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6"/>
  </p:notesMasterIdLst>
  <p:sldIdLst>
    <p:sldId id="313" r:id="rId2"/>
    <p:sldId id="310" r:id="rId3"/>
    <p:sldId id="312" r:id="rId4"/>
    <p:sldId id="311" r:id="rId5"/>
    <p:sldId id="271" r:id="rId6"/>
    <p:sldId id="305" r:id="rId7"/>
    <p:sldId id="296" r:id="rId8"/>
    <p:sldId id="278" r:id="rId9"/>
    <p:sldId id="297" r:id="rId10"/>
    <p:sldId id="298" r:id="rId11"/>
    <p:sldId id="308" r:id="rId12"/>
    <p:sldId id="307" r:id="rId13"/>
    <p:sldId id="263" r:id="rId14"/>
    <p:sldId id="331" r:id="rId15"/>
    <p:sldId id="332" r:id="rId16"/>
    <p:sldId id="290" r:id="rId17"/>
    <p:sldId id="337" r:id="rId18"/>
    <p:sldId id="345" r:id="rId19"/>
    <p:sldId id="320" r:id="rId20"/>
    <p:sldId id="338" r:id="rId21"/>
    <p:sldId id="339" r:id="rId22"/>
    <p:sldId id="325" r:id="rId23"/>
    <p:sldId id="329" r:id="rId24"/>
    <p:sldId id="330" r:id="rId25"/>
    <p:sldId id="340" r:id="rId26"/>
    <p:sldId id="348" r:id="rId27"/>
    <p:sldId id="341" r:id="rId28"/>
    <p:sldId id="342" r:id="rId29"/>
    <p:sldId id="343" r:id="rId30"/>
    <p:sldId id="322" r:id="rId31"/>
    <p:sldId id="357" r:id="rId32"/>
    <p:sldId id="365" r:id="rId33"/>
    <p:sldId id="358" r:id="rId34"/>
    <p:sldId id="36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6312"/>
    <a:srgbClr val="FFFFFF"/>
    <a:srgbClr val="C59E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2595E3-D162-46FC-9670-BA313BD3AE5D}" v="5" dt="2023-09-21T21:45:22.0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676" autoAdjust="0"/>
  </p:normalViewPr>
  <p:slideViewPr>
    <p:cSldViewPr snapToGrid="0">
      <p:cViewPr varScale="1">
        <p:scale>
          <a:sx n="82" d="100"/>
          <a:sy n="82" d="100"/>
        </p:scale>
        <p:origin x="15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s, Nate" userId="1a7ed9a7-6979-4999-8e72-44e838efb909" providerId="ADAL" clId="{6A2595E3-D162-46FC-9670-BA313BD3AE5D}"/>
    <pc:docChg chg="addSld delSld modSld">
      <pc:chgData name="Phillips, Nate" userId="1a7ed9a7-6979-4999-8e72-44e838efb909" providerId="ADAL" clId="{6A2595E3-D162-46FC-9670-BA313BD3AE5D}" dt="2023-09-21T21:53:08.913" v="130" actId="20577"/>
      <pc:docMkLst>
        <pc:docMk/>
      </pc:docMkLst>
      <pc:sldChg chg="mod modShow">
        <pc:chgData name="Phillips, Nate" userId="1a7ed9a7-6979-4999-8e72-44e838efb909" providerId="ADAL" clId="{6A2595E3-D162-46FC-9670-BA313BD3AE5D}" dt="2023-09-21T21:41:27.885" v="1" actId="729"/>
        <pc:sldMkLst>
          <pc:docMk/>
          <pc:sldMk cId="4018530277" sldId="278"/>
        </pc:sldMkLst>
      </pc:sldChg>
      <pc:sldChg chg="add del">
        <pc:chgData name="Phillips, Nate" userId="1a7ed9a7-6979-4999-8e72-44e838efb909" providerId="ADAL" clId="{6A2595E3-D162-46FC-9670-BA313BD3AE5D}" dt="2023-09-21T21:43:00.526" v="5" actId="47"/>
        <pc:sldMkLst>
          <pc:docMk/>
          <pc:sldMk cId="656584175" sldId="289"/>
        </pc:sldMkLst>
      </pc:sldChg>
      <pc:sldChg chg="add">
        <pc:chgData name="Phillips, Nate" userId="1a7ed9a7-6979-4999-8e72-44e838efb909" providerId="ADAL" clId="{6A2595E3-D162-46FC-9670-BA313BD3AE5D}" dt="2023-09-21T21:43:49.546" v="7"/>
        <pc:sldMkLst>
          <pc:docMk/>
          <pc:sldMk cId="2978995546" sldId="290"/>
        </pc:sldMkLst>
      </pc:sldChg>
      <pc:sldChg chg="mod modShow">
        <pc:chgData name="Phillips, Nate" userId="1a7ed9a7-6979-4999-8e72-44e838efb909" providerId="ADAL" clId="{6A2595E3-D162-46FC-9670-BA313BD3AE5D}" dt="2023-09-21T21:41:27.885" v="1" actId="729"/>
        <pc:sldMkLst>
          <pc:docMk/>
          <pc:sldMk cId="986072056" sldId="297"/>
        </pc:sldMkLst>
      </pc:sldChg>
      <pc:sldChg chg="mod modShow">
        <pc:chgData name="Phillips, Nate" userId="1a7ed9a7-6979-4999-8e72-44e838efb909" providerId="ADAL" clId="{6A2595E3-D162-46FC-9670-BA313BD3AE5D}" dt="2023-09-21T21:41:41.130" v="2" actId="729"/>
        <pc:sldMkLst>
          <pc:docMk/>
          <pc:sldMk cId="222882192" sldId="298"/>
        </pc:sldMkLst>
      </pc:sldChg>
      <pc:sldChg chg="mod modShow">
        <pc:chgData name="Phillips, Nate" userId="1a7ed9a7-6979-4999-8e72-44e838efb909" providerId="ADAL" clId="{6A2595E3-D162-46FC-9670-BA313BD3AE5D}" dt="2023-09-21T21:50:05.161" v="25" actId="729"/>
        <pc:sldMkLst>
          <pc:docMk/>
          <pc:sldMk cId="1421214449" sldId="307"/>
        </pc:sldMkLst>
      </pc:sldChg>
      <pc:sldChg chg="modSp del mod">
        <pc:chgData name="Phillips, Nate" userId="1a7ed9a7-6979-4999-8e72-44e838efb909" providerId="ADAL" clId="{6A2595E3-D162-46FC-9670-BA313BD3AE5D}" dt="2023-09-21T21:49:56.290" v="24" actId="47"/>
        <pc:sldMkLst>
          <pc:docMk/>
          <pc:sldMk cId="3952196323" sldId="309"/>
        </pc:sldMkLst>
        <pc:spChg chg="mod">
          <ac:chgData name="Phillips, Nate" userId="1a7ed9a7-6979-4999-8e72-44e838efb909" providerId="ADAL" clId="{6A2595E3-D162-46FC-9670-BA313BD3AE5D}" dt="2023-09-21T21:49:40.538" v="23" actId="20577"/>
          <ac:spMkLst>
            <pc:docMk/>
            <pc:sldMk cId="3952196323" sldId="309"/>
            <ac:spMk id="3" creationId="{18CAE9A3-81BA-8146-7B46-F453CB6E6E27}"/>
          </ac:spMkLst>
        </pc:spChg>
      </pc:sldChg>
      <pc:sldChg chg="mod modShow">
        <pc:chgData name="Phillips, Nate" userId="1a7ed9a7-6979-4999-8e72-44e838efb909" providerId="ADAL" clId="{6A2595E3-D162-46FC-9670-BA313BD3AE5D}" dt="2023-09-21T21:41:04.398" v="0" actId="729"/>
        <pc:sldMkLst>
          <pc:docMk/>
          <pc:sldMk cId="3694979834" sldId="310"/>
        </pc:sldMkLst>
      </pc:sldChg>
      <pc:sldChg chg="mod modShow">
        <pc:chgData name="Phillips, Nate" userId="1a7ed9a7-6979-4999-8e72-44e838efb909" providerId="ADAL" clId="{6A2595E3-D162-46FC-9670-BA313BD3AE5D}" dt="2023-09-21T21:41:04.398" v="0" actId="729"/>
        <pc:sldMkLst>
          <pc:docMk/>
          <pc:sldMk cId="4183221066" sldId="311"/>
        </pc:sldMkLst>
      </pc:sldChg>
      <pc:sldChg chg="mod modShow">
        <pc:chgData name="Phillips, Nate" userId="1a7ed9a7-6979-4999-8e72-44e838efb909" providerId="ADAL" clId="{6A2595E3-D162-46FC-9670-BA313BD3AE5D}" dt="2023-09-21T21:41:04.398" v="0" actId="729"/>
        <pc:sldMkLst>
          <pc:docMk/>
          <pc:sldMk cId="309629087" sldId="312"/>
        </pc:sldMkLst>
      </pc:sldChg>
      <pc:sldChg chg="add">
        <pc:chgData name="Phillips, Nate" userId="1a7ed9a7-6979-4999-8e72-44e838efb909" providerId="ADAL" clId="{6A2595E3-D162-46FC-9670-BA313BD3AE5D}" dt="2023-09-21T21:42:58.591" v="4"/>
        <pc:sldMkLst>
          <pc:docMk/>
          <pc:sldMk cId="668685766" sldId="313"/>
        </pc:sldMkLst>
      </pc:sldChg>
      <pc:sldChg chg="add">
        <pc:chgData name="Phillips, Nate" userId="1a7ed9a7-6979-4999-8e72-44e838efb909" providerId="ADAL" clId="{6A2595E3-D162-46FC-9670-BA313BD3AE5D}" dt="2023-09-21T21:45:22.053" v="8"/>
        <pc:sldMkLst>
          <pc:docMk/>
          <pc:sldMk cId="1302348491" sldId="320"/>
        </pc:sldMkLst>
      </pc:sldChg>
      <pc:sldChg chg="add">
        <pc:chgData name="Phillips, Nate" userId="1a7ed9a7-6979-4999-8e72-44e838efb909" providerId="ADAL" clId="{6A2595E3-D162-46FC-9670-BA313BD3AE5D}" dt="2023-09-21T21:45:22.053" v="8"/>
        <pc:sldMkLst>
          <pc:docMk/>
          <pc:sldMk cId="2315229227" sldId="322"/>
        </pc:sldMkLst>
      </pc:sldChg>
      <pc:sldChg chg="add mod modShow">
        <pc:chgData name="Phillips, Nate" userId="1a7ed9a7-6979-4999-8e72-44e838efb909" providerId="ADAL" clId="{6A2595E3-D162-46FC-9670-BA313BD3AE5D}" dt="2023-09-21T21:47:02.973" v="9" actId="729"/>
        <pc:sldMkLst>
          <pc:docMk/>
          <pc:sldMk cId="0" sldId="325"/>
        </pc:sldMkLst>
      </pc:sldChg>
      <pc:sldChg chg="add mod modShow">
        <pc:chgData name="Phillips, Nate" userId="1a7ed9a7-6979-4999-8e72-44e838efb909" providerId="ADAL" clId="{6A2595E3-D162-46FC-9670-BA313BD3AE5D}" dt="2023-09-21T21:47:02.973" v="9" actId="729"/>
        <pc:sldMkLst>
          <pc:docMk/>
          <pc:sldMk cId="332123448" sldId="329"/>
        </pc:sldMkLst>
      </pc:sldChg>
      <pc:sldChg chg="add mod modShow">
        <pc:chgData name="Phillips, Nate" userId="1a7ed9a7-6979-4999-8e72-44e838efb909" providerId="ADAL" clId="{6A2595E3-D162-46FC-9670-BA313BD3AE5D}" dt="2023-09-21T21:47:02.973" v="9" actId="729"/>
        <pc:sldMkLst>
          <pc:docMk/>
          <pc:sldMk cId="2009483540" sldId="330"/>
        </pc:sldMkLst>
      </pc:sldChg>
      <pc:sldChg chg="add">
        <pc:chgData name="Phillips, Nate" userId="1a7ed9a7-6979-4999-8e72-44e838efb909" providerId="ADAL" clId="{6A2595E3-D162-46FC-9670-BA313BD3AE5D}" dt="2023-09-21T21:43:33.569" v="6"/>
        <pc:sldMkLst>
          <pc:docMk/>
          <pc:sldMk cId="2193217267" sldId="331"/>
        </pc:sldMkLst>
      </pc:sldChg>
      <pc:sldChg chg="add">
        <pc:chgData name="Phillips, Nate" userId="1a7ed9a7-6979-4999-8e72-44e838efb909" providerId="ADAL" clId="{6A2595E3-D162-46FC-9670-BA313BD3AE5D}" dt="2023-09-21T21:43:33.569" v="6"/>
        <pc:sldMkLst>
          <pc:docMk/>
          <pc:sldMk cId="3030688926" sldId="332"/>
        </pc:sldMkLst>
      </pc:sldChg>
      <pc:sldChg chg="add">
        <pc:chgData name="Phillips, Nate" userId="1a7ed9a7-6979-4999-8e72-44e838efb909" providerId="ADAL" clId="{6A2595E3-D162-46FC-9670-BA313BD3AE5D}" dt="2023-09-21T21:45:22.053" v="8"/>
        <pc:sldMkLst>
          <pc:docMk/>
          <pc:sldMk cId="1722437050" sldId="337"/>
        </pc:sldMkLst>
      </pc:sldChg>
      <pc:sldChg chg="add">
        <pc:chgData name="Phillips, Nate" userId="1a7ed9a7-6979-4999-8e72-44e838efb909" providerId="ADAL" clId="{6A2595E3-D162-46FC-9670-BA313BD3AE5D}" dt="2023-09-21T21:45:22.053" v="8"/>
        <pc:sldMkLst>
          <pc:docMk/>
          <pc:sldMk cId="3883074390" sldId="338"/>
        </pc:sldMkLst>
      </pc:sldChg>
      <pc:sldChg chg="add">
        <pc:chgData name="Phillips, Nate" userId="1a7ed9a7-6979-4999-8e72-44e838efb909" providerId="ADAL" clId="{6A2595E3-D162-46FC-9670-BA313BD3AE5D}" dt="2023-09-21T21:45:22.053" v="8"/>
        <pc:sldMkLst>
          <pc:docMk/>
          <pc:sldMk cId="2558264828" sldId="339"/>
        </pc:sldMkLst>
      </pc:sldChg>
      <pc:sldChg chg="add">
        <pc:chgData name="Phillips, Nate" userId="1a7ed9a7-6979-4999-8e72-44e838efb909" providerId="ADAL" clId="{6A2595E3-D162-46FC-9670-BA313BD3AE5D}" dt="2023-09-21T21:45:22.053" v="8"/>
        <pc:sldMkLst>
          <pc:docMk/>
          <pc:sldMk cId="629758075" sldId="340"/>
        </pc:sldMkLst>
      </pc:sldChg>
      <pc:sldChg chg="add mod modShow">
        <pc:chgData name="Phillips, Nate" userId="1a7ed9a7-6979-4999-8e72-44e838efb909" providerId="ADAL" clId="{6A2595E3-D162-46FC-9670-BA313BD3AE5D}" dt="2023-09-21T21:48:08.631" v="13" actId="729"/>
        <pc:sldMkLst>
          <pc:docMk/>
          <pc:sldMk cId="993121664" sldId="341"/>
        </pc:sldMkLst>
      </pc:sldChg>
      <pc:sldChg chg="add mod modShow">
        <pc:chgData name="Phillips, Nate" userId="1a7ed9a7-6979-4999-8e72-44e838efb909" providerId="ADAL" clId="{6A2595E3-D162-46FC-9670-BA313BD3AE5D}" dt="2023-09-21T21:48:08.631" v="13" actId="729"/>
        <pc:sldMkLst>
          <pc:docMk/>
          <pc:sldMk cId="2619953372" sldId="342"/>
        </pc:sldMkLst>
      </pc:sldChg>
      <pc:sldChg chg="add mod modShow">
        <pc:chgData name="Phillips, Nate" userId="1a7ed9a7-6979-4999-8e72-44e838efb909" providerId="ADAL" clId="{6A2595E3-D162-46FC-9670-BA313BD3AE5D}" dt="2023-09-21T21:48:08.631" v="13" actId="729"/>
        <pc:sldMkLst>
          <pc:docMk/>
          <pc:sldMk cId="1470592501" sldId="343"/>
        </pc:sldMkLst>
      </pc:sldChg>
      <pc:sldChg chg="add">
        <pc:chgData name="Phillips, Nate" userId="1a7ed9a7-6979-4999-8e72-44e838efb909" providerId="ADAL" clId="{6A2595E3-D162-46FC-9670-BA313BD3AE5D}" dt="2023-09-21T21:45:22.053" v="8"/>
        <pc:sldMkLst>
          <pc:docMk/>
          <pc:sldMk cId="2849550305" sldId="345"/>
        </pc:sldMkLst>
      </pc:sldChg>
      <pc:sldChg chg="add mod modShow">
        <pc:chgData name="Phillips, Nate" userId="1a7ed9a7-6979-4999-8e72-44e838efb909" providerId="ADAL" clId="{6A2595E3-D162-46FC-9670-BA313BD3AE5D}" dt="2023-09-21T21:47:54.270" v="10" actId="729"/>
        <pc:sldMkLst>
          <pc:docMk/>
          <pc:sldMk cId="778776206" sldId="348"/>
        </pc:sldMkLst>
      </pc:sldChg>
      <pc:sldChg chg="add">
        <pc:chgData name="Phillips, Nate" userId="1a7ed9a7-6979-4999-8e72-44e838efb909" providerId="ADAL" clId="{6A2595E3-D162-46FC-9670-BA313BD3AE5D}" dt="2023-09-21T21:45:22.053" v="8"/>
        <pc:sldMkLst>
          <pc:docMk/>
          <pc:sldMk cId="2780935750" sldId="357"/>
        </pc:sldMkLst>
      </pc:sldChg>
      <pc:sldChg chg="add mod modShow">
        <pc:chgData name="Phillips, Nate" userId="1a7ed9a7-6979-4999-8e72-44e838efb909" providerId="ADAL" clId="{6A2595E3-D162-46FC-9670-BA313BD3AE5D}" dt="2023-09-21T21:48:27.302" v="14" actId="729"/>
        <pc:sldMkLst>
          <pc:docMk/>
          <pc:sldMk cId="3807164050" sldId="358"/>
        </pc:sldMkLst>
      </pc:sldChg>
      <pc:sldChg chg="add del mod modShow">
        <pc:chgData name="Phillips, Nate" userId="1a7ed9a7-6979-4999-8e72-44e838efb909" providerId="ADAL" clId="{6A2595E3-D162-46FC-9670-BA313BD3AE5D}" dt="2023-09-21T21:48:00.617" v="12" actId="47"/>
        <pc:sldMkLst>
          <pc:docMk/>
          <pc:sldMk cId="2778540415" sldId="362"/>
        </pc:sldMkLst>
      </pc:sldChg>
      <pc:sldChg chg="add mod modShow">
        <pc:chgData name="Phillips, Nate" userId="1a7ed9a7-6979-4999-8e72-44e838efb909" providerId="ADAL" clId="{6A2595E3-D162-46FC-9670-BA313BD3AE5D}" dt="2023-09-21T21:48:31.989" v="15" actId="729"/>
        <pc:sldMkLst>
          <pc:docMk/>
          <pc:sldMk cId="3321914763" sldId="364"/>
        </pc:sldMkLst>
      </pc:sldChg>
      <pc:sldChg chg="modSp new mod">
        <pc:chgData name="Phillips, Nate" userId="1a7ed9a7-6979-4999-8e72-44e838efb909" providerId="ADAL" clId="{6A2595E3-D162-46FC-9670-BA313BD3AE5D}" dt="2023-09-21T21:53:08.913" v="130" actId="20577"/>
        <pc:sldMkLst>
          <pc:docMk/>
          <pc:sldMk cId="2560158126" sldId="365"/>
        </pc:sldMkLst>
        <pc:spChg chg="mod">
          <ac:chgData name="Phillips, Nate" userId="1a7ed9a7-6979-4999-8e72-44e838efb909" providerId="ADAL" clId="{6A2595E3-D162-46FC-9670-BA313BD3AE5D}" dt="2023-09-21T21:53:08.913" v="130" actId="20577"/>
          <ac:spMkLst>
            <pc:docMk/>
            <pc:sldMk cId="2560158126" sldId="365"/>
            <ac:spMk id="3" creationId="{429A14AA-3193-B7D7-2DF4-2F62B1C5B3F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186F9C-9B9D-4F65-A16B-FE430BAAA305}" type="datetimeFigureOut">
              <a:rPr lang="en-US" smtClean="0"/>
              <a:t>9/21/2023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3B7D1C-5B62-4C02-ADEB-2AD781E41016}" type="slidenum">
              <a:rPr lang="en-US" smtClean="0"/>
              <a:t>‹#›</a:t>
            </a:fld>
            <a:endParaRPr lang="en-US"/>
          </a:p>
        </p:txBody>
      </p:sp>
    </p:spTree>
    <p:extLst>
      <p:ext uri="{BB962C8B-B14F-4D97-AF65-F5344CB8AC3E}">
        <p14:creationId xmlns:p14="http://schemas.microsoft.com/office/powerpoint/2010/main" val="858792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3B7D1C-5B62-4C02-ADEB-2AD781E41016}" type="slidenum">
              <a:rPr lang="en-US" smtClean="0"/>
              <a:t>4</a:t>
            </a:fld>
            <a:endParaRPr lang="en-US"/>
          </a:p>
        </p:txBody>
      </p:sp>
    </p:spTree>
    <p:extLst>
      <p:ext uri="{BB962C8B-B14F-4D97-AF65-F5344CB8AC3E}">
        <p14:creationId xmlns:p14="http://schemas.microsoft.com/office/powerpoint/2010/main" val="3062740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3B7D1C-5B62-4C02-ADEB-2AD781E41016}" type="slidenum">
              <a:rPr lang="en-US" smtClean="0"/>
              <a:t>5</a:t>
            </a:fld>
            <a:endParaRPr lang="en-US"/>
          </a:p>
        </p:txBody>
      </p:sp>
    </p:spTree>
    <p:extLst>
      <p:ext uri="{BB962C8B-B14F-4D97-AF65-F5344CB8AC3E}">
        <p14:creationId xmlns:p14="http://schemas.microsoft.com/office/powerpoint/2010/main" val="4209912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are under 4 feet tall and not older than 16, then you cannot ride the roller coaster.</a:t>
            </a:r>
          </a:p>
          <a:p>
            <a:endParaRPr lang="en-US" dirty="0"/>
          </a:p>
          <a:p>
            <a:r>
              <a:rPr lang="en-US" dirty="0"/>
              <a:t>-r, if s ^ -t</a:t>
            </a:r>
          </a:p>
          <a:p>
            <a:r>
              <a:rPr lang="en-US" dirty="0"/>
              <a:t>(s ^ -t) -&gt; -r</a:t>
            </a:r>
          </a:p>
          <a:p>
            <a:endParaRPr lang="en-US" dirty="0"/>
          </a:p>
          <a:p>
            <a:r>
              <a:rPr lang="en-US" dirty="0"/>
              <a:t>Another way, start with the contrapositive: If you can ride the roller coaster, then you must be over 4 feet or older than 16.</a:t>
            </a:r>
          </a:p>
          <a:p>
            <a:r>
              <a:rPr lang="en-US" dirty="0"/>
              <a:t>r -&gt; (-s v t)</a:t>
            </a:r>
          </a:p>
        </p:txBody>
      </p:sp>
      <p:sp>
        <p:nvSpPr>
          <p:cNvPr id="4" name="Slide Number Placeholder 3"/>
          <p:cNvSpPr>
            <a:spLocks noGrp="1"/>
          </p:cNvSpPr>
          <p:nvPr>
            <p:ph type="sldNum" sz="quarter" idx="5"/>
          </p:nvPr>
        </p:nvSpPr>
        <p:spPr/>
        <p:txBody>
          <a:bodyPr/>
          <a:lstStyle/>
          <a:p>
            <a:fld id="{7F3B7D1C-5B62-4C02-ADEB-2AD781E41016}" type="slidenum">
              <a:rPr lang="en-US" smtClean="0"/>
              <a:t>9</a:t>
            </a:fld>
            <a:endParaRPr lang="en-US"/>
          </a:p>
        </p:txBody>
      </p:sp>
    </p:spTree>
    <p:extLst>
      <p:ext uri="{BB962C8B-B14F-4D97-AF65-F5344CB8AC3E}">
        <p14:creationId xmlns:p14="http://schemas.microsoft.com/office/powerpoint/2010/main" val="3183069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group choose a different one to do, then they show each other their truth tables.</a:t>
            </a:r>
          </a:p>
        </p:txBody>
      </p:sp>
      <p:sp>
        <p:nvSpPr>
          <p:cNvPr id="4" name="Slide Number Placeholder 3"/>
          <p:cNvSpPr>
            <a:spLocks noGrp="1"/>
          </p:cNvSpPr>
          <p:nvPr>
            <p:ph type="sldNum" sz="quarter" idx="5"/>
          </p:nvPr>
        </p:nvSpPr>
        <p:spPr/>
        <p:txBody>
          <a:bodyPr/>
          <a:lstStyle/>
          <a:p>
            <a:fld id="{7F3B7D1C-5B62-4C02-ADEB-2AD781E41016}" type="slidenum">
              <a:rPr lang="en-US" smtClean="0"/>
              <a:t>10</a:t>
            </a:fld>
            <a:endParaRPr lang="en-US"/>
          </a:p>
        </p:txBody>
      </p:sp>
    </p:spTree>
    <p:extLst>
      <p:ext uri="{BB962C8B-B14F-4D97-AF65-F5344CB8AC3E}">
        <p14:creationId xmlns:p14="http://schemas.microsoft.com/office/powerpoint/2010/main" val="8636513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US" sz="1800" dirty="0">
                <a:effectLst/>
                <a:latin typeface="-apple-system"/>
              </a:rPr>
              <a:t>"Some dogs are white".</a:t>
            </a:r>
          </a:p>
          <a:p>
            <a:pPr marL="0" marR="0">
              <a:spcBef>
                <a:spcPts val="0"/>
              </a:spcBef>
              <a:spcAft>
                <a:spcPts val="0"/>
              </a:spcAft>
            </a:pPr>
            <a:r>
              <a:rPr lang="en-US" sz="1800" dirty="0">
                <a:effectLst/>
                <a:latin typeface="-apple-system"/>
              </a:rPr>
              <a:t>The correct way to describe this would be: </a:t>
            </a:r>
            <a:r>
              <a:rPr lang="en-US" sz="1800" dirty="0">
                <a:effectLst/>
                <a:latin typeface="Cambria Math" panose="02040503050406030204" pitchFamily="18" charset="0"/>
              </a:rPr>
              <a:t>∃x (Dog(x)∧White(x))</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apple-system"/>
              </a:rPr>
              <a:t>This means there is at least one thing that is a dog and is also white. This is only true if there is such a thing as a dog and that same dog is also white. It guarantees that there is at least one white dog.</a:t>
            </a:r>
          </a:p>
          <a:p>
            <a:pPr marL="0" marR="0">
              <a:spcBef>
                <a:spcPts val="0"/>
              </a:spcBef>
              <a:spcAft>
                <a:spcPts val="0"/>
              </a:spcAft>
            </a:pPr>
            <a:r>
              <a:rPr lang="en-US" sz="1800" dirty="0">
                <a:effectLst/>
                <a:latin typeface="-apple-system"/>
              </a:rPr>
              <a:t>If we instead wrote it this way: </a:t>
            </a:r>
            <a:r>
              <a:rPr lang="en-US" sz="1800" dirty="0">
                <a:effectLst/>
                <a:latin typeface="Cambria Math" panose="02040503050406030204" pitchFamily="18" charset="0"/>
              </a:rPr>
              <a:t>∃x (Dog(x)→White(x))</a:t>
            </a:r>
            <a:endParaRPr lang="en-US" sz="1800" dirty="0">
              <a:effectLst/>
              <a:latin typeface="Calibri" panose="020F0502020204030204" pitchFamily="34" charset="0"/>
            </a:endParaRPr>
          </a:p>
          <a:p>
            <a:pPr marL="0" marR="0">
              <a:spcBef>
                <a:spcPts val="0"/>
              </a:spcBef>
              <a:spcAft>
                <a:spcPts val="0"/>
              </a:spcAft>
            </a:pPr>
            <a:r>
              <a:rPr lang="en-US" sz="1800" dirty="0">
                <a:effectLst/>
                <a:latin typeface="-apple-system"/>
              </a:rPr>
              <a:t>This means that "if" there is something that is a dog, then it is white. This would apply to </a:t>
            </a:r>
            <a:r>
              <a:rPr lang="en-US" sz="1800" i="1" dirty="0">
                <a:effectLst/>
                <a:latin typeface="-apple-system"/>
              </a:rPr>
              <a:t>any</a:t>
            </a:r>
            <a:r>
              <a:rPr lang="en-US" sz="1800" dirty="0">
                <a:effectLst/>
                <a:latin typeface="-apple-system"/>
              </a:rPr>
              <a:t> thing that is a dog. Also, this statement is true even if there are not any dogs at all, because if Dog(x) is false, then the whole statement is true. So instead of saying "Some dogs are white", this says "If something is a dog, then it is white; if something is not a dog, then it might or might not be white." But it does not guarantee that there is at least one white dog. Only that </a:t>
            </a:r>
            <a:r>
              <a:rPr lang="en-US" sz="1800" i="1" dirty="0">
                <a:effectLst/>
                <a:latin typeface="-apple-system"/>
              </a:rPr>
              <a:t>if </a:t>
            </a:r>
            <a:r>
              <a:rPr lang="en-US" sz="1800" dirty="0">
                <a:effectLst/>
                <a:latin typeface="-apple-system"/>
              </a:rPr>
              <a:t>there is such a thing as a dog, then it is white. </a:t>
            </a:r>
          </a:p>
          <a:p>
            <a:endParaRPr lang="en-US" dirty="0"/>
          </a:p>
        </p:txBody>
      </p:sp>
      <p:sp>
        <p:nvSpPr>
          <p:cNvPr id="4" name="Slide Number Placeholder 3"/>
          <p:cNvSpPr>
            <a:spLocks noGrp="1"/>
          </p:cNvSpPr>
          <p:nvPr>
            <p:ph type="sldNum" sz="quarter" idx="5"/>
          </p:nvPr>
        </p:nvSpPr>
        <p:spPr/>
        <p:txBody>
          <a:bodyPr/>
          <a:lstStyle/>
          <a:p>
            <a:fld id="{EE8873C4-5523-4A06-9E82-8354A619B7F0}" type="slidenum">
              <a:rPr lang="en-US" smtClean="0"/>
              <a:t>25</a:t>
            </a:fld>
            <a:endParaRPr lang="en-US"/>
          </a:p>
        </p:txBody>
      </p:sp>
    </p:spTree>
    <p:extLst>
      <p:ext uri="{BB962C8B-B14F-4D97-AF65-F5344CB8AC3E}">
        <p14:creationId xmlns:p14="http://schemas.microsoft.com/office/powerpoint/2010/main" val="2648245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bg1">
                    <a:lumMod val="75000"/>
                    <a:lumOff val="2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lvl1pPr>
              <a:defRPr>
                <a:solidFill>
                  <a:schemeClr val="tx1">
                    <a:lumMod val="50000"/>
                  </a:schemeClr>
                </a:solidFill>
              </a:defRPr>
            </a:lvl1pPr>
          </a:lstStyle>
          <a:p>
            <a:fld id="{5275AE6E-C90D-4D23-ABF7-C61322FFA96C}" type="datetimeFigureOut">
              <a:rPr lang="en-US" smtClean="0"/>
              <a:t>9/21/2023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lvl1pPr>
              <a:defRPr>
                <a:solidFill>
                  <a:schemeClr val="tx1">
                    <a:lumMod val="65000"/>
                  </a:schemeClr>
                </a:solidFill>
              </a:defRPr>
            </a:lvl1pPr>
          </a:lstStyle>
          <a:p>
            <a:fld id="{62566A9D-7C1C-4450-8E71-8990BB26B96C}" type="slidenum">
              <a:rPr lang="en-US" smtClean="0"/>
              <a:t>‹#›</a:t>
            </a:fld>
            <a:endParaRPr lang="en-US"/>
          </a:p>
        </p:txBody>
      </p:sp>
    </p:spTree>
    <p:extLst>
      <p:ext uri="{BB962C8B-B14F-4D97-AF65-F5344CB8AC3E}">
        <p14:creationId xmlns:p14="http://schemas.microsoft.com/office/powerpoint/2010/main" val="18628076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779658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399591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DCDFA6-3DCB-4C29-856D-7272722C168C}"/>
              </a:ext>
            </a:extLst>
          </p:cNvPr>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4" name="Footer Placeholder 3">
            <a:extLst>
              <a:ext uri="{FF2B5EF4-FFF2-40B4-BE49-F238E27FC236}">
                <a16:creationId xmlns:a16="http://schemas.microsoft.com/office/drawing/2014/main" id="{FBFE33D8-0C26-48F5-A9DD-EBF30D684192}"/>
              </a:ext>
            </a:extLst>
          </p:cNvPr>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DC1D904-E4F0-47CC-93A6-DBE15D4399AA}"/>
              </a:ext>
            </a:extLst>
          </p:cNvPr>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6" name="Text Placeholder 2">
            <a:extLst>
              <a:ext uri="{FF2B5EF4-FFF2-40B4-BE49-F238E27FC236}">
                <a16:creationId xmlns:a16="http://schemas.microsoft.com/office/drawing/2014/main" id="{071B68A7-648F-45D3-B60C-5D04E0580004}"/>
              </a:ext>
            </a:extLst>
          </p:cNvPr>
          <p:cNvSpPr>
            <a:spLocks noGrp="1"/>
          </p:cNvSpPr>
          <p:nvPr>
            <p:ph idx="1"/>
          </p:nvPr>
        </p:nvSpPr>
        <p:spPr>
          <a:xfrm>
            <a:off x="419918" y="426249"/>
            <a:ext cx="9932622" cy="6136022"/>
          </a:xfrm>
          <a:prstGeom prst="rect">
            <a:avLst/>
          </a:prstGeom>
        </p:spPr>
        <p:txBody>
          <a:bodyPr vert="horz" lIns="91440" tIns="45720" rIns="91440" bIns="45720" rtlCol="0">
            <a:normAutofit/>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7997492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21"/>
          </p:nvPr>
        </p:nvSpPr>
        <p:spPr>
          <a:xfrm>
            <a:off x="6226969" y="535781"/>
            <a:ext cx="5151438" cy="5795367"/>
          </a:xfrm>
          <a:prstGeom prst="rect">
            <a:avLst/>
          </a:prstGeom>
        </p:spPr>
        <p:txBody>
          <a:bodyPr lIns="91439" tIns="45719" rIns="91439" bIns="45719" anchor="t">
            <a:noAutofit/>
          </a:bodyPr>
          <a:lstStyle/>
          <a:p>
            <a:endParaRPr/>
          </a:p>
        </p:txBody>
      </p:sp>
      <p:sp>
        <p:nvSpPr>
          <p:cNvPr id="39" name="Title Text"/>
          <p:cNvSpPr txBox="1">
            <a:spLocks noGrp="1"/>
          </p:cNvSpPr>
          <p:nvPr>
            <p:ph type="title"/>
          </p:nvPr>
        </p:nvSpPr>
        <p:spPr>
          <a:xfrm>
            <a:off x="892969" y="535781"/>
            <a:ext cx="5000625" cy="2812852"/>
          </a:xfrm>
          <a:prstGeom prst="rect">
            <a:avLst/>
          </a:prstGeom>
        </p:spPr>
        <p:txBody>
          <a:bodyPr anchor="b"/>
          <a:lstStyle>
            <a:lvl1pPr>
              <a:defRPr sz="4219"/>
            </a:lvl1pPr>
          </a:lstStyle>
          <a:p>
            <a:r>
              <a:t>Title Text</a:t>
            </a:r>
          </a:p>
        </p:txBody>
      </p:sp>
      <p:sp>
        <p:nvSpPr>
          <p:cNvPr id="40" name="Body Level One…"/>
          <p:cNvSpPr txBox="1">
            <a:spLocks noGrp="1"/>
          </p:cNvSpPr>
          <p:nvPr>
            <p:ph type="body" sz="quarter" idx="1"/>
          </p:nvPr>
        </p:nvSpPr>
        <p:spPr>
          <a:xfrm>
            <a:off x="892969" y="3518297"/>
            <a:ext cx="5000625" cy="2812852"/>
          </a:xfrm>
          <a:prstGeom prst="rect">
            <a:avLst/>
          </a:prstGeom>
        </p:spPr>
        <p:txBody>
          <a:bodyPr anchor="t"/>
          <a:lstStyle>
            <a:lvl1pPr marL="0" indent="0" algn="ctr">
              <a:spcBef>
                <a:spcPts val="0"/>
              </a:spcBef>
              <a:buSzTx/>
              <a:buNone/>
              <a:defRPr sz="2250"/>
            </a:lvl1pPr>
            <a:lvl2pPr marL="0" indent="0" algn="ctr">
              <a:spcBef>
                <a:spcPts val="0"/>
              </a:spcBef>
              <a:buSzTx/>
              <a:buNone/>
              <a:defRPr sz="2250"/>
            </a:lvl2pPr>
            <a:lvl3pPr marL="0" indent="0" algn="ctr">
              <a:spcBef>
                <a:spcPts val="0"/>
              </a:spcBef>
              <a:buSzTx/>
              <a:buNone/>
              <a:defRPr sz="2250"/>
            </a:lvl3pPr>
            <a:lvl4pPr marL="0" indent="0" algn="ctr">
              <a:spcBef>
                <a:spcPts val="0"/>
              </a:spcBef>
              <a:buSzTx/>
              <a:buNone/>
              <a:defRPr sz="2250"/>
            </a:lvl4pPr>
            <a:lvl5pPr marL="0" indent="0" algn="ctr">
              <a:spcBef>
                <a:spcPts val="0"/>
              </a:spcBef>
              <a:buSzTx/>
              <a:buNone/>
              <a:defRPr sz="2250"/>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xfrm>
            <a:off x="5917310" y="6500812"/>
            <a:ext cx="345473" cy="267891"/>
          </a:xfrm>
          <a:prstGeom prst="rect">
            <a:avLst/>
          </a:prstGeom>
        </p:spPr>
        <p:txBody>
          <a:bodyPr anchor="t"/>
          <a:lstStyle/>
          <a:p>
            <a:fld id="{86CB4B4D-7CA3-9044-876B-883B54F8677D}" type="slidenum">
              <a:t>‹#›</a:t>
            </a:fld>
            <a:endParaRPr/>
          </a:p>
        </p:txBody>
      </p:sp>
    </p:spTree>
    <p:extLst>
      <p:ext uri="{BB962C8B-B14F-4D97-AF65-F5344CB8AC3E}">
        <p14:creationId xmlns:p14="http://schemas.microsoft.com/office/powerpoint/2010/main" val="14340359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366898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57603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154941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6930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91560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4213943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1697025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9/21/2023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248733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396" y="232410"/>
            <a:ext cx="11656378" cy="72961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59395" y="1181099"/>
            <a:ext cx="11656379" cy="50831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277600" y="6264275"/>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566A9D-7C1C-4450-8E71-8990BB26B96C}" type="slidenum">
              <a:rPr lang="en-US" smtClean="0"/>
              <a:t>‹#›</a:t>
            </a:fld>
            <a:endParaRPr lang="en-US"/>
          </a:p>
        </p:txBody>
      </p:sp>
      <p:sp>
        <p:nvSpPr>
          <p:cNvPr id="9" name="TextBox 8">
            <a:extLst>
              <a:ext uri="{FF2B5EF4-FFF2-40B4-BE49-F238E27FC236}">
                <a16:creationId xmlns:a16="http://schemas.microsoft.com/office/drawing/2014/main" id="{98B36DCC-11CE-4AA0-A3D4-578AB4137734}"/>
              </a:ext>
            </a:extLst>
          </p:cNvPr>
          <p:cNvSpPr txBox="1"/>
          <p:nvPr/>
        </p:nvSpPr>
        <p:spPr>
          <a:xfrm>
            <a:off x="259395" y="6440924"/>
            <a:ext cx="10875330" cy="230832"/>
          </a:xfrm>
          <a:prstGeom prst="rect">
            <a:avLst/>
          </a:prstGeom>
          <a:noFill/>
        </p:spPr>
        <p:txBody>
          <a:bodyPr wrap="square" rtlCol="0">
            <a:spAutoFit/>
          </a:bodyPr>
          <a:lstStyle/>
          <a:p>
            <a:r>
              <a:rPr lang="en-US" sz="900" dirty="0"/>
              <a:t> </a:t>
            </a:r>
          </a:p>
        </p:txBody>
      </p:sp>
    </p:spTree>
    <p:extLst>
      <p:ext uri="{BB962C8B-B14F-4D97-AF65-F5344CB8AC3E}">
        <p14:creationId xmlns:p14="http://schemas.microsoft.com/office/powerpoint/2010/main" val="421451233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colab.research.google.com/github/byui-cse/cse280-course-notebooks/blob/main/examples/examples-w02-predicates-quantifiers.ipynb"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tif"/><Relationship Id="rId1" Type="http://schemas.openxmlformats.org/officeDocument/2006/relationships/slideLayout" Target="../slideLayouts/slideLayout13.xml"/><Relationship Id="rId5" Type="http://schemas.openxmlformats.org/officeDocument/2006/relationships/image" Target="../media/image60.pn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tif"/><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70.png"/></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tif"/><Relationship Id="rId1" Type="http://schemas.openxmlformats.org/officeDocument/2006/relationships/slideLayout" Target="../slideLayouts/slideLayout13.xml"/><Relationship Id="rId6" Type="http://schemas.openxmlformats.org/officeDocument/2006/relationships/hyperlink" Target="https://colab.research.google.com/github/byui-cse/cse280-course-notebooks/blob/main/examples/examples-w02-predicates-quantifiers.ipynb" TargetMode="External"/><Relationship Id="rId5" Type="http://schemas.openxmlformats.org/officeDocument/2006/relationships/image" Target="../media/image28.png"/><Relationship Id="rId4" Type="http://schemas.openxmlformats.org/officeDocument/2006/relationships/image" Target="../media/image70.png"/></Relationships>
</file>

<file path=ppt/slides/_rels/slide25.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0.png"/><Relationship Id="rId7" Type="http://schemas.openxmlformats.org/officeDocument/2006/relationships/image" Target="../media/image190.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180.png"/><Relationship Id="rId11" Type="http://schemas.openxmlformats.org/officeDocument/2006/relationships/image" Target="../media/image30.png"/><Relationship Id="rId5" Type="http://schemas.openxmlformats.org/officeDocument/2006/relationships/image" Target="../media/image170.png"/><Relationship Id="rId10" Type="http://schemas.openxmlformats.org/officeDocument/2006/relationships/image" Target="../media/image29.png"/><Relationship Id="rId4" Type="http://schemas.openxmlformats.org/officeDocument/2006/relationships/image" Target="../media/image16.png"/><Relationship Id="rId9" Type="http://schemas.openxmlformats.org/officeDocument/2006/relationships/image" Target="../media/image25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play.kahoot.it/v2/?quizId=1d49421e-adbc-45c8-92fd-71a1318e45d5"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10.png"/></Relationships>
</file>

<file path=ppt/slides/_rels/slide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307E-A2B8-4462-8299-D11DDF3E97CF}"/>
              </a:ext>
            </a:extLst>
          </p:cNvPr>
          <p:cNvSpPr>
            <a:spLocks noGrp="1"/>
          </p:cNvSpPr>
          <p:nvPr>
            <p:ph type="ctrTitle"/>
          </p:nvPr>
        </p:nvSpPr>
        <p:spPr>
          <a:xfrm>
            <a:off x="895073" y="604703"/>
            <a:ext cx="8825658" cy="2523507"/>
          </a:xfrm>
        </p:spPr>
        <p:txBody>
          <a:bodyPr>
            <a:normAutofit fontScale="90000"/>
          </a:bodyPr>
          <a:lstStyle/>
          <a:p>
            <a:r>
              <a:rPr lang="en-US" dirty="0"/>
              <a:t>Logic,</a:t>
            </a:r>
            <a:br>
              <a:rPr lang="en-US" dirty="0"/>
            </a:br>
            <a:r>
              <a:rPr lang="en-US" dirty="0"/>
              <a:t>Predicates, &amp; Quantifiers</a:t>
            </a:r>
          </a:p>
        </p:txBody>
      </p:sp>
      <p:sp>
        <p:nvSpPr>
          <p:cNvPr id="3" name="Rectangle 2">
            <a:extLst>
              <a:ext uri="{FF2B5EF4-FFF2-40B4-BE49-F238E27FC236}">
                <a16:creationId xmlns:a16="http://schemas.microsoft.com/office/drawing/2014/main" id="{A2DDD8F5-5813-40C6-A677-C13A8EB6D1E8}"/>
              </a:ext>
            </a:extLst>
          </p:cNvPr>
          <p:cNvSpPr/>
          <p:nvPr/>
        </p:nvSpPr>
        <p:spPr>
          <a:xfrm>
            <a:off x="5744816" y="3886200"/>
            <a:ext cx="3220279" cy="914400"/>
          </a:xfrm>
          <a:prstGeom prst="rect">
            <a:avLst/>
          </a:prstGeom>
          <a:noFill/>
          <a:ln>
            <a:noFill/>
          </a:ln>
        </p:spPr>
        <p:style>
          <a:lnRef idx="0">
            <a:scrgbClr r="0" g="0" b="0"/>
          </a:lnRef>
          <a:fillRef idx="0">
            <a:scrgbClr r="0" g="0" b="0"/>
          </a:fillRef>
          <a:effectRef idx="0">
            <a:scrgbClr r="0" g="0" b="0"/>
          </a:effectRef>
          <a:fontRef idx="minor">
            <a:schemeClr val="accent4"/>
          </a:fontRef>
        </p:style>
        <p:txBody>
          <a:bodyPr rtlCol="0" anchor="ctr"/>
          <a:lstStyle/>
          <a:p>
            <a:pPr algn="ctr"/>
            <a:r>
              <a:rPr lang="fr-FR" sz="3200" dirty="0"/>
              <a:t>∀x (F(x)→C(x))</a:t>
            </a:r>
            <a:endParaRPr lang="en-US" sz="3200" dirty="0"/>
          </a:p>
        </p:txBody>
      </p:sp>
      <p:sp>
        <p:nvSpPr>
          <p:cNvPr id="6" name="Rectangle 5">
            <a:extLst>
              <a:ext uri="{FF2B5EF4-FFF2-40B4-BE49-F238E27FC236}">
                <a16:creationId xmlns:a16="http://schemas.microsoft.com/office/drawing/2014/main" id="{73A518F7-03A1-41F7-85DB-D68D5BCB0A58}"/>
              </a:ext>
            </a:extLst>
          </p:cNvPr>
          <p:cNvSpPr/>
          <p:nvPr/>
        </p:nvSpPr>
        <p:spPr>
          <a:xfrm>
            <a:off x="3617843" y="4800600"/>
            <a:ext cx="3011556" cy="914400"/>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r>
              <a:rPr lang="en-US" dirty="0"/>
              <a:t>∃x (S(x)∧N(x))</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44BB01-C97A-4B57-994A-E1938BF34E87}"/>
                  </a:ext>
                </a:extLst>
              </p:cNvPr>
              <p:cNvSpPr txBox="1"/>
              <p:nvPr/>
            </p:nvSpPr>
            <p:spPr>
              <a:xfrm>
                <a:off x="9481930" y="2967335"/>
                <a:ext cx="1201098"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b="0" i="1" smtClean="0">
                          <a:solidFill>
                            <a:schemeClr val="bg1"/>
                          </a:solidFill>
                          <a:latin typeface="Cambria Math" panose="02040503050406030204" pitchFamily="18" charset="0"/>
                        </a:rPr>
                        <m:t>∀</m:t>
                      </m:r>
                      <m:r>
                        <a:rPr lang="en-US" sz="5400"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7" name="TextBox 6">
                <a:extLst>
                  <a:ext uri="{FF2B5EF4-FFF2-40B4-BE49-F238E27FC236}">
                    <a16:creationId xmlns:a16="http://schemas.microsoft.com/office/drawing/2014/main" id="{E244BB01-C97A-4B57-994A-E1938BF34E87}"/>
                  </a:ext>
                </a:extLst>
              </p:cNvPr>
              <p:cNvSpPr txBox="1">
                <a:spLocks noRot="1" noChangeAspect="1" noMove="1" noResize="1" noEditPoints="1" noAdjustHandles="1" noChangeArrowheads="1" noChangeShapeType="1" noTextEdit="1"/>
              </p:cNvSpPr>
              <p:nvPr/>
            </p:nvSpPr>
            <p:spPr>
              <a:xfrm>
                <a:off x="9481930" y="2967335"/>
                <a:ext cx="1201098" cy="9233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BB14CC3-D7C5-43E8-A459-10DD958A4359}"/>
                  </a:ext>
                </a:extLst>
              </p:cNvPr>
              <p:cNvSpPr txBox="1"/>
              <p:nvPr/>
            </p:nvSpPr>
            <p:spPr>
              <a:xfrm>
                <a:off x="6273128" y="5558590"/>
                <a:ext cx="1173846"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5400" i="1" smtClean="0">
                          <a:solidFill>
                            <a:schemeClr val="bg1"/>
                          </a:solidFill>
                          <a:latin typeface="Cambria Math" panose="02040503050406030204" pitchFamily="18" charset="0"/>
                        </a:rPr>
                        <m:t>∃</m:t>
                      </m:r>
                      <m:r>
                        <a:rPr lang="en-US" sz="5400"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8" name="TextBox 7">
                <a:extLst>
                  <a:ext uri="{FF2B5EF4-FFF2-40B4-BE49-F238E27FC236}">
                    <a16:creationId xmlns:a16="http://schemas.microsoft.com/office/drawing/2014/main" id="{CBB14CC3-D7C5-43E8-A459-10DD958A4359}"/>
                  </a:ext>
                </a:extLst>
              </p:cNvPr>
              <p:cNvSpPr txBox="1">
                <a:spLocks noRot="1" noChangeAspect="1" noMove="1" noResize="1" noEditPoints="1" noAdjustHandles="1" noChangeArrowheads="1" noChangeShapeType="1" noTextEdit="1"/>
              </p:cNvSpPr>
              <p:nvPr/>
            </p:nvSpPr>
            <p:spPr>
              <a:xfrm>
                <a:off x="6273128" y="5558590"/>
                <a:ext cx="1173846" cy="923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9117F9-1CBD-4EAE-8FFE-16417EE734DC}"/>
                  </a:ext>
                </a:extLst>
              </p:cNvPr>
              <p:cNvSpPr txBox="1"/>
              <p:nvPr/>
            </p:nvSpPr>
            <p:spPr>
              <a:xfrm>
                <a:off x="3800886" y="3429000"/>
                <a:ext cx="3887859"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i="1" smtClean="0">
                          <a:solidFill>
                            <a:schemeClr val="bg2">
                              <a:lumMod val="60000"/>
                              <a:lumOff val="40000"/>
                            </a:schemeClr>
                          </a:solidFill>
                          <a:latin typeface="Cambria Math" panose="02040503050406030204" pitchFamily="18" charset="0"/>
                        </a:rPr>
                        <m:t>∃</m:t>
                      </m:r>
                      <m:r>
                        <a:rPr lang="en-US" sz="2000" b="0" i="1" smtClean="0">
                          <a:solidFill>
                            <a:schemeClr val="bg2">
                              <a:lumMod val="60000"/>
                              <a:lumOff val="40000"/>
                            </a:schemeClr>
                          </a:solidFill>
                          <a:latin typeface="Cambria Math" panose="02040503050406030204" pitchFamily="18" charset="0"/>
                        </a:rPr>
                        <m:t>!</m:t>
                      </m:r>
                      <m:r>
                        <a:rPr lang="en-US" sz="2000" b="0" i="1" smtClean="0">
                          <a:solidFill>
                            <a:schemeClr val="bg2">
                              <a:lumMod val="60000"/>
                              <a:lumOff val="40000"/>
                            </a:schemeClr>
                          </a:solidFill>
                          <a:latin typeface="Cambria Math" panose="02040503050406030204" pitchFamily="18" charset="0"/>
                        </a:rPr>
                        <m:t>𝑥</m:t>
                      </m:r>
                      <m:r>
                        <a:rPr lang="en-US" sz="2000" b="0" i="1" smtClean="0">
                          <a:solidFill>
                            <a:schemeClr val="bg2">
                              <a:lumMod val="60000"/>
                              <a:lumOff val="40000"/>
                            </a:schemeClr>
                          </a:solidFill>
                          <a:latin typeface="Cambria Math" panose="02040503050406030204" pitchFamily="18" charset="0"/>
                        </a:rPr>
                        <m:t> (</m:t>
                      </m:r>
                      <m:r>
                        <a:rPr lang="en-US" sz="2000" b="0" i="1" smtClean="0">
                          <a:solidFill>
                            <a:schemeClr val="bg2">
                              <a:lumMod val="60000"/>
                              <a:lumOff val="40000"/>
                            </a:schemeClr>
                          </a:solidFill>
                          <a:latin typeface="Cambria Math" panose="02040503050406030204" pitchFamily="18" charset="0"/>
                        </a:rPr>
                        <m:t>𝑥</m:t>
                      </m:r>
                      <m:r>
                        <a:rPr lang="en-US" sz="2000" b="0" i="1" smtClean="0">
                          <a:solidFill>
                            <a:schemeClr val="bg2">
                              <a:lumMod val="60000"/>
                              <a:lumOff val="40000"/>
                            </a:schemeClr>
                          </a:solidFill>
                          <a:latin typeface="Cambria Math" panose="02040503050406030204" pitchFamily="18" charset="0"/>
                        </a:rPr>
                        <m:t>=3)</m:t>
                      </m:r>
                    </m:oMath>
                  </m:oMathPara>
                </a14:m>
                <a:endParaRPr lang="en-US" sz="800" dirty="0">
                  <a:solidFill>
                    <a:schemeClr val="bg2">
                      <a:lumMod val="60000"/>
                      <a:lumOff val="40000"/>
                    </a:schemeClr>
                  </a:solidFill>
                </a:endParaRPr>
              </a:p>
            </p:txBody>
          </p:sp>
        </mc:Choice>
        <mc:Fallback xmlns="">
          <p:sp>
            <p:nvSpPr>
              <p:cNvPr id="9" name="TextBox 8">
                <a:extLst>
                  <a:ext uri="{FF2B5EF4-FFF2-40B4-BE49-F238E27FC236}">
                    <a16:creationId xmlns:a16="http://schemas.microsoft.com/office/drawing/2014/main" id="{B09117F9-1CBD-4EAE-8FFE-16417EE734DC}"/>
                  </a:ext>
                </a:extLst>
              </p:cNvPr>
              <p:cNvSpPr txBox="1">
                <a:spLocks noRot="1" noChangeAspect="1" noMove="1" noResize="1" noEditPoints="1" noAdjustHandles="1" noChangeArrowheads="1" noChangeShapeType="1" noTextEdit="1"/>
              </p:cNvSpPr>
              <p:nvPr/>
            </p:nvSpPr>
            <p:spPr>
              <a:xfrm>
                <a:off x="3800886" y="3429000"/>
                <a:ext cx="3887859" cy="400110"/>
              </a:xfrm>
              <a:prstGeom prst="rect">
                <a:avLst/>
              </a:prstGeom>
              <a:blipFill>
                <a:blip r:embed="rId4"/>
                <a:stretch>
                  <a:fillRect b="-18462"/>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B3356FB-D1F9-4C63-8F38-52DC14A39EA1}"/>
              </a:ext>
            </a:extLst>
          </p:cNvPr>
          <p:cNvSpPr txBox="1"/>
          <p:nvPr/>
        </p:nvSpPr>
        <p:spPr>
          <a:xfrm>
            <a:off x="1622849" y="4129900"/>
            <a:ext cx="2486578" cy="461665"/>
          </a:xfrm>
          <a:prstGeom prst="rect">
            <a:avLst/>
          </a:prstGeom>
          <a:noFill/>
        </p:spPr>
        <p:txBody>
          <a:bodyPr wrap="none" rtlCol="0">
            <a:spAutoFit/>
          </a:bodyPr>
          <a:lstStyle/>
          <a:p>
            <a:r>
              <a:rPr lang="en-US" sz="2400" b="0" u="none" strike="noStrike" dirty="0">
                <a:solidFill>
                  <a:srgbClr val="212121"/>
                </a:solidFill>
                <a:effectLst/>
                <a:latin typeface="Cambria Math" panose="02040503050406030204" pitchFamily="18" charset="0"/>
                <a:ea typeface="Cambria Math" panose="02040503050406030204" pitchFamily="18" charset="0"/>
              </a:rPr>
              <a:t>∃!</a:t>
            </a:r>
            <a:r>
              <a:rPr lang="en-US" sz="2400" b="0" i="1" u="none" strike="noStrike" dirty="0">
                <a:solidFill>
                  <a:srgbClr val="212121"/>
                </a:solidFill>
                <a:effectLst/>
                <a:latin typeface="Cambria Math" panose="02040503050406030204" pitchFamily="18" charset="0"/>
                <a:ea typeface="Cambria Math" panose="02040503050406030204" pitchFamily="18" charset="0"/>
              </a:rPr>
              <a:t>x</a:t>
            </a:r>
            <a:r>
              <a:rPr lang="en-US" sz="2400" b="0" u="none" strike="noStrike" dirty="0">
                <a:solidFill>
                  <a:srgbClr val="212121"/>
                </a:solidFill>
                <a:effectLst/>
                <a:latin typeface="Cambria Math" panose="02040503050406030204" pitchFamily="18" charset="0"/>
                <a:ea typeface="Cambria Math" panose="02040503050406030204" pitchFamily="18" charset="0"/>
              </a:rPr>
              <a:t> P(</a:t>
            </a:r>
            <a:r>
              <a:rPr lang="en-US" sz="2400" b="0" i="1" u="none" strike="noStrike" dirty="0">
                <a:solidFill>
                  <a:srgbClr val="212121"/>
                </a:solidFill>
                <a:effectLst/>
                <a:latin typeface="Cambria Math" panose="02040503050406030204" pitchFamily="18" charset="0"/>
                <a:ea typeface="Cambria Math" panose="02040503050406030204" pitchFamily="18" charset="0"/>
              </a:rPr>
              <a:t>x</a:t>
            </a:r>
            <a:r>
              <a:rPr lang="en-US" sz="2400" b="0" u="none" strike="noStrike" dirty="0">
                <a:solidFill>
                  <a:srgbClr val="212121"/>
                </a:solidFill>
                <a:effectLst/>
                <a:latin typeface="Cambria Math" panose="02040503050406030204" pitchFamily="18" charset="0"/>
                <a:ea typeface="Cambria Math" panose="02040503050406030204" pitchFamily="18" charset="0"/>
              </a:rPr>
              <a:t>)→∃</a:t>
            </a:r>
            <a:r>
              <a:rPr lang="en-US" sz="2400" b="0" i="1" strike="noStrike" dirty="0">
                <a:solidFill>
                  <a:srgbClr val="212121"/>
                </a:solidFill>
                <a:effectLst/>
                <a:latin typeface="Cambria Math" panose="02040503050406030204" pitchFamily="18" charset="0"/>
                <a:ea typeface="Cambria Math" panose="02040503050406030204" pitchFamily="18" charset="0"/>
              </a:rPr>
              <a:t>x</a:t>
            </a:r>
            <a:r>
              <a:rPr lang="en-US" sz="2400" b="0" u="none" strike="noStrike" dirty="0">
                <a:solidFill>
                  <a:srgbClr val="212121"/>
                </a:solidFill>
                <a:effectLst/>
                <a:latin typeface="Cambria Math" panose="02040503050406030204" pitchFamily="18" charset="0"/>
                <a:ea typeface="Cambria Math" panose="02040503050406030204" pitchFamily="18" charset="0"/>
              </a:rPr>
              <a:t> P(</a:t>
            </a:r>
            <a:r>
              <a:rPr lang="en-US" sz="2400" b="0" i="1" u="none" strike="noStrike" dirty="0">
                <a:solidFill>
                  <a:srgbClr val="212121"/>
                </a:solidFill>
                <a:effectLst/>
                <a:latin typeface="Cambria Math" panose="02040503050406030204" pitchFamily="18" charset="0"/>
                <a:ea typeface="Cambria Math" panose="02040503050406030204" pitchFamily="18" charset="0"/>
              </a:rPr>
              <a:t>x</a:t>
            </a:r>
            <a:r>
              <a:rPr lang="en-US" sz="2400" b="0" u="none" strike="noStrike" dirty="0">
                <a:solidFill>
                  <a:srgbClr val="212121"/>
                </a:solidFill>
                <a:effectLst/>
                <a:latin typeface="Cambria Math" panose="02040503050406030204" pitchFamily="18" charset="0"/>
                <a:ea typeface="Cambria Math" panose="02040503050406030204" pitchFamily="18" charset="0"/>
              </a:rPr>
              <a:t>)</a:t>
            </a:r>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668685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ED893-ECA0-409A-A10F-4C3D4883E251}"/>
              </a:ext>
            </a:extLst>
          </p:cNvPr>
          <p:cNvSpPr>
            <a:spLocks noGrp="1"/>
          </p:cNvSpPr>
          <p:nvPr>
            <p:ph type="title"/>
          </p:nvPr>
        </p:nvSpPr>
        <p:spPr/>
        <p:txBody>
          <a:bodyPr/>
          <a:lstStyle/>
          <a:p>
            <a:r>
              <a:rPr lang="en-US" dirty="0"/>
              <a:t>Let's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9765CB-D99C-4687-9B2D-097E83B6C674}"/>
                  </a:ext>
                </a:extLst>
              </p:cNvPr>
              <p:cNvSpPr>
                <a:spLocks noGrp="1"/>
              </p:cNvSpPr>
              <p:nvPr>
                <p:ph idx="1"/>
              </p:nvPr>
            </p:nvSpPr>
            <p:spPr>
              <a:xfrm>
                <a:off x="259396" y="1239102"/>
                <a:ext cx="8946541" cy="4195481"/>
              </a:xfrm>
            </p:spPr>
            <p:txBody>
              <a:bodyPr>
                <a:normAutofit fontScale="70000" lnSpcReduction="20000"/>
              </a:bodyPr>
              <a:lstStyle/>
              <a:p>
                <a:pPr marL="0" indent="0">
                  <a:buNone/>
                </a:pPr>
                <a:r>
                  <a:rPr lang="en-US" sz="2600" dirty="0"/>
                  <a:t>Construct a Truth Table to verify the following equivalencies. </a:t>
                </a:r>
              </a:p>
              <a:p>
                <a:pPr marL="0" indent="0">
                  <a:buNone/>
                </a:pPr>
                <a:endParaRPr lang="en-US" dirty="0"/>
              </a:p>
              <a:p>
                <a:pPr marL="0" indent="0">
                  <a:buNone/>
                </a:pPr>
                <a14:m>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𝑝</m:t>
                    </m:r>
                  </m:oMath>
                </a14:m>
                <a:r>
                  <a:rPr lang="en-US" sz="2800" b="0" i="1" dirty="0">
                    <a:latin typeface="Cambria Math" panose="02040503050406030204" pitchFamily="18" charset="0"/>
                  </a:rPr>
                  <a:t>   </a:t>
                </a:r>
                <a:r>
                  <a:rPr lang="en-US" sz="2800" dirty="0"/>
                  <a:t>  	(Conditional &amp; its contrapositive)</a:t>
                </a:r>
              </a:p>
              <a:p>
                <a:pPr marL="0" indent="0">
                  <a:buNone/>
                </a:pPr>
                <a:endParaRPr lang="en-US" sz="2800" dirty="0"/>
              </a:p>
              <a:p>
                <a:pPr marL="0" indent="0">
                  <a:buNone/>
                </a:pPr>
                <a14:m>
                  <m:oMath xmlns:m="http://schemas.openxmlformats.org/officeDocument/2006/math">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a14:m>
                <a:r>
                  <a:rPr lang="en-US" sz="2800" b="0" dirty="0"/>
                  <a:t>  	(Conditional &amp; a disjunction</a:t>
                </a:r>
                <a:r>
                  <a:rPr lang="en-US" sz="2800" dirty="0"/>
                  <a:t>)</a:t>
                </a:r>
                <a:endParaRPr lang="en-US" sz="2800" b="0" dirty="0"/>
              </a:p>
              <a:p>
                <a:pPr marL="0" indent="0">
                  <a:buNone/>
                </a:pPr>
                <a:endParaRPr lang="en-US" sz="2800" dirty="0"/>
              </a:p>
              <a:p>
                <a:pPr marL="0" indent="0">
                  <a:buNone/>
                </a:pP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r>
                      <a:rPr lang="en-US" sz="2800" b="0" i="1" smtClean="0">
                        <a:latin typeface="Cambria Math" panose="02040503050406030204" pitchFamily="18" charset="0"/>
                      </a:rPr>
                      <m:t>𝑝</m:t>
                    </m:r>
                  </m:oMath>
                </a14:m>
                <a:r>
                  <a:rPr lang="en-US" sz="2800" dirty="0"/>
                  <a:t>	(Inverse &amp; Converse)</a:t>
                </a:r>
                <a:endParaRPr lang="en-US" sz="2800" b="0" dirty="0"/>
              </a:p>
              <a:p>
                <a:pPr marL="0" indent="0">
                  <a:buNone/>
                </a:pPr>
                <a:endParaRPr lang="en-US" sz="2800" dirty="0"/>
              </a:p>
              <a:p>
                <a:pPr marL="0" indent="0">
                  <a:buNone/>
                </a:pPr>
                <a14:m>
                  <m:oMath xmlns:m="http://schemas.openxmlformats.org/officeDocument/2006/math">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m:t>
                    </m:r>
                  </m:oMath>
                </a14:m>
                <a:r>
                  <a:rPr lang="en-US" dirty="0"/>
                  <a:t>	</a:t>
                </a:r>
                <a:r>
                  <a:rPr lang="en-US" sz="2900" dirty="0"/>
                  <a:t>(Negation of a Conditional) </a:t>
                </a:r>
              </a:p>
              <a:p>
                <a:pPr marL="0" indent="0">
                  <a:buNone/>
                </a:pPr>
                <a:r>
                  <a:rPr lang="en-US" dirty="0"/>
                  <a:t>	</a:t>
                </a:r>
              </a:p>
            </p:txBody>
          </p:sp>
        </mc:Choice>
        <mc:Fallback xmlns="">
          <p:sp>
            <p:nvSpPr>
              <p:cNvPr id="3" name="Content Placeholder 2">
                <a:extLst>
                  <a:ext uri="{FF2B5EF4-FFF2-40B4-BE49-F238E27FC236}">
                    <a16:creationId xmlns:a16="http://schemas.microsoft.com/office/drawing/2014/main" id="{3E9765CB-D99C-4687-9B2D-097E83B6C674}"/>
                  </a:ext>
                </a:extLst>
              </p:cNvPr>
              <p:cNvSpPr>
                <a:spLocks noGrp="1" noRot="1" noChangeAspect="1" noMove="1" noResize="1" noEditPoints="1" noAdjustHandles="1" noChangeArrowheads="1" noChangeShapeType="1" noTextEdit="1"/>
              </p:cNvSpPr>
              <p:nvPr>
                <p:ph idx="1"/>
              </p:nvPr>
            </p:nvSpPr>
            <p:spPr>
              <a:xfrm>
                <a:off x="259396" y="1239102"/>
                <a:ext cx="8946541" cy="4195481"/>
              </a:xfrm>
              <a:blipFill>
                <a:blip r:embed="rId3"/>
                <a:stretch>
                  <a:fillRect l="-613" t="-23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7EB69FC-8FD5-4BA3-83C8-EA81ED17679F}"/>
                  </a:ext>
                </a:extLst>
              </p:cNvPr>
              <p:cNvSpPr txBox="1"/>
              <p:nvPr/>
            </p:nvSpPr>
            <p:spPr>
              <a:xfrm>
                <a:off x="259396" y="5344334"/>
                <a:ext cx="5003870" cy="954107"/>
              </a:xfrm>
              <a:prstGeom prst="rect">
                <a:avLst/>
              </a:prstGeom>
              <a:noFill/>
            </p:spPr>
            <p:txBody>
              <a:bodyPr wrap="none" rtlCol="0">
                <a:spAutoFit/>
              </a:bodyPr>
              <a:lstStyle/>
              <a:p>
                <a:r>
                  <a:rPr lang="en-US" sz="2800" b="1" dirty="0">
                    <a:solidFill>
                      <a:srgbClr val="FF0000"/>
                    </a:solidFill>
                  </a:rPr>
                  <a:t>Note!   </a:t>
                </a:r>
                <a14:m>
                  <m:oMath xmlns:m="http://schemas.openxmlformats.org/officeDocument/2006/math">
                    <m:r>
                      <a:rPr lang="en-US" sz="2800" b="1" i="1" dirty="0" smtClean="0">
                        <a:solidFill>
                          <a:srgbClr val="FF0000"/>
                        </a:solidFill>
                        <a:latin typeface="Cambria Math" panose="02040503050406030204" pitchFamily="18" charset="0"/>
                      </a:rPr>
                      <m:t>¬</m:t>
                    </m:r>
                    <m:d>
                      <m:dPr>
                        <m:ctrlPr>
                          <a:rPr lang="en-US" sz="2800" b="1" i="1" dirty="0" smtClean="0">
                            <a:solidFill>
                              <a:srgbClr val="FF0000"/>
                            </a:solidFill>
                            <a:latin typeface="Cambria Math" panose="02040503050406030204" pitchFamily="18" charset="0"/>
                          </a:rPr>
                        </m:ctrlPr>
                      </m:dPr>
                      <m:e>
                        <m:r>
                          <a:rPr lang="en-US" sz="2800" b="1" i="1" dirty="0" smtClean="0">
                            <a:solidFill>
                              <a:srgbClr val="FF0000"/>
                            </a:solidFill>
                            <a:latin typeface="Cambria Math" panose="02040503050406030204" pitchFamily="18" charset="0"/>
                          </a:rPr>
                          <m:t>𝒑</m:t>
                        </m:r>
                        <m:r>
                          <a:rPr lang="en-US" sz="2800" b="1" i="1" dirty="0" smtClean="0">
                            <a:solidFill>
                              <a:srgbClr val="FF0000"/>
                            </a:solidFill>
                            <a:latin typeface="Cambria Math" panose="02040503050406030204" pitchFamily="18" charset="0"/>
                          </a:rPr>
                          <m:t>→</m:t>
                        </m:r>
                        <m:r>
                          <a:rPr lang="en-US" sz="2800" b="1" i="1" dirty="0" smtClean="0">
                            <a:solidFill>
                              <a:srgbClr val="FF0000"/>
                            </a:solidFill>
                            <a:latin typeface="Cambria Math" panose="02040503050406030204" pitchFamily="18" charset="0"/>
                          </a:rPr>
                          <m:t>𝒒</m:t>
                        </m:r>
                      </m:e>
                    </m:d>
                    <m:r>
                      <a:rPr lang="en-US" sz="2800" b="1" i="1" dirty="0" smtClean="0">
                        <a:solidFill>
                          <a:srgbClr val="FF0000"/>
                        </a:solidFill>
                        <a:latin typeface="Cambria Math" panose="02040503050406030204" pitchFamily="18" charset="0"/>
                      </a:rPr>
                      <m:t> </m:t>
                    </m:r>
                    <m:r>
                      <a:rPr lang="en-US" sz="2800" b="1" i="1" dirty="0" smtClean="0">
                        <a:solidFill>
                          <a:srgbClr val="FF0000"/>
                        </a:solidFill>
                        <a:latin typeface="Cambria Math" panose="02040503050406030204" pitchFamily="18" charset="0"/>
                        <a:ea typeface="Cambria Math" panose="02040503050406030204" pitchFamily="18" charset="0"/>
                      </a:rPr>
                      <m:t>≠¬</m:t>
                    </m:r>
                    <m:r>
                      <a:rPr lang="en-US" sz="2800" b="1" i="1" dirty="0" smtClean="0">
                        <a:solidFill>
                          <a:srgbClr val="FF0000"/>
                        </a:solidFill>
                        <a:latin typeface="Cambria Math" panose="02040503050406030204" pitchFamily="18" charset="0"/>
                        <a:ea typeface="Cambria Math" panose="02040503050406030204" pitchFamily="18" charset="0"/>
                      </a:rPr>
                      <m:t>𝒑</m:t>
                    </m:r>
                    <m:r>
                      <a:rPr lang="en-US" sz="2800" b="1" i="1" dirty="0" smtClean="0">
                        <a:solidFill>
                          <a:srgbClr val="FF0000"/>
                        </a:solidFill>
                        <a:latin typeface="Cambria Math" panose="02040503050406030204" pitchFamily="18" charset="0"/>
                        <a:ea typeface="Cambria Math" panose="02040503050406030204" pitchFamily="18" charset="0"/>
                      </a:rPr>
                      <m:t>→¬</m:t>
                    </m:r>
                    <m:r>
                      <a:rPr lang="en-US" sz="2800" b="1" i="1" dirty="0" smtClean="0">
                        <a:solidFill>
                          <a:srgbClr val="FF0000"/>
                        </a:solidFill>
                        <a:latin typeface="Cambria Math" panose="02040503050406030204" pitchFamily="18" charset="0"/>
                        <a:ea typeface="Cambria Math" panose="02040503050406030204" pitchFamily="18" charset="0"/>
                      </a:rPr>
                      <m:t>𝒒</m:t>
                    </m:r>
                  </m:oMath>
                </a14:m>
                <a:endParaRPr lang="en-US" sz="2800" b="1" dirty="0">
                  <a:solidFill>
                    <a:srgbClr val="FF0000"/>
                  </a:solidFill>
                </a:endParaRPr>
              </a:p>
              <a:p>
                <a:endParaRPr lang="en-US" sz="2800" b="1" dirty="0"/>
              </a:p>
            </p:txBody>
          </p:sp>
        </mc:Choice>
        <mc:Fallback xmlns="">
          <p:sp>
            <p:nvSpPr>
              <p:cNvPr id="4" name="TextBox 3">
                <a:extLst>
                  <a:ext uri="{FF2B5EF4-FFF2-40B4-BE49-F238E27FC236}">
                    <a16:creationId xmlns:a16="http://schemas.microsoft.com/office/drawing/2014/main" id="{D7EB69FC-8FD5-4BA3-83C8-EA81ED17679F}"/>
                  </a:ext>
                </a:extLst>
              </p:cNvPr>
              <p:cNvSpPr txBox="1">
                <a:spLocks noRot="1" noChangeAspect="1" noMove="1" noResize="1" noEditPoints="1" noAdjustHandles="1" noChangeArrowheads="1" noChangeShapeType="1" noTextEdit="1"/>
              </p:cNvSpPr>
              <p:nvPr/>
            </p:nvSpPr>
            <p:spPr>
              <a:xfrm>
                <a:off x="259396" y="5344334"/>
                <a:ext cx="5003870" cy="954107"/>
              </a:xfrm>
              <a:prstGeom prst="rect">
                <a:avLst/>
              </a:prstGeom>
              <a:blipFill>
                <a:blip r:embed="rId4"/>
                <a:stretch>
                  <a:fillRect l="-2561" t="-7692"/>
                </a:stretch>
              </a:blipFill>
            </p:spPr>
            <p:txBody>
              <a:bodyPr/>
              <a:lstStyle/>
              <a:p>
                <a:r>
                  <a:rPr lang="en-US">
                    <a:noFill/>
                  </a:rPr>
                  <a:t> </a:t>
                </a:r>
              </a:p>
            </p:txBody>
          </p:sp>
        </mc:Fallback>
      </mc:AlternateContent>
    </p:spTree>
    <p:extLst>
      <p:ext uri="{BB962C8B-B14F-4D97-AF65-F5344CB8AC3E}">
        <p14:creationId xmlns:p14="http://schemas.microsoft.com/office/powerpoint/2010/main" val="22288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EE179-F876-B900-30EC-98EF566A2A09}"/>
              </a:ext>
            </a:extLst>
          </p:cNvPr>
          <p:cNvSpPr>
            <a:spLocks noGrp="1"/>
          </p:cNvSpPr>
          <p:nvPr>
            <p:ph type="title"/>
          </p:nvPr>
        </p:nvSpPr>
        <p:spPr/>
        <p:txBody>
          <a:bodyPr/>
          <a:lstStyle/>
          <a:p>
            <a:r>
              <a:rPr lang="en-US" dirty="0"/>
              <a:t>Laws of Propositional Logic</a:t>
            </a:r>
          </a:p>
        </p:txBody>
      </p:sp>
      <p:graphicFrame>
        <p:nvGraphicFramePr>
          <p:cNvPr id="4" name="Content Placeholder 3">
            <a:extLst>
              <a:ext uri="{FF2B5EF4-FFF2-40B4-BE49-F238E27FC236}">
                <a16:creationId xmlns:a16="http://schemas.microsoft.com/office/drawing/2014/main" id="{53760A68-866B-741B-97C3-95A4F80BA523}"/>
              </a:ext>
            </a:extLst>
          </p:cNvPr>
          <p:cNvGraphicFramePr>
            <a:graphicFrameLocks noGrp="1"/>
          </p:cNvGraphicFramePr>
          <p:nvPr>
            <p:ph idx="1"/>
            <p:extLst>
              <p:ext uri="{D42A27DB-BD31-4B8C-83A1-F6EECF244321}">
                <p14:modId xmlns:p14="http://schemas.microsoft.com/office/powerpoint/2010/main" val="4044591357"/>
              </p:ext>
            </p:extLst>
          </p:nvPr>
        </p:nvGraphicFramePr>
        <p:xfrm>
          <a:off x="389393" y="962025"/>
          <a:ext cx="11156163" cy="5468918"/>
        </p:xfrm>
        <a:graphic>
          <a:graphicData uri="http://schemas.openxmlformats.org/drawingml/2006/table">
            <a:tbl>
              <a:tblPr/>
              <a:tblGrid>
                <a:gridCol w="3062093">
                  <a:extLst>
                    <a:ext uri="{9D8B030D-6E8A-4147-A177-3AD203B41FA5}">
                      <a16:colId xmlns:a16="http://schemas.microsoft.com/office/drawing/2014/main" val="372861398"/>
                    </a:ext>
                  </a:extLst>
                </a:gridCol>
                <a:gridCol w="4025565">
                  <a:extLst>
                    <a:ext uri="{9D8B030D-6E8A-4147-A177-3AD203B41FA5}">
                      <a16:colId xmlns:a16="http://schemas.microsoft.com/office/drawing/2014/main" val="2697887670"/>
                    </a:ext>
                  </a:extLst>
                </a:gridCol>
                <a:gridCol w="4068505">
                  <a:extLst>
                    <a:ext uri="{9D8B030D-6E8A-4147-A177-3AD203B41FA5}">
                      <a16:colId xmlns:a16="http://schemas.microsoft.com/office/drawing/2014/main" val="693334273"/>
                    </a:ext>
                  </a:extLst>
                </a:gridCol>
              </a:tblGrid>
              <a:tr h="469723">
                <a:tc>
                  <a:txBody>
                    <a:bodyPr/>
                    <a:lstStyle/>
                    <a:p>
                      <a:r>
                        <a:rPr lang="en-US" sz="1800">
                          <a:effectLst/>
                        </a:rPr>
                        <a:t>Idempotent laws: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p ≡ p</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p ≡ p</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2435388499"/>
                  </a:ext>
                </a:extLst>
              </a:tr>
              <a:tr h="469723">
                <a:tc>
                  <a:txBody>
                    <a:bodyPr/>
                    <a:lstStyle/>
                    <a:p>
                      <a:r>
                        <a:rPr lang="en-US" sz="1800" dirty="0">
                          <a:effectLst/>
                        </a:rPr>
                        <a:t>Associative laws: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pt-BR" sz="1800">
                          <a:effectLst/>
                        </a:rPr>
                        <a:t>( p ∨ q ) ∨ r ≡ p ∨ ( q ∨ r )</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pt-BR" sz="1800">
                          <a:effectLst/>
                        </a:rPr>
                        <a:t>( p ∧ q ) ∧ r ≡ p ∧ ( q ∧ r )</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675538584"/>
                  </a:ext>
                </a:extLst>
              </a:tr>
              <a:tr h="469723">
                <a:tc>
                  <a:txBody>
                    <a:bodyPr/>
                    <a:lstStyle/>
                    <a:p>
                      <a:r>
                        <a:rPr lang="en-US" sz="1800">
                          <a:effectLst/>
                        </a:rPr>
                        <a:t>Commutative laws: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q ≡ q ∨ p</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q ≡ q ∧ p</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2459454205"/>
                  </a:ext>
                </a:extLst>
              </a:tr>
              <a:tr h="469723">
                <a:tc>
                  <a:txBody>
                    <a:bodyPr/>
                    <a:lstStyle/>
                    <a:p>
                      <a:r>
                        <a:rPr lang="en-US" sz="1800">
                          <a:effectLst/>
                        </a:rPr>
                        <a:t>Distributive laws: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pt-BR" sz="1800">
                          <a:effectLst/>
                        </a:rPr>
                        <a:t>p ∨ ( q ∧ r ) ≡ ( p ∨ q ) ∧ ( p ∨ r )</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pt-BR" sz="1800">
                          <a:effectLst/>
                        </a:rPr>
                        <a:t>p ∧ ( q ∨ r ) ≡ ( p ∧ q ) ∨ ( p ∧ r )</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1618500193"/>
                  </a:ext>
                </a:extLst>
              </a:tr>
              <a:tr h="469723">
                <a:tc>
                  <a:txBody>
                    <a:bodyPr/>
                    <a:lstStyle/>
                    <a:p>
                      <a:r>
                        <a:rPr lang="en-US" sz="1800">
                          <a:effectLst/>
                        </a:rPr>
                        <a:t>Identity laws: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F ≡ p</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T ≡ p</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4157445979"/>
                  </a:ext>
                </a:extLst>
              </a:tr>
              <a:tr h="469723">
                <a:tc>
                  <a:txBody>
                    <a:bodyPr/>
                    <a:lstStyle/>
                    <a:p>
                      <a:r>
                        <a:rPr lang="en-US" sz="1800">
                          <a:effectLst/>
                        </a:rPr>
                        <a:t>Domination laws: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F ≡ F</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T ≡ T</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4236671342"/>
                  </a:ext>
                </a:extLst>
              </a:tr>
              <a:tr h="469723">
                <a:tc>
                  <a:txBody>
                    <a:bodyPr/>
                    <a:lstStyle/>
                    <a:p>
                      <a:r>
                        <a:rPr lang="en-US" sz="1800">
                          <a:effectLst/>
                        </a:rPr>
                        <a:t>Double negation law:</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p</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endParaRPr lang="en-US" sz="1800">
                        <a:effectLst/>
                      </a:endParaRP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1464957341"/>
                  </a:ext>
                </a:extLst>
              </a:tr>
              <a:tr h="771688">
                <a:tc>
                  <a:txBody>
                    <a:bodyPr/>
                    <a:lstStyle/>
                    <a:p>
                      <a:r>
                        <a:rPr lang="en-US" sz="1800">
                          <a:effectLst/>
                        </a:rPr>
                        <a:t>Complement laws: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¬p ≡ F</a:t>
                      </a:r>
                      <a:br>
                        <a:rPr lang="en-US" sz="1800">
                          <a:effectLst/>
                        </a:rPr>
                      </a:br>
                      <a:r>
                        <a:rPr lang="en-US" sz="1800">
                          <a:effectLst/>
                        </a:rPr>
                        <a:t>¬T ≡ F</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¬p ≡ T</a:t>
                      </a:r>
                      <a:br>
                        <a:rPr lang="en-US" sz="1800">
                          <a:effectLst/>
                        </a:rPr>
                      </a:br>
                      <a:r>
                        <a:rPr lang="en-US" sz="1800">
                          <a:effectLst/>
                        </a:rPr>
                        <a:t>¬F ≡ T</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2812206027"/>
                  </a:ext>
                </a:extLst>
              </a:tr>
              <a:tr h="469723">
                <a:tc>
                  <a:txBody>
                    <a:bodyPr/>
                    <a:lstStyle/>
                    <a:p>
                      <a:r>
                        <a:rPr lang="en-US" sz="1800">
                          <a:effectLst/>
                        </a:rPr>
                        <a:t>De Morgan's laws: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 p ∨ q ) ≡ ¬p ∧ ¬q</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 p ∧ q ) ≡ ¬p ∨ ¬q</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4232294527"/>
                  </a:ext>
                </a:extLst>
              </a:tr>
              <a:tr h="469723">
                <a:tc>
                  <a:txBody>
                    <a:bodyPr/>
                    <a:lstStyle/>
                    <a:p>
                      <a:r>
                        <a:rPr lang="en-US" sz="1800">
                          <a:effectLst/>
                        </a:rPr>
                        <a:t>Absorption laws: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(p ∧ q) ≡ p</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a:effectLst/>
                        </a:rPr>
                        <a:t>p ∧ (p ∨ q) ≡ p</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2760557002"/>
                  </a:ext>
                </a:extLst>
              </a:tr>
              <a:tr h="469723">
                <a:tc>
                  <a:txBody>
                    <a:bodyPr/>
                    <a:lstStyle/>
                    <a:p>
                      <a:r>
                        <a:rPr lang="en-US" sz="1800">
                          <a:effectLst/>
                        </a:rPr>
                        <a:t>Conditional identities:</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dirty="0">
                          <a:effectLst/>
                        </a:rPr>
                        <a:t>p → q ≡ ¬p ∨ q</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tc>
                  <a:txBody>
                    <a:bodyPr/>
                    <a:lstStyle/>
                    <a:p>
                      <a:r>
                        <a:rPr lang="en-US" sz="1800" dirty="0">
                          <a:effectLst/>
                        </a:rPr>
                        <a:t>p ↔ q ≡ ( p → q ) ∧ ( q → p )</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1158376089"/>
                  </a:ext>
                </a:extLst>
              </a:tr>
            </a:tbl>
          </a:graphicData>
        </a:graphic>
      </p:graphicFrame>
      <p:sp>
        <p:nvSpPr>
          <p:cNvPr id="5" name="Rectangle 1">
            <a:extLst>
              <a:ext uri="{FF2B5EF4-FFF2-40B4-BE49-F238E27FC236}">
                <a16:creationId xmlns:a16="http://schemas.microsoft.com/office/drawing/2014/main" id="{038681C1-5B1A-30E6-93C8-06D00670AC0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546E7A"/>
                </a:solidFill>
                <a:effectLst/>
                <a:latin typeface="Roboto" panose="02000000000000000000" pitchFamily="2" charset="0"/>
              </a:rPr>
              <a:t>Table 1.5.1: Laws of propositional logic.</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21F1230F-74A3-0F12-8B52-B46FA8496613}"/>
              </a:ext>
            </a:extLst>
          </p:cNvPr>
          <p:cNvSpPr txBox="1"/>
          <p:nvPr/>
        </p:nvSpPr>
        <p:spPr>
          <a:xfrm>
            <a:off x="0" y="6620361"/>
            <a:ext cx="3015569" cy="230832"/>
          </a:xfrm>
          <a:prstGeom prst="rect">
            <a:avLst/>
          </a:prstGeom>
          <a:noFill/>
        </p:spPr>
        <p:txBody>
          <a:bodyPr wrap="none" rtlCol="0">
            <a:spAutoFit/>
          </a:bodyPr>
          <a:lstStyle/>
          <a:p>
            <a:r>
              <a:rPr lang="en-US" sz="900" dirty="0"/>
              <a:t>Irani, Sandy. </a:t>
            </a:r>
            <a:r>
              <a:rPr lang="en-US" sz="900" i="1" dirty="0"/>
              <a:t>Discrete Mathematics</a:t>
            </a:r>
            <a:r>
              <a:rPr lang="en-US" sz="900" dirty="0"/>
              <a:t>. </a:t>
            </a:r>
            <a:r>
              <a:rPr lang="en-US" sz="900" dirty="0" err="1"/>
              <a:t>Zyante</a:t>
            </a:r>
            <a:r>
              <a:rPr lang="en-US" sz="900" dirty="0"/>
              <a:t> Inc, 2020</a:t>
            </a:r>
          </a:p>
        </p:txBody>
      </p:sp>
    </p:spTree>
    <p:extLst>
      <p:ext uri="{BB962C8B-B14F-4D97-AF65-F5344CB8AC3E}">
        <p14:creationId xmlns:p14="http://schemas.microsoft.com/office/powerpoint/2010/main" val="2193846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7B325-7331-453F-8D77-3A7F1F1B058D}"/>
              </a:ext>
            </a:extLst>
          </p:cNvPr>
          <p:cNvSpPr>
            <a:spLocks noGrp="1"/>
          </p:cNvSpPr>
          <p:nvPr>
            <p:ph type="title"/>
          </p:nvPr>
        </p:nvSpPr>
        <p:spPr/>
        <p:txBody>
          <a:bodyPr>
            <a:normAutofit/>
          </a:bodyPr>
          <a:lstStyle/>
          <a:p>
            <a:r>
              <a:rPr lang="en-US" dirty="0"/>
              <a:t>Let's Practice</a:t>
            </a:r>
          </a:p>
        </p:txBody>
      </p:sp>
      <p:sp>
        <p:nvSpPr>
          <p:cNvPr id="3" name="Content Placeholder 2">
            <a:extLst>
              <a:ext uri="{FF2B5EF4-FFF2-40B4-BE49-F238E27FC236}">
                <a16:creationId xmlns:a16="http://schemas.microsoft.com/office/drawing/2014/main" id="{254F62CB-B0AB-49B3-9CBD-EFA003EECCCE}"/>
              </a:ext>
            </a:extLst>
          </p:cNvPr>
          <p:cNvSpPr>
            <a:spLocks noGrp="1"/>
          </p:cNvSpPr>
          <p:nvPr>
            <p:ph idx="1"/>
          </p:nvPr>
        </p:nvSpPr>
        <p:spPr/>
        <p:txBody>
          <a:bodyPr/>
          <a:lstStyle/>
          <a:p>
            <a:pPr marL="0" indent="0">
              <a:buNone/>
            </a:pPr>
            <a:r>
              <a:rPr lang="en-US" sz="2800" dirty="0"/>
              <a:t>With a group of 2-3 people, do the following additional exercises:</a:t>
            </a:r>
          </a:p>
          <a:p>
            <a:pPr marL="0" indent="0">
              <a:buNone/>
            </a:pPr>
            <a:r>
              <a:rPr lang="en-US" dirty="0"/>
              <a:t>1.4.1 (pick any two)</a:t>
            </a:r>
          </a:p>
          <a:p>
            <a:pPr marL="0" indent="0">
              <a:buNone/>
            </a:pPr>
            <a:r>
              <a:rPr lang="en-US" dirty="0"/>
              <a:t>1.4.4 (pick any two)</a:t>
            </a:r>
          </a:p>
          <a:p>
            <a:pPr marL="0" indent="0">
              <a:buNone/>
            </a:pPr>
            <a:r>
              <a:rPr lang="en-US" dirty="0"/>
              <a:t>1.4.6</a:t>
            </a:r>
          </a:p>
          <a:p>
            <a:pPr marL="0" indent="0">
              <a:buNone/>
            </a:pPr>
            <a:r>
              <a:rPr lang="en-US" dirty="0"/>
              <a:t>Challenge 1.5.2 and 1.5.3 </a:t>
            </a:r>
          </a:p>
          <a:p>
            <a:pPr marL="0" indent="0">
              <a:buNone/>
            </a:pPr>
            <a:r>
              <a:rPr lang="en-US" dirty="0"/>
              <a:t>1.5.4</a:t>
            </a:r>
          </a:p>
        </p:txBody>
      </p:sp>
    </p:spTree>
    <p:extLst>
      <p:ext uri="{BB962C8B-B14F-4D97-AF65-F5344CB8AC3E}">
        <p14:creationId xmlns:p14="http://schemas.microsoft.com/office/powerpoint/2010/main" val="1421214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07E31-7CA1-4DD2-AC0F-93E82A1545A9}"/>
              </a:ext>
            </a:extLst>
          </p:cNvPr>
          <p:cNvSpPr>
            <a:spLocks noGrp="1"/>
          </p:cNvSpPr>
          <p:nvPr>
            <p:ph type="title"/>
          </p:nvPr>
        </p:nvSpPr>
        <p:spPr/>
        <p:txBody>
          <a:bodyPr>
            <a:normAutofit/>
          </a:bodyPr>
          <a:lstStyle/>
          <a:p>
            <a:r>
              <a:rPr lang="en-US" dirty="0"/>
              <a:t>Group Activity: Logic Puzzles</a:t>
            </a:r>
          </a:p>
        </p:txBody>
      </p:sp>
      <p:sp>
        <p:nvSpPr>
          <p:cNvPr id="3" name="Content Placeholder 2">
            <a:extLst>
              <a:ext uri="{FF2B5EF4-FFF2-40B4-BE49-F238E27FC236}">
                <a16:creationId xmlns:a16="http://schemas.microsoft.com/office/drawing/2014/main" id="{24F0A7E7-4349-425D-A773-7A0AA4E321FB}"/>
              </a:ext>
            </a:extLst>
          </p:cNvPr>
          <p:cNvSpPr>
            <a:spLocks noGrp="1"/>
          </p:cNvSpPr>
          <p:nvPr>
            <p:ph idx="1"/>
          </p:nvPr>
        </p:nvSpPr>
        <p:spPr>
          <a:xfrm>
            <a:off x="369782" y="1346268"/>
            <a:ext cx="8946541" cy="3043186"/>
          </a:xfrm>
        </p:spPr>
        <p:txBody>
          <a:bodyPr>
            <a:normAutofit/>
          </a:bodyPr>
          <a:lstStyle/>
          <a:p>
            <a:pPr marL="0" indent="0">
              <a:buNone/>
            </a:pPr>
            <a:r>
              <a:rPr lang="en-US" sz="3200" dirty="0"/>
              <a:t>https://colab.research.google.com/github/byui-cse/cse280-course-notebooks/blob/main/notebooks/solve-some-logic-puzzles.ipynb</a:t>
            </a:r>
          </a:p>
        </p:txBody>
      </p:sp>
    </p:spTree>
    <p:extLst>
      <p:ext uri="{BB962C8B-B14F-4D97-AF65-F5344CB8AC3E}">
        <p14:creationId xmlns:p14="http://schemas.microsoft.com/office/powerpoint/2010/main" val="255479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1527E-BBD4-49C0-A55A-A4791D4721C4}"/>
                  </a:ext>
                </a:extLst>
              </p:cNvPr>
              <p:cNvSpPr>
                <a:spLocks noGrp="1"/>
              </p:cNvSpPr>
              <p:nvPr>
                <p:ph idx="1"/>
              </p:nvPr>
            </p:nvSpPr>
            <p:spPr>
              <a:xfrm>
                <a:off x="679800" y="724632"/>
                <a:ext cx="8946541" cy="6133368"/>
              </a:xfrm>
            </p:spPr>
            <p:txBody>
              <a:bodyPr>
                <a:normAutofit lnSpcReduction="10000"/>
              </a:bodyPr>
              <a:lstStyle/>
              <a:p>
                <a:pPr marL="0" indent="0">
                  <a:buNone/>
                </a:pPr>
                <a:r>
                  <a:rPr lang="en-US" dirty="0"/>
                  <a:t>Consider the statement:</a:t>
                </a:r>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&gt;5</m:t>
                    </m:r>
                  </m:oMath>
                </a14:m>
                <a:endParaRPr lang="en-US" dirty="0"/>
              </a:p>
              <a:p>
                <a:pPr marL="0" indent="0">
                  <a:buNone/>
                </a:pPr>
                <a:r>
                  <a:rPr lang="en-US" dirty="0"/>
                  <a:t>Is this a proposition?</a:t>
                </a:r>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+1&gt;</m:t>
                    </m:r>
                    <m:r>
                      <a:rPr lang="en-US" b="0" i="1" smtClean="0">
                        <a:latin typeface="Cambria Math" panose="02040503050406030204" pitchFamily="18" charset="0"/>
                      </a:rPr>
                      <m:t>𝑥</m:t>
                    </m:r>
                  </m:oMath>
                </a14:m>
                <a:endParaRPr lang="en-US" dirty="0"/>
              </a:p>
              <a:p>
                <a:pPr marL="0" indent="0">
                  <a:buNone/>
                </a:pPr>
                <a:r>
                  <a:rPr lang="en-US" dirty="0"/>
                  <a:t>Is this a proposition?</a:t>
                </a:r>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oMath>
                </a14:m>
                <a:r>
                  <a:rPr lang="en-US" dirty="0"/>
                  <a:t> is even</a:t>
                </a:r>
              </a:p>
              <a:p>
                <a:pPr marL="0" indent="0">
                  <a:buNone/>
                </a:pPr>
                <a:r>
                  <a:rPr lang="en-US" dirty="0"/>
                  <a:t>Proposition?</a:t>
                </a:r>
              </a:p>
              <a:p>
                <a:pPr marL="0" indent="0">
                  <a:buNone/>
                </a:pPr>
                <a:endParaRPr lang="en-US" dirty="0"/>
              </a:p>
              <a:p>
                <a:pPr marL="0" indent="0">
                  <a:buNone/>
                </a:pPr>
                <a:r>
                  <a:rPr lang="en-US" dirty="0"/>
                  <a:t>Each of these statements has two parts: a </a:t>
                </a:r>
                <a:r>
                  <a:rPr lang="en-US" b="1" dirty="0"/>
                  <a:t>variable </a:t>
                </a:r>
                <a:r>
                  <a:rPr lang="en-US" dirty="0"/>
                  <a:t>and a </a:t>
                </a:r>
                <a:r>
                  <a:rPr lang="en-US" b="1" dirty="0"/>
                  <a:t>predicate</a:t>
                </a:r>
                <a:r>
                  <a:rPr lang="en-US" dirty="0"/>
                  <a:t>.</a:t>
                </a:r>
              </a:p>
              <a:p>
                <a:pPr marL="0" indent="0">
                  <a:buNone/>
                </a:pPr>
                <a:endParaRPr lang="en-US" dirty="0"/>
              </a:p>
              <a:p>
                <a:pPr marL="0" indent="0">
                  <a:buNone/>
                </a:pPr>
                <a:r>
                  <a:rPr lang="en-US" dirty="0"/>
                  <a:t>A </a:t>
                </a:r>
                <a:r>
                  <a:rPr lang="en-US" b="1" dirty="0"/>
                  <a:t>predicate</a:t>
                </a:r>
                <a:r>
                  <a:rPr lang="en-US" dirty="0"/>
                  <a:t> is a T/F statement that depends on one or more </a:t>
                </a:r>
                <a:r>
                  <a:rPr lang="en-US" b="1" dirty="0"/>
                  <a:t>variables</a:t>
                </a:r>
                <a:r>
                  <a:rPr lang="en-US" dirty="0"/>
                  <a:t>.</a:t>
                </a:r>
              </a:p>
              <a:p>
                <a:pPr marL="57150" indent="0" algn="ctr">
                  <a:buNone/>
                </a:pP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is even"</a:t>
                </a:r>
              </a:p>
            </p:txBody>
          </p:sp>
        </mc:Choice>
        <mc:Fallback xmlns="">
          <p:sp>
            <p:nvSpPr>
              <p:cNvPr id="3" name="Content Placeholder 2">
                <a:extLst>
                  <a:ext uri="{FF2B5EF4-FFF2-40B4-BE49-F238E27FC236}">
                    <a16:creationId xmlns:a16="http://schemas.microsoft.com/office/drawing/2014/main" id="{D9C1527E-BBD4-49C0-A55A-A4791D4721C4}"/>
                  </a:ext>
                </a:extLst>
              </p:cNvPr>
              <p:cNvSpPr>
                <a:spLocks noGrp="1" noRot="1" noChangeAspect="1" noMove="1" noResize="1" noEditPoints="1" noAdjustHandles="1" noChangeArrowheads="1" noChangeShapeType="1" noTextEdit="1"/>
              </p:cNvSpPr>
              <p:nvPr>
                <p:ph idx="1"/>
              </p:nvPr>
            </p:nvSpPr>
            <p:spPr>
              <a:xfrm>
                <a:off x="679800" y="724632"/>
                <a:ext cx="8946541" cy="6133368"/>
              </a:xfrm>
              <a:blipFill>
                <a:blip r:embed="rId2"/>
                <a:stretch>
                  <a:fillRect l="-613" t="-1292"/>
                </a:stretch>
              </a:blipFill>
            </p:spPr>
            <p:txBody>
              <a:bodyPr/>
              <a:lstStyle/>
              <a:p>
                <a:r>
                  <a:rPr lang="en-US">
                    <a:noFill/>
                  </a:rPr>
                  <a:t> </a:t>
                </a:r>
              </a:p>
            </p:txBody>
          </p:sp>
        </mc:Fallback>
      </mc:AlternateContent>
      <p:pic>
        <p:nvPicPr>
          <p:cNvPr id="8" name="Picture 7" descr="Quizzical burrowing owl looking forward">
            <a:extLst>
              <a:ext uri="{FF2B5EF4-FFF2-40B4-BE49-F238E27FC236}">
                <a16:creationId xmlns:a16="http://schemas.microsoft.com/office/drawing/2014/main" id="{497174CF-D19B-42E4-88CC-D89E99A06E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3547" y="724632"/>
            <a:ext cx="4935061" cy="3429000"/>
          </a:xfrm>
          <a:prstGeom prst="rect">
            <a:avLst/>
          </a:prstGeom>
        </p:spPr>
      </p:pic>
    </p:spTree>
    <p:extLst>
      <p:ext uri="{BB962C8B-B14F-4D97-AF65-F5344CB8AC3E}">
        <p14:creationId xmlns:p14="http://schemas.microsoft.com/office/powerpoint/2010/main" val="2193217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1527E-BBD4-49C0-A55A-A4791D4721C4}"/>
                  </a:ext>
                </a:extLst>
              </p:cNvPr>
              <p:cNvSpPr>
                <a:spLocks noGrp="1"/>
              </p:cNvSpPr>
              <p:nvPr>
                <p:ph idx="1"/>
              </p:nvPr>
            </p:nvSpPr>
            <p:spPr>
              <a:xfrm>
                <a:off x="679800" y="724632"/>
                <a:ext cx="8946541" cy="6133368"/>
              </a:xfrm>
            </p:spPr>
            <p:txBody>
              <a:bodyPr/>
              <a:lstStyle/>
              <a:p>
                <a:pPr marL="0" indent="0">
                  <a:buNone/>
                </a:pPr>
                <a:r>
                  <a:rPr lang="en-US" dirty="0"/>
                  <a:t>Consider the statement:</a:t>
                </a:r>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&gt;5</m:t>
                    </m:r>
                  </m:oMath>
                </a14:m>
                <a:endParaRPr lang="en-US" dirty="0"/>
              </a:p>
              <a:p>
                <a:pPr marL="0" indent="0">
                  <a:buNone/>
                </a:pPr>
                <a:endParaRPr lang="en-US" dirty="0"/>
              </a:p>
              <a:p>
                <a:pPr marL="0" indent="0">
                  <a:buNone/>
                </a:pPr>
                <a:r>
                  <a:rPr lang="en-US" dirty="0"/>
                  <a:t>Let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represent the predicate "</a:t>
                </a:r>
                <a14:m>
                  <m:oMath xmlns:m="http://schemas.openxmlformats.org/officeDocument/2006/math">
                    <m:r>
                      <a:rPr lang="en-US" b="0" i="1" smtClean="0">
                        <a:latin typeface="Cambria Math" panose="02040503050406030204" pitchFamily="18" charset="0"/>
                      </a:rPr>
                      <m:t>𝑥</m:t>
                    </m:r>
                  </m:oMath>
                </a14:m>
                <a:r>
                  <a:rPr lang="en-US" dirty="0"/>
                  <a:t> is greater than 5"</a:t>
                </a:r>
              </a:p>
              <a:p>
                <a:pPr marL="0" indent="0">
                  <a:buNone/>
                </a:pPr>
                <a:endParaRPr lang="en-US" dirty="0"/>
              </a:p>
              <a:p>
                <a:pPr marL="0" indent="0">
                  <a:buNone/>
                </a:pPr>
                <a:r>
                  <a:rPr lang="en-US" dirty="0"/>
                  <a:t>Now, we can turn it into a proposition by giving </a:t>
                </a:r>
                <a14:m>
                  <m:oMath xmlns:m="http://schemas.openxmlformats.org/officeDocument/2006/math">
                    <m:r>
                      <a:rPr lang="en-US" b="0" i="1" smtClean="0">
                        <a:latin typeface="Cambria Math" panose="02040503050406030204" pitchFamily="18" charset="0"/>
                      </a:rPr>
                      <m:t>𝑥</m:t>
                    </m:r>
                  </m:oMath>
                </a14:m>
                <a:r>
                  <a:rPr lang="en-US" dirty="0"/>
                  <a:t> a value.</a:t>
                </a:r>
              </a:p>
              <a:p>
                <a:pPr marL="0" indent="0">
                  <a:buNone/>
                </a:pPr>
                <a:endParaRPr lang="en-US" dirty="0"/>
              </a:p>
              <a:p>
                <a:pPr marL="0" indent="0">
                  <a:buNone/>
                </a:pPr>
                <a:r>
                  <a:rPr lang="en-US" dirty="0"/>
                  <a:t>What is the truth value of:</a:t>
                </a:r>
              </a:p>
              <a:p>
                <a:pPr marL="0" indent="0">
                  <a:buNone/>
                </a:pPr>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(4)</m:t>
                    </m:r>
                  </m:oMath>
                </a14:m>
                <a:r>
                  <a:rPr lang="en-US" dirty="0"/>
                  <a:t>? </a:t>
                </a:r>
              </a:p>
              <a:p>
                <a:pPr marL="0" indent="0">
                  <a:buNone/>
                </a:pPr>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(6)</m:t>
                    </m:r>
                  </m:oMath>
                </a14:m>
                <a:r>
                  <a:rPr lang="en-US" dirty="0"/>
                  <a:t>?</a:t>
                </a:r>
              </a:p>
            </p:txBody>
          </p:sp>
        </mc:Choice>
        <mc:Fallback xmlns="">
          <p:sp>
            <p:nvSpPr>
              <p:cNvPr id="3" name="Content Placeholder 2">
                <a:extLst>
                  <a:ext uri="{FF2B5EF4-FFF2-40B4-BE49-F238E27FC236}">
                    <a16:creationId xmlns:a16="http://schemas.microsoft.com/office/drawing/2014/main" id="{D9C1527E-BBD4-49C0-A55A-A4791D4721C4}"/>
                  </a:ext>
                </a:extLst>
              </p:cNvPr>
              <p:cNvSpPr>
                <a:spLocks noGrp="1" noRot="1" noChangeAspect="1" noMove="1" noResize="1" noEditPoints="1" noAdjustHandles="1" noChangeArrowheads="1" noChangeShapeType="1" noTextEdit="1"/>
              </p:cNvSpPr>
              <p:nvPr>
                <p:ph idx="1"/>
              </p:nvPr>
            </p:nvSpPr>
            <p:spPr>
              <a:xfrm>
                <a:off x="679800" y="724632"/>
                <a:ext cx="8946541" cy="6133368"/>
              </a:xfrm>
              <a:blipFill>
                <a:blip r:embed="rId2"/>
                <a:stretch>
                  <a:fillRect l="-750" t="-596"/>
                </a:stretch>
              </a:blipFill>
            </p:spPr>
            <p:txBody>
              <a:bodyPr/>
              <a:lstStyle/>
              <a:p>
                <a:r>
                  <a:rPr lang="en-US">
                    <a:noFill/>
                  </a:rPr>
                  <a:t> </a:t>
                </a:r>
              </a:p>
            </p:txBody>
          </p:sp>
        </mc:Fallback>
      </mc:AlternateContent>
    </p:spTree>
    <p:extLst>
      <p:ext uri="{BB962C8B-B14F-4D97-AF65-F5344CB8AC3E}">
        <p14:creationId xmlns:p14="http://schemas.microsoft.com/office/powerpoint/2010/main" val="3030688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74D30-D1FA-40AB-B63E-7C38FD25DE6D}"/>
              </a:ext>
            </a:extLst>
          </p:cNvPr>
          <p:cNvSpPr>
            <a:spLocks noGrp="1"/>
          </p:cNvSpPr>
          <p:nvPr>
            <p:ph type="title"/>
          </p:nvPr>
        </p:nvSpPr>
        <p:spPr/>
        <p:txBody>
          <a:bodyPr/>
          <a:lstStyle/>
          <a:p>
            <a:r>
              <a:rPr lang="en-US" dirty="0"/>
              <a:t>What is a predicate?</a:t>
            </a:r>
          </a:p>
        </p:txBody>
      </p:sp>
      <p:sp>
        <p:nvSpPr>
          <p:cNvPr id="3" name="Content Placeholder 2">
            <a:extLst>
              <a:ext uri="{FF2B5EF4-FFF2-40B4-BE49-F238E27FC236}">
                <a16:creationId xmlns:a16="http://schemas.microsoft.com/office/drawing/2014/main" id="{4D9EF681-302F-4DCF-9B99-718A0E89AB06}"/>
              </a:ext>
            </a:extLst>
          </p:cNvPr>
          <p:cNvSpPr>
            <a:spLocks noGrp="1"/>
          </p:cNvSpPr>
          <p:nvPr>
            <p:ph idx="1"/>
          </p:nvPr>
        </p:nvSpPr>
        <p:spPr/>
        <p:txBody>
          <a:bodyPr>
            <a:normAutofit/>
          </a:bodyPr>
          <a:lstStyle/>
          <a:p>
            <a:r>
              <a:rPr lang="en-US" dirty="0"/>
              <a:t>A T/F statement that depends on one or more variables</a:t>
            </a:r>
          </a:p>
          <a:p>
            <a:r>
              <a:rPr lang="en-US" dirty="0"/>
              <a:t>A function that returns True or False</a:t>
            </a:r>
          </a:p>
          <a:p>
            <a:r>
              <a:rPr lang="en-US" dirty="0"/>
              <a:t>What are the possible inputs (AKA domain)? </a:t>
            </a:r>
          </a:p>
          <a:p>
            <a:r>
              <a:rPr lang="en-US" dirty="0"/>
              <a:t>What are the possible outputs (AKA codomain)?</a:t>
            </a:r>
          </a:p>
          <a:p>
            <a:pPr lvl="1"/>
            <a:endParaRPr lang="en-US" dirty="0"/>
          </a:p>
          <a:p>
            <a:pPr lvl="1"/>
            <a:endParaRPr lang="en-US" dirty="0"/>
          </a:p>
          <a:p>
            <a:r>
              <a:rPr lang="en-US" dirty="0"/>
              <a:t>Python Example</a:t>
            </a:r>
          </a:p>
          <a:p>
            <a:pPr marL="400050" lvl="1" indent="0">
              <a:buNone/>
            </a:pPr>
            <a:r>
              <a:rPr lang="en-US" dirty="0">
                <a:latin typeface="Consolas" panose="020B0609020204030204" pitchFamily="49" charset="0"/>
              </a:rPr>
              <a:t>seq = [0, 1, 2, 3, 5, 8, 13]</a:t>
            </a:r>
          </a:p>
          <a:p>
            <a:pPr marL="400050" lvl="1" indent="0">
              <a:buNone/>
            </a:pPr>
            <a:r>
              <a:rPr lang="en-US" dirty="0">
                <a:latin typeface="Consolas" panose="020B0609020204030204" pitchFamily="49" charset="0"/>
              </a:rPr>
              <a:t>result = list(filter(lambda x: x%2 != 0, seq))</a:t>
            </a:r>
          </a:p>
          <a:p>
            <a:pPr marL="0" indent="0">
              <a:buNone/>
            </a:pPr>
            <a:endParaRPr lang="en-US" dirty="0">
              <a:latin typeface="+mn-lt"/>
            </a:endParaRPr>
          </a:p>
          <a:p>
            <a:r>
              <a:rPr lang="en-US" dirty="0">
                <a:latin typeface="+mn-lt"/>
              </a:rPr>
              <a:t>What is the predicate?</a:t>
            </a:r>
          </a:p>
        </p:txBody>
      </p:sp>
      <p:sp>
        <p:nvSpPr>
          <p:cNvPr id="4" name="TextBox 3">
            <a:extLst>
              <a:ext uri="{FF2B5EF4-FFF2-40B4-BE49-F238E27FC236}">
                <a16:creationId xmlns:a16="http://schemas.microsoft.com/office/drawing/2014/main" id="{3D5D413B-F140-4F8D-AE61-E510BDB8516C}"/>
              </a:ext>
            </a:extLst>
          </p:cNvPr>
          <p:cNvSpPr txBox="1"/>
          <p:nvPr/>
        </p:nvSpPr>
        <p:spPr>
          <a:xfrm>
            <a:off x="5913998" y="2546308"/>
            <a:ext cx="1431802" cy="369332"/>
          </a:xfrm>
          <a:prstGeom prst="rect">
            <a:avLst/>
          </a:prstGeom>
          <a:noFill/>
        </p:spPr>
        <p:txBody>
          <a:bodyPr wrap="none" rtlCol="0">
            <a:spAutoFit/>
          </a:bodyPr>
          <a:lstStyle/>
          <a:p>
            <a:r>
              <a:rPr lang="en-US" dirty="0"/>
              <a:t>{true, false}</a:t>
            </a:r>
          </a:p>
        </p:txBody>
      </p:sp>
      <p:sp>
        <p:nvSpPr>
          <p:cNvPr id="5" name="TextBox 4">
            <a:extLst>
              <a:ext uri="{FF2B5EF4-FFF2-40B4-BE49-F238E27FC236}">
                <a16:creationId xmlns:a16="http://schemas.microsoft.com/office/drawing/2014/main" id="{379B770C-E220-4972-9634-6216D6C66F5A}"/>
              </a:ext>
            </a:extLst>
          </p:cNvPr>
          <p:cNvSpPr txBox="1"/>
          <p:nvPr/>
        </p:nvSpPr>
        <p:spPr>
          <a:xfrm>
            <a:off x="10616665" y="6488668"/>
            <a:ext cx="1077539" cy="369332"/>
          </a:xfrm>
          <a:prstGeom prst="rect">
            <a:avLst/>
          </a:prstGeom>
          <a:noFill/>
        </p:spPr>
        <p:txBody>
          <a:bodyPr wrap="none" rtlCol="0">
            <a:spAutoFit/>
          </a:bodyPr>
          <a:lstStyle/>
          <a:p>
            <a:r>
              <a:rPr lang="en-US" dirty="0">
                <a:hlinkClick r:id="rId2"/>
              </a:rPr>
              <a:t>example</a:t>
            </a:r>
            <a:endParaRPr lang="en-US" dirty="0"/>
          </a:p>
        </p:txBody>
      </p:sp>
      <p:sp>
        <p:nvSpPr>
          <p:cNvPr id="6" name="TextBox 5">
            <a:extLst>
              <a:ext uri="{FF2B5EF4-FFF2-40B4-BE49-F238E27FC236}">
                <a16:creationId xmlns:a16="http://schemas.microsoft.com/office/drawing/2014/main" id="{246ED9D1-AED8-4DF5-A9F9-040E5134518F}"/>
              </a:ext>
            </a:extLst>
          </p:cNvPr>
          <p:cNvSpPr txBox="1"/>
          <p:nvPr/>
        </p:nvSpPr>
        <p:spPr>
          <a:xfrm>
            <a:off x="5913998" y="2098595"/>
            <a:ext cx="1386918" cy="369332"/>
          </a:xfrm>
          <a:prstGeom prst="rect">
            <a:avLst/>
          </a:prstGeom>
          <a:noFill/>
        </p:spPr>
        <p:txBody>
          <a:bodyPr wrap="none" rtlCol="0">
            <a:spAutoFit/>
          </a:bodyPr>
          <a:lstStyle/>
          <a:p>
            <a:r>
              <a:rPr lang="en-US" dirty="0"/>
              <a:t>It depends</a:t>
            </a:r>
          </a:p>
        </p:txBody>
      </p:sp>
      <p:pic>
        <p:nvPicPr>
          <p:cNvPr id="8" name="Picture 7" descr="Young business woman cheering two hands">
            <a:extLst>
              <a:ext uri="{FF2B5EF4-FFF2-40B4-BE49-F238E27FC236}">
                <a16:creationId xmlns:a16="http://schemas.microsoft.com/office/drawing/2014/main" id="{79838CB8-2E55-44EF-AC75-5A5ED1F351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767" y="3294334"/>
            <a:ext cx="1330240" cy="3110948"/>
          </a:xfrm>
          <a:prstGeom prst="rect">
            <a:avLst/>
          </a:prstGeom>
        </p:spPr>
      </p:pic>
      <p:sp>
        <p:nvSpPr>
          <p:cNvPr id="9" name="TextBox 8">
            <a:extLst>
              <a:ext uri="{FF2B5EF4-FFF2-40B4-BE49-F238E27FC236}">
                <a16:creationId xmlns:a16="http://schemas.microsoft.com/office/drawing/2014/main" id="{6A4071A5-21D7-4E0B-9268-A9FEAFC68C53}"/>
              </a:ext>
            </a:extLst>
          </p:cNvPr>
          <p:cNvSpPr txBox="1"/>
          <p:nvPr/>
        </p:nvSpPr>
        <p:spPr>
          <a:xfrm>
            <a:off x="8865704" y="2793798"/>
            <a:ext cx="643125" cy="369332"/>
          </a:xfrm>
          <a:prstGeom prst="rect">
            <a:avLst/>
          </a:prstGeom>
          <a:noFill/>
        </p:spPr>
        <p:txBody>
          <a:bodyPr wrap="none" rtlCol="0">
            <a:spAutoFit/>
          </a:bodyPr>
          <a:lstStyle/>
          <a:p>
            <a:r>
              <a:rPr lang="en-US" dirty="0"/>
              <a:t>True</a:t>
            </a:r>
          </a:p>
        </p:txBody>
      </p:sp>
      <p:sp>
        <p:nvSpPr>
          <p:cNvPr id="10" name="TextBox 9">
            <a:extLst>
              <a:ext uri="{FF2B5EF4-FFF2-40B4-BE49-F238E27FC236}">
                <a16:creationId xmlns:a16="http://schemas.microsoft.com/office/drawing/2014/main" id="{269D40C3-1FE9-43B5-8933-CA2490F7BD4E}"/>
              </a:ext>
            </a:extLst>
          </p:cNvPr>
          <p:cNvSpPr txBox="1"/>
          <p:nvPr/>
        </p:nvSpPr>
        <p:spPr>
          <a:xfrm>
            <a:off x="10148553" y="2793798"/>
            <a:ext cx="740908" cy="369332"/>
          </a:xfrm>
          <a:prstGeom prst="rect">
            <a:avLst/>
          </a:prstGeom>
          <a:noFill/>
        </p:spPr>
        <p:txBody>
          <a:bodyPr wrap="none" rtlCol="0">
            <a:spAutoFit/>
          </a:bodyPr>
          <a:lstStyle/>
          <a:p>
            <a:r>
              <a:rPr lang="en-US" dirty="0"/>
              <a:t>False</a:t>
            </a:r>
          </a:p>
        </p:txBody>
      </p:sp>
    </p:spTree>
    <p:extLst>
      <p:ext uri="{BB962C8B-B14F-4D97-AF65-F5344CB8AC3E}">
        <p14:creationId xmlns:p14="http://schemas.microsoft.com/office/powerpoint/2010/main" val="297899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12A2-4FA9-4CF9-8BF4-B2ACB49E8343}"/>
              </a:ext>
            </a:extLst>
          </p:cNvPr>
          <p:cNvSpPr>
            <a:spLocks noGrp="1"/>
          </p:cNvSpPr>
          <p:nvPr>
            <p:ph type="title"/>
          </p:nvPr>
        </p:nvSpPr>
        <p:spPr/>
        <p:txBody>
          <a:bodyPr/>
          <a:lstStyle/>
          <a:p>
            <a:r>
              <a:rPr lang="en-US" dirty="0"/>
              <a:t>Quantifiers</a:t>
            </a:r>
          </a:p>
        </p:txBody>
      </p:sp>
      <p:sp>
        <p:nvSpPr>
          <p:cNvPr id="3" name="Content Placeholder 2">
            <a:extLst>
              <a:ext uri="{FF2B5EF4-FFF2-40B4-BE49-F238E27FC236}">
                <a16:creationId xmlns:a16="http://schemas.microsoft.com/office/drawing/2014/main" id="{F5F537B8-151D-41BA-8378-DE5105923F2F}"/>
              </a:ext>
            </a:extLst>
          </p:cNvPr>
          <p:cNvSpPr>
            <a:spLocks noGrp="1"/>
          </p:cNvSpPr>
          <p:nvPr>
            <p:ph idx="1"/>
          </p:nvPr>
        </p:nvSpPr>
        <p:spPr>
          <a:xfrm>
            <a:off x="1104293" y="1658282"/>
            <a:ext cx="8946541" cy="5050526"/>
          </a:xfrm>
        </p:spPr>
        <p:txBody>
          <a:bodyPr>
            <a:normAutofit/>
          </a:bodyPr>
          <a:lstStyle/>
          <a:p>
            <a:r>
              <a:rPr lang="en-US" dirty="0"/>
              <a:t>Predicates are </a:t>
            </a:r>
            <a:r>
              <a:rPr lang="en-US" b="1" dirty="0"/>
              <a:t>not propositions</a:t>
            </a:r>
            <a:r>
              <a:rPr lang="en-US" dirty="0"/>
              <a:t> because they contain </a:t>
            </a:r>
            <a:r>
              <a:rPr lang="en-US" b="1" dirty="0"/>
              <a:t>free variables</a:t>
            </a:r>
            <a:r>
              <a:rPr lang="en-US" dirty="0"/>
              <a:t>.</a:t>
            </a:r>
          </a:p>
          <a:p>
            <a:pPr marL="0" indent="0">
              <a:buNone/>
            </a:pPr>
            <a:endParaRPr lang="en-US" dirty="0"/>
          </a:p>
          <a:p>
            <a:r>
              <a:rPr lang="en-US" dirty="0"/>
              <a:t>One way to turn a predicate into a proposition is by assigning values to the variables.</a:t>
            </a:r>
          </a:p>
          <a:p>
            <a:endParaRPr lang="en-US" dirty="0"/>
          </a:p>
          <a:p>
            <a:endParaRPr lang="en-US" dirty="0"/>
          </a:p>
          <a:p>
            <a:endParaRPr lang="en-US" dirty="0"/>
          </a:p>
          <a:p>
            <a:endParaRPr lang="en-US" dirty="0"/>
          </a:p>
          <a:p>
            <a:r>
              <a:rPr lang="en-US" dirty="0"/>
              <a:t>Another way to create a proposition from a predicate is to assign a </a:t>
            </a:r>
            <a:r>
              <a:rPr lang="en-US" b="1" dirty="0"/>
              <a:t>range</a:t>
            </a:r>
            <a:r>
              <a:rPr lang="en-US" dirty="0"/>
              <a:t> of values rather than plugging in specific values.</a:t>
            </a:r>
          </a:p>
          <a:p>
            <a:endParaRPr lang="en-US" dirty="0"/>
          </a:p>
          <a:p>
            <a:endParaRPr lang="en-US" dirty="0"/>
          </a:p>
        </p:txBody>
      </p:sp>
      <p:sp>
        <p:nvSpPr>
          <p:cNvPr id="7" name="Rectangle 6" hidden="1">
            <a:extLst>
              <a:ext uri="{FF2B5EF4-FFF2-40B4-BE49-F238E27FC236}">
                <a16:creationId xmlns:a16="http://schemas.microsoft.com/office/drawing/2014/main" id="{65A9B794-E72D-497F-8D8E-C17FE6D56069}"/>
              </a:ext>
            </a:extLst>
          </p:cNvPr>
          <p:cNvSpPr/>
          <p:nvPr/>
        </p:nvSpPr>
        <p:spPr>
          <a:xfrm>
            <a:off x="1678626" y="724065"/>
            <a:ext cx="8372208" cy="29357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rPr>
              <a:t>This is called "Quantification"</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2ED061-871E-4BF2-892C-840B34375286}"/>
                  </a:ext>
                </a:extLst>
              </p:cNvPr>
              <p:cNvSpPr txBox="1"/>
              <p:nvPr/>
            </p:nvSpPr>
            <p:spPr>
              <a:xfrm>
                <a:off x="3956788" y="3311531"/>
                <a:ext cx="2202654" cy="954107"/>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 </m:t>
                    </m:r>
                    <m:r>
                      <a:rPr lang="en-US" sz="2800" b="0" i="1" smtClean="0">
                        <a:latin typeface="Cambria Math" panose="02040503050406030204" pitchFamily="18" charset="0"/>
                      </a:rPr>
                      <m:t>𝑥</m:t>
                    </m:r>
                    <m:r>
                      <a:rPr lang="en-US" sz="2800" b="0" i="1" smtClean="0">
                        <a:latin typeface="Cambria Math" panose="02040503050406030204" pitchFamily="18" charset="0"/>
                      </a:rPr>
                      <m:t>&lt;5</m:t>
                    </m:r>
                  </m:oMath>
                </a14:m>
                <a:r>
                  <a:rPr lang="en-US" sz="2800" b="0" dirty="0"/>
                  <a:t> </a:t>
                </a:r>
              </a:p>
              <a:p>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4</m:t>
                        </m:r>
                      </m:e>
                    </m:d>
                    <m:r>
                      <a:rPr lang="en-US" sz="2800" b="0" i="1" smtClean="0">
                        <a:latin typeface="Cambria Math" panose="02040503050406030204" pitchFamily="18" charset="0"/>
                      </a:rPr>
                      <m:t>=</m:t>
                    </m:r>
                    <m:r>
                      <m:rPr>
                        <m:sty m:val="p"/>
                      </m:rPr>
                      <a:rPr lang="en-US" sz="2800" b="0" i="0" smtClean="0">
                        <a:latin typeface="Cambria Math" panose="02040503050406030204" pitchFamily="18" charset="0"/>
                      </a:rPr>
                      <m:t>True</m:t>
                    </m:r>
                  </m:oMath>
                </a14:m>
                <a:r>
                  <a:rPr lang="en-US" sz="2800" b="0" dirty="0"/>
                  <a:t> </a:t>
                </a:r>
              </a:p>
            </p:txBody>
          </p:sp>
        </mc:Choice>
        <mc:Fallback xmlns="">
          <p:sp>
            <p:nvSpPr>
              <p:cNvPr id="8" name="TextBox 7">
                <a:extLst>
                  <a:ext uri="{FF2B5EF4-FFF2-40B4-BE49-F238E27FC236}">
                    <a16:creationId xmlns:a16="http://schemas.microsoft.com/office/drawing/2014/main" id="{342ED061-871E-4BF2-892C-840B34375286}"/>
                  </a:ext>
                </a:extLst>
              </p:cNvPr>
              <p:cNvSpPr txBox="1">
                <a:spLocks noRot="1" noChangeAspect="1" noMove="1" noResize="1" noEditPoints="1" noAdjustHandles="1" noChangeArrowheads="1" noChangeShapeType="1" noTextEdit="1"/>
              </p:cNvSpPr>
              <p:nvPr/>
            </p:nvSpPr>
            <p:spPr>
              <a:xfrm>
                <a:off x="3956788" y="3311531"/>
                <a:ext cx="2202654" cy="954107"/>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22437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C12A2-4FA9-4CF9-8BF4-B2ACB49E8343}"/>
              </a:ext>
            </a:extLst>
          </p:cNvPr>
          <p:cNvSpPr>
            <a:spLocks noGrp="1"/>
          </p:cNvSpPr>
          <p:nvPr>
            <p:ph type="title"/>
          </p:nvPr>
        </p:nvSpPr>
        <p:spPr/>
        <p:txBody>
          <a:bodyPr/>
          <a:lstStyle/>
          <a:p>
            <a:r>
              <a:rPr lang="en-US" dirty="0"/>
              <a:t>Quantifiers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F537B8-151D-41BA-8378-DE5105923F2F}"/>
                  </a:ext>
                </a:extLst>
              </p:cNvPr>
              <p:cNvSpPr>
                <a:spLocks noGrp="1"/>
              </p:cNvSpPr>
              <p:nvPr>
                <p:ph idx="1"/>
              </p:nvPr>
            </p:nvSpPr>
            <p:spPr>
              <a:xfrm>
                <a:off x="1104293" y="1658282"/>
                <a:ext cx="8946541" cy="5050526"/>
              </a:xfrm>
            </p:spPr>
            <p:txBody>
              <a:bodyPr>
                <a:normAutofit/>
              </a:bodyPr>
              <a:lstStyle/>
              <a:p>
                <a:r>
                  <a:rPr lang="en-US" dirty="0"/>
                  <a:t>Another way to create a proposition from a predicate is to assign a </a:t>
                </a:r>
                <a:r>
                  <a:rPr lang="en-US" b="1" dirty="0"/>
                  <a:t>range</a:t>
                </a:r>
                <a:r>
                  <a:rPr lang="en-US" dirty="0"/>
                  <a:t> of values rather than plugging in specific values.</a:t>
                </a:r>
              </a:p>
              <a:p>
                <a:endParaRPr lang="en-US" dirty="0"/>
              </a:p>
              <a:p>
                <a:pPr marL="0" indent="0">
                  <a:buNone/>
                </a:pPr>
                <a:r>
                  <a:rPr lang="en-US" dirty="0"/>
                  <a:t>	Let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be the predicate "x is greater than 5"</a:t>
                </a:r>
              </a:p>
              <a:p>
                <a:endParaRPr lang="en-US" dirty="0"/>
              </a:p>
              <a:p>
                <a:pPr marL="0" indent="0">
                  <a:buNone/>
                </a:pPr>
                <a:r>
                  <a:rPr lang="en-US" dirty="0"/>
                  <a:t>	Is </a:t>
                </a:r>
                <a14:m>
                  <m:oMath xmlns:m="http://schemas.openxmlformats.org/officeDocument/2006/math">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US" dirty="0"/>
                  <a:t> true for ALL values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r>
                  <a:rPr lang="en-US" dirty="0"/>
                  <a:t>	</a:t>
                </a:r>
              </a:p>
              <a:p>
                <a:pPr marL="0" indent="0">
                  <a:buNone/>
                </a:pPr>
                <a:r>
                  <a:rPr lang="en-US" dirty="0"/>
                  <a:t>	Is </a:t>
                </a:r>
                <a14:m>
                  <m:oMath xmlns:m="http://schemas.openxmlformats.org/officeDocument/2006/math">
                    <m:r>
                      <a:rPr lang="en-US" b="0" i="1" dirty="0" smtClean="0">
                        <a:latin typeface="Cambria Math" panose="02040503050406030204" pitchFamily="18" charset="0"/>
                      </a:rPr>
                      <m:t>𝑃</m:t>
                    </m:r>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oMath>
                </a14:m>
                <a:r>
                  <a:rPr lang="en-US" dirty="0"/>
                  <a:t> true for SOME values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F5F537B8-151D-41BA-8378-DE5105923F2F}"/>
                  </a:ext>
                </a:extLst>
              </p:cNvPr>
              <p:cNvSpPr>
                <a:spLocks noGrp="1" noRot="1" noChangeAspect="1" noMove="1" noResize="1" noEditPoints="1" noAdjustHandles="1" noChangeArrowheads="1" noChangeShapeType="1" noTextEdit="1"/>
              </p:cNvSpPr>
              <p:nvPr>
                <p:ph idx="1"/>
              </p:nvPr>
            </p:nvSpPr>
            <p:spPr>
              <a:xfrm>
                <a:off x="1104293" y="1658282"/>
                <a:ext cx="8946541" cy="5050526"/>
              </a:xfrm>
              <a:blipFill>
                <a:blip r:embed="rId2"/>
                <a:stretch>
                  <a:fillRect l="-272" t="-6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4EA205-2758-4332-99B8-920490E4A812}"/>
                  </a:ext>
                </a:extLst>
              </p:cNvPr>
              <p:cNvSpPr txBox="1"/>
              <p:nvPr/>
            </p:nvSpPr>
            <p:spPr>
              <a:xfrm>
                <a:off x="5927697" y="3713779"/>
                <a:ext cx="133126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754EA205-2758-4332-99B8-920490E4A812}"/>
                  </a:ext>
                </a:extLst>
              </p:cNvPr>
              <p:cNvSpPr txBox="1">
                <a:spLocks noRot="1" noChangeAspect="1" noMove="1" noResize="1" noEditPoints="1" noAdjustHandles="1" noChangeArrowheads="1" noChangeShapeType="1" noTextEdit="1"/>
              </p:cNvSpPr>
              <p:nvPr/>
            </p:nvSpPr>
            <p:spPr>
              <a:xfrm>
                <a:off x="5927697" y="3713779"/>
                <a:ext cx="1331262" cy="461665"/>
              </a:xfrm>
              <a:prstGeom prst="rect">
                <a:avLst/>
              </a:prstGeom>
              <a:blipFill>
                <a:blip r:embed="rId3"/>
                <a:stretch>
                  <a:fillRect r="-457"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3F927A-ABC4-4BE4-A36D-789956B3B5BB}"/>
                  </a:ext>
                </a:extLst>
              </p:cNvPr>
              <p:cNvSpPr txBox="1"/>
              <p:nvPr/>
            </p:nvSpPr>
            <p:spPr>
              <a:xfrm>
                <a:off x="5940521" y="4635328"/>
                <a:ext cx="131843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p:txBody>
          </p:sp>
        </mc:Choice>
        <mc:Fallback xmlns="">
          <p:sp>
            <p:nvSpPr>
              <p:cNvPr id="5" name="TextBox 4">
                <a:extLst>
                  <a:ext uri="{FF2B5EF4-FFF2-40B4-BE49-F238E27FC236}">
                    <a16:creationId xmlns:a16="http://schemas.microsoft.com/office/drawing/2014/main" id="{563F927A-ABC4-4BE4-A36D-789956B3B5BB}"/>
                  </a:ext>
                </a:extLst>
              </p:cNvPr>
              <p:cNvSpPr txBox="1">
                <a:spLocks noRot="1" noChangeAspect="1" noMove="1" noResize="1" noEditPoints="1" noAdjustHandles="1" noChangeArrowheads="1" noChangeShapeType="1" noTextEdit="1"/>
              </p:cNvSpPr>
              <p:nvPr/>
            </p:nvSpPr>
            <p:spPr>
              <a:xfrm>
                <a:off x="5940521" y="4635328"/>
                <a:ext cx="1318438" cy="461665"/>
              </a:xfrm>
              <a:prstGeom prst="rect">
                <a:avLst/>
              </a:prstGeom>
              <a:blipFill>
                <a:blip r:embed="rId4"/>
                <a:stretch>
                  <a:fillRect b="-19737"/>
                </a:stretch>
              </a:blipFill>
            </p:spPr>
            <p:txBody>
              <a:bodyPr/>
              <a:lstStyle/>
              <a:p>
                <a:r>
                  <a:rPr lang="en-US">
                    <a:noFill/>
                  </a:rPr>
                  <a:t> </a:t>
                </a:r>
              </a:p>
            </p:txBody>
          </p:sp>
        </mc:Fallback>
      </mc:AlternateContent>
      <p:sp>
        <p:nvSpPr>
          <p:cNvPr id="7" name="Rectangle 6" hidden="1">
            <a:extLst>
              <a:ext uri="{FF2B5EF4-FFF2-40B4-BE49-F238E27FC236}">
                <a16:creationId xmlns:a16="http://schemas.microsoft.com/office/drawing/2014/main" id="{65A9B794-E72D-497F-8D8E-C17FE6D56069}"/>
              </a:ext>
            </a:extLst>
          </p:cNvPr>
          <p:cNvSpPr/>
          <p:nvPr/>
        </p:nvSpPr>
        <p:spPr>
          <a:xfrm>
            <a:off x="1678626" y="724065"/>
            <a:ext cx="8372208" cy="293570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solidFill>
                  <a:schemeClr val="bg1"/>
                </a:solidFill>
              </a:rPr>
              <a:t>This is called "Quantification"</a:t>
            </a:r>
          </a:p>
        </p:txBody>
      </p:sp>
    </p:spTree>
    <p:extLst>
      <p:ext uri="{BB962C8B-B14F-4D97-AF65-F5344CB8AC3E}">
        <p14:creationId xmlns:p14="http://schemas.microsoft.com/office/powerpoint/2010/main" val="284955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FE50-2BD3-445A-BFC5-BB2579012090}"/>
              </a:ext>
            </a:extLst>
          </p:cNvPr>
          <p:cNvSpPr>
            <a:spLocks noGrp="1"/>
          </p:cNvSpPr>
          <p:nvPr>
            <p:ph type="title"/>
          </p:nvPr>
        </p:nvSpPr>
        <p:spPr/>
        <p:txBody>
          <a:bodyPr/>
          <a:lstStyle/>
          <a:p>
            <a:r>
              <a:rPr lang="en-US" dirty="0"/>
              <a:t>Quantifier Symbols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513EA75-FACA-46DF-8986-7B1D1D017E2B}"/>
                  </a:ext>
                </a:extLst>
              </p:cNvPr>
              <p:cNvSpPr>
                <a:spLocks noGrp="1"/>
              </p:cNvSpPr>
              <p:nvPr>
                <p:ph idx="1"/>
              </p:nvPr>
            </p:nvSpPr>
            <p:spPr>
              <a:xfrm>
                <a:off x="1103312" y="2052918"/>
                <a:ext cx="10581757" cy="4195481"/>
              </a:xfrm>
            </p:spPr>
            <p:txBody>
              <a:bodyPr>
                <a:noAutofit/>
              </a:bodyPr>
              <a:lstStyle/>
              <a:p>
                <a:r>
                  <a:rPr lang="en-US" sz="2800" b="0" dirty="0"/>
                  <a:t> </a:t>
                </a:r>
                <a14:m>
                  <m:oMath xmlns:m="http://schemas.openxmlformats.org/officeDocument/2006/math">
                    <m:r>
                      <a:rPr lang="en-US" sz="2800" b="0" i="1" smtClean="0">
                        <a:latin typeface="Cambria Math" panose="02040503050406030204" pitchFamily="18" charset="0"/>
                      </a:rPr>
                      <m:t>∀</m:t>
                    </m:r>
                  </m:oMath>
                </a14:m>
                <a:r>
                  <a:rPr lang="en-US" sz="2800" dirty="0"/>
                  <a:t> </a:t>
                </a:r>
                <a:r>
                  <a:rPr lang="en-US" sz="2000" dirty="0"/>
                  <a:t>	  	Universal quantifier. </a:t>
                </a:r>
              </a:p>
              <a:p>
                <a:pPr marL="457200" lvl="1" indent="0">
                  <a:buNone/>
                </a:pPr>
                <a:r>
                  <a:rPr lang="en-US" dirty="0"/>
                  <a:t>		Meaning: For every, Every, All, For all</a:t>
                </a:r>
              </a:p>
              <a:p>
                <a:r>
                  <a:rPr lang="en-US" dirty="0"/>
                  <a:t> </a:t>
                </a:r>
                <a14:m>
                  <m:oMath xmlns:m="http://schemas.openxmlformats.org/officeDocument/2006/math">
                    <m:r>
                      <a:rPr lang="en-US" sz="2800" b="0" i="1" smtClean="0">
                        <a:latin typeface="Cambria Math" panose="02040503050406030204" pitchFamily="18" charset="0"/>
                      </a:rPr>
                      <m:t>∃</m:t>
                    </m:r>
                  </m:oMath>
                </a14:m>
                <a:r>
                  <a:rPr lang="en-US" sz="2800" b="0" dirty="0"/>
                  <a:t> </a:t>
                </a:r>
                <a:r>
                  <a:rPr lang="en-US" b="0" dirty="0"/>
                  <a:t>		Existential quantifier. </a:t>
                </a:r>
              </a:p>
              <a:p>
                <a:pPr marL="457200" lvl="1" indent="0">
                  <a:buNone/>
                </a:pPr>
                <a:r>
                  <a:rPr lang="en-US" dirty="0"/>
                  <a:t>		</a:t>
                </a:r>
                <a:r>
                  <a:rPr lang="en-US" b="0" dirty="0"/>
                  <a:t>Meaning: There is at least one, s</a:t>
                </a:r>
                <a:r>
                  <a:rPr lang="en-US" dirty="0"/>
                  <a:t>ome, for some, at least one, there is</a:t>
                </a:r>
              </a:p>
              <a:p>
                <a14:m>
                  <m:oMath xmlns:m="http://schemas.openxmlformats.org/officeDocument/2006/math">
                    <m:r>
                      <a:rPr lang="en-US" sz="2800" b="0" i="1" smtClean="0">
                        <a:latin typeface="Cambria Math" panose="02040503050406030204" pitchFamily="18" charset="0"/>
                      </a:rPr>
                      <m:t>¬∀</m:t>
                    </m:r>
                  </m:oMath>
                </a14:m>
                <a:r>
                  <a:rPr lang="en-US" sz="2800" dirty="0"/>
                  <a:t> </a:t>
                </a:r>
                <a:r>
                  <a:rPr lang="en-US" sz="2000" dirty="0"/>
                  <a:t>		Not every</a:t>
                </a:r>
              </a:p>
              <a:p>
                <a:r>
                  <a:rPr lang="en-US" dirty="0"/>
                  <a:t> </a:t>
                </a:r>
                <a14:m>
                  <m:oMath xmlns:m="http://schemas.openxmlformats.org/officeDocument/2006/math">
                    <m:r>
                      <a:rPr lang="en-US" sz="2800" b="0" i="1" smtClean="0">
                        <a:latin typeface="Cambria Math" panose="02040503050406030204" pitchFamily="18" charset="0"/>
                      </a:rPr>
                      <m:t>¬∃</m:t>
                    </m:r>
                  </m:oMath>
                </a14:m>
                <a:r>
                  <a:rPr lang="en-US" sz="2800" dirty="0"/>
                  <a:t> </a:t>
                </a:r>
                <a:r>
                  <a:rPr lang="en-US" sz="2000" dirty="0"/>
                  <a:t>		There is not one, there are none, there are not any</a:t>
                </a:r>
              </a:p>
            </p:txBody>
          </p:sp>
        </mc:Choice>
        <mc:Fallback xmlns="">
          <p:sp>
            <p:nvSpPr>
              <p:cNvPr id="3" name="Content Placeholder 2">
                <a:extLst>
                  <a:ext uri="{FF2B5EF4-FFF2-40B4-BE49-F238E27FC236}">
                    <a16:creationId xmlns:a16="http://schemas.microsoft.com/office/drawing/2014/main" id="{E513EA75-FACA-46DF-8986-7B1D1D017E2B}"/>
                  </a:ext>
                </a:extLst>
              </p:cNvPr>
              <p:cNvSpPr>
                <a:spLocks noGrp="1" noRot="1" noChangeAspect="1" noMove="1" noResize="1" noEditPoints="1" noAdjustHandles="1" noChangeArrowheads="1" noChangeShapeType="1" noTextEdit="1"/>
              </p:cNvSpPr>
              <p:nvPr>
                <p:ph idx="1"/>
              </p:nvPr>
            </p:nvSpPr>
            <p:spPr>
              <a:xfrm>
                <a:off x="1103312" y="2052918"/>
                <a:ext cx="10581757" cy="4195481"/>
              </a:xfrm>
              <a:blipFill>
                <a:blip r:embed="rId2"/>
                <a:stretch>
                  <a:fillRect l="-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6BF7F4-4920-4D03-ABBC-6AC881991A08}"/>
                  </a:ext>
                </a:extLst>
              </p:cNvPr>
              <p:cNvSpPr txBox="1"/>
              <p:nvPr/>
            </p:nvSpPr>
            <p:spPr>
              <a:xfrm>
                <a:off x="991402" y="5766302"/>
                <a:ext cx="3552576" cy="523220"/>
              </a:xfrm>
              <a:prstGeom prst="rect">
                <a:avLst/>
              </a:prstGeom>
              <a:noFill/>
            </p:spPr>
            <p:txBody>
              <a:bodyPr wrap="none" rtlCol="0">
                <a:spAutoFit/>
              </a:bodyPr>
              <a:lstStyle/>
              <a:p>
                <a:r>
                  <a:rPr lang="en-US" sz="2800" dirty="0"/>
                  <a:t>LaTeX for </a:t>
                </a:r>
                <a14:m>
                  <m:oMath xmlns:m="http://schemas.openxmlformats.org/officeDocument/2006/math">
                    <m:r>
                      <a:rPr lang="en-US" sz="2800" b="0" i="1" smtClean="0">
                        <a:latin typeface="Cambria Math" panose="02040503050406030204" pitchFamily="18" charset="0"/>
                      </a:rPr>
                      <m:t>∀</m:t>
                    </m:r>
                  </m:oMath>
                </a14:m>
                <a:r>
                  <a:rPr lang="en-US" sz="2800" dirty="0"/>
                  <a:t> is </a:t>
                </a:r>
                <a:r>
                  <a:rPr lang="en-US" sz="2800" b="1" dirty="0"/>
                  <a:t>\</a:t>
                </a:r>
                <a:r>
                  <a:rPr lang="en-US" sz="2800" b="1" dirty="0" err="1"/>
                  <a:t>forall</a:t>
                </a:r>
                <a:endParaRPr lang="en-US" sz="2800" b="1" dirty="0"/>
              </a:p>
            </p:txBody>
          </p:sp>
        </mc:Choice>
        <mc:Fallback xmlns="">
          <p:sp>
            <p:nvSpPr>
              <p:cNvPr id="6" name="TextBox 5">
                <a:extLst>
                  <a:ext uri="{FF2B5EF4-FFF2-40B4-BE49-F238E27FC236}">
                    <a16:creationId xmlns:a16="http://schemas.microsoft.com/office/drawing/2014/main" id="{AA6BF7F4-4920-4D03-ABBC-6AC881991A08}"/>
                  </a:ext>
                </a:extLst>
              </p:cNvPr>
              <p:cNvSpPr txBox="1">
                <a:spLocks noRot="1" noChangeAspect="1" noMove="1" noResize="1" noEditPoints="1" noAdjustHandles="1" noChangeArrowheads="1" noChangeShapeType="1" noTextEdit="1"/>
              </p:cNvSpPr>
              <p:nvPr/>
            </p:nvSpPr>
            <p:spPr>
              <a:xfrm>
                <a:off x="991402" y="5766302"/>
                <a:ext cx="3552576" cy="523220"/>
              </a:xfrm>
              <a:prstGeom prst="rect">
                <a:avLst/>
              </a:prstGeom>
              <a:blipFill>
                <a:blip r:embed="rId3"/>
                <a:stretch>
                  <a:fillRect l="-3608" t="-12791" r="-3093" b="-313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C76CA80-4FF6-4328-8D7A-0190BE3247EE}"/>
                  </a:ext>
                </a:extLst>
              </p:cNvPr>
              <p:cNvSpPr txBox="1"/>
              <p:nvPr/>
            </p:nvSpPr>
            <p:spPr>
              <a:xfrm>
                <a:off x="6096000" y="5766302"/>
                <a:ext cx="3643946" cy="523220"/>
              </a:xfrm>
              <a:prstGeom prst="rect">
                <a:avLst/>
              </a:prstGeom>
              <a:noFill/>
            </p:spPr>
            <p:txBody>
              <a:bodyPr wrap="none" rtlCol="0">
                <a:spAutoFit/>
              </a:bodyPr>
              <a:lstStyle/>
              <a:p>
                <a:r>
                  <a:rPr lang="en-US" sz="2800" dirty="0"/>
                  <a:t>LaTeX for </a:t>
                </a:r>
                <a14:m>
                  <m:oMath xmlns:m="http://schemas.openxmlformats.org/officeDocument/2006/math">
                    <m:r>
                      <a:rPr lang="en-US" sz="2800" b="0" i="1" smtClean="0">
                        <a:latin typeface="Cambria Math" panose="02040503050406030204" pitchFamily="18" charset="0"/>
                      </a:rPr>
                      <m:t>∃</m:t>
                    </m:r>
                  </m:oMath>
                </a14:m>
                <a:r>
                  <a:rPr lang="en-US" sz="2800" dirty="0"/>
                  <a:t> is </a:t>
                </a:r>
                <a:r>
                  <a:rPr lang="en-US" sz="2800" b="1" dirty="0"/>
                  <a:t>\exists</a:t>
                </a:r>
              </a:p>
            </p:txBody>
          </p:sp>
        </mc:Choice>
        <mc:Fallback xmlns="">
          <p:sp>
            <p:nvSpPr>
              <p:cNvPr id="7" name="TextBox 6">
                <a:extLst>
                  <a:ext uri="{FF2B5EF4-FFF2-40B4-BE49-F238E27FC236}">
                    <a16:creationId xmlns:a16="http://schemas.microsoft.com/office/drawing/2014/main" id="{EC76CA80-4FF6-4328-8D7A-0190BE3247EE}"/>
                  </a:ext>
                </a:extLst>
              </p:cNvPr>
              <p:cNvSpPr txBox="1">
                <a:spLocks noRot="1" noChangeAspect="1" noMove="1" noResize="1" noEditPoints="1" noAdjustHandles="1" noChangeArrowheads="1" noChangeShapeType="1" noTextEdit="1"/>
              </p:cNvSpPr>
              <p:nvPr/>
            </p:nvSpPr>
            <p:spPr>
              <a:xfrm>
                <a:off x="6096000" y="5766302"/>
                <a:ext cx="3643946" cy="523220"/>
              </a:xfrm>
              <a:prstGeom prst="rect">
                <a:avLst/>
              </a:prstGeom>
              <a:blipFill>
                <a:blip r:embed="rId4"/>
                <a:stretch>
                  <a:fillRect l="-3344" t="-12791" r="-2174" b="-31395"/>
                </a:stretch>
              </a:blipFill>
            </p:spPr>
            <p:txBody>
              <a:bodyPr/>
              <a:lstStyle/>
              <a:p>
                <a:r>
                  <a:rPr lang="en-US">
                    <a:noFill/>
                  </a:rPr>
                  <a:t> </a:t>
                </a:r>
              </a:p>
            </p:txBody>
          </p:sp>
        </mc:Fallback>
      </mc:AlternateContent>
    </p:spTree>
    <p:extLst>
      <p:ext uri="{BB962C8B-B14F-4D97-AF65-F5344CB8AC3E}">
        <p14:creationId xmlns:p14="http://schemas.microsoft.com/office/powerpoint/2010/main" val="130234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0D8588-00BE-A1C2-00B3-18D3EBBF0284}"/>
              </a:ext>
            </a:extLst>
          </p:cNvPr>
          <p:cNvSpPr>
            <a:spLocks noGrp="1"/>
          </p:cNvSpPr>
          <p:nvPr>
            <p:ph type="ctrTitle"/>
          </p:nvPr>
        </p:nvSpPr>
        <p:spPr/>
        <p:txBody>
          <a:bodyPr/>
          <a:lstStyle/>
          <a:p>
            <a:r>
              <a:rPr lang="en-US" dirty="0"/>
              <a:t>Logical Equivalence</a:t>
            </a:r>
            <a:br>
              <a:rPr lang="en-US" dirty="0"/>
            </a:br>
            <a:r>
              <a:rPr lang="en-US" dirty="0"/>
              <a:t>&amp; De Morgan's Laws</a:t>
            </a:r>
          </a:p>
        </p:txBody>
      </p:sp>
      <p:sp>
        <p:nvSpPr>
          <p:cNvPr id="7" name="Subtitle 6">
            <a:extLst>
              <a:ext uri="{FF2B5EF4-FFF2-40B4-BE49-F238E27FC236}">
                <a16:creationId xmlns:a16="http://schemas.microsoft.com/office/drawing/2014/main" id="{5AE85BB8-8EF1-9CC7-A9D1-4F9CB9BACCA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94979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1527E-BBD4-49C0-A55A-A4791D4721C4}"/>
                  </a:ext>
                </a:extLst>
              </p:cNvPr>
              <p:cNvSpPr>
                <a:spLocks noGrp="1"/>
              </p:cNvSpPr>
              <p:nvPr>
                <p:ph idx="1"/>
              </p:nvPr>
            </p:nvSpPr>
            <p:spPr>
              <a:xfrm>
                <a:off x="689425" y="715007"/>
                <a:ext cx="8946541" cy="6133368"/>
              </a:xfrm>
            </p:spPr>
            <p:txBody>
              <a:bodyPr/>
              <a:lstStyle/>
              <a:p>
                <a:pPr marL="0" indent="0">
                  <a:buNone/>
                </a:pPr>
                <a:r>
                  <a:rPr lang="en-US" dirty="0"/>
                  <a:t>Example:</a:t>
                </a:r>
              </a:p>
              <a:p>
                <a:pPr marL="0" indent="0">
                  <a:buNone/>
                </a:pPr>
                <a:endParaRPr lang="en-US" dirty="0"/>
              </a:p>
              <a:p>
                <a:pPr marL="0" indent="0">
                  <a:buNone/>
                </a:pPr>
                <a:r>
                  <a:rPr lang="en-US" b="0" dirty="0"/>
                  <a:t>Let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represent the statement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+1&gt;</m:t>
                    </m:r>
                    <m:r>
                      <a:rPr lang="en-US" b="0" i="1" smtClean="0">
                        <a:latin typeface="Cambria Math" panose="02040503050406030204" pitchFamily="18" charset="0"/>
                      </a:rPr>
                      <m:t>𝑥</m:t>
                    </m:r>
                  </m:oMath>
                </a14:m>
                <a:endParaRPr lang="en-US" dirty="0"/>
              </a:p>
              <a:p>
                <a:pPr marL="0" indent="0">
                  <a:buNone/>
                </a:pPr>
                <a:endParaRPr lang="en-US" dirty="0"/>
              </a:p>
              <a:p>
                <a:pPr marL="0" indent="0">
                  <a:buNone/>
                </a:pPr>
                <a:r>
                  <a:rPr lang="en-US" dirty="0"/>
                  <a:t>What is the truth value of:</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where the universe of discourse or </a:t>
                </a:r>
                <a:r>
                  <a:rPr lang="en-US" b="1" dirty="0"/>
                  <a:t>domain</a:t>
                </a:r>
                <a:r>
                  <a:rPr lang="en-US" dirty="0"/>
                  <a:t> is </a:t>
                </a:r>
                <a14:m>
                  <m:oMath xmlns:m="http://schemas.openxmlformats.org/officeDocument/2006/math">
                    <m:r>
                      <a:rPr lang="en-US" i="1" smtClean="0">
                        <a:latin typeface="Cambria Math" panose="02040503050406030204" pitchFamily="18" charset="0"/>
                        <a:ea typeface="Cambria Math" panose="02040503050406030204" pitchFamily="18" charset="0"/>
                      </a:rPr>
                      <m:t>ℝ</m:t>
                    </m:r>
                  </m:oMath>
                </a14:m>
                <a:endParaRPr lang="en-US" dirty="0"/>
              </a:p>
              <a:p>
                <a:pPr marL="0" indent="0">
                  <a:buNone/>
                </a:pPr>
                <a:endParaRPr lang="en-US" dirty="0"/>
              </a:p>
              <a:p>
                <a:pPr marL="0" indent="0">
                  <a:buNone/>
                </a:pPr>
                <a:r>
                  <a:rPr lang="en-US" dirty="0"/>
                  <a:t>We can also say:</a:t>
                </a:r>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ℝ</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D9C1527E-BBD4-49C0-A55A-A4791D4721C4}"/>
                  </a:ext>
                </a:extLst>
              </p:cNvPr>
              <p:cNvSpPr>
                <a:spLocks noGrp="1" noRot="1" noChangeAspect="1" noMove="1" noResize="1" noEditPoints="1" noAdjustHandles="1" noChangeArrowheads="1" noChangeShapeType="1" noTextEdit="1"/>
              </p:cNvSpPr>
              <p:nvPr>
                <p:ph idx="1"/>
              </p:nvPr>
            </p:nvSpPr>
            <p:spPr>
              <a:xfrm>
                <a:off x="689425" y="715007"/>
                <a:ext cx="8946541" cy="6133368"/>
              </a:xfrm>
              <a:blipFill>
                <a:blip r:embed="rId2"/>
                <a:stretch>
                  <a:fillRect l="-681" t="-4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1475A2E-E60E-4C30-8236-E9BF71E8715C}"/>
                  </a:ext>
                </a:extLst>
              </p:cNvPr>
              <p:cNvSpPr txBox="1"/>
              <p:nvPr/>
            </p:nvSpPr>
            <p:spPr>
              <a:xfrm>
                <a:off x="8887653" y="3501059"/>
                <a:ext cx="2177199" cy="923330"/>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ℝ</m:t>
                    </m:r>
                  </m:oMath>
                </a14:m>
                <a:r>
                  <a:rPr lang="en-US" dirty="0"/>
                  <a:t> = Real Numbers</a:t>
                </a:r>
              </a:p>
              <a:p>
                <a:endParaRPr lang="en-US" dirty="0"/>
              </a:p>
              <a:p>
                <a:endParaRPr lang="en-US" dirty="0"/>
              </a:p>
            </p:txBody>
          </p:sp>
        </mc:Choice>
        <mc:Fallback xmlns="">
          <p:sp>
            <p:nvSpPr>
              <p:cNvPr id="2" name="TextBox 1">
                <a:extLst>
                  <a:ext uri="{FF2B5EF4-FFF2-40B4-BE49-F238E27FC236}">
                    <a16:creationId xmlns:a16="http://schemas.microsoft.com/office/drawing/2014/main" id="{A1475A2E-E60E-4C30-8236-E9BF71E8715C}"/>
                  </a:ext>
                </a:extLst>
              </p:cNvPr>
              <p:cNvSpPr txBox="1">
                <a:spLocks noRot="1" noChangeAspect="1" noMove="1" noResize="1" noEditPoints="1" noAdjustHandles="1" noChangeArrowheads="1" noChangeShapeType="1" noTextEdit="1"/>
              </p:cNvSpPr>
              <p:nvPr/>
            </p:nvSpPr>
            <p:spPr>
              <a:xfrm>
                <a:off x="8887653" y="3501059"/>
                <a:ext cx="2177199" cy="923330"/>
              </a:xfrm>
              <a:prstGeom prst="rect">
                <a:avLst/>
              </a:prstGeom>
              <a:blipFill>
                <a:blip r:embed="rId3"/>
                <a:stretch>
                  <a:fillRect t="-3289" r="-1120"/>
                </a:stretch>
              </a:blipFill>
            </p:spPr>
            <p:txBody>
              <a:bodyPr/>
              <a:lstStyle/>
              <a:p>
                <a:r>
                  <a:rPr lang="en-US">
                    <a:noFill/>
                  </a:rPr>
                  <a:t> </a:t>
                </a:r>
              </a:p>
            </p:txBody>
          </p:sp>
        </mc:Fallback>
      </mc:AlternateContent>
    </p:spTree>
    <p:extLst>
      <p:ext uri="{BB962C8B-B14F-4D97-AF65-F5344CB8AC3E}">
        <p14:creationId xmlns:p14="http://schemas.microsoft.com/office/powerpoint/2010/main" val="388307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1527E-BBD4-49C0-A55A-A4791D4721C4}"/>
                  </a:ext>
                </a:extLst>
              </p:cNvPr>
              <p:cNvSpPr>
                <a:spLocks noGrp="1"/>
              </p:cNvSpPr>
              <p:nvPr>
                <p:ph idx="1"/>
              </p:nvPr>
            </p:nvSpPr>
            <p:spPr>
              <a:xfrm>
                <a:off x="689425" y="715007"/>
                <a:ext cx="8946541" cy="6133368"/>
              </a:xfrm>
            </p:spPr>
            <p:txBody>
              <a:bodyPr/>
              <a:lstStyle/>
              <a:p>
                <a:pPr marL="0" indent="0">
                  <a:buNone/>
                </a:pPr>
                <a:r>
                  <a:rPr lang="en-US" dirty="0"/>
                  <a:t>Example:</a:t>
                </a:r>
              </a:p>
              <a:p>
                <a:pPr marL="0" indent="0">
                  <a:buNone/>
                </a:pPr>
                <a:endParaRPr lang="en-US" dirty="0"/>
              </a:p>
              <a:p>
                <a:pPr marL="0" indent="0">
                  <a:buNone/>
                </a:pPr>
                <a:r>
                  <a:rPr lang="en-US" b="0" dirty="0"/>
                  <a:t>Let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represent the statement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&gt;3</m:t>
                    </m:r>
                  </m:oMath>
                </a14:m>
                <a:endParaRPr lang="en-US" dirty="0"/>
              </a:p>
              <a:p>
                <a:pPr marL="0" indent="0">
                  <a:buNone/>
                </a:pPr>
                <a:endParaRPr lang="en-US" dirty="0"/>
              </a:p>
              <a:p>
                <a:pPr marL="0" indent="0">
                  <a:buNone/>
                </a:pPr>
                <a:r>
                  <a:rPr lang="en-US" dirty="0"/>
                  <a:t>What is the truth value of:</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where the </a:t>
                </a:r>
                <a:r>
                  <a:rPr lang="en-US" b="1" dirty="0"/>
                  <a:t>domain</a:t>
                </a:r>
                <a:r>
                  <a:rPr lang="en-US" dirty="0"/>
                  <a:t> is </a:t>
                </a:r>
                <a14:m>
                  <m:oMath xmlns:m="http://schemas.openxmlformats.org/officeDocument/2006/math">
                    <m:r>
                      <a:rPr lang="en-US" i="1" smtClean="0">
                        <a:latin typeface="Cambria Math" panose="02040503050406030204" pitchFamily="18" charset="0"/>
                        <a:ea typeface="Cambria Math" panose="02040503050406030204" pitchFamily="18" charset="0"/>
                      </a:rPr>
                      <m:t>ℝ</m:t>
                    </m:r>
                  </m:oMath>
                </a14:m>
                <a:endParaRPr lang="en-US" dirty="0"/>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3" name="Content Placeholder 2">
                <a:extLst>
                  <a:ext uri="{FF2B5EF4-FFF2-40B4-BE49-F238E27FC236}">
                    <a16:creationId xmlns:a16="http://schemas.microsoft.com/office/drawing/2014/main" id="{D9C1527E-BBD4-49C0-A55A-A4791D4721C4}"/>
                  </a:ext>
                </a:extLst>
              </p:cNvPr>
              <p:cNvSpPr>
                <a:spLocks noGrp="1" noRot="1" noChangeAspect="1" noMove="1" noResize="1" noEditPoints="1" noAdjustHandles="1" noChangeArrowheads="1" noChangeShapeType="1" noTextEdit="1"/>
              </p:cNvSpPr>
              <p:nvPr>
                <p:ph idx="1"/>
              </p:nvPr>
            </p:nvSpPr>
            <p:spPr>
              <a:xfrm>
                <a:off x="689425" y="715007"/>
                <a:ext cx="8946541" cy="6133368"/>
              </a:xfrm>
              <a:blipFill>
                <a:blip r:embed="rId2"/>
                <a:stretch>
                  <a:fillRect l="-681" t="-497"/>
                </a:stretch>
              </a:blipFill>
            </p:spPr>
            <p:txBody>
              <a:bodyPr/>
              <a:lstStyle/>
              <a:p>
                <a:r>
                  <a:rPr lang="en-US">
                    <a:noFill/>
                  </a:rPr>
                  <a:t> </a:t>
                </a:r>
              </a:p>
            </p:txBody>
          </p:sp>
        </mc:Fallback>
      </mc:AlternateContent>
    </p:spTree>
    <p:extLst>
      <p:ext uri="{BB962C8B-B14F-4D97-AF65-F5344CB8AC3E}">
        <p14:creationId xmlns:p14="http://schemas.microsoft.com/office/powerpoint/2010/main" val="2558264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 name="Is it True?"/>
          <p:cNvSpPr txBox="1">
            <a:spLocks noGrp="1"/>
          </p:cNvSpPr>
          <p:nvPr>
            <p:ph type="title"/>
          </p:nvPr>
        </p:nvSpPr>
        <p:spPr>
          <a:xfrm>
            <a:off x="563397" y="231006"/>
            <a:ext cx="4247706" cy="880599"/>
          </a:xfrm>
          <a:prstGeom prst="rect">
            <a:avLst/>
          </a:prstGeom>
        </p:spPr>
        <p:txBody>
          <a:bodyPr/>
          <a:lstStyle/>
          <a:p>
            <a:r>
              <a:rPr dirty="0"/>
              <a:t>Is it True?</a:t>
            </a:r>
          </a:p>
        </p:txBody>
      </p:sp>
      <p:pic>
        <p:nvPicPr>
          <p:cNvPr id="495" name="Image" descr="Image"/>
          <p:cNvPicPr>
            <a:picLocks noChangeAspect="1"/>
          </p:cNvPicPr>
          <p:nvPr/>
        </p:nvPicPr>
        <p:blipFill>
          <a:blip r:embed="rId2"/>
          <a:srcRect l="18989" r="18989"/>
          <a:stretch>
            <a:fillRect/>
          </a:stretch>
        </p:blipFill>
        <p:spPr>
          <a:xfrm>
            <a:off x="678900" y="1246296"/>
            <a:ext cx="2698917" cy="2182704"/>
          </a:xfrm>
          <a:prstGeom prst="rect">
            <a:avLst/>
          </a:prstGeom>
          <a:ln w="12700">
            <a:miter lim="400000"/>
          </a:ln>
        </p:spPr>
      </p:pic>
      <mc:AlternateContent xmlns:mc="http://schemas.openxmlformats.org/markup-compatibility/2006" xmlns:a14="http://schemas.microsoft.com/office/drawing/2010/main">
        <mc:Choice Requires="a14">
          <p:sp>
            <p:nvSpPr>
              <p:cNvPr id="496" name="Equation"/>
              <p:cNvSpPr txBox="1"/>
              <p:nvPr/>
            </p:nvSpPr>
            <p:spPr>
              <a:xfrm>
                <a:off x="5061572" y="4314520"/>
                <a:ext cx="2447529" cy="541046"/>
              </a:xfrm>
              <a:prstGeom prst="rect">
                <a:avLst/>
              </a:prstGeom>
              <a:ln w="12700">
                <a:miter lim="400000"/>
              </a:ln>
            </p:spPr>
            <p:txBody>
              <a:bodyPr wrap="none" lIns="0" tIns="0" rIns="0" bIns="0">
                <a:spAutoFit/>
              </a:bodyPr>
              <a:lstStyle/>
              <a:p>
                <a:pPr defTabSz="642915" latinLnBrk="1">
                  <a:defRPr sz="1800">
                    <a:solidFill>
                      <a:srgbClr val="000000"/>
                    </a:solidFill>
                  </a:defRPr>
                </a:pPr>
                <a14:m>
                  <m:oMathPara xmlns:m="http://schemas.openxmlformats.org/officeDocument/2006/math">
                    <m:oMathParaPr>
                      <m:jc m:val="centerGroup"/>
                    </m:oMathParaPr>
                    <m:oMath xmlns:m="http://schemas.openxmlformats.org/officeDocument/2006/math">
                      <m:r>
                        <a:rPr lang="en-US" sz="3516" i="1" smtClean="0">
                          <a:solidFill>
                            <a:schemeClr val="tx1"/>
                          </a:solidFill>
                          <a:latin typeface="Cambria Math" panose="02040503050406030204" pitchFamily="18" charset="0"/>
                        </a:rPr>
                        <m:t>∀</m:t>
                      </m:r>
                      <m:r>
                        <a:rPr lang="en-US" sz="3516" i="1" smtClean="0">
                          <a:solidFill>
                            <a:schemeClr val="tx1"/>
                          </a:solidFill>
                          <a:latin typeface="Cambria Math" panose="02040503050406030204" pitchFamily="18" charset="0"/>
                        </a:rPr>
                        <m:t>𝑛</m:t>
                      </m:r>
                      <m:r>
                        <a:rPr lang="en-US" sz="3516" b="0" i="1" smtClean="0">
                          <a:solidFill>
                            <a:schemeClr val="tx1"/>
                          </a:solidFill>
                          <a:latin typeface="Cambria Math" panose="02040503050406030204" pitchFamily="18" charset="0"/>
                        </a:rPr>
                        <m:t> </m:t>
                      </m:r>
                      <m:r>
                        <a:rPr lang="en-US" sz="3516" i="1">
                          <a:solidFill>
                            <a:schemeClr val="tx1"/>
                          </a:solidFill>
                          <a:latin typeface="Cambria Math" panose="02040503050406030204" pitchFamily="18" charset="0"/>
                        </a:rPr>
                        <m:t>𝐶</m:t>
                      </m:r>
                      <m:r>
                        <a:rPr lang="en-US" sz="3516" i="1">
                          <a:solidFill>
                            <a:schemeClr val="tx1"/>
                          </a:solidFill>
                          <a:latin typeface="Cambria Math" panose="02040503050406030204" pitchFamily="18" charset="0"/>
                        </a:rPr>
                        <m:t>(</m:t>
                      </m:r>
                      <m:r>
                        <a:rPr lang="en-US" sz="3516" i="1">
                          <a:solidFill>
                            <a:schemeClr val="tx1"/>
                          </a:solidFill>
                          <a:latin typeface="Cambria Math" panose="02040503050406030204" pitchFamily="18" charset="0"/>
                        </a:rPr>
                        <m:t>𝑛</m:t>
                      </m:r>
                      <m:r>
                        <a:rPr lang="en-US" sz="3516" i="1">
                          <a:solidFill>
                            <a:schemeClr val="tx1"/>
                          </a:solidFill>
                          <a:latin typeface="Cambria Math" panose="02040503050406030204" pitchFamily="18" charset="0"/>
                        </a:rPr>
                        <m:t>,</m:t>
                      </m:r>
                      <m:r>
                        <a:rPr lang="en-US" sz="3516" b="0" i="0" smtClean="0">
                          <a:solidFill>
                            <a:schemeClr val="tx1"/>
                          </a:solidFill>
                          <a:latin typeface="Cambria Math" panose="02040503050406030204" pitchFamily="18" charset="0"/>
                        </a:rPr>
                        <m:t>"</m:t>
                      </m:r>
                      <m:r>
                        <m:rPr>
                          <m:sty m:val="p"/>
                        </m:rPr>
                        <a:rPr lang="en-US" sz="3516" i="0">
                          <a:solidFill>
                            <a:schemeClr val="tx1"/>
                          </a:solidFill>
                          <a:latin typeface="Cambria Math" panose="02040503050406030204" pitchFamily="18" charset="0"/>
                        </a:rPr>
                        <m:t>a</m:t>
                      </m:r>
                      <m:r>
                        <a:rPr lang="en-US" sz="3516" b="0" i="0" smtClean="0">
                          <a:solidFill>
                            <a:schemeClr val="tx1"/>
                          </a:solidFill>
                          <a:latin typeface="Cambria Math" panose="02040503050406030204" pitchFamily="18" charset="0"/>
                        </a:rPr>
                        <m:t>"</m:t>
                      </m:r>
                      <m:r>
                        <a:rPr lang="en-US" sz="3516" i="1">
                          <a:solidFill>
                            <a:schemeClr val="tx1"/>
                          </a:solidFill>
                          <a:latin typeface="Cambria Math" panose="02040503050406030204" pitchFamily="18" charset="0"/>
                        </a:rPr>
                        <m:t>)</m:t>
                      </m:r>
                    </m:oMath>
                  </m:oMathPara>
                </a14:m>
                <a:endParaRPr lang="en-US" sz="3516" dirty="0">
                  <a:solidFill>
                    <a:schemeClr val="tx1"/>
                  </a:solidFill>
                </a:endParaRPr>
              </a:p>
            </p:txBody>
          </p:sp>
        </mc:Choice>
        <mc:Fallback xmlns="">
          <p:sp>
            <p:nvSpPr>
              <p:cNvPr id="496" name="Equation"/>
              <p:cNvSpPr txBox="1">
                <a:spLocks noRot="1" noChangeAspect="1" noMove="1" noResize="1" noEditPoints="1" noAdjustHandles="1" noChangeArrowheads="1" noChangeShapeType="1" noTextEdit="1"/>
              </p:cNvSpPr>
              <p:nvPr/>
            </p:nvSpPr>
            <p:spPr>
              <a:xfrm>
                <a:off x="5061572" y="4314520"/>
                <a:ext cx="2447529" cy="541046"/>
              </a:xfrm>
              <a:prstGeom prst="rect">
                <a:avLst/>
              </a:prstGeom>
              <a:blipFill>
                <a:blip r:embed="rId3"/>
                <a:stretch>
                  <a:fillRect/>
                </a:stretch>
              </a:blipFill>
              <a:ln w="12700">
                <a:miter lim="400000"/>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7" name="The universe of discourse, N,…"/>
              <p:cNvSpPr txBox="1"/>
              <p:nvPr/>
            </p:nvSpPr>
            <p:spPr>
              <a:xfrm>
                <a:off x="5061572" y="1111605"/>
                <a:ext cx="4737644" cy="136479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none" lIns="35719" tIns="35719" rIns="35719" bIns="35719" anchor="ctr">
                <a:spAutoFit/>
              </a:bodyPr>
              <a:lstStyle/>
              <a:p>
                <a:r>
                  <a:rPr lang="en-US" sz="2800" dirty="0">
                    <a:solidFill>
                      <a:schemeClr val="tx1"/>
                    </a:solidFill>
                  </a:rPr>
                  <a:t>The universe of discourse</a:t>
                </a:r>
                <a14:m>
                  <m:oMath xmlns:m="http://schemas.openxmlformats.org/officeDocument/2006/math">
                    <m:r>
                      <a:rPr lang="en-US" sz="2800" b="0"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𝑁</m:t>
                    </m:r>
                  </m:oMath>
                </a14:m>
                <a:r>
                  <a:rPr lang="en-US" sz="2800" dirty="0">
                    <a:solidFill>
                      <a:schemeClr val="tx1"/>
                    </a:solidFill>
                  </a:rPr>
                  <a:t> </a:t>
                </a:r>
              </a:p>
              <a:p>
                <a:r>
                  <a:rPr lang="en-US" sz="2800" dirty="0">
                    <a:solidFill>
                      <a:schemeClr val="tx1"/>
                    </a:solidFill>
                  </a:rPr>
                  <a:t>is the names of everyone in</a:t>
                </a:r>
              </a:p>
              <a:p>
                <a:r>
                  <a:rPr lang="en-US" sz="2800" dirty="0">
                    <a:solidFill>
                      <a:schemeClr val="tx1"/>
                    </a:solidFill>
                  </a:rPr>
                  <a:t>your group.</a:t>
                </a:r>
              </a:p>
            </p:txBody>
          </p:sp>
        </mc:Choice>
        <mc:Fallback xmlns="">
          <p:sp>
            <p:nvSpPr>
              <p:cNvPr id="497" name="The universe of discourse, N,…"/>
              <p:cNvSpPr txBox="1">
                <a:spLocks noRot="1" noChangeAspect="1" noMove="1" noResize="1" noEditPoints="1" noAdjustHandles="1" noChangeArrowheads="1" noChangeShapeType="1" noTextEdit="1"/>
              </p:cNvSpPr>
              <p:nvPr/>
            </p:nvSpPr>
            <p:spPr>
              <a:xfrm>
                <a:off x="5061572" y="1111605"/>
                <a:ext cx="4737644" cy="1364797"/>
              </a:xfrm>
              <a:prstGeom prst="rect">
                <a:avLst/>
              </a:prstGeom>
              <a:blipFill>
                <a:blip r:embed="rId4"/>
                <a:stretch>
                  <a:fillRect l="-3732" t="-4911" b="-12946"/>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8" name="Let   mean…"/>
              <p:cNvSpPr txBox="1"/>
              <p:nvPr/>
            </p:nvSpPr>
            <p:spPr>
              <a:xfrm>
                <a:off x="5061571" y="2812674"/>
                <a:ext cx="6149353" cy="9339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square" lIns="35719" tIns="35719" rIns="35719" bIns="35719" anchor="ctr">
                <a:spAutoFit/>
              </a:bodyPr>
              <a:lstStyle/>
              <a:p>
                <a:r>
                  <a:rPr lang="en-US" sz="2800" dirty="0">
                    <a:solidFill>
                      <a:schemeClr val="tx1"/>
                    </a:solidFill>
                  </a:rPr>
                  <a:t>Let </a:t>
                </a:r>
                <a14:m>
                  <m:oMath xmlns:m="http://schemas.openxmlformats.org/officeDocument/2006/math">
                    <m:r>
                      <a:rPr lang="en-US" sz="2800" i="1">
                        <a:solidFill>
                          <a:schemeClr val="tx1"/>
                        </a:solidFill>
                        <a:latin typeface="Cambria Math" panose="02040503050406030204" pitchFamily="18" charset="0"/>
                      </a:rPr>
                      <m:t>𝐶</m:t>
                    </m:r>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b="0" i="1"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m:t>
                    </m:r>
                  </m:oMath>
                </a14:m>
                <a:r>
                  <a:rPr lang="en-US" sz="2800" dirty="0">
                    <a:solidFill>
                      <a:schemeClr val="tx1"/>
                    </a:solidFill>
                  </a:rPr>
                  <a:t> mean </a:t>
                </a:r>
              </a:p>
              <a:p>
                <a:r>
                  <a:rPr lang="en-US" sz="2800" dirty="0">
                    <a:solidFill>
                      <a:schemeClr val="tx1"/>
                    </a:solidFill>
                  </a:rPr>
                  <a:t>"name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contains the letter </a:t>
                </a:r>
                <a14:m>
                  <m:oMath xmlns:m="http://schemas.openxmlformats.org/officeDocument/2006/math">
                    <m:r>
                      <a:rPr lang="en-US" sz="2800" b="0" i="1" smtClean="0">
                        <a:solidFill>
                          <a:schemeClr val="tx1"/>
                        </a:solidFill>
                        <a:latin typeface="Cambria Math" panose="02040503050406030204" pitchFamily="18" charset="0"/>
                      </a:rPr>
                      <m:t>𝑥</m:t>
                    </m:r>
                  </m:oMath>
                </a14:m>
                <a:r>
                  <a:rPr lang="en-US" sz="2800" dirty="0">
                    <a:solidFill>
                      <a:schemeClr val="tx1"/>
                    </a:solidFill>
                  </a:rPr>
                  <a:t>"</a:t>
                </a:r>
              </a:p>
            </p:txBody>
          </p:sp>
        </mc:Choice>
        <mc:Fallback xmlns="">
          <p:sp>
            <p:nvSpPr>
              <p:cNvPr id="498" name="Let   mean…"/>
              <p:cNvSpPr txBox="1">
                <a:spLocks noRot="1" noChangeAspect="1" noMove="1" noResize="1" noEditPoints="1" noAdjustHandles="1" noChangeArrowheads="1" noChangeShapeType="1" noTextEdit="1"/>
              </p:cNvSpPr>
              <p:nvPr/>
            </p:nvSpPr>
            <p:spPr>
              <a:xfrm>
                <a:off x="5061571" y="2812674"/>
                <a:ext cx="6149353" cy="933910"/>
              </a:xfrm>
              <a:prstGeom prst="rect">
                <a:avLst/>
              </a:prstGeom>
              <a:blipFill>
                <a:blip r:embed="rId5"/>
                <a:stretch>
                  <a:fillRect l="-2874" t="-7143" b="-18182"/>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 name="Is it True?"/>
          <p:cNvSpPr txBox="1">
            <a:spLocks noGrp="1"/>
          </p:cNvSpPr>
          <p:nvPr>
            <p:ph type="title"/>
          </p:nvPr>
        </p:nvSpPr>
        <p:spPr>
          <a:xfrm>
            <a:off x="563397" y="231006"/>
            <a:ext cx="4247706" cy="880599"/>
          </a:xfrm>
          <a:prstGeom prst="rect">
            <a:avLst/>
          </a:prstGeom>
        </p:spPr>
        <p:txBody>
          <a:bodyPr/>
          <a:lstStyle/>
          <a:p>
            <a:r>
              <a:rPr dirty="0"/>
              <a:t>Is it True?</a:t>
            </a:r>
          </a:p>
        </p:txBody>
      </p:sp>
      <p:pic>
        <p:nvPicPr>
          <p:cNvPr id="495" name="Image" descr="Image"/>
          <p:cNvPicPr>
            <a:picLocks noChangeAspect="1"/>
          </p:cNvPicPr>
          <p:nvPr/>
        </p:nvPicPr>
        <p:blipFill>
          <a:blip r:embed="rId2"/>
          <a:srcRect l="18989" r="18989"/>
          <a:stretch>
            <a:fillRect/>
          </a:stretch>
        </p:blipFill>
        <p:spPr>
          <a:xfrm>
            <a:off x="678900" y="1246296"/>
            <a:ext cx="2698917" cy="2182704"/>
          </a:xfrm>
          <a:prstGeom prst="rect">
            <a:avLst/>
          </a:prstGeom>
          <a:ln w="12700">
            <a:miter lim="400000"/>
          </a:ln>
        </p:spPr>
      </p:pic>
      <mc:AlternateContent xmlns:mc="http://schemas.openxmlformats.org/markup-compatibility/2006" xmlns:a14="http://schemas.microsoft.com/office/drawing/2010/main">
        <mc:Choice Requires="a14">
          <p:sp>
            <p:nvSpPr>
              <p:cNvPr id="497" name="The universe of discourse, N,…"/>
              <p:cNvSpPr txBox="1"/>
              <p:nvPr/>
            </p:nvSpPr>
            <p:spPr>
              <a:xfrm>
                <a:off x="5061572" y="1111605"/>
                <a:ext cx="4737644" cy="136479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35719" tIns="35719" rIns="35719" bIns="35719" anchor="ctr">
                <a:spAutoFit/>
              </a:bodyPr>
              <a:lstStyle/>
              <a:p>
                <a:r>
                  <a:rPr lang="en-US" sz="2800" dirty="0">
                    <a:solidFill>
                      <a:schemeClr val="tx1"/>
                    </a:solidFill>
                  </a:rPr>
                  <a:t>The universe of discourse</a:t>
                </a:r>
                <a14:m>
                  <m:oMath xmlns:m="http://schemas.openxmlformats.org/officeDocument/2006/math">
                    <m:r>
                      <a:rPr lang="en-US" sz="2800" b="0"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𝑁</m:t>
                    </m:r>
                  </m:oMath>
                </a14:m>
                <a:r>
                  <a:rPr lang="en-US" sz="2800" dirty="0">
                    <a:solidFill>
                      <a:schemeClr val="tx1"/>
                    </a:solidFill>
                  </a:rPr>
                  <a:t> </a:t>
                </a:r>
              </a:p>
              <a:p>
                <a:r>
                  <a:rPr lang="en-US" sz="2800" dirty="0">
                    <a:solidFill>
                      <a:schemeClr val="tx1"/>
                    </a:solidFill>
                  </a:rPr>
                  <a:t>is the names of everyone in</a:t>
                </a:r>
              </a:p>
              <a:p>
                <a:r>
                  <a:rPr lang="en-US" sz="2800" dirty="0">
                    <a:solidFill>
                      <a:schemeClr val="tx1"/>
                    </a:solidFill>
                  </a:rPr>
                  <a:t>your group.</a:t>
                </a:r>
              </a:p>
            </p:txBody>
          </p:sp>
        </mc:Choice>
        <mc:Fallback xmlns="">
          <p:sp>
            <p:nvSpPr>
              <p:cNvPr id="497" name="The universe of discourse, N,…"/>
              <p:cNvSpPr txBox="1">
                <a:spLocks noRot="1" noChangeAspect="1" noMove="1" noResize="1" noEditPoints="1" noAdjustHandles="1" noChangeArrowheads="1" noChangeShapeType="1" noTextEdit="1"/>
              </p:cNvSpPr>
              <p:nvPr/>
            </p:nvSpPr>
            <p:spPr>
              <a:xfrm>
                <a:off x="5061572" y="1111605"/>
                <a:ext cx="4737644" cy="1364797"/>
              </a:xfrm>
              <a:prstGeom prst="rect">
                <a:avLst/>
              </a:prstGeom>
              <a:blipFill>
                <a:blip r:embed="rId3"/>
                <a:stretch>
                  <a:fillRect l="-3732" t="-4911" b="-12946"/>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8" name="Let   mean…"/>
              <p:cNvSpPr txBox="1"/>
              <p:nvPr/>
            </p:nvSpPr>
            <p:spPr>
              <a:xfrm>
                <a:off x="5061572" y="2812674"/>
                <a:ext cx="5152694" cy="93391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none" lIns="35719" tIns="35719" rIns="35719" bIns="35719" anchor="ctr">
                <a:spAutoFit/>
              </a:bodyPr>
              <a:lstStyle/>
              <a:p>
                <a:r>
                  <a:rPr lang="en-US" sz="2800" dirty="0">
                    <a:solidFill>
                      <a:schemeClr val="tx1"/>
                    </a:solidFill>
                  </a:rPr>
                  <a:t>Let </a:t>
                </a:r>
                <a14:m>
                  <m:oMath xmlns:m="http://schemas.openxmlformats.org/officeDocument/2006/math">
                    <m:r>
                      <a:rPr lang="en-US" sz="2800" i="1">
                        <a:solidFill>
                          <a:schemeClr val="tx1"/>
                        </a:solidFill>
                        <a:latin typeface="Cambria Math" panose="02040503050406030204" pitchFamily="18" charset="0"/>
                      </a:rPr>
                      <m:t>𝐶</m:t>
                    </m:r>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m:t>
                    </m:r>
                  </m:oMath>
                </a14:m>
                <a:r>
                  <a:rPr lang="en-US" sz="2800" dirty="0">
                    <a:solidFill>
                      <a:schemeClr val="tx1"/>
                    </a:solidFill>
                  </a:rPr>
                  <a:t> mean </a:t>
                </a:r>
              </a:p>
              <a:p>
                <a:r>
                  <a:rPr lang="en-US" sz="2800" dirty="0">
                    <a:solidFill>
                      <a:schemeClr val="tx1"/>
                    </a:solidFill>
                  </a:rPr>
                  <a:t>"name </a:t>
                </a:r>
                <a14:m>
                  <m:oMath xmlns:m="http://schemas.openxmlformats.org/officeDocument/2006/math">
                    <m:r>
                      <a:rPr lang="en-US" sz="2800" b="0" i="1" dirty="0" smtClean="0">
                        <a:solidFill>
                          <a:schemeClr val="tx1"/>
                        </a:solidFill>
                        <a:latin typeface="Cambria Math" panose="02040503050406030204" pitchFamily="18" charset="0"/>
                      </a:rPr>
                      <m:t>𝑛</m:t>
                    </m:r>
                  </m:oMath>
                </a14:m>
                <a:r>
                  <a:rPr lang="en-US" sz="2800" dirty="0">
                    <a:solidFill>
                      <a:schemeClr val="tx1"/>
                    </a:solidFill>
                  </a:rPr>
                  <a:t> contains the letter </a:t>
                </a:r>
                <a14:m>
                  <m:oMath xmlns:m="http://schemas.openxmlformats.org/officeDocument/2006/math">
                    <m:r>
                      <a:rPr lang="en-US" sz="2800" b="0" i="1" smtClean="0">
                        <a:solidFill>
                          <a:schemeClr val="tx1"/>
                        </a:solidFill>
                        <a:latin typeface="Cambria Math" panose="02040503050406030204" pitchFamily="18" charset="0"/>
                      </a:rPr>
                      <m:t>𝑥</m:t>
                    </m:r>
                  </m:oMath>
                </a14:m>
                <a:r>
                  <a:rPr lang="en-US" sz="2800" dirty="0">
                    <a:solidFill>
                      <a:schemeClr val="tx1"/>
                    </a:solidFill>
                  </a:rPr>
                  <a:t>"</a:t>
                </a:r>
              </a:p>
            </p:txBody>
          </p:sp>
        </mc:Choice>
        <mc:Fallback xmlns="">
          <p:sp>
            <p:nvSpPr>
              <p:cNvPr id="498" name="Let   mean…"/>
              <p:cNvSpPr txBox="1">
                <a:spLocks noRot="1" noChangeAspect="1" noMove="1" noResize="1" noEditPoints="1" noAdjustHandles="1" noChangeArrowheads="1" noChangeShapeType="1" noTextEdit="1"/>
              </p:cNvSpPr>
              <p:nvPr/>
            </p:nvSpPr>
            <p:spPr>
              <a:xfrm>
                <a:off x="5061572" y="2812674"/>
                <a:ext cx="5152694" cy="933910"/>
              </a:xfrm>
              <a:prstGeom prst="rect">
                <a:avLst/>
              </a:prstGeom>
              <a:blipFill>
                <a:blip r:embed="rId4"/>
                <a:stretch>
                  <a:fillRect l="-3428" t="-7143" r="-236" b="-18182"/>
                </a:stretch>
              </a:blipFill>
              <a:ln w="12700">
                <a:miter lim="400000"/>
              </a:ln>
              <a:extLst>
                <a:ext uri="{C572A759-6A51-4108-AA02-DFA0A04FC94B}">
                  <ma14:wrappingTextBoxFlag xmlns="" xmlns:m="http://schemas.openxmlformats.org/officeDocument/2006/math" xmlns:ma14="http://schemas.microsoft.com/office/mac/drawingml/2011/main"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quation">
                <a:extLst>
                  <a:ext uri="{FF2B5EF4-FFF2-40B4-BE49-F238E27FC236}">
                    <a16:creationId xmlns:a16="http://schemas.microsoft.com/office/drawing/2014/main" id="{C9A215EF-FB8C-48CF-9DC0-8DD5D76C55A2}"/>
                  </a:ext>
                </a:extLst>
              </p:cNvPr>
              <p:cNvSpPr txBox="1"/>
              <p:nvPr/>
            </p:nvSpPr>
            <p:spPr>
              <a:xfrm>
                <a:off x="5061572" y="4295270"/>
                <a:ext cx="2784160" cy="541046"/>
              </a:xfrm>
              <a:prstGeom prst="rect">
                <a:avLst/>
              </a:prstGeom>
              <a:ln w="12700">
                <a:miter lim="400000"/>
              </a:ln>
            </p:spPr>
            <p:txBody>
              <a:bodyPr wrap="none" lIns="0" tIns="0" rIns="0" bIns="0">
                <a:spAutoFit/>
              </a:bodyPr>
              <a:lstStyle/>
              <a:p>
                <a:pPr defTabSz="642915" latinLnBrk="1">
                  <a:defRPr sz="1800">
                    <a:solidFill>
                      <a:srgbClr val="000000"/>
                    </a:solidFill>
                  </a:defRPr>
                </a:pPr>
                <a14:m>
                  <m:oMathPara xmlns:m="http://schemas.openxmlformats.org/officeDocument/2006/math">
                    <m:oMathParaPr>
                      <m:jc m:val="centerGroup"/>
                    </m:oMathParaPr>
                    <m:oMath xmlns:m="http://schemas.openxmlformats.org/officeDocument/2006/math">
                      <m:r>
                        <a:rPr lang="en-US" sz="3516" b="0" i="1" smtClean="0">
                          <a:solidFill>
                            <a:schemeClr val="tx1"/>
                          </a:solidFill>
                          <a:latin typeface="Cambria Math" panose="02040503050406030204" pitchFamily="18" charset="0"/>
                        </a:rPr>
                        <m:t>¬</m:t>
                      </m:r>
                      <m:r>
                        <a:rPr lang="en-US" sz="3516" i="1">
                          <a:solidFill>
                            <a:schemeClr val="tx1"/>
                          </a:solidFill>
                          <a:latin typeface="Cambria Math" panose="02040503050406030204" pitchFamily="18" charset="0"/>
                        </a:rPr>
                        <m:t>∀</m:t>
                      </m:r>
                      <m:r>
                        <a:rPr lang="en-US" sz="3516" i="1">
                          <a:solidFill>
                            <a:schemeClr val="tx1"/>
                          </a:solidFill>
                          <a:latin typeface="Cambria Math" panose="02040503050406030204" pitchFamily="18" charset="0"/>
                        </a:rPr>
                        <m:t>𝑛</m:t>
                      </m:r>
                      <m:r>
                        <a:rPr lang="en-US" sz="3516" b="0" i="1" smtClean="0">
                          <a:solidFill>
                            <a:schemeClr val="tx1"/>
                          </a:solidFill>
                          <a:latin typeface="Cambria Math" panose="02040503050406030204" pitchFamily="18" charset="0"/>
                        </a:rPr>
                        <m:t> </m:t>
                      </m:r>
                      <m:r>
                        <a:rPr lang="en-US" sz="3516" i="1">
                          <a:solidFill>
                            <a:schemeClr val="tx1"/>
                          </a:solidFill>
                          <a:latin typeface="Cambria Math" panose="02040503050406030204" pitchFamily="18" charset="0"/>
                        </a:rPr>
                        <m:t>𝐶</m:t>
                      </m:r>
                      <m:r>
                        <a:rPr lang="en-US" sz="3516" i="1">
                          <a:solidFill>
                            <a:schemeClr val="tx1"/>
                          </a:solidFill>
                          <a:latin typeface="Cambria Math" panose="02040503050406030204" pitchFamily="18" charset="0"/>
                        </a:rPr>
                        <m:t>(</m:t>
                      </m:r>
                      <m:r>
                        <a:rPr lang="en-US" sz="3516" i="1">
                          <a:solidFill>
                            <a:schemeClr val="tx1"/>
                          </a:solidFill>
                          <a:latin typeface="Cambria Math" panose="02040503050406030204" pitchFamily="18" charset="0"/>
                        </a:rPr>
                        <m:t>𝑛</m:t>
                      </m:r>
                      <m:r>
                        <a:rPr lang="en-US" sz="3516" i="1">
                          <a:solidFill>
                            <a:schemeClr val="tx1"/>
                          </a:solidFill>
                          <a:latin typeface="Cambria Math" panose="02040503050406030204" pitchFamily="18" charset="0"/>
                        </a:rPr>
                        <m:t>,</m:t>
                      </m:r>
                      <m:r>
                        <a:rPr lang="en-US" sz="3516" b="0" i="0" smtClean="0">
                          <a:solidFill>
                            <a:schemeClr val="tx1"/>
                          </a:solidFill>
                          <a:latin typeface="Cambria Math" panose="02040503050406030204" pitchFamily="18" charset="0"/>
                        </a:rPr>
                        <m:t>"</m:t>
                      </m:r>
                      <m:r>
                        <m:rPr>
                          <m:sty m:val="p"/>
                        </m:rPr>
                        <a:rPr lang="en-US" sz="3516" i="0">
                          <a:solidFill>
                            <a:schemeClr val="tx1"/>
                          </a:solidFill>
                          <a:latin typeface="Cambria Math" panose="02040503050406030204" pitchFamily="18" charset="0"/>
                        </a:rPr>
                        <m:t>a</m:t>
                      </m:r>
                      <m:r>
                        <a:rPr lang="en-US" sz="3516" b="0" i="0" smtClean="0">
                          <a:solidFill>
                            <a:schemeClr val="tx1"/>
                          </a:solidFill>
                          <a:latin typeface="Cambria Math" panose="02040503050406030204" pitchFamily="18" charset="0"/>
                        </a:rPr>
                        <m:t>"</m:t>
                      </m:r>
                      <m:r>
                        <a:rPr lang="en-US" sz="3516" i="1">
                          <a:solidFill>
                            <a:schemeClr val="tx1"/>
                          </a:solidFill>
                          <a:latin typeface="Cambria Math" panose="02040503050406030204" pitchFamily="18" charset="0"/>
                        </a:rPr>
                        <m:t>)</m:t>
                      </m:r>
                    </m:oMath>
                  </m:oMathPara>
                </a14:m>
                <a:endParaRPr lang="en-US" sz="3516" dirty="0">
                  <a:solidFill>
                    <a:schemeClr val="tx1"/>
                  </a:solidFill>
                </a:endParaRPr>
              </a:p>
            </p:txBody>
          </p:sp>
        </mc:Choice>
        <mc:Fallback xmlns="">
          <p:sp>
            <p:nvSpPr>
              <p:cNvPr id="7" name="Equation">
                <a:extLst>
                  <a:ext uri="{FF2B5EF4-FFF2-40B4-BE49-F238E27FC236}">
                    <a16:creationId xmlns:a16="http://schemas.microsoft.com/office/drawing/2014/main" id="{C9A215EF-FB8C-48CF-9DC0-8DD5D76C55A2}"/>
                  </a:ext>
                </a:extLst>
              </p:cNvPr>
              <p:cNvSpPr txBox="1">
                <a:spLocks noRot="1" noChangeAspect="1" noMove="1" noResize="1" noEditPoints="1" noAdjustHandles="1" noChangeArrowheads="1" noChangeShapeType="1" noTextEdit="1"/>
              </p:cNvSpPr>
              <p:nvPr/>
            </p:nvSpPr>
            <p:spPr>
              <a:xfrm>
                <a:off x="5061572" y="4295270"/>
                <a:ext cx="2784160" cy="541046"/>
              </a:xfrm>
              <a:prstGeom prst="rect">
                <a:avLst/>
              </a:prstGeom>
              <a:blipFill>
                <a:blip r:embed="rId5"/>
                <a:stretch>
                  <a:fillRect/>
                </a:stretch>
              </a:blipFill>
              <a:ln w="12700">
                <a:miter lim="400000"/>
              </a:ln>
            </p:spPr>
            <p:txBody>
              <a:bodyPr/>
              <a:lstStyle/>
              <a:p>
                <a:r>
                  <a:rPr lang="en-US">
                    <a:noFill/>
                  </a:rPr>
                  <a:t> </a:t>
                </a:r>
              </a:p>
            </p:txBody>
          </p:sp>
        </mc:Fallback>
      </mc:AlternateContent>
    </p:spTree>
    <p:extLst>
      <p:ext uri="{BB962C8B-B14F-4D97-AF65-F5344CB8AC3E}">
        <p14:creationId xmlns:p14="http://schemas.microsoft.com/office/powerpoint/2010/main" val="332123448"/>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4" name="Is it True?"/>
          <p:cNvSpPr txBox="1">
            <a:spLocks noGrp="1"/>
          </p:cNvSpPr>
          <p:nvPr>
            <p:ph type="title"/>
          </p:nvPr>
        </p:nvSpPr>
        <p:spPr>
          <a:xfrm>
            <a:off x="563397" y="231006"/>
            <a:ext cx="4247706" cy="880599"/>
          </a:xfrm>
          <a:prstGeom prst="rect">
            <a:avLst/>
          </a:prstGeom>
        </p:spPr>
        <p:txBody>
          <a:bodyPr/>
          <a:lstStyle/>
          <a:p>
            <a:r>
              <a:rPr dirty="0"/>
              <a:t>Is it True?</a:t>
            </a:r>
          </a:p>
        </p:txBody>
      </p:sp>
      <p:pic>
        <p:nvPicPr>
          <p:cNvPr id="495" name="Image" descr="Image"/>
          <p:cNvPicPr>
            <a:picLocks noChangeAspect="1"/>
          </p:cNvPicPr>
          <p:nvPr/>
        </p:nvPicPr>
        <p:blipFill>
          <a:blip r:embed="rId2"/>
          <a:srcRect l="18989" r="18989"/>
          <a:stretch>
            <a:fillRect/>
          </a:stretch>
        </p:blipFill>
        <p:spPr>
          <a:xfrm>
            <a:off x="678900" y="1246296"/>
            <a:ext cx="2698917" cy="2182704"/>
          </a:xfrm>
          <a:prstGeom prst="rect">
            <a:avLst/>
          </a:prstGeom>
          <a:ln w="12700">
            <a:miter lim="400000"/>
          </a:ln>
        </p:spPr>
      </p:pic>
      <mc:AlternateContent xmlns:mc="http://schemas.openxmlformats.org/markup-compatibility/2006" xmlns:a14="http://schemas.microsoft.com/office/drawing/2010/main">
        <mc:Choice Requires="a14">
          <p:sp>
            <p:nvSpPr>
              <p:cNvPr id="497" name="The universe of discourse, N,…"/>
              <p:cNvSpPr txBox="1"/>
              <p:nvPr/>
            </p:nvSpPr>
            <p:spPr>
              <a:xfrm>
                <a:off x="5061572" y="1111605"/>
                <a:ext cx="4737644" cy="1364797"/>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none" lIns="35719" tIns="35719" rIns="35719" bIns="35719" anchor="ctr">
                <a:spAutoFit/>
              </a:bodyPr>
              <a:lstStyle/>
              <a:p>
                <a:r>
                  <a:rPr lang="en-US" sz="2800" dirty="0">
                    <a:solidFill>
                      <a:schemeClr val="tx1"/>
                    </a:solidFill>
                  </a:rPr>
                  <a:t>The universe of discourse</a:t>
                </a:r>
                <a14:m>
                  <m:oMath xmlns:m="http://schemas.openxmlformats.org/officeDocument/2006/math">
                    <m:r>
                      <a:rPr lang="en-US" sz="2800" b="0" i="0" smtClean="0">
                        <a:solidFill>
                          <a:schemeClr val="tx1"/>
                        </a:solidFill>
                        <a:latin typeface="Cambria Math" panose="02040503050406030204" pitchFamily="18" charset="0"/>
                      </a:rPr>
                      <m:t> </m:t>
                    </m:r>
                    <m:r>
                      <a:rPr lang="en-US" sz="2800" b="0" i="1" smtClean="0">
                        <a:solidFill>
                          <a:schemeClr val="tx1"/>
                        </a:solidFill>
                        <a:latin typeface="Cambria Math" panose="02040503050406030204" pitchFamily="18" charset="0"/>
                      </a:rPr>
                      <m:t>𝑁</m:t>
                    </m:r>
                  </m:oMath>
                </a14:m>
                <a:r>
                  <a:rPr lang="en-US" sz="2800" dirty="0">
                    <a:solidFill>
                      <a:schemeClr val="tx1"/>
                    </a:solidFill>
                  </a:rPr>
                  <a:t> </a:t>
                </a:r>
              </a:p>
              <a:p>
                <a:r>
                  <a:rPr lang="en-US" sz="2800" dirty="0">
                    <a:solidFill>
                      <a:schemeClr val="tx1"/>
                    </a:solidFill>
                  </a:rPr>
                  <a:t>is the names of everyone in</a:t>
                </a:r>
              </a:p>
              <a:p>
                <a:r>
                  <a:rPr lang="en-US" sz="2800" dirty="0">
                    <a:solidFill>
                      <a:schemeClr val="tx1"/>
                    </a:solidFill>
                  </a:rPr>
                  <a:t>your group.</a:t>
                </a:r>
              </a:p>
            </p:txBody>
          </p:sp>
        </mc:Choice>
        <mc:Fallback xmlns="">
          <p:sp>
            <p:nvSpPr>
              <p:cNvPr id="497" name="The universe of discourse, N,…"/>
              <p:cNvSpPr txBox="1">
                <a:spLocks noRot="1" noChangeAspect="1" noMove="1" noResize="1" noEditPoints="1" noAdjustHandles="1" noChangeArrowheads="1" noChangeShapeType="1" noTextEdit="1"/>
              </p:cNvSpPr>
              <p:nvPr/>
            </p:nvSpPr>
            <p:spPr>
              <a:xfrm>
                <a:off x="5061572" y="1111605"/>
                <a:ext cx="4737644" cy="1364797"/>
              </a:xfrm>
              <a:prstGeom prst="rect">
                <a:avLst/>
              </a:prstGeom>
              <a:blipFill>
                <a:blip r:embed="rId3"/>
                <a:stretch>
                  <a:fillRect l="-3732" t="-4911" b="-12946"/>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8" name="Let   mean…"/>
              <p:cNvSpPr txBox="1"/>
              <p:nvPr/>
            </p:nvSpPr>
            <p:spPr>
              <a:xfrm>
                <a:off x="5061572" y="2812674"/>
                <a:ext cx="5152694" cy="933910"/>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wrap="none" lIns="35719" tIns="35719" rIns="35719" bIns="35719" anchor="ctr">
                <a:spAutoFit/>
              </a:bodyPr>
              <a:lstStyle/>
              <a:p>
                <a:r>
                  <a:rPr lang="en-US" sz="2800" dirty="0">
                    <a:solidFill>
                      <a:schemeClr val="tx1"/>
                    </a:solidFill>
                  </a:rPr>
                  <a:t>Let </a:t>
                </a:r>
                <a14:m>
                  <m:oMath xmlns:m="http://schemas.openxmlformats.org/officeDocument/2006/math">
                    <m:r>
                      <a:rPr lang="en-US" sz="2800" i="1">
                        <a:solidFill>
                          <a:schemeClr val="tx1"/>
                        </a:solidFill>
                        <a:latin typeface="Cambria Math" panose="02040503050406030204" pitchFamily="18" charset="0"/>
                      </a:rPr>
                      <m:t>𝐶</m:t>
                    </m:r>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𝑛</m:t>
                    </m:r>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𝑥</m:t>
                    </m:r>
                    <m:r>
                      <a:rPr lang="en-US" sz="2800" i="1">
                        <a:solidFill>
                          <a:schemeClr val="tx1"/>
                        </a:solidFill>
                        <a:latin typeface="Cambria Math" panose="02040503050406030204" pitchFamily="18" charset="0"/>
                      </a:rPr>
                      <m:t>)</m:t>
                    </m:r>
                  </m:oMath>
                </a14:m>
                <a:r>
                  <a:rPr lang="en-US" sz="2800" dirty="0">
                    <a:solidFill>
                      <a:schemeClr val="tx1"/>
                    </a:solidFill>
                  </a:rPr>
                  <a:t> mean </a:t>
                </a:r>
              </a:p>
              <a:p>
                <a:r>
                  <a:rPr lang="en-US" sz="2800" dirty="0">
                    <a:solidFill>
                      <a:schemeClr val="tx1"/>
                    </a:solidFill>
                  </a:rPr>
                  <a:t>"name </a:t>
                </a:r>
                <a14:m>
                  <m:oMath xmlns:m="http://schemas.openxmlformats.org/officeDocument/2006/math">
                    <m:r>
                      <a:rPr lang="en-US" sz="2800" b="0" i="1" smtClean="0">
                        <a:solidFill>
                          <a:schemeClr val="tx1"/>
                        </a:solidFill>
                        <a:latin typeface="Cambria Math" panose="02040503050406030204" pitchFamily="18" charset="0"/>
                      </a:rPr>
                      <m:t>𝑛</m:t>
                    </m:r>
                  </m:oMath>
                </a14:m>
                <a:r>
                  <a:rPr lang="en-US" sz="2800" dirty="0">
                    <a:solidFill>
                      <a:schemeClr val="tx1"/>
                    </a:solidFill>
                  </a:rPr>
                  <a:t> contains the letter </a:t>
                </a:r>
                <a14:m>
                  <m:oMath xmlns:m="http://schemas.openxmlformats.org/officeDocument/2006/math">
                    <m:r>
                      <a:rPr lang="en-US" sz="2800" b="0" i="1" smtClean="0">
                        <a:solidFill>
                          <a:schemeClr val="tx1"/>
                        </a:solidFill>
                        <a:latin typeface="Cambria Math" panose="02040503050406030204" pitchFamily="18" charset="0"/>
                      </a:rPr>
                      <m:t>𝑥</m:t>
                    </m:r>
                  </m:oMath>
                </a14:m>
                <a:r>
                  <a:rPr lang="en-US" sz="2800" dirty="0">
                    <a:solidFill>
                      <a:schemeClr val="tx1"/>
                    </a:solidFill>
                  </a:rPr>
                  <a:t>"</a:t>
                </a:r>
              </a:p>
            </p:txBody>
          </p:sp>
        </mc:Choice>
        <mc:Fallback xmlns="">
          <p:sp>
            <p:nvSpPr>
              <p:cNvPr id="498" name="Let   mean…"/>
              <p:cNvSpPr txBox="1">
                <a:spLocks noRot="1" noChangeAspect="1" noMove="1" noResize="1" noEditPoints="1" noAdjustHandles="1" noChangeArrowheads="1" noChangeShapeType="1" noTextEdit="1"/>
              </p:cNvSpPr>
              <p:nvPr/>
            </p:nvSpPr>
            <p:spPr>
              <a:xfrm>
                <a:off x="5061572" y="2812674"/>
                <a:ext cx="5152694" cy="933910"/>
              </a:xfrm>
              <a:prstGeom prst="rect">
                <a:avLst/>
              </a:prstGeom>
              <a:blipFill>
                <a:blip r:embed="rId4"/>
                <a:stretch>
                  <a:fillRect l="-3428" t="-7143" r="-236" b="-18182"/>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quation">
                <a:extLst>
                  <a:ext uri="{FF2B5EF4-FFF2-40B4-BE49-F238E27FC236}">
                    <a16:creationId xmlns:a16="http://schemas.microsoft.com/office/drawing/2014/main" id="{C9A215EF-FB8C-48CF-9DC0-8DD5D76C55A2}"/>
                  </a:ext>
                </a:extLst>
              </p:cNvPr>
              <p:cNvSpPr txBox="1"/>
              <p:nvPr/>
            </p:nvSpPr>
            <p:spPr>
              <a:xfrm>
                <a:off x="5061572" y="4295270"/>
                <a:ext cx="2428293" cy="541046"/>
              </a:xfrm>
              <a:prstGeom prst="rect">
                <a:avLst/>
              </a:prstGeom>
              <a:ln w="12700">
                <a:miter lim="400000"/>
              </a:ln>
            </p:spPr>
            <p:txBody>
              <a:bodyPr wrap="none" lIns="0" tIns="0" rIns="0" bIns="0">
                <a:spAutoFit/>
              </a:bodyPr>
              <a:lstStyle/>
              <a:p>
                <a:pPr defTabSz="642915" latinLnBrk="1">
                  <a:defRPr sz="1800">
                    <a:solidFill>
                      <a:srgbClr val="000000"/>
                    </a:solidFill>
                  </a:defRPr>
                </a:pPr>
                <a14:m>
                  <m:oMathPara xmlns:m="http://schemas.openxmlformats.org/officeDocument/2006/math">
                    <m:oMathParaPr>
                      <m:jc m:val="centerGroup"/>
                    </m:oMathParaPr>
                    <m:oMath xmlns:m="http://schemas.openxmlformats.org/officeDocument/2006/math">
                      <m:r>
                        <a:rPr lang="en-US" sz="3516" b="0" i="1" smtClean="0">
                          <a:solidFill>
                            <a:schemeClr val="tx1"/>
                          </a:solidFill>
                          <a:latin typeface="Cambria Math" panose="02040503050406030204" pitchFamily="18" charset="0"/>
                        </a:rPr>
                        <m:t>∃</m:t>
                      </m:r>
                      <m:r>
                        <a:rPr lang="en-US" sz="3516" i="1">
                          <a:solidFill>
                            <a:schemeClr val="tx1"/>
                          </a:solidFill>
                          <a:latin typeface="Cambria Math" panose="02040503050406030204" pitchFamily="18" charset="0"/>
                        </a:rPr>
                        <m:t>𝑛</m:t>
                      </m:r>
                      <m:r>
                        <a:rPr lang="en-US" sz="3516" b="0" i="1" smtClean="0">
                          <a:solidFill>
                            <a:schemeClr val="tx1"/>
                          </a:solidFill>
                          <a:latin typeface="Cambria Math" panose="02040503050406030204" pitchFamily="18" charset="0"/>
                        </a:rPr>
                        <m:t> </m:t>
                      </m:r>
                      <m:r>
                        <a:rPr lang="en-US" sz="3516" i="1">
                          <a:solidFill>
                            <a:schemeClr val="tx1"/>
                          </a:solidFill>
                          <a:latin typeface="Cambria Math" panose="02040503050406030204" pitchFamily="18" charset="0"/>
                        </a:rPr>
                        <m:t>𝐶</m:t>
                      </m:r>
                      <m:r>
                        <a:rPr lang="en-US" sz="3516" i="1">
                          <a:solidFill>
                            <a:schemeClr val="tx1"/>
                          </a:solidFill>
                          <a:latin typeface="Cambria Math" panose="02040503050406030204" pitchFamily="18" charset="0"/>
                        </a:rPr>
                        <m:t>(</m:t>
                      </m:r>
                      <m:r>
                        <a:rPr lang="en-US" sz="3516" i="1">
                          <a:solidFill>
                            <a:schemeClr val="tx1"/>
                          </a:solidFill>
                          <a:latin typeface="Cambria Math" panose="02040503050406030204" pitchFamily="18" charset="0"/>
                        </a:rPr>
                        <m:t>𝑛</m:t>
                      </m:r>
                      <m:r>
                        <a:rPr lang="en-US" sz="3516" i="1">
                          <a:solidFill>
                            <a:schemeClr val="tx1"/>
                          </a:solidFill>
                          <a:latin typeface="Cambria Math" panose="02040503050406030204" pitchFamily="18" charset="0"/>
                        </a:rPr>
                        <m:t>,</m:t>
                      </m:r>
                      <m:r>
                        <a:rPr lang="en-US" sz="3516" b="0" i="0" smtClean="0">
                          <a:solidFill>
                            <a:schemeClr val="tx1"/>
                          </a:solidFill>
                          <a:latin typeface="Cambria Math" panose="02040503050406030204" pitchFamily="18" charset="0"/>
                        </a:rPr>
                        <m:t>"</m:t>
                      </m:r>
                      <m:r>
                        <m:rPr>
                          <m:sty m:val="p"/>
                        </m:rPr>
                        <a:rPr lang="en-US" sz="3516" b="0" i="0" smtClean="0">
                          <a:solidFill>
                            <a:schemeClr val="tx1"/>
                          </a:solidFill>
                          <a:latin typeface="Cambria Math" panose="02040503050406030204" pitchFamily="18" charset="0"/>
                        </a:rPr>
                        <m:t>e</m:t>
                      </m:r>
                      <m:r>
                        <a:rPr lang="en-US" sz="3516" b="0" i="0" smtClean="0">
                          <a:solidFill>
                            <a:schemeClr val="tx1"/>
                          </a:solidFill>
                          <a:latin typeface="Cambria Math" panose="02040503050406030204" pitchFamily="18" charset="0"/>
                        </a:rPr>
                        <m:t>"</m:t>
                      </m:r>
                      <m:r>
                        <a:rPr lang="en-US" sz="3516" i="1">
                          <a:solidFill>
                            <a:schemeClr val="tx1"/>
                          </a:solidFill>
                          <a:latin typeface="Cambria Math" panose="02040503050406030204" pitchFamily="18" charset="0"/>
                        </a:rPr>
                        <m:t>)</m:t>
                      </m:r>
                    </m:oMath>
                  </m:oMathPara>
                </a14:m>
                <a:endParaRPr lang="en-US" sz="3516" dirty="0">
                  <a:solidFill>
                    <a:schemeClr val="tx1"/>
                  </a:solidFill>
                </a:endParaRPr>
              </a:p>
            </p:txBody>
          </p:sp>
        </mc:Choice>
        <mc:Fallback xmlns="">
          <p:sp>
            <p:nvSpPr>
              <p:cNvPr id="7" name="Equation">
                <a:extLst>
                  <a:ext uri="{FF2B5EF4-FFF2-40B4-BE49-F238E27FC236}">
                    <a16:creationId xmlns:a16="http://schemas.microsoft.com/office/drawing/2014/main" id="{C9A215EF-FB8C-48CF-9DC0-8DD5D76C55A2}"/>
                  </a:ext>
                </a:extLst>
              </p:cNvPr>
              <p:cNvSpPr txBox="1">
                <a:spLocks noRot="1" noChangeAspect="1" noMove="1" noResize="1" noEditPoints="1" noAdjustHandles="1" noChangeArrowheads="1" noChangeShapeType="1" noTextEdit="1"/>
              </p:cNvSpPr>
              <p:nvPr/>
            </p:nvSpPr>
            <p:spPr>
              <a:xfrm>
                <a:off x="5061572" y="4295270"/>
                <a:ext cx="2428293" cy="541046"/>
              </a:xfrm>
              <a:prstGeom prst="rect">
                <a:avLst/>
              </a:prstGeom>
              <a:blipFill>
                <a:blip r:embed="rId5"/>
                <a:stretch>
                  <a:fillRect/>
                </a:stretch>
              </a:blipFill>
              <a:ln w="12700">
                <a:miter lim="400000"/>
              </a:ln>
            </p:spPr>
            <p:txBody>
              <a:bodyPr/>
              <a:lstStyle/>
              <a:p>
                <a:r>
                  <a:rPr lang="en-US">
                    <a:noFill/>
                  </a:rPr>
                  <a:t> </a:t>
                </a:r>
              </a:p>
            </p:txBody>
          </p:sp>
        </mc:Fallback>
      </mc:AlternateContent>
      <p:sp>
        <p:nvSpPr>
          <p:cNvPr id="8" name="TextBox 7">
            <a:extLst>
              <a:ext uri="{FF2B5EF4-FFF2-40B4-BE49-F238E27FC236}">
                <a16:creationId xmlns:a16="http://schemas.microsoft.com/office/drawing/2014/main" id="{A679C6D3-4E97-497B-BF11-4229A8DA4C56}"/>
              </a:ext>
            </a:extLst>
          </p:cNvPr>
          <p:cNvSpPr txBox="1"/>
          <p:nvPr/>
        </p:nvSpPr>
        <p:spPr>
          <a:xfrm>
            <a:off x="678900" y="5200336"/>
            <a:ext cx="8440131" cy="461665"/>
          </a:xfrm>
          <a:prstGeom prst="rect">
            <a:avLst/>
          </a:prstGeom>
          <a:noFill/>
        </p:spPr>
        <p:txBody>
          <a:bodyPr wrap="none" rtlCol="0">
            <a:spAutoFit/>
          </a:bodyPr>
          <a:lstStyle/>
          <a:p>
            <a:r>
              <a:rPr lang="en-US" sz="2400" dirty="0"/>
              <a:t>How can we express this in Python, without using loops?</a:t>
            </a:r>
          </a:p>
        </p:txBody>
      </p:sp>
      <p:sp>
        <p:nvSpPr>
          <p:cNvPr id="9" name="TextBox 8">
            <a:extLst>
              <a:ext uri="{FF2B5EF4-FFF2-40B4-BE49-F238E27FC236}">
                <a16:creationId xmlns:a16="http://schemas.microsoft.com/office/drawing/2014/main" id="{E9B56230-17CC-463A-A4B4-8326088FBC47}"/>
              </a:ext>
            </a:extLst>
          </p:cNvPr>
          <p:cNvSpPr txBox="1"/>
          <p:nvPr/>
        </p:nvSpPr>
        <p:spPr>
          <a:xfrm>
            <a:off x="1809551" y="5922101"/>
            <a:ext cx="9360255" cy="461665"/>
          </a:xfrm>
          <a:prstGeom prst="rect">
            <a:avLst/>
          </a:prstGeom>
          <a:noFill/>
        </p:spPr>
        <p:txBody>
          <a:bodyPr wrap="none" rtlCol="0">
            <a:spAutoFit/>
          </a:bodyPr>
          <a:lstStyle/>
          <a:p>
            <a:r>
              <a:rPr lang="en-US" sz="2400" dirty="0" err="1">
                <a:latin typeface="Consolas" panose="020B0609020204030204" pitchFamily="49" charset="0"/>
              </a:rPr>
              <a:t>len</a:t>
            </a:r>
            <a:r>
              <a:rPr lang="en-US" sz="2400" dirty="0">
                <a:latin typeface="Consolas" panose="020B0609020204030204" pitchFamily="49" charset="0"/>
              </a:rPr>
              <a:t>(list(filter(lambda name: 'e' in name, names))) &gt; 0</a:t>
            </a:r>
          </a:p>
        </p:txBody>
      </p:sp>
      <p:sp>
        <p:nvSpPr>
          <p:cNvPr id="10" name="TextBox 9">
            <a:extLst>
              <a:ext uri="{FF2B5EF4-FFF2-40B4-BE49-F238E27FC236}">
                <a16:creationId xmlns:a16="http://schemas.microsoft.com/office/drawing/2014/main" id="{B706CF3F-273C-495F-902C-0A458FA4C073}"/>
              </a:ext>
            </a:extLst>
          </p:cNvPr>
          <p:cNvSpPr txBox="1"/>
          <p:nvPr/>
        </p:nvSpPr>
        <p:spPr>
          <a:xfrm>
            <a:off x="10616665" y="6488668"/>
            <a:ext cx="1077539" cy="369332"/>
          </a:xfrm>
          <a:prstGeom prst="rect">
            <a:avLst/>
          </a:prstGeom>
          <a:noFill/>
        </p:spPr>
        <p:txBody>
          <a:bodyPr wrap="none" rtlCol="0">
            <a:spAutoFit/>
          </a:bodyPr>
          <a:lstStyle/>
          <a:p>
            <a:r>
              <a:rPr lang="en-US" dirty="0">
                <a:hlinkClick r:id="rId6">
                  <a:extLst>
                    <a:ext uri="{A12FA001-AC4F-418D-AE19-62706E023703}">
                      <ahyp:hlinkClr xmlns:ahyp="http://schemas.microsoft.com/office/drawing/2018/hyperlinkcolor" val="tx"/>
                    </a:ext>
                  </a:extLst>
                </a:hlinkClick>
              </a:rPr>
              <a:t>example</a:t>
            </a:r>
            <a:endParaRPr lang="en-US" dirty="0"/>
          </a:p>
        </p:txBody>
      </p:sp>
    </p:spTree>
    <p:extLst>
      <p:ext uri="{BB962C8B-B14F-4D97-AF65-F5344CB8AC3E}">
        <p14:creationId xmlns:p14="http://schemas.microsoft.com/office/powerpoint/2010/main" val="20094835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1527E-BBD4-49C0-A55A-A4791D4721C4}"/>
                  </a:ext>
                </a:extLst>
              </p:cNvPr>
              <p:cNvSpPr>
                <a:spLocks noGrp="1"/>
              </p:cNvSpPr>
              <p:nvPr>
                <p:ph idx="1"/>
              </p:nvPr>
            </p:nvSpPr>
            <p:spPr>
              <a:xfrm>
                <a:off x="689425" y="715007"/>
                <a:ext cx="8946541" cy="6133368"/>
              </a:xfrm>
            </p:spPr>
            <p:txBody>
              <a:bodyPr/>
              <a:lstStyle/>
              <a:p>
                <a:pPr marL="0" indent="0">
                  <a:buNone/>
                </a:pPr>
                <a:r>
                  <a:rPr lang="en-US" dirty="0"/>
                  <a:t>Example:</a:t>
                </a:r>
              </a:p>
              <a:p>
                <a:pPr marL="0" indent="0">
                  <a:buNone/>
                </a:pPr>
                <a:endParaRPr lang="en-US" dirty="0"/>
              </a:p>
              <a:p>
                <a:pPr marL="0" indent="0">
                  <a:buNone/>
                </a:pPr>
                <a:r>
                  <a:rPr lang="en-US" dirty="0"/>
                  <a:t>Express this as a quantified statement:</a:t>
                </a:r>
              </a:p>
              <a:p>
                <a:pPr marL="0" indent="0">
                  <a:buNone/>
                </a:pPr>
                <a:endParaRPr lang="en-US" b="0" i="1" dirty="0"/>
              </a:p>
              <a:p>
                <a:pPr marL="0" indent="0">
                  <a:buNone/>
                </a:pPr>
                <a:r>
                  <a:rPr lang="en-US" b="0" i="1" dirty="0"/>
                  <a:t>All elephants are gray.</a:t>
                </a:r>
                <a:endParaRPr lang="en-US" i="1" dirty="0"/>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Elephant</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m:rPr>
                            <m:sty m:val="p"/>
                          </m:rPr>
                          <a:rPr lang="en-US" b="0" i="0" smtClean="0">
                            <a:latin typeface="Cambria Math" panose="02040503050406030204" pitchFamily="18" charset="0"/>
                          </a:rPr>
                          <m:t>Gray</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dirty="0"/>
                  <a:t> </a:t>
                </a:r>
              </a:p>
              <a:p>
                <a:pPr marL="0" indent="0">
                  <a:buNone/>
                </a:pPr>
                <a:endParaRPr lang="en-US" dirty="0"/>
              </a:p>
              <a:p>
                <a:pPr marL="0" indent="0">
                  <a:buNone/>
                </a:pPr>
                <a:r>
                  <a:rPr lang="en-US" i="1" dirty="0"/>
                  <a:t>Some dogs are white.</a:t>
                </a:r>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𝐷𝑜𝑔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𝑊h𝑖𝑡𝑒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i="1" dirty="0"/>
                  <a:t> </a:t>
                </a:r>
              </a:p>
            </p:txBody>
          </p:sp>
        </mc:Choice>
        <mc:Fallback xmlns="">
          <p:sp>
            <p:nvSpPr>
              <p:cNvPr id="3" name="Content Placeholder 2">
                <a:extLst>
                  <a:ext uri="{FF2B5EF4-FFF2-40B4-BE49-F238E27FC236}">
                    <a16:creationId xmlns:a16="http://schemas.microsoft.com/office/drawing/2014/main" id="{D9C1527E-BBD4-49C0-A55A-A4791D4721C4}"/>
                  </a:ext>
                </a:extLst>
              </p:cNvPr>
              <p:cNvSpPr>
                <a:spLocks noGrp="1" noRot="1" noChangeAspect="1" noMove="1" noResize="1" noEditPoints="1" noAdjustHandles="1" noChangeArrowheads="1" noChangeShapeType="1" noTextEdit="1"/>
              </p:cNvSpPr>
              <p:nvPr>
                <p:ph idx="1"/>
              </p:nvPr>
            </p:nvSpPr>
            <p:spPr>
              <a:xfrm>
                <a:off x="689425" y="715007"/>
                <a:ext cx="8946541" cy="6133368"/>
              </a:xfrm>
              <a:blipFill>
                <a:blip r:embed="rId3"/>
                <a:stretch>
                  <a:fillRect l="-545" t="-696"/>
                </a:stretch>
              </a:blipFill>
            </p:spPr>
            <p:txBody>
              <a:bodyPr/>
              <a:lstStyle/>
              <a:p>
                <a:r>
                  <a:rPr lang="en-US">
                    <a:noFill/>
                  </a:rPr>
                  <a:t> </a:t>
                </a:r>
              </a:p>
            </p:txBody>
          </p:sp>
        </mc:Fallback>
      </mc:AlternateContent>
      <p:pic>
        <p:nvPicPr>
          <p:cNvPr id="1028" name="Picture 4" descr="983 Baby Elephant Illustrations &amp; Clip Art - iStock">
            <a:extLst>
              <a:ext uri="{FF2B5EF4-FFF2-40B4-BE49-F238E27FC236}">
                <a16:creationId xmlns:a16="http://schemas.microsoft.com/office/drawing/2014/main" id="{455B8385-4AC8-4A81-8B05-830A85CBEF0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64341" y="1166811"/>
            <a:ext cx="1571625" cy="17811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F731EBB7-4D80-4EA3-9A39-1B56254A7A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08864" y="3683000"/>
            <a:ext cx="3856778"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9758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11F4D-1C45-30F9-8147-2A6FAF47875C}"/>
              </a:ext>
            </a:extLst>
          </p:cNvPr>
          <p:cNvSpPr>
            <a:spLocks noGrp="1"/>
          </p:cNvSpPr>
          <p:nvPr>
            <p:ph type="title"/>
          </p:nvPr>
        </p:nvSpPr>
        <p:spPr/>
        <p:txBody>
          <a:bodyPr/>
          <a:lstStyle/>
          <a:p>
            <a:r>
              <a:rPr lang="en-US" dirty="0"/>
              <a:t>Work as a team</a:t>
            </a:r>
          </a:p>
        </p:txBody>
      </p:sp>
      <p:sp>
        <p:nvSpPr>
          <p:cNvPr id="3" name="Content Placeholder 2">
            <a:extLst>
              <a:ext uri="{FF2B5EF4-FFF2-40B4-BE49-F238E27FC236}">
                <a16:creationId xmlns:a16="http://schemas.microsoft.com/office/drawing/2014/main" id="{1B79F8CB-E31F-040A-0688-F9D06C790680}"/>
              </a:ext>
            </a:extLst>
          </p:cNvPr>
          <p:cNvSpPr>
            <a:spLocks noGrp="1"/>
          </p:cNvSpPr>
          <p:nvPr>
            <p:ph idx="1"/>
          </p:nvPr>
        </p:nvSpPr>
        <p:spPr/>
        <p:txBody>
          <a:bodyPr/>
          <a:lstStyle/>
          <a:p>
            <a:pPr marL="0" marR="0" indent="0">
              <a:spcBef>
                <a:spcPts val="0"/>
              </a:spcBef>
              <a:spcAft>
                <a:spcPts val="0"/>
              </a:spcAft>
              <a:buNone/>
            </a:pPr>
            <a:r>
              <a:rPr lang="en-US" sz="2800" dirty="0">
                <a:effectLst/>
                <a:latin typeface="Calibri" panose="020F0502020204030204" pitchFamily="34" charset="0"/>
              </a:rPr>
              <a:t>Additional Exercises:</a:t>
            </a:r>
          </a:p>
          <a:p>
            <a:pPr marL="0" marR="0" indent="0">
              <a:spcBef>
                <a:spcPts val="0"/>
              </a:spcBef>
              <a:spcAft>
                <a:spcPts val="0"/>
              </a:spcAft>
              <a:buNone/>
            </a:pPr>
            <a:endParaRPr lang="en-US" sz="2800" dirty="0">
              <a:effectLst/>
              <a:latin typeface="Calibri" panose="020F0502020204030204" pitchFamily="34" charset="0"/>
            </a:endParaRPr>
          </a:p>
          <a:p>
            <a:pPr marL="0" marR="0">
              <a:spcBef>
                <a:spcPts val="0"/>
              </a:spcBef>
              <a:spcAft>
                <a:spcPts val="0"/>
              </a:spcAft>
            </a:pPr>
            <a:r>
              <a:rPr lang="en-US" sz="2800" b="1" dirty="0">
                <a:effectLst/>
                <a:latin typeface="Calibri" panose="020F0502020204030204" pitchFamily="34" charset="0"/>
              </a:rPr>
              <a:t>1.7.2</a:t>
            </a:r>
          </a:p>
          <a:p>
            <a:pPr marL="0" marR="0">
              <a:spcBef>
                <a:spcPts val="0"/>
              </a:spcBef>
              <a:spcAft>
                <a:spcPts val="0"/>
              </a:spcAft>
            </a:pPr>
            <a:r>
              <a:rPr lang="en-US" sz="2800" dirty="0">
                <a:effectLst/>
                <a:latin typeface="Calibri" panose="020F0502020204030204" pitchFamily="34" charset="0"/>
              </a:rPr>
              <a:t>1.7.3</a:t>
            </a:r>
          </a:p>
          <a:p>
            <a:pPr marL="0" marR="0">
              <a:spcBef>
                <a:spcPts val="0"/>
              </a:spcBef>
              <a:spcAft>
                <a:spcPts val="0"/>
              </a:spcAft>
            </a:pPr>
            <a:r>
              <a:rPr lang="en-US" sz="2800" dirty="0">
                <a:effectLst/>
                <a:latin typeface="Calibri" panose="020F0502020204030204" pitchFamily="34" charset="0"/>
              </a:rPr>
              <a:t>1.7.4</a:t>
            </a:r>
          </a:p>
          <a:p>
            <a:pPr marL="0" marR="0">
              <a:spcBef>
                <a:spcPts val="0"/>
              </a:spcBef>
              <a:spcAft>
                <a:spcPts val="0"/>
              </a:spcAft>
            </a:pPr>
            <a:r>
              <a:rPr lang="en-US" sz="2800" dirty="0">
                <a:effectLst/>
                <a:latin typeface="Calibri" panose="020F0502020204030204" pitchFamily="34" charset="0"/>
              </a:rPr>
              <a:t>1.7.6</a:t>
            </a:r>
          </a:p>
          <a:p>
            <a:pPr marL="0" marR="0" indent="0">
              <a:spcBef>
                <a:spcPts val="0"/>
              </a:spcBef>
              <a:spcAft>
                <a:spcPts val="0"/>
              </a:spcAft>
              <a:buNone/>
            </a:pPr>
            <a:endParaRPr lang="en-US" sz="1800" dirty="0">
              <a:effectLst/>
              <a:latin typeface="Calibri" panose="020F0502020204030204" pitchFamily="34" charset="0"/>
            </a:endParaRPr>
          </a:p>
        </p:txBody>
      </p:sp>
    </p:spTree>
    <p:extLst>
      <p:ext uri="{BB962C8B-B14F-4D97-AF65-F5344CB8AC3E}">
        <p14:creationId xmlns:p14="http://schemas.microsoft.com/office/powerpoint/2010/main" val="7787762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1527E-BBD4-49C0-A55A-A4791D4721C4}"/>
                  </a:ext>
                </a:extLst>
              </p:cNvPr>
              <p:cNvSpPr>
                <a:spLocks noGrp="1"/>
              </p:cNvSpPr>
              <p:nvPr>
                <p:ph idx="1"/>
              </p:nvPr>
            </p:nvSpPr>
            <p:spPr>
              <a:xfrm>
                <a:off x="689425" y="715007"/>
                <a:ext cx="8946541" cy="6133368"/>
              </a:xfrm>
            </p:spPr>
            <p:txBody>
              <a:bodyPr/>
              <a:lstStyle/>
              <a:p>
                <a:pPr marL="0" indent="0">
                  <a:buNone/>
                </a:pPr>
                <a:r>
                  <a:rPr lang="en-US" dirty="0"/>
                  <a:t>Practice converting to English:</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r>
                                    <a:rPr lang="en-US" sz="2800" b="0" i="1" smtClean="0">
                                      <a:latin typeface="Cambria Math" panose="02040503050406030204" pitchFamily="18" charset="0"/>
                                    </a:rPr>
                                    <m:t>≥0</m:t>
                                  </m:r>
                                </m:e>
                              </m:d>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𝑥𝑦</m:t>
                              </m:r>
                              <m:r>
                                <a:rPr lang="en-US" sz="2800" b="0" i="1" smtClean="0">
                                  <a:latin typeface="Cambria Math" panose="02040503050406030204" pitchFamily="18" charset="0"/>
                                </a:rPr>
                                <m:t>≥0</m:t>
                              </m:r>
                            </m:e>
                          </m:d>
                        </m:e>
                      </m:d>
                    </m:oMath>
                  </m:oMathPara>
                </a14:m>
                <a:br>
                  <a:rPr lang="en-US" dirty="0"/>
                </a:br>
                <a:endParaRPr lang="en-US" dirty="0"/>
              </a:p>
              <a:p>
                <a:pPr marL="0" indent="0">
                  <a:buNone/>
                </a:pPr>
                <a:endParaRPr lang="en-US" i="1" dirty="0"/>
              </a:p>
              <a:p>
                <a:pPr marL="0" indent="0">
                  <a:buNone/>
                </a:pPr>
                <a:r>
                  <a:rPr lang="en-US" i="1" dirty="0"/>
                  <a:t>"</a:t>
                </a:r>
                <a:r>
                  <a:rPr lang="en-US" dirty="0"/>
                  <a:t>For some x and some y, when x≥0 and y≥0 then x times y will be greater than or equal to zero.</a:t>
                </a:r>
                <a:r>
                  <a:rPr lang="en-US" i="1" dirty="0"/>
                  <a:t>"</a:t>
                </a:r>
              </a:p>
              <a:p>
                <a:pPr marL="0" indent="0">
                  <a:buNone/>
                </a:pPr>
                <a:endParaRPr lang="en-US" i="1" dirty="0"/>
              </a:p>
              <a:p>
                <a:pPr marL="0" indent="0">
                  <a:buNone/>
                </a:pPr>
                <a:r>
                  <a:rPr lang="en-US" dirty="0"/>
                  <a:t>Better way:</a:t>
                </a:r>
              </a:p>
              <a:p>
                <a:pPr marL="0" indent="0">
                  <a:buNone/>
                </a:pPr>
                <a:r>
                  <a:rPr lang="en-US" dirty="0"/>
                  <a:t>"The product of some two non-negatives is non-negative"</a:t>
                </a:r>
              </a:p>
              <a:p>
                <a:pPr marL="0" indent="0">
                  <a:buNone/>
                </a:pPr>
                <a:endParaRPr lang="en-US" dirty="0"/>
              </a:p>
              <a:p>
                <a:pPr marL="0" indent="0">
                  <a:buNone/>
                </a:pPr>
                <a:r>
                  <a:rPr lang="en-US" dirty="0"/>
                  <a:t>2 * 3 = 6</a:t>
                </a:r>
              </a:p>
            </p:txBody>
          </p:sp>
        </mc:Choice>
        <mc:Fallback xmlns="">
          <p:sp>
            <p:nvSpPr>
              <p:cNvPr id="3" name="Content Placeholder 2">
                <a:extLst>
                  <a:ext uri="{FF2B5EF4-FFF2-40B4-BE49-F238E27FC236}">
                    <a16:creationId xmlns:a16="http://schemas.microsoft.com/office/drawing/2014/main" id="{D9C1527E-BBD4-49C0-A55A-A4791D4721C4}"/>
                  </a:ext>
                </a:extLst>
              </p:cNvPr>
              <p:cNvSpPr>
                <a:spLocks noGrp="1" noRot="1" noChangeAspect="1" noMove="1" noResize="1" noEditPoints="1" noAdjustHandles="1" noChangeArrowheads="1" noChangeShapeType="1" noTextEdit="1"/>
              </p:cNvSpPr>
              <p:nvPr>
                <p:ph idx="1"/>
              </p:nvPr>
            </p:nvSpPr>
            <p:spPr>
              <a:xfrm>
                <a:off x="689425" y="715007"/>
                <a:ext cx="8946541" cy="6133368"/>
              </a:xfrm>
              <a:blipFill>
                <a:blip r:embed="rId2"/>
                <a:stretch>
                  <a:fillRect l="-681" t="-497"/>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A6F46B70-8BA8-4976-89EB-E54D4353CEBD}"/>
              </a:ext>
            </a:extLst>
          </p:cNvPr>
          <p:cNvCxnSpPr>
            <a:cxnSpLocks/>
          </p:cNvCxnSpPr>
          <p:nvPr/>
        </p:nvCxnSpPr>
        <p:spPr>
          <a:xfrm>
            <a:off x="689425" y="2872409"/>
            <a:ext cx="80570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5756A7-9871-49FE-8C37-A293B7E2FFEE}"/>
              </a:ext>
            </a:extLst>
          </p:cNvPr>
          <p:cNvCxnSpPr>
            <a:cxnSpLocks/>
          </p:cNvCxnSpPr>
          <p:nvPr/>
        </p:nvCxnSpPr>
        <p:spPr>
          <a:xfrm>
            <a:off x="689425" y="3193774"/>
            <a:ext cx="3922332"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3121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1527E-BBD4-49C0-A55A-A4791D4721C4}"/>
                  </a:ext>
                </a:extLst>
              </p:cNvPr>
              <p:cNvSpPr>
                <a:spLocks noGrp="1"/>
              </p:cNvSpPr>
              <p:nvPr>
                <p:ph idx="1"/>
              </p:nvPr>
            </p:nvSpPr>
            <p:spPr>
              <a:xfrm>
                <a:off x="689425" y="715007"/>
                <a:ext cx="8946541" cy="6133368"/>
              </a:xfrm>
            </p:spPr>
            <p:txBody>
              <a:bodyPr/>
              <a:lstStyle/>
              <a:p>
                <a:pPr marL="0" indent="0">
                  <a:buNone/>
                </a:pPr>
                <a:r>
                  <a:rPr lang="en-US" dirty="0"/>
                  <a:t>Practice converting to English:</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m:t>
                      </m:r>
                      <m:d>
                        <m:dPr>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&lt;0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r>
                                <a:rPr lang="en-US" sz="2800" b="0" i="1" smtClean="0">
                                  <a:latin typeface="Cambria Math" panose="02040503050406030204" pitchFamily="18" charset="0"/>
                                </a:rPr>
                                <m:t>&lt;0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𝑥𝑦</m:t>
                              </m:r>
                              <m:r>
                                <a:rPr lang="en-US" sz="2800" b="0" i="1" smtClean="0">
                                  <a:latin typeface="Cambria Math" panose="02040503050406030204" pitchFamily="18" charset="0"/>
                                </a:rPr>
                                <m:t>&gt;0</m:t>
                              </m:r>
                            </m:e>
                          </m:d>
                        </m:e>
                      </m:d>
                    </m:oMath>
                  </m:oMathPara>
                </a14:m>
                <a:endParaRPr lang="en-US" sz="2800" i="1" dirty="0"/>
              </a:p>
              <a:p>
                <a:pPr marL="0" indent="0">
                  <a:buNone/>
                </a:pPr>
                <a:endParaRPr lang="en-US" i="1" dirty="0"/>
              </a:p>
              <a:p>
                <a:pPr marL="0" indent="0">
                  <a:buNone/>
                </a:pPr>
                <a:r>
                  <a:rPr lang="en-US" i="1" dirty="0"/>
                  <a:t>"</a:t>
                </a:r>
                <a:r>
                  <a:rPr lang="en-US" dirty="0"/>
                  <a:t>For all x and y, if they are both less than 0 then their product is greater than 0."</a:t>
                </a:r>
                <a:endParaRPr lang="en-US" i="1" dirty="0"/>
              </a:p>
              <a:p>
                <a:pPr marL="0" indent="0">
                  <a:buNone/>
                </a:pPr>
                <a:endParaRPr lang="en-US" i="1" dirty="0"/>
              </a:p>
              <a:p>
                <a:pPr marL="0" indent="0">
                  <a:buNone/>
                </a:pPr>
                <a:r>
                  <a:rPr lang="en-US" dirty="0"/>
                  <a:t>Better way:</a:t>
                </a:r>
              </a:p>
              <a:p>
                <a:pPr marL="0" indent="0">
                  <a:buNone/>
                </a:pPr>
                <a:r>
                  <a:rPr lang="en-US" dirty="0"/>
                  <a:t>"The product of two negatives is positive."</a:t>
                </a:r>
              </a:p>
              <a:p>
                <a:pPr marL="0" indent="0">
                  <a:buNone/>
                </a:pPr>
                <a:endParaRPr lang="en-US" dirty="0"/>
              </a:p>
              <a:p>
                <a:pPr marL="0" indent="0">
                  <a:buNone/>
                </a:pPr>
                <a:r>
                  <a:rPr lang="en-US" dirty="0"/>
                  <a:t>-2 * -3 = 6</a:t>
                </a:r>
              </a:p>
            </p:txBody>
          </p:sp>
        </mc:Choice>
        <mc:Fallback xmlns="">
          <p:sp>
            <p:nvSpPr>
              <p:cNvPr id="3" name="Content Placeholder 2">
                <a:extLst>
                  <a:ext uri="{FF2B5EF4-FFF2-40B4-BE49-F238E27FC236}">
                    <a16:creationId xmlns:a16="http://schemas.microsoft.com/office/drawing/2014/main" id="{D9C1527E-BBD4-49C0-A55A-A4791D4721C4}"/>
                  </a:ext>
                </a:extLst>
              </p:cNvPr>
              <p:cNvSpPr>
                <a:spLocks noGrp="1" noRot="1" noChangeAspect="1" noMove="1" noResize="1" noEditPoints="1" noAdjustHandles="1" noChangeArrowheads="1" noChangeShapeType="1" noTextEdit="1"/>
              </p:cNvSpPr>
              <p:nvPr>
                <p:ph idx="1"/>
              </p:nvPr>
            </p:nvSpPr>
            <p:spPr>
              <a:xfrm>
                <a:off x="689425" y="715007"/>
                <a:ext cx="8946541" cy="6133368"/>
              </a:xfrm>
              <a:blipFill>
                <a:blip r:embed="rId2"/>
                <a:stretch>
                  <a:fillRect l="-681" t="-497"/>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E97F7AE1-24A7-4448-8A57-DD1322BED5DA}"/>
              </a:ext>
            </a:extLst>
          </p:cNvPr>
          <p:cNvCxnSpPr>
            <a:cxnSpLocks/>
          </p:cNvCxnSpPr>
          <p:nvPr/>
        </p:nvCxnSpPr>
        <p:spPr>
          <a:xfrm>
            <a:off x="768938" y="2713383"/>
            <a:ext cx="874281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7DBC15B-0C56-4F76-BF14-B3583316473B}"/>
              </a:ext>
            </a:extLst>
          </p:cNvPr>
          <p:cNvCxnSpPr>
            <a:cxnSpLocks/>
          </p:cNvCxnSpPr>
          <p:nvPr/>
        </p:nvCxnSpPr>
        <p:spPr>
          <a:xfrm>
            <a:off x="768938" y="3034749"/>
            <a:ext cx="10399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953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C1527E-BBD4-49C0-A55A-A4791D4721C4}"/>
                  </a:ext>
                </a:extLst>
              </p:cNvPr>
              <p:cNvSpPr>
                <a:spLocks noGrp="1"/>
              </p:cNvSpPr>
              <p:nvPr>
                <p:ph idx="1"/>
              </p:nvPr>
            </p:nvSpPr>
            <p:spPr>
              <a:xfrm>
                <a:off x="689425" y="715007"/>
                <a:ext cx="8946541" cy="6133368"/>
              </a:xfrm>
            </p:spPr>
            <p:txBody>
              <a:bodyPr/>
              <a:lstStyle/>
              <a:p>
                <a:pPr marL="0" indent="0">
                  <a:buNone/>
                </a:pPr>
                <a:r>
                  <a:rPr lang="en-US" dirty="0"/>
                  <a:t>Practice converting to English:</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d>
                        <m:dPr>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r>
                                    <a:rPr lang="en-US" sz="2800" b="0" i="1" smtClean="0">
                                      <a:latin typeface="Cambria Math" panose="02040503050406030204" pitchFamily="18" charset="0"/>
                                    </a:rPr>
                                    <m:t>&gt;0</m:t>
                                  </m:r>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r>
                                    <a:rPr lang="en-US" sz="2800" b="0" i="1" smtClean="0">
                                      <a:latin typeface="Cambria Math" panose="02040503050406030204" pitchFamily="18" charset="0"/>
                                    </a:rPr>
                                    <m:t>&gt;0</m:t>
                                  </m:r>
                                </m:e>
                              </m:d>
                            </m:e>
                          </m:d>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d>
                                <m:dPr>
                                  <m:ctrlPr>
                                    <a:rPr lang="en-US" sz="2800" b="0" i="1" smtClean="0">
                                      <a:latin typeface="Cambria Math" panose="02040503050406030204" pitchFamily="18" charset="0"/>
                                    </a:rPr>
                                  </m:ctrlPr>
                                </m:dPr>
                                <m:e>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𝑦</m:t>
                                      </m:r>
                                    </m:num>
                                    <m:den>
                                      <m:r>
                                        <a:rPr lang="en-US" sz="2800" b="0" i="1" smtClean="0">
                                          <a:latin typeface="Cambria Math" panose="02040503050406030204" pitchFamily="18" charset="0"/>
                                        </a:rPr>
                                        <m:t>2</m:t>
                                      </m:r>
                                    </m:den>
                                  </m:f>
                                </m:e>
                              </m:d>
                              <m:r>
                                <a:rPr lang="en-US" sz="2800" b="0" i="1" smtClean="0">
                                  <a:latin typeface="Cambria Math" panose="02040503050406030204" pitchFamily="18" charset="0"/>
                                </a:rPr>
                                <m:t>&gt;0</m:t>
                              </m:r>
                            </m:e>
                          </m:d>
                        </m:e>
                      </m:d>
                    </m:oMath>
                  </m:oMathPara>
                </a14:m>
                <a:endParaRPr lang="en-US" sz="2800" i="1" dirty="0"/>
              </a:p>
              <a:p>
                <a:pPr marL="0" indent="0">
                  <a:buNone/>
                </a:pPr>
                <a:endParaRPr lang="en-US" i="1" dirty="0"/>
              </a:p>
              <a:p>
                <a:pPr marL="0" indent="0">
                  <a:buNone/>
                </a:pPr>
                <a:r>
                  <a:rPr lang="en-US" i="1" dirty="0"/>
                  <a:t>"</a:t>
                </a:r>
                <a:r>
                  <a:rPr lang="en-US" dirty="0"/>
                  <a:t>For all x and y, if they are both greater than 0 then adding them together and dividing by 2 is greater than 0."</a:t>
                </a:r>
                <a:endParaRPr lang="en-US" i="1" dirty="0"/>
              </a:p>
              <a:p>
                <a:pPr marL="0" indent="0">
                  <a:buNone/>
                </a:pPr>
                <a:endParaRPr lang="en-US" i="1" dirty="0"/>
              </a:p>
              <a:p>
                <a:pPr marL="0" indent="0">
                  <a:buNone/>
                </a:pPr>
                <a:r>
                  <a:rPr lang="en-US" dirty="0"/>
                  <a:t>Better way:</a:t>
                </a:r>
              </a:p>
              <a:p>
                <a:pPr marL="0" indent="0">
                  <a:buNone/>
                </a:pPr>
                <a:r>
                  <a:rPr lang="en-US" dirty="0"/>
                  <a:t>"The average of two positives is positive."</a:t>
                </a:r>
              </a:p>
              <a:p>
                <a:pPr marL="0" indent="0">
                  <a:buNone/>
                </a:pPr>
                <a:endParaRPr lang="en-US" dirty="0"/>
              </a:p>
              <a:p>
                <a:pPr marL="0" indent="0">
                  <a:buNone/>
                </a:pPr>
                <a14:m>
                  <m:oMath xmlns:m="http://schemas.openxmlformats.org/officeDocument/2006/math">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3+7</m:t>
                        </m:r>
                      </m:num>
                      <m:den>
                        <m:r>
                          <a:rPr lang="en-US" sz="3200" b="0" i="1" smtClean="0">
                            <a:latin typeface="Cambria Math" panose="02040503050406030204" pitchFamily="18" charset="0"/>
                          </a:rPr>
                          <m:t>2</m:t>
                        </m:r>
                      </m:den>
                    </m:f>
                    <m:r>
                      <a:rPr lang="en-US" sz="3200" b="0" i="1" smtClean="0">
                        <a:latin typeface="Cambria Math" panose="02040503050406030204" pitchFamily="18" charset="0"/>
                      </a:rPr>
                      <m:t>=5</m:t>
                    </m:r>
                  </m:oMath>
                </a14:m>
                <a:r>
                  <a:rPr lang="en-US" sz="3200" dirty="0"/>
                  <a:t> </a:t>
                </a:r>
                <a:endParaRPr lang="en-US" dirty="0"/>
              </a:p>
            </p:txBody>
          </p:sp>
        </mc:Choice>
        <mc:Fallback xmlns="">
          <p:sp>
            <p:nvSpPr>
              <p:cNvPr id="3" name="Content Placeholder 2">
                <a:extLst>
                  <a:ext uri="{FF2B5EF4-FFF2-40B4-BE49-F238E27FC236}">
                    <a16:creationId xmlns:a16="http://schemas.microsoft.com/office/drawing/2014/main" id="{D9C1527E-BBD4-49C0-A55A-A4791D4721C4}"/>
                  </a:ext>
                </a:extLst>
              </p:cNvPr>
              <p:cNvSpPr>
                <a:spLocks noGrp="1" noRot="1" noChangeAspect="1" noMove="1" noResize="1" noEditPoints="1" noAdjustHandles="1" noChangeArrowheads="1" noChangeShapeType="1" noTextEdit="1"/>
              </p:cNvSpPr>
              <p:nvPr>
                <p:ph idx="1"/>
              </p:nvPr>
            </p:nvSpPr>
            <p:spPr>
              <a:xfrm>
                <a:off x="689425" y="715007"/>
                <a:ext cx="8946541" cy="6133368"/>
              </a:xfrm>
              <a:blipFill>
                <a:blip r:embed="rId2"/>
                <a:stretch>
                  <a:fillRect l="-545" t="-696"/>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45754A4E-FECB-44AE-989B-B2D606B21720}"/>
              </a:ext>
            </a:extLst>
          </p:cNvPr>
          <p:cNvCxnSpPr>
            <a:cxnSpLocks/>
          </p:cNvCxnSpPr>
          <p:nvPr/>
        </p:nvCxnSpPr>
        <p:spPr>
          <a:xfrm>
            <a:off x="689425" y="3319670"/>
            <a:ext cx="8116645"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FAD32626-8CE5-4649-88E7-54032071564E}"/>
              </a:ext>
            </a:extLst>
          </p:cNvPr>
          <p:cNvCxnSpPr>
            <a:cxnSpLocks/>
          </p:cNvCxnSpPr>
          <p:nvPr/>
        </p:nvCxnSpPr>
        <p:spPr>
          <a:xfrm>
            <a:off x="689425" y="3627783"/>
            <a:ext cx="5641801"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E020-0F76-4EBB-B37D-842DA3A2E3E4}"/>
              </a:ext>
            </a:extLst>
          </p:cNvPr>
          <p:cNvSpPr>
            <a:spLocks noGrp="1"/>
          </p:cNvSpPr>
          <p:nvPr>
            <p:ph type="title"/>
          </p:nvPr>
        </p:nvSpPr>
        <p:spPr/>
        <p:txBody>
          <a:bodyPr/>
          <a:lstStyle/>
          <a:p>
            <a:r>
              <a:rPr lang="en-US" dirty="0"/>
              <a:t>Homework 1 Review</a:t>
            </a:r>
          </a:p>
        </p:txBody>
      </p:sp>
      <p:sp>
        <p:nvSpPr>
          <p:cNvPr id="3" name="Content Placeholder 2">
            <a:extLst>
              <a:ext uri="{FF2B5EF4-FFF2-40B4-BE49-F238E27FC236}">
                <a16:creationId xmlns:a16="http://schemas.microsoft.com/office/drawing/2014/main" id="{E726A11C-4A7B-5F83-40D7-FFED08436053}"/>
              </a:ext>
            </a:extLst>
          </p:cNvPr>
          <p:cNvSpPr>
            <a:spLocks noGrp="1"/>
          </p:cNvSpPr>
          <p:nvPr>
            <p:ph idx="1"/>
          </p:nvPr>
        </p:nvSpPr>
        <p:spPr/>
        <p:txBody>
          <a:bodyPr>
            <a:normAutofit/>
          </a:bodyPr>
          <a:lstStyle/>
          <a:p>
            <a:pPr marL="0" indent="0">
              <a:buNone/>
            </a:pPr>
            <a:r>
              <a:rPr lang="en-US" sz="2800" dirty="0"/>
              <a:t>With a partner:</a:t>
            </a:r>
          </a:p>
          <a:p>
            <a:pPr lvl="1"/>
            <a:r>
              <a:rPr lang="en-US" sz="2400" dirty="0"/>
              <a:t>Review Homework 1. </a:t>
            </a:r>
          </a:p>
          <a:p>
            <a:pPr lvl="1"/>
            <a:r>
              <a:rPr lang="en-US" sz="2400" dirty="0"/>
              <a:t>Share your solutions and look at your partner's solutions.</a:t>
            </a:r>
          </a:p>
          <a:p>
            <a:pPr lvl="1"/>
            <a:r>
              <a:rPr lang="en-US" sz="2400" dirty="0"/>
              <a:t>Focus on the exercises with Python code.</a:t>
            </a:r>
          </a:p>
        </p:txBody>
      </p:sp>
    </p:spTree>
    <p:extLst>
      <p:ext uri="{BB962C8B-B14F-4D97-AF65-F5344CB8AC3E}">
        <p14:creationId xmlns:p14="http://schemas.microsoft.com/office/powerpoint/2010/main" val="3096290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A77B5-BEE2-4432-BAF2-046D7E2B2F63}"/>
              </a:ext>
            </a:extLst>
          </p:cNvPr>
          <p:cNvSpPr>
            <a:spLocks noGrp="1"/>
          </p:cNvSpPr>
          <p:nvPr>
            <p:ph type="title"/>
          </p:nvPr>
        </p:nvSpPr>
        <p:spPr/>
        <p:txBody>
          <a:bodyPr/>
          <a:lstStyle/>
          <a:p>
            <a:r>
              <a:rPr lang="en-US" dirty="0"/>
              <a:t>De Morgan's Laws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D04A66-930A-49BB-A7B6-62080211D5D3}"/>
                  </a:ext>
                </a:extLst>
              </p:cNvPr>
              <p:cNvSpPr>
                <a:spLocks noGrp="1"/>
              </p:cNvSpPr>
              <p:nvPr>
                <p:ph idx="1"/>
              </p:nvPr>
            </p:nvSpPr>
            <p:spPr>
              <a:xfrm>
                <a:off x="954226" y="1600200"/>
                <a:ext cx="9253262" cy="4805082"/>
              </a:xfrm>
            </p:spPr>
            <p:txBody>
              <a:bodyPr>
                <a:normAutofit fontScale="70000" lnSpcReduction="20000"/>
              </a:bodyPr>
              <a:lstStyle/>
              <a:p>
                <a:pPr marL="0" indent="0">
                  <a:buNone/>
                </a:pPr>
                <a:r>
                  <a:rPr lang="en-US" sz="4500" b="0" dirty="0"/>
                  <a:t>Negate the following:</a:t>
                </a:r>
              </a:p>
              <a:p>
                <a:pPr marL="0" indent="0">
                  <a:buNone/>
                </a:pPr>
                <a:endParaRPr lang="en-US" b="0" dirty="0"/>
              </a:p>
              <a:p>
                <a:pPr marL="0" indent="0">
                  <a:buNone/>
                </a:pPr>
                <a:endParaRPr lang="en-US" dirty="0"/>
              </a:p>
              <a:p>
                <a:pPr marL="0" indent="0">
                  <a:buNone/>
                </a:pPr>
                <a:endParaRPr lang="en-US" b="0" dirty="0"/>
              </a:p>
              <a:p>
                <a:pPr marL="0" indent="0">
                  <a:buNone/>
                </a:pPr>
                <a:endParaRPr lang="en-US" b="0" dirty="0"/>
              </a:p>
              <a:p>
                <a:endParaRPr lang="en-US" sz="2800" dirty="0"/>
              </a:p>
              <a:p>
                <a:pPr marL="0" indent="0">
                  <a:buNone/>
                </a:pPr>
                <a:endParaRPr lang="en-US" sz="2800" dirty="0"/>
              </a:p>
              <a:p>
                <a:pPr marL="0" indent="0">
                  <a:buNone/>
                </a:pPr>
                <a:r>
                  <a:rPr lang="en-US" sz="3800" dirty="0"/>
                  <a:t>For quantifiers</a:t>
                </a:r>
              </a:p>
              <a:p>
                <a:pPr marL="0" indent="0">
                  <a:buNone/>
                </a:pPr>
                <a:endParaRPr lang="en-US" dirty="0"/>
              </a:p>
              <a:p>
                <a:pPr marL="0" indent="0">
                  <a:buNone/>
                </a:pPr>
                <a14:m>
                  <m:oMath xmlns:m="http://schemas.openxmlformats.org/officeDocument/2006/math">
                    <m:r>
                      <a:rPr lang="en-US" sz="4600" b="0" i="1" smtClean="0">
                        <a:latin typeface="Cambria Math" panose="02040503050406030204" pitchFamily="18" charset="0"/>
                      </a:rPr>
                      <m:t>¬∀</m:t>
                    </m:r>
                    <m:r>
                      <a:rPr lang="en-US" sz="4600" b="0" i="1" smtClean="0">
                        <a:latin typeface="Cambria Math" panose="02040503050406030204" pitchFamily="18" charset="0"/>
                      </a:rPr>
                      <m:t>𝑥</m:t>
                    </m:r>
                    <m:r>
                      <a:rPr lang="en-US" sz="4600" b="0" i="1" smtClean="0">
                        <a:latin typeface="Cambria Math" panose="02040503050406030204" pitchFamily="18" charset="0"/>
                      </a:rPr>
                      <m:t> </m:t>
                    </m:r>
                    <m:r>
                      <a:rPr lang="en-US" sz="4600" b="0" i="1" smtClean="0">
                        <a:latin typeface="Cambria Math" panose="02040503050406030204" pitchFamily="18" charset="0"/>
                      </a:rPr>
                      <m:t>𝑃</m:t>
                    </m:r>
                    <m:d>
                      <m:dPr>
                        <m:ctrlPr>
                          <a:rPr lang="en-US" sz="4600" b="0" i="1" smtClean="0">
                            <a:latin typeface="Cambria Math" panose="02040503050406030204" pitchFamily="18" charset="0"/>
                          </a:rPr>
                        </m:ctrlPr>
                      </m:dPr>
                      <m:e>
                        <m:r>
                          <a:rPr lang="en-US" sz="4600" b="0" i="1" smtClean="0">
                            <a:latin typeface="Cambria Math" panose="02040503050406030204" pitchFamily="18" charset="0"/>
                          </a:rPr>
                          <m:t>𝑥</m:t>
                        </m:r>
                      </m:e>
                    </m:d>
                    <m:r>
                      <a:rPr lang="en-US" sz="4600" b="0" i="1" smtClean="0">
                        <a:latin typeface="Cambria Math" panose="02040503050406030204" pitchFamily="18" charset="0"/>
                      </a:rPr>
                      <m:t>≡∃</m:t>
                    </m:r>
                    <m:r>
                      <a:rPr lang="en-US" sz="4600" b="0" i="1" smtClean="0">
                        <a:latin typeface="Cambria Math" panose="02040503050406030204" pitchFamily="18" charset="0"/>
                      </a:rPr>
                      <m:t>𝑥</m:t>
                    </m:r>
                    <m:r>
                      <a:rPr lang="en-US" sz="4600" b="0" i="1" smtClean="0">
                        <a:latin typeface="Cambria Math" panose="02040503050406030204" pitchFamily="18" charset="0"/>
                      </a:rPr>
                      <m:t>¬</m:t>
                    </m:r>
                    <m:r>
                      <a:rPr lang="en-US" sz="4600" b="0" i="1" smtClean="0">
                        <a:latin typeface="Cambria Math" panose="02040503050406030204" pitchFamily="18" charset="0"/>
                      </a:rPr>
                      <m:t>𝑃</m:t>
                    </m:r>
                    <m:r>
                      <a:rPr lang="en-US" sz="4600" b="0" i="1" smtClean="0">
                        <a:latin typeface="Cambria Math" panose="02040503050406030204" pitchFamily="18" charset="0"/>
                      </a:rPr>
                      <m:t>(</m:t>
                    </m:r>
                    <m:r>
                      <a:rPr lang="en-US" sz="4600" b="0" i="1" smtClean="0">
                        <a:latin typeface="Cambria Math" panose="02040503050406030204" pitchFamily="18" charset="0"/>
                      </a:rPr>
                      <m:t>𝑥</m:t>
                    </m:r>
                    <m:r>
                      <a:rPr lang="en-US" sz="4600" b="0" i="1" smtClean="0">
                        <a:latin typeface="Cambria Math" panose="02040503050406030204" pitchFamily="18" charset="0"/>
                      </a:rPr>
                      <m:t>)</m:t>
                    </m:r>
                  </m:oMath>
                </a14:m>
                <a:r>
                  <a:rPr lang="en-US" sz="4600" dirty="0"/>
                  <a:t> </a:t>
                </a:r>
              </a:p>
              <a:p>
                <a:pPr marL="0" indent="0">
                  <a:buNone/>
                </a:pPr>
                <a14:m>
                  <m:oMath xmlns:m="http://schemas.openxmlformats.org/officeDocument/2006/math">
                    <m:r>
                      <a:rPr lang="en-US" sz="4600" b="0" i="1" smtClean="0">
                        <a:latin typeface="Cambria Math" panose="02040503050406030204" pitchFamily="18" charset="0"/>
                      </a:rPr>
                      <m:t>¬∃</m:t>
                    </m:r>
                    <m:r>
                      <a:rPr lang="en-US" sz="4600" b="0" i="1" smtClean="0">
                        <a:latin typeface="Cambria Math" panose="02040503050406030204" pitchFamily="18" charset="0"/>
                      </a:rPr>
                      <m:t>𝑥</m:t>
                    </m:r>
                    <m:r>
                      <a:rPr lang="en-US" sz="4600" b="0" i="1" smtClean="0">
                        <a:latin typeface="Cambria Math" panose="02040503050406030204" pitchFamily="18" charset="0"/>
                      </a:rPr>
                      <m:t> </m:t>
                    </m:r>
                    <m:r>
                      <a:rPr lang="en-US" sz="4600" b="0" i="1" smtClean="0">
                        <a:latin typeface="Cambria Math" panose="02040503050406030204" pitchFamily="18" charset="0"/>
                      </a:rPr>
                      <m:t>𝑃</m:t>
                    </m:r>
                    <m:d>
                      <m:dPr>
                        <m:ctrlPr>
                          <a:rPr lang="en-US" sz="4600" b="0" i="1" smtClean="0">
                            <a:latin typeface="Cambria Math" panose="02040503050406030204" pitchFamily="18" charset="0"/>
                          </a:rPr>
                        </m:ctrlPr>
                      </m:dPr>
                      <m:e>
                        <m:r>
                          <a:rPr lang="en-US" sz="4600" b="0" i="1" smtClean="0">
                            <a:latin typeface="Cambria Math" panose="02040503050406030204" pitchFamily="18" charset="0"/>
                          </a:rPr>
                          <m:t>𝑥</m:t>
                        </m:r>
                      </m:e>
                    </m:d>
                    <m:r>
                      <a:rPr lang="en-US" sz="4600" b="0" i="1" smtClean="0">
                        <a:latin typeface="Cambria Math" panose="02040503050406030204" pitchFamily="18" charset="0"/>
                      </a:rPr>
                      <m:t>≡∀</m:t>
                    </m:r>
                    <m:r>
                      <a:rPr lang="en-US" sz="4600" b="0" i="1" smtClean="0">
                        <a:latin typeface="Cambria Math" panose="02040503050406030204" pitchFamily="18" charset="0"/>
                      </a:rPr>
                      <m:t>𝑥</m:t>
                    </m:r>
                    <m:r>
                      <a:rPr lang="en-US" sz="4600" b="0" i="1" smtClean="0">
                        <a:latin typeface="Cambria Math" panose="02040503050406030204" pitchFamily="18" charset="0"/>
                      </a:rPr>
                      <m:t>¬</m:t>
                    </m:r>
                    <m:r>
                      <a:rPr lang="en-US" sz="4600" b="0" i="1" smtClean="0">
                        <a:latin typeface="Cambria Math" panose="02040503050406030204" pitchFamily="18" charset="0"/>
                      </a:rPr>
                      <m:t>𝑃</m:t>
                    </m:r>
                    <m:r>
                      <a:rPr lang="en-US" sz="4600" b="0" i="1" smtClean="0">
                        <a:latin typeface="Cambria Math" panose="02040503050406030204" pitchFamily="18" charset="0"/>
                      </a:rPr>
                      <m:t>(</m:t>
                    </m:r>
                    <m:r>
                      <a:rPr lang="en-US" sz="4600" b="0" i="1" smtClean="0">
                        <a:latin typeface="Cambria Math" panose="02040503050406030204" pitchFamily="18" charset="0"/>
                      </a:rPr>
                      <m:t>𝑥</m:t>
                    </m:r>
                    <m:r>
                      <a:rPr lang="en-US" sz="4600" b="0" i="1" smtClean="0">
                        <a:latin typeface="Cambria Math" panose="02040503050406030204" pitchFamily="18" charset="0"/>
                      </a:rPr>
                      <m:t>)</m:t>
                    </m:r>
                  </m:oMath>
                </a14:m>
                <a:r>
                  <a:rPr lang="en-US" sz="4600" dirty="0"/>
                  <a:t> </a:t>
                </a:r>
              </a:p>
            </p:txBody>
          </p:sp>
        </mc:Choice>
        <mc:Fallback xmlns="">
          <p:sp>
            <p:nvSpPr>
              <p:cNvPr id="3" name="Content Placeholder 2">
                <a:extLst>
                  <a:ext uri="{FF2B5EF4-FFF2-40B4-BE49-F238E27FC236}">
                    <a16:creationId xmlns:a16="http://schemas.microsoft.com/office/drawing/2014/main" id="{BBD04A66-930A-49BB-A7B6-62080211D5D3}"/>
                  </a:ext>
                </a:extLst>
              </p:cNvPr>
              <p:cNvSpPr>
                <a:spLocks noGrp="1" noRot="1" noChangeAspect="1" noMove="1" noResize="1" noEditPoints="1" noAdjustHandles="1" noChangeArrowheads="1" noChangeShapeType="1" noTextEdit="1"/>
              </p:cNvSpPr>
              <p:nvPr>
                <p:ph idx="1"/>
              </p:nvPr>
            </p:nvSpPr>
            <p:spPr>
              <a:xfrm>
                <a:off x="954226" y="1600200"/>
                <a:ext cx="9253262" cy="4805082"/>
              </a:xfrm>
              <a:blipFill>
                <a:blip r:embed="rId2"/>
                <a:stretch>
                  <a:fillRect l="-1648" t="-41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0D5B7F-2056-42BA-A6B5-55EE3464906A}"/>
                  </a:ext>
                </a:extLst>
              </p:cNvPr>
              <p:cNvSpPr txBox="1"/>
              <p:nvPr/>
            </p:nvSpPr>
            <p:spPr>
              <a:xfrm>
                <a:off x="1084521" y="2313801"/>
                <a:ext cx="20765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 </m:t>
                      </m:r>
                    </m:oMath>
                  </m:oMathPara>
                </a14:m>
                <a:endParaRPr lang="en-US" sz="2800" dirty="0"/>
              </a:p>
            </p:txBody>
          </p:sp>
        </mc:Choice>
        <mc:Fallback xmlns="">
          <p:sp>
            <p:nvSpPr>
              <p:cNvPr id="4" name="TextBox 3">
                <a:extLst>
                  <a:ext uri="{FF2B5EF4-FFF2-40B4-BE49-F238E27FC236}">
                    <a16:creationId xmlns:a16="http://schemas.microsoft.com/office/drawing/2014/main" id="{310D5B7F-2056-42BA-A6B5-55EE3464906A}"/>
                  </a:ext>
                </a:extLst>
              </p:cNvPr>
              <p:cNvSpPr txBox="1">
                <a:spLocks noRot="1" noChangeAspect="1" noMove="1" noResize="1" noEditPoints="1" noAdjustHandles="1" noChangeArrowheads="1" noChangeShapeType="1" noTextEdit="1"/>
              </p:cNvSpPr>
              <p:nvPr/>
            </p:nvSpPr>
            <p:spPr>
              <a:xfrm>
                <a:off x="1084521" y="2313801"/>
                <a:ext cx="2076531"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D23A234-0ADE-4EF5-90FF-DB7D63580A0A}"/>
                  </a:ext>
                </a:extLst>
              </p:cNvPr>
              <p:cNvSpPr txBox="1"/>
              <p:nvPr/>
            </p:nvSpPr>
            <p:spPr>
              <a:xfrm>
                <a:off x="1084521" y="3052020"/>
                <a:ext cx="20765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 </m:t>
                      </m:r>
                    </m:oMath>
                  </m:oMathPara>
                </a14:m>
                <a:endParaRPr lang="en-US" sz="2800" dirty="0"/>
              </a:p>
            </p:txBody>
          </p:sp>
        </mc:Choice>
        <mc:Fallback xmlns="">
          <p:sp>
            <p:nvSpPr>
              <p:cNvPr id="5" name="TextBox 4">
                <a:extLst>
                  <a:ext uri="{FF2B5EF4-FFF2-40B4-BE49-F238E27FC236}">
                    <a16:creationId xmlns:a16="http://schemas.microsoft.com/office/drawing/2014/main" id="{0D23A234-0ADE-4EF5-90FF-DB7D63580A0A}"/>
                  </a:ext>
                </a:extLst>
              </p:cNvPr>
              <p:cNvSpPr txBox="1">
                <a:spLocks noRot="1" noChangeAspect="1" noMove="1" noResize="1" noEditPoints="1" noAdjustHandles="1" noChangeArrowheads="1" noChangeShapeType="1" noTextEdit="1"/>
              </p:cNvSpPr>
              <p:nvPr/>
            </p:nvSpPr>
            <p:spPr>
              <a:xfrm>
                <a:off x="1084521" y="3052020"/>
                <a:ext cx="207653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0334A6C-06BC-43FB-A3BB-F5FBF899CB6F}"/>
                  </a:ext>
                </a:extLst>
              </p:cNvPr>
              <p:cNvSpPr txBox="1"/>
              <p:nvPr/>
            </p:nvSpPr>
            <p:spPr>
              <a:xfrm>
                <a:off x="3036382" y="2303127"/>
                <a:ext cx="16787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 </m:t>
                      </m:r>
                    </m:oMath>
                  </m:oMathPara>
                </a14:m>
                <a:endParaRPr lang="en-US" sz="2800" dirty="0"/>
              </a:p>
            </p:txBody>
          </p:sp>
        </mc:Choice>
        <mc:Fallback xmlns="">
          <p:sp>
            <p:nvSpPr>
              <p:cNvPr id="6" name="TextBox 5">
                <a:extLst>
                  <a:ext uri="{FF2B5EF4-FFF2-40B4-BE49-F238E27FC236}">
                    <a16:creationId xmlns:a16="http://schemas.microsoft.com/office/drawing/2014/main" id="{70334A6C-06BC-43FB-A3BB-F5FBF899CB6F}"/>
                  </a:ext>
                </a:extLst>
              </p:cNvPr>
              <p:cNvSpPr txBox="1">
                <a:spLocks noRot="1" noChangeAspect="1" noMove="1" noResize="1" noEditPoints="1" noAdjustHandles="1" noChangeArrowheads="1" noChangeShapeType="1" noTextEdit="1"/>
              </p:cNvSpPr>
              <p:nvPr/>
            </p:nvSpPr>
            <p:spPr>
              <a:xfrm>
                <a:off x="3036382" y="2303127"/>
                <a:ext cx="1678729"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C6C3E7-7CDC-4D22-AF1E-930C76233D23}"/>
                  </a:ext>
                </a:extLst>
              </p:cNvPr>
              <p:cNvSpPr txBox="1"/>
              <p:nvPr/>
            </p:nvSpPr>
            <p:spPr>
              <a:xfrm>
                <a:off x="3036382" y="3025290"/>
                <a:ext cx="167872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r>
                        <a:rPr lang="en-US" sz="2800" b="0" i="1" smtClean="0">
                          <a:latin typeface="Cambria Math" panose="02040503050406030204" pitchFamily="18" charset="0"/>
                        </a:rPr>
                        <m:t> </m:t>
                      </m:r>
                    </m:oMath>
                  </m:oMathPara>
                </a14:m>
                <a:endParaRPr lang="en-US" sz="2800" dirty="0"/>
              </a:p>
            </p:txBody>
          </p:sp>
        </mc:Choice>
        <mc:Fallback xmlns="">
          <p:sp>
            <p:nvSpPr>
              <p:cNvPr id="7" name="TextBox 6">
                <a:extLst>
                  <a:ext uri="{FF2B5EF4-FFF2-40B4-BE49-F238E27FC236}">
                    <a16:creationId xmlns:a16="http://schemas.microsoft.com/office/drawing/2014/main" id="{B9C6C3E7-7CDC-4D22-AF1E-930C76233D23}"/>
                  </a:ext>
                </a:extLst>
              </p:cNvPr>
              <p:cNvSpPr txBox="1">
                <a:spLocks noRot="1" noChangeAspect="1" noMove="1" noResize="1" noEditPoints="1" noAdjustHandles="1" noChangeArrowheads="1" noChangeShapeType="1" noTextEdit="1"/>
              </p:cNvSpPr>
              <p:nvPr/>
            </p:nvSpPr>
            <p:spPr>
              <a:xfrm>
                <a:off x="3036382" y="3025290"/>
                <a:ext cx="1678729" cy="523220"/>
              </a:xfrm>
              <a:prstGeom prst="rect">
                <a:avLst/>
              </a:prstGeom>
              <a:blipFill>
                <a:blip r:embed="rId6"/>
                <a:stretch>
                  <a:fillRect/>
                </a:stretch>
              </a:blipFill>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31FE9AD2-D286-390B-6221-D821A3834D61}"/>
              </a:ext>
            </a:extLst>
          </p:cNvPr>
          <p:cNvGraphicFramePr>
            <a:graphicFrameLocks noGrp="1"/>
          </p:cNvGraphicFramePr>
          <p:nvPr/>
        </p:nvGraphicFramePr>
        <p:xfrm>
          <a:off x="6087585" y="4309110"/>
          <a:ext cx="5731726" cy="2316480"/>
        </p:xfrm>
        <a:graphic>
          <a:graphicData uri="http://schemas.openxmlformats.org/drawingml/2006/table">
            <a:tbl>
              <a:tblPr/>
              <a:tblGrid>
                <a:gridCol w="5731726">
                  <a:extLst>
                    <a:ext uri="{9D8B030D-6E8A-4147-A177-3AD203B41FA5}">
                      <a16:colId xmlns:a16="http://schemas.microsoft.com/office/drawing/2014/main" val="3989800599"/>
                    </a:ext>
                  </a:extLst>
                </a:gridCol>
              </a:tblGrid>
              <a:tr h="0">
                <a:tc>
                  <a:txBody>
                    <a:bodyPr/>
                    <a:lstStyle/>
                    <a:p>
                      <a:r>
                        <a:rPr lang="es-ES" sz="2800" dirty="0">
                          <a:effectLst/>
                        </a:rPr>
                        <a:t>¬∀x ∀y P(x, y)  ≡  ∃x ∃y ¬P(x, y)</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192560874"/>
                  </a:ext>
                </a:extLst>
              </a:tr>
              <a:tr h="0">
                <a:tc>
                  <a:txBody>
                    <a:bodyPr/>
                    <a:lstStyle/>
                    <a:p>
                      <a:r>
                        <a:rPr lang="es-ES" sz="2800" dirty="0">
                          <a:effectLst/>
                        </a:rPr>
                        <a:t>¬∀x ∃y P(x, y)  ≡   ∃x ∀y ¬P(x, y)</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2955114947"/>
                  </a:ext>
                </a:extLst>
              </a:tr>
              <a:tr h="0">
                <a:tc>
                  <a:txBody>
                    <a:bodyPr/>
                    <a:lstStyle/>
                    <a:p>
                      <a:r>
                        <a:rPr lang="es-ES" sz="2800">
                          <a:effectLst/>
                        </a:rPr>
                        <a:t>¬∃x ∀y P(x, y)   ≡   ∀x ∃y ¬P(x, y)</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1717796298"/>
                  </a:ext>
                </a:extLst>
              </a:tr>
              <a:tr h="0">
                <a:tc>
                  <a:txBody>
                    <a:bodyPr/>
                    <a:lstStyle/>
                    <a:p>
                      <a:r>
                        <a:rPr lang="es-ES" sz="2800" dirty="0">
                          <a:effectLst/>
                        </a:rPr>
                        <a:t>¬∃x ∃y P(x, y)   ≡   ∀x ∀y ¬P(x, y)</a:t>
                      </a:r>
                    </a:p>
                  </a:txBody>
                  <a:tcPr marL="76200" marR="76200" marT="76200" marB="76200" anchor="ctr">
                    <a:lnL w="9525" cap="flat" cmpd="sng" algn="ctr">
                      <a:solidFill>
                        <a:srgbClr val="BDBDBD"/>
                      </a:solidFill>
                      <a:prstDash val="solid"/>
                      <a:round/>
                      <a:headEnd type="none" w="med" len="med"/>
                      <a:tailEnd type="none" w="med" len="med"/>
                    </a:lnL>
                    <a:lnR w="9525" cap="flat" cmpd="sng" algn="ctr">
                      <a:solidFill>
                        <a:srgbClr val="BDBDBD"/>
                      </a:solidFill>
                      <a:prstDash val="solid"/>
                      <a:round/>
                      <a:headEnd type="none" w="med" len="med"/>
                      <a:tailEnd type="none" w="med" len="med"/>
                    </a:lnR>
                    <a:lnT w="9525" cap="flat" cmpd="sng" algn="ctr">
                      <a:solidFill>
                        <a:srgbClr val="BDBDBD"/>
                      </a:solidFill>
                      <a:prstDash val="solid"/>
                      <a:round/>
                      <a:headEnd type="none" w="med" len="med"/>
                      <a:tailEnd type="none" w="med" len="med"/>
                    </a:lnT>
                    <a:lnB w="9525" cap="flat" cmpd="sng" algn="ctr">
                      <a:solidFill>
                        <a:srgbClr val="BDBDBD"/>
                      </a:solidFill>
                      <a:prstDash val="solid"/>
                      <a:round/>
                      <a:headEnd type="none" w="med" len="med"/>
                      <a:tailEnd type="none" w="med" len="med"/>
                    </a:lnB>
                    <a:solidFill>
                      <a:srgbClr val="F5F5F5"/>
                    </a:solidFill>
                  </a:tcPr>
                </a:tc>
                <a:extLst>
                  <a:ext uri="{0D108BD9-81ED-4DB2-BD59-A6C34878D82A}">
                    <a16:rowId xmlns:a16="http://schemas.microsoft.com/office/drawing/2014/main" val="1973066384"/>
                  </a:ext>
                </a:extLst>
              </a:tr>
            </a:tbl>
          </a:graphicData>
        </a:graphic>
      </p:graphicFrame>
      <p:sp>
        <p:nvSpPr>
          <p:cNvPr id="10" name="TextBox 9">
            <a:extLst>
              <a:ext uri="{FF2B5EF4-FFF2-40B4-BE49-F238E27FC236}">
                <a16:creationId xmlns:a16="http://schemas.microsoft.com/office/drawing/2014/main" id="{88704BAB-8B5D-562B-ABC3-2DE8309A106B}"/>
              </a:ext>
            </a:extLst>
          </p:cNvPr>
          <p:cNvSpPr txBox="1"/>
          <p:nvPr/>
        </p:nvSpPr>
        <p:spPr>
          <a:xfrm>
            <a:off x="5977053" y="3818075"/>
            <a:ext cx="2659702" cy="369332"/>
          </a:xfrm>
          <a:prstGeom prst="rect">
            <a:avLst/>
          </a:prstGeom>
          <a:noFill/>
        </p:spPr>
        <p:txBody>
          <a:bodyPr wrap="none" rtlCol="0">
            <a:spAutoFit/>
          </a:bodyPr>
          <a:lstStyle/>
          <a:p>
            <a:r>
              <a:rPr lang="en-US" dirty="0"/>
              <a:t>For Nested Quantifiers</a:t>
            </a:r>
          </a:p>
        </p:txBody>
      </p:sp>
    </p:spTree>
    <p:extLst>
      <p:ext uri="{BB962C8B-B14F-4D97-AF65-F5344CB8AC3E}">
        <p14:creationId xmlns:p14="http://schemas.microsoft.com/office/powerpoint/2010/main" val="231522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680C-02A4-4E26-1F8C-CEEF85FBE51C}"/>
              </a:ext>
            </a:extLst>
          </p:cNvPr>
          <p:cNvSpPr>
            <a:spLocks noGrp="1"/>
          </p:cNvSpPr>
          <p:nvPr>
            <p:ph type="title"/>
          </p:nvPr>
        </p:nvSpPr>
        <p:spPr/>
        <p:txBody>
          <a:bodyPr/>
          <a:lstStyle/>
          <a:p>
            <a:r>
              <a:rPr lang="en-US" dirty="0"/>
              <a:t>De Morgan's Laws - Examples</a:t>
            </a:r>
          </a:p>
        </p:txBody>
      </p:sp>
      <p:sp>
        <p:nvSpPr>
          <p:cNvPr id="3" name="Content Placeholder 2">
            <a:extLst>
              <a:ext uri="{FF2B5EF4-FFF2-40B4-BE49-F238E27FC236}">
                <a16:creationId xmlns:a16="http://schemas.microsoft.com/office/drawing/2014/main" id="{7BC62F9A-DC06-D0A1-FD14-41757BA73585}"/>
              </a:ext>
            </a:extLst>
          </p:cNvPr>
          <p:cNvSpPr>
            <a:spLocks noGrp="1"/>
          </p:cNvSpPr>
          <p:nvPr>
            <p:ph idx="1"/>
          </p:nvPr>
        </p:nvSpPr>
        <p:spPr>
          <a:xfrm>
            <a:off x="259395" y="1181099"/>
            <a:ext cx="11656379" cy="510541"/>
          </a:xfrm>
        </p:spPr>
        <p:txBody>
          <a:bodyPr/>
          <a:lstStyle/>
          <a:p>
            <a:pPr marL="0" indent="0">
              <a:buNone/>
            </a:pPr>
            <a:r>
              <a:rPr lang="en-US" dirty="0"/>
              <a:t>Simplify the following using De Morgan's Laws:</a:t>
            </a:r>
          </a:p>
          <a:p>
            <a:pPr marL="0" indent="0">
              <a:buNone/>
            </a:pPr>
            <a:endParaRPr lang="en-US" dirty="0"/>
          </a:p>
          <a:p>
            <a:pPr marL="0" indent="0">
              <a:buNone/>
            </a:pP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E88A039-302D-04C6-8FA9-7A868F0B8AA3}"/>
                  </a:ext>
                </a:extLst>
              </p:cNvPr>
              <p:cNvSpPr txBox="1"/>
              <p:nvPr/>
            </p:nvSpPr>
            <p:spPr>
              <a:xfrm>
                <a:off x="365760" y="1947672"/>
                <a:ext cx="1210973"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4" name="TextBox 3">
                <a:extLst>
                  <a:ext uri="{FF2B5EF4-FFF2-40B4-BE49-F238E27FC236}">
                    <a16:creationId xmlns:a16="http://schemas.microsoft.com/office/drawing/2014/main" id="{9E88A039-302D-04C6-8FA9-7A868F0B8AA3}"/>
                  </a:ext>
                </a:extLst>
              </p:cNvPr>
              <p:cNvSpPr txBox="1">
                <a:spLocks noRot="1" noChangeAspect="1" noMove="1" noResize="1" noEditPoints="1" noAdjustHandles="1" noChangeArrowheads="1" noChangeShapeType="1" noTextEdit="1"/>
              </p:cNvSpPr>
              <p:nvPr/>
            </p:nvSpPr>
            <p:spPr>
              <a:xfrm>
                <a:off x="365760" y="1947672"/>
                <a:ext cx="1210973" cy="369332"/>
              </a:xfrm>
              <a:prstGeom prst="rect">
                <a:avLst/>
              </a:prstGeom>
              <a:blipFill>
                <a:blip r:embed="rId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ED8E79F-D2EB-ECFE-2195-9D6A009D5536}"/>
                  </a:ext>
                </a:extLst>
              </p:cNvPr>
              <p:cNvSpPr txBox="1"/>
              <p:nvPr/>
            </p:nvSpPr>
            <p:spPr>
              <a:xfrm>
                <a:off x="365760" y="2749296"/>
                <a:ext cx="2204771" cy="404983"/>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dirty="0"/>
                  <a:t>  </a:t>
                </a:r>
              </a:p>
            </p:txBody>
          </p:sp>
        </mc:Choice>
        <mc:Fallback xmlns="">
          <p:sp>
            <p:nvSpPr>
              <p:cNvPr id="5" name="TextBox 4">
                <a:extLst>
                  <a:ext uri="{FF2B5EF4-FFF2-40B4-BE49-F238E27FC236}">
                    <a16:creationId xmlns:a16="http://schemas.microsoft.com/office/drawing/2014/main" id="{AED8E79F-D2EB-ECFE-2195-9D6A009D5536}"/>
                  </a:ext>
                </a:extLst>
              </p:cNvPr>
              <p:cNvSpPr txBox="1">
                <a:spLocks noRot="1" noChangeAspect="1" noMove="1" noResize="1" noEditPoints="1" noAdjustHandles="1" noChangeArrowheads="1" noChangeShapeType="1" noTextEdit="1"/>
              </p:cNvSpPr>
              <p:nvPr/>
            </p:nvSpPr>
            <p:spPr>
              <a:xfrm>
                <a:off x="365760" y="2749296"/>
                <a:ext cx="2204771" cy="404983"/>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B58BCED-7415-CCDC-6DB6-FBE54C8A810B}"/>
                  </a:ext>
                </a:extLst>
              </p:cNvPr>
              <p:cNvSpPr txBox="1"/>
              <p:nvPr/>
            </p:nvSpPr>
            <p:spPr>
              <a:xfrm>
                <a:off x="365759" y="3501230"/>
                <a:ext cx="2212785" cy="404983"/>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dirty="0"/>
                  <a:t>  </a:t>
                </a:r>
              </a:p>
            </p:txBody>
          </p:sp>
        </mc:Choice>
        <mc:Fallback xmlns="">
          <p:sp>
            <p:nvSpPr>
              <p:cNvPr id="6" name="TextBox 5">
                <a:extLst>
                  <a:ext uri="{FF2B5EF4-FFF2-40B4-BE49-F238E27FC236}">
                    <a16:creationId xmlns:a16="http://schemas.microsoft.com/office/drawing/2014/main" id="{2B58BCED-7415-CCDC-6DB6-FBE54C8A810B}"/>
                  </a:ext>
                </a:extLst>
              </p:cNvPr>
              <p:cNvSpPr txBox="1">
                <a:spLocks noRot="1" noChangeAspect="1" noMove="1" noResize="1" noEditPoints="1" noAdjustHandles="1" noChangeArrowheads="1" noChangeShapeType="1" noTextEdit="1"/>
              </p:cNvSpPr>
              <p:nvPr/>
            </p:nvSpPr>
            <p:spPr>
              <a:xfrm>
                <a:off x="365759" y="3501230"/>
                <a:ext cx="2212785" cy="404983"/>
              </a:xfrm>
              <a:prstGeom prst="rect">
                <a:avLst/>
              </a:prstGeom>
              <a:blipFill>
                <a:blip r:embed="rId4"/>
                <a:stretch>
                  <a:fillRect b="-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49CC593-E792-6ECF-81EC-0D56D65F3756}"/>
                  </a:ext>
                </a:extLst>
              </p:cNvPr>
              <p:cNvSpPr txBox="1"/>
              <p:nvPr/>
            </p:nvSpPr>
            <p:spPr>
              <a:xfrm>
                <a:off x="4102608" y="1947672"/>
                <a:ext cx="1218988"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a:t>
                </a:r>
              </a:p>
            </p:txBody>
          </p:sp>
        </mc:Choice>
        <mc:Fallback xmlns="">
          <p:sp>
            <p:nvSpPr>
              <p:cNvPr id="8" name="TextBox 7">
                <a:extLst>
                  <a:ext uri="{FF2B5EF4-FFF2-40B4-BE49-F238E27FC236}">
                    <a16:creationId xmlns:a16="http://schemas.microsoft.com/office/drawing/2014/main" id="{049CC593-E792-6ECF-81EC-0D56D65F3756}"/>
                  </a:ext>
                </a:extLst>
              </p:cNvPr>
              <p:cNvSpPr txBox="1">
                <a:spLocks noRot="1" noChangeAspect="1" noMove="1" noResize="1" noEditPoints="1" noAdjustHandles="1" noChangeArrowheads="1" noChangeShapeType="1" noTextEdit="1"/>
              </p:cNvSpPr>
              <p:nvPr/>
            </p:nvSpPr>
            <p:spPr>
              <a:xfrm>
                <a:off x="4102608" y="1947672"/>
                <a:ext cx="1218988" cy="369332"/>
              </a:xfrm>
              <a:prstGeom prst="rect">
                <a:avLst/>
              </a:prstGeom>
              <a:blipFill>
                <a:blip r:embed="rId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D9D0810-D912-07E8-0B2D-22C1DE187457}"/>
                  </a:ext>
                </a:extLst>
              </p:cNvPr>
              <p:cNvSpPr txBox="1"/>
              <p:nvPr/>
            </p:nvSpPr>
            <p:spPr>
              <a:xfrm>
                <a:off x="4102608" y="2749296"/>
                <a:ext cx="2385910" cy="404983"/>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dirty="0"/>
                  <a:t>  </a:t>
                </a:r>
              </a:p>
            </p:txBody>
          </p:sp>
        </mc:Choice>
        <mc:Fallback xmlns="">
          <p:sp>
            <p:nvSpPr>
              <p:cNvPr id="9" name="TextBox 8">
                <a:extLst>
                  <a:ext uri="{FF2B5EF4-FFF2-40B4-BE49-F238E27FC236}">
                    <a16:creationId xmlns:a16="http://schemas.microsoft.com/office/drawing/2014/main" id="{ED9D0810-D912-07E8-0B2D-22C1DE187457}"/>
                  </a:ext>
                </a:extLst>
              </p:cNvPr>
              <p:cNvSpPr txBox="1">
                <a:spLocks noRot="1" noChangeAspect="1" noMove="1" noResize="1" noEditPoints="1" noAdjustHandles="1" noChangeArrowheads="1" noChangeShapeType="1" noTextEdit="1"/>
              </p:cNvSpPr>
              <p:nvPr/>
            </p:nvSpPr>
            <p:spPr>
              <a:xfrm>
                <a:off x="4102608" y="2749296"/>
                <a:ext cx="2385910" cy="404983"/>
              </a:xfrm>
              <a:prstGeom prst="rect">
                <a:avLst/>
              </a:prstGeom>
              <a:blipFill>
                <a:blip r:embed="rId6"/>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568FF85-F7BB-854A-B841-E7F2DCC34EF4}"/>
                  </a:ext>
                </a:extLst>
              </p:cNvPr>
              <p:cNvSpPr txBox="1"/>
              <p:nvPr/>
            </p:nvSpPr>
            <p:spPr>
              <a:xfrm>
                <a:off x="4102608" y="3501230"/>
                <a:ext cx="2377895" cy="404983"/>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dirty="0"/>
                  <a:t>  </a:t>
                </a:r>
              </a:p>
            </p:txBody>
          </p:sp>
        </mc:Choice>
        <mc:Fallback xmlns="">
          <p:sp>
            <p:nvSpPr>
              <p:cNvPr id="10" name="TextBox 9">
                <a:extLst>
                  <a:ext uri="{FF2B5EF4-FFF2-40B4-BE49-F238E27FC236}">
                    <a16:creationId xmlns:a16="http://schemas.microsoft.com/office/drawing/2014/main" id="{2568FF85-F7BB-854A-B841-E7F2DCC34EF4}"/>
                  </a:ext>
                </a:extLst>
              </p:cNvPr>
              <p:cNvSpPr txBox="1">
                <a:spLocks noRot="1" noChangeAspect="1" noMove="1" noResize="1" noEditPoints="1" noAdjustHandles="1" noChangeArrowheads="1" noChangeShapeType="1" noTextEdit="1"/>
              </p:cNvSpPr>
              <p:nvPr/>
            </p:nvSpPr>
            <p:spPr>
              <a:xfrm>
                <a:off x="4102608" y="3501230"/>
                <a:ext cx="2377895" cy="404983"/>
              </a:xfrm>
              <a:prstGeom prst="rect">
                <a:avLst/>
              </a:prstGeom>
              <a:blipFill>
                <a:blip r:embed="rId7"/>
                <a:stretch>
                  <a:fillRect b="-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91EBC2C-1680-6AF4-A453-8645929E4688}"/>
                  </a:ext>
                </a:extLst>
              </p:cNvPr>
              <p:cNvSpPr txBox="1"/>
              <p:nvPr/>
            </p:nvSpPr>
            <p:spPr>
              <a:xfrm>
                <a:off x="357746" y="4253164"/>
                <a:ext cx="17094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191EBC2C-1680-6AF4-A453-8645929E4688}"/>
                  </a:ext>
                </a:extLst>
              </p:cNvPr>
              <p:cNvSpPr txBox="1">
                <a:spLocks noRot="1" noChangeAspect="1" noMove="1" noResize="1" noEditPoints="1" noAdjustHandles="1" noChangeArrowheads="1" noChangeShapeType="1" noTextEdit="1"/>
              </p:cNvSpPr>
              <p:nvPr/>
            </p:nvSpPr>
            <p:spPr>
              <a:xfrm>
                <a:off x="357746" y="4253164"/>
                <a:ext cx="1709442" cy="369332"/>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B87A443-9394-2C8F-E6F4-5743335C1F9A}"/>
                  </a:ext>
                </a:extLst>
              </p:cNvPr>
              <p:cNvSpPr txBox="1"/>
              <p:nvPr/>
            </p:nvSpPr>
            <p:spPr>
              <a:xfrm>
                <a:off x="4102608" y="4253164"/>
                <a:ext cx="170944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p:txBody>
          </p:sp>
        </mc:Choice>
        <mc:Fallback xmlns="">
          <p:sp>
            <p:nvSpPr>
              <p:cNvPr id="11" name="TextBox 10">
                <a:extLst>
                  <a:ext uri="{FF2B5EF4-FFF2-40B4-BE49-F238E27FC236}">
                    <a16:creationId xmlns:a16="http://schemas.microsoft.com/office/drawing/2014/main" id="{5B87A443-9394-2C8F-E6F4-5743335C1F9A}"/>
                  </a:ext>
                </a:extLst>
              </p:cNvPr>
              <p:cNvSpPr txBox="1">
                <a:spLocks noRot="1" noChangeAspect="1" noMove="1" noResize="1" noEditPoints="1" noAdjustHandles="1" noChangeArrowheads="1" noChangeShapeType="1" noTextEdit="1"/>
              </p:cNvSpPr>
              <p:nvPr/>
            </p:nvSpPr>
            <p:spPr>
              <a:xfrm>
                <a:off x="4102608" y="4253164"/>
                <a:ext cx="1709442" cy="369332"/>
              </a:xfrm>
              <a:prstGeom prst="rect">
                <a:avLst/>
              </a:prstGeom>
              <a:blipFill>
                <a:blip r:embed="rId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B99702B-22C8-6368-3613-B1099D8BCD77}"/>
                  </a:ext>
                </a:extLst>
              </p:cNvPr>
              <p:cNvSpPr txBox="1"/>
              <p:nvPr/>
            </p:nvSpPr>
            <p:spPr>
              <a:xfrm>
                <a:off x="365759" y="4963869"/>
                <a:ext cx="2703241" cy="404983"/>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dirty="0"/>
                  <a:t>  </a:t>
                </a:r>
              </a:p>
            </p:txBody>
          </p:sp>
        </mc:Choice>
        <mc:Fallback xmlns="">
          <p:sp>
            <p:nvSpPr>
              <p:cNvPr id="12" name="TextBox 11">
                <a:extLst>
                  <a:ext uri="{FF2B5EF4-FFF2-40B4-BE49-F238E27FC236}">
                    <a16:creationId xmlns:a16="http://schemas.microsoft.com/office/drawing/2014/main" id="{3B99702B-22C8-6368-3613-B1099D8BCD77}"/>
                  </a:ext>
                </a:extLst>
              </p:cNvPr>
              <p:cNvSpPr txBox="1">
                <a:spLocks noRot="1" noChangeAspect="1" noMove="1" noResize="1" noEditPoints="1" noAdjustHandles="1" noChangeArrowheads="1" noChangeShapeType="1" noTextEdit="1"/>
              </p:cNvSpPr>
              <p:nvPr/>
            </p:nvSpPr>
            <p:spPr>
              <a:xfrm>
                <a:off x="365759" y="4963869"/>
                <a:ext cx="2703241" cy="404983"/>
              </a:xfrm>
              <a:prstGeom prst="rect">
                <a:avLst/>
              </a:prstGeom>
              <a:blipFill>
                <a:blip r:embed="rId10"/>
                <a:stretch>
                  <a:fillRect b="-5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A22FDCB-BE36-A0E5-5176-6E744196EBD4}"/>
                  </a:ext>
                </a:extLst>
              </p:cNvPr>
              <p:cNvSpPr txBox="1"/>
              <p:nvPr/>
            </p:nvSpPr>
            <p:spPr>
              <a:xfrm>
                <a:off x="4102608" y="4963869"/>
                <a:ext cx="2876365" cy="404983"/>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a14:m>
                <a:r>
                  <a:rPr lang="en-US" dirty="0"/>
                  <a:t>  </a:t>
                </a:r>
              </a:p>
            </p:txBody>
          </p:sp>
        </mc:Choice>
        <mc:Fallback xmlns="">
          <p:sp>
            <p:nvSpPr>
              <p:cNvPr id="13" name="TextBox 12">
                <a:extLst>
                  <a:ext uri="{FF2B5EF4-FFF2-40B4-BE49-F238E27FC236}">
                    <a16:creationId xmlns:a16="http://schemas.microsoft.com/office/drawing/2014/main" id="{4A22FDCB-BE36-A0E5-5176-6E744196EBD4}"/>
                  </a:ext>
                </a:extLst>
              </p:cNvPr>
              <p:cNvSpPr txBox="1">
                <a:spLocks noRot="1" noChangeAspect="1" noMove="1" noResize="1" noEditPoints="1" noAdjustHandles="1" noChangeArrowheads="1" noChangeShapeType="1" noTextEdit="1"/>
              </p:cNvSpPr>
              <p:nvPr/>
            </p:nvSpPr>
            <p:spPr>
              <a:xfrm>
                <a:off x="4102608" y="4963869"/>
                <a:ext cx="2876365" cy="404983"/>
              </a:xfrm>
              <a:prstGeom prst="rect">
                <a:avLst/>
              </a:prstGeom>
              <a:blipFill>
                <a:blip r:embed="rId11"/>
                <a:stretch>
                  <a:fillRect b="-5970"/>
                </a:stretch>
              </a:blipFill>
            </p:spPr>
            <p:txBody>
              <a:bodyPr/>
              <a:lstStyle/>
              <a:p>
                <a:r>
                  <a:rPr lang="en-US">
                    <a:noFill/>
                  </a:rPr>
                  <a:t> </a:t>
                </a:r>
              </a:p>
            </p:txBody>
          </p:sp>
        </mc:Fallback>
      </mc:AlternateContent>
    </p:spTree>
    <p:extLst>
      <p:ext uri="{BB962C8B-B14F-4D97-AF65-F5344CB8AC3E}">
        <p14:creationId xmlns:p14="http://schemas.microsoft.com/office/powerpoint/2010/main" val="2780935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9" grpId="0"/>
      <p:bldP spid="10" grpId="0"/>
      <p:bldP spid="7" grpId="0"/>
      <p:bldP spid="11" grpId="0"/>
      <p:bldP spid="12" grpId="0"/>
      <p:bldP spid="1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A0F57-F4E9-276E-D987-B0262BFBA7F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29A14AA-3193-B7D7-2DF4-2F62B1C5B3FF}"/>
              </a:ext>
            </a:extLst>
          </p:cNvPr>
          <p:cNvSpPr>
            <a:spLocks noGrp="1"/>
          </p:cNvSpPr>
          <p:nvPr>
            <p:ph idx="1"/>
          </p:nvPr>
        </p:nvSpPr>
        <p:spPr/>
        <p:txBody>
          <a:bodyPr/>
          <a:lstStyle/>
          <a:p>
            <a:pPr marL="0" indent="0">
              <a:buNone/>
            </a:pPr>
            <a:r>
              <a:rPr lang="en-US" dirty="0"/>
              <a:t>Let's do a couple of the challenges together.</a:t>
            </a:r>
          </a:p>
          <a:p>
            <a:pPr marL="0" indent="0">
              <a:buNone/>
            </a:pPr>
            <a:endParaRPr lang="en-US" dirty="0"/>
          </a:p>
          <a:p>
            <a:pPr marL="0" indent="0">
              <a:buNone/>
            </a:pPr>
            <a:r>
              <a:rPr lang="en-US" dirty="0"/>
              <a:t>Challenge 1.9.1</a:t>
            </a:r>
          </a:p>
          <a:p>
            <a:pPr marL="0" indent="0">
              <a:buNone/>
            </a:pPr>
            <a:r>
              <a:rPr lang="en-US" dirty="0"/>
              <a:t>Challenge 1.10.1</a:t>
            </a:r>
          </a:p>
        </p:txBody>
      </p:sp>
    </p:spTree>
    <p:extLst>
      <p:ext uri="{BB962C8B-B14F-4D97-AF65-F5344CB8AC3E}">
        <p14:creationId xmlns:p14="http://schemas.microsoft.com/office/powerpoint/2010/main" val="2560158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C0A54-61FE-24E8-AC54-CED21B583434}"/>
              </a:ext>
            </a:extLst>
          </p:cNvPr>
          <p:cNvSpPr>
            <a:spLocks noGrp="1"/>
          </p:cNvSpPr>
          <p:nvPr>
            <p:ph type="title"/>
          </p:nvPr>
        </p:nvSpPr>
        <p:spPr/>
        <p:txBody>
          <a:bodyPr/>
          <a:lstStyle/>
          <a:p>
            <a:r>
              <a:rPr lang="en-US" dirty="0"/>
              <a:t>Let's practice</a:t>
            </a:r>
          </a:p>
        </p:txBody>
      </p:sp>
      <p:sp>
        <p:nvSpPr>
          <p:cNvPr id="3" name="Content Placeholder 2">
            <a:extLst>
              <a:ext uri="{FF2B5EF4-FFF2-40B4-BE49-F238E27FC236}">
                <a16:creationId xmlns:a16="http://schemas.microsoft.com/office/drawing/2014/main" id="{68F5C46F-9A98-513F-2347-17373E380E22}"/>
              </a:ext>
            </a:extLst>
          </p:cNvPr>
          <p:cNvSpPr>
            <a:spLocks noGrp="1"/>
          </p:cNvSpPr>
          <p:nvPr>
            <p:ph idx="1"/>
          </p:nvPr>
        </p:nvSpPr>
        <p:spPr/>
        <p:txBody>
          <a:bodyPr/>
          <a:lstStyle/>
          <a:p>
            <a:pPr marL="0" indent="0">
              <a:buNone/>
            </a:pPr>
            <a:r>
              <a:rPr lang="en-US" dirty="0">
                <a:hlinkClick r:id="rId2"/>
              </a:rPr>
              <a:t>With a Kahoot...</a:t>
            </a:r>
            <a:endParaRPr lang="en-US" dirty="0"/>
          </a:p>
        </p:txBody>
      </p:sp>
    </p:spTree>
    <p:extLst>
      <p:ext uri="{BB962C8B-B14F-4D97-AF65-F5344CB8AC3E}">
        <p14:creationId xmlns:p14="http://schemas.microsoft.com/office/powerpoint/2010/main" val="3807164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DEA20-DB8D-418B-A9D0-01C6C1A5E3B1}"/>
              </a:ext>
            </a:extLst>
          </p:cNvPr>
          <p:cNvSpPr>
            <a:spLocks noGrp="1"/>
          </p:cNvSpPr>
          <p:nvPr>
            <p:ph type="title"/>
          </p:nvPr>
        </p:nvSpPr>
        <p:spPr/>
        <p:txBody>
          <a:bodyPr/>
          <a:lstStyle/>
          <a:p>
            <a:r>
              <a:rPr lang="en-US" dirty="0"/>
              <a:t>Work as a Team</a:t>
            </a:r>
          </a:p>
        </p:txBody>
      </p:sp>
      <p:sp>
        <p:nvSpPr>
          <p:cNvPr id="3" name="Content Placeholder 2">
            <a:extLst>
              <a:ext uri="{FF2B5EF4-FFF2-40B4-BE49-F238E27FC236}">
                <a16:creationId xmlns:a16="http://schemas.microsoft.com/office/drawing/2014/main" id="{E8625899-5F19-4D51-AD1F-7EF7A498666A}"/>
              </a:ext>
            </a:extLst>
          </p:cNvPr>
          <p:cNvSpPr>
            <a:spLocks noGrp="1"/>
          </p:cNvSpPr>
          <p:nvPr>
            <p:ph idx="1"/>
          </p:nvPr>
        </p:nvSpPr>
        <p:spPr/>
        <p:txBody>
          <a:bodyPr/>
          <a:lstStyle/>
          <a:p>
            <a:pPr marL="0" indent="0">
              <a:buNone/>
            </a:pPr>
            <a:r>
              <a:rPr lang="en-US" dirty="0"/>
              <a:t>Challenge 1.9.1</a:t>
            </a:r>
          </a:p>
          <a:p>
            <a:pPr marL="0" indent="0">
              <a:buNone/>
            </a:pPr>
            <a:r>
              <a:rPr lang="en-US" dirty="0"/>
              <a:t>Additional Exercise 1.9.2</a:t>
            </a:r>
          </a:p>
          <a:p>
            <a:pPr marL="0" indent="0">
              <a:buNone/>
            </a:pPr>
            <a:r>
              <a:rPr lang="en-US" dirty="0"/>
              <a:t>Challenge 1.10.1</a:t>
            </a:r>
          </a:p>
          <a:p>
            <a:pPr marL="0" indent="0">
              <a:buNone/>
            </a:pPr>
            <a:r>
              <a:rPr lang="en-US" dirty="0"/>
              <a:t>Additional Exercise </a:t>
            </a:r>
            <a:r>
              <a:rPr lang="en-US" dirty="0">
                <a:latin typeface="Calibri" panose="020F0502020204030204" pitchFamily="34" charset="0"/>
              </a:rPr>
              <a:t>1.10.7</a:t>
            </a:r>
            <a:endParaRPr lang="en-US" sz="1800" dirty="0">
              <a:effectLst/>
              <a:latin typeface="Calibri" panose="020F0502020204030204" pitchFamily="34" charset="0"/>
            </a:endParaRP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2191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84B7E-D85A-FA48-9421-F127E8F28FFA}"/>
              </a:ext>
            </a:extLst>
          </p:cNvPr>
          <p:cNvSpPr>
            <a:spLocks noGrp="1"/>
          </p:cNvSpPr>
          <p:nvPr>
            <p:ph type="title"/>
          </p:nvPr>
        </p:nvSpPr>
        <p:spPr/>
        <p:txBody>
          <a:bodyPr/>
          <a:lstStyle/>
          <a:p>
            <a:r>
              <a:rPr lang="en-US" dirty="0"/>
              <a:t>Check your understanding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60AF0C-CE71-2EAC-60B1-9A919791C534}"/>
                  </a:ext>
                </a:extLst>
              </p:cNvPr>
              <p:cNvSpPr>
                <a:spLocks noGrp="1"/>
              </p:cNvSpPr>
              <p:nvPr>
                <p:ph idx="1"/>
              </p:nvPr>
            </p:nvSpPr>
            <p:spPr/>
            <p:txBody>
              <a:bodyPr/>
              <a:lstStyle/>
              <a:p>
                <a:pPr marL="0" indent="0">
                  <a:buNone/>
                </a:pPr>
                <a:r>
                  <a:rPr lang="en-US" dirty="0"/>
                  <a:t>Decide whether each of the following are a </a:t>
                </a:r>
                <a:r>
                  <a:rPr lang="en-US" b="1" dirty="0"/>
                  <a:t>tautology</a:t>
                </a:r>
                <a:r>
                  <a:rPr lang="en-US" dirty="0"/>
                  <a:t> or a </a:t>
                </a:r>
                <a:r>
                  <a:rPr lang="en-US" b="1" dirty="0"/>
                  <a:t>contradiction</a:t>
                </a:r>
                <a:r>
                  <a:rPr lang="en-US" dirty="0"/>
                  <a:t> or </a:t>
                </a:r>
                <a:r>
                  <a:rPr lang="en-US" b="1" dirty="0"/>
                  <a:t>neither</a:t>
                </a:r>
                <a:r>
                  <a:rPr lang="en-US" dirty="0"/>
                  <a:t>.</a:t>
                </a:r>
              </a:p>
              <a:p>
                <a:pPr marL="0" indent="0">
                  <a:buNone/>
                </a:pPr>
                <a:endParaRPr lang="en-US" dirty="0"/>
              </a:p>
              <a:p>
                <a:pPr marL="0" indent="0">
                  <a:buNone/>
                </a:pPr>
                <a:endParaRPr lang="en-US" dirty="0"/>
              </a:p>
              <a:p>
                <a:pPr marL="0" indent="0">
                  <a:buNone/>
                </a:pPr>
                <a:r>
                  <a:rPr lang="en-US" sz="3200" dirty="0"/>
                  <a:t>1</a:t>
                </a:r>
                <a:r>
                  <a:rPr lang="en-US" sz="3200" b="0" dirty="0"/>
                  <a:t>.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𝑝</m:t>
                    </m:r>
                  </m:oMath>
                </a14:m>
                <a:r>
                  <a:rPr lang="en-US" sz="3200" dirty="0"/>
                  <a:t> </a:t>
                </a:r>
              </a:p>
              <a:p>
                <a:pPr marL="0" indent="0">
                  <a:buNone/>
                </a:pPr>
                <a:r>
                  <a:rPr lang="en-US" sz="3200" dirty="0"/>
                  <a:t>2.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𝑝</m:t>
                    </m:r>
                  </m:oMath>
                </a14:m>
                <a:endParaRPr lang="en-US" sz="3200" dirty="0"/>
              </a:p>
              <a:p>
                <a:pPr marL="0" indent="0">
                  <a:buNone/>
                </a:pPr>
                <a:r>
                  <a:rPr lang="en-US" sz="3200" dirty="0"/>
                  <a:t>3.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m:t>
                    </m:r>
                    <m:r>
                      <a:rPr lang="en-US" sz="3200" b="0" i="1" smtClean="0">
                        <a:latin typeface="Cambria Math" panose="02040503050406030204" pitchFamily="18" charset="0"/>
                      </a:rPr>
                      <m:t>𝑝</m:t>
                    </m:r>
                  </m:oMath>
                </a14:m>
                <a:endParaRPr lang="en-US" sz="3200" dirty="0"/>
              </a:p>
              <a:p>
                <a:pPr marL="0" indent="0">
                  <a:buNone/>
                </a:pPr>
                <a:r>
                  <a:rPr lang="en-US" sz="3200" dirty="0"/>
                  <a:t>4.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𝑝</m:t>
                    </m:r>
                  </m:oMath>
                </a14:m>
                <a:r>
                  <a:rPr lang="en-US" sz="3200" dirty="0"/>
                  <a:t> </a:t>
                </a:r>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B60AF0C-CE71-2EAC-60B1-9A919791C534}"/>
                  </a:ext>
                </a:extLst>
              </p:cNvPr>
              <p:cNvSpPr>
                <a:spLocks noGrp="1" noRot="1" noChangeAspect="1" noMove="1" noResize="1" noEditPoints="1" noAdjustHandles="1" noChangeArrowheads="1" noChangeShapeType="1" noTextEdit="1"/>
              </p:cNvSpPr>
              <p:nvPr>
                <p:ph idx="1"/>
              </p:nvPr>
            </p:nvSpPr>
            <p:spPr>
              <a:blipFill>
                <a:blip r:embed="rId3"/>
                <a:stretch>
                  <a:fillRect l="-1360" t="-9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854654-C710-E701-FAD7-7FA03DD27CB0}"/>
                  </a:ext>
                </a:extLst>
              </p:cNvPr>
              <p:cNvSpPr txBox="1"/>
              <p:nvPr/>
            </p:nvSpPr>
            <p:spPr>
              <a:xfrm>
                <a:off x="2753249" y="2692958"/>
                <a:ext cx="5866927" cy="369332"/>
              </a:xfrm>
              <a:prstGeom prst="rect">
                <a:avLst/>
              </a:prstGeom>
              <a:noFill/>
            </p:spPr>
            <p:txBody>
              <a:bodyPr wrap="none" rtlCol="0">
                <a:spAutoFit/>
              </a:bodyPr>
              <a:lstStyle/>
              <a:p>
                <a:r>
                  <a:rPr lang="en-US" dirty="0"/>
                  <a:t>Tautology. It is always </a:t>
                </a:r>
                <a:r>
                  <a:rPr lang="en-US" b="1" dirty="0"/>
                  <a:t>true</a:t>
                </a:r>
                <a:r>
                  <a:rPr lang="en-US" dirty="0"/>
                  <a:t> no matter the value of </a:t>
                </a:r>
                <a14:m>
                  <m:oMath xmlns:m="http://schemas.openxmlformats.org/officeDocument/2006/math">
                    <m:r>
                      <a:rPr lang="en-US" b="0" i="1" smtClean="0">
                        <a:latin typeface="Cambria Math" panose="02040503050406030204" pitchFamily="18" charset="0"/>
                      </a:rPr>
                      <m:t>𝑝</m:t>
                    </m:r>
                  </m:oMath>
                </a14:m>
                <a:r>
                  <a:rPr lang="en-US" dirty="0"/>
                  <a:t>.</a:t>
                </a:r>
              </a:p>
            </p:txBody>
          </p:sp>
        </mc:Choice>
        <mc:Fallback xmlns="">
          <p:sp>
            <p:nvSpPr>
              <p:cNvPr id="4" name="TextBox 3">
                <a:extLst>
                  <a:ext uri="{FF2B5EF4-FFF2-40B4-BE49-F238E27FC236}">
                    <a16:creationId xmlns:a16="http://schemas.microsoft.com/office/drawing/2014/main" id="{8E854654-C710-E701-FAD7-7FA03DD27CB0}"/>
                  </a:ext>
                </a:extLst>
              </p:cNvPr>
              <p:cNvSpPr txBox="1">
                <a:spLocks noRot="1" noChangeAspect="1" noMove="1" noResize="1" noEditPoints="1" noAdjustHandles="1" noChangeArrowheads="1" noChangeShapeType="1" noTextEdit="1"/>
              </p:cNvSpPr>
              <p:nvPr/>
            </p:nvSpPr>
            <p:spPr>
              <a:xfrm>
                <a:off x="2753249" y="2692958"/>
                <a:ext cx="5866927" cy="369332"/>
              </a:xfrm>
              <a:prstGeom prst="rect">
                <a:avLst/>
              </a:prstGeom>
              <a:blipFill>
                <a:blip r:embed="rId4"/>
                <a:stretch>
                  <a:fillRect l="-936"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2CA0739-A268-2338-F1AA-2AF87E5D8179}"/>
                  </a:ext>
                </a:extLst>
              </p:cNvPr>
              <p:cNvSpPr txBox="1"/>
              <p:nvPr/>
            </p:nvSpPr>
            <p:spPr>
              <a:xfrm>
                <a:off x="2753249" y="3375964"/>
                <a:ext cx="6264472" cy="369332"/>
              </a:xfrm>
              <a:prstGeom prst="rect">
                <a:avLst/>
              </a:prstGeom>
              <a:noFill/>
            </p:spPr>
            <p:txBody>
              <a:bodyPr wrap="none" rtlCol="0">
                <a:spAutoFit/>
              </a:bodyPr>
              <a:lstStyle/>
              <a:p>
                <a:r>
                  <a:rPr lang="en-US" dirty="0"/>
                  <a:t>Contradiction. It is always </a:t>
                </a:r>
                <a:r>
                  <a:rPr lang="en-US" b="1" dirty="0"/>
                  <a:t>false</a:t>
                </a:r>
                <a:r>
                  <a:rPr lang="en-US" dirty="0"/>
                  <a:t> no matter the value of </a:t>
                </a:r>
                <a14:m>
                  <m:oMath xmlns:m="http://schemas.openxmlformats.org/officeDocument/2006/math">
                    <m:r>
                      <a:rPr lang="en-US" b="0" i="1" smtClean="0">
                        <a:latin typeface="Cambria Math" panose="02040503050406030204" pitchFamily="18" charset="0"/>
                      </a:rPr>
                      <m:t>𝑝</m:t>
                    </m:r>
                  </m:oMath>
                </a14:m>
                <a:r>
                  <a:rPr lang="en-US" dirty="0"/>
                  <a:t>.</a:t>
                </a:r>
              </a:p>
            </p:txBody>
          </p:sp>
        </mc:Choice>
        <mc:Fallback xmlns="">
          <p:sp>
            <p:nvSpPr>
              <p:cNvPr id="5" name="TextBox 4">
                <a:extLst>
                  <a:ext uri="{FF2B5EF4-FFF2-40B4-BE49-F238E27FC236}">
                    <a16:creationId xmlns:a16="http://schemas.microsoft.com/office/drawing/2014/main" id="{F2CA0739-A268-2338-F1AA-2AF87E5D8179}"/>
                  </a:ext>
                </a:extLst>
              </p:cNvPr>
              <p:cNvSpPr txBox="1">
                <a:spLocks noRot="1" noChangeAspect="1" noMove="1" noResize="1" noEditPoints="1" noAdjustHandles="1" noChangeArrowheads="1" noChangeShapeType="1" noTextEdit="1"/>
              </p:cNvSpPr>
              <p:nvPr/>
            </p:nvSpPr>
            <p:spPr>
              <a:xfrm>
                <a:off x="2753249" y="3375964"/>
                <a:ext cx="6264472" cy="369332"/>
              </a:xfrm>
              <a:prstGeom prst="rect">
                <a:avLst/>
              </a:prstGeom>
              <a:blipFill>
                <a:blip r:embed="rId5"/>
                <a:stretch>
                  <a:fillRect l="-876" t="-10000" r="-87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9BF672-91ED-5571-E3AB-01AF1AA38007}"/>
                  </a:ext>
                </a:extLst>
              </p:cNvPr>
              <p:cNvSpPr txBox="1"/>
              <p:nvPr/>
            </p:nvSpPr>
            <p:spPr>
              <a:xfrm>
                <a:off x="2753249" y="4058970"/>
                <a:ext cx="6326988" cy="369332"/>
              </a:xfrm>
              <a:prstGeom prst="rect">
                <a:avLst/>
              </a:prstGeom>
              <a:noFill/>
            </p:spPr>
            <p:txBody>
              <a:bodyPr wrap="none" rtlCol="0">
                <a:spAutoFit/>
              </a:bodyPr>
              <a:lstStyle/>
              <a:p>
                <a:r>
                  <a:rPr lang="en-US" dirty="0"/>
                  <a:t>Contradiction. It is always </a:t>
                </a:r>
                <a:r>
                  <a:rPr lang="en-US" b="1" dirty="0"/>
                  <a:t>false </a:t>
                </a:r>
                <a:r>
                  <a:rPr lang="en-US" dirty="0"/>
                  <a:t>no matter the value of </a:t>
                </a:r>
                <a14:m>
                  <m:oMath xmlns:m="http://schemas.openxmlformats.org/officeDocument/2006/math">
                    <m:r>
                      <a:rPr lang="en-US" b="0" i="1" smtClean="0">
                        <a:latin typeface="Cambria Math" panose="02040503050406030204" pitchFamily="18" charset="0"/>
                      </a:rPr>
                      <m:t>𝑝</m:t>
                    </m:r>
                  </m:oMath>
                </a14:m>
                <a:r>
                  <a:rPr lang="en-US" dirty="0"/>
                  <a:t>.</a:t>
                </a:r>
              </a:p>
            </p:txBody>
          </p:sp>
        </mc:Choice>
        <mc:Fallback xmlns="">
          <p:sp>
            <p:nvSpPr>
              <p:cNvPr id="6" name="TextBox 5">
                <a:extLst>
                  <a:ext uri="{FF2B5EF4-FFF2-40B4-BE49-F238E27FC236}">
                    <a16:creationId xmlns:a16="http://schemas.microsoft.com/office/drawing/2014/main" id="{859BF672-91ED-5571-E3AB-01AF1AA38007}"/>
                  </a:ext>
                </a:extLst>
              </p:cNvPr>
              <p:cNvSpPr txBox="1">
                <a:spLocks noRot="1" noChangeAspect="1" noMove="1" noResize="1" noEditPoints="1" noAdjustHandles="1" noChangeArrowheads="1" noChangeShapeType="1" noTextEdit="1"/>
              </p:cNvSpPr>
              <p:nvPr/>
            </p:nvSpPr>
            <p:spPr>
              <a:xfrm>
                <a:off x="2753249" y="4058970"/>
                <a:ext cx="6326988" cy="369332"/>
              </a:xfrm>
              <a:prstGeom prst="rect">
                <a:avLst/>
              </a:prstGeom>
              <a:blipFill>
                <a:blip r:embed="rId6"/>
                <a:stretch>
                  <a:fillRect l="-86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70D2984-D072-D456-6789-732203BC683C}"/>
                  </a:ext>
                </a:extLst>
              </p:cNvPr>
              <p:cNvSpPr txBox="1"/>
              <p:nvPr/>
            </p:nvSpPr>
            <p:spPr>
              <a:xfrm>
                <a:off x="2753249" y="4734077"/>
                <a:ext cx="8689815" cy="369332"/>
              </a:xfrm>
              <a:prstGeom prst="rect">
                <a:avLst/>
              </a:prstGeom>
              <a:noFill/>
            </p:spPr>
            <p:txBody>
              <a:bodyPr wrap="none" rtlCol="0">
                <a:spAutoFit/>
              </a:bodyPr>
              <a:lstStyle/>
              <a:p>
                <a:r>
                  <a:rPr lang="en-US" dirty="0"/>
                  <a:t>Neither. It is sometimes </a:t>
                </a:r>
                <a:r>
                  <a:rPr lang="en-US" b="1" dirty="0"/>
                  <a:t>true</a:t>
                </a:r>
                <a:r>
                  <a:rPr lang="en-US" dirty="0"/>
                  <a:t> and sometimes </a:t>
                </a:r>
                <a:r>
                  <a:rPr lang="en-US" b="1" dirty="0"/>
                  <a:t>false </a:t>
                </a:r>
                <a:r>
                  <a:rPr lang="en-US" dirty="0"/>
                  <a:t>depending on the value of </a:t>
                </a:r>
                <a14:m>
                  <m:oMath xmlns:m="http://schemas.openxmlformats.org/officeDocument/2006/math">
                    <m:r>
                      <a:rPr lang="en-US" b="0" i="1" smtClean="0">
                        <a:latin typeface="Cambria Math" panose="02040503050406030204" pitchFamily="18" charset="0"/>
                      </a:rPr>
                      <m:t>𝑝</m:t>
                    </m:r>
                  </m:oMath>
                </a14:m>
                <a:r>
                  <a:rPr lang="en-US" dirty="0"/>
                  <a:t>.</a:t>
                </a:r>
              </a:p>
            </p:txBody>
          </p:sp>
        </mc:Choice>
        <mc:Fallback xmlns="">
          <p:sp>
            <p:nvSpPr>
              <p:cNvPr id="7" name="TextBox 6">
                <a:extLst>
                  <a:ext uri="{FF2B5EF4-FFF2-40B4-BE49-F238E27FC236}">
                    <a16:creationId xmlns:a16="http://schemas.microsoft.com/office/drawing/2014/main" id="{870D2984-D072-D456-6789-732203BC683C}"/>
                  </a:ext>
                </a:extLst>
              </p:cNvPr>
              <p:cNvSpPr txBox="1">
                <a:spLocks noRot="1" noChangeAspect="1" noMove="1" noResize="1" noEditPoints="1" noAdjustHandles="1" noChangeArrowheads="1" noChangeShapeType="1" noTextEdit="1"/>
              </p:cNvSpPr>
              <p:nvPr/>
            </p:nvSpPr>
            <p:spPr>
              <a:xfrm>
                <a:off x="2753249" y="4734077"/>
                <a:ext cx="8689815" cy="369332"/>
              </a:xfrm>
              <a:prstGeom prst="rect">
                <a:avLst/>
              </a:prstGeom>
              <a:blipFill>
                <a:blip r:embed="rId7"/>
                <a:stretch>
                  <a:fillRect l="-632"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418322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B7A3D-5CA4-4C62-94ED-ADE07BBEA8B6}"/>
              </a:ext>
            </a:extLst>
          </p:cNvPr>
          <p:cNvSpPr>
            <a:spLocks noGrp="1"/>
          </p:cNvSpPr>
          <p:nvPr>
            <p:ph type="title"/>
          </p:nvPr>
        </p:nvSpPr>
        <p:spPr/>
        <p:txBody>
          <a:bodyPr/>
          <a:lstStyle/>
          <a:p>
            <a:r>
              <a:rPr lang="en-US" dirty="0"/>
              <a:t>De Morgan's Laws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667493-B257-4C41-8EA8-2F4182DA74B2}"/>
                  </a:ext>
                </a:extLst>
              </p:cNvPr>
              <p:cNvSpPr>
                <a:spLocks noGrp="1"/>
              </p:cNvSpPr>
              <p:nvPr>
                <p:ph idx="1"/>
              </p:nvPr>
            </p:nvSpPr>
            <p:spPr/>
            <p:txBody>
              <a:bodyPr>
                <a:normAutofit/>
              </a:bodyPr>
              <a:lstStyle/>
              <a:p>
                <a:pPr marL="0" indent="0">
                  <a:buNone/>
                </a:pPr>
                <a:r>
                  <a:rPr lang="en-US" sz="2800" dirty="0"/>
                  <a:t>De Morgan’s laws for logic state:</a:t>
                </a:r>
              </a:p>
              <a:p>
                <a:pPr marL="0" indent="0">
                  <a:buNone/>
                </a:pPr>
                <a:endParaRPr lang="en-US" sz="2800" dirty="0"/>
              </a:p>
              <a:p>
                <a:pPr marL="0" indent="0">
                  <a:buNone/>
                </a:pPr>
                <a:r>
                  <a:rPr lang="en-US" sz="2800" i="1" dirty="0"/>
                  <a:t>The negation of a conjunction is the disjunction of negations; likewise, the negation of a disjunction is the conjunction of negations.</a:t>
                </a:r>
              </a:p>
              <a:p>
                <a:pPr marL="0" indent="0">
                  <a:buNone/>
                </a:pPr>
                <a:endParaRPr lang="en-US" sz="2800" i="1"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b="0" i="1" dirty="0"/>
              </a:p>
              <a:p>
                <a:pPr marL="0" indent="0">
                  <a:buNone/>
                </a:pPr>
                <a:endParaRPr lang="en-US" sz="2800" i="1" dirty="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d>
                        <m:dPr>
                          <m:ctrlPr>
                            <a:rPr lang="en-US" sz="2800" i="1" smtClean="0">
                              <a:latin typeface="Cambria Math" panose="02040503050406030204" pitchFamily="18" charset="0"/>
                            </a:rPr>
                          </m:ctrlPr>
                        </m:dPr>
                        <m:e>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oMath>
                  </m:oMathPara>
                </a14:m>
                <a:endParaRPr lang="en-US" sz="2800" i="1" dirty="0"/>
              </a:p>
              <a:p>
                <a:pPr marL="0" indent="0">
                  <a:buNone/>
                </a:pPr>
                <a:endParaRPr lang="en-US" sz="2800" i="1" dirty="0"/>
              </a:p>
            </p:txBody>
          </p:sp>
        </mc:Choice>
        <mc:Fallback xmlns="">
          <p:sp>
            <p:nvSpPr>
              <p:cNvPr id="3" name="Content Placeholder 2">
                <a:extLst>
                  <a:ext uri="{FF2B5EF4-FFF2-40B4-BE49-F238E27FC236}">
                    <a16:creationId xmlns:a16="http://schemas.microsoft.com/office/drawing/2014/main" id="{D1667493-B257-4C41-8EA8-2F4182DA74B2}"/>
                  </a:ext>
                </a:extLst>
              </p:cNvPr>
              <p:cNvSpPr>
                <a:spLocks noGrp="1" noRot="1" noChangeAspect="1" noMove="1" noResize="1" noEditPoints="1" noAdjustHandles="1" noChangeArrowheads="1" noChangeShapeType="1" noTextEdit="1"/>
              </p:cNvSpPr>
              <p:nvPr>
                <p:ph idx="1"/>
              </p:nvPr>
            </p:nvSpPr>
            <p:spPr>
              <a:blipFill>
                <a:blip r:embed="rId3"/>
                <a:stretch>
                  <a:fillRect l="-1098" t="-1679"/>
                </a:stretch>
              </a:blipFill>
            </p:spPr>
            <p:txBody>
              <a:bodyPr/>
              <a:lstStyle/>
              <a:p>
                <a:r>
                  <a:rPr lang="en-US">
                    <a:noFill/>
                  </a:rPr>
                  <a:t> </a:t>
                </a:r>
              </a:p>
            </p:txBody>
          </p:sp>
        </mc:Fallback>
      </mc:AlternateContent>
    </p:spTree>
    <p:extLst>
      <p:ext uri="{BB962C8B-B14F-4D97-AF65-F5344CB8AC3E}">
        <p14:creationId xmlns:p14="http://schemas.microsoft.com/office/powerpoint/2010/main" val="208795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578E4-02E8-4879-8093-BC3846E6A277}"/>
              </a:ext>
            </a:extLst>
          </p:cNvPr>
          <p:cNvSpPr>
            <a:spLocks noGrp="1"/>
          </p:cNvSpPr>
          <p:nvPr>
            <p:ph type="title"/>
          </p:nvPr>
        </p:nvSpPr>
        <p:spPr/>
        <p:txBody>
          <a:bodyPr/>
          <a:lstStyle/>
          <a:p>
            <a:r>
              <a:rPr lang="en-US"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09660F9-D10A-4204-925E-568DE1275AEF}"/>
                  </a:ext>
                </a:extLst>
              </p:cNvPr>
              <p:cNvSpPr>
                <a:spLocks noGrp="1"/>
              </p:cNvSpPr>
              <p:nvPr>
                <p:ph idx="1"/>
              </p:nvPr>
            </p:nvSpPr>
            <p:spPr/>
            <p:txBody>
              <a:bodyPr/>
              <a:lstStyle/>
              <a:p>
                <a:pPr marL="0" indent="0">
                  <a:buNone/>
                </a:pPr>
                <a:r>
                  <a:rPr lang="en-US" dirty="0"/>
                  <a:t>Simplify this expression using De Morgan's Laws:</a:t>
                </a:r>
              </a:p>
              <a:p>
                <a:pPr marL="0" indent="0">
                  <a:buNone/>
                </a:pP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oMath>
                </a14:m>
                <a:r>
                  <a:rPr lang="en-US" dirty="0"/>
                  <a:t> </a:t>
                </a:r>
              </a:p>
              <a:p>
                <a:pPr marL="0" indent="0">
                  <a:buNone/>
                </a:pPr>
                <a:endParaRPr lang="en-US" dirty="0"/>
              </a:p>
              <a:p>
                <a:pPr marL="0" indent="0">
                  <a:buNone/>
                </a:pPr>
                <a:r>
                  <a:rPr lang="en-US" dirty="0"/>
                  <a:t>1.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t>
                </a:r>
              </a:p>
              <a:p>
                <a:pPr marL="0" indent="0">
                  <a:buNone/>
                </a:pPr>
                <a:r>
                  <a:rPr lang="en-US" dirty="0"/>
                  <a:t>2.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09660F9-D10A-4204-925E-568DE1275AEF}"/>
                  </a:ext>
                </a:extLst>
              </p:cNvPr>
              <p:cNvSpPr>
                <a:spLocks noGrp="1" noRot="1" noChangeAspect="1" noMove="1" noResize="1" noEditPoints="1" noAdjustHandles="1" noChangeArrowheads="1" noChangeShapeType="1" noTextEdit="1"/>
              </p:cNvSpPr>
              <p:nvPr>
                <p:ph idx="1"/>
              </p:nvPr>
            </p:nvSpPr>
            <p:spPr>
              <a:blipFill>
                <a:blip r:embed="rId2"/>
                <a:stretch>
                  <a:fillRect l="-471" t="-959"/>
                </a:stretch>
              </a:blipFill>
            </p:spPr>
            <p:txBody>
              <a:bodyPr/>
              <a:lstStyle/>
              <a:p>
                <a:r>
                  <a:rPr lang="en-US">
                    <a:noFill/>
                  </a:rPr>
                  <a:t> </a:t>
                </a:r>
              </a:p>
            </p:txBody>
          </p:sp>
        </mc:Fallback>
      </mc:AlternateContent>
    </p:spTree>
    <p:extLst>
      <p:ext uri="{BB962C8B-B14F-4D97-AF65-F5344CB8AC3E}">
        <p14:creationId xmlns:p14="http://schemas.microsoft.com/office/powerpoint/2010/main" val="30336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98959-A792-4BE9-AD90-952DC03640F7}"/>
              </a:ext>
            </a:extLst>
          </p:cNvPr>
          <p:cNvSpPr>
            <a:spLocks noGrp="1"/>
          </p:cNvSpPr>
          <p:nvPr>
            <p:ph type="title"/>
          </p:nvPr>
        </p:nvSpPr>
        <p:spPr/>
        <p:txBody>
          <a:bodyPr/>
          <a:lstStyle/>
          <a:p>
            <a:r>
              <a:rPr lang="en-US" dirty="0"/>
              <a:t>You try 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01FE78-F400-4AE5-BAE9-79E1DC8DA74B}"/>
                  </a:ext>
                </a:extLst>
              </p:cNvPr>
              <p:cNvSpPr>
                <a:spLocks noGrp="1"/>
              </p:cNvSpPr>
              <p:nvPr>
                <p:ph idx="1"/>
              </p:nvPr>
            </p:nvSpPr>
            <p:spPr/>
            <p:txBody>
              <a:bodyPr/>
              <a:lstStyle/>
              <a:p>
                <a:pPr marL="0" indent="0">
                  <a:buNone/>
                </a:pPr>
                <a:r>
                  <a:rPr lang="en-US" sz="2800" dirty="0"/>
                  <a:t>Negate the following compound proposition by adding parenthesis around the entire expression, negating it, then apply De Morgan's Laws</a:t>
                </a:r>
                <a:endParaRPr lang="en-US" sz="2800" b="0" i="1" dirty="0">
                  <a:latin typeface="Cambria Math" panose="02040503050406030204" pitchFamily="18" charset="0"/>
                </a:endParaRPr>
              </a:p>
              <a:p>
                <a:pPr marL="0" indent="0">
                  <a:buNone/>
                </a:pPr>
                <a14:m>
                  <m:oMath xmlns:m="http://schemas.openxmlformats.org/officeDocument/2006/math">
                    <m:d>
                      <m:dPr>
                        <m:ctrlPr>
                          <a:rPr lang="en-US" sz="2800" b="0" i="1" smtClean="0">
                            <a:latin typeface="Cambria Math" panose="02040503050406030204" pitchFamily="18" charset="0"/>
                          </a:rPr>
                        </m:ctrlPr>
                      </m:dPr>
                      <m:e>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𝑞</m:t>
                        </m:r>
                      </m:e>
                    </m:d>
                    <m:r>
                      <a:rPr lang="en-US" sz="2800" b="0" i="1" smtClean="0">
                        <a:latin typeface="Cambria Math" panose="02040503050406030204" pitchFamily="18" charset="0"/>
                      </a:rPr>
                      <m:t>∨(</m:t>
                    </m:r>
                    <m:r>
                      <a:rPr lang="en-US" sz="2800" b="0" i="1" smtClean="0">
                        <a:latin typeface="Cambria Math" panose="02040503050406030204" pitchFamily="18" charset="0"/>
                      </a:rPr>
                      <m:t>𝑝</m:t>
                    </m:r>
                    <m:r>
                      <a:rPr lang="en-US" sz="2800" b="0" i="1" smtClean="0">
                        <a:latin typeface="Cambria Math" panose="02040503050406030204" pitchFamily="18" charset="0"/>
                      </a:rPr>
                      <m:t>∧¬</m:t>
                    </m:r>
                    <m:r>
                      <a:rPr lang="en-US" sz="2800" b="0" i="1" smtClean="0">
                        <a:latin typeface="Cambria Math" panose="02040503050406030204" pitchFamily="18" charset="0"/>
                      </a:rPr>
                      <m:t>𝑟</m:t>
                    </m:r>
                    <m:r>
                      <a:rPr lang="en-US" sz="2800" b="0" i="1" smtClean="0">
                        <a:latin typeface="Cambria Math" panose="02040503050406030204" pitchFamily="18" charset="0"/>
                      </a:rPr>
                      <m:t>)</m:t>
                    </m:r>
                  </m:oMath>
                </a14:m>
                <a:r>
                  <a:rPr lang="en-US" sz="2800" dirty="0"/>
                  <a:t> </a:t>
                </a:r>
              </a:p>
              <a:p>
                <a:pPr marL="0" indent="0">
                  <a:buNone/>
                </a:pPr>
                <a:endParaRPr lang="en-US" dirty="0"/>
              </a:p>
              <a:p>
                <a:pPr marL="0" indent="0">
                  <a:buNone/>
                </a:pPr>
                <a:r>
                  <a:rPr lang="en-US" dirty="0"/>
                  <a:t>Find a match</a:t>
                </a:r>
              </a:p>
              <a:p>
                <a:pPr marL="0" indent="0">
                  <a:buNone/>
                </a:pPr>
                <a:r>
                  <a:rPr lang="en-US" dirty="0">
                    <a:latin typeface="Consolas" panose="020B0609020204030204" pitchFamily="49" charset="0"/>
                  </a:rPr>
                  <a:t>A.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a:latin typeface="Consolas" panose="020B0609020204030204" pitchFamily="49" charset="0"/>
                </a:endParaRPr>
              </a:p>
              <a:p>
                <a:pPr marL="0" indent="0">
                  <a:buNone/>
                </a:pPr>
                <a:r>
                  <a:rPr lang="en-US" dirty="0">
                    <a:latin typeface="Consolas" panose="020B0609020204030204" pitchFamily="49" charset="0"/>
                  </a:rPr>
                  <a:t>B.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a:p>
              <a:p>
                <a:pPr marL="0" indent="0">
                  <a:buNone/>
                </a:pPr>
                <a:r>
                  <a:rPr lang="en-US" dirty="0">
                    <a:latin typeface="Consolas" panose="020B0609020204030204" pitchFamily="49" charset="0"/>
                  </a:rPr>
                  <a:t>C.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a:latin typeface="Consolas" panose="020B0609020204030204" pitchFamily="49" charset="0"/>
                </a:endParaRPr>
              </a:p>
              <a:p>
                <a:pPr marL="0" indent="0">
                  <a:buNone/>
                </a:pPr>
                <a:r>
                  <a:rPr lang="en-US" dirty="0">
                    <a:latin typeface="Consolas" panose="020B0609020204030204" pitchFamily="49" charset="0"/>
                  </a:rPr>
                  <a:t>D.	</a:t>
                </a:r>
                <a14:m>
                  <m:oMath xmlns:m="http://schemas.openxmlformats.org/officeDocument/2006/math">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e>
                    </m:d>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oMath>
                </a14:m>
                <a:endParaRPr lang="en-US" dirty="0">
                  <a:latin typeface="Consolas" panose="020B0609020204030204" pitchFamily="49" charset="0"/>
                </a:endParaRPr>
              </a:p>
            </p:txBody>
          </p:sp>
        </mc:Choice>
        <mc:Fallback xmlns="">
          <p:sp>
            <p:nvSpPr>
              <p:cNvPr id="3" name="Content Placeholder 2">
                <a:extLst>
                  <a:ext uri="{FF2B5EF4-FFF2-40B4-BE49-F238E27FC236}">
                    <a16:creationId xmlns:a16="http://schemas.microsoft.com/office/drawing/2014/main" id="{2401FE78-F400-4AE5-BAE9-79E1DC8DA74B}"/>
                  </a:ext>
                </a:extLst>
              </p:cNvPr>
              <p:cNvSpPr>
                <a:spLocks noGrp="1" noRot="1" noChangeAspect="1" noMove="1" noResize="1" noEditPoints="1" noAdjustHandles="1" noChangeArrowheads="1" noChangeShapeType="1" noTextEdit="1"/>
              </p:cNvSpPr>
              <p:nvPr>
                <p:ph idx="1"/>
              </p:nvPr>
            </p:nvSpPr>
            <p:spPr>
              <a:blipFill>
                <a:blip r:embed="rId2"/>
                <a:stretch>
                  <a:fillRect l="-1098" t="-1679"/>
                </a:stretch>
              </a:blipFill>
            </p:spPr>
            <p:txBody>
              <a:bodyPr/>
              <a:lstStyle/>
              <a:p>
                <a:r>
                  <a:rPr lang="en-US">
                    <a:noFill/>
                  </a:rPr>
                  <a:t> </a:t>
                </a:r>
              </a:p>
            </p:txBody>
          </p:sp>
        </mc:Fallback>
      </mc:AlternateContent>
      <p:sp>
        <p:nvSpPr>
          <p:cNvPr id="4" name="Arrow: Left 3">
            <a:extLst>
              <a:ext uri="{FF2B5EF4-FFF2-40B4-BE49-F238E27FC236}">
                <a16:creationId xmlns:a16="http://schemas.microsoft.com/office/drawing/2014/main" id="{CD6A67B7-8959-D9D8-6B20-1A6CCED47ECB}"/>
              </a:ext>
            </a:extLst>
          </p:cNvPr>
          <p:cNvSpPr/>
          <p:nvPr/>
        </p:nvSpPr>
        <p:spPr>
          <a:xfrm>
            <a:off x="3493476" y="4677507"/>
            <a:ext cx="1230923" cy="23446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834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D7C3C-D658-49B2-AC91-702FD371D5D9}"/>
              </a:ext>
            </a:extLst>
          </p:cNvPr>
          <p:cNvSpPr>
            <a:spLocks noGrp="1"/>
          </p:cNvSpPr>
          <p:nvPr>
            <p:ph type="title"/>
          </p:nvPr>
        </p:nvSpPr>
        <p:spPr/>
        <p:txBody>
          <a:bodyPr/>
          <a:lstStyle/>
          <a:p>
            <a:r>
              <a:rPr lang="en-US" dirty="0"/>
              <a:t>English Conversions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39D716-E127-4CEA-82C0-0A04BD068152}"/>
                  </a:ext>
                </a:extLst>
              </p:cNvPr>
              <p:cNvSpPr>
                <a:spLocks noGrp="1"/>
              </p:cNvSpPr>
              <p:nvPr>
                <p:ph idx="1"/>
              </p:nvPr>
            </p:nvSpPr>
            <p:spPr/>
            <p:txBody>
              <a:bodyPr>
                <a:normAutofit/>
              </a:bodyPr>
              <a:lstStyle/>
              <a:p>
                <a:pPr marL="0" indent="0">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oMath>
                </a14:m>
                <a:r>
                  <a:rPr lang="en-US" dirty="0"/>
                  <a:t> It is sunny</a:t>
                </a:r>
              </a:p>
              <a:p>
                <a:pPr marL="0" indent="0">
                  <a:buNone/>
                </a:pP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oMath>
                </a14:m>
                <a:r>
                  <a:rPr lang="en-US" dirty="0"/>
                  <a:t>We will go outside</a:t>
                </a:r>
              </a:p>
              <a:p>
                <a:pPr marL="0" indent="0">
                  <a:buNone/>
                </a:pPr>
                <a:endParaRPr lang="en-US" dirty="0"/>
              </a:p>
              <a:p>
                <a:pPr marL="0" indent="0">
                  <a:buNone/>
                </a:pPr>
                <a:r>
                  <a:rPr lang="en-US" dirty="0"/>
                  <a:t>Translate these propositions into English:</a:t>
                </a:r>
              </a:p>
              <a:p>
                <a:pPr marL="0" indent="0">
                  <a:buNone/>
                </a:pPr>
                <a:endParaRPr lang="en-US" dirty="0"/>
              </a:p>
              <a:p>
                <a:pPr marL="0" indent="0">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b="0" dirty="0"/>
                  <a:t> 			</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oMath>
                </a14:m>
                <a:r>
                  <a:rPr lang="en-US" b="0" dirty="0"/>
                  <a:t>			</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b="0" dirty="0"/>
                  <a:t>    		</a:t>
                </a:r>
              </a:p>
              <a:p>
                <a:pPr marL="0" indent="0">
                  <a:buNone/>
                </a:pP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b="0" dirty="0"/>
                  <a:t>   			</a:t>
                </a:r>
                <a:endParaRPr lang="en-US" b="0" i="1" dirty="0">
                  <a:latin typeface="Cambria Math" panose="02040503050406030204" pitchFamily="18" charset="0"/>
                </a:endParaRPr>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b="0" dirty="0"/>
                  <a:t> </a:t>
                </a:r>
              </a:p>
              <a:p>
                <a:pPr marL="0"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𝑞</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b="0" dirty="0"/>
                  <a:t>   		</a:t>
                </a:r>
                <a:endParaRPr lang="en-US" dirty="0"/>
              </a:p>
            </p:txBody>
          </p:sp>
        </mc:Choice>
        <mc:Fallback xmlns="">
          <p:sp>
            <p:nvSpPr>
              <p:cNvPr id="3" name="Content Placeholder 2">
                <a:extLst>
                  <a:ext uri="{FF2B5EF4-FFF2-40B4-BE49-F238E27FC236}">
                    <a16:creationId xmlns:a16="http://schemas.microsoft.com/office/drawing/2014/main" id="{6739D716-E127-4CEA-82C0-0A04BD068152}"/>
                  </a:ext>
                </a:extLst>
              </p:cNvPr>
              <p:cNvSpPr>
                <a:spLocks noGrp="1" noRot="1" noChangeAspect="1" noMove="1" noResize="1" noEditPoints="1" noAdjustHandles="1" noChangeArrowheads="1" noChangeShapeType="1" noTextEdit="1"/>
              </p:cNvSpPr>
              <p:nvPr>
                <p:ph idx="1"/>
              </p:nvPr>
            </p:nvSpPr>
            <p:spPr>
              <a:blipFill>
                <a:blip r:embed="rId2"/>
                <a:stretch>
                  <a:fillRect l="-471" t="-107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E85148E0-4703-4133-8DCC-6CE9959D4115}"/>
              </a:ext>
            </a:extLst>
          </p:cNvPr>
          <p:cNvSpPr txBox="1"/>
          <p:nvPr/>
        </p:nvSpPr>
        <p:spPr>
          <a:xfrm>
            <a:off x="2965544" y="3538021"/>
            <a:ext cx="3834704" cy="369332"/>
          </a:xfrm>
          <a:prstGeom prst="rect">
            <a:avLst/>
          </a:prstGeom>
          <a:noFill/>
        </p:spPr>
        <p:txBody>
          <a:bodyPr wrap="none" rtlCol="0">
            <a:spAutoFit/>
          </a:bodyPr>
          <a:lstStyle/>
          <a:p>
            <a:r>
              <a:rPr lang="en-US" b="0" dirty="0"/>
              <a:t>It is sunny </a:t>
            </a:r>
            <a:r>
              <a:rPr lang="en-US" b="0" i="1" dirty="0"/>
              <a:t>and </a:t>
            </a:r>
            <a:r>
              <a:rPr lang="en-US" b="0" dirty="0"/>
              <a:t>we will go outside.</a:t>
            </a:r>
          </a:p>
        </p:txBody>
      </p:sp>
      <p:sp>
        <p:nvSpPr>
          <p:cNvPr id="6" name="TextBox 5">
            <a:extLst>
              <a:ext uri="{FF2B5EF4-FFF2-40B4-BE49-F238E27FC236}">
                <a16:creationId xmlns:a16="http://schemas.microsoft.com/office/drawing/2014/main" id="{475DC7B0-E1EB-4558-8DB0-7B974DA66388}"/>
              </a:ext>
            </a:extLst>
          </p:cNvPr>
          <p:cNvSpPr txBox="1"/>
          <p:nvPr/>
        </p:nvSpPr>
        <p:spPr>
          <a:xfrm>
            <a:off x="2965544" y="3941761"/>
            <a:ext cx="4458272" cy="369332"/>
          </a:xfrm>
          <a:prstGeom prst="rect">
            <a:avLst/>
          </a:prstGeom>
          <a:noFill/>
        </p:spPr>
        <p:txBody>
          <a:bodyPr wrap="none" rtlCol="0">
            <a:spAutoFit/>
          </a:bodyPr>
          <a:lstStyle/>
          <a:p>
            <a:r>
              <a:rPr lang="en-US" b="0" dirty="0"/>
              <a:t>It is not sunny or we will not go outside.</a:t>
            </a:r>
          </a:p>
        </p:txBody>
      </p:sp>
      <p:sp>
        <p:nvSpPr>
          <p:cNvPr id="9" name="TextBox 8">
            <a:extLst>
              <a:ext uri="{FF2B5EF4-FFF2-40B4-BE49-F238E27FC236}">
                <a16:creationId xmlns:a16="http://schemas.microsoft.com/office/drawing/2014/main" id="{F4AFECBD-B61B-4473-9C52-5FF166B95250}"/>
              </a:ext>
            </a:extLst>
          </p:cNvPr>
          <p:cNvSpPr txBox="1"/>
          <p:nvPr/>
        </p:nvSpPr>
        <p:spPr>
          <a:xfrm>
            <a:off x="2965544" y="4442614"/>
            <a:ext cx="4642618" cy="369332"/>
          </a:xfrm>
          <a:prstGeom prst="rect">
            <a:avLst/>
          </a:prstGeom>
          <a:noFill/>
        </p:spPr>
        <p:txBody>
          <a:bodyPr wrap="none" rtlCol="0">
            <a:spAutoFit/>
          </a:bodyPr>
          <a:lstStyle/>
          <a:p>
            <a:r>
              <a:rPr lang="en-US" dirty="0"/>
              <a:t>It is not sunny and we will not go outside.</a:t>
            </a:r>
          </a:p>
        </p:txBody>
      </p:sp>
      <p:sp>
        <p:nvSpPr>
          <p:cNvPr id="10" name="TextBox 9">
            <a:extLst>
              <a:ext uri="{FF2B5EF4-FFF2-40B4-BE49-F238E27FC236}">
                <a16:creationId xmlns:a16="http://schemas.microsoft.com/office/drawing/2014/main" id="{AD249B37-3995-4F71-AAD4-2FD4BEA775C8}"/>
              </a:ext>
            </a:extLst>
          </p:cNvPr>
          <p:cNvSpPr txBox="1"/>
          <p:nvPr/>
        </p:nvSpPr>
        <p:spPr>
          <a:xfrm>
            <a:off x="2965544" y="4894592"/>
            <a:ext cx="4163319" cy="369332"/>
          </a:xfrm>
          <a:prstGeom prst="rect">
            <a:avLst/>
          </a:prstGeom>
          <a:noFill/>
        </p:spPr>
        <p:txBody>
          <a:bodyPr wrap="none" rtlCol="0">
            <a:spAutoFit/>
          </a:bodyPr>
          <a:lstStyle/>
          <a:p>
            <a:r>
              <a:rPr lang="en-US" b="0" i="1" dirty="0"/>
              <a:t>If </a:t>
            </a:r>
            <a:r>
              <a:rPr lang="en-US" b="0" dirty="0"/>
              <a:t>it is sunny, </a:t>
            </a:r>
            <a:r>
              <a:rPr lang="en-US" b="0" i="1" dirty="0"/>
              <a:t>then </a:t>
            </a:r>
            <a:r>
              <a:rPr lang="en-US" b="0" dirty="0"/>
              <a:t>we will go outside.</a:t>
            </a:r>
          </a:p>
        </p:txBody>
      </p:sp>
      <p:sp>
        <p:nvSpPr>
          <p:cNvPr id="11" name="TextBox 10">
            <a:extLst>
              <a:ext uri="{FF2B5EF4-FFF2-40B4-BE49-F238E27FC236}">
                <a16:creationId xmlns:a16="http://schemas.microsoft.com/office/drawing/2014/main" id="{426502A8-A4CD-4E6B-A166-2A07FE270104}"/>
              </a:ext>
            </a:extLst>
          </p:cNvPr>
          <p:cNvSpPr txBox="1"/>
          <p:nvPr/>
        </p:nvSpPr>
        <p:spPr>
          <a:xfrm>
            <a:off x="2965544" y="5353444"/>
            <a:ext cx="6058069" cy="369332"/>
          </a:xfrm>
          <a:prstGeom prst="rect">
            <a:avLst/>
          </a:prstGeom>
          <a:noFill/>
        </p:spPr>
        <p:txBody>
          <a:bodyPr wrap="none" rtlCol="0">
            <a:spAutoFit/>
          </a:bodyPr>
          <a:lstStyle/>
          <a:p>
            <a:r>
              <a:rPr lang="en-US" b="0" i="1" dirty="0"/>
              <a:t>If </a:t>
            </a:r>
            <a:r>
              <a:rPr lang="en-US" b="0" dirty="0"/>
              <a:t>it is </a:t>
            </a:r>
            <a:r>
              <a:rPr lang="en-US" b="0" i="1" dirty="0"/>
              <a:t>not </a:t>
            </a:r>
            <a:r>
              <a:rPr lang="en-US" b="0" dirty="0"/>
              <a:t>sunny, </a:t>
            </a:r>
            <a:r>
              <a:rPr lang="en-US" b="0" i="1" dirty="0"/>
              <a:t>then </a:t>
            </a:r>
            <a:r>
              <a:rPr lang="en-US" b="0" dirty="0"/>
              <a:t>we will not go outside.  </a:t>
            </a:r>
            <a:r>
              <a:rPr lang="en-US" dirty="0"/>
              <a:t>(Inverse)</a:t>
            </a:r>
            <a:endParaRPr lang="en-US" b="0" dirty="0"/>
          </a:p>
        </p:txBody>
      </p:sp>
      <p:sp>
        <p:nvSpPr>
          <p:cNvPr id="12" name="TextBox 11">
            <a:extLst>
              <a:ext uri="{FF2B5EF4-FFF2-40B4-BE49-F238E27FC236}">
                <a16:creationId xmlns:a16="http://schemas.microsoft.com/office/drawing/2014/main" id="{E19DCDB6-3987-42DC-98D8-9978D5E68317}"/>
              </a:ext>
            </a:extLst>
          </p:cNvPr>
          <p:cNvSpPr txBox="1"/>
          <p:nvPr/>
        </p:nvSpPr>
        <p:spPr>
          <a:xfrm>
            <a:off x="2965544" y="5836790"/>
            <a:ext cx="6429965" cy="369332"/>
          </a:xfrm>
          <a:prstGeom prst="rect">
            <a:avLst/>
          </a:prstGeom>
          <a:noFill/>
        </p:spPr>
        <p:txBody>
          <a:bodyPr wrap="none" rtlCol="0">
            <a:spAutoFit/>
          </a:bodyPr>
          <a:lstStyle/>
          <a:p>
            <a:r>
              <a:rPr lang="en-US" b="0" i="1" dirty="0"/>
              <a:t>If </a:t>
            </a:r>
            <a:r>
              <a:rPr lang="en-US" dirty="0"/>
              <a:t>we don't go outside, </a:t>
            </a:r>
            <a:r>
              <a:rPr lang="en-US" i="1" dirty="0"/>
              <a:t>then</a:t>
            </a:r>
            <a:r>
              <a:rPr lang="en-US" dirty="0"/>
              <a:t> it is not sunny (Contrapositive)</a:t>
            </a:r>
            <a:endParaRPr lang="en-US" b="0" dirty="0"/>
          </a:p>
        </p:txBody>
      </p:sp>
    </p:spTree>
    <p:extLst>
      <p:ext uri="{BB962C8B-B14F-4D97-AF65-F5344CB8AC3E}">
        <p14:creationId xmlns:p14="http://schemas.microsoft.com/office/powerpoint/2010/main" val="401853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CD14A-76E1-4728-925D-04E962D98950}"/>
              </a:ext>
            </a:extLst>
          </p:cNvPr>
          <p:cNvSpPr>
            <a:spLocks noGrp="1"/>
          </p:cNvSpPr>
          <p:nvPr>
            <p:ph type="title"/>
          </p:nvPr>
        </p:nvSpPr>
        <p:spPr/>
        <p:txBody>
          <a:bodyPr/>
          <a:lstStyle/>
          <a:p>
            <a:r>
              <a:rPr lang="en-US" dirty="0"/>
              <a:t>Translate from English to Logic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126F157-83AE-4FCE-8D73-EA165640B280}"/>
                  </a:ext>
                </a:extLst>
              </p:cNvPr>
              <p:cNvSpPr>
                <a:spLocks noGrp="1"/>
              </p:cNvSpPr>
              <p:nvPr>
                <p:ph idx="1"/>
              </p:nvPr>
            </p:nvSpPr>
            <p:spPr/>
            <p:txBody>
              <a:bodyPr/>
              <a:lstStyle/>
              <a:p>
                <a:r>
                  <a:rPr lang="en-US" i="1" dirty="0"/>
                  <a:t>You cannot ride a roller coaster if you are under 4 feet tall unless you are older than 16 years old.</a:t>
                </a:r>
              </a:p>
              <a:p>
                <a:pPr marL="0" indent="0">
                  <a:buNone/>
                </a:pPr>
                <a:endParaRPr lang="en-US" i="1" dirty="0"/>
              </a:p>
              <a:p>
                <a:pPr marL="0" indent="0">
                  <a:buNone/>
                </a:pP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 </m:t>
                    </m:r>
                  </m:oMath>
                </a14:m>
                <a:r>
                  <a:rPr lang="en-US" dirty="0"/>
                  <a:t>You can ride a roller coaster</a:t>
                </a:r>
              </a:p>
              <a:p>
                <a:pPr marL="0" indent="0">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 </m:t>
                    </m:r>
                  </m:oMath>
                </a14:m>
                <a:r>
                  <a:rPr lang="en-US" dirty="0"/>
                  <a:t>You are under 4 feet tall</a:t>
                </a:r>
              </a:p>
              <a:p>
                <a:pPr marL="0" indent="0">
                  <a:buNone/>
                </a:pP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 </m:t>
                    </m:r>
                  </m:oMath>
                </a14:m>
                <a:r>
                  <a:rPr lang="en-US" dirty="0"/>
                  <a:t>You are older than 16</a:t>
                </a:r>
              </a:p>
              <a:p>
                <a:pPr marL="0" indent="0">
                  <a:buNone/>
                </a:pPr>
                <a:endParaRPr lang="en-US" dirty="0"/>
              </a:p>
              <a:p>
                <a:pPr marL="0" indent="0">
                  <a:buNone/>
                </a:pPr>
                <a:r>
                  <a:rPr lang="en-US" dirty="0"/>
                  <a:t>Hint: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𝑞</m:t>
                    </m:r>
                  </m:oMath>
                </a14:m>
                <a:r>
                  <a:rPr lang="en-US" dirty="0"/>
                  <a:t> can be pronounced as </a:t>
                </a:r>
                <a14:m>
                  <m:oMath xmlns:m="http://schemas.openxmlformats.org/officeDocument/2006/math">
                    <m:r>
                      <a:rPr lang="en-US" b="0" i="1" smtClean="0">
                        <a:latin typeface="Cambria Math" panose="02040503050406030204" pitchFamily="18" charset="0"/>
                      </a:rPr>
                      <m:t>𝑞</m:t>
                    </m:r>
                    <m:r>
                      <a:rPr lang="en-US" b="0" i="1" smtClean="0">
                        <a:latin typeface="Cambria Math" panose="02040503050406030204" pitchFamily="18" charset="0"/>
                      </a:rPr>
                      <m:t>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𝑝</m:t>
                    </m:r>
                  </m:oMath>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126F157-83AE-4FCE-8D73-EA165640B280}"/>
                  </a:ext>
                </a:extLst>
              </p:cNvPr>
              <p:cNvSpPr>
                <a:spLocks noGrp="1" noRot="1" noChangeAspect="1" noMove="1" noResize="1" noEditPoints="1" noAdjustHandles="1" noChangeArrowheads="1" noChangeShapeType="1" noTextEdit="1"/>
              </p:cNvSpPr>
              <p:nvPr>
                <p:ph idx="1"/>
              </p:nvPr>
            </p:nvSpPr>
            <p:spPr>
              <a:blipFill>
                <a:blip r:embed="rId3"/>
                <a:stretch>
                  <a:fillRect l="-749" t="-872" r="-1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C7D6D5F-6D1F-496E-9193-E8FC3766256E}"/>
                  </a:ext>
                </a:extLst>
              </p:cNvPr>
              <p:cNvSpPr txBox="1"/>
              <p:nvPr/>
            </p:nvSpPr>
            <p:spPr>
              <a:xfrm>
                <a:off x="4330888" y="5649550"/>
                <a:ext cx="24913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b="0" i="1" smtClean="0">
                          <a:latin typeface="Cambria Math" panose="02040503050406030204" pitchFamily="18" charset="0"/>
                        </a:rPr>
                        <m:t>𝑟</m:t>
                      </m:r>
                    </m:oMath>
                  </m:oMathPara>
                </a14:m>
                <a:endParaRPr lang="en-US" sz="2800" dirty="0"/>
              </a:p>
            </p:txBody>
          </p:sp>
        </mc:Choice>
        <mc:Fallback xmlns="">
          <p:sp>
            <p:nvSpPr>
              <p:cNvPr id="5" name="TextBox 4">
                <a:extLst>
                  <a:ext uri="{FF2B5EF4-FFF2-40B4-BE49-F238E27FC236}">
                    <a16:creationId xmlns:a16="http://schemas.microsoft.com/office/drawing/2014/main" id="{8C7D6D5F-6D1F-496E-9193-E8FC3766256E}"/>
                  </a:ext>
                </a:extLst>
              </p:cNvPr>
              <p:cNvSpPr txBox="1">
                <a:spLocks noRot="1" noChangeAspect="1" noMove="1" noResize="1" noEditPoints="1" noAdjustHandles="1" noChangeArrowheads="1" noChangeShapeType="1" noTextEdit="1"/>
              </p:cNvSpPr>
              <p:nvPr/>
            </p:nvSpPr>
            <p:spPr>
              <a:xfrm>
                <a:off x="4330888" y="5649550"/>
                <a:ext cx="2491388"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86072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discretemath">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discretemath" id="{41F1BA77-F6A3-4FDD-8DBD-E0723E09B8CD}" vid="{3C301FDB-B774-48A6-B0A8-42FA5DE57E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discretemath</Template>
  <TotalTime>5366</TotalTime>
  <Words>2439</Words>
  <Application>Microsoft Office PowerPoint</Application>
  <PresentationFormat>Widescreen</PresentationFormat>
  <Paragraphs>360</Paragraphs>
  <Slides>34</Slides>
  <Notes>5</Notes>
  <HiddenSlides>17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-apple-system</vt:lpstr>
      <vt:lpstr>Arial</vt:lpstr>
      <vt:lpstr>Calibri</vt:lpstr>
      <vt:lpstr>Cambria Math</vt:lpstr>
      <vt:lpstr>Century Schoolbook</vt:lpstr>
      <vt:lpstr>Consolas</vt:lpstr>
      <vt:lpstr>Roboto</vt:lpstr>
      <vt:lpstr>Wingdings 2</vt:lpstr>
      <vt:lpstr>discretemath</vt:lpstr>
      <vt:lpstr>Logic, Predicates, &amp; Quantifiers</vt:lpstr>
      <vt:lpstr>Logical Equivalence &amp; De Morgan's Laws</vt:lpstr>
      <vt:lpstr>Homework 1 Review</vt:lpstr>
      <vt:lpstr>Check your understanding</vt:lpstr>
      <vt:lpstr>De Morgan's Laws</vt:lpstr>
      <vt:lpstr>Example</vt:lpstr>
      <vt:lpstr>You try it</vt:lpstr>
      <vt:lpstr>English Conversions</vt:lpstr>
      <vt:lpstr>Translate from English to Logic</vt:lpstr>
      <vt:lpstr>Let's Practice</vt:lpstr>
      <vt:lpstr>Laws of Propositional Logic</vt:lpstr>
      <vt:lpstr>Let's Practice</vt:lpstr>
      <vt:lpstr>Group Activity: Logic Puzzles</vt:lpstr>
      <vt:lpstr>PowerPoint Presentation</vt:lpstr>
      <vt:lpstr>PowerPoint Presentation</vt:lpstr>
      <vt:lpstr>What is a predicate?</vt:lpstr>
      <vt:lpstr>Quantifiers</vt:lpstr>
      <vt:lpstr>Quantifiers</vt:lpstr>
      <vt:lpstr>Quantifier Symbols</vt:lpstr>
      <vt:lpstr>PowerPoint Presentation</vt:lpstr>
      <vt:lpstr>PowerPoint Presentation</vt:lpstr>
      <vt:lpstr>Is it True?</vt:lpstr>
      <vt:lpstr>Is it True?</vt:lpstr>
      <vt:lpstr>Is it True?</vt:lpstr>
      <vt:lpstr>PowerPoint Presentation</vt:lpstr>
      <vt:lpstr>Work as a team</vt:lpstr>
      <vt:lpstr>PowerPoint Presentation</vt:lpstr>
      <vt:lpstr>PowerPoint Presentation</vt:lpstr>
      <vt:lpstr>PowerPoint Presentation</vt:lpstr>
      <vt:lpstr>De Morgan's Laws</vt:lpstr>
      <vt:lpstr>De Morgan's Laws - Examples</vt:lpstr>
      <vt:lpstr>PowerPoint Presentation</vt:lpstr>
      <vt:lpstr>Let's practice</vt:lpstr>
      <vt:lpstr>Work as a Team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280 Discrete Mathematics</dc:title>
  <dc:creator>Br Phillips</dc:creator>
  <cp:lastModifiedBy>Nate Phillips</cp:lastModifiedBy>
  <cp:revision>2</cp:revision>
  <dcterms:created xsi:type="dcterms:W3CDTF">2021-09-14T15:40:13Z</dcterms:created>
  <dcterms:modified xsi:type="dcterms:W3CDTF">2023-09-21T22:01:37Z</dcterms:modified>
</cp:coreProperties>
</file>