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311" r:id="rId2"/>
    <p:sldId id="303" r:id="rId3"/>
    <p:sldId id="308" r:id="rId4"/>
    <p:sldId id="400" r:id="rId5"/>
    <p:sldId id="266" r:id="rId6"/>
    <p:sldId id="291" r:id="rId7"/>
    <p:sldId id="292" r:id="rId8"/>
    <p:sldId id="293" r:id="rId9"/>
    <p:sldId id="267" r:id="rId10"/>
    <p:sldId id="272" r:id="rId11"/>
    <p:sldId id="273" r:id="rId12"/>
    <p:sldId id="274" r:id="rId13"/>
    <p:sldId id="275" r:id="rId14"/>
    <p:sldId id="276" r:id="rId15"/>
    <p:sldId id="307" r:id="rId16"/>
    <p:sldId id="304" r:id="rId17"/>
    <p:sldId id="346" r:id="rId18"/>
    <p:sldId id="375" r:id="rId19"/>
    <p:sldId id="353" r:id="rId20"/>
    <p:sldId id="376" r:id="rId21"/>
    <p:sldId id="387" r:id="rId22"/>
    <p:sldId id="398" r:id="rId23"/>
    <p:sldId id="399" r:id="rId24"/>
    <p:sldId id="305" r:id="rId25"/>
    <p:sldId id="30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6312"/>
    <a:srgbClr val="FFFFFF"/>
    <a:srgbClr val="C59E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lips, Nate" userId="1a7ed9a7-6979-4999-8e72-44e838efb909" providerId="ADAL" clId="{D90BA7A9-4F58-4B4C-BCD8-CBC087F3498F}"/>
    <pc:docChg chg="modSld">
      <pc:chgData name="Phillips, Nate" userId="1a7ed9a7-6979-4999-8e72-44e838efb909" providerId="ADAL" clId="{D90BA7A9-4F58-4B4C-BCD8-CBC087F3498F}" dt="2023-09-22T23:04:09.872" v="0" actId="5793"/>
      <pc:docMkLst>
        <pc:docMk/>
      </pc:docMkLst>
      <pc:sldChg chg="modSp mod">
        <pc:chgData name="Phillips, Nate" userId="1a7ed9a7-6979-4999-8e72-44e838efb909" providerId="ADAL" clId="{D90BA7A9-4F58-4B4C-BCD8-CBC087F3498F}" dt="2023-09-22T23:04:09.872" v="0" actId="5793"/>
        <pc:sldMkLst>
          <pc:docMk/>
          <pc:sldMk cId="3786269503" sldId="304"/>
        </pc:sldMkLst>
        <pc:spChg chg="mod">
          <ac:chgData name="Phillips, Nate" userId="1a7ed9a7-6979-4999-8e72-44e838efb909" providerId="ADAL" clId="{D90BA7A9-4F58-4B4C-BCD8-CBC087F3498F}" dt="2023-09-22T23:04:09.872" v="0" actId="5793"/>
          <ac:spMkLst>
            <pc:docMk/>
            <pc:sldMk cId="3786269503" sldId="304"/>
            <ac:spMk id="3" creationId="{C30BC52D-D0B9-6156-BD25-19DCC936B47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275AE6E-C90D-4D23-ABF7-C61322FFA96C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07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58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91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DCDFA6-3DCB-4C29-856D-7272722C16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FE33D8-0C26-48F5-A9DD-EBF30D684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1D904-E4F0-47CC-93A6-DBE15D439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71B68A7-648F-45D3-B60C-5D04E0580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918" y="426249"/>
            <a:ext cx="9932622" cy="6136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9749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98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7603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41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608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43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025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33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396" y="232410"/>
            <a:ext cx="11656378" cy="7296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395" y="1181099"/>
            <a:ext cx="11656379" cy="5083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7600" y="6264275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B36DCC-11CE-4AA0-A3D4-578AB4137734}"/>
              </a:ext>
            </a:extLst>
          </p:cNvPr>
          <p:cNvSpPr txBox="1"/>
          <p:nvPr/>
        </p:nvSpPr>
        <p:spPr>
          <a:xfrm>
            <a:off x="259395" y="6440924"/>
            <a:ext cx="108753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4512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github/byui-cse/cse280-course-notebooks/blob/main/examples/examples-w03-sets.ipynb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0.png"/><Relationship Id="rId4" Type="http://schemas.openxmlformats.org/officeDocument/2006/relationships/image" Target="../media/image50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byui-cse/cse280-course-notebooks/blob/main/examples/examples-w03-sets.ipynb" TargetMode="External"/><Relationship Id="rId2" Type="http://schemas.openxmlformats.org/officeDocument/2006/relationships/image" Target="../media/image160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s://colab.research.google.com/github/byui-cse/cse280-course-notebooks/blob/main/examples/examples-w03-sets.ipynb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80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Bell_number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6307E-A2B8-4462-8299-D11DDF3E9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5073" y="604703"/>
            <a:ext cx="8825658" cy="2523507"/>
          </a:xfrm>
        </p:spPr>
        <p:txBody>
          <a:bodyPr/>
          <a:lstStyle/>
          <a:p>
            <a:r>
              <a:rPr lang="en-US" dirty="0"/>
              <a:t>Sets</a:t>
            </a:r>
          </a:p>
        </p:txBody>
      </p:sp>
      <p:pic>
        <p:nvPicPr>
          <p:cNvPr id="1026" name="Picture 2" descr="Set theory - Wikipedia">
            <a:extLst>
              <a:ext uri="{FF2B5EF4-FFF2-40B4-BE49-F238E27FC236}">
                <a16:creationId xmlns:a16="http://schemas.microsoft.com/office/drawing/2014/main" id="{57689261-2BB1-8A47-5EAE-3DC2A8C72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068" y="-214009"/>
            <a:ext cx="5363019" cy="383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0CAEC5-2EB2-B2F3-DE4D-34A3F1511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703" y="4052641"/>
            <a:ext cx="5047013" cy="252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310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61CA-7114-4974-B867-746162E58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Subsets and Supersets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B12A9B36-8BBD-4748-9E9E-E0ED309F998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37084520"/>
                  </p:ext>
                </p:extLst>
              </p:nvPr>
            </p:nvGraphicFramePr>
            <p:xfrm>
              <a:off x="1103313" y="2052637"/>
              <a:ext cx="9580729" cy="276978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38468">
                      <a:extLst>
                        <a:ext uri="{9D8B030D-6E8A-4147-A177-3AD203B41FA5}">
                          <a16:colId xmlns:a16="http://schemas.microsoft.com/office/drawing/2014/main" val="3247675725"/>
                        </a:ext>
                      </a:extLst>
                    </a:gridCol>
                    <a:gridCol w="3218387">
                      <a:extLst>
                        <a:ext uri="{9D8B030D-6E8A-4147-A177-3AD203B41FA5}">
                          <a16:colId xmlns:a16="http://schemas.microsoft.com/office/drawing/2014/main" val="754106853"/>
                        </a:ext>
                      </a:extLst>
                    </a:gridCol>
                    <a:gridCol w="4523874">
                      <a:extLst>
                        <a:ext uri="{9D8B030D-6E8A-4147-A177-3AD203B41FA5}">
                          <a16:colId xmlns:a16="http://schemas.microsoft.com/office/drawing/2014/main" val="2292679321"/>
                        </a:ext>
                      </a:extLst>
                    </a:gridCol>
                  </a:tblGrid>
                  <a:tr h="8067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⊂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B is a proper subset of A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 sz="2000" b="1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917746899"/>
                      </a:ext>
                    </a:extLst>
                  </a:tr>
                  <a:tr h="654351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1484922202"/>
                      </a:ext>
                    </a:extLst>
                  </a:tr>
                  <a:tr h="654351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2720302700"/>
                      </a:ext>
                    </a:extLst>
                  </a:tr>
                  <a:tr h="654351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5424357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B12A9B36-8BBD-4748-9E9E-E0ED309F998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37084520"/>
                  </p:ext>
                </p:extLst>
              </p:nvPr>
            </p:nvGraphicFramePr>
            <p:xfrm>
              <a:off x="1103313" y="2052637"/>
              <a:ext cx="9580729" cy="276978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38468">
                      <a:extLst>
                        <a:ext uri="{9D8B030D-6E8A-4147-A177-3AD203B41FA5}">
                          <a16:colId xmlns:a16="http://schemas.microsoft.com/office/drawing/2014/main" val="3247675725"/>
                        </a:ext>
                      </a:extLst>
                    </a:gridCol>
                    <a:gridCol w="3218387">
                      <a:extLst>
                        <a:ext uri="{9D8B030D-6E8A-4147-A177-3AD203B41FA5}">
                          <a16:colId xmlns:a16="http://schemas.microsoft.com/office/drawing/2014/main" val="754106853"/>
                        </a:ext>
                      </a:extLst>
                    </a:gridCol>
                    <a:gridCol w="4523874">
                      <a:extLst>
                        <a:ext uri="{9D8B030D-6E8A-4147-A177-3AD203B41FA5}">
                          <a16:colId xmlns:a16="http://schemas.microsoft.com/office/drawing/2014/main" val="2292679321"/>
                        </a:ext>
                      </a:extLst>
                    </a:gridCol>
                  </a:tblGrid>
                  <a:tr h="80673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blipFill>
                          <a:blip r:embed="rId2"/>
                          <a:stretch>
                            <a:fillRect l="-331" t="-752" r="-421523" b="-244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B is a proper subset of A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 sz="2000" b="1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917746899"/>
                      </a:ext>
                    </a:extLst>
                  </a:tr>
                  <a:tr h="654351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1484922202"/>
                      </a:ext>
                    </a:extLst>
                  </a:tr>
                  <a:tr h="654351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2720302700"/>
                      </a:ext>
                    </a:extLst>
                  </a:tr>
                  <a:tr h="654351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54243574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47971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61CA-7114-4974-B867-746162E58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Subsets and Supersets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B12A9B36-8BBD-4748-9E9E-E0ED309F998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32500912"/>
                  </p:ext>
                </p:extLst>
              </p:nvPr>
            </p:nvGraphicFramePr>
            <p:xfrm>
              <a:off x="1103313" y="2052637"/>
              <a:ext cx="9580729" cy="276978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38468">
                      <a:extLst>
                        <a:ext uri="{9D8B030D-6E8A-4147-A177-3AD203B41FA5}">
                          <a16:colId xmlns:a16="http://schemas.microsoft.com/office/drawing/2014/main" val="3247675725"/>
                        </a:ext>
                      </a:extLst>
                    </a:gridCol>
                    <a:gridCol w="3218387">
                      <a:extLst>
                        <a:ext uri="{9D8B030D-6E8A-4147-A177-3AD203B41FA5}">
                          <a16:colId xmlns:a16="http://schemas.microsoft.com/office/drawing/2014/main" val="754106853"/>
                        </a:ext>
                      </a:extLst>
                    </a:gridCol>
                    <a:gridCol w="4523874">
                      <a:extLst>
                        <a:ext uri="{9D8B030D-6E8A-4147-A177-3AD203B41FA5}">
                          <a16:colId xmlns:a16="http://schemas.microsoft.com/office/drawing/2014/main" val="2292679321"/>
                        </a:ext>
                      </a:extLst>
                    </a:gridCol>
                  </a:tblGrid>
                  <a:tr h="8067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⊂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B is a proper subset of A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"B is </a:t>
                          </a:r>
                          <a:r>
                            <a:rPr lang="en-US" sz="2000" i="1" dirty="0"/>
                            <a:t>less than</a:t>
                          </a:r>
                          <a:r>
                            <a:rPr lang="en-US" sz="2000" i="0" dirty="0"/>
                            <a:t> A" 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</m:oMath>
                          </a14:m>
                          <a:endParaRPr lang="en-US" sz="2000" b="1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917746899"/>
                      </a:ext>
                    </a:extLst>
                  </a:tr>
                  <a:tr h="654351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1484922202"/>
                      </a:ext>
                    </a:extLst>
                  </a:tr>
                  <a:tr h="654351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2720302700"/>
                      </a:ext>
                    </a:extLst>
                  </a:tr>
                  <a:tr h="654351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5424357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B12A9B36-8BBD-4748-9E9E-E0ED309F998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32500912"/>
                  </p:ext>
                </p:extLst>
              </p:nvPr>
            </p:nvGraphicFramePr>
            <p:xfrm>
              <a:off x="1103313" y="2052637"/>
              <a:ext cx="9580729" cy="276978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38468">
                      <a:extLst>
                        <a:ext uri="{9D8B030D-6E8A-4147-A177-3AD203B41FA5}">
                          <a16:colId xmlns:a16="http://schemas.microsoft.com/office/drawing/2014/main" val="3247675725"/>
                        </a:ext>
                      </a:extLst>
                    </a:gridCol>
                    <a:gridCol w="3218387">
                      <a:extLst>
                        <a:ext uri="{9D8B030D-6E8A-4147-A177-3AD203B41FA5}">
                          <a16:colId xmlns:a16="http://schemas.microsoft.com/office/drawing/2014/main" val="754106853"/>
                        </a:ext>
                      </a:extLst>
                    </a:gridCol>
                    <a:gridCol w="4523874">
                      <a:extLst>
                        <a:ext uri="{9D8B030D-6E8A-4147-A177-3AD203B41FA5}">
                          <a16:colId xmlns:a16="http://schemas.microsoft.com/office/drawing/2014/main" val="2292679321"/>
                        </a:ext>
                      </a:extLst>
                    </a:gridCol>
                  </a:tblGrid>
                  <a:tr h="80673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blipFill>
                          <a:blip r:embed="rId2"/>
                          <a:stretch>
                            <a:fillRect l="-331" t="-752" r="-421523" b="-244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B is a proper subset of A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blipFill>
                          <a:blip r:embed="rId2"/>
                          <a:stretch>
                            <a:fillRect l="-111844" t="-752" r="-269" b="-244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7746899"/>
                      </a:ext>
                    </a:extLst>
                  </a:tr>
                  <a:tr h="654351">
                    <a:tc>
                      <a:txBody>
                        <a:bodyPr/>
                        <a:lstStyle/>
                        <a:p>
                          <a:pPr/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1484922202"/>
                      </a:ext>
                    </a:extLst>
                  </a:tr>
                  <a:tr h="654351">
                    <a:tc>
                      <a:txBody>
                        <a:bodyPr/>
                        <a:lstStyle/>
                        <a:p>
                          <a:pPr/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2720302700"/>
                      </a:ext>
                    </a:extLst>
                  </a:tr>
                  <a:tr h="654351">
                    <a:tc>
                      <a:txBody>
                        <a:bodyPr/>
                        <a:lstStyle/>
                        <a:p>
                          <a:pPr/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54243574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32692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61CA-7114-4974-B867-746162E58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Subsets and Supersets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B12A9B36-8BBD-4748-9E9E-E0ED309F998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84276191"/>
                  </p:ext>
                </p:extLst>
              </p:nvPr>
            </p:nvGraphicFramePr>
            <p:xfrm>
              <a:off x="1103313" y="2052637"/>
              <a:ext cx="9580729" cy="276978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38468">
                      <a:extLst>
                        <a:ext uri="{9D8B030D-6E8A-4147-A177-3AD203B41FA5}">
                          <a16:colId xmlns:a16="http://schemas.microsoft.com/office/drawing/2014/main" val="3247675725"/>
                        </a:ext>
                      </a:extLst>
                    </a:gridCol>
                    <a:gridCol w="3218387">
                      <a:extLst>
                        <a:ext uri="{9D8B030D-6E8A-4147-A177-3AD203B41FA5}">
                          <a16:colId xmlns:a16="http://schemas.microsoft.com/office/drawing/2014/main" val="754106853"/>
                        </a:ext>
                      </a:extLst>
                    </a:gridCol>
                    <a:gridCol w="4523874">
                      <a:extLst>
                        <a:ext uri="{9D8B030D-6E8A-4147-A177-3AD203B41FA5}">
                          <a16:colId xmlns:a16="http://schemas.microsoft.com/office/drawing/2014/main" val="2292679321"/>
                        </a:ext>
                      </a:extLst>
                    </a:gridCol>
                  </a:tblGrid>
                  <a:tr h="8067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⊂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B is a proper subset of A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"B is </a:t>
                          </a:r>
                          <a:r>
                            <a:rPr lang="en-US" sz="2000" i="1" dirty="0"/>
                            <a:t>less than</a:t>
                          </a:r>
                          <a:r>
                            <a:rPr lang="en-US" sz="2000" i="0" dirty="0"/>
                            <a:t> A" 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</m:oMath>
                          </a14:m>
                          <a:endParaRPr lang="en-US" sz="2000" b="1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917746899"/>
                      </a:ext>
                    </a:extLst>
                  </a:tr>
                  <a:tr h="6543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B is a subset of A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1484922202"/>
                      </a:ext>
                    </a:extLst>
                  </a:tr>
                  <a:tr h="654351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2720302700"/>
                      </a:ext>
                    </a:extLst>
                  </a:tr>
                  <a:tr h="654351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5424357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B12A9B36-8BBD-4748-9E9E-E0ED309F998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84276191"/>
                  </p:ext>
                </p:extLst>
              </p:nvPr>
            </p:nvGraphicFramePr>
            <p:xfrm>
              <a:off x="1103313" y="2052637"/>
              <a:ext cx="9580729" cy="276978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38468">
                      <a:extLst>
                        <a:ext uri="{9D8B030D-6E8A-4147-A177-3AD203B41FA5}">
                          <a16:colId xmlns:a16="http://schemas.microsoft.com/office/drawing/2014/main" val="3247675725"/>
                        </a:ext>
                      </a:extLst>
                    </a:gridCol>
                    <a:gridCol w="3218387">
                      <a:extLst>
                        <a:ext uri="{9D8B030D-6E8A-4147-A177-3AD203B41FA5}">
                          <a16:colId xmlns:a16="http://schemas.microsoft.com/office/drawing/2014/main" val="754106853"/>
                        </a:ext>
                      </a:extLst>
                    </a:gridCol>
                    <a:gridCol w="4523874">
                      <a:extLst>
                        <a:ext uri="{9D8B030D-6E8A-4147-A177-3AD203B41FA5}">
                          <a16:colId xmlns:a16="http://schemas.microsoft.com/office/drawing/2014/main" val="2292679321"/>
                        </a:ext>
                      </a:extLst>
                    </a:gridCol>
                  </a:tblGrid>
                  <a:tr h="80673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blipFill>
                          <a:blip r:embed="rId2"/>
                          <a:stretch>
                            <a:fillRect l="-331" t="-752" r="-421523" b="-244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B is a proper subset of A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blipFill>
                          <a:blip r:embed="rId2"/>
                          <a:stretch>
                            <a:fillRect l="-111844" t="-752" r="-269" b="-244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7746899"/>
                      </a:ext>
                    </a:extLst>
                  </a:tr>
                  <a:tr h="6543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blipFill>
                          <a:blip r:embed="rId2"/>
                          <a:stretch>
                            <a:fillRect l="-331" t="-124074" r="-421523" b="-2009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B is a subset of A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1484922202"/>
                      </a:ext>
                    </a:extLst>
                  </a:tr>
                  <a:tr h="654351">
                    <a:tc>
                      <a:txBody>
                        <a:bodyPr/>
                        <a:lstStyle/>
                        <a:p>
                          <a:pPr/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2720302700"/>
                      </a:ext>
                    </a:extLst>
                  </a:tr>
                  <a:tr h="654351">
                    <a:tc>
                      <a:txBody>
                        <a:bodyPr/>
                        <a:lstStyle/>
                        <a:p>
                          <a:pPr/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54243574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48777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61CA-7114-4974-B867-746162E58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Subsets and Supersets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B12A9B36-8BBD-4748-9E9E-E0ED309F998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99287754"/>
                  </p:ext>
                </p:extLst>
              </p:nvPr>
            </p:nvGraphicFramePr>
            <p:xfrm>
              <a:off x="1103313" y="2052637"/>
              <a:ext cx="9580729" cy="276978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38468">
                      <a:extLst>
                        <a:ext uri="{9D8B030D-6E8A-4147-A177-3AD203B41FA5}">
                          <a16:colId xmlns:a16="http://schemas.microsoft.com/office/drawing/2014/main" val="3247675725"/>
                        </a:ext>
                      </a:extLst>
                    </a:gridCol>
                    <a:gridCol w="3218387">
                      <a:extLst>
                        <a:ext uri="{9D8B030D-6E8A-4147-A177-3AD203B41FA5}">
                          <a16:colId xmlns:a16="http://schemas.microsoft.com/office/drawing/2014/main" val="754106853"/>
                        </a:ext>
                      </a:extLst>
                    </a:gridCol>
                    <a:gridCol w="4523874">
                      <a:extLst>
                        <a:ext uri="{9D8B030D-6E8A-4147-A177-3AD203B41FA5}">
                          <a16:colId xmlns:a16="http://schemas.microsoft.com/office/drawing/2014/main" val="2292679321"/>
                        </a:ext>
                      </a:extLst>
                    </a:gridCol>
                  </a:tblGrid>
                  <a:tr h="8067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⊂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B is a proper subset of A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"B is </a:t>
                          </a:r>
                          <a:r>
                            <a:rPr lang="en-US" sz="2000" i="1" dirty="0"/>
                            <a:t>less than</a:t>
                          </a:r>
                          <a:r>
                            <a:rPr lang="en-US" sz="2000" i="0" dirty="0"/>
                            <a:t> A" 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</m:oMath>
                          </a14:m>
                          <a:endParaRPr lang="en-US" sz="2000" b="1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917746899"/>
                      </a:ext>
                    </a:extLst>
                  </a:tr>
                  <a:tr h="6543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B is a subset of A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"B is </a:t>
                          </a:r>
                          <a:r>
                            <a:rPr lang="en-US" sz="2000" i="1" dirty="0"/>
                            <a:t>less than or equal to</a:t>
                          </a:r>
                          <a:r>
                            <a:rPr lang="en-US" sz="2000" i="0" dirty="0"/>
                            <a:t> A" 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1484922202"/>
                      </a:ext>
                    </a:extLst>
                  </a:tr>
                  <a:tr h="654351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2720302700"/>
                      </a:ext>
                    </a:extLst>
                  </a:tr>
                  <a:tr h="654351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5424357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B12A9B36-8BBD-4748-9E9E-E0ED309F998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99287754"/>
                  </p:ext>
                </p:extLst>
              </p:nvPr>
            </p:nvGraphicFramePr>
            <p:xfrm>
              <a:off x="1103313" y="2052637"/>
              <a:ext cx="9580729" cy="276978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38468">
                      <a:extLst>
                        <a:ext uri="{9D8B030D-6E8A-4147-A177-3AD203B41FA5}">
                          <a16:colId xmlns:a16="http://schemas.microsoft.com/office/drawing/2014/main" val="3247675725"/>
                        </a:ext>
                      </a:extLst>
                    </a:gridCol>
                    <a:gridCol w="3218387">
                      <a:extLst>
                        <a:ext uri="{9D8B030D-6E8A-4147-A177-3AD203B41FA5}">
                          <a16:colId xmlns:a16="http://schemas.microsoft.com/office/drawing/2014/main" val="754106853"/>
                        </a:ext>
                      </a:extLst>
                    </a:gridCol>
                    <a:gridCol w="4523874">
                      <a:extLst>
                        <a:ext uri="{9D8B030D-6E8A-4147-A177-3AD203B41FA5}">
                          <a16:colId xmlns:a16="http://schemas.microsoft.com/office/drawing/2014/main" val="2292679321"/>
                        </a:ext>
                      </a:extLst>
                    </a:gridCol>
                  </a:tblGrid>
                  <a:tr h="80673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blipFill>
                          <a:blip r:embed="rId2"/>
                          <a:stretch>
                            <a:fillRect l="-331" t="-752" r="-421523" b="-244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B is a proper subset of A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blipFill>
                          <a:blip r:embed="rId2"/>
                          <a:stretch>
                            <a:fillRect l="-111844" t="-752" r="-269" b="-244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7746899"/>
                      </a:ext>
                    </a:extLst>
                  </a:tr>
                  <a:tr h="6543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blipFill>
                          <a:blip r:embed="rId2"/>
                          <a:stretch>
                            <a:fillRect l="-331" t="-124074" r="-421523" b="-2009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B is a subset of A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blipFill>
                          <a:blip r:embed="rId2"/>
                          <a:stretch>
                            <a:fillRect l="-111844" t="-124074" r="-269" b="-2009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4922202"/>
                      </a:ext>
                    </a:extLst>
                  </a:tr>
                  <a:tr h="654351">
                    <a:tc>
                      <a:txBody>
                        <a:bodyPr/>
                        <a:lstStyle/>
                        <a:p>
                          <a:pPr/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2720302700"/>
                      </a:ext>
                    </a:extLst>
                  </a:tr>
                  <a:tr h="654351">
                    <a:tc>
                      <a:txBody>
                        <a:bodyPr/>
                        <a:lstStyle/>
                        <a:p>
                          <a:pPr/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54243574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36172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61CA-7114-4974-B867-746162E58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Subsets and Supersets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B12A9B36-8BBD-4748-9E9E-E0ED309F998C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1103313" y="2052637"/>
              <a:ext cx="9580729" cy="281647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38468">
                      <a:extLst>
                        <a:ext uri="{9D8B030D-6E8A-4147-A177-3AD203B41FA5}">
                          <a16:colId xmlns:a16="http://schemas.microsoft.com/office/drawing/2014/main" val="3247675725"/>
                        </a:ext>
                      </a:extLst>
                    </a:gridCol>
                    <a:gridCol w="3218387">
                      <a:extLst>
                        <a:ext uri="{9D8B030D-6E8A-4147-A177-3AD203B41FA5}">
                          <a16:colId xmlns:a16="http://schemas.microsoft.com/office/drawing/2014/main" val="754106853"/>
                        </a:ext>
                      </a:extLst>
                    </a:gridCol>
                    <a:gridCol w="4523874">
                      <a:extLst>
                        <a:ext uri="{9D8B030D-6E8A-4147-A177-3AD203B41FA5}">
                          <a16:colId xmlns:a16="http://schemas.microsoft.com/office/drawing/2014/main" val="2292679321"/>
                        </a:ext>
                      </a:extLst>
                    </a:gridCol>
                  </a:tblGrid>
                  <a:tr h="8067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⊂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B is a proper subset of A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"B is </a:t>
                          </a:r>
                          <a:r>
                            <a:rPr lang="en-US" sz="2000" i="1" dirty="0"/>
                            <a:t>less than</a:t>
                          </a:r>
                          <a:r>
                            <a:rPr lang="en-US" sz="2000" i="0" dirty="0"/>
                            <a:t> A" 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</m:oMath>
                          </a14:m>
                          <a:endParaRPr lang="en-US" sz="2000" b="1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917746899"/>
                      </a:ext>
                    </a:extLst>
                  </a:tr>
                  <a:tr h="6543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B is a subset of A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"B is </a:t>
                          </a:r>
                          <a:r>
                            <a:rPr lang="en-US" sz="2000" i="1" dirty="0"/>
                            <a:t>less than or equal to</a:t>
                          </a:r>
                          <a:r>
                            <a:rPr lang="en-US" sz="2000" i="0" dirty="0"/>
                            <a:t> A" 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1484922202"/>
                      </a:ext>
                    </a:extLst>
                  </a:tr>
                  <a:tr h="6543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⊃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 is a proper superset of B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"A is </a:t>
                          </a:r>
                          <a:r>
                            <a:rPr lang="en-US" sz="2000" i="1" dirty="0"/>
                            <a:t>greater than</a:t>
                          </a:r>
                          <a:r>
                            <a:rPr lang="en-US" sz="2000" i="0" dirty="0"/>
                            <a:t> B"  &gt;</a:t>
                          </a:r>
                          <a:endParaRPr lang="en-US" sz="2000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2720302700"/>
                      </a:ext>
                    </a:extLst>
                  </a:tr>
                  <a:tr h="6543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⊇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 is a superset of B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"A is </a:t>
                          </a:r>
                          <a:r>
                            <a:rPr lang="en-US" sz="2000" i="1" dirty="0"/>
                            <a:t>greater than or equal to </a:t>
                          </a:r>
                          <a:r>
                            <a:rPr lang="en-US" sz="2000" i="0" dirty="0"/>
                            <a:t>B"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5424357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B12A9B36-8BBD-4748-9E9E-E0ED309F998C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1103313" y="2052637"/>
              <a:ext cx="9580729" cy="281647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38468">
                      <a:extLst>
                        <a:ext uri="{9D8B030D-6E8A-4147-A177-3AD203B41FA5}">
                          <a16:colId xmlns:a16="http://schemas.microsoft.com/office/drawing/2014/main" val="3247675725"/>
                        </a:ext>
                      </a:extLst>
                    </a:gridCol>
                    <a:gridCol w="3218387">
                      <a:extLst>
                        <a:ext uri="{9D8B030D-6E8A-4147-A177-3AD203B41FA5}">
                          <a16:colId xmlns:a16="http://schemas.microsoft.com/office/drawing/2014/main" val="754106853"/>
                        </a:ext>
                      </a:extLst>
                    </a:gridCol>
                    <a:gridCol w="4523874">
                      <a:extLst>
                        <a:ext uri="{9D8B030D-6E8A-4147-A177-3AD203B41FA5}">
                          <a16:colId xmlns:a16="http://schemas.microsoft.com/office/drawing/2014/main" val="2292679321"/>
                        </a:ext>
                      </a:extLst>
                    </a:gridCol>
                  </a:tblGrid>
                  <a:tr h="80673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blipFill>
                          <a:blip r:embed="rId2"/>
                          <a:stretch>
                            <a:fillRect l="-331" t="-752" r="-421523" b="-2616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B is a proper subset of A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blipFill>
                          <a:blip r:embed="rId2"/>
                          <a:stretch>
                            <a:fillRect l="-111844" t="-752" r="-269" b="-2616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7746899"/>
                      </a:ext>
                    </a:extLst>
                  </a:tr>
                  <a:tr h="6543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blipFill>
                          <a:blip r:embed="rId2"/>
                          <a:stretch>
                            <a:fillRect l="-331" t="-125234" r="-421523" b="-2252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B is a subset of A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blipFill>
                          <a:blip r:embed="rId2"/>
                          <a:stretch>
                            <a:fillRect l="-111844" t="-125234" r="-269" b="-2252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4922202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blipFill>
                          <a:blip r:embed="rId2"/>
                          <a:stretch>
                            <a:fillRect l="-331" t="-209565" r="-421523" b="-1095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 is a proper superset of B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"A is </a:t>
                          </a:r>
                          <a:r>
                            <a:rPr lang="en-US" sz="2000" i="1" dirty="0"/>
                            <a:t>greater than</a:t>
                          </a:r>
                          <a:r>
                            <a:rPr lang="en-US" sz="2000" i="0" dirty="0"/>
                            <a:t> B"  &gt;</a:t>
                          </a:r>
                          <a:endParaRPr lang="en-US" sz="2000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2720302700"/>
                      </a:ext>
                    </a:extLst>
                  </a:tr>
                  <a:tr h="6543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blipFill>
                          <a:blip r:embed="rId2"/>
                          <a:stretch>
                            <a:fillRect l="-331" t="-329630" r="-421523" b="-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 is a superset of B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blipFill>
                          <a:blip r:embed="rId2"/>
                          <a:stretch>
                            <a:fillRect l="-111844" t="-329630" r="-269" b="-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243574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2770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51524-8119-C11B-AF9A-B3A315BEF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1F9000-9B22-FDE2-E590-12D8637F72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set of all subsets of a set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the powerset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which is denoted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the cardinality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dirty="0"/>
                  <a:t>    Why?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1F9000-9B22-FDE2-E590-12D8637F72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1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94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184C-551E-7BE1-A8C5-3CA6E863D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BC52D-D0B9-6156-BD25-19DCC936B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Some python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269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889-44E7-497F-910B-7734EC287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064AD5-994A-4CD6-8013-01C1492D47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347538"/>
                <a:ext cx="8946541" cy="526501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600" dirty="0"/>
                  <a:t>Example: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={1, 2}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Note: 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064AD5-994A-4CD6-8013-01C1492D47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347538"/>
                <a:ext cx="8946541" cy="5265018"/>
              </a:xfrm>
              <a:blipFill>
                <a:blip r:embed="rId2"/>
                <a:stretch>
                  <a:fillRect l="-1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2985E48-0635-40C6-8D57-ED4B753E46A1}"/>
                  </a:ext>
                </a:extLst>
              </p:cNvPr>
              <p:cNvSpPr txBox="1"/>
              <p:nvPr/>
            </p:nvSpPr>
            <p:spPr>
              <a:xfrm>
                <a:off x="2529281" y="1494633"/>
                <a:ext cx="609460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2985E48-0635-40C6-8D57-ED4B753E4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281" y="1494633"/>
                <a:ext cx="609460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4E01AB5-178B-453A-AE3A-70B1FDD3F128}"/>
                  </a:ext>
                </a:extLst>
              </p:cNvPr>
              <p:cNvSpPr txBox="1"/>
              <p:nvPr/>
            </p:nvSpPr>
            <p:spPr>
              <a:xfrm>
                <a:off x="3111900" y="3761206"/>
                <a:ext cx="49293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4E01AB5-178B-453A-AE3A-70B1FDD3F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900" y="3761206"/>
                <a:ext cx="4929363" cy="369332"/>
              </a:xfrm>
              <a:prstGeom prst="rect">
                <a:avLst/>
              </a:prstGeom>
              <a:blipFill>
                <a:blip r:embed="rId4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33711F-3EF4-41AC-8DC1-F40309DD9648}"/>
                  </a:ext>
                </a:extLst>
              </p:cNvPr>
              <p:cNvSpPr txBox="1"/>
              <p:nvPr/>
            </p:nvSpPr>
            <p:spPr>
              <a:xfrm>
                <a:off x="3017115" y="4681609"/>
                <a:ext cx="49293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33711F-3EF4-41AC-8DC1-F40309DD9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115" y="4681609"/>
                <a:ext cx="4929363" cy="369332"/>
              </a:xfrm>
              <a:prstGeom prst="rect">
                <a:avLst/>
              </a:prstGeom>
              <a:blipFill>
                <a:blip r:embed="rId5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612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1527E-BBD4-49C0-A55A-A4791D4721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9425" y="715007"/>
                <a:ext cx="10418129" cy="613336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Find the Cartesian Product of A with itself where A = {0, 1}: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{(0,0), (0,1), (1,0), (1,1)}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Python: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nsolas" panose="020B0609020204030204" pitchFamily="49" charset="0"/>
                  </a:rPr>
                  <a:t>A = [0,1]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nsolas" panose="020B0609020204030204" pitchFamily="49" charset="0"/>
                  </a:rPr>
                  <a:t>[(</a:t>
                </a:r>
                <a:r>
                  <a:rPr lang="en-US" dirty="0" err="1">
                    <a:latin typeface="Consolas" panose="020B0609020204030204" pitchFamily="49" charset="0"/>
                  </a:rPr>
                  <a:t>x,y</a:t>
                </a:r>
                <a:r>
                  <a:rPr lang="en-US" dirty="0">
                    <a:latin typeface="Consolas" panose="020B0609020204030204" pitchFamily="49" charset="0"/>
                  </a:rPr>
                  <a:t>) for x in A for y in A]</a:t>
                </a:r>
              </a:p>
              <a:p>
                <a:pPr marL="0" indent="0">
                  <a:buNone/>
                </a:pPr>
                <a:endParaRPr lang="en-US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Can you generate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dirty="0"/>
                  <a:t> and list them all?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1527E-BBD4-49C0-A55A-A4791D4721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9425" y="715007"/>
                <a:ext cx="10418129" cy="6133368"/>
              </a:xfrm>
              <a:blipFill>
                <a:blip r:embed="rId2"/>
                <a:stretch>
                  <a:fillRect l="-468" t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9FAAB29-4C50-4414-B3B0-6F3B3D0D8DCA}"/>
              </a:ext>
            </a:extLst>
          </p:cNvPr>
          <p:cNvSpPr txBox="1"/>
          <p:nvPr/>
        </p:nvSpPr>
        <p:spPr>
          <a:xfrm>
            <a:off x="10741794" y="6435695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41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1527E-BBD4-49C0-A55A-A4791D4721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9425" y="715007"/>
                <a:ext cx="10418129" cy="613336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Example:</a:t>
                </a:r>
              </a:p>
              <a:p>
                <a:pPr marL="0" indent="0">
                  <a:buNone/>
                </a:pPr>
                <a:r>
                  <a:rPr lang="en-US" sz="2400" dirty="0"/>
                  <a:t>Given the sets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={1,2,3}</m:t>
                    </m:r>
                  </m:oMath>
                </a14:m>
                <a:r>
                  <a:rPr lang="en-US" sz="2400" dirty="0"/>
                  <a:t>, what is the Cartesian Product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,3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,3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,3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How many elements are in the Cartesian Product?</a:t>
                </a:r>
              </a:p>
              <a:p>
                <a:pPr marL="0" indent="0">
                  <a:buNone/>
                </a:pPr>
                <a:r>
                  <a:rPr lang="en-US" sz="2800" dirty="0"/>
                  <a:t>	3 x 3 = 9</a:t>
                </a:r>
              </a:p>
              <a:p>
                <a:pPr marL="0" indent="0">
                  <a:buNone/>
                </a:pPr>
                <a:r>
                  <a:rPr lang="en-US" sz="2800" dirty="0"/>
                  <a:t>In general, the size of the Cartesian Product is the size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 times the size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b="0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1527E-BBD4-49C0-A55A-A4791D4721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9425" y="715007"/>
                <a:ext cx="10418129" cy="6133368"/>
              </a:xfrm>
              <a:blipFill>
                <a:blip r:embed="rId2"/>
                <a:stretch>
                  <a:fillRect l="-1170" t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333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75CA4-607F-4EBA-AFF6-9CF30DB6C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some symbols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8">
                <a:extLst>
                  <a:ext uri="{FF2B5EF4-FFF2-40B4-BE49-F238E27FC236}">
                    <a16:creationId xmlns:a16="http://schemas.microsoft.com/office/drawing/2014/main" id="{C51D1623-8BEB-4773-B345-3646C96FFB2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56942383"/>
                  </p:ext>
                </p:extLst>
              </p:nvPr>
            </p:nvGraphicFramePr>
            <p:xfrm>
              <a:off x="1103685" y="1853248"/>
              <a:ext cx="8947149" cy="3997960"/>
            </p:xfrm>
            <a:graphic>
              <a:graphicData uri="http://schemas.openxmlformats.org/drawingml/2006/table">
                <a:tbl>
                  <a:tblPr firstRow="1">
                    <a:tableStyleId>{5C22544A-7EE6-4342-B048-85BDC9FD1C3A}</a:tableStyleId>
                  </a:tblPr>
                  <a:tblGrid>
                    <a:gridCol w="2982383">
                      <a:extLst>
                        <a:ext uri="{9D8B030D-6E8A-4147-A177-3AD203B41FA5}">
                          <a16:colId xmlns:a16="http://schemas.microsoft.com/office/drawing/2014/main" val="2563146030"/>
                        </a:ext>
                      </a:extLst>
                    </a:gridCol>
                    <a:gridCol w="2982383">
                      <a:extLst>
                        <a:ext uri="{9D8B030D-6E8A-4147-A177-3AD203B41FA5}">
                          <a16:colId xmlns:a16="http://schemas.microsoft.com/office/drawing/2014/main" val="3792376561"/>
                        </a:ext>
                      </a:extLst>
                    </a:gridCol>
                    <a:gridCol w="2982383">
                      <a:extLst>
                        <a:ext uri="{9D8B030D-6E8A-4147-A177-3AD203B41FA5}">
                          <a16:colId xmlns:a16="http://schemas.microsoft.com/office/drawing/2014/main" val="11009728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Logic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Python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Example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82361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</m:oMath>
                            </m:oMathPara>
                          </a14:m>
                          <a:endParaRPr lang="en-US" sz="2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sz="28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0047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∉</m:t>
                                </m:r>
                              </m:oMath>
                            </m:oMathPara>
                          </a14:m>
                          <a:endParaRPr lang="en-US" sz="2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not 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∉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sz="28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48199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set( 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43638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and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96665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2659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^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82528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not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76897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8">
                <a:extLst>
                  <a:ext uri="{FF2B5EF4-FFF2-40B4-BE49-F238E27FC236}">
                    <a16:creationId xmlns:a16="http://schemas.microsoft.com/office/drawing/2014/main" id="{C51D1623-8BEB-4773-B345-3646C96FFB2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56942383"/>
                  </p:ext>
                </p:extLst>
              </p:nvPr>
            </p:nvGraphicFramePr>
            <p:xfrm>
              <a:off x="1103685" y="1853248"/>
              <a:ext cx="8947149" cy="3997960"/>
            </p:xfrm>
            <a:graphic>
              <a:graphicData uri="http://schemas.openxmlformats.org/drawingml/2006/table">
                <a:tbl>
                  <a:tblPr firstRow="1">
                    <a:tableStyleId>{5C22544A-7EE6-4342-B048-85BDC9FD1C3A}</a:tableStyleId>
                  </a:tblPr>
                  <a:tblGrid>
                    <a:gridCol w="2982383">
                      <a:extLst>
                        <a:ext uri="{9D8B030D-6E8A-4147-A177-3AD203B41FA5}">
                          <a16:colId xmlns:a16="http://schemas.microsoft.com/office/drawing/2014/main" val="2563146030"/>
                        </a:ext>
                      </a:extLst>
                    </a:gridCol>
                    <a:gridCol w="2982383">
                      <a:extLst>
                        <a:ext uri="{9D8B030D-6E8A-4147-A177-3AD203B41FA5}">
                          <a16:colId xmlns:a16="http://schemas.microsoft.com/office/drawing/2014/main" val="3792376561"/>
                        </a:ext>
                      </a:extLst>
                    </a:gridCol>
                    <a:gridCol w="2982383">
                      <a:extLst>
                        <a:ext uri="{9D8B030D-6E8A-4147-A177-3AD203B41FA5}">
                          <a16:colId xmlns:a16="http://schemas.microsoft.com/office/drawing/2014/main" val="11009728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Logic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Python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Example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823618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4" t="-77647" r="-201022" b="-6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409" t="-77647" r="-818" b="-63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00471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4" t="-177647" r="-201022" b="-5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not 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409" t="-177647" r="-818" b="-53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481999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4" t="-277647" r="-201022" b="-4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set( 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409" t="-277647" r="-818" b="-43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436385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4" t="-377647" r="-201022" b="-3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and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409" t="-377647" r="-818" b="-33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966658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4" t="-477647" r="-201022" b="-2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409" t="-477647" r="-818" b="-23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265917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4" t="-577647" r="-201022" b="-1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^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409" t="-577647" r="-818" b="-13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825288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4" t="-677647" r="-201022" b="-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not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409" t="-677647" r="-818" b="-3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76897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68886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1527E-BBD4-49C0-A55A-A4791D472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425" y="715007"/>
            <a:ext cx="7569051" cy="613336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You own an ice cream shop. If you offer 15 different flavors of ice cream, how many types of 3-scoop cones might you be able to claim in your advertising if you use the Cartesian product to build the set of possibilities?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Write Python code! Can you list all the possibilities easily?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Answer: 3375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FAAB29-4C50-4414-B3B0-6F3B3D0D8DCA}"/>
              </a:ext>
            </a:extLst>
          </p:cNvPr>
          <p:cNvSpPr txBox="1"/>
          <p:nvPr/>
        </p:nvSpPr>
        <p:spPr>
          <a:xfrm>
            <a:off x="10741794" y="6435695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Example</a:t>
            </a:r>
            <a:endParaRPr lang="en-US" dirty="0"/>
          </a:p>
        </p:txBody>
      </p:sp>
      <p:pic>
        <p:nvPicPr>
          <p:cNvPr id="5" name="Picture 4" descr="Triple ice cream cone">
            <a:extLst>
              <a:ext uri="{FF2B5EF4-FFF2-40B4-BE49-F238E27FC236}">
                <a16:creationId xmlns:a16="http://schemas.microsoft.com/office/drawing/2014/main" id="{4FE5FF9B-14CE-39DC-ED7C-8F94203587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923" y="533399"/>
            <a:ext cx="3048034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57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DF05D-7690-4076-2583-8FC05DCF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strings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80DFAA-DEB7-9A98-0430-CACC6B3BE1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represents the set of all bitstrings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example: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={00, 01, 10, 11}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000, 001, 010, 011, 100, 101, 110, 111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the cardinality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dirty="0"/>
                  <a:t> 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80DFAA-DEB7-9A98-0430-CACC6B3BE1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1" t="-1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984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5C49C-DB7E-32BF-99DA-9950CE2D9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8AC70E-6862-59C0-F8CA-B0E5CB6CF6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9395" y="1181099"/>
                <a:ext cx="11656379" cy="215646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 partition of a set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a set of one or more nonempty subsets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dirty="0"/>
                  <a:t>, such that every element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in exactly one set. </a:t>
                </a:r>
              </a:p>
              <a:p>
                <a:pPr marL="0" indent="0">
                  <a:buNone/>
                </a:pPr>
                <a:r>
                  <a:rPr lang="en-US" dirty="0"/>
                  <a:t>In symbolic terms,</a:t>
                </a:r>
              </a:p>
              <a:p>
                <a:pPr marL="0" indent="0">
                  <a:buNone/>
                </a:pPr>
                <a:r>
                  <a:rPr lang="en-US" b="0" dirty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∪⋯=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b="0" dirty="0"/>
                  <a:t>2.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8AC70E-6862-59C0-F8CA-B0E5CB6CF6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395" y="1181099"/>
                <a:ext cx="11656379" cy="2156461"/>
              </a:xfrm>
              <a:blipFill>
                <a:blip r:embed="rId2"/>
                <a:stretch>
                  <a:fillRect l="-471" t="-2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646C8E3-1E62-C5F6-F168-C95A20BF3CD1}"/>
              </a:ext>
            </a:extLst>
          </p:cNvPr>
          <p:cNvSpPr txBox="1"/>
          <p:nvPr/>
        </p:nvSpPr>
        <p:spPr>
          <a:xfrm>
            <a:off x="0" y="6578355"/>
            <a:ext cx="44823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https://discretemath.org/ads/s-partitions-and-law-of-addition.html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D605E6-4703-3DD2-987E-8B473266FFFA}"/>
              </a:ext>
            </a:extLst>
          </p:cNvPr>
          <p:cNvSpPr txBox="1"/>
          <p:nvPr/>
        </p:nvSpPr>
        <p:spPr>
          <a:xfrm>
            <a:off x="259395" y="3626376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731E48-02C3-45BC-B720-A5AC81E8954E}"/>
                  </a:ext>
                </a:extLst>
              </p:cNvPr>
              <p:cNvSpPr txBox="1"/>
              <p:nvPr/>
            </p:nvSpPr>
            <p:spPr>
              <a:xfrm>
                <a:off x="384048" y="4096512"/>
                <a:ext cx="5449824" cy="15802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. Some of the partitions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are: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731E48-02C3-45BC-B720-A5AC81E89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48" y="4096512"/>
                <a:ext cx="5449824" cy="1580241"/>
              </a:xfrm>
              <a:prstGeom prst="rect">
                <a:avLst/>
              </a:prstGeom>
              <a:blipFill>
                <a:blip r:embed="rId3"/>
                <a:stretch>
                  <a:fillRect l="-781" t="-1533" b="-2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86EE902-8F7D-0485-4783-B0DE96B65BF9}"/>
              </a:ext>
            </a:extLst>
          </p:cNvPr>
          <p:cNvSpPr txBox="1"/>
          <p:nvPr/>
        </p:nvSpPr>
        <p:spPr>
          <a:xfrm>
            <a:off x="259395" y="5942888"/>
            <a:ext cx="105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15 different partitions of a set with four elements. For more, look up the </a:t>
            </a:r>
            <a:r>
              <a:rPr lang="en-US" i="1" dirty="0">
                <a:hlinkClick r:id="rId4"/>
              </a:rPr>
              <a:t>Bell numbers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6770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5C49C-DB7E-32BF-99DA-9950CE2D9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8AC70E-6862-59C0-F8CA-B0E5CB6CF6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9395" y="1181099"/>
                <a:ext cx="11656379" cy="36933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What are some ways to partition the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={1,2,3,4,5,6,7,8,9,10}</m:t>
                    </m:r>
                  </m:oMath>
                </a14:m>
                <a:r>
                  <a:rPr lang="en-US" dirty="0"/>
                  <a:t>? List at least three.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8AC70E-6862-59C0-F8CA-B0E5CB6CF6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395" y="1181099"/>
                <a:ext cx="11656379" cy="369333"/>
              </a:xfrm>
              <a:blipFill>
                <a:blip r:embed="rId2"/>
                <a:stretch>
                  <a:fillRect l="-471" t="-21667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B1F321-9932-F96D-92E6-42EBA66E4F07}"/>
                  </a:ext>
                </a:extLst>
              </p:cNvPr>
              <p:cNvSpPr txBox="1"/>
              <p:nvPr/>
            </p:nvSpPr>
            <p:spPr>
              <a:xfrm>
                <a:off x="530352" y="2103120"/>
                <a:ext cx="2974789" cy="4036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1, 3, 5, 7, 9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2, 4, 6, 8, 10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B1F321-9932-F96D-92E6-42EBA66E4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52" y="2103120"/>
                <a:ext cx="2974789" cy="4036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06B62E-9652-E281-37F4-5337BAE515D5}"/>
                  </a:ext>
                </a:extLst>
              </p:cNvPr>
              <p:cNvSpPr txBox="1"/>
              <p:nvPr/>
            </p:nvSpPr>
            <p:spPr>
              <a:xfrm>
                <a:off x="530352" y="2663205"/>
                <a:ext cx="2975558" cy="4036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{1, 2, 3, 4, 5, 6, 7, 8, 9},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06B62E-9652-E281-37F4-5337BAE51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52" y="2663205"/>
                <a:ext cx="2975558" cy="403637"/>
              </a:xfrm>
              <a:prstGeom prst="rect">
                <a:avLst/>
              </a:prstGeom>
              <a:blipFill>
                <a:blip r:embed="rId4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1DFA345-5C7A-964A-797A-FB6EF32404B1}"/>
                  </a:ext>
                </a:extLst>
              </p:cNvPr>
              <p:cNvSpPr txBox="1"/>
              <p:nvPr/>
            </p:nvSpPr>
            <p:spPr>
              <a:xfrm>
                <a:off x="529582" y="3227181"/>
                <a:ext cx="3154325" cy="4036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1, 4, 7, 10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2, 5, 8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{3, 6, 9}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1DFA345-5C7A-964A-797A-FB6EF3240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82" y="3227181"/>
                <a:ext cx="3154325" cy="403637"/>
              </a:xfrm>
              <a:prstGeom prst="rect">
                <a:avLst/>
              </a:prstGeom>
              <a:blipFill>
                <a:blip r:embed="rId5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BD2B2A-C8EB-5637-1CE7-6BE7748B7D33}"/>
                  </a:ext>
                </a:extLst>
              </p:cNvPr>
              <p:cNvSpPr txBox="1"/>
              <p:nvPr/>
            </p:nvSpPr>
            <p:spPr>
              <a:xfrm>
                <a:off x="529582" y="3795916"/>
                <a:ext cx="4405693" cy="4036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{10}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BD2B2A-C8EB-5637-1CE7-6BE7748B7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82" y="3795916"/>
                <a:ext cx="4405693" cy="403637"/>
              </a:xfrm>
              <a:prstGeom prst="rect">
                <a:avLst/>
              </a:prstGeom>
              <a:blipFill>
                <a:blip r:embed="rId6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86B8DE5-98F2-CCF5-9576-AE145E2A7E0B}"/>
              </a:ext>
            </a:extLst>
          </p:cNvPr>
          <p:cNvSpPr txBox="1"/>
          <p:nvPr/>
        </p:nvSpPr>
        <p:spPr>
          <a:xfrm>
            <a:off x="5158483" y="2120272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Evens and odds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F6A26C-543E-9A61-FF4F-A157E37BC5FB}"/>
              </a:ext>
            </a:extLst>
          </p:cNvPr>
          <p:cNvSpPr txBox="1"/>
          <p:nvPr/>
        </p:nvSpPr>
        <p:spPr>
          <a:xfrm>
            <a:off x="5158482" y="2656362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digits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86836D-11AB-99BA-C539-7633FC7F68DF}"/>
              </a:ext>
            </a:extLst>
          </p:cNvPr>
          <p:cNvSpPr txBox="1"/>
          <p:nvPr/>
        </p:nvSpPr>
        <p:spPr>
          <a:xfrm>
            <a:off x="5158482" y="322620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Modulo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0EDE7B-411B-0D99-846A-675E99B05BCC}"/>
              </a:ext>
            </a:extLst>
          </p:cNvPr>
          <p:cNvSpPr txBox="1"/>
          <p:nvPr/>
        </p:nvSpPr>
        <p:spPr>
          <a:xfrm>
            <a:off x="5158482" y="3828427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separate</a:t>
            </a:r>
          </a:p>
        </p:txBody>
      </p:sp>
    </p:spTree>
    <p:extLst>
      <p:ext uri="{BB962C8B-B14F-4D97-AF65-F5344CB8AC3E}">
        <p14:creationId xmlns:p14="http://schemas.microsoft.com/office/powerpoint/2010/main" val="245183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816A2-86EA-7E59-1172-033F1E760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7895E-676D-130B-6897-C7F2D87CB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 as a team on additional exercises: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3.1.4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3.3.1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3.4.3</a:t>
            </a:r>
          </a:p>
        </p:txBody>
      </p:sp>
    </p:spTree>
    <p:extLst>
      <p:ext uri="{BB962C8B-B14F-4D97-AF65-F5344CB8AC3E}">
        <p14:creationId xmlns:p14="http://schemas.microsoft.com/office/powerpoint/2010/main" val="41741759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816A2-86EA-7E59-1172-033F1E760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7895E-676D-130B-6897-C7F2D87CB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 as a team. 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16002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3.1.1</a:t>
            </a:r>
          </a:p>
          <a:p>
            <a:pPr marL="16002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3.1.2</a:t>
            </a:r>
          </a:p>
          <a:p>
            <a:pPr marL="16002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3.1.4*</a:t>
            </a:r>
          </a:p>
          <a:p>
            <a:pPr marL="16002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3.2.1</a:t>
            </a:r>
          </a:p>
          <a:p>
            <a:pPr marL="16002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3.2.2</a:t>
            </a:r>
          </a:p>
          <a:p>
            <a:pPr marL="16002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3.3.1*</a:t>
            </a:r>
          </a:p>
          <a:p>
            <a:pPr marL="16002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3.4.3*</a:t>
            </a:r>
          </a:p>
          <a:p>
            <a:pPr marL="16002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3.4.4</a:t>
            </a:r>
          </a:p>
        </p:txBody>
      </p:sp>
    </p:spTree>
    <p:extLst>
      <p:ext uri="{BB962C8B-B14F-4D97-AF65-F5344CB8AC3E}">
        <p14:creationId xmlns:p14="http://schemas.microsoft.com/office/powerpoint/2010/main" val="1905574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75CA4-607F-4EBA-AFF6-9CF30DB6C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special sets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4E2885-7F87-1040-6FAB-BE8D29D29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635" y="25391"/>
            <a:ext cx="4164643" cy="20823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8FC879-EC89-EAAB-F5FE-8B3B7FA60B7B}"/>
                  </a:ext>
                </a:extLst>
              </p:cNvPr>
              <p:cNvSpPr txBox="1"/>
              <p:nvPr/>
            </p:nvSpPr>
            <p:spPr>
              <a:xfrm>
                <a:off x="162726" y="2031255"/>
                <a:ext cx="69602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ℕ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8FC879-EC89-EAAB-F5FE-8B3B7FA60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26" y="2031255"/>
                <a:ext cx="696024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F4659A-7BC9-BC35-430F-62BA7BF6B432}"/>
                  </a:ext>
                </a:extLst>
              </p:cNvPr>
              <p:cNvSpPr txBox="1"/>
              <p:nvPr/>
            </p:nvSpPr>
            <p:spPr>
              <a:xfrm>
                <a:off x="162726" y="4182665"/>
                <a:ext cx="72006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ℚ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F4659A-7BC9-BC35-430F-62BA7BF6B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26" y="4182665"/>
                <a:ext cx="720069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28BBBF-DBAB-7DAC-A3F5-E88C57974B61}"/>
                  </a:ext>
                </a:extLst>
              </p:cNvPr>
              <p:cNvSpPr txBox="1"/>
              <p:nvPr/>
            </p:nvSpPr>
            <p:spPr>
              <a:xfrm>
                <a:off x="168335" y="5258655"/>
                <a:ext cx="70884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28BBBF-DBAB-7DAC-A3F5-E88C57974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35" y="5258655"/>
                <a:ext cx="708848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0BEAD2F2-9726-D4FF-3517-6EED776AE7C6}"/>
              </a:ext>
            </a:extLst>
          </p:cNvPr>
          <p:cNvSpPr txBox="1"/>
          <p:nvPr/>
        </p:nvSpPr>
        <p:spPr>
          <a:xfrm>
            <a:off x="1194226" y="2154366"/>
            <a:ext cx="2719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/>
              <a:t>Natural Numbers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B27F69-9BA1-B959-9453-0BDCF277A8EE}"/>
              </a:ext>
            </a:extLst>
          </p:cNvPr>
          <p:cNvSpPr txBox="1"/>
          <p:nvPr/>
        </p:nvSpPr>
        <p:spPr>
          <a:xfrm>
            <a:off x="1196469" y="3230071"/>
            <a:ext cx="136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/>
              <a:t>Integers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5489EFE-99AF-FBCE-90E2-BD6B3D3BBFCF}"/>
                  </a:ext>
                </a:extLst>
              </p:cNvPr>
              <p:cNvSpPr txBox="1"/>
              <p:nvPr/>
            </p:nvSpPr>
            <p:spPr>
              <a:xfrm>
                <a:off x="4604145" y="2154366"/>
                <a:ext cx="64247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1,2,3,4,…</m:t>
                        </m:r>
                      </m:e>
                    </m:d>
                  </m:oMath>
                </a14:m>
                <a:r>
                  <a:rPr lang="en-US" sz="2400" dirty="0"/>
                  <a:t> (although some people include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5489EFE-99AF-FBCE-90E2-BD6B3D3BB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145" y="2154366"/>
                <a:ext cx="6424708" cy="461665"/>
              </a:xfrm>
              <a:prstGeom prst="rect">
                <a:avLst/>
              </a:prstGeom>
              <a:blipFill>
                <a:blip r:embed="rId6"/>
                <a:stretch>
                  <a:fillRect t="-10526" r="-664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AA1D67F-109E-2EBD-1EE8-792B0D4C45D4}"/>
                  </a:ext>
                </a:extLst>
              </p:cNvPr>
              <p:cNvSpPr txBox="1"/>
              <p:nvPr/>
            </p:nvSpPr>
            <p:spPr>
              <a:xfrm>
                <a:off x="4604145" y="3227030"/>
                <a:ext cx="30107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…, −2, −1, 0, 1,2,…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AA1D67F-109E-2EBD-1EE8-792B0D4C4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145" y="3227030"/>
                <a:ext cx="3010761" cy="461665"/>
              </a:xfrm>
              <a:prstGeom prst="rect">
                <a:avLst/>
              </a:prstGeom>
              <a:blipFill>
                <a:blip r:embed="rId7"/>
                <a:stretch>
                  <a:fillRect l="-1619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71425E68-2412-B2B8-A4E7-62FE19B43123}"/>
              </a:ext>
            </a:extLst>
          </p:cNvPr>
          <p:cNvSpPr txBox="1"/>
          <p:nvPr/>
        </p:nvSpPr>
        <p:spPr>
          <a:xfrm>
            <a:off x="1194226" y="4301140"/>
            <a:ext cx="2743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/>
              <a:t>Rational numbers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19485B-9112-A95B-3CA4-A839E5698059}"/>
                  </a:ext>
                </a:extLst>
              </p:cNvPr>
              <p:cNvSpPr txBox="1"/>
              <p:nvPr/>
            </p:nvSpPr>
            <p:spPr>
              <a:xfrm>
                <a:off x="4604144" y="4299545"/>
                <a:ext cx="6626767" cy="983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Numbers that can be represented as a fraction, such as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19485B-9112-A95B-3CA4-A839E5698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144" y="4299545"/>
                <a:ext cx="6626767" cy="983218"/>
              </a:xfrm>
              <a:prstGeom prst="rect">
                <a:avLst/>
              </a:prstGeom>
              <a:blipFill>
                <a:blip r:embed="rId8"/>
                <a:stretch>
                  <a:fillRect l="-1380" t="-4938" b="-4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C7D28856-6A3A-7B2F-164B-05809DEE2BBD}"/>
              </a:ext>
            </a:extLst>
          </p:cNvPr>
          <p:cNvSpPr txBox="1"/>
          <p:nvPr/>
        </p:nvSpPr>
        <p:spPr>
          <a:xfrm>
            <a:off x="1194226" y="5372209"/>
            <a:ext cx="2167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/>
              <a:t>Real numbers</a:t>
            </a:r>
            <a:endParaRPr 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ACE1FE-5A91-403F-43FE-36882B75E30F}"/>
              </a:ext>
            </a:extLst>
          </p:cNvPr>
          <p:cNvSpPr txBox="1"/>
          <p:nvPr/>
        </p:nvSpPr>
        <p:spPr>
          <a:xfrm>
            <a:off x="4604144" y="5372209"/>
            <a:ext cx="6626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All numbers that can be represented on a continuous number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8E8A5CD-CFDD-12AE-34E6-EF2C8E792615}"/>
                  </a:ext>
                </a:extLst>
              </p:cNvPr>
              <p:cNvSpPr txBox="1"/>
              <p:nvPr/>
            </p:nvSpPr>
            <p:spPr>
              <a:xfrm>
                <a:off x="204403" y="3106960"/>
                <a:ext cx="63671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8E8A5CD-CFDD-12AE-34E6-EF2C8E792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03" y="3106960"/>
                <a:ext cx="636713" cy="7078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569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9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1CA16-5494-E8DB-E7FE-B3E7D48A9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Builder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BDB68-2095-06CD-5872-AC5CA33EC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95" y="1181099"/>
            <a:ext cx="11656379" cy="38528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Roster Notation</a:t>
            </a:r>
            <a:r>
              <a:rPr lang="en-US" dirty="0"/>
              <a:t> – List all the members of a set. Works well for small sets.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3FBEA0-F1E6-2810-CB1C-57AA2DDA43B0}"/>
                  </a:ext>
                </a:extLst>
              </p:cNvPr>
              <p:cNvSpPr txBox="1"/>
              <p:nvPr/>
            </p:nvSpPr>
            <p:spPr>
              <a:xfrm>
                <a:off x="259395" y="3338345"/>
                <a:ext cx="40102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:0&lt;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even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3FBEA0-F1E6-2810-CB1C-57AA2DDA4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95" y="3338345"/>
                <a:ext cx="4010200" cy="369332"/>
              </a:xfrm>
              <a:prstGeom prst="rect">
                <a:avLst/>
              </a:prstGeom>
              <a:blipFill>
                <a:blip r:embed="rId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B0E7C5-332A-6FB9-A02C-FBF0A942DEA1}"/>
                  </a:ext>
                </a:extLst>
              </p:cNvPr>
              <p:cNvSpPr txBox="1"/>
              <p:nvPr/>
            </p:nvSpPr>
            <p:spPr>
              <a:xfrm>
                <a:off x="259395" y="1600794"/>
                <a:ext cx="18396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={2,4,6,8,10}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B0E7C5-332A-6FB9-A02C-FBF0A942D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95" y="1600794"/>
                <a:ext cx="1839606" cy="369332"/>
              </a:xfrm>
              <a:prstGeom prst="rect">
                <a:avLst/>
              </a:prstGeom>
              <a:blipFill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725357F-EB9D-D43F-37A0-8C615F214491}"/>
              </a:ext>
            </a:extLst>
          </p:cNvPr>
          <p:cNvSpPr txBox="1"/>
          <p:nvPr/>
        </p:nvSpPr>
        <p:spPr>
          <a:xfrm>
            <a:off x="259395" y="2655928"/>
            <a:ext cx="10199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Set Builder Notation</a:t>
            </a:r>
            <a:r>
              <a:rPr lang="en-US" dirty="0"/>
              <a:t> – Create or "build" a set with some property or properties. Works to specify any size set.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0C273B7-A92B-99F4-828B-8265D9360A26}"/>
              </a:ext>
            </a:extLst>
          </p:cNvPr>
          <p:cNvCxnSpPr>
            <a:cxnSpLocks/>
          </p:cNvCxnSpPr>
          <p:nvPr/>
        </p:nvCxnSpPr>
        <p:spPr>
          <a:xfrm flipV="1">
            <a:off x="1036320" y="3707677"/>
            <a:ext cx="287383" cy="986246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DAFADBD-1A0E-28C9-6E34-84C46BD2417D}"/>
                  </a:ext>
                </a:extLst>
              </p:cNvPr>
              <p:cNvSpPr txBox="1"/>
              <p:nvPr/>
            </p:nvSpPr>
            <p:spPr>
              <a:xfrm>
                <a:off x="409303" y="4755249"/>
                <a:ext cx="2612571" cy="12003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/>
                  <a:t> is the domain, or the set from which elements of the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will be taken.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DAFADBD-1A0E-28C9-6E34-84C46BD24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03" y="4755249"/>
                <a:ext cx="2612571" cy="1200329"/>
              </a:xfrm>
              <a:prstGeom prst="rect">
                <a:avLst/>
              </a:prstGeom>
              <a:blipFill>
                <a:blip r:embed="rId4"/>
                <a:stretch>
                  <a:fillRect l="-1624" t="-2010" r="-2552" b="-6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EBA78D4-117F-C278-3999-D5976F8756F0}"/>
              </a:ext>
            </a:extLst>
          </p:cNvPr>
          <p:cNvCxnSpPr>
            <a:cxnSpLocks/>
          </p:cNvCxnSpPr>
          <p:nvPr/>
        </p:nvCxnSpPr>
        <p:spPr>
          <a:xfrm flipH="1" flipV="1">
            <a:off x="2656114" y="4111418"/>
            <a:ext cx="2699657" cy="92548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>
            <a:extLst>
              <a:ext uri="{FF2B5EF4-FFF2-40B4-BE49-F238E27FC236}">
                <a16:creationId xmlns:a16="http://schemas.microsoft.com/office/drawing/2014/main" id="{EBBC6976-8E82-7A91-82AC-DCB62AE5AF3D}"/>
              </a:ext>
            </a:extLst>
          </p:cNvPr>
          <p:cNvSpPr/>
          <p:nvPr/>
        </p:nvSpPr>
        <p:spPr>
          <a:xfrm rot="16200000">
            <a:off x="2460349" y="2880093"/>
            <a:ext cx="252614" cy="2030434"/>
          </a:xfrm>
          <a:prstGeom prst="leftBrace">
            <a:avLst>
              <a:gd name="adj1" fmla="val 8333"/>
              <a:gd name="adj2" fmla="val 4871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268C823-7530-8C24-2FC0-FFE3B36771D7}"/>
                  </a:ext>
                </a:extLst>
              </p:cNvPr>
              <p:cNvSpPr txBox="1"/>
              <p:nvPr/>
            </p:nvSpPr>
            <p:spPr>
              <a:xfrm>
                <a:off x="5381896" y="5036899"/>
                <a:ext cx="2612571" cy="12003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This part of the clause gives the conditions that specify membership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268C823-7530-8C24-2FC0-FFE3B3677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896" y="5036899"/>
                <a:ext cx="2612571" cy="1200329"/>
              </a:xfrm>
              <a:prstGeom prst="rect">
                <a:avLst/>
              </a:prstGeom>
              <a:blipFill>
                <a:blip r:embed="rId5"/>
                <a:stretch>
                  <a:fillRect l="-1860" t="-2010" r="-1860" b="-6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008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3" grpId="0" animBg="1"/>
      <p:bldP spid="19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FD53AD6-61BD-4DD3-94C0-B7888718FB34}"/>
              </a:ext>
            </a:extLst>
          </p:cNvPr>
          <p:cNvSpPr/>
          <p:nvPr/>
        </p:nvSpPr>
        <p:spPr>
          <a:xfrm>
            <a:off x="6294922" y="1557995"/>
            <a:ext cx="5717406" cy="4043908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Universe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992E4-1FCA-4D50-9899-7CA508816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8E8B99-0ECA-472C-B7F1-7CBDB45DB8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Union:		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b="1" dirty="0"/>
                  <a:t>	A or B or </a:t>
                </a:r>
                <a:r>
                  <a:rPr lang="en-US" b="1" i="1" dirty="0"/>
                  <a:t>both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Intersection: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	A and B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Difference: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	A minus B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Complement: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/>
                  <a:t>	Not B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8E8B99-0ECA-472C-B7F1-7CBDB45DB8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1" t="-1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705E80DD-B947-4C39-A711-213B53D3DF1E}"/>
              </a:ext>
            </a:extLst>
          </p:cNvPr>
          <p:cNvSpPr/>
          <p:nvPr/>
        </p:nvSpPr>
        <p:spPr>
          <a:xfrm>
            <a:off x="7213609" y="2055324"/>
            <a:ext cx="2836244" cy="20983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chemeClr val="bg1"/>
                </a:solidFill>
              </a:rPr>
              <a:t>A</a:t>
            </a:r>
          </a:p>
          <a:p>
            <a:endParaRPr lang="en-US" sz="3600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2CCE77-1EAE-4FC9-BCD7-22468CC6FDAF}"/>
              </a:ext>
            </a:extLst>
          </p:cNvPr>
          <p:cNvSpPr/>
          <p:nvPr/>
        </p:nvSpPr>
        <p:spPr>
          <a:xfrm>
            <a:off x="8727157" y="3006122"/>
            <a:ext cx="2855770" cy="22938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sz="4800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6403D6-F6DD-4FFB-9F15-25CDEB0CB0A4}"/>
              </a:ext>
            </a:extLst>
          </p:cNvPr>
          <p:cNvSpPr/>
          <p:nvPr/>
        </p:nvSpPr>
        <p:spPr>
          <a:xfrm>
            <a:off x="8727157" y="3006122"/>
            <a:ext cx="1322696" cy="11475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 hidden="1">
            <a:extLst>
              <a:ext uri="{FF2B5EF4-FFF2-40B4-BE49-F238E27FC236}">
                <a16:creationId xmlns:a16="http://schemas.microsoft.com/office/drawing/2014/main" id="{EEF220B3-35F1-4D96-B3AA-4603DC723293}"/>
              </a:ext>
            </a:extLst>
          </p:cNvPr>
          <p:cNvGrpSpPr/>
          <p:nvPr/>
        </p:nvGrpSpPr>
        <p:grpSpPr>
          <a:xfrm>
            <a:off x="7213609" y="2055324"/>
            <a:ext cx="4369318" cy="3244681"/>
            <a:chOff x="7366009" y="2207724"/>
            <a:chExt cx="4369318" cy="324468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9F947B9-3499-40B0-B47E-9F91025C36B2}"/>
                </a:ext>
              </a:extLst>
            </p:cNvPr>
            <p:cNvSpPr/>
            <p:nvPr/>
          </p:nvSpPr>
          <p:spPr>
            <a:xfrm>
              <a:off x="7366009" y="2207724"/>
              <a:ext cx="2836244" cy="2098307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b="1" dirty="0">
                  <a:solidFill>
                    <a:schemeClr val="bg1"/>
                  </a:solidFill>
                </a:rPr>
                <a:t>A</a:t>
              </a:r>
            </a:p>
            <a:p>
              <a:endParaRPr lang="en-US" sz="3600" b="1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BD8074E-6727-4CE3-8972-E8E903C4D529}"/>
                </a:ext>
              </a:extLst>
            </p:cNvPr>
            <p:cNvSpPr/>
            <p:nvPr/>
          </p:nvSpPr>
          <p:spPr>
            <a:xfrm>
              <a:off x="8879557" y="3158522"/>
              <a:ext cx="2855770" cy="229388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  <a:p>
              <a:pPr algn="r"/>
              <a:endParaRPr lang="en-US" dirty="0"/>
            </a:p>
            <a:p>
              <a:pPr algn="r"/>
              <a:endParaRPr lang="en-US" dirty="0"/>
            </a:p>
            <a:p>
              <a:pPr algn="r"/>
              <a:endParaRPr lang="en-US" dirty="0"/>
            </a:p>
            <a:p>
              <a:pPr algn="r"/>
              <a:endParaRPr lang="en-US" dirty="0"/>
            </a:p>
            <a:p>
              <a:pPr algn="r"/>
              <a:endParaRPr lang="en-US" dirty="0"/>
            </a:p>
            <a:p>
              <a:pPr algn="r"/>
              <a:endParaRPr lang="en-US" dirty="0"/>
            </a:p>
            <a:p>
              <a:pPr algn="r"/>
              <a:endParaRPr lang="en-US" dirty="0"/>
            </a:p>
            <a:p>
              <a:pPr algn="r"/>
              <a:r>
                <a:rPr lang="en-US" sz="4800" b="1" dirty="0">
                  <a:solidFill>
                    <a:schemeClr val="bg1"/>
                  </a:solidFill>
                </a:rPr>
                <a:t>B</a:t>
              </a:r>
              <a:endParaRPr lang="en-US" b="1" dirty="0">
                <a:solidFill>
                  <a:schemeClr val="bg1"/>
                </a:solidFill>
              </a:endParaRPr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</p:grpSp>
      <p:sp>
        <p:nvSpPr>
          <p:cNvPr id="14" name="Rectangle 13" hidden="1">
            <a:extLst>
              <a:ext uri="{FF2B5EF4-FFF2-40B4-BE49-F238E27FC236}">
                <a16:creationId xmlns:a16="http://schemas.microsoft.com/office/drawing/2014/main" id="{6DEF2C57-E463-40B6-B028-DAFEBFCEE2A1}"/>
              </a:ext>
            </a:extLst>
          </p:cNvPr>
          <p:cNvSpPr/>
          <p:nvPr/>
        </p:nvSpPr>
        <p:spPr>
          <a:xfrm>
            <a:off x="8739200" y="3006122"/>
            <a:ext cx="1310653" cy="1147509"/>
          </a:xfrm>
          <a:prstGeom prst="rect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20" name="Group 19" hidden="1">
            <a:extLst>
              <a:ext uri="{FF2B5EF4-FFF2-40B4-BE49-F238E27FC236}">
                <a16:creationId xmlns:a16="http://schemas.microsoft.com/office/drawing/2014/main" id="{A2A3C474-C0C5-4734-BB3A-20043F74D632}"/>
              </a:ext>
            </a:extLst>
          </p:cNvPr>
          <p:cNvGrpSpPr/>
          <p:nvPr/>
        </p:nvGrpSpPr>
        <p:grpSpPr>
          <a:xfrm>
            <a:off x="7213609" y="2052918"/>
            <a:ext cx="2848287" cy="2117557"/>
            <a:chOff x="7213609" y="2052918"/>
            <a:chExt cx="2848287" cy="211755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DAE775-A11A-4633-84BA-AE00EFC2F761}"/>
                </a:ext>
              </a:extLst>
            </p:cNvPr>
            <p:cNvSpPr/>
            <p:nvPr/>
          </p:nvSpPr>
          <p:spPr>
            <a:xfrm>
              <a:off x="7213609" y="2052918"/>
              <a:ext cx="2836244" cy="2098307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b="1" dirty="0">
                  <a:solidFill>
                    <a:schemeClr val="bg1"/>
                  </a:solidFill>
                </a:rPr>
                <a:t>A</a:t>
              </a:r>
            </a:p>
            <a:p>
              <a:endParaRPr lang="en-US" sz="3600" b="1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1865F45-D410-414A-B776-39663F48E3D0}"/>
                </a:ext>
              </a:extLst>
            </p:cNvPr>
            <p:cNvSpPr/>
            <p:nvPr/>
          </p:nvSpPr>
          <p:spPr>
            <a:xfrm>
              <a:off x="8727157" y="3025372"/>
              <a:ext cx="1334739" cy="114510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600" b="1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</p:grpSp>
      <p:grpSp>
        <p:nvGrpSpPr>
          <p:cNvPr id="24" name="Group 23" hidden="1">
            <a:extLst>
              <a:ext uri="{FF2B5EF4-FFF2-40B4-BE49-F238E27FC236}">
                <a16:creationId xmlns:a16="http://schemas.microsoft.com/office/drawing/2014/main" id="{2CC1B93D-2BCD-4D2D-9B1D-5F4DEC16C995}"/>
              </a:ext>
            </a:extLst>
          </p:cNvPr>
          <p:cNvGrpSpPr/>
          <p:nvPr/>
        </p:nvGrpSpPr>
        <p:grpSpPr>
          <a:xfrm>
            <a:off x="6316887" y="1557995"/>
            <a:ext cx="5695441" cy="4026550"/>
            <a:chOff x="6316887" y="1557995"/>
            <a:chExt cx="5695441" cy="402655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3578230-F57A-4343-920C-8C0D73C1A96D}"/>
                </a:ext>
              </a:extLst>
            </p:cNvPr>
            <p:cNvSpPr/>
            <p:nvPr/>
          </p:nvSpPr>
          <p:spPr>
            <a:xfrm>
              <a:off x="6316887" y="1557995"/>
              <a:ext cx="5695441" cy="402655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bg1"/>
                  </a:solidFill>
                </a:rPr>
                <a:t>Universe</a:t>
              </a:r>
            </a:p>
            <a:p>
              <a:endParaRPr lang="en-US" sz="3600" b="1" dirty="0"/>
            </a:p>
            <a:p>
              <a:endParaRPr lang="en-US" sz="3600" b="1" dirty="0"/>
            </a:p>
            <a:p>
              <a:endParaRPr lang="en-US" sz="3600" b="1" dirty="0"/>
            </a:p>
            <a:p>
              <a:endParaRPr lang="en-US" sz="3600" b="1" dirty="0"/>
            </a:p>
            <a:p>
              <a:endParaRPr lang="en-US" sz="3600" b="1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23" name="Rectangle 22" hidden="1">
              <a:extLst>
                <a:ext uri="{FF2B5EF4-FFF2-40B4-BE49-F238E27FC236}">
                  <a16:creationId xmlns:a16="http://schemas.microsoft.com/office/drawing/2014/main" id="{625B8D74-1A1E-4F6B-A07C-BE031A2E2D33}"/>
                </a:ext>
              </a:extLst>
            </p:cNvPr>
            <p:cNvSpPr/>
            <p:nvPr/>
          </p:nvSpPr>
          <p:spPr>
            <a:xfrm>
              <a:off x="8727157" y="3006122"/>
              <a:ext cx="2855770" cy="229388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600" b="1" dirty="0"/>
            </a:p>
            <a:p>
              <a:endParaRPr lang="en-US" sz="3600" b="1" dirty="0"/>
            </a:p>
            <a:p>
              <a:endParaRPr lang="en-US" sz="3600" b="1" dirty="0"/>
            </a:p>
            <a:p>
              <a:endParaRPr lang="en-US" sz="3600" b="1" dirty="0"/>
            </a:p>
            <a:p>
              <a:pPr algn="r"/>
              <a:r>
                <a:rPr lang="en-US" sz="4400" b="1" dirty="0">
                  <a:solidFill>
                    <a:schemeClr val="bg1"/>
                  </a:solidFill>
                </a:rPr>
                <a:t>B</a:t>
              </a:r>
              <a:endParaRPr lang="en-US" b="1" dirty="0">
                <a:solidFill>
                  <a:schemeClr val="bg1"/>
                </a:solidFill>
              </a:endParaRPr>
            </a:p>
            <a:p>
              <a:endParaRPr lang="en-US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0333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FD53AD6-61BD-4DD3-94C0-B7888718FB34}"/>
              </a:ext>
            </a:extLst>
          </p:cNvPr>
          <p:cNvSpPr/>
          <p:nvPr/>
        </p:nvSpPr>
        <p:spPr>
          <a:xfrm>
            <a:off x="6294922" y="1557995"/>
            <a:ext cx="5717406" cy="4043908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Universe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992E4-1FCA-4D50-9899-7CA508816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8E8B99-0ECA-472C-B7F1-7CBDB45DB8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Union: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	A or B or </a:t>
                </a:r>
                <a:r>
                  <a:rPr lang="en-US" i="1" dirty="0"/>
                  <a:t>both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Intersection:	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b="1" dirty="0"/>
                  <a:t> 	A and B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Difference: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	A minus B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Complement: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/>
                  <a:t>	Not B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8E8B99-0ECA-472C-B7F1-7CBDB45DB8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1" t="-1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705E80DD-B947-4C39-A711-213B53D3DF1E}"/>
              </a:ext>
            </a:extLst>
          </p:cNvPr>
          <p:cNvSpPr/>
          <p:nvPr/>
        </p:nvSpPr>
        <p:spPr>
          <a:xfrm>
            <a:off x="7213609" y="2055324"/>
            <a:ext cx="2836244" cy="2098307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chemeClr val="bg1"/>
                </a:solidFill>
              </a:rPr>
              <a:t>A</a:t>
            </a:r>
          </a:p>
          <a:p>
            <a:endParaRPr lang="en-US" sz="3600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2CCE77-1EAE-4FC9-BCD7-22468CC6FDAF}"/>
              </a:ext>
            </a:extLst>
          </p:cNvPr>
          <p:cNvSpPr/>
          <p:nvPr/>
        </p:nvSpPr>
        <p:spPr>
          <a:xfrm>
            <a:off x="8727157" y="3006122"/>
            <a:ext cx="2855770" cy="2293883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sz="4800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6403D6-F6DD-4FFB-9F15-25CDEB0CB0A4}"/>
              </a:ext>
            </a:extLst>
          </p:cNvPr>
          <p:cNvSpPr/>
          <p:nvPr/>
        </p:nvSpPr>
        <p:spPr>
          <a:xfrm>
            <a:off x="8727157" y="3006122"/>
            <a:ext cx="1322696" cy="11475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 hidden="1">
            <a:extLst>
              <a:ext uri="{FF2B5EF4-FFF2-40B4-BE49-F238E27FC236}">
                <a16:creationId xmlns:a16="http://schemas.microsoft.com/office/drawing/2014/main" id="{EEF220B3-35F1-4D96-B3AA-4603DC723293}"/>
              </a:ext>
            </a:extLst>
          </p:cNvPr>
          <p:cNvGrpSpPr/>
          <p:nvPr/>
        </p:nvGrpSpPr>
        <p:grpSpPr>
          <a:xfrm>
            <a:off x="7213609" y="2055324"/>
            <a:ext cx="4369318" cy="3244681"/>
            <a:chOff x="7366009" y="2207724"/>
            <a:chExt cx="4369318" cy="324468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9F947B9-3499-40B0-B47E-9F91025C36B2}"/>
                </a:ext>
              </a:extLst>
            </p:cNvPr>
            <p:cNvSpPr/>
            <p:nvPr/>
          </p:nvSpPr>
          <p:spPr>
            <a:xfrm>
              <a:off x="7366009" y="2207724"/>
              <a:ext cx="2836244" cy="2098307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b="1" dirty="0">
                  <a:solidFill>
                    <a:schemeClr val="bg1"/>
                  </a:solidFill>
                </a:rPr>
                <a:t>A</a:t>
              </a:r>
            </a:p>
            <a:p>
              <a:endParaRPr lang="en-US" sz="3600" b="1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BD8074E-6727-4CE3-8972-E8E903C4D529}"/>
                </a:ext>
              </a:extLst>
            </p:cNvPr>
            <p:cNvSpPr/>
            <p:nvPr/>
          </p:nvSpPr>
          <p:spPr>
            <a:xfrm>
              <a:off x="8879557" y="3158522"/>
              <a:ext cx="2855770" cy="229388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  <a:p>
              <a:pPr algn="r"/>
              <a:endParaRPr lang="en-US" dirty="0"/>
            </a:p>
            <a:p>
              <a:pPr algn="r"/>
              <a:endParaRPr lang="en-US" dirty="0"/>
            </a:p>
            <a:p>
              <a:pPr algn="r"/>
              <a:endParaRPr lang="en-US" dirty="0"/>
            </a:p>
            <a:p>
              <a:pPr algn="r"/>
              <a:endParaRPr lang="en-US" dirty="0"/>
            </a:p>
            <a:p>
              <a:pPr algn="r"/>
              <a:endParaRPr lang="en-US" dirty="0"/>
            </a:p>
            <a:p>
              <a:pPr algn="r"/>
              <a:endParaRPr lang="en-US" dirty="0"/>
            </a:p>
            <a:p>
              <a:pPr algn="r"/>
              <a:endParaRPr lang="en-US" dirty="0"/>
            </a:p>
            <a:p>
              <a:pPr algn="r"/>
              <a:r>
                <a:rPr lang="en-US" sz="4800" b="1" dirty="0">
                  <a:solidFill>
                    <a:schemeClr val="bg1"/>
                  </a:solidFill>
                </a:rPr>
                <a:t>B</a:t>
              </a:r>
              <a:endParaRPr lang="en-US" b="1" dirty="0">
                <a:solidFill>
                  <a:schemeClr val="bg1"/>
                </a:solidFill>
              </a:endParaRPr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</p:grpSp>
      <p:sp>
        <p:nvSpPr>
          <p:cNvPr id="14" name="Rectangle 13" hidden="1">
            <a:extLst>
              <a:ext uri="{FF2B5EF4-FFF2-40B4-BE49-F238E27FC236}">
                <a16:creationId xmlns:a16="http://schemas.microsoft.com/office/drawing/2014/main" id="{6DEF2C57-E463-40B6-B028-DAFEBFCEE2A1}"/>
              </a:ext>
            </a:extLst>
          </p:cNvPr>
          <p:cNvSpPr/>
          <p:nvPr/>
        </p:nvSpPr>
        <p:spPr>
          <a:xfrm>
            <a:off x="8739200" y="3006122"/>
            <a:ext cx="1310653" cy="1147509"/>
          </a:xfrm>
          <a:prstGeom prst="rect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20" name="Group 19" hidden="1">
            <a:extLst>
              <a:ext uri="{FF2B5EF4-FFF2-40B4-BE49-F238E27FC236}">
                <a16:creationId xmlns:a16="http://schemas.microsoft.com/office/drawing/2014/main" id="{A2A3C474-C0C5-4734-BB3A-20043F74D632}"/>
              </a:ext>
            </a:extLst>
          </p:cNvPr>
          <p:cNvGrpSpPr/>
          <p:nvPr/>
        </p:nvGrpSpPr>
        <p:grpSpPr>
          <a:xfrm>
            <a:off x="7213609" y="2052918"/>
            <a:ext cx="2848287" cy="2117557"/>
            <a:chOff x="7213609" y="2052918"/>
            <a:chExt cx="2848287" cy="211755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DAE775-A11A-4633-84BA-AE00EFC2F761}"/>
                </a:ext>
              </a:extLst>
            </p:cNvPr>
            <p:cNvSpPr/>
            <p:nvPr/>
          </p:nvSpPr>
          <p:spPr>
            <a:xfrm>
              <a:off x="7213609" y="2052918"/>
              <a:ext cx="2836244" cy="2098307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b="1" dirty="0">
                  <a:solidFill>
                    <a:schemeClr val="bg1"/>
                  </a:solidFill>
                </a:rPr>
                <a:t>A</a:t>
              </a:r>
            </a:p>
            <a:p>
              <a:endParaRPr lang="en-US" sz="3600" b="1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1865F45-D410-414A-B776-39663F48E3D0}"/>
                </a:ext>
              </a:extLst>
            </p:cNvPr>
            <p:cNvSpPr/>
            <p:nvPr/>
          </p:nvSpPr>
          <p:spPr>
            <a:xfrm>
              <a:off x="8727157" y="3025372"/>
              <a:ext cx="1334739" cy="114510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600" b="1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</p:grpSp>
      <p:grpSp>
        <p:nvGrpSpPr>
          <p:cNvPr id="24" name="Group 23" hidden="1">
            <a:extLst>
              <a:ext uri="{FF2B5EF4-FFF2-40B4-BE49-F238E27FC236}">
                <a16:creationId xmlns:a16="http://schemas.microsoft.com/office/drawing/2014/main" id="{2CC1B93D-2BCD-4D2D-9B1D-5F4DEC16C995}"/>
              </a:ext>
            </a:extLst>
          </p:cNvPr>
          <p:cNvGrpSpPr/>
          <p:nvPr/>
        </p:nvGrpSpPr>
        <p:grpSpPr>
          <a:xfrm>
            <a:off x="6316887" y="1557995"/>
            <a:ext cx="5695441" cy="4026550"/>
            <a:chOff x="6316887" y="1557995"/>
            <a:chExt cx="5695441" cy="402655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3578230-F57A-4343-920C-8C0D73C1A96D}"/>
                </a:ext>
              </a:extLst>
            </p:cNvPr>
            <p:cNvSpPr/>
            <p:nvPr/>
          </p:nvSpPr>
          <p:spPr>
            <a:xfrm>
              <a:off x="6316887" y="1557995"/>
              <a:ext cx="5695441" cy="402655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bg1"/>
                  </a:solidFill>
                </a:rPr>
                <a:t>Universe</a:t>
              </a:r>
            </a:p>
            <a:p>
              <a:endParaRPr lang="en-US" sz="3600" b="1" dirty="0"/>
            </a:p>
            <a:p>
              <a:endParaRPr lang="en-US" sz="3600" b="1" dirty="0"/>
            </a:p>
            <a:p>
              <a:endParaRPr lang="en-US" sz="3600" b="1" dirty="0"/>
            </a:p>
            <a:p>
              <a:endParaRPr lang="en-US" sz="3600" b="1" dirty="0"/>
            </a:p>
            <a:p>
              <a:endParaRPr lang="en-US" sz="3600" b="1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23" name="Rectangle 22" hidden="1">
              <a:extLst>
                <a:ext uri="{FF2B5EF4-FFF2-40B4-BE49-F238E27FC236}">
                  <a16:creationId xmlns:a16="http://schemas.microsoft.com/office/drawing/2014/main" id="{625B8D74-1A1E-4F6B-A07C-BE031A2E2D33}"/>
                </a:ext>
              </a:extLst>
            </p:cNvPr>
            <p:cNvSpPr/>
            <p:nvPr/>
          </p:nvSpPr>
          <p:spPr>
            <a:xfrm>
              <a:off x="8727157" y="3006122"/>
              <a:ext cx="2855770" cy="229388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600" b="1" dirty="0"/>
            </a:p>
            <a:p>
              <a:endParaRPr lang="en-US" sz="3600" b="1" dirty="0"/>
            </a:p>
            <a:p>
              <a:endParaRPr lang="en-US" sz="3600" b="1" dirty="0"/>
            </a:p>
            <a:p>
              <a:endParaRPr lang="en-US" sz="3600" b="1" dirty="0"/>
            </a:p>
            <a:p>
              <a:pPr algn="r"/>
              <a:r>
                <a:rPr lang="en-US" sz="4400" b="1" dirty="0">
                  <a:solidFill>
                    <a:schemeClr val="bg1"/>
                  </a:solidFill>
                </a:rPr>
                <a:t>B</a:t>
              </a:r>
              <a:endParaRPr lang="en-US" b="1" dirty="0">
                <a:solidFill>
                  <a:schemeClr val="bg1"/>
                </a:solidFill>
              </a:endParaRPr>
            </a:p>
            <a:p>
              <a:endParaRPr lang="en-US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9246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FD53AD6-61BD-4DD3-94C0-B7888718FB34}"/>
              </a:ext>
            </a:extLst>
          </p:cNvPr>
          <p:cNvSpPr/>
          <p:nvPr/>
        </p:nvSpPr>
        <p:spPr>
          <a:xfrm>
            <a:off x="6294922" y="1557995"/>
            <a:ext cx="5717406" cy="4043908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Universe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992E4-1FCA-4D50-9899-7CA508816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8E8B99-0ECA-472C-B7F1-7CBDB45DB8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Union: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	A or B or </a:t>
                </a:r>
                <a:r>
                  <a:rPr lang="en-US" i="1" dirty="0"/>
                  <a:t>both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Intersection:	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	A and B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Difference:	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b="1" dirty="0"/>
                  <a:t> 	A minus B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Complement: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/>
                  <a:t>	Not B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8E8B99-0ECA-472C-B7F1-7CBDB45DB8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1" t="-1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705E80DD-B947-4C39-A711-213B53D3DF1E}"/>
              </a:ext>
            </a:extLst>
          </p:cNvPr>
          <p:cNvSpPr/>
          <p:nvPr/>
        </p:nvSpPr>
        <p:spPr>
          <a:xfrm>
            <a:off x="7213609" y="2055324"/>
            <a:ext cx="2836244" cy="20983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chemeClr val="bg1"/>
                </a:solidFill>
              </a:rPr>
              <a:t>A</a:t>
            </a:r>
          </a:p>
          <a:p>
            <a:endParaRPr lang="en-US" sz="3600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2CCE77-1EAE-4FC9-BCD7-22468CC6FDAF}"/>
              </a:ext>
            </a:extLst>
          </p:cNvPr>
          <p:cNvSpPr/>
          <p:nvPr/>
        </p:nvSpPr>
        <p:spPr>
          <a:xfrm>
            <a:off x="8727157" y="3006122"/>
            <a:ext cx="2855770" cy="2293883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sz="4800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6403D6-F6DD-4FFB-9F15-25CDEB0CB0A4}"/>
              </a:ext>
            </a:extLst>
          </p:cNvPr>
          <p:cNvSpPr/>
          <p:nvPr/>
        </p:nvSpPr>
        <p:spPr>
          <a:xfrm>
            <a:off x="8727157" y="3006122"/>
            <a:ext cx="1322696" cy="1147509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 hidden="1">
            <a:extLst>
              <a:ext uri="{FF2B5EF4-FFF2-40B4-BE49-F238E27FC236}">
                <a16:creationId xmlns:a16="http://schemas.microsoft.com/office/drawing/2014/main" id="{EEF220B3-35F1-4D96-B3AA-4603DC723293}"/>
              </a:ext>
            </a:extLst>
          </p:cNvPr>
          <p:cNvGrpSpPr/>
          <p:nvPr/>
        </p:nvGrpSpPr>
        <p:grpSpPr>
          <a:xfrm>
            <a:off x="7213609" y="2055324"/>
            <a:ext cx="4369318" cy="3244681"/>
            <a:chOff x="7366009" y="2207724"/>
            <a:chExt cx="4369318" cy="324468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9F947B9-3499-40B0-B47E-9F91025C36B2}"/>
                </a:ext>
              </a:extLst>
            </p:cNvPr>
            <p:cNvSpPr/>
            <p:nvPr/>
          </p:nvSpPr>
          <p:spPr>
            <a:xfrm>
              <a:off x="7366009" y="2207724"/>
              <a:ext cx="2836244" cy="2098307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b="1" dirty="0">
                  <a:solidFill>
                    <a:schemeClr val="bg1"/>
                  </a:solidFill>
                </a:rPr>
                <a:t>A</a:t>
              </a:r>
            </a:p>
            <a:p>
              <a:endParaRPr lang="en-US" sz="3600" b="1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BD8074E-6727-4CE3-8972-E8E903C4D529}"/>
                </a:ext>
              </a:extLst>
            </p:cNvPr>
            <p:cNvSpPr/>
            <p:nvPr/>
          </p:nvSpPr>
          <p:spPr>
            <a:xfrm>
              <a:off x="8879557" y="3158522"/>
              <a:ext cx="2855770" cy="229388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  <a:p>
              <a:pPr algn="r"/>
              <a:endParaRPr lang="en-US" dirty="0"/>
            </a:p>
            <a:p>
              <a:pPr algn="r"/>
              <a:endParaRPr lang="en-US" dirty="0"/>
            </a:p>
            <a:p>
              <a:pPr algn="r"/>
              <a:endParaRPr lang="en-US" dirty="0"/>
            </a:p>
            <a:p>
              <a:pPr algn="r"/>
              <a:endParaRPr lang="en-US" dirty="0"/>
            </a:p>
            <a:p>
              <a:pPr algn="r"/>
              <a:endParaRPr lang="en-US" dirty="0"/>
            </a:p>
            <a:p>
              <a:pPr algn="r"/>
              <a:endParaRPr lang="en-US" dirty="0"/>
            </a:p>
            <a:p>
              <a:pPr algn="r"/>
              <a:endParaRPr lang="en-US" dirty="0"/>
            </a:p>
            <a:p>
              <a:pPr algn="r"/>
              <a:r>
                <a:rPr lang="en-US" sz="4800" b="1" dirty="0">
                  <a:solidFill>
                    <a:schemeClr val="bg1"/>
                  </a:solidFill>
                </a:rPr>
                <a:t>B</a:t>
              </a:r>
              <a:endParaRPr lang="en-US" b="1" dirty="0">
                <a:solidFill>
                  <a:schemeClr val="bg1"/>
                </a:solidFill>
              </a:endParaRPr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</p:grpSp>
      <p:sp>
        <p:nvSpPr>
          <p:cNvPr id="14" name="Rectangle 13" hidden="1">
            <a:extLst>
              <a:ext uri="{FF2B5EF4-FFF2-40B4-BE49-F238E27FC236}">
                <a16:creationId xmlns:a16="http://schemas.microsoft.com/office/drawing/2014/main" id="{6DEF2C57-E463-40B6-B028-DAFEBFCEE2A1}"/>
              </a:ext>
            </a:extLst>
          </p:cNvPr>
          <p:cNvSpPr/>
          <p:nvPr/>
        </p:nvSpPr>
        <p:spPr>
          <a:xfrm>
            <a:off x="8739200" y="3006122"/>
            <a:ext cx="1310653" cy="1147509"/>
          </a:xfrm>
          <a:prstGeom prst="rect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20" name="Group 19" hidden="1">
            <a:extLst>
              <a:ext uri="{FF2B5EF4-FFF2-40B4-BE49-F238E27FC236}">
                <a16:creationId xmlns:a16="http://schemas.microsoft.com/office/drawing/2014/main" id="{A2A3C474-C0C5-4734-BB3A-20043F74D632}"/>
              </a:ext>
            </a:extLst>
          </p:cNvPr>
          <p:cNvGrpSpPr/>
          <p:nvPr/>
        </p:nvGrpSpPr>
        <p:grpSpPr>
          <a:xfrm>
            <a:off x="7213609" y="2052918"/>
            <a:ext cx="2848287" cy="2117557"/>
            <a:chOff x="7213609" y="2052918"/>
            <a:chExt cx="2848287" cy="211755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DAE775-A11A-4633-84BA-AE00EFC2F761}"/>
                </a:ext>
              </a:extLst>
            </p:cNvPr>
            <p:cNvSpPr/>
            <p:nvPr/>
          </p:nvSpPr>
          <p:spPr>
            <a:xfrm>
              <a:off x="7213609" y="2052918"/>
              <a:ext cx="2836244" cy="2098307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b="1" dirty="0">
                  <a:solidFill>
                    <a:schemeClr val="bg1"/>
                  </a:solidFill>
                </a:rPr>
                <a:t>A</a:t>
              </a:r>
            </a:p>
            <a:p>
              <a:endParaRPr lang="en-US" sz="3600" b="1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1865F45-D410-414A-B776-39663F48E3D0}"/>
                </a:ext>
              </a:extLst>
            </p:cNvPr>
            <p:cNvSpPr/>
            <p:nvPr/>
          </p:nvSpPr>
          <p:spPr>
            <a:xfrm>
              <a:off x="8727157" y="3025372"/>
              <a:ext cx="1334739" cy="114510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600" b="1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</p:grpSp>
      <p:grpSp>
        <p:nvGrpSpPr>
          <p:cNvPr id="24" name="Group 23" hidden="1">
            <a:extLst>
              <a:ext uri="{FF2B5EF4-FFF2-40B4-BE49-F238E27FC236}">
                <a16:creationId xmlns:a16="http://schemas.microsoft.com/office/drawing/2014/main" id="{2CC1B93D-2BCD-4D2D-9B1D-5F4DEC16C995}"/>
              </a:ext>
            </a:extLst>
          </p:cNvPr>
          <p:cNvGrpSpPr/>
          <p:nvPr/>
        </p:nvGrpSpPr>
        <p:grpSpPr>
          <a:xfrm>
            <a:off x="6316887" y="1557995"/>
            <a:ext cx="5695441" cy="4026550"/>
            <a:chOff x="6316887" y="1557995"/>
            <a:chExt cx="5695441" cy="402655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3578230-F57A-4343-920C-8C0D73C1A96D}"/>
                </a:ext>
              </a:extLst>
            </p:cNvPr>
            <p:cNvSpPr/>
            <p:nvPr/>
          </p:nvSpPr>
          <p:spPr>
            <a:xfrm>
              <a:off x="6316887" y="1557995"/>
              <a:ext cx="5695441" cy="402655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bg1"/>
                  </a:solidFill>
                </a:rPr>
                <a:t>Universe</a:t>
              </a:r>
            </a:p>
            <a:p>
              <a:endParaRPr lang="en-US" sz="3600" b="1" dirty="0"/>
            </a:p>
            <a:p>
              <a:endParaRPr lang="en-US" sz="3600" b="1" dirty="0"/>
            </a:p>
            <a:p>
              <a:endParaRPr lang="en-US" sz="3600" b="1" dirty="0"/>
            </a:p>
            <a:p>
              <a:endParaRPr lang="en-US" sz="3600" b="1" dirty="0"/>
            </a:p>
            <a:p>
              <a:endParaRPr lang="en-US" sz="3600" b="1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23" name="Rectangle 22" hidden="1">
              <a:extLst>
                <a:ext uri="{FF2B5EF4-FFF2-40B4-BE49-F238E27FC236}">
                  <a16:creationId xmlns:a16="http://schemas.microsoft.com/office/drawing/2014/main" id="{625B8D74-1A1E-4F6B-A07C-BE031A2E2D33}"/>
                </a:ext>
              </a:extLst>
            </p:cNvPr>
            <p:cNvSpPr/>
            <p:nvPr/>
          </p:nvSpPr>
          <p:spPr>
            <a:xfrm>
              <a:off x="8727157" y="3006122"/>
              <a:ext cx="2855770" cy="229388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600" b="1" dirty="0"/>
            </a:p>
            <a:p>
              <a:endParaRPr lang="en-US" sz="3600" b="1" dirty="0"/>
            </a:p>
            <a:p>
              <a:endParaRPr lang="en-US" sz="3600" b="1" dirty="0"/>
            </a:p>
            <a:p>
              <a:endParaRPr lang="en-US" sz="3600" b="1" dirty="0"/>
            </a:p>
            <a:p>
              <a:pPr algn="r"/>
              <a:r>
                <a:rPr lang="en-US" sz="4400" b="1" dirty="0">
                  <a:solidFill>
                    <a:schemeClr val="bg1"/>
                  </a:solidFill>
                </a:rPr>
                <a:t>B</a:t>
              </a:r>
              <a:endParaRPr lang="en-US" b="1" dirty="0">
                <a:solidFill>
                  <a:schemeClr val="bg1"/>
                </a:solidFill>
              </a:endParaRPr>
            </a:p>
            <a:p>
              <a:endParaRPr lang="en-US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5597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FD53AD6-61BD-4DD3-94C0-B7888718FB34}"/>
              </a:ext>
            </a:extLst>
          </p:cNvPr>
          <p:cNvSpPr/>
          <p:nvPr/>
        </p:nvSpPr>
        <p:spPr>
          <a:xfrm>
            <a:off x="6294922" y="1557995"/>
            <a:ext cx="5717406" cy="40439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Universe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992E4-1FCA-4D50-9899-7CA508816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8E8B99-0ECA-472C-B7F1-7CBDB45DB8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Union: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	A or B or </a:t>
                </a:r>
                <a:r>
                  <a:rPr lang="en-US" i="1" dirty="0"/>
                  <a:t>both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Intersection:	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	A and B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Difference: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	A minus B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Complement: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acc>
                  </m:oMath>
                </a14:m>
                <a:r>
                  <a:rPr lang="en-US" b="1" dirty="0"/>
                  <a:t>	Not B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8E8B99-0ECA-472C-B7F1-7CBDB45DB8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1" t="-1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705E80DD-B947-4C39-A711-213B53D3DF1E}"/>
              </a:ext>
            </a:extLst>
          </p:cNvPr>
          <p:cNvSpPr/>
          <p:nvPr/>
        </p:nvSpPr>
        <p:spPr>
          <a:xfrm>
            <a:off x="7213609" y="2055324"/>
            <a:ext cx="2836244" cy="20983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chemeClr val="bg1"/>
                </a:solidFill>
              </a:rPr>
              <a:t>A</a:t>
            </a:r>
          </a:p>
          <a:p>
            <a:endParaRPr lang="en-US" sz="3600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2CCE77-1EAE-4FC9-BCD7-22468CC6FDAF}"/>
              </a:ext>
            </a:extLst>
          </p:cNvPr>
          <p:cNvSpPr/>
          <p:nvPr/>
        </p:nvSpPr>
        <p:spPr>
          <a:xfrm>
            <a:off x="8727157" y="3006122"/>
            <a:ext cx="2855770" cy="2293883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sz="4800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6403D6-F6DD-4FFB-9F15-25CDEB0CB0A4}"/>
              </a:ext>
            </a:extLst>
          </p:cNvPr>
          <p:cNvSpPr/>
          <p:nvPr/>
        </p:nvSpPr>
        <p:spPr>
          <a:xfrm>
            <a:off x="8727157" y="3006122"/>
            <a:ext cx="1322696" cy="1147509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 hidden="1">
            <a:extLst>
              <a:ext uri="{FF2B5EF4-FFF2-40B4-BE49-F238E27FC236}">
                <a16:creationId xmlns:a16="http://schemas.microsoft.com/office/drawing/2014/main" id="{EEF220B3-35F1-4D96-B3AA-4603DC723293}"/>
              </a:ext>
            </a:extLst>
          </p:cNvPr>
          <p:cNvGrpSpPr/>
          <p:nvPr/>
        </p:nvGrpSpPr>
        <p:grpSpPr>
          <a:xfrm>
            <a:off x="7213609" y="2055324"/>
            <a:ext cx="4369318" cy="3244681"/>
            <a:chOff x="7366009" y="2207724"/>
            <a:chExt cx="4369318" cy="324468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9F947B9-3499-40B0-B47E-9F91025C36B2}"/>
                </a:ext>
              </a:extLst>
            </p:cNvPr>
            <p:cNvSpPr/>
            <p:nvPr/>
          </p:nvSpPr>
          <p:spPr>
            <a:xfrm>
              <a:off x="7366009" y="2207724"/>
              <a:ext cx="2836244" cy="2098307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b="1" dirty="0">
                  <a:solidFill>
                    <a:schemeClr val="bg1"/>
                  </a:solidFill>
                </a:rPr>
                <a:t>A</a:t>
              </a:r>
            </a:p>
            <a:p>
              <a:endParaRPr lang="en-US" sz="3600" b="1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BD8074E-6727-4CE3-8972-E8E903C4D529}"/>
                </a:ext>
              </a:extLst>
            </p:cNvPr>
            <p:cNvSpPr/>
            <p:nvPr/>
          </p:nvSpPr>
          <p:spPr>
            <a:xfrm>
              <a:off x="8879557" y="3158522"/>
              <a:ext cx="2855770" cy="229388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  <a:p>
              <a:pPr algn="r"/>
              <a:endParaRPr lang="en-US" dirty="0"/>
            </a:p>
            <a:p>
              <a:pPr algn="r"/>
              <a:endParaRPr lang="en-US" dirty="0"/>
            </a:p>
            <a:p>
              <a:pPr algn="r"/>
              <a:endParaRPr lang="en-US" dirty="0"/>
            </a:p>
            <a:p>
              <a:pPr algn="r"/>
              <a:endParaRPr lang="en-US" dirty="0"/>
            </a:p>
            <a:p>
              <a:pPr algn="r"/>
              <a:endParaRPr lang="en-US" dirty="0"/>
            </a:p>
            <a:p>
              <a:pPr algn="r"/>
              <a:endParaRPr lang="en-US" dirty="0"/>
            </a:p>
            <a:p>
              <a:pPr algn="r"/>
              <a:endParaRPr lang="en-US" dirty="0"/>
            </a:p>
            <a:p>
              <a:pPr algn="r"/>
              <a:r>
                <a:rPr lang="en-US" sz="4800" b="1" dirty="0">
                  <a:solidFill>
                    <a:schemeClr val="bg1"/>
                  </a:solidFill>
                </a:rPr>
                <a:t>B</a:t>
              </a:r>
              <a:endParaRPr lang="en-US" b="1" dirty="0">
                <a:solidFill>
                  <a:schemeClr val="bg1"/>
                </a:solidFill>
              </a:endParaRPr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</p:grpSp>
      <p:sp>
        <p:nvSpPr>
          <p:cNvPr id="14" name="Rectangle 13" hidden="1">
            <a:extLst>
              <a:ext uri="{FF2B5EF4-FFF2-40B4-BE49-F238E27FC236}">
                <a16:creationId xmlns:a16="http://schemas.microsoft.com/office/drawing/2014/main" id="{6DEF2C57-E463-40B6-B028-DAFEBFCEE2A1}"/>
              </a:ext>
            </a:extLst>
          </p:cNvPr>
          <p:cNvSpPr/>
          <p:nvPr/>
        </p:nvSpPr>
        <p:spPr>
          <a:xfrm>
            <a:off x="8739200" y="3006122"/>
            <a:ext cx="1310653" cy="1147509"/>
          </a:xfrm>
          <a:prstGeom prst="rect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20" name="Group 19" hidden="1">
            <a:extLst>
              <a:ext uri="{FF2B5EF4-FFF2-40B4-BE49-F238E27FC236}">
                <a16:creationId xmlns:a16="http://schemas.microsoft.com/office/drawing/2014/main" id="{A2A3C474-C0C5-4734-BB3A-20043F74D632}"/>
              </a:ext>
            </a:extLst>
          </p:cNvPr>
          <p:cNvGrpSpPr/>
          <p:nvPr/>
        </p:nvGrpSpPr>
        <p:grpSpPr>
          <a:xfrm>
            <a:off x="7213609" y="2052918"/>
            <a:ext cx="2848287" cy="2117557"/>
            <a:chOff x="7213609" y="2052918"/>
            <a:chExt cx="2848287" cy="211755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DAE775-A11A-4633-84BA-AE00EFC2F761}"/>
                </a:ext>
              </a:extLst>
            </p:cNvPr>
            <p:cNvSpPr/>
            <p:nvPr/>
          </p:nvSpPr>
          <p:spPr>
            <a:xfrm>
              <a:off x="7213609" y="2052918"/>
              <a:ext cx="2836244" cy="2098307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b="1" dirty="0">
                  <a:solidFill>
                    <a:schemeClr val="bg1"/>
                  </a:solidFill>
                </a:rPr>
                <a:t>A</a:t>
              </a:r>
            </a:p>
            <a:p>
              <a:endParaRPr lang="en-US" sz="3600" b="1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1865F45-D410-414A-B776-39663F48E3D0}"/>
                </a:ext>
              </a:extLst>
            </p:cNvPr>
            <p:cNvSpPr/>
            <p:nvPr/>
          </p:nvSpPr>
          <p:spPr>
            <a:xfrm>
              <a:off x="8727157" y="3025372"/>
              <a:ext cx="1334739" cy="114510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600" b="1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</p:grpSp>
      <p:grpSp>
        <p:nvGrpSpPr>
          <p:cNvPr id="24" name="Group 23" hidden="1">
            <a:extLst>
              <a:ext uri="{FF2B5EF4-FFF2-40B4-BE49-F238E27FC236}">
                <a16:creationId xmlns:a16="http://schemas.microsoft.com/office/drawing/2014/main" id="{2CC1B93D-2BCD-4D2D-9B1D-5F4DEC16C995}"/>
              </a:ext>
            </a:extLst>
          </p:cNvPr>
          <p:cNvGrpSpPr/>
          <p:nvPr/>
        </p:nvGrpSpPr>
        <p:grpSpPr>
          <a:xfrm>
            <a:off x="6316887" y="1557995"/>
            <a:ext cx="5695441" cy="4026550"/>
            <a:chOff x="6316887" y="1557995"/>
            <a:chExt cx="5695441" cy="402655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3578230-F57A-4343-920C-8C0D73C1A96D}"/>
                </a:ext>
              </a:extLst>
            </p:cNvPr>
            <p:cNvSpPr/>
            <p:nvPr/>
          </p:nvSpPr>
          <p:spPr>
            <a:xfrm>
              <a:off x="6316887" y="1557995"/>
              <a:ext cx="5695441" cy="402655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bg1"/>
                  </a:solidFill>
                </a:rPr>
                <a:t>Universe</a:t>
              </a:r>
            </a:p>
            <a:p>
              <a:endParaRPr lang="en-US" sz="3600" b="1" dirty="0"/>
            </a:p>
            <a:p>
              <a:endParaRPr lang="en-US" sz="3600" b="1" dirty="0"/>
            </a:p>
            <a:p>
              <a:endParaRPr lang="en-US" sz="3600" b="1" dirty="0"/>
            </a:p>
            <a:p>
              <a:endParaRPr lang="en-US" sz="3600" b="1" dirty="0"/>
            </a:p>
            <a:p>
              <a:endParaRPr lang="en-US" sz="3600" b="1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23" name="Rectangle 22" hidden="1">
              <a:extLst>
                <a:ext uri="{FF2B5EF4-FFF2-40B4-BE49-F238E27FC236}">
                  <a16:creationId xmlns:a16="http://schemas.microsoft.com/office/drawing/2014/main" id="{625B8D74-1A1E-4F6B-A07C-BE031A2E2D33}"/>
                </a:ext>
              </a:extLst>
            </p:cNvPr>
            <p:cNvSpPr/>
            <p:nvPr/>
          </p:nvSpPr>
          <p:spPr>
            <a:xfrm>
              <a:off x="8727157" y="3006122"/>
              <a:ext cx="2855770" cy="229388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600" b="1" dirty="0"/>
            </a:p>
            <a:p>
              <a:endParaRPr lang="en-US" sz="3600" b="1" dirty="0"/>
            </a:p>
            <a:p>
              <a:endParaRPr lang="en-US" sz="3600" b="1" dirty="0"/>
            </a:p>
            <a:p>
              <a:endParaRPr lang="en-US" sz="3600" b="1" dirty="0"/>
            </a:p>
            <a:p>
              <a:pPr algn="r"/>
              <a:r>
                <a:rPr lang="en-US" sz="4400" b="1" dirty="0">
                  <a:solidFill>
                    <a:schemeClr val="bg1"/>
                  </a:solidFill>
                </a:rPr>
                <a:t>B</a:t>
              </a:r>
              <a:endParaRPr lang="en-US" b="1" dirty="0">
                <a:solidFill>
                  <a:schemeClr val="bg1"/>
                </a:solidFill>
              </a:endParaRPr>
            </a:p>
            <a:p>
              <a:endParaRPr lang="en-US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3630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0D008-8DE5-4908-A120-1E34F8F32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&amp; Set Operators Compared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D5E3B76-EB23-41AC-9D39-16560539B7B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84657129"/>
                  </p:ext>
                </p:extLst>
              </p:nvPr>
            </p:nvGraphicFramePr>
            <p:xfrm>
              <a:off x="258763" y="1181100"/>
              <a:ext cx="11657010" cy="3068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85670">
                      <a:extLst>
                        <a:ext uri="{9D8B030D-6E8A-4147-A177-3AD203B41FA5}">
                          <a16:colId xmlns:a16="http://schemas.microsoft.com/office/drawing/2014/main" val="2918960939"/>
                        </a:ext>
                      </a:extLst>
                    </a:gridCol>
                    <a:gridCol w="3885670">
                      <a:extLst>
                        <a:ext uri="{9D8B030D-6E8A-4147-A177-3AD203B41FA5}">
                          <a16:colId xmlns:a16="http://schemas.microsoft.com/office/drawing/2014/main" val="4056827762"/>
                        </a:ext>
                      </a:extLst>
                    </a:gridCol>
                    <a:gridCol w="3885670">
                      <a:extLst>
                        <a:ext uri="{9D8B030D-6E8A-4147-A177-3AD203B41FA5}">
                          <a16:colId xmlns:a16="http://schemas.microsoft.com/office/drawing/2014/main" val="239705367"/>
                        </a:ext>
                      </a:extLst>
                    </a:gridCol>
                  </a:tblGrid>
                  <a:tr h="7670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Logic</a:t>
                          </a:r>
                        </a:p>
                      </a:txBody>
                      <a:tcPr marL="119135" marR="119135"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Set</a:t>
                          </a:r>
                        </a:p>
                      </a:txBody>
                      <a:tcPr marL="119135" marR="119135"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Examples</a:t>
                          </a:r>
                        </a:p>
                      </a:txBody>
                      <a:tcPr marL="119135" marR="119135" anchor="b"/>
                    </a:tc>
                    <a:extLst>
                      <a:ext uri="{0D108BD9-81ED-4DB2-BD59-A6C34878D82A}">
                        <a16:rowId xmlns:a16="http://schemas.microsoft.com/office/drawing/2014/main" val="1748183543"/>
                      </a:ext>
                    </a:extLst>
                  </a:tr>
                  <a:tr h="7670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Conjunction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</m:oMath>
                          </a14:m>
                          <a:endParaRPr lang="en-US" dirty="0"/>
                        </a:p>
                      </a:txBody>
                      <a:tcPr marL="119135" marR="119135"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Intersection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</m:oMath>
                          </a14:m>
                          <a:endParaRPr lang="en-US" dirty="0"/>
                        </a:p>
                      </a:txBody>
                      <a:tcPr marL="119135" marR="119135" anchor="b"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r>
                            <a:rPr lang="en-US" sz="24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 marL="119135" marR="119135" anchor="b"/>
                    </a:tc>
                    <a:extLst>
                      <a:ext uri="{0D108BD9-81ED-4DB2-BD59-A6C34878D82A}">
                        <a16:rowId xmlns:a16="http://schemas.microsoft.com/office/drawing/2014/main" val="1009724723"/>
                      </a:ext>
                    </a:extLst>
                  </a:tr>
                  <a:tr h="7670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Disjunction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</m:oMath>
                          </a14:m>
                          <a:endParaRPr lang="en-US" dirty="0"/>
                        </a:p>
                      </a:txBody>
                      <a:tcPr marL="119135" marR="119135"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Union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</m:oMath>
                          </a14:m>
                          <a:endParaRPr lang="en-US" dirty="0"/>
                        </a:p>
                      </a:txBody>
                      <a:tcPr marL="119135" marR="119135" anchor="b"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r>
                            <a:rPr lang="en-US" sz="24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 marL="119135" marR="119135" anchor="b"/>
                    </a:tc>
                    <a:extLst>
                      <a:ext uri="{0D108BD9-81ED-4DB2-BD59-A6C34878D82A}">
                        <a16:rowId xmlns:a16="http://schemas.microsoft.com/office/drawing/2014/main" val="2003043161"/>
                      </a:ext>
                    </a:extLst>
                  </a:tr>
                  <a:tr h="7670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Negation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</m:oMath>
                          </a14:m>
                          <a:endParaRPr lang="en-US" dirty="0"/>
                        </a:p>
                      </a:txBody>
                      <a:tcPr marL="119135" marR="119135"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Complement    </a:t>
                          </a:r>
                          <a:r>
                            <a:rPr lang="en-US" sz="2400" b="1" dirty="0"/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/>
                              </m:acc>
                            </m:oMath>
                          </a14:m>
                          <a:endParaRPr lang="en-US" b="1" dirty="0"/>
                        </a:p>
                      </a:txBody>
                      <a:tcPr marL="119135" marR="119135" anchor="b"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2400" dirty="0"/>
                            <a:t>,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oMath>
                          </a14:m>
                          <a:endParaRPr lang="en-US" sz="2400" dirty="0"/>
                        </a:p>
                      </a:txBody>
                      <a:tcPr marL="119135" marR="119135" anchor="b"/>
                    </a:tc>
                    <a:extLst>
                      <a:ext uri="{0D108BD9-81ED-4DB2-BD59-A6C34878D82A}">
                        <a16:rowId xmlns:a16="http://schemas.microsoft.com/office/drawing/2014/main" val="2838298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D5E3B76-EB23-41AC-9D39-16560539B7B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84657129"/>
                  </p:ext>
                </p:extLst>
              </p:nvPr>
            </p:nvGraphicFramePr>
            <p:xfrm>
              <a:off x="258763" y="1181100"/>
              <a:ext cx="11657010" cy="3068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85670">
                      <a:extLst>
                        <a:ext uri="{9D8B030D-6E8A-4147-A177-3AD203B41FA5}">
                          <a16:colId xmlns:a16="http://schemas.microsoft.com/office/drawing/2014/main" val="2918960939"/>
                        </a:ext>
                      </a:extLst>
                    </a:gridCol>
                    <a:gridCol w="3885670">
                      <a:extLst>
                        <a:ext uri="{9D8B030D-6E8A-4147-A177-3AD203B41FA5}">
                          <a16:colId xmlns:a16="http://schemas.microsoft.com/office/drawing/2014/main" val="4056827762"/>
                        </a:ext>
                      </a:extLst>
                    </a:gridCol>
                    <a:gridCol w="3885670">
                      <a:extLst>
                        <a:ext uri="{9D8B030D-6E8A-4147-A177-3AD203B41FA5}">
                          <a16:colId xmlns:a16="http://schemas.microsoft.com/office/drawing/2014/main" val="239705367"/>
                        </a:ext>
                      </a:extLst>
                    </a:gridCol>
                  </a:tblGrid>
                  <a:tr h="7670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Logic</a:t>
                          </a:r>
                        </a:p>
                      </a:txBody>
                      <a:tcPr marL="119135" marR="119135"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Set</a:t>
                          </a:r>
                        </a:p>
                      </a:txBody>
                      <a:tcPr marL="119135" marR="119135"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Examples</a:t>
                          </a:r>
                        </a:p>
                      </a:txBody>
                      <a:tcPr marL="119135" marR="119135" anchor="b"/>
                    </a:tc>
                    <a:extLst>
                      <a:ext uri="{0D108BD9-81ED-4DB2-BD59-A6C34878D82A}">
                        <a16:rowId xmlns:a16="http://schemas.microsoft.com/office/drawing/2014/main" val="1748183543"/>
                      </a:ext>
                    </a:extLst>
                  </a:tr>
                  <a:tr h="767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9135" marR="119135" anchor="b">
                        <a:blipFill>
                          <a:blip r:embed="rId2"/>
                          <a:stretch>
                            <a:fillRect l="-157" t="-100000" r="-200470" b="-2157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9135" marR="119135" anchor="b">
                        <a:blipFill>
                          <a:blip r:embed="rId2"/>
                          <a:stretch>
                            <a:fillRect l="-100314" t="-100000" r="-100785" b="-2157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9135" marR="119135" anchor="b">
                        <a:blipFill>
                          <a:blip r:embed="rId2"/>
                          <a:stretch>
                            <a:fillRect l="-200000" t="-100000" r="-627" b="-2157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9724723"/>
                      </a:ext>
                    </a:extLst>
                  </a:tr>
                  <a:tr h="767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9135" marR="119135" anchor="b">
                        <a:blipFill>
                          <a:blip r:embed="rId2"/>
                          <a:stretch>
                            <a:fillRect l="-157" t="-201587" r="-200470" b="-1174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9135" marR="119135" anchor="b">
                        <a:blipFill>
                          <a:blip r:embed="rId2"/>
                          <a:stretch>
                            <a:fillRect l="-100314" t="-201587" r="-100785" b="-1174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9135" marR="119135" anchor="b">
                        <a:blipFill>
                          <a:blip r:embed="rId2"/>
                          <a:stretch>
                            <a:fillRect l="-200000" t="-201587" r="-627" b="-1174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3043161"/>
                      </a:ext>
                    </a:extLst>
                  </a:tr>
                  <a:tr h="767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9135" marR="119135" anchor="b">
                        <a:blipFill>
                          <a:blip r:embed="rId2"/>
                          <a:stretch>
                            <a:fillRect l="-157" t="-301587" r="-200470" b="-174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9135" marR="119135" anchor="b">
                        <a:blipFill>
                          <a:blip r:embed="rId2"/>
                          <a:stretch>
                            <a:fillRect l="-100314" t="-301587" r="-100785" b="-174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9135" marR="119135" anchor="b">
                        <a:blipFill>
                          <a:blip r:embed="rId2"/>
                          <a:stretch>
                            <a:fillRect l="-200000" t="-301587" r="-627" b="-174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8298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46483114"/>
      </p:ext>
    </p:extLst>
  </p:cSld>
  <p:clrMapOvr>
    <a:masterClrMapping/>
  </p:clrMapOvr>
</p:sld>
</file>

<file path=ppt/theme/theme1.xml><?xml version="1.0" encoding="utf-8"?>
<a:theme xmlns:a="http://schemas.openxmlformats.org/drawingml/2006/main" name="discretemath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scretemath" id="{41F1BA77-F6A3-4FDD-8DBD-E0723E09B8CD}" vid="{3C301FDB-B774-48A6-B0A8-42FA5DE57E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discretemath</Template>
  <TotalTime>4865</TotalTime>
  <Words>1183</Words>
  <Application>Microsoft Office PowerPoint</Application>
  <PresentationFormat>Widescreen</PresentationFormat>
  <Paragraphs>453</Paragraphs>
  <Slides>25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Cambria Math</vt:lpstr>
      <vt:lpstr>Century Schoolbook</vt:lpstr>
      <vt:lpstr>Consolas</vt:lpstr>
      <vt:lpstr>Wingdings 2</vt:lpstr>
      <vt:lpstr>discretemath</vt:lpstr>
      <vt:lpstr>Sets</vt:lpstr>
      <vt:lpstr>Review some symbols</vt:lpstr>
      <vt:lpstr>Some special sets</vt:lpstr>
      <vt:lpstr>Set Builder Notation</vt:lpstr>
      <vt:lpstr>Sets</vt:lpstr>
      <vt:lpstr>Sets</vt:lpstr>
      <vt:lpstr>Sets</vt:lpstr>
      <vt:lpstr>Sets</vt:lpstr>
      <vt:lpstr>Logical &amp; Set Operators Compared</vt:lpstr>
      <vt:lpstr>Subsets and Supersets</vt:lpstr>
      <vt:lpstr>Subsets and Supersets</vt:lpstr>
      <vt:lpstr>Subsets and Supersets</vt:lpstr>
      <vt:lpstr>Subsets and Supersets</vt:lpstr>
      <vt:lpstr>Subsets and Supersets</vt:lpstr>
      <vt:lpstr>Powerset</vt:lpstr>
      <vt:lpstr>PowerPoint Presentation</vt:lpstr>
      <vt:lpstr>Cartesian Product</vt:lpstr>
      <vt:lpstr>PowerPoint Presentation</vt:lpstr>
      <vt:lpstr>PowerPoint Presentation</vt:lpstr>
      <vt:lpstr>PowerPoint Presentation</vt:lpstr>
      <vt:lpstr>Bit strings</vt:lpstr>
      <vt:lpstr>Partitions</vt:lpstr>
      <vt:lpstr>Partitions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280 Discrete Mathematics</dc:title>
  <dc:creator>Br Phillips</dc:creator>
  <cp:lastModifiedBy>Nate Phillips</cp:lastModifiedBy>
  <cp:revision>2</cp:revision>
  <dcterms:created xsi:type="dcterms:W3CDTF">2021-09-14T15:40:13Z</dcterms:created>
  <dcterms:modified xsi:type="dcterms:W3CDTF">2023-09-22T23:04:21Z</dcterms:modified>
</cp:coreProperties>
</file>