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381" r:id="rId2"/>
    <p:sldId id="405" r:id="rId3"/>
    <p:sldId id="406" r:id="rId4"/>
    <p:sldId id="382" r:id="rId5"/>
    <p:sldId id="294" r:id="rId6"/>
    <p:sldId id="293" r:id="rId7"/>
    <p:sldId id="384" r:id="rId8"/>
    <p:sldId id="396" r:id="rId9"/>
    <p:sldId id="408" r:id="rId10"/>
    <p:sldId id="397" r:id="rId11"/>
    <p:sldId id="398" r:id="rId12"/>
    <p:sldId id="399" r:id="rId13"/>
    <p:sldId id="407" r:id="rId14"/>
    <p:sldId id="41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6312"/>
    <a:srgbClr val="C59E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07F51-0AC5-43EB-8AFB-984199B8507F}" v="1" dt="2023-10-02T14:12:33.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698" autoAdjust="0"/>
    <p:restoredTop sz="94660"/>
  </p:normalViewPr>
  <p:slideViewPr>
    <p:cSldViewPr snapToGrid="0">
      <p:cViewPr varScale="1">
        <p:scale>
          <a:sx n="104" d="100"/>
          <a:sy n="104" d="100"/>
        </p:scale>
        <p:origin x="120"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s, Nate" userId="1a7ed9a7-6979-4999-8e72-44e838efb909" providerId="ADAL" clId="{66507F51-0AC5-43EB-8AFB-984199B8507F}"/>
    <pc:docChg chg="addSld delSld modSld">
      <pc:chgData name="Phillips, Nate" userId="1a7ed9a7-6979-4999-8e72-44e838efb909" providerId="ADAL" clId="{66507F51-0AC5-43EB-8AFB-984199B8507F}" dt="2023-10-02T14:12:33.232" v="2"/>
      <pc:docMkLst>
        <pc:docMk/>
      </pc:docMkLst>
      <pc:sldChg chg="del">
        <pc:chgData name="Phillips, Nate" userId="1a7ed9a7-6979-4999-8e72-44e838efb909" providerId="ADAL" clId="{66507F51-0AC5-43EB-8AFB-984199B8507F}" dt="2023-10-02T14:10:40.546" v="0" actId="47"/>
        <pc:sldMkLst>
          <pc:docMk/>
          <pc:sldMk cId="2643467554" sldId="404"/>
        </pc:sldMkLst>
      </pc:sldChg>
      <pc:sldChg chg="mod modShow">
        <pc:chgData name="Phillips, Nate" userId="1a7ed9a7-6979-4999-8e72-44e838efb909" providerId="ADAL" clId="{66507F51-0AC5-43EB-8AFB-984199B8507F}" dt="2023-10-02T14:11:56.810" v="1" actId="729"/>
        <pc:sldMkLst>
          <pc:docMk/>
          <pc:sldMk cId="3032776441" sldId="407"/>
        </pc:sldMkLst>
      </pc:sldChg>
      <pc:sldChg chg="add">
        <pc:chgData name="Phillips, Nate" userId="1a7ed9a7-6979-4999-8e72-44e838efb909" providerId="ADAL" clId="{66507F51-0AC5-43EB-8AFB-984199B8507F}" dt="2023-10-02T14:12:33.232" v="2"/>
        <pc:sldMkLst>
          <pc:docMk/>
          <pc:sldMk cId="1138592398" sldId="41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bg1">
                    <a:lumMod val="75000"/>
                    <a:lumOff val="2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lvl1pPr>
              <a:defRPr>
                <a:solidFill>
                  <a:schemeClr val="tx1">
                    <a:lumMod val="50000"/>
                  </a:schemeClr>
                </a:solidFill>
              </a:defRPr>
            </a:lvl1pPr>
          </a:lstStyle>
          <a:p>
            <a:fld id="{5275AE6E-C90D-4D23-ABF7-C61322FFA96C}" type="datetimeFigureOut">
              <a:rPr lang="en-US" smtClean="0"/>
              <a:t>10/2/2023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lvl1pPr>
              <a:defRPr>
                <a:solidFill>
                  <a:schemeClr val="tx1">
                    <a:lumMod val="65000"/>
                  </a:schemeClr>
                </a:solidFill>
              </a:defRPr>
            </a:lvl1pPr>
          </a:lstStyle>
          <a:p>
            <a:fld id="{62566A9D-7C1C-4450-8E71-8990BB26B96C}" type="slidenum">
              <a:rPr lang="en-US" smtClean="0"/>
              <a:t>‹#›</a:t>
            </a:fld>
            <a:endParaRPr lang="en-US"/>
          </a:p>
        </p:txBody>
      </p:sp>
    </p:spTree>
    <p:extLst>
      <p:ext uri="{BB962C8B-B14F-4D97-AF65-F5344CB8AC3E}">
        <p14:creationId xmlns:p14="http://schemas.microsoft.com/office/powerpoint/2010/main" val="15910580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2960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568598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DCDFA6-3DCB-4C29-856D-7272722C168C}"/>
              </a:ext>
            </a:extLst>
          </p:cNvPr>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4" name="Footer Placeholder 3">
            <a:extLst>
              <a:ext uri="{FF2B5EF4-FFF2-40B4-BE49-F238E27FC236}">
                <a16:creationId xmlns:a16="http://schemas.microsoft.com/office/drawing/2014/main" id="{FBFE33D8-0C26-48F5-A9DD-EBF30D684192}"/>
              </a:ext>
            </a:extLst>
          </p:cNvPr>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DC1D904-E4F0-47CC-93A6-DBE15D4399AA}"/>
              </a:ext>
            </a:extLst>
          </p:cNvPr>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
        <p:nvSpPr>
          <p:cNvPr id="6" name="Text Placeholder 2">
            <a:extLst>
              <a:ext uri="{FF2B5EF4-FFF2-40B4-BE49-F238E27FC236}">
                <a16:creationId xmlns:a16="http://schemas.microsoft.com/office/drawing/2014/main" id="{071B68A7-648F-45D3-B60C-5D04E0580004}"/>
              </a:ext>
            </a:extLst>
          </p:cNvPr>
          <p:cNvSpPr>
            <a:spLocks noGrp="1"/>
          </p:cNvSpPr>
          <p:nvPr>
            <p:ph idx="1"/>
          </p:nvPr>
        </p:nvSpPr>
        <p:spPr>
          <a:xfrm>
            <a:off x="419918" y="426249"/>
            <a:ext cx="9932622" cy="6136022"/>
          </a:xfrm>
          <a:prstGeom prst="rect">
            <a:avLst/>
          </a:prstGeom>
        </p:spPr>
        <p:txBody>
          <a:bodyPr vert="horz" lIns="91440" tIns="45720" rIns="91440" bIns="45720" rtlCol="0">
            <a:normAutofit/>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3076147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DCDFA6-3DCB-4C29-856D-7272722C168C}"/>
              </a:ext>
            </a:extLst>
          </p:cNvPr>
          <p:cNvSpPr>
            <a:spLocks noGrp="1"/>
          </p:cNvSpPr>
          <p:nvPr>
            <p:ph type="dt" sz="half" idx="10"/>
          </p:nvPr>
        </p:nvSpPr>
        <p:spPr>
          <a:xfrm rot="5400000">
            <a:off x="10155639" y="1790701"/>
            <a:ext cx="990599" cy="304799"/>
          </a:xfrm>
          <a:prstGeom prst="rect">
            <a:avLst/>
          </a:prstGeom>
        </p:spPr>
        <p:txBody>
          <a:bodyPr/>
          <a:lstStyle/>
          <a:p>
            <a:fld id="{5275AE6E-C90D-4D23-ABF7-C61322FFA96C}" type="datetimeFigureOut">
              <a:rPr lang="en-US" smtClean="0"/>
              <a:t>10/2/2023</a:t>
            </a:fld>
            <a:endParaRPr lang="en-US"/>
          </a:p>
        </p:txBody>
      </p:sp>
      <p:sp>
        <p:nvSpPr>
          <p:cNvPr id="4" name="Footer Placeholder 3">
            <a:extLst>
              <a:ext uri="{FF2B5EF4-FFF2-40B4-BE49-F238E27FC236}">
                <a16:creationId xmlns:a16="http://schemas.microsoft.com/office/drawing/2014/main" id="{FBFE33D8-0C26-48F5-A9DD-EBF30D684192}"/>
              </a:ext>
            </a:extLst>
          </p:cNvPr>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DC1D904-E4F0-47CC-93A6-DBE15D4399AA}"/>
              </a:ext>
            </a:extLst>
          </p:cNvPr>
          <p:cNvSpPr>
            <a:spLocks noGrp="1"/>
          </p:cNvSpPr>
          <p:nvPr>
            <p:ph type="sldNum" sz="quarter" idx="12"/>
          </p:nvPr>
        </p:nvSpPr>
        <p:spPr/>
        <p:txBody>
          <a:bodyPr/>
          <a:lstStyle/>
          <a:p>
            <a:fld id="{62566A9D-7C1C-4450-8E71-8990BB26B96C}" type="slidenum">
              <a:rPr lang="en-US" smtClean="0"/>
              <a:t>‹#›</a:t>
            </a:fld>
            <a:endParaRPr lang="en-US"/>
          </a:p>
        </p:txBody>
      </p:sp>
      <p:sp>
        <p:nvSpPr>
          <p:cNvPr id="6" name="Text Placeholder 2">
            <a:extLst>
              <a:ext uri="{FF2B5EF4-FFF2-40B4-BE49-F238E27FC236}">
                <a16:creationId xmlns:a16="http://schemas.microsoft.com/office/drawing/2014/main" id="{071B68A7-648F-45D3-B60C-5D04E0580004}"/>
              </a:ext>
            </a:extLst>
          </p:cNvPr>
          <p:cNvSpPr>
            <a:spLocks noGrp="1"/>
          </p:cNvSpPr>
          <p:nvPr>
            <p:ph idx="1"/>
          </p:nvPr>
        </p:nvSpPr>
        <p:spPr>
          <a:xfrm>
            <a:off x="419918" y="426249"/>
            <a:ext cx="9932622" cy="6136022"/>
          </a:xfrm>
          <a:prstGeom prst="rect">
            <a:avLst/>
          </a:prstGeom>
        </p:spPr>
        <p:txBody>
          <a:bodyPr vert="horz" lIns="91440" tIns="45720" rIns="91440" bIns="45720" rtlCol="0">
            <a:normAutofit/>
          </a:bodyPr>
          <a:lstStyle>
            <a:lvl1pPr marL="0" indent="0">
              <a:buNone/>
              <a:defRPr/>
            </a:lvl1pPr>
          </a:lstStyle>
          <a:p>
            <a:pPr lvl="0"/>
            <a:endParaRPr lang="en-US" dirty="0"/>
          </a:p>
        </p:txBody>
      </p:sp>
    </p:spTree>
    <p:extLst>
      <p:ext uri="{BB962C8B-B14F-4D97-AF65-F5344CB8AC3E}">
        <p14:creationId xmlns:p14="http://schemas.microsoft.com/office/powerpoint/2010/main" val="1189387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21"/>
          </p:nvPr>
        </p:nvSpPr>
        <p:spPr>
          <a:xfrm>
            <a:off x="6226969" y="535781"/>
            <a:ext cx="5151438" cy="579536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892969" y="535781"/>
            <a:ext cx="5000625" cy="2812852"/>
          </a:xfrm>
          <a:prstGeom prst="rect">
            <a:avLst/>
          </a:prstGeom>
        </p:spPr>
        <p:txBody>
          <a:bodyPr anchor="b"/>
          <a:lstStyle>
            <a:lvl1pPr>
              <a:defRPr sz="4219"/>
            </a:lvl1pPr>
          </a:lstStyle>
          <a:p>
            <a:r>
              <a:t>Title Text</a:t>
            </a:r>
          </a:p>
        </p:txBody>
      </p:sp>
      <p:sp>
        <p:nvSpPr>
          <p:cNvPr id="40" name="Body Level One…"/>
          <p:cNvSpPr txBox="1">
            <a:spLocks noGrp="1"/>
          </p:cNvSpPr>
          <p:nvPr>
            <p:ph type="body" sz="quarter" idx="1"/>
          </p:nvPr>
        </p:nvSpPr>
        <p:spPr>
          <a:xfrm>
            <a:off x="892969" y="3518297"/>
            <a:ext cx="5000625" cy="2812852"/>
          </a:xfrm>
          <a:prstGeom prst="rect">
            <a:avLst/>
          </a:prstGeom>
        </p:spPr>
        <p:txBody>
          <a:bodyPr anchor="t"/>
          <a:lstStyle>
            <a:lvl1pPr marL="0" indent="0" algn="ctr">
              <a:spcBef>
                <a:spcPts val="0"/>
              </a:spcBef>
              <a:buSzTx/>
              <a:buNone/>
              <a:defRPr sz="2250"/>
            </a:lvl1pPr>
            <a:lvl2pPr marL="0" indent="0" algn="ctr">
              <a:spcBef>
                <a:spcPts val="0"/>
              </a:spcBef>
              <a:buSzTx/>
              <a:buNone/>
              <a:defRPr sz="2250"/>
            </a:lvl2pPr>
            <a:lvl3pPr marL="0" indent="0" algn="ctr">
              <a:spcBef>
                <a:spcPts val="0"/>
              </a:spcBef>
              <a:buSzTx/>
              <a:buNone/>
              <a:defRPr sz="2250"/>
            </a:lvl3pPr>
            <a:lvl4pPr marL="0" indent="0" algn="ctr">
              <a:spcBef>
                <a:spcPts val="0"/>
              </a:spcBef>
              <a:buSzTx/>
              <a:buNone/>
              <a:defRPr sz="2250"/>
            </a:lvl4pPr>
            <a:lvl5pPr marL="0" indent="0"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5917310" y="6500812"/>
            <a:ext cx="345473" cy="267891"/>
          </a:xfrm>
          <a:prstGeom prst="rect">
            <a:avLst/>
          </a:prstGeom>
        </p:spPr>
        <p:txBody>
          <a:bodyPr anchor="t"/>
          <a:lstStyle/>
          <a:p>
            <a:fld id="{86CB4B4D-7CA3-9044-876B-883B54F8677D}" type="slidenum">
              <a:t>‹#›</a:t>
            </a:fld>
            <a:endParaRPr/>
          </a:p>
        </p:txBody>
      </p:sp>
    </p:spTree>
    <p:extLst>
      <p:ext uri="{BB962C8B-B14F-4D97-AF65-F5344CB8AC3E}">
        <p14:creationId xmlns:p14="http://schemas.microsoft.com/office/powerpoint/2010/main" val="408777593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422990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911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38480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43697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03947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76094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25469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10/2/2023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421429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396" y="232410"/>
            <a:ext cx="11656378" cy="72961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59395" y="1181099"/>
            <a:ext cx="11656379" cy="50831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277600" y="6264275"/>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2566A9D-7C1C-4450-8E71-8990BB26B96C}" type="slidenum">
              <a:rPr lang="en-US" smtClean="0"/>
              <a:t>‹#›</a:t>
            </a:fld>
            <a:endParaRPr lang="en-US"/>
          </a:p>
        </p:txBody>
      </p:sp>
      <p:sp>
        <p:nvSpPr>
          <p:cNvPr id="9" name="TextBox 8">
            <a:extLst>
              <a:ext uri="{FF2B5EF4-FFF2-40B4-BE49-F238E27FC236}">
                <a16:creationId xmlns:a16="http://schemas.microsoft.com/office/drawing/2014/main" id="{98B36DCC-11CE-4AA0-A3D4-578AB4137734}"/>
              </a:ext>
            </a:extLst>
          </p:cNvPr>
          <p:cNvSpPr txBox="1"/>
          <p:nvPr/>
        </p:nvSpPr>
        <p:spPr>
          <a:xfrm>
            <a:off x="259395" y="6440924"/>
            <a:ext cx="10875330" cy="230832"/>
          </a:xfrm>
          <a:prstGeom prst="rect">
            <a:avLst/>
          </a:prstGeom>
          <a:noFill/>
        </p:spPr>
        <p:txBody>
          <a:bodyPr wrap="square" rtlCol="0">
            <a:spAutoFit/>
          </a:bodyPr>
          <a:lstStyle/>
          <a:p>
            <a:r>
              <a:rPr lang="en-US" sz="900" dirty="0"/>
              <a:t> </a:t>
            </a:r>
          </a:p>
        </p:txBody>
      </p:sp>
    </p:spTree>
    <p:extLst>
      <p:ext uri="{BB962C8B-B14F-4D97-AF65-F5344CB8AC3E}">
        <p14:creationId xmlns:p14="http://schemas.microsoft.com/office/powerpoint/2010/main" val="5510469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79" r:id="rId13"/>
    <p:sldLayoutId id="2147483693" r:id="rId14"/>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if"/><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1.t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colab.research.google.com/github/byui-cse/cse280-course-notebooks/blob/main/examples/examples-w04-functions.ipyn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github/byui-cse/cse280-course-notebooks/blob/main/examples/examples-w04-functions.ipynb"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1.ti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307E-A2B8-4462-8299-D11DDF3E97CF}"/>
              </a:ext>
            </a:extLst>
          </p:cNvPr>
          <p:cNvSpPr>
            <a:spLocks noGrp="1"/>
          </p:cNvSpPr>
          <p:nvPr>
            <p:ph type="ctrTitle"/>
          </p:nvPr>
        </p:nvSpPr>
        <p:spPr>
          <a:xfrm>
            <a:off x="895073" y="604704"/>
            <a:ext cx="8825658" cy="1475916"/>
          </a:xfrm>
        </p:spPr>
        <p:txBody>
          <a:bodyPr/>
          <a:lstStyle/>
          <a:p>
            <a:r>
              <a:rPr lang="en-US" dirty="0"/>
              <a:t>Functions</a:t>
            </a:r>
          </a:p>
        </p:txBody>
      </p:sp>
    </p:spTree>
    <p:extLst>
      <p:ext uri="{BB962C8B-B14F-4D97-AF65-F5344CB8AC3E}">
        <p14:creationId xmlns:p14="http://schemas.microsoft.com/office/powerpoint/2010/main" val="171056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 name="Function Classification"/>
          <p:cNvSpPr txBox="1">
            <a:spLocks noGrp="1"/>
          </p:cNvSpPr>
          <p:nvPr>
            <p:ph type="title"/>
          </p:nvPr>
        </p:nvSpPr>
        <p:spPr>
          <a:prstGeom prst="rect">
            <a:avLst/>
          </a:prstGeom>
        </p:spPr>
        <p:txBody>
          <a:bodyPr/>
          <a:lstStyle/>
          <a:p>
            <a:r>
              <a:rPr dirty="0"/>
              <a:t>Function Classification</a:t>
            </a:r>
          </a:p>
        </p:txBody>
      </p:sp>
      <p:sp>
        <p:nvSpPr>
          <p:cNvPr id="397" name="onto…"/>
          <p:cNvSpPr txBox="1"/>
          <p:nvPr/>
        </p:nvSpPr>
        <p:spPr>
          <a:xfrm>
            <a:off x="646111" y="3889138"/>
            <a:ext cx="3426881" cy="19187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marL="482185" indent="-482185">
              <a:buSzPct val="100000"/>
              <a:buAutoNum type="alphaUcPeriod"/>
            </a:pPr>
            <a:r>
              <a:rPr sz="2000" dirty="0"/>
              <a:t>onto</a:t>
            </a:r>
            <a:endParaRPr lang="en-US" sz="2000" dirty="0"/>
          </a:p>
          <a:p>
            <a:pPr marL="482185" indent="-482185">
              <a:buSzPct val="100000"/>
              <a:buAutoNum type="alphaUcPeriod"/>
            </a:pPr>
            <a:r>
              <a:rPr lang="en-US" sz="2000" dirty="0"/>
              <a:t>one-to-one</a:t>
            </a:r>
            <a:endParaRPr sz="2000" dirty="0"/>
          </a:p>
          <a:p>
            <a:pPr marL="482185" indent="-482185">
              <a:buSzPct val="100000"/>
              <a:buAutoNum type="alphaUcPeriod"/>
            </a:pPr>
            <a:r>
              <a:rPr sz="2000" dirty="0"/>
              <a:t>injection</a:t>
            </a:r>
          </a:p>
          <a:p>
            <a:pPr marL="482185" indent="-482185">
              <a:buSzPct val="100000"/>
              <a:buAutoNum type="alphaUcPeriod"/>
            </a:pPr>
            <a:r>
              <a:rPr sz="2000" dirty="0"/>
              <a:t>bijection</a:t>
            </a:r>
          </a:p>
          <a:p>
            <a:pPr marL="482185" indent="-482185">
              <a:buSzPct val="100000"/>
              <a:buAutoNum type="alphaUcPeriod"/>
            </a:pPr>
            <a:r>
              <a:rPr sz="2000" dirty="0"/>
              <a:t>surjection</a:t>
            </a:r>
          </a:p>
          <a:p>
            <a:pPr marL="482185" indent="-482185">
              <a:buSzPct val="100000"/>
              <a:buAutoNum type="alphaUcPeriod"/>
            </a:pPr>
            <a:r>
              <a:rPr sz="2000" dirty="0"/>
              <a:t>not a function</a:t>
            </a:r>
          </a:p>
        </p:txBody>
      </p:sp>
      <mc:AlternateContent xmlns:mc="http://schemas.openxmlformats.org/markup-compatibility/2006" xmlns:a14="http://schemas.microsoft.com/office/drawing/2010/main">
        <mc:Choice Requires="a14">
          <p:sp>
            <p:nvSpPr>
              <p:cNvPr id="398" name="Equation"/>
              <p:cNvSpPr txBox="1"/>
              <p:nvPr/>
            </p:nvSpPr>
            <p:spPr>
              <a:xfrm>
                <a:off x="646111" y="1906199"/>
                <a:ext cx="2582054" cy="411203"/>
              </a:xfrm>
              <a:prstGeom prst="rect">
                <a:avLst/>
              </a:prstGeom>
              <a:ln w="12700">
                <a:miter lim="400000"/>
              </a:ln>
            </p:spPr>
            <p:txBody>
              <a:bodyPr wrap="none" lIns="0" tIns="0" rIns="0" bIns="0">
                <a:spAutoFit/>
              </a:bodyPr>
              <a:lstStyle/>
              <a:p>
                <a:pPr defTabSz="642915"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672" i="1" smtClean="0">
                          <a:solidFill>
                            <a:schemeClr val="tx1"/>
                          </a:solidFill>
                          <a:latin typeface="Cambria Math" panose="02040503050406030204" pitchFamily="18" charset="0"/>
                        </a:rPr>
                        <m:t>𝐹</m:t>
                      </m:r>
                      <m:r>
                        <a:rPr lang="ar-AE" sz="2672" i="1" smtClean="0">
                          <a:solidFill>
                            <a:schemeClr val="tx1"/>
                          </a:solidFill>
                          <a:latin typeface="Cambria Math" panose="02040503050406030204" pitchFamily="18" charset="0"/>
                        </a:rPr>
                        <m:t>(</m:t>
                      </m:r>
                      <m:r>
                        <a:rPr lang="ar-AE" sz="2672" i="1" smtClean="0">
                          <a:solidFill>
                            <a:schemeClr val="tx1"/>
                          </a:solidFill>
                          <a:latin typeface="Cambria Math" panose="02040503050406030204" pitchFamily="18" charset="0"/>
                        </a:rPr>
                        <m:t>𝑥</m:t>
                      </m:r>
                      <m:r>
                        <a:rPr lang="ar-AE" sz="2672" i="1" smtClean="0">
                          <a:solidFill>
                            <a:schemeClr val="tx1"/>
                          </a:solidFill>
                          <a:latin typeface="Cambria Math" panose="02040503050406030204" pitchFamily="18" charset="0"/>
                        </a:rPr>
                        <m:t>)=</m:t>
                      </m:r>
                      <m:sSup>
                        <m:sSupPr>
                          <m:ctrlPr>
                            <a:rPr lang="ar-AE" sz="2672" i="1">
                              <a:solidFill>
                                <a:schemeClr val="tx1"/>
                              </a:solidFill>
                              <a:latin typeface="Cambria Math" panose="02040503050406030204" pitchFamily="18" charset="0"/>
                            </a:rPr>
                          </m:ctrlPr>
                        </m:sSupPr>
                        <m:e>
                          <m:r>
                            <a:rPr lang="ar-AE" sz="2672" i="1">
                              <a:solidFill>
                                <a:schemeClr val="tx1"/>
                              </a:solidFill>
                              <a:latin typeface="Cambria Math" panose="02040503050406030204" pitchFamily="18" charset="0"/>
                            </a:rPr>
                            <m:t>𝑥</m:t>
                          </m:r>
                        </m:e>
                        <m:sup>
                          <m:r>
                            <a:rPr lang="ar-AE" sz="2672" i="1">
                              <a:solidFill>
                                <a:schemeClr val="tx1"/>
                              </a:solidFill>
                              <a:latin typeface="Cambria Math" panose="02040503050406030204" pitchFamily="18" charset="0"/>
                            </a:rPr>
                            <m:t>2</m:t>
                          </m:r>
                        </m:sup>
                      </m:sSup>
                      <m:r>
                        <a:rPr lang="ar-AE" sz="2672" i="1">
                          <a:solidFill>
                            <a:schemeClr val="tx1"/>
                          </a:solidFill>
                          <a:latin typeface="Cambria Math" panose="02040503050406030204" pitchFamily="18" charset="0"/>
                        </a:rPr>
                        <m:t>,</m:t>
                      </m:r>
                      <m:r>
                        <a:rPr lang="ar-AE" sz="2672" i="1">
                          <a:solidFill>
                            <a:schemeClr val="tx1"/>
                          </a:solidFill>
                          <a:latin typeface="Cambria Math" panose="02040503050406030204" pitchFamily="18" charset="0"/>
                        </a:rPr>
                        <m:t>𝑥</m:t>
                      </m:r>
                      <m:r>
                        <a:rPr lang="ar-AE" sz="2672" i="1">
                          <a:solidFill>
                            <a:schemeClr val="tx1"/>
                          </a:solidFill>
                          <a:latin typeface="Cambria Math" panose="02040503050406030204" pitchFamily="18" charset="0"/>
                        </a:rPr>
                        <m:t>∈</m:t>
                      </m:r>
                      <m:r>
                        <a:rPr lang="ar-AE" sz="2672" i="1">
                          <a:solidFill>
                            <a:schemeClr val="tx1"/>
                          </a:solidFill>
                          <a:latin typeface="Cambria Math" panose="02040503050406030204" pitchFamily="18" charset="0"/>
                        </a:rPr>
                        <m:t>ℝ</m:t>
                      </m:r>
                    </m:oMath>
                  </m:oMathPara>
                </a14:m>
                <a:endParaRPr lang="ar-AE" sz="2672" dirty="0">
                  <a:solidFill>
                    <a:schemeClr val="tx1"/>
                  </a:solidFill>
                </a:endParaRPr>
              </a:p>
            </p:txBody>
          </p:sp>
        </mc:Choice>
        <mc:Fallback xmlns="">
          <p:sp>
            <p:nvSpPr>
              <p:cNvPr id="398" name="Equation"/>
              <p:cNvSpPr txBox="1">
                <a:spLocks noRot="1" noChangeAspect="1" noMove="1" noResize="1" noEditPoints="1" noAdjustHandles="1" noChangeArrowheads="1" noChangeShapeType="1" noTextEdit="1"/>
              </p:cNvSpPr>
              <p:nvPr/>
            </p:nvSpPr>
            <p:spPr>
              <a:xfrm>
                <a:off x="646111" y="1906199"/>
                <a:ext cx="2582054" cy="411203"/>
              </a:xfrm>
              <a:prstGeom prst="rect">
                <a:avLst/>
              </a:prstGeom>
              <a:blipFill>
                <a:blip r:embed="rId2"/>
                <a:stretch>
                  <a:fillRect b="-1493"/>
                </a:stretch>
              </a:blipFill>
              <a:ln w="12700">
                <a:miter lim="400000"/>
              </a:ln>
            </p:spPr>
            <p:txBody>
              <a:bodyPr/>
              <a:lstStyle/>
              <a:p>
                <a:r>
                  <a:rPr lang="en-US">
                    <a:noFill/>
                  </a:rPr>
                  <a:t> </a:t>
                </a:r>
              </a:p>
            </p:txBody>
          </p:sp>
        </mc:Fallback>
      </mc:AlternateContent>
      <p:sp>
        <p:nvSpPr>
          <p:cNvPr id="400" name="Select all that apply."/>
          <p:cNvSpPr txBox="1"/>
          <p:nvPr/>
        </p:nvSpPr>
        <p:spPr>
          <a:xfrm>
            <a:off x="646111" y="3321955"/>
            <a:ext cx="2616102"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r>
              <a:rPr sz="2000" dirty="0"/>
              <a:t>Select all that apply.</a:t>
            </a:r>
          </a:p>
        </p:txBody>
      </p:sp>
      <p:pic>
        <p:nvPicPr>
          <p:cNvPr id="401" name="Image" descr="Image"/>
          <p:cNvPicPr>
            <a:picLocks noChangeAspect="1"/>
          </p:cNvPicPr>
          <p:nvPr/>
        </p:nvPicPr>
        <p:blipFill>
          <a:blip r:embed="rId3"/>
          <a:stretch>
            <a:fillRect/>
          </a:stretch>
        </p:blipFill>
        <p:spPr>
          <a:xfrm>
            <a:off x="3923952" y="3071949"/>
            <a:ext cx="7867857" cy="2328968"/>
          </a:xfrm>
          <a:prstGeom prst="rect">
            <a:avLst/>
          </a:prstGeom>
          <a:ln w="12700">
            <a:miter lim="400000"/>
          </a:ln>
        </p:spPr>
      </p:pic>
      <p:sp>
        <p:nvSpPr>
          <p:cNvPr id="7" name="TextBox 6">
            <a:extLst>
              <a:ext uri="{FF2B5EF4-FFF2-40B4-BE49-F238E27FC236}">
                <a16:creationId xmlns:a16="http://schemas.microsoft.com/office/drawing/2014/main" id="{3EA50387-E05D-ED66-1C38-E623254DDE76}"/>
              </a:ext>
            </a:extLst>
          </p:cNvPr>
          <p:cNvSpPr txBox="1"/>
          <p:nvPr/>
        </p:nvSpPr>
        <p:spPr>
          <a:xfrm>
            <a:off x="7131560" y="5573302"/>
            <a:ext cx="1452642" cy="369332"/>
          </a:xfrm>
          <a:prstGeom prst="rect">
            <a:avLst/>
          </a:prstGeom>
          <a:noFill/>
        </p:spPr>
        <p:txBody>
          <a:bodyPr wrap="none" rtlCol="0">
            <a:spAutoFit/>
          </a:bodyPr>
          <a:lstStyle/>
          <a:p>
            <a:r>
              <a:rPr lang="en-US" dirty="0"/>
              <a:t>one-to-one</a:t>
            </a:r>
          </a:p>
        </p:txBody>
      </p:sp>
      <p:sp>
        <p:nvSpPr>
          <p:cNvPr id="8" name="TextBox 7">
            <a:extLst>
              <a:ext uri="{FF2B5EF4-FFF2-40B4-BE49-F238E27FC236}">
                <a16:creationId xmlns:a16="http://schemas.microsoft.com/office/drawing/2014/main" id="{6E4AB4CA-9DE9-652F-3C62-4B9984BB2C76}"/>
              </a:ext>
            </a:extLst>
          </p:cNvPr>
          <p:cNvSpPr txBox="1"/>
          <p:nvPr/>
        </p:nvSpPr>
        <p:spPr>
          <a:xfrm>
            <a:off x="9062770" y="5573302"/>
            <a:ext cx="705642" cy="369332"/>
          </a:xfrm>
          <a:prstGeom prst="rect">
            <a:avLst/>
          </a:prstGeom>
          <a:noFill/>
        </p:spPr>
        <p:txBody>
          <a:bodyPr wrap="none" rtlCol="0">
            <a:spAutoFit/>
          </a:bodyPr>
          <a:lstStyle/>
          <a:p>
            <a:r>
              <a:rPr lang="en-US" dirty="0"/>
              <a:t>onto</a:t>
            </a:r>
          </a:p>
        </p:txBody>
      </p:sp>
      <p:sp>
        <p:nvSpPr>
          <p:cNvPr id="9" name="TextBox 8">
            <a:extLst>
              <a:ext uri="{FF2B5EF4-FFF2-40B4-BE49-F238E27FC236}">
                <a16:creationId xmlns:a16="http://schemas.microsoft.com/office/drawing/2014/main" id="{C25A928E-6359-7AE0-02D3-C1654465BAFC}"/>
              </a:ext>
            </a:extLst>
          </p:cNvPr>
          <p:cNvSpPr txBox="1"/>
          <p:nvPr/>
        </p:nvSpPr>
        <p:spPr>
          <a:xfrm>
            <a:off x="10246980" y="5619468"/>
            <a:ext cx="2108269" cy="646331"/>
          </a:xfrm>
          <a:prstGeom prst="rect">
            <a:avLst/>
          </a:prstGeom>
          <a:noFill/>
        </p:spPr>
        <p:txBody>
          <a:bodyPr wrap="none" rtlCol="0">
            <a:spAutoFit/>
          </a:bodyPr>
          <a:lstStyle/>
          <a:p>
            <a:r>
              <a:rPr lang="en-US" dirty="0"/>
              <a:t>both one-to-one </a:t>
            </a:r>
          </a:p>
          <a:p>
            <a:r>
              <a:rPr lang="en-US" dirty="0"/>
              <a:t>and onto</a:t>
            </a:r>
          </a:p>
        </p:txBody>
      </p:sp>
      <p:sp>
        <p:nvSpPr>
          <p:cNvPr id="2" name="TextBox 1">
            <a:extLst>
              <a:ext uri="{FF2B5EF4-FFF2-40B4-BE49-F238E27FC236}">
                <a16:creationId xmlns:a16="http://schemas.microsoft.com/office/drawing/2014/main" id="{2E8990A8-E228-EE26-2550-D8ECDE9AE46C}"/>
              </a:ext>
            </a:extLst>
          </p:cNvPr>
          <p:cNvSpPr txBox="1"/>
          <p:nvPr/>
        </p:nvSpPr>
        <p:spPr>
          <a:xfrm>
            <a:off x="624567" y="2635012"/>
            <a:ext cx="4309193" cy="369332"/>
          </a:xfrm>
          <a:prstGeom prst="rect">
            <a:avLst/>
          </a:prstGeom>
          <a:noFill/>
        </p:spPr>
        <p:txBody>
          <a:bodyPr wrap="none" rtlCol="0">
            <a:spAutoFit/>
          </a:bodyPr>
          <a:lstStyle/>
          <a:p>
            <a:r>
              <a:rPr lang="en-US" dirty="0"/>
              <a:t>What is the codomain? Does it matter?</a:t>
            </a:r>
          </a:p>
        </p:txBody>
      </p:sp>
    </p:spTree>
    <p:extLst>
      <p:ext uri="{BB962C8B-B14F-4D97-AF65-F5344CB8AC3E}">
        <p14:creationId xmlns:p14="http://schemas.microsoft.com/office/powerpoint/2010/main" val="26532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97">
                                            <p:txEl>
                                              <p:pRg st="0" end="0"/>
                                            </p:txEl>
                                          </p:spTgt>
                                        </p:tgtEl>
                                        <p:attrNameLst>
                                          <p:attrName>style.color</p:attrName>
                                        </p:attrNameLst>
                                      </p:cBhvr>
                                      <p:to>
                                        <a:schemeClr val="accent2"/>
                                      </p:to>
                                    </p:animClr>
                                  </p:childTnLst>
                                </p:cTn>
                              </p:par>
                              <p:par>
                                <p:cTn id="11" presetID="3" presetClass="emph" presetSubtype="2" fill="hold" nodeType="withEffect">
                                  <p:stCondLst>
                                    <p:cond delay="0"/>
                                  </p:stCondLst>
                                  <p:childTnLst>
                                    <p:animClr clrSpc="rgb" dir="cw">
                                      <p:cBhvr override="childStyle">
                                        <p:cTn id="12" dur="2000" fill="hold"/>
                                        <p:tgtEl>
                                          <p:spTgt spid="397">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 name="Function Classification"/>
          <p:cNvSpPr txBox="1">
            <a:spLocks noGrp="1"/>
          </p:cNvSpPr>
          <p:nvPr>
            <p:ph type="title"/>
          </p:nvPr>
        </p:nvSpPr>
        <p:spPr>
          <a:prstGeom prst="rect">
            <a:avLst/>
          </a:prstGeom>
        </p:spPr>
        <p:txBody>
          <a:bodyPr/>
          <a:lstStyle/>
          <a:p>
            <a:r>
              <a:rPr dirty="0"/>
              <a:t>Function Classification</a:t>
            </a:r>
          </a:p>
        </p:txBody>
      </p:sp>
      <p:sp>
        <p:nvSpPr>
          <p:cNvPr id="397" name="onto…"/>
          <p:cNvSpPr txBox="1"/>
          <p:nvPr/>
        </p:nvSpPr>
        <p:spPr>
          <a:xfrm>
            <a:off x="646111" y="3889138"/>
            <a:ext cx="3426881" cy="19187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marL="482185" indent="-482185">
              <a:buSzPct val="100000"/>
              <a:buAutoNum type="alphaUcPeriod"/>
            </a:pPr>
            <a:r>
              <a:rPr sz="2000" dirty="0"/>
              <a:t>onto</a:t>
            </a:r>
          </a:p>
          <a:p>
            <a:pPr marL="482185" indent="-482185">
              <a:buSzPct val="100000"/>
              <a:buAutoNum type="alphaUcPeriod"/>
            </a:pPr>
            <a:r>
              <a:rPr lang="en-US" sz="2000" dirty="0"/>
              <a:t>one-to-one</a:t>
            </a:r>
          </a:p>
          <a:p>
            <a:pPr marL="482185" indent="-482185">
              <a:buSzPct val="100000"/>
              <a:buAutoNum type="alphaUcPeriod"/>
            </a:pPr>
            <a:r>
              <a:rPr sz="2000" dirty="0"/>
              <a:t>injection</a:t>
            </a:r>
          </a:p>
          <a:p>
            <a:pPr marL="482185" indent="-482185">
              <a:buSzPct val="100000"/>
              <a:buAutoNum type="alphaUcPeriod"/>
            </a:pPr>
            <a:r>
              <a:rPr sz="2000" dirty="0"/>
              <a:t>bijection</a:t>
            </a:r>
          </a:p>
          <a:p>
            <a:pPr marL="482185" indent="-482185">
              <a:buSzPct val="100000"/>
              <a:buAutoNum type="alphaUcPeriod"/>
            </a:pPr>
            <a:r>
              <a:rPr sz="2000" dirty="0"/>
              <a:t>surjection</a:t>
            </a:r>
          </a:p>
          <a:p>
            <a:pPr marL="482185" indent="-482185">
              <a:buSzPct val="100000"/>
              <a:buAutoNum type="alphaUcPeriod"/>
            </a:pPr>
            <a:r>
              <a:rPr sz="2000" dirty="0"/>
              <a:t>not a function</a:t>
            </a:r>
          </a:p>
        </p:txBody>
      </p:sp>
      <p:sp>
        <p:nvSpPr>
          <p:cNvPr id="400" name="Select all that apply."/>
          <p:cNvSpPr txBox="1"/>
          <p:nvPr/>
        </p:nvSpPr>
        <p:spPr>
          <a:xfrm>
            <a:off x="646111" y="3321955"/>
            <a:ext cx="2616102"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r>
              <a:rPr sz="2000" dirty="0"/>
              <a:t>Select all that apply.</a:t>
            </a:r>
          </a:p>
        </p:txBody>
      </p:sp>
      <p:pic>
        <p:nvPicPr>
          <p:cNvPr id="401" name="Image" descr="Image"/>
          <p:cNvPicPr>
            <a:picLocks noChangeAspect="1"/>
          </p:cNvPicPr>
          <p:nvPr/>
        </p:nvPicPr>
        <p:blipFill>
          <a:blip r:embed="rId2"/>
          <a:stretch>
            <a:fillRect/>
          </a:stretch>
        </p:blipFill>
        <p:spPr>
          <a:xfrm>
            <a:off x="4008824" y="3429000"/>
            <a:ext cx="7867857" cy="2328968"/>
          </a:xfrm>
          <a:prstGeom prst="rect">
            <a:avLst/>
          </a:prstGeom>
          <a:ln w="12700">
            <a:miter lim="400000"/>
          </a:ln>
        </p:spPr>
      </p:pic>
      <mc:AlternateContent xmlns:mc="http://schemas.openxmlformats.org/markup-compatibility/2006" xmlns:a14="http://schemas.microsoft.com/office/drawing/2010/main">
        <mc:Choice Requires="a14">
          <p:sp>
            <p:nvSpPr>
              <p:cNvPr id="8" name="Equation">
                <a:extLst>
                  <a:ext uri="{FF2B5EF4-FFF2-40B4-BE49-F238E27FC236}">
                    <a16:creationId xmlns:a16="http://schemas.microsoft.com/office/drawing/2014/main" id="{AE6FFBBA-329F-4952-BA59-AC96A9298327}"/>
                  </a:ext>
                </a:extLst>
              </p:cNvPr>
              <p:cNvSpPr txBox="1"/>
              <p:nvPr/>
            </p:nvSpPr>
            <p:spPr>
              <a:xfrm>
                <a:off x="646111" y="1786611"/>
                <a:ext cx="3614644" cy="701154"/>
              </a:xfrm>
              <a:prstGeom prst="rect">
                <a:avLst/>
              </a:prstGeom>
              <a:ln w="12700">
                <a:miter lim="400000"/>
              </a:ln>
            </p:spPr>
            <p:txBody>
              <a:bodyPr wrap="none" lIns="0" tIns="0" rIns="0" bIns="0">
                <a:spAutoFit/>
              </a:bodyPr>
              <a:lstStyle/>
              <a:p>
                <a:pPr defTabSz="642915"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672" i="1" smtClean="0">
                          <a:solidFill>
                            <a:schemeClr val="tx1"/>
                          </a:solidFill>
                          <a:latin typeface="Cambria Math" panose="02040503050406030204" pitchFamily="18" charset="0"/>
                        </a:rPr>
                        <m:t>𝐹</m:t>
                      </m:r>
                      <m:r>
                        <a:rPr lang="ar-AE" sz="2672" i="1" smtClean="0">
                          <a:solidFill>
                            <a:schemeClr val="tx1"/>
                          </a:solidFill>
                          <a:latin typeface="Cambria Math" panose="02040503050406030204" pitchFamily="18" charset="0"/>
                        </a:rPr>
                        <m:t>(</m:t>
                      </m:r>
                      <m:r>
                        <a:rPr lang="ar-AE" sz="2672" i="1" smtClean="0">
                          <a:solidFill>
                            <a:schemeClr val="tx1"/>
                          </a:solidFill>
                          <a:latin typeface="Cambria Math" panose="02040503050406030204" pitchFamily="18" charset="0"/>
                        </a:rPr>
                        <m:t>𝑥</m:t>
                      </m:r>
                      <m:r>
                        <a:rPr lang="ar-AE" sz="2672" i="1" smtClean="0">
                          <a:solidFill>
                            <a:schemeClr val="tx1"/>
                          </a:solidFill>
                          <a:latin typeface="Cambria Math" panose="02040503050406030204" pitchFamily="18" charset="0"/>
                        </a:rPr>
                        <m:t>)=⌈</m:t>
                      </m:r>
                      <m:f>
                        <m:fPr>
                          <m:ctrlPr>
                            <a:rPr lang="ar-AE" sz="2672" i="1">
                              <a:solidFill>
                                <a:schemeClr val="tx1"/>
                              </a:solidFill>
                              <a:latin typeface="Cambria Math" panose="02040503050406030204" pitchFamily="18" charset="0"/>
                            </a:rPr>
                          </m:ctrlPr>
                        </m:fPr>
                        <m:num>
                          <m:r>
                            <a:rPr lang="ar-AE" sz="2672" i="1">
                              <a:solidFill>
                                <a:schemeClr val="tx1"/>
                              </a:solidFill>
                              <a:latin typeface="Cambria Math" panose="02040503050406030204" pitchFamily="18" charset="0"/>
                            </a:rPr>
                            <m:t>𝑥</m:t>
                          </m:r>
                        </m:num>
                        <m:den>
                          <m:r>
                            <a:rPr lang="ar-AE" sz="2672" i="1">
                              <a:solidFill>
                                <a:schemeClr val="tx1"/>
                              </a:solidFill>
                              <a:latin typeface="Cambria Math" panose="02040503050406030204" pitchFamily="18" charset="0"/>
                            </a:rPr>
                            <m:t>2</m:t>
                          </m:r>
                        </m:den>
                      </m:f>
                      <m:r>
                        <a:rPr lang="ar-AE" sz="2672" i="1">
                          <a:solidFill>
                            <a:schemeClr val="tx1"/>
                          </a:solidFill>
                          <a:latin typeface="Cambria Math" panose="02040503050406030204" pitchFamily="18" charset="0"/>
                        </a:rPr>
                        <m:t>⌉,</m:t>
                      </m:r>
                      <m:r>
                        <a:rPr lang="ar-AE" sz="2672" i="1">
                          <a:solidFill>
                            <a:schemeClr val="tx1"/>
                          </a:solidFill>
                          <a:latin typeface="Cambria Math" panose="02040503050406030204" pitchFamily="18" charset="0"/>
                        </a:rPr>
                        <m:t>𝑥</m:t>
                      </m:r>
                      <m:r>
                        <a:rPr lang="ar-AE" sz="2672" i="1">
                          <a:solidFill>
                            <a:schemeClr val="tx1"/>
                          </a:solidFill>
                          <a:latin typeface="Cambria Math" panose="02040503050406030204" pitchFamily="18" charset="0"/>
                        </a:rPr>
                        <m:t>∈</m:t>
                      </m:r>
                      <m:r>
                        <a:rPr lang="ar-AE" sz="2672" i="1">
                          <a:solidFill>
                            <a:schemeClr val="tx1"/>
                          </a:solidFill>
                          <a:latin typeface="Cambria Math" panose="02040503050406030204" pitchFamily="18" charset="0"/>
                        </a:rPr>
                        <m:t>ℕ</m:t>
                      </m:r>
                      <m:r>
                        <a:rPr lang="ar-AE" sz="2672" i="1">
                          <a:solidFill>
                            <a:schemeClr val="tx1"/>
                          </a:solidFill>
                          <a:latin typeface="Cambria Math" panose="02040503050406030204" pitchFamily="18" charset="0"/>
                        </a:rPr>
                        <m:t>,</m:t>
                      </m:r>
                      <m:r>
                        <a:rPr lang="ar-AE" sz="2672" i="1">
                          <a:solidFill>
                            <a:schemeClr val="tx1"/>
                          </a:solidFill>
                          <a:latin typeface="Cambria Math" panose="02040503050406030204" pitchFamily="18" charset="0"/>
                        </a:rPr>
                        <m:t>0</m:t>
                      </m:r>
                      <m:r>
                        <a:rPr lang="ar-AE" sz="2672" i="1">
                          <a:solidFill>
                            <a:schemeClr val="tx1"/>
                          </a:solidFill>
                          <a:latin typeface="Cambria Math" panose="02040503050406030204" pitchFamily="18" charset="0"/>
                        </a:rPr>
                        <m:t>∈</m:t>
                      </m:r>
                      <m:r>
                        <a:rPr lang="ar-AE" sz="2672" i="1">
                          <a:solidFill>
                            <a:schemeClr val="tx1"/>
                          </a:solidFill>
                          <a:latin typeface="Cambria Math" panose="02040503050406030204" pitchFamily="18" charset="0"/>
                        </a:rPr>
                        <m:t>ℕ</m:t>
                      </m:r>
                    </m:oMath>
                  </m:oMathPara>
                </a14:m>
                <a:endParaRPr lang="ar-AE" sz="2672" dirty="0">
                  <a:solidFill>
                    <a:schemeClr val="tx1"/>
                  </a:solidFill>
                </a:endParaRPr>
              </a:p>
            </p:txBody>
          </p:sp>
        </mc:Choice>
        <mc:Fallback xmlns="">
          <p:sp>
            <p:nvSpPr>
              <p:cNvPr id="8" name="Equation">
                <a:extLst>
                  <a:ext uri="{FF2B5EF4-FFF2-40B4-BE49-F238E27FC236}">
                    <a16:creationId xmlns:a16="http://schemas.microsoft.com/office/drawing/2014/main" id="{AE6FFBBA-329F-4952-BA59-AC96A9298327}"/>
                  </a:ext>
                </a:extLst>
              </p:cNvPr>
              <p:cNvSpPr txBox="1">
                <a:spLocks noRot="1" noChangeAspect="1" noMove="1" noResize="1" noEditPoints="1" noAdjustHandles="1" noChangeArrowheads="1" noChangeShapeType="1" noTextEdit="1"/>
              </p:cNvSpPr>
              <p:nvPr/>
            </p:nvSpPr>
            <p:spPr>
              <a:xfrm>
                <a:off x="646111" y="1786611"/>
                <a:ext cx="3614644" cy="701154"/>
              </a:xfrm>
              <a:prstGeom prst="rect">
                <a:avLst/>
              </a:prstGeom>
              <a:blipFill>
                <a:blip r:embed="rId3"/>
                <a:stretch>
                  <a:fillRect/>
                </a:stretch>
              </a:blipFill>
              <a:ln w="12700">
                <a:miter lim="400000"/>
              </a:ln>
            </p:spPr>
            <p:txBody>
              <a:bodyPr/>
              <a:lstStyle/>
              <a:p>
                <a:r>
                  <a:rPr lang="en-US">
                    <a:noFill/>
                  </a:rPr>
                  <a:t> </a:t>
                </a:r>
              </a:p>
            </p:txBody>
          </p:sp>
        </mc:Fallback>
      </mc:AlternateContent>
      <p:sp>
        <p:nvSpPr>
          <p:cNvPr id="7" name="TextBox 6">
            <a:extLst>
              <a:ext uri="{FF2B5EF4-FFF2-40B4-BE49-F238E27FC236}">
                <a16:creationId xmlns:a16="http://schemas.microsoft.com/office/drawing/2014/main" id="{17F874FD-9B1B-5238-D7C7-E99E9D576CCF}"/>
              </a:ext>
            </a:extLst>
          </p:cNvPr>
          <p:cNvSpPr txBox="1"/>
          <p:nvPr/>
        </p:nvSpPr>
        <p:spPr>
          <a:xfrm>
            <a:off x="7131560" y="5573302"/>
            <a:ext cx="1452642" cy="369332"/>
          </a:xfrm>
          <a:prstGeom prst="rect">
            <a:avLst/>
          </a:prstGeom>
          <a:noFill/>
        </p:spPr>
        <p:txBody>
          <a:bodyPr wrap="none" rtlCol="0">
            <a:spAutoFit/>
          </a:bodyPr>
          <a:lstStyle/>
          <a:p>
            <a:r>
              <a:rPr lang="en-US" dirty="0"/>
              <a:t>one-to-one</a:t>
            </a:r>
          </a:p>
        </p:txBody>
      </p:sp>
      <p:sp>
        <p:nvSpPr>
          <p:cNvPr id="9" name="TextBox 8">
            <a:extLst>
              <a:ext uri="{FF2B5EF4-FFF2-40B4-BE49-F238E27FC236}">
                <a16:creationId xmlns:a16="http://schemas.microsoft.com/office/drawing/2014/main" id="{E84FA0EB-FC6F-151D-69AC-B83803404575}"/>
              </a:ext>
            </a:extLst>
          </p:cNvPr>
          <p:cNvSpPr txBox="1"/>
          <p:nvPr/>
        </p:nvSpPr>
        <p:spPr>
          <a:xfrm>
            <a:off x="9062770" y="5573302"/>
            <a:ext cx="705642" cy="369332"/>
          </a:xfrm>
          <a:prstGeom prst="rect">
            <a:avLst/>
          </a:prstGeom>
          <a:noFill/>
        </p:spPr>
        <p:txBody>
          <a:bodyPr wrap="none" rtlCol="0">
            <a:spAutoFit/>
          </a:bodyPr>
          <a:lstStyle/>
          <a:p>
            <a:r>
              <a:rPr lang="en-US" dirty="0"/>
              <a:t>onto</a:t>
            </a:r>
          </a:p>
        </p:txBody>
      </p:sp>
      <p:sp>
        <p:nvSpPr>
          <p:cNvPr id="10" name="TextBox 9">
            <a:extLst>
              <a:ext uri="{FF2B5EF4-FFF2-40B4-BE49-F238E27FC236}">
                <a16:creationId xmlns:a16="http://schemas.microsoft.com/office/drawing/2014/main" id="{D65D2C29-A362-88F6-0406-1F03F9C97189}"/>
              </a:ext>
            </a:extLst>
          </p:cNvPr>
          <p:cNvSpPr txBox="1"/>
          <p:nvPr/>
        </p:nvSpPr>
        <p:spPr>
          <a:xfrm>
            <a:off x="10246980" y="5619468"/>
            <a:ext cx="2108269" cy="646331"/>
          </a:xfrm>
          <a:prstGeom prst="rect">
            <a:avLst/>
          </a:prstGeom>
          <a:noFill/>
        </p:spPr>
        <p:txBody>
          <a:bodyPr wrap="none" rtlCol="0">
            <a:spAutoFit/>
          </a:bodyPr>
          <a:lstStyle/>
          <a:p>
            <a:r>
              <a:rPr lang="en-US" dirty="0"/>
              <a:t>both one-to-one </a:t>
            </a:r>
          </a:p>
          <a:p>
            <a:r>
              <a:rPr lang="en-US" dirty="0"/>
              <a:t>and onto</a:t>
            </a:r>
          </a:p>
        </p:txBody>
      </p:sp>
    </p:spTree>
    <p:extLst>
      <p:ext uri="{BB962C8B-B14F-4D97-AF65-F5344CB8AC3E}">
        <p14:creationId xmlns:p14="http://schemas.microsoft.com/office/powerpoint/2010/main" val="230132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97">
                                            <p:txEl>
                                              <p:pRg st="0" end="0"/>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397">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4375-7887-E8DF-E2AF-5B1428D39FE9}"/>
              </a:ext>
            </a:extLst>
          </p:cNvPr>
          <p:cNvSpPr>
            <a:spLocks noGrp="1"/>
          </p:cNvSpPr>
          <p:nvPr>
            <p:ph type="title"/>
          </p:nvPr>
        </p:nvSpPr>
        <p:spPr/>
        <p:txBody>
          <a:bodyPr/>
          <a:lstStyle/>
          <a:p>
            <a:r>
              <a:rPr lang="en-US" dirty="0"/>
              <a:t>Inverse of a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424008-5604-11AA-5CFB-6C6A31C13137}"/>
                  </a:ext>
                </a:extLst>
              </p:cNvPr>
              <p:cNvSpPr>
                <a:spLocks noGrp="1"/>
              </p:cNvSpPr>
              <p:nvPr>
                <p:ph idx="1"/>
              </p:nvPr>
            </p:nvSpPr>
            <p:spPr>
              <a:xfrm>
                <a:off x="259395" y="1181099"/>
                <a:ext cx="11656379" cy="729615"/>
              </a:xfrm>
            </p:spPr>
            <p:txBody>
              <a:bodyPr>
                <a:normAutofit fontScale="92500" lnSpcReduction="20000"/>
              </a:bodyPr>
              <a:lstStyle/>
              <a:p>
                <a:pPr marL="0" indent="0">
                  <a:buNone/>
                </a:pPr>
                <a:r>
                  <a:rPr lang="en-US" dirty="0"/>
                  <a:t>A function </a:t>
                </a:r>
                <a14:m>
                  <m:oMath xmlns:m="http://schemas.openxmlformats.org/officeDocument/2006/math">
                    <m:r>
                      <a:rPr lang="en-US" i="1" dirty="0" smtClean="0">
                        <a:latin typeface="Cambria Math" panose="02040503050406030204" pitchFamily="18" charset="0"/>
                      </a:rPr>
                      <m:t>𝑓</m:t>
                    </m:r>
                  </m:oMath>
                </a14:m>
                <a:r>
                  <a:rPr lang="en-US" dirty="0"/>
                  <a:t> has an inverse </a:t>
                </a:r>
                <a:r>
                  <a:rPr lang="en-US" b="1" dirty="0"/>
                  <a:t>if and only if </a:t>
                </a:r>
                <a14:m>
                  <m:oMath xmlns:m="http://schemas.openxmlformats.org/officeDocument/2006/math">
                    <m:r>
                      <a:rPr lang="en-US" b="1" i="1" dirty="0" smtClean="0">
                        <a:latin typeface="Cambria Math" panose="02040503050406030204" pitchFamily="18" charset="0"/>
                      </a:rPr>
                      <m:t>𝒇</m:t>
                    </m:r>
                  </m:oMath>
                </a14:m>
                <a:r>
                  <a:rPr lang="en-US" b="1" dirty="0"/>
                  <a:t> is a bijection</a:t>
                </a:r>
                <a:r>
                  <a:rPr lang="en-US" dirty="0"/>
                  <a:t>. </a:t>
                </a:r>
              </a:p>
              <a:p>
                <a:pPr marL="0" indent="0">
                  <a:buNone/>
                </a:pPr>
                <a:r>
                  <a:rPr lang="en-US" dirty="0"/>
                  <a:t>The inverse can be obtained by swapping the items in each pair in </a:t>
                </a:r>
                <a14:m>
                  <m:oMath xmlns:m="http://schemas.openxmlformats.org/officeDocument/2006/math">
                    <m:r>
                      <a:rPr lang="en-US" i="1" dirty="0" smtClean="0">
                        <a:latin typeface="Cambria Math" panose="02040503050406030204" pitchFamily="18" charset="0"/>
                      </a:rPr>
                      <m:t>𝑓</m:t>
                    </m:r>
                  </m:oMath>
                </a14:m>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4424008-5604-11AA-5CFB-6C6A31C13137}"/>
                  </a:ext>
                </a:extLst>
              </p:cNvPr>
              <p:cNvSpPr>
                <a:spLocks noGrp="1" noRot="1" noChangeAspect="1" noMove="1" noResize="1" noEditPoints="1" noAdjustHandles="1" noChangeArrowheads="1" noChangeShapeType="1" noTextEdit="1"/>
              </p:cNvSpPr>
              <p:nvPr>
                <p:ph idx="1"/>
              </p:nvPr>
            </p:nvSpPr>
            <p:spPr>
              <a:xfrm>
                <a:off x="259395" y="1181099"/>
                <a:ext cx="11656379" cy="729615"/>
              </a:xfrm>
              <a:blipFill>
                <a:blip r:embed="rId2"/>
                <a:stretch>
                  <a:fillRect l="-366" t="-11765"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43F6F77-2A1D-D414-35D9-314494F2FE2E}"/>
                  </a:ext>
                </a:extLst>
              </p:cNvPr>
              <p:cNvSpPr txBox="1"/>
              <p:nvPr/>
            </p:nvSpPr>
            <p:spPr>
              <a:xfrm>
                <a:off x="259395" y="2684634"/>
                <a:ext cx="2460354" cy="923330"/>
              </a:xfrm>
              <a:prstGeom prst="rect">
                <a:avLst/>
              </a:prstGeom>
              <a:noFill/>
            </p:spPr>
            <p:txBody>
              <a:bodyPr wrap="none" rtlCol="0">
                <a:spAutoFit/>
              </a:bodyPr>
              <a:lstStyle/>
              <a:p>
                <a:pPr marL="0" indent="0">
                  <a:buNone/>
                </a:pPr>
                <a:r>
                  <a:rPr lang="en-US" dirty="0"/>
                  <a:t>Example:</a:t>
                </a:r>
              </a:p>
              <a:p>
                <a:pPr marL="0" indent="0">
                  <a:buNone/>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9</m:t>
                    </m:r>
                  </m:oMath>
                </a14:m>
                <a:r>
                  <a:rPr lang="en-US" dirty="0"/>
                  <a:t> </a:t>
                </a:r>
              </a:p>
              <a:p>
                <a:endParaRPr lang="en-US" dirty="0"/>
              </a:p>
            </p:txBody>
          </p:sp>
        </mc:Choice>
        <mc:Fallback xmlns="">
          <p:sp>
            <p:nvSpPr>
              <p:cNvPr id="5" name="TextBox 4">
                <a:extLst>
                  <a:ext uri="{FF2B5EF4-FFF2-40B4-BE49-F238E27FC236}">
                    <a16:creationId xmlns:a16="http://schemas.microsoft.com/office/drawing/2014/main" id="{E43F6F77-2A1D-D414-35D9-314494F2FE2E}"/>
                  </a:ext>
                </a:extLst>
              </p:cNvPr>
              <p:cNvSpPr txBox="1">
                <a:spLocks noRot="1" noChangeAspect="1" noMove="1" noResize="1" noEditPoints="1" noAdjustHandles="1" noChangeArrowheads="1" noChangeShapeType="1" noTextEdit="1"/>
              </p:cNvSpPr>
              <p:nvPr/>
            </p:nvSpPr>
            <p:spPr>
              <a:xfrm>
                <a:off x="259395" y="2684634"/>
                <a:ext cx="2460354" cy="923330"/>
              </a:xfrm>
              <a:prstGeom prst="rect">
                <a:avLst/>
              </a:prstGeom>
              <a:blipFill>
                <a:blip r:embed="rId3"/>
                <a:stretch>
                  <a:fillRect l="-2233" t="-3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964AB7A-65C5-6D10-4658-5AC2621112D3}"/>
                  </a:ext>
                </a:extLst>
              </p:cNvPr>
              <p:cNvSpPr txBox="1"/>
              <p:nvPr/>
            </p:nvSpPr>
            <p:spPr>
              <a:xfrm>
                <a:off x="259395" y="5616153"/>
                <a:ext cx="1776384" cy="369332"/>
              </a:xfrm>
              <a:prstGeom prst="rect">
                <a:avLst/>
              </a:prstGeom>
              <a:noFill/>
            </p:spPr>
            <p:txBody>
              <a:bodyPr wrap="none" rtlCol="0">
                <a:spAutoFit/>
              </a:bodyPr>
              <a:lstStyle/>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9</m:t>
                    </m:r>
                  </m:oMath>
                </a14:m>
                <a:r>
                  <a:rPr lang="en-US" dirty="0"/>
                  <a:t> </a:t>
                </a:r>
              </a:p>
            </p:txBody>
          </p:sp>
        </mc:Choice>
        <mc:Fallback xmlns="">
          <p:sp>
            <p:nvSpPr>
              <p:cNvPr id="6" name="TextBox 5">
                <a:extLst>
                  <a:ext uri="{FF2B5EF4-FFF2-40B4-BE49-F238E27FC236}">
                    <a16:creationId xmlns:a16="http://schemas.microsoft.com/office/drawing/2014/main" id="{D964AB7A-65C5-6D10-4658-5AC2621112D3}"/>
                  </a:ext>
                </a:extLst>
              </p:cNvPr>
              <p:cNvSpPr txBox="1">
                <a:spLocks noRot="1" noChangeAspect="1" noMove="1" noResize="1" noEditPoints="1" noAdjustHandles="1" noChangeArrowheads="1" noChangeShapeType="1" noTextEdit="1"/>
              </p:cNvSpPr>
              <p:nvPr/>
            </p:nvSpPr>
            <p:spPr>
              <a:xfrm>
                <a:off x="259395" y="5616153"/>
                <a:ext cx="1776384" cy="369332"/>
              </a:xfrm>
              <a:prstGeom prst="rect">
                <a:avLst/>
              </a:prstGeom>
              <a:blipFill>
                <a:blip r:embed="rId4"/>
                <a:stretch>
                  <a:fillRect l="-1031"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5F820F-53C9-A083-767A-9ED4842115E3}"/>
                  </a:ext>
                </a:extLst>
              </p:cNvPr>
              <p:cNvSpPr txBox="1"/>
              <p:nvPr/>
            </p:nvSpPr>
            <p:spPr>
              <a:xfrm>
                <a:off x="259395" y="3714372"/>
                <a:ext cx="1848904" cy="646331"/>
              </a:xfrm>
              <a:prstGeom prst="rect">
                <a:avLst/>
              </a:prstGeom>
              <a:noFill/>
            </p:spPr>
            <p:txBody>
              <a:bodyPr wrap="none" rtlCol="0">
                <a:sp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𝑓</m:t>
                    </m:r>
                  </m:oMath>
                </a14:m>
                <a:r>
                  <a:rPr lang="en-US" dirty="0"/>
                  <a:t> a bijection?</a:t>
                </a:r>
              </a:p>
              <a:p>
                <a:pPr marL="0" indent="0">
                  <a:buNone/>
                </a:pPr>
                <a:endParaRPr lang="en-US" dirty="0"/>
              </a:p>
            </p:txBody>
          </p:sp>
        </mc:Choice>
        <mc:Fallback xmlns="">
          <p:sp>
            <p:nvSpPr>
              <p:cNvPr id="7" name="TextBox 6">
                <a:extLst>
                  <a:ext uri="{FF2B5EF4-FFF2-40B4-BE49-F238E27FC236}">
                    <a16:creationId xmlns:a16="http://schemas.microsoft.com/office/drawing/2014/main" id="{E65F820F-53C9-A083-767A-9ED4842115E3}"/>
                  </a:ext>
                </a:extLst>
              </p:cNvPr>
              <p:cNvSpPr txBox="1">
                <a:spLocks noRot="1" noChangeAspect="1" noMove="1" noResize="1" noEditPoints="1" noAdjustHandles="1" noChangeArrowheads="1" noChangeShapeType="1" noTextEdit="1"/>
              </p:cNvSpPr>
              <p:nvPr/>
            </p:nvSpPr>
            <p:spPr>
              <a:xfrm>
                <a:off x="259395" y="3714372"/>
                <a:ext cx="1848904" cy="646331"/>
              </a:xfrm>
              <a:prstGeom prst="rect">
                <a:avLst/>
              </a:prstGeom>
              <a:blipFill>
                <a:blip r:embed="rId5"/>
                <a:stretch>
                  <a:fillRect l="-2970" t="-4717" r="-26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DDB6E7D-309D-0CD2-A35B-8CF78233ECE0}"/>
                  </a:ext>
                </a:extLst>
              </p:cNvPr>
              <p:cNvSpPr txBox="1"/>
              <p:nvPr/>
            </p:nvSpPr>
            <p:spPr>
              <a:xfrm>
                <a:off x="259395" y="4526763"/>
                <a:ext cx="1872757" cy="923330"/>
              </a:xfrm>
              <a:prstGeom prst="rect">
                <a:avLst/>
              </a:prstGeom>
              <a:noFill/>
            </p:spPr>
            <p:txBody>
              <a:bodyPr wrap="none" rtlCol="0">
                <a:spAutoFit/>
              </a:bodyPr>
              <a:lstStyle/>
              <a:p>
                <a:pPr marL="0" indent="0">
                  <a:buNone/>
                </a:pPr>
                <a:r>
                  <a:rPr lang="en-US" dirty="0"/>
                  <a:t>Yes. </a:t>
                </a:r>
              </a:p>
              <a:p>
                <a:pPr marL="0" indent="0">
                  <a:buNone/>
                </a:pPr>
                <a:endParaRPr lang="en-US" dirty="0"/>
              </a:p>
              <a:p>
                <a:pPr marL="0" indent="0">
                  <a:buNone/>
                </a:pPr>
                <a:r>
                  <a:rPr lang="en-US" dirty="0"/>
                  <a:t>What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p:txBody>
          </p:sp>
        </mc:Choice>
        <mc:Fallback xmlns="">
          <p:sp>
            <p:nvSpPr>
              <p:cNvPr id="8" name="TextBox 7">
                <a:extLst>
                  <a:ext uri="{FF2B5EF4-FFF2-40B4-BE49-F238E27FC236}">
                    <a16:creationId xmlns:a16="http://schemas.microsoft.com/office/drawing/2014/main" id="{FDDB6E7D-309D-0CD2-A35B-8CF78233ECE0}"/>
                  </a:ext>
                </a:extLst>
              </p:cNvPr>
              <p:cNvSpPr txBox="1">
                <a:spLocks noRot="1" noChangeAspect="1" noMove="1" noResize="1" noEditPoints="1" noAdjustHandles="1" noChangeArrowheads="1" noChangeShapeType="1" noTextEdit="1"/>
              </p:cNvSpPr>
              <p:nvPr/>
            </p:nvSpPr>
            <p:spPr>
              <a:xfrm>
                <a:off x="259395" y="4526763"/>
                <a:ext cx="1872757" cy="923330"/>
              </a:xfrm>
              <a:prstGeom prst="rect">
                <a:avLst/>
              </a:prstGeom>
              <a:blipFill>
                <a:blip r:embed="rId6"/>
                <a:stretch>
                  <a:fillRect l="-2932" t="-3974" r="-195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0FDFEEA-4D14-916B-0908-D2E6C4773BA2}"/>
                  </a:ext>
                </a:extLst>
              </p:cNvPr>
              <p:cNvSpPr txBox="1"/>
              <p:nvPr/>
            </p:nvSpPr>
            <p:spPr>
              <a:xfrm>
                <a:off x="4548367" y="2672113"/>
                <a:ext cx="2537298" cy="923330"/>
              </a:xfrm>
              <a:prstGeom prst="rect">
                <a:avLst/>
              </a:prstGeom>
              <a:noFill/>
            </p:spPr>
            <p:txBody>
              <a:bodyPr wrap="none" rtlCol="0">
                <a:spAutoFit/>
              </a:bodyPr>
              <a:lstStyle/>
              <a:p>
                <a:pPr marL="0" indent="0">
                  <a:buNone/>
                </a:pPr>
                <a:r>
                  <a:rPr lang="en-US" dirty="0"/>
                  <a:t>Example:</a:t>
                </a:r>
              </a:p>
              <a:p>
                <a:pPr marL="0" indent="0">
                  <a:buNone/>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1 </a:t>
                </a:r>
              </a:p>
              <a:p>
                <a:endParaRPr lang="en-US" dirty="0"/>
              </a:p>
            </p:txBody>
          </p:sp>
        </mc:Choice>
        <mc:Fallback xmlns="">
          <p:sp>
            <p:nvSpPr>
              <p:cNvPr id="9" name="TextBox 8">
                <a:extLst>
                  <a:ext uri="{FF2B5EF4-FFF2-40B4-BE49-F238E27FC236}">
                    <a16:creationId xmlns:a16="http://schemas.microsoft.com/office/drawing/2014/main" id="{F0FDFEEA-4D14-916B-0908-D2E6C4773BA2}"/>
                  </a:ext>
                </a:extLst>
              </p:cNvPr>
              <p:cNvSpPr txBox="1">
                <a:spLocks noRot="1" noChangeAspect="1" noMove="1" noResize="1" noEditPoints="1" noAdjustHandles="1" noChangeArrowheads="1" noChangeShapeType="1" noTextEdit="1"/>
              </p:cNvSpPr>
              <p:nvPr/>
            </p:nvSpPr>
            <p:spPr>
              <a:xfrm>
                <a:off x="4548367" y="2672113"/>
                <a:ext cx="2537298" cy="923330"/>
              </a:xfrm>
              <a:prstGeom prst="rect">
                <a:avLst/>
              </a:prstGeom>
              <a:blipFill>
                <a:blip r:embed="rId7"/>
                <a:stretch>
                  <a:fillRect l="-1923" t="-3289" r="-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C43E56-58F7-816C-AFA0-6F7B64DC54F3}"/>
                  </a:ext>
                </a:extLst>
              </p:cNvPr>
              <p:cNvSpPr txBox="1"/>
              <p:nvPr/>
            </p:nvSpPr>
            <p:spPr>
              <a:xfrm>
                <a:off x="4548367" y="3701851"/>
                <a:ext cx="1848904" cy="646331"/>
              </a:xfrm>
              <a:prstGeom prst="rect">
                <a:avLst/>
              </a:prstGeom>
              <a:noFill/>
            </p:spPr>
            <p:txBody>
              <a:bodyPr wrap="none" rtlCol="0">
                <a:sp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𝑓</m:t>
                    </m:r>
                  </m:oMath>
                </a14:m>
                <a:r>
                  <a:rPr lang="en-US" dirty="0"/>
                  <a:t> a bijection?</a:t>
                </a:r>
              </a:p>
              <a:p>
                <a:pPr marL="0" indent="0">
                  <a:buNone/>
                </a:pPr>
                <a:endParaRPr lang="en-US" dirty="0"/>
              </a:p>
            </p:txBody>
          </p:sp>
        </mc:Choice>
        <mc:Fallback xmlns="">
          <p:sp>
            <p:nvSpPr>
              <p:cNvPr id="11" name="TextBox 10">
                <a:extLst>
                  <a:ext uri="{FF2B5EF4-FFF2-40B4-BE49-F238E27FC236}">
                    <a16:creationId xmlns:a16="http://schemas.microsoft.com/office/drawing/2014/main" id="{8BC43E56-58F7-816C-AFA0-6F7B64DC54F3}"/>
                  </a:ext>
                </a:extLst>
              </p:cNvPr>
              <p:cNvSpPr txBox="1">
                <a:spLocks noRot="1" noChangeAspect="1" noMove="1" noResize="1" noEditPoints="1" noAdjustHandles="1" noChangeArrowheads="1" noChangeShapeType="1" noTextEdit="1"/>
              </p:cNvSpPr>
              <p:nvPr/>
            </p:nvSpPr>
            <p:spPr>
              <a:xfrm>
                <a:off x="4548367" y="3701851"/>
                <a:ext cx="1848904" cy="646331"/>
              </a:xfrm>
              <a:prstGeom prst="rect">
                <a:avLst/>
              </a:prstGeom>
              <a:blipFill>
                <a:blip r:embed="rId8"/>
                <a:stretch>
                  <a:fillRect l="-2640" t="-4717" r="-2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3FF24D6-8B4F-18E3-CDAD-D346335B00A9}"/>
                  </a:ext>
                </a:extLst>
              </p:cNvPr>
              <p:cNvSpPr txBox="1"/>
              <p:nvPr/>
            </p:nvSpPr>
            <p:spPr>
              <a:xfrm>
                <a:off x="6899681" y="4597582"/>
                <a:ext cx="3629742" cy="646331"/>
              </a:xfrm>
              <a:prstGeom prst="rect">
                <a:avLst/>
              </a:prstGeom>
              <a:noFill/>
            </p:spPr>
            <p:txBody>
              <a:bodyPr wrap="square" rtlCol="0">
                <a:spAutoFit/>
              </a:bodyPr>
              <a:lstStyle/>
              <a:p>
                <a:pPr marL="0" indent="0">
                  <a:buNone/>
                </a:pPr>
                <a:r>
                  <a:rPr lang="en-US" dirty="0"/>
                  <a:t>No, </a:t>
                </a:r>
                <a14:m>
                  <m:oMath xmlns:m="http://schemas.openxmlformats.org/officeDocument/2006/math">
                    <m:r>
                      <a:rPr lang="en-US" b="0" i="1" smtClean="0">
                        <a:latin typeface="Cambria Math" panose="02040503050406030204" pitchFamily="18" charset="0"/>
                      </a:rPr>
                      <m:t>𝑓</m:t>
                    </m:r>
                  </m:oMath>
                </a14:m>
                <a:r>
                  <a:rPr lang="en-US" dirty="0"/>
                  <a:t> is not a bijection, so inverse of </a:t>
                </a:r>
                <a14:m>
                  <m:oMath xmlns:m="http://schemas.openxmlformats.org/officeDocument/2006/math">
                    <m:r>
                      <a:rPr lang="en-US" b="0" i="1" smtClean="0">
                        <a:latin typeface="Cambria Math" panose="02040503050406030204" pitchFamily="18" charset="0"/>
                      </a:rPr>
                      <m:t>𝑓</m:t>
                    </m:r>
                  </m:oMath>
                </a14:m>
                <a:r>
                  <a:rPr lang="en-US" dirty="0"/>
                  <a:t> is not well-defined.</a:t>
                </a:r>
              </a:p>
            </p:txBody>
          </p:sp>
        </mc:Choice>
        <mc:Fallback xmlns="">
          <p:sp>
            <p:nvSpPr>
              <p:cNvPr id="12" name="TextBox 11">
                <a:extLst>
                  <a:ext uri="{FF2B5EF4-FFF2-40B4-BE49-F238E27FC236}">
                    <a16:creationId xmlns:a16="http://schemas.microsoft.com/office/drawing/2014/main" id="{23FF24D6-8B4F-18E3-CDAD-D346335B00A9}"/>
                  </a:ext>
                </a:extLst>
              </p:cNvPr>
              <p:cNvSpPr txBox="1">
                <a:spLocks noRot="1" noChangeAspect="1" noMove="1" noResize="1" noEditPoints="1" noAdjustHandles="1" noChangeArrowheads="1" noChangeShapeType="1" noTextEdit="1"/>
              </p:cNvSpPr>
              <p:nvPr/>
            </p:nvSpPr>
            <p:spPr>
              <a:xfrm>
                <a:off x="6899681" y="4597582"/>
                <a:ext cx="3629742" cy="646331"/>
              </a:xfrm>
              <a:prstGeom prst="rect">
                <a:avLst/>
              </a:prstGeom>
              <a:blipFill>
                <a:blip r:embed="rId9"/>
                <a:stretch>
                  <a:fillRect l="-151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A2B376-20E0-F98B-867D-964E2D6095A6}"/>
                  </a:ext>
                </a:extLst>
              </p:cNvPr>
              <p:cNvSpPr txBox="1"/>
              <p:nvPr/>
            </p:nvSpPr>
            <p:spPr>
              <a:xfrm>
                <a:off x="4548367" y="4600490"/>
                <a:ext cx="1131592" cy="1477328"/>
              </a:xfrm>
              <a:prstGeom prst="rect">
                <a:avLst/>
              </a:prstGeom>
              <a:noFill/>
            </p:spPr>
            <p:txBody>
              <a:bodyPr wrap="none" rtlCol="0">
                <a:spAutoFit/>
              </a:bodyPr>
              <a:lstStyle/>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3</m:t>
                    </m:r>
                  </m:oMath>
                </a14:m>
                <a:r>
                  <a:rPr lang="en-US" dirty="0"/>
                  <a:t>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5</m:t>
                    </m:r>
                  </m:oMath>
                </a14:m>
                <a:r>
                  <a:rPr lang="en-US" dirty="0"/>
                  <a:t>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7</m:t>
                    </m:r>
                  </m:oMath>
                </a14:m>
                <a:r>
                  <a:rPr lang="en-US" dirty="0"/>
                  <a:t> </a:t>
                </a:r>
              </a:p>
              <a:p>
                <a:pPr marL="0" indent="0">
                  <a:buNone/>
                </a:pPr>
                <a:r>
                  <a:rPr lang="en-US" dirty="0"/>
                  <a:t>...</a:t>
                </a:r>
              </a:p>
            </p:txBody>
          </p:sp>
        </mc:Choice>
        <mc:Fallback xmlns="">
          <p:sp>
            <p:nvSpPr>
              <p:cNvPr id="13" name="TextBox 12">
                <a:extLst>
                  <a:ext uri="{FF2B5EF4-FFF2-40B4-BE49-F238E27FC236}">
                    <a16:creationId xmlns:a16="http://schemas.microsoft.com/office/drawing/2014/main" id="{6CA2B376-20E0-F98B-867D-964E2D6095A6}"/>
                  </a:ext>
                </a:extLst>
              </p:cNvPr>
              <p:cNvSpPr txBox="1">
                <a:spLocks noRot="1" noChangeAspect="1" noMove="1" noResize="1" noEditPoints="1" noAdjustHandles="1" noChangeArrowheads="1" noChangeShapeType="1" noTextEdit="1"/>
              </p:cNvSpPr>
              <p:nvPr/>
            </p:nvSpPr>
            <p:spPr>
              <a:xfrm>
                <a:off x="4548367" y="4600490"/>
                <a:ext cx="1131592" cy="1477328"/>
              </a:xfrm>
              <a:prstGeom prst="rect">
                <a:avLst/>
              </a:prstGeom>
              <a:blipFill>
                <a:blip r:embed="rId10"/>
                <a:stretch>
                  <a:fillRect l="-4301" b="-5785"/>
                </a:stretch>
              </a:blipFill>
            </p:spPr>
            <p:txBody>
              <a:bodyPr/>
              <a:lstStyle/>
              <a:p>
                <a:r>
                  <a:rPr lang="en-US">
                    <a:noFill/>
                  </a:rPr>
                  <a:t> </a:t>
                </a:r>
              </a:p>
            </p:txBody>
          </p:sp>
        </mc:Fallback>
      </mc:AlternateContent>
    </p:spTree>
    <p:extLst>
      <p:ext uri="{BB962C8B-B14F-4D97-AF65-F5344CB8AC3E}">
        <p14:creationId xmlns:p14="http://schemas.microsoft.com/office/powerpoint/2010/main" val="236269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03C502-127E-3878-478D-A063F851B078}"/>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9E67E224-1E7D-2D8C-68CA-B3BF2D758AE8}"/>
              </a:ext>
            </a:extLst>
          </p:cNvPr>
          <p:cNvSpPr>
            <a:spLocks noGrp="1"/>
          </p:cNvSpPr>
          <p:nvPr>
            <p:ph idx="1"/>
          </p:nvPr>
        </p:nvSpPr>
        <p:spPr/>
        <p:txBody>
          <a:bodyPr/>
          <a:lstStyle/>
          <a:p>
            <a:pPr marL="0" indent="0">
              <a:buNone/>
            </a:pPr>
            <a:r>
              <a:rPr lang="en-US" dirty="0"/>
              <a:t>Do Additional Exercises</a:t>
            </a:r>
          </a:p>
          <a:p>
            <a:r>
              <a:rPr lang="pt-BR" dirty="0"/>
              <a:t>4.3.2</a:t>
            </a:r>
          </a:p>
          <a:p>
            <a:r>
              <a:rPr lang="pt-BR" dirty="0"/>
              <a:t>4.4.1</a:t>
            </a:r>
          </a:p>
          <a:p>
            <a:r>
              <a:rPr lang="pt-BR" dirty="0"/>
              <a:t>4.4.2 a-d</a:t>
            </a:r>
          </a:p>
          <a:p>
            <a:pPr marL="0" indent="0">
              <a:buNone/>
            </a:pPr>
            <a:endParaRPr lang="en-US" dirty="0"/>
          </a:p>
        </p:txBody>
      </p:sp>
    </p:spTree>
    <p:extLst>
      <p:ext uri="{BB962C8B-B14F-4D97-AF65-F5344CB8AC3E}">
        <p14:creationId xmlns:p14="http://schemas.microsoft.com/office/powerpoint/2010/main" val="303277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4A32-F49F-DA53-1BAD-EAF8C81CFBFE}"/>
              </a:ext>
            </a:extLst>
          </p:cNvPr>
          <p:cNvSpPr>
            <a:spLocks noGrp="1"/>
          </p:cNvSpPr>
          <p:nvPr>
            <p:ph type="title"/>
          </p:nvPr>
        </p:nvSpPr>
        <p:spPr/>
        <p:txBody>
          <a:bodyPr/>
          <a:lstStyle/>
          <a:p>
            <a:r>
              <a:rPr lang="en-US" dirty="0"/>
              <a:t>Exponents and Logarithms</a:t>
            </a:r>
          </a:p>
        </p:txBody>
      </p:sp>
      <p:sp>
        <p:nvSpPr>
          <p:cNvPr id="8" name="TextBox 7">
            <a:extLst>
              <a:ext uri="{FF2B5EF4-FFF2-40B4-BE49-F238E27FC236}">
                <a16:creationId xmlns:a16="http://schemas.microsoft.com/office/drawing/2014/main" id="{09DF76A6-03C0-AF80-1ACE-E35AB09138C5}"/>
              </a:ext>
            </a:extLst>
          </p:cNvPr>
          <p:cNvSpPr txBox="1"/>
          <p:nvPr/>
        </p:nvSpPr>
        <p:spPr>
          <a:xfrm>
            <a:off x="364501" y="1397876"/>
            <a:ext cx="8306534" cy="923330"/>
          </a:xfrm>
          <a:prstGeom prst="rect">
            <a:avLst/>
          </a:prstGeom>
          <a:noFill/>
        </p:spPr>
        <p:txBody>
          <a:bodyPr wrap="square" rtlCol="0">
            <a:spAutoFit/>
          </a:bodyPr>
          <a:lstStyle/>
          <a:p>
            <a:r>
              <a:rPr lang="en-US" dirty="0"/>
              <a:t>You want to share a bag of Skittles with your friends. The bag has 33 Skittles. How many times can you divide your bag of skittles in half if you keep the larger pile each time?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670717-0C8C-D449-BDC8-8364E469FB07}"/>
                  </a:ext>
                </a:extLst>
              </p:cNvPr>
              <p:cNvSpPr txBox="1"/>
              <p:nvPr/>
            </p:nvSpPr>
            <p:spPr>
              <a:xfrm>
                <a:off x="364501" y="2911365"/>
                <a:ext cx="15109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r>
                            <a:rPr lang="en-US" i="1">
                              <a:latin typeface="Cambria Math" panose="02040503050406030204" pitchFamily="18" charset="0"/>
                            </a:rPr>
                            <m:t>33</m:t>
                          </m:r>
                        </m:e>
                      </m:d>
                      <m:r>
                        <a:rPr lang="en-US" b="0" i="1" smtClean="0">
                          <a:latin typeface="Cambria Math" panose="02040503050406030204" pitchFamily="18" charset="0"/>
                        </a:rPr>
                        <m:t>=</m:t>
                      </m:r>
                      <m:r>
                        <a:rPr lang="en-US" b="0" i="1" smtClean="0">
                          <a:latin typeface="Cambria Math" panose="02040503050406030204" pitchFamily="18" charset="0"/>
                        </a:rPr>
                        <m:t>6</m:t>
                      </m:r>
                    </m:oMath>
                  </m:oMathPara>
                </a14:m>
                <a:endParaRPr lang="en-US" dirty="0"/>
              </a:p>
            </p:txBody>
          </p:sp>
        </mc:Choice>
        <mc:Fallback xmlns="">
          <p:sp>
            <p:nvSpPr>
              <p:cNvPr id="9" name="TextBox 8">
                <a:extLst>
                  <a:ext uri="{FF2B5EF4-FFF2-40B4-BE49-F238E27FC236}">
                    <a16:creationId xmlns:a16="http://schemas.microsoft.com/office/drawing/2014/main" id="{3B670717-0C8C-D449-BDC8-8364E469FB07}"/>
                  </a:ext>
                </a:extLst>
              </p:cNvPr>
              <p:cNvSpPr txBox="1">
                <a:spLocks noRot="1" noChangeAspect="1" noMove="1" noResize="1" noEditPoints="1" noAdjustHandles="1" noChangeArrowheads="1" noChangeShapeType="1" noTextEdit="1"/>
              </p:cNvSpPr>
              <p:nvPr/>
            </p:nvSpPr>
            <p:spPr>
              <a:xfrm>
                <a:off x="364501" y="2911365"/>
                <a:ext cx="1510991" cy="369332"/>
              </a:xfrm>
              <a:prstGeom prst="rect">
                <a:avLst/>
              </a:prstGeom>
              <a:blipFill>
                <a:blip r:embed="rId2"/>
                <a:stretch>
                  <a:fillRect b="-16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D38CCF3-C406-6910-A3E6-3192ED76DD98}"/>
              </a:ext>
            </a:extLst>
          </p:cNvPr>
          <p:cNvSpPr txBox="1"/>
          <p:nvPr/>
        </p:nvSpPr>
        <p:spPr>
          <a:xfrm>
            <a:off x="364501" y="3870856"/>
            <a:ext cx="4299575" cy="369332"/>
          </a:xfrm>
          <a:prstGeom prst="rect">
            <a:avLst/>
          </a:prstGeom>
          <a:noFill/>
        </p:spPr>
        <p:txBody>
          <a:bodyPr wrap="none" rtlCol="0">
            <a:spAutoFit/>
          </a:bodyPr>
          <a:lstStyle/>
          <a:p>
            <a:r>
              <a:rPr lang="en-US" dirty="0"/>
              <a:t>If you keep the smaller pile each time?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FFB8926-2D75-32C5-F83B-F50179ACE1CB}"/>
                  </a:ext>
                </a:extLst>
              </p:cNvPr>
              <p:cNvSpPr txBox="1"/>
              <p:nvPr/>
            </p:nvSpPr>
            <p:spPr>
              <a:xfrm>
                <a:off x="364500" y="4645681"/>
                <a:ext cx="1382751" cy="369332"/>
              </a:xfrm>
              <a:prstGeom prst="rect">
                <a:avLst/>
              </a:prstGeom>
              <a:noFill/>
            </p:spPr>
            <p:txBody>
              <a:bodyPr wrap="none" rtlCol="0">
                <a:spAutoFit/>
              </a:bodyPr>
              <a:lstStyle/>
              <a:p>
                <a14:m>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r>
                          <a:rPr lang="en-US" i="1">
                            <a:latin typeface="Cambria Math" panose="02040503050406030204" pitchFamily="18" charset="0"/>
                          </a:rPr>
                          <m:t>33</m:t>
                        </m:r>
                      </m:e>
                    </m:d>
                    <m:r>
                      <a:rPr lang="en-US" b="0" i="1" smtClean="0">
                        <a:latin typeface="Cambria Math" panose="02040503050406030204" pitchFamily="18" charset="0"/>
                      </a:rPr>
                      <m:t>=</m:t>
                    </m:r>
                  </m:oMath>
                </a14:m>
                <a:r>
                  <a:rPr lang="en-US" dirty="0"/>
                  <a:t>5</a:t>
                </a:r>
              </a:p>
            </p:txBody>
          </p:sp>
        </mc:Choice>
        <mc:Fallback xmlns="">
          <p:sp>
            <p:nvSpPr>
              <p:cNvPr id="11" name="TextBox 10">
                <a:extLst>
                  <a:ext uri="{FF2B5EF4-FFF2-40B4-BE49-F238E27FC236}">
                    <a16:creationId xmlns:a16="http://schemas.microsoft.com/office/drawing/2014/main" id="{DFFB8926-2D75-32C5-F83B-F50179ACE1CB}"/>
                  </a:ext>
                </a:extLst>
              </p:cNvPr>
              <p:cNvSpPr txBox="1">
                <a:spLocks noRot="1" noChangeAspect="1" noMove="1" noResize="1" noEditPoints="1" noAdjustHandles="1" noChangeArrowheads="1" noChangeShapeType="1" noTextEdit="1"/>
              </p:cNvSpPr>
              <p:nvPr/>
            </p:nvSpPr>
            <p:spPr>
              <a:xfrm>
                <a:off x="364500" y="4645681"/>
                <a:ext cx="1382751" cy="369332"/>
              </a:xfrm>
              <a:prstGeom prst="rect">
                <a:avLst/>
              </a:prstGeom>
              <a:blipFill>
                <a:blip r:embed="rId3"/>
                <a:stretch>
                  <a:fillRect t="-8197" r="-2643" b="-24590"/>
                </a:stretch>
              </a:blipFill>
            </p:spPr>
            <p:txBody>
              <a:bodyPr/>
              <a:lstStyle/>
              <a:p>
                <a:r>
                  <a:rPr lang="en-US">
                    <a:noFill/>
                  </a:rPr>
                  <a:t> </a:t>
                </a:r>
              </a:p>
            </p:txBody>
          </p:sp>
        </mc:Fallback>
      </mc:AlternateContent>
    </p:spTree>
    <p:extLst>
      <p:ext uri="{BB962C8B-B14F-4D97-AF65-F5344CB8AC3E}">
        <p14:creationId xmlns:p14="http://schemas.microsoft.com/office/powerpoint/2010/main" val="113859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F05D-7690-4076-2583-8FC05DCFFABF}"/>
              </a:ext>
            </a:extLst>
          </p:cNvPr>
          <p:cNvSpPr>
            <a:spLocks noGrp="1"/>
          </p:cNvSpPr>
          <p:nvPr>
            <p:ph type="title"/>
          </p:nvPr>
        </p:nvSpPr>
        <p:spPr/>
        <p:txBody>
          <a:bodyPr/>
          <a:lstStyle/>
          <a:p>
            <a:r>
              <a:rPr lang="en-US" dirty="0"/>
              <a:t>Quick Review: Cartesian Product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80DFAA-DEB7-9A98-0430-CACC6B3BE195}"/>
                  </a:ext>
                </a:extLst>
              </p:cNvPr>
              <p:cNvSpPr>
                <a:spLocks noGrp="1"/>
              </p:cNvSpPr>
              <p:nvPr>
                <p:ph idx="1"/>
              </p:nvPr>
            </p:nvSpPr>
            <p:spPr/>
            <p:txBody>
              <a:bodyPr/>
              <a:lstStyle/>
              <a:p>
                <a:pPr marL="0" indent="0">
                  <a:buNone/>
                </a:pPr>
                <a:r>
                  <a:rPr lang="en-US" dirty="0"/>
                  <a:t>Given these sets:</a:t>
                </a:r>
              </a:p>
              <a:p>
                <a:pPr marL="0" indent="0">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a:t>
                </a:r>
                <a:br>
                  <a:rPr lang="en-US" dirty="0"/>
                </a:b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a:t>
                </a:r>
                <a:br>
                  <a:rPr lang="en-US" dirty="0"/>
                </a:b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a:t> </a:t>
                </a:r>
              </a:p>
              <a:p>
                <a:pPr marL="0" indent="0">
                  <a:buNone/>
                </a:pPr>
                <a:endParaRPr lang="en-US" dirty="0"/>
              </a:p>
              <a:p>
                <a:pPr marL="0" indent="0">
                  <a:buNone/>
                </a:pPr>
                <a:r>
                  <a:rPr lang="en-US" dirty="0"/>
                  <a:t>Write the elements of the following:</a:t>
                </a:r>
              </a:p>
              <a:p>
                <a:pPr marL="0" indent="0">
                  <a:buNone/>
                </a:pPr>
                <a:r>
                  <a:rPr lang="en-US" dirty="0"/>
                  <a:t>1.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r>
                  <a:rPr lang="en-US" dirty="0"/>
                  <a:t> </a:t>
                </a:r>
              </a:p>
              <a:p>
                <a:pPr marL="0" indent="0">
                  <a:buNone/>
                </a:pPr>
                <a:endParaRPr lang="en-US" dirty="0"/>
              </a:p>
              <a:p>
                <a:pPr marL="0" indent="0">
                  <a:buNone/>
                </a:pPr>
                <a:endParaRPr lang="en-US" dirty="0"/>
              </a:p>
              <a:p>
                <a:pPr marL="0" indent="0">
                  <a:buNone/>
                </a:pPr>
                <a:r>
                  <a:rPr lang="en-US" dirty="0"/>
                  <a:t>2.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E80DFAA-DEB7-9A98-0430-CACC6B3BE195}"/>
                  </a:ext>
                </a:extLst>
              </p:cNvPr>
              <p:cNvSpPr>
                <a:spLocks noGrp="1" noRot="1" noChangeAspect="1" noMove="1" noResize="1" noEditPoints="1" noAdjustHandles="1" noChangeArrowheads="1" noChangeShapeType="1" noTextEdit="1"/>
              </p:cNvSpPr>
              <p:nvPr>
                <p:ph idx="1"/>
              </p:nvPr>
            </p:nvSpPr>
            <p:spPr>
              <a:blipFill>
                <a:blip r:embed="rId2"/>
                <a:stretch>
                  <a:fillRect l="-471" t="-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6372F2-A886-5B2C-8E1C-F0D85520EB36}"/>
                  </a:ext>
                </a:extLst>
              </p:cNvPr>
              <p:cNvSpPr txBox="1"/>
              <p:nvPr/>
            </p:nvSpPr>
            <p:spPr>
              <a:xfrm>
                <a:off x="342467" y="4064637"/>
                <a:ext cx="23119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e>
                      </m:d>
                    </m:oMath>
                  </m:oMathPara>
                </a14:m>
                <a:endParaRPr lang="en-US" dirty="0"/>
              </a:p>
            </p:txBody>
          </p:sp>
        </mc:Choice>
        <mc:Fallback xmlns="">
          <p:sp>
            <p:nvSpPr>
              <p:cNvPr id="4" name="TextBox 3">
                <a:extLst>
                  <a:ext uri="{FF2B5EF4-FFF2-40B4-BE49-F238E27FC236}">
                    <a16:creationId xmlns:a16="http://schemas.microsoft.com/office/drawing/2014/main" id="{F06372F2-A886-5B2C-8E1C-F0D85520EB36}"/>
                  </a:ext>
                </a:extLst>
              </p:cNvPr>
              <p:cNvSpPr txBox="1">
                <a:spLocks noRot="1" noChangeAspect="1" noMove="1" noResize="1" noEditPoints="1" noAdjustHandles="1" noChangeArrowheads="1" noChangeShapeType="1" noTextEdit="1"/>
              </p:cNvSpPr>
              <p:nvPr/>
            </p:nvSpPr>
            <p:spPr>
              <a:xfrm>
                <a:off x="342467" y="4064637"/>
                <a:ext cx="231191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E32150-B830-3757-B7B4-4B628C49BB55}"/>
                  </a:ext>
                </a:extLst>
              </p:cNvPr>
              <p:cNvSpPr txBox="1"/>
              <p:nvPr/>
            </p:nvSpPr>
            <p:spPr>
              <a:xfrm>
                <a:off x="444138" y="5364753"/>
                <a:ext cx="1889492"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𝑎𝑏</m:t>
                        </m:r>
                        <m:r>
                          <a:rPr lang="en-US" b="0" i="1" smtClean="0">
                            <a:latin typeface="Cambria Math" panose="02040503050406030204" pitchFamily="18" charset="0"/>
                          </a:rPr>
                          <m:t>, </m:t>
                        </m:r>
                        <m:r>
                          <a:rPr lang="en-US" b="0" i="1" smtClean="0">
                            <a:latin typeface="Cambria Math" panose="02040503050406030204" pitchFamily="18" charset="0"/>
                          </a:rPr>
                          <m:t>𝑎𝑐</m:t>
                        </m:r>
                      </m:e>
                    </m:d>
                  </m:oMath>
                </a14:m>
                <a:r>
                  <a:rPr lang="en-US" dirty="0"/>
                  <a:t> </a:t>
                </a:r>
              </a:p>
            </p:txBody>
          </p:sp>
        </mc:Choice>
        <mc:Fallback xmlns="">
          <p:sp>
            <p:nvSpPr>
              <p:cNvPr id="5" name="TextBox 4">
                <a:extLst>
                  <a:ext uri="{FF2B5EF4-FFF2-40B4-BE49-F238E27FC236}">
                    <a16:creationId xmlns:a16="http://schemas.microsoft.com/office/drawing/2014/main" id="{02E32150-B830-3757-B7B4-4B628C49BB55}"/>
                  </a:ext>
                </a:extLst>
              </p:cNvPr>
              <p:cNvSpPr txBox="1">
                <a:spLocks noRot="1" noChangeAspect="1" noMove="1" noResize="1" noEditPoints="1" noAdjustHandles="1" noChangeArrowheads="1" noChangeShapeType="1" noTextEdit="1"/>
              </p:cNvSpPr>
              <p:nvPr/>
            </p:nvSpPr>
            <p:spPr>
              <a:xfrm>
                <a:off x="444138" y="5364753"/>
                <a:ext cx="188949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D58A8C-FD66-A330-3A6D-FF38F20BE83B}"/>
                  </a:ext>
                </a:extLst>
              </p:cNvPr>
              <p:cNvSpPr txBox="1"/>
              <p:nvPr/>
            </p:nvSpPr>
            <p:spPr>
              <a:xfrm>
                <a:off x="444138" y="4433969"/>
                <a:ext cx="5030993"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𝑎𝑎</m:t>
                    </m:r>
                    <m:r>
                      <a:rPr lang="en-US" b="0" i="1" smtClean="0">
                        <a:latin typeface="Cambria Math" panose="02040503050406030204" pitchFamily="18" charset="0"/>
                      </a:rPr>
                      <m:t>, </m:t>
                    </m:r>
                    <m:r>
                      <a:rPr lang="en-US" b="0" i="1" smtClean="0">
                        <a:latin typeface="Cambria Math" panose="02040503050406030204" pitchFamily="18" charset="0"/>
                      </a:rPr>
                      <m:t>𝑎𝑏</m:t>
                    </m:r>
                    <m:r>
                      <a:rPr lang="en-US" b="0" i="1" smtClean="0">
                        <a:latin typeface="Cambria Math" panose="02040503050406030204" pitchFamily="18" charset="0"/>
                      </a:rPr>
                      <m:t>, </m:t>
                    </m:r>
                    <m:r>
                      <a:rPr lang="en-US" b="0" i="1" smtClean="0">
                        <a:latin typeface="Cambria Math" panose="02040503050406030204" pitchFamily="18" charset="0"/>
                      </a:rPr>
                      <m:t>𝑎𝑐</m:t>
                    </m:r>
                    <m:r>
                      <a:rPr lang="en-US" b="0" i="1" smtClean="0">
                        <a:latin typeface="Cambria Math" panose="02040503050406030204" pitchFamily="18" charset="0"/>
                      </a:rPr>
                      <m:t>, </m:t>
                    </m:r>
                    <m:r>
                      <a:rPr lang="en-US" b="0" i="1" smtClean="0">
                        <a:latin typeface="Cambria Math" panose="02040503050406030204" pitchFamily="18" charset="0"/>
                      </a:rPr>
                      <m:t>𝑎𝑑</m:t>
                    </m:r>
                    <m:r>
                      <a:rPr lang="en-US" b="0" i="1" smtClean="0">
                        <a:latin typeface="Cambria Math" panose="02040503050406030204" pitchFamily="18" charset="0"/>
                      </a:rPr>
                      <m:t>}</m:t>
                    </m:r>
                  </m:oMath>
                </a14:m>
                <a:r>
                  <a:rPr lang="en-US" dirty="0"/>
                  <a:t> </a:t>
                </a:r>
              </a:p>
            </p:txBody>
          </p:sp>
        </mc:Choice>
        <mc:Fallback xmlns="">
          <p:sp>
            <p:nvSpPr>
              <p:cNvPr id="6" name="TextBox 5">
                <a:extLst>
                  <a:ext uri="{FF2B5EF4-FFF2-40B4-BE49-F238E27FC236}">
                    <a16:creationId xmlns:a16="http://schemas.microsoft.com/office/drawing/2014/main" id="{71D58A8C-FD66-A330-3A6D-FF38F20BE83B}"/>
                  </a:ext>
                </a:extLst>
              </p:cNvPr>
              <p:cNvSpPr txBox="1">
                <a:spLocks noRot="1" noChangeAspect="1" noMove="1" noResize="1" noEditPoints="1" noAdjustHandles="1" noChangeArrowheads="1" noChangeShapeType="1" noTextEdit="1"/>
              </p:cNvSpPr>
              <p:nvPr/>
            </p:nvSpPr>
            <p:spPr>
              <a:xfrm>
                <a:off x="444138" y="4433969"/>
                <a:ext cx="5030993" cy="369332"/>
              </a:xfrm>
              <a:prstGeom prst="rect">
                <a:avLst/>
              </a:prstGeom>
              <a:blipFill>
                <a:blip r:embed="rId5"/>
                <a:stretch>
                  <a:fillRect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966B0E-0211-EAB8-FF20-83E67605A2B6}"/>
                  </a:ext>
                </a:extLst>
              </p:cNvPr>
              <p:cNvSpPr txBox="1"/>
              <p:nvPr/>
            </p:nvSpPr>
            <p:spPr>
              <a:xfrm>
                <a:off x="444138" y="5768493"/>
                <a:ext cx="3653244" cy="403637"/>
              </a:xfrm>
              <a:prstGeom prst="rect">
                <a:avLst/>
              </a:prstGeom>
              <a:noFill/>
            </p:spPr>
            <p:txBody>
              <a:bodyPr wrap="none" rtlCol="0">
                <a:spAutoFit/>
              </a:bodyPr>
              <a:lstStyle/>
              <a:p>
                <a14:m>
                  <m:oMath xmlns:m="http://schemas.openxmlformats.org/officeDocument/2006/math">
                    <m:r>
                      <m:rPr>
                        <m:sty m:val="p"/>
                      </m:rPr>
                      <a:rPr lang="en-US" b="0" i="0" smtClean="0">
                        <a:latin typeface="Cambria Math" panose="02040503050406030204" pitchFamily="18" charset="0"/>
                      </a:rPr>
                      <m:t>Ρ</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𝑎𝑏</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𝑎𝑐</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𝑎𝑏</m:t>
                            </m:r>
                            <m:r>
                              <a:rPr lang="en-US" b="0" i="1" smtClean="0">
                                <a:latin typeface="Cambria Math" panose="02040503050406030204" pitchFamily="18" charset="0"/>
                              </a:rPr>
                              <m:t>, </m:t>
                            </m:r>
                            <m:r>
                              <a:rPr lang="en-US" b="0" i="1" smtClean="0">
                                <a:latin typeface="Cambria Math" panose="02040503050406030204" pitchFamily="18" charset="0"/>
                              </a:rPr>
                              <m:t>𝑎𝑐</m:t>
                            </m:r>
                          </m:e>
                        </m:d>
                      </m:e>
                    </m:d>
                  </m:oMath>
                </a14:m>
                <a:r>
                  <a:rPr lang="en-US" dirty="0"/>
                  <a:t> </a:t>
                </a:r>
              </a:p>
            </p:txBody>
          </p:sp>
        </mc:Choice>
        <mc:Fallback xmlns="">
          <p:sp>
            <p:nvSpPr>
              <p:cNvPr id="7" name="TextBox 6">
                <a:extLst>
                  <a:ext uri="{FF2B5EF4-FFF2-40B4-BE49-F238E27FC236}">
                    <a16:creationId xmlns:a16="http://schemas.microsoft.com/office/drawing/2014/main" id="{A1966B0E-0211-EAB8-FF20-83E67605A2B6}"/>
                  </a:ext>
                </a:extLst>
              </p:cNvPr>
              <p:cNvSpPr txBox="1">
                <a:spLocks noRot="1" noChangeAspect="1" noMove="1" noResize="1" noEditPoints="1" noAdjustHandles="1" noChangeArrowheads="1" noChangeShapeType="1" noTextEdit="1"/>
              </p:cNvSpPr>
              <p:nvPr/>
            </p:nvSpPr>
            <p:spPr>
              <a:xfrm>
                <a:off x="444138" y="5768493"/>
                <a:ext cx="3653244" cy="403637"/>
              </a:xfrm>
              <a:prstGeom prst="rect">
                <a:avLst/>
              </a:prstGeom>
              <a:blipFill>
                <a:blip r:embed="rId6"/>
                <a:stretch>
                  <a:fillRect b="-10606"/>
                </a:stretch>
              </a:blipFill>
            </p:spPr>
            <p:txBody>
              <a:bodyPr/>
              <a:lstStyle/>
              <a:p>
                <a:r>
                  <a:rPr lang="en-US">
                    <a:noFill/>
                  </a:rPr>
                  <a:t> </a:t>
                </a:r>
              </a:p>
            </p:txBody>
          </p:sp>
        </mc:Fallback>
      </mc:AlternateContent>
    </p:spTree>
    <p:extLst>
      <p:ext uri="{BB962C8B-B14F-4D97-AF65-F5344CB8AC3E}">
        <p14:creationId xmlns:p14="http://schemas.microsoft.com/office/powerpoint/2010/main" val="183538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F05D-7690-4076-2583-8FC05DCFFABF}"/>
              </a:ext>
            </a:extLst>
          </p:cNvPr>
          <p:cNvSpPr>
            <a:spLocks noGrp="1"/>
          </p:cNvSpPr>
          <p:nvPr>
            <p:ph type="title"/>
          </p:nvPr>
        </p:nvSpPr>
        <p:spPr/>
        <p:txBody>
          <a:bodyPr/>
          <a:lstStyle/>
          <a:p>
            <a:r>
              <a:rPr lang="en-US" dirty="0"/>
              <a:t>Quick Review: Bit strings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80DFAA-DEB7-9A98-0430-CACC6B3BE195}"/>
                  </a:ext>
                </a:extLst>
              </p:cNvPr>
              <p:cNvSpPr>
                <a:spLocks noGrp="1"/>
              </p:cNvSpPr>
              <p:nvPr>
                <p:ph idx="1"/>
              </p:nvPr>
            </p:nvSpPr>
            <p:spPr/>
            <p:txBody>
              <a:bodyPr/>
              <a:lstStyle/>
              <a:p>
                <a:pPr marL="0" indent="0">
                  <a:buNone/>
                </a:pP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e>
                      <m:sup>
                        <m:r>
                          <a:rPr lang="en-US" b="0" i="1" smtClean="0">
                            <a:latin typeface="Cambria Math" panose="02040503050406030204" pitchFamily="18" charset="0"/>
                          </a:rPr>
                          <m:t>𝑛</m:t>
                        </m:r>
                      </m:sup>
                    </m:sSup>
                  </m:oMath>
                </a14:m>
                <a:r>
                  <a:rPr lang="en-US" dirty="0"/>
                  <a:t> represents the set of all bitstrings of length </a:t>
                </a:r>
                <a14:m>
                  <m:oMath xmlns:m="http://schemas.openxmlformats.org/officeDocument/2006/math">
                    <m:r>
                      <a:rPr lang="en-US" b="0" i="1" smtClean="0">
                        <a:latin typeface="Cambria Math" panose="02040503050406030204" pitchFamily="18" charset="0"/>
                      </a:rPr>
                      <m:t>𝑛</m:t>
                    </m:r>
                  </m:oMath>
                </a14:m>
                <a:r>
                  <a:rPr lang="en-US" dirty="0"/>
                  <a:t>.</a:t>
                </a:r>
              </a:p>
              <a:p>
                <a:pPr marL="0" indent="0">
                  <a:buNone/>
                </a:pPr>
                <a:endParaRPr lang="en-US" dirty="0"/>
              </a:p>
              <a:p>
                <a:pPr marL="0" indent="0">
                  <a:buNone/>
                </a:pPr>
                <a:r>
                  <a:rPr lang="en-US" dirty="0"/>
                  <a:t>For example:</a:t>
                </a:r>
              </a:p>
              <a:p>
                <a:pPr marL="0" indent="0">
                  <a:buNone/>
                </a:pP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00</m:t>
                    </m:r>
                    <m:r>
                      <a:rPr lang="en-US" b="0" i="1" smtClean="0">
                        <a:latin typeface="Cambria Math" panose="02040503050406030204" pitchFamily="18" charset="0"/>
                      </a:rPr>
                      <m:t>, </m:t>
                    </m:r>
                    <m:r>
                      <a:rPr lang="en-US" b="0" i="1" smtClean="0">
                        <a:latin typeface="Cambria Math" panose="02040503050406030204" pitchFamily="18" charset="0"/>
                      </a:rPr>
                      <m:t>01</m:t>
                    </m:r>
                    <m:r>
                      <a:rPr lang="en-US" b="0" i="1" smtClean="0">
                        <a:latin typeface="Cambria Math" panose="02040503050406030204" pitchFamily="18" charset="0"/>
                      </a:rPr>
                      <m:t>, </m:t>
                    </m:r>
                    <m:r>
                      <a:rPr lang="en-US" b="0" i="1" smtClean="0">
                        <a:latin typeface="Cambria Math" panose="02040503050406030204" pitchFamily="18" charset="0"/>
                      </a:rPr>
                      <m:t>10</m:t>
                    </m:r>
                    <m:r>
                      <a:rPr lang="en-US" b="0" i="1" smtClean="0">
                        <a:latin typeface="Cambria Math" panose="02040503050406030204" pitchFamily="18" charset="0"/>
                      </a:rPr>
                      <m:t>, </m:t>
                    </m:r>
                    <m:r>
                      <a:rPr lang="en-US" b="0" i="1" smtClean="0">
                        <a:latin typeface="Cambria Math" panose="02040503050406030204" pitchFamily="18" charset="0"/>
                      </a:rPr>
                      <m:t>11</m:t>
                    </m:r>
                    <m:r>
                      <a:rPr lang="en-US" b="0" i="1" smtClean="0">
                        <a:latin typeface="Cambria Math" panose="02040503050406030204" pitchFamily="18" charset="0"/>
                      </a:rPr>
                      <m:t>}</m:t>
                    </m:r>
                  </m:oMath>
                </a14:m>
                <a:r>
                  <a:rPr lang="en-US" dirty="0"/>
                  <a:t> </a:t>
                </a:r>
              </a:p>
              <a:p>
                <a:pPr marL="0" indent="0">
                  <a:buNone/>
                </a:pP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e>
                      <m:sup>
                        <m:r>
                          <a:rPr lang="en-US" b="0" i="1" smtClean="0">
                            <a:latin typeface="Cambria Math" panose="02040503050406030204" pitchFamily="18" charset="0"/>
                          </a:rPr>
                          <m:t>3</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000</m:t>
                        </m:r>
                        <m:r>
                          <a:rPr lang="en-US" b="0" i="1" smtClean="0">
                            <a:latin typeface="Cambria Math" panose="02040503050406030204" pitchFamily="18" charset="0"/>
                          </a:rPr>
                          <m:t>, </m:t>
                        </m:r>
                        <m:r>
                          <a:rPr lang="en-US" b="0" i="1" smtClean="0">
                            <a:latin typeface="Cambria Math" panose="02040503050406030204" pitchFamily="18" charset="0"/>
                          </a:rPr>
                          <m:t>001</m:t>
                        </m:r>
                        <m:r>
                          <a:rPr lang="en-US" b="0" i="1" smtClean="0">
                            <a:latin typeface="Cambria Math" panose="02040503050406030204" pitchFamily="18" charset="0"/>
                          </a:rPr>
                          <m:t>, </m:t>
                        </m:r>
                        <m:r>
                          <a:rPr lang="en-US" b="0" i="1" smtClean="0">
                            <a:latin typeface="Cambria Math" panose="02040503050406030204" pitchFamily="18" charset="0"/>
                          </a:rPr>
                          <m:t>010</m:t>
                        </m:r>
                        <m:r>
                          <a:rPr lang="en-US" b="0" i="1" smtClean="0">
                            <a:latin typeface="Cambria Math" panose="02040503050406030204" pitchFamily="18" charset="0"/>
                          </a:rPr>
                          <m:t>, </m:t>
                        </m:r>
                        <m:r>
                          <a:rPr lang="en-US" b="0" i="1" smtClean="0">
                            <a:latin typeface="Cambria Math" panose="02040503050406030204" pitchFamily="18" charset="0"/>
                          </a:rPr>
                          <m:t>011</m:t>
                        </m:r>
                        <m:r>
                          <a:rPr lang="en-US" b="0" i="1" smtClean="0">
                            <a:latin typeface="Cambria Math" panose="02040503050406030204" pitchFamily="18" charset="0"/>
                          </a:rPr>
                          <m:t>, </m:t>
                        </m:r>
                        <m:r>
                          <a:rPr lang="en-US" b="0" i="1" smtClean="0">
                            <a:latin typeface="Cambria Math" panose="02040503050406030204" pitchFamily="18" charset="0"/>
                          </a:rPr>
                          <m:t>100</m:t>
                        </m:r>
                        <m:r>
                          <a:rPr lang="en-US" b="0" i="1" smtClean="0">
                            <a:latin typeface="Cambria Math" panose="02040503050406030204" pitchFamily="18" charset="0"/>
                          </a:rPr>
                          <m:t>, </m:t>
                        </m:r>
                        <m:r>
                          <a:rPr lang="en-US" b="0" i="1" smtClean="0">
                            <a:latin typeface="Cambria Math" panose="02040503050406030204" pitchFamily="18" charset="0"/>
                          </a:rPr>
                          <m:t>101</m:t>
                        </m:r>
                        <m:r>
                          <a:rPr lang="en-US" b="0" i="1" smtClean="0">
                            <a:latin typeface="Cambria Math" panose="02040503050406030204" pitchFamily="18" charset="0"/>
                          </a:rPr>
                          <m:t>, </m:t>
                        </m:r>
                        <m:r>
                          <a:rPr lang="en-US" b="0" i="1" smtClean="0">
                            <a:latin typeface="Cambria Math" panose="02040503050406030204" pitchFamily="18" charset="0"/>
                          </a:rPr>
                          <m:t>110</m:t>
                        </m:r>
                        <m:r>
                          <a:rPr lang="en-US" b="0" i="1" smtClean="0">
                            <a:latin typeface="Cambria Math" panose="02040503050406030204" pitchFamily="18" charset="0"/>
                          </a:rPr>
                          <m:t>, </m:t>
                        </m:r>
                        <m:r>
                          <a:rPr lang="en-US" b="0" i="1" smtClean="0">
                            <a:latin typeface="Cambria Math" panose="02040503050406030204" pitchFamily="18" charset="0"/>
                          </a:rPr>
                          <m:t>111</m:t>
                        </m:r>
                      </m:e>
                    </m:d>
                  </m:oMath>
                </a14:m>
                <a:r>
                  <a:rPr lang="en-US" dirty="0"/>
                  <a:t> </a:t>
                </a:r>
              </a:p>
              <a:p>
                <a:pPr marL="0" indent="0">
                  <a:buNone/>
                </a:pPr>
                <a:endParaRPr lang="en-US" dirty="0"/>
              </a:p>
              <a:p>
                <a:pPr marL="0" indent="0">
                  <a:buNone/>
                </a:pPr>
                <a:r>
                  <a:rPr lang="en-US" dirty="0"/>
                  <a:t>What is the cardinality of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e>
                      <m:sup>
                        <m:r>
                          <a:rPr lang="en-US" b="0" i="1" smtClean="0">
                            <a:latin typeface="Cambria Math" panose="02040503050406030204" pitchFamily="18" charset="0"/>
                          </a:rPr>
                          <m:t>6</m:t>
                        </m:r>
                      </m:sup>
                    </m:sSup>
                  </m:oMath>
                </a14:m>
                <a:r>
                  <a:rPr lang="en-US" dirty="0"/>
                  <a:t> ?</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E80DFAA-DEB7-9A98-0430-CACC6B3BE195}"/>
                  </a:ext>
                </a:extLst>
              </p:cNvPr>
              <p:cNvSpPr>
                <a:spLocks noGrp="1" noRot="1" noChangeAspect="1" noMove="1" noResize="1" noEditPoints="1" noAdjustHandles="1" noChangeArrowheads="1" noChangeShapeType="1" noTextEdit="1"/>
              </p:cNvSpPr>
              <p:nvPr>
                <p:ph idx="1"/>
              </p:nvPr>
            </p:nvSpPr>
            <p:spPr>
              <a:blipFill>
                <a:blip r:embed="rId2"/>
                <a:stretch>
                  <a:fillRect l="-471" t="-1079"/>
                </a:stretch>
              </a:blipFill>
            </p:spPr>
            <p:txBody>
              <a:bodyPr/>
              <a:lstStyle/>
              <a:p>
                <a:r>
                  <a:rPr lang="en-US">
                    <a:noFill/>
                  </a:rPr>
                  <a:t> </a:t>
                </a:r>
              </a:p>
            </p:txBody>
          </p:sp>
        </mc:Fallback>
      </mc:AlternateContent>
    </p:spTree>
    <p:extLst>
      <p:ext uri="{BB962C8B-B14F-4D97-AF65-F5344CB8AC3E}">
        <p14:creationId xmlns:p14="http://schemas.microsoft.com/office/powerpoint/2010/main" val="211642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AD75-3ED6-4335-812F-BE011C35EF9A}"/>
              </a:ext>
            </a:extLst>
          </p:cNvPr>
          <p:cNvSpPr>
            <a:spLocks noGrp="1"/>
          </p:cNvSpPr>
          <p:nvPr>
            <p:ph type="title"/>
          </p:nvPr>
        </p:nvSpPr>
        <p:spPr/>
        <p:txBody>
          <a:bodyPr/>
          <a:lstStyle/>
          <a:p>
            <a:r>
              <a:rPr lang="en-US" dirty="0"/>
              <a:t>Functions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7C868D-4504-4C83-BA35-75A6834C5A46}"/>
                  </a:ext>
                </a:extLst>
              </p:cNvPr>
              <p:cNvSpPr>
                <a:spLocks noGrp="1"/>
              </p:cNvSpPr>
              <p:nvPr>
                <p:ph idx="1"/>
              </p:nvPr>
            </p:nvSpPr>
            <p:spPr>
              <a:xfrm>
                <a:off x="259396" y="1106367"/>
                <a:ext cx="10322105" cy="5412649"/>
              </a:xfrm>
            </p:spPr>
            <p:txBody>
              <a:bodyPr>
                <a:normAutofit fontScale="32500" lnSpcReduction="20000"/>
              </a:bodyPr>
              <a:lstStyle/>
              <a:p>
                <a:pPr marL="0" indent="0">
                  <a:buNone/>
                </a:pPr>
                <a:r>
                  <a:rPr lang="en-US" sz="5500" dirty="0"/>
                  <a:t>Also called "mappings" or "transformations"</a:t>
                </a:r>
                <a:endParaRPr lang="en-US" sz="5500" b="1" dirty="0"/>
              </a:p>
              <a:p>
                <a:pPr marL="0" indent="0">
                  <a:buNone/>
                </a:pPr>
                <a:r>
                  <a:rPr lang="en-US" sz="5500" b="1" dirty="0"/>
                  <a:t>domain</a:t>
                </a:r>
                <a:r>
                  <a:rPr lang="en-US" sz="5500" dirty="0"/>
                  <a:t> – the set of all possible inputs</a:t>
                </a:r>
              </a:p>
              <a:p>
                <a:pPr marL="0" indent="0">
                  <a:buNone/>
                </a:pPr>
                <a:r>
                  <a:rPr lang="en-US" sz="5500" b="1" dirty="0"/>
                  <a:t>codomain or target </a:t>
                </a:r>
                <a:r>
                  <a:rPr lang="en-US" sz="5500" dirty="0"/>
                  <a:t>– the set of all possible outputs</a:t>
                </a:r>
              </a:p>
              <a:p>
                <a:endParaRPr lang="en-US" sz="5500" dirty="0"/>
              </a:p>
              <a:p>
                <a:pPr marL="0" indent="0">
                  <a:buNone/>
                </a:pPr>
                <a:r>
                  <a:rPr lang="en-US" sz="5500" dirty="0"/>
                  <a:t>If </a:t>
                </a:r>
                <a14:m>
                  <m:oMath xmlns:m="http://schemas.openxmlformats.org/officeDocument/2006/math">
                    <m:r>
                      <a:rPr lang="en-US" sz="5500" b="0" i="1" smtClean="0">
                        <a:latin typeface="Cambria Math" panose="02040503050406030204" pitchFamily="18" charset="0"/>
                      </a:rPr>
                      <m:t>𝑓</m:t>
                    </m:r>
                  </m:oMath>
                </a14:m>
                <a:r>
                  <a:rPr lang="en-US" sz="5500" dirty="0"/>
                  <a:t> is a function from set </a:t>
                </a:r>
                <a14:m>
                  <m:oMath xmlns:m="http://schemas.openxmlformats.org/officeDocument/2006/math">
                    <m:r>
                      <a:rPr lang="en-US" sz="5500" b="0" i="1" smtClean="0">
                        <a:latin typeface="Cambria Math" panose="02040503050406030204" pitchFamily="18" charset="0"/>
                      </a:rPr>
                      <m:t>𝐴</m:t>
                    </m:r>
                  </m:oMath>
                </a14:m>
                <a:r>
                  <a:rPr lang="en-US" sz="5500" dirty="0"/>
                  <a:t> to set </a:t>
                </a:r>
                <a14:m>
                  <m:oMath xmlns:m="http://schemas.openxmlformats.org/officeDocument/2006/math">
                    <m:r>
                      <a:rPr lang="en-US" sz="5500" b="0" i="1" smtClean="0">
                        <a:latin typeface="Cambria Math" panose="02040503050406030204" pitchFamily="18" charset="0"/>
                      </a:rPr>
                      <m:t>𝐵</m:t>
                    </m:r>
                  </m:oMath>
                </a14:m>
                <a:r>
                  <a:rPr lang="en-US" sz="5500" dirty="0"/>
                  <a:t>, we write:</a:t>
                </a:r>
              </a:p>
              <a:p>
                <a:pPr marL="0" indent="0">
                  <a:buNone/>
                </a:pPr>
                <a:r>
                  <a:rPr lang="en-US" sz="5500" b="0" dirty="0"/>
                  <a:t>	</a:t>
                </a:r>
                <a14:m>
                  <m:oMath xmlns:m="http://schemas.openxmlformats.org/officeDocument/2006/math">
                    <m:r>
                      <a:rPr lang="en-US" sz="5500" b="0" i="1" smtClean="0">
                        <a:latin typeface="Cambria Math" panose="02040503050406030204" pitchFamily="18" charset="0"/>
                      </a:rPr>
                      <m:t>𝑓</m:t>
                    </m:r>
                    <m:r>
                      <a:rPr lang="en-US" sz="5500" b="0" i="1" smtClean="0">
                        <a:latin typeface="Cambria Math" panose="02040503050406030204" pitchFamily="18" charset="0"/>
                      </a:rPr>
                      <m:t>:</m:t>
                    </m:r>
                    <m:r>
                      <a:rPr lang="en-US" sz="5500" b="0" i="1" smtClean="0">
                        <a:latin typeface="Cambria Math" panose="02040503050406030204" pitchFamily="18" charset="0"/>
                      </a:rPr>
                      <m:t>𝐴</m:t>
                    </m:r>
                    <m:r>
                      <a:rPr lang="en-US" sz="5500" b="0" i="1" smtClean="0">
                        <a:latin typeface="Cambria Math" panose="02040503050406030204" pitchFamily="18" charset="0"/>
                      </a:rPr>
                      <m:t>→</m:t>
                    </m:r>
                    <m:r>
                      <a:rPr lang="en-US" sz="5500" b="0" i="1" smtClean="0">
                        <a:latin typeface="Cambria Math" panose="02040503050406030204" pitchFamily="18" charset="0"/>
                      </a:rPr>
                      <m:t>𝐵</m:t>
                    </m:r>
                  </m:oMath>
                </a14:m>
                <a:r>
                  <a:rPr lang="en-US" sz="5500" b="0" dirty="0"/>
                  <a:t> </a:t>
                </a:r>
              </a:p>
              <a:p>
                <a:pPr marL="0" indent="0">
                  <a:buNone/>
                </a:pPr>
                <a:r>
                  <a:rPr lang="en-US" sz="5500" b="0" dirty="0"/>
                  <a:t> </a:t>
                </a:r>
              </a:p>
              <a:p>
                <a:pPr marL="0" indent="0">
                  <a:buNone/>
                </a:pPr>
                <a:r>
                  <a:rPr lang="en-US" sz="5500" b="0" dirty="0"/>
                  <a:t>We can also express this relationship in terms of elements of each set:</a:t>
                </a:r>
              </a:p>
              <a:p>
                <a:pPr marL="0" indent="0">
                  <a:buNone/>
                </a:pPr>
                <a:endParaRPr lang="en-US" sz="5500" dirty="0"/>
              </a:p>
              <a:p>
                <a:pPr marL="0" indent="0">
                  <a:lnSpc>
                    <a:spcPct val="120000"/>
                  </a:lnSpc>
                  <a:buNone/>
                </a:pPr>
                <a:r>
                  <a:rPr lang="en-US" sz="5500" dirty="0"/>
                  <a:t>A function </a:t>
                </a:r>
                <a14:m>
                  <m:oMath xmlns:m="http://schemas.openxmlformats.org/officeDocument/2006/math">
                    <m:r>
                      <a:rPr lang="en-US" sz="5500" b="0" i="1" smtClean="0">
                        <a:latin typeface="Cambria Math" panose="02040503050406030204" pitchFamily="18" charset="0"/>
                      </a:rPr>
                      <m:t>𝑓</m:t>
                    </m:r>
                  </m:oMath>
                </a14:m>
                <a:r>
                  <a:rPr lang="en-US" sz="5500" b="0" dirty="0"/>
                  <a:t> from </a:t>
                </a:r>
                <a14:m>
                  <m:oMath xmlns:m="http://schemas.openxmlformats.org/officeDocument/2006/math">
                    <m:r>
                      <a:rPr lang="en-US" sz="5500" b="0" i="1" smtClean="0">
                        <a:latin typeface="Cambria Math" panose="02040503050406030204" pitchFamily="18" charset="0"/>
                      </a:rPr>
                      <m:t>𝐴</m:t>
                    </m:r>
                  </m:oMath>
                </a14:m>
                <a:r>
                  <a:rPr lang="en-US" sz="5500" b="0" dirty="0"/>
                  <a:t> to </a:t>
                </a:r>
                <a14:m>
                  <m:oMath xmlns:m="http://schemas.openxmlformats.org/officeDocument/2006/math">
                    <m:r>
                      <a:rPr lang="en-US" sz="5500" b="0" i="1" smtClean="0">
                        <a:latin typeface="Cambria Math" panose="02040503050406030204" pitchFamily="18" charset="0"/>
                      </a:rPr>
                      <m:t>𝐵</m:t>
                    </m:r>
                  </m:oMath>
                </a14:m>
                <a:r>
                  <a:rPr lang="en-US" sz="5500" b="0" dirty="0"/>
                  <a:t> is an assignment of </a:t>
                </a:r>
                <a:r>
                  <a:rPr lang="en-US" sz="5500" b="0" i="1" dirty="0"/>
                  <a:t>exactly one</a:t>
                </a:r>
                <a:r>
                  <a:rPr lang="en-US" sz="5500" b="0" dirty="0"/>
                  <a:t> element of </a:t>
                </a:r>
                <a14:m>
                  <m:oMath xmlns:m="http://schemas.openxmlformats.org/officeDocument/2006/math">
                    <m:r>
                      <a:rPr lang="en-US" sz="5500" b="0" i="1" smtClean="0">
                        <a:latin typeface="Cambria Math" panose="02040503050406030204" pitchFamily="18" charset="0"/>
                      </a:rPr>
                      <m:t>𝐵</m:t>
                    </m:r>
                  </m:oMath>
                </a14:m>
                <a:r>
                  <a:rPr lang="en-US" sz="5500" b="0" dirty="0"/>
                  <a:t> to each element of </a:t>
                </a:r>
                <a14:m>
                  <m:oMath xmlns:m="http://schemas.openxmlformats.org/officeDocument/2006/math">
                    <m:r>
                      <a:rPr lang="en-US" sz="5500" b="0" i="1" smtClean="0">
                        <a:latin typeface="Cambria Math" panose="02040503050406030204" pitchFamily="18" charset="0"/>
                      </a:rPr>
                      <m:t>𝐴</m:t>
                    </m:r>
                  </m:oMath>
                </a14:m>
                <a:r>
                  <a:rPr lang="en-US" sz="5500" b="0" dirty="0"/>
                  <a:t>:</a:t>
                </a:r>
              </a:p>
              <a:p>
                <a:pPr marL="0" indent="0">
                  <a:buNone/>
                </a:pPr>
                <a:endParaRPr lang="en-US" sz="5500" b="0" i="1" dirty="0">
                  <a:latin typeface="Cambria Math" panose="02040503050406030204" pitchFamily="18" charset="0"/>
                </a:endParaRPr>
              </a:p>
              <a:p>
                <a:pPr marL="0" indent="0">
                  <a:buNone/>
                </a:pPr>
                <a:r>
                  <a:rPr lang="en-US" sz="5500" b="0" dirty="0"/>
                  <a:t>	</a:t>
                </a:r>
                <a14:m>
                  <m:oMath xmlns:m="http://schemas.openxmlformats.org/officeDocument/2006/math">
                    <m:r>
                      <a:rPr lang="en-US" sz="5500" b="0" i="1" smtClean="0">
                        <a:latin typeface="Cambria Math" panose="02040503050406030204" pitchFamily="18" charset="0"/>
                      </a:rPr>
                      <m:t>𝑓</m:t>
                    </m:r>
                    <m:d>
                      <m:dPr>
                        <m:ctrlPr>
                          <a:rPr lang="en-US" sz="5500" b="0" i="1" smtClean="0">
                            <a:latin typeface="Cambria Math" panose="02040503050406030204" pitchFamily="18" charset="0"/>
                          </a:rPr>
                        </m:ctrlPr>
                      </m:dPr>
                      <m:e>
                        <m:r>
                          <a:rPr lang="en-US" sz="5500" b="0" i="1" smtClean="0">
                            <a:latin typeface="Cambria Math" panose="02040503050406030204" pitchFamily="18" charset="0"/>
                          </a:rPr>
                          <m:t>𝑎</m:t>
                        </m:r>
                      </m:e>
                    </m:d>
                    <m:r>
                      <a:rPr lang="en-US" sz="5500" b="0" i="1" smtClean="0">
                        <a:latin typeface="Cambria Math" panose="02040503050406030204" pitchFamily="18" charset="0"/>
                      </a:rPr>
                      <m:t>=</m:t>
                    </m:r>
                    <m:r>
                      <a:rPr lang="en-US" sz="5500" b="0" i="1" smtClean="0">
                        <a:latin typeface="Cambria Math" panose="02040503050406030204" pitchFamily="18" charset="0"/>
                      </a:rPr>
                      <m:t>𝑏</m:t>
                    </m:r>
                  </m:oMath>
                </a14:m>
                <a:r>
                  <a:rPr lang="en-US" sz="5500" dirty="0"/>
                  <a:t>  where </a:t>
                </a:r>
                <a14:m>
                  <m:oMath xmlns:m="http://schemas.openxmlformats.org/officeDocument/2006/math">
                    <m:r>
                      <a:rPr lang="en-US" sz="5500" b="0" i="1" smtClean="0">
                        <a:latin typeface="Cambria Math" panose="02040503050406030204" pitchFamily="18" charset="0"/>
                      </a:rPr>
                      <m:t>𝑏</m:t>
                    </m:r>
                  </m:oMath>
                </a14:m>
                <a:r>
                  <a:rPr lang="en-US" sz="5500" dirty="0"/>
                  <a:t> is the unique element of </a:t>
                </a:r>
                <a14:m>
                  <m:oMath xmlns:m="http://schemas.openxmlformats.org/officeDocument/2006/math">
                    <m:r>
                      <a:rPr lang="en-US" sz="5500" b="0" i="1" smtClean="0">
                        <a:latin typeface="Cambria Math" panose="02040503050406030204" pitchFamily="18" charset="0"/>
                      </a:rPr>
                      <m:t>𝐵</m:t>
                    </m:r>
                  </m:oMath>
                </a14:m>
                <a:r>
                  <a:rPr lang="en-US" sz="5500" dirty="0"/>
                  <a:t> assigned to the element </a:t>
                </a:r>
                <a14:m>
                  <m:oMath xmlns:m="http://schemas.openxmlformats.org/officeDocument/2006/math">
                    <m:r>
                      <a:rPr lang="en-US" sz="5500" b="0" i="1" smtClean="0">
                        <a:latin typeface="Cambria Math" panose="02040503050406030204" pitchFamily="18" charset="0"/>
                      </a:rPr>
                      <m:t>𝑎</m:t>
                    </m:r>
                  </m:oMath>
                </a14:m>
                <a:r>
                  <a:rPr lang="en-US" sz="5500" dirty="0"/>
                  <a:t> of </a:t>
                </a:r>
                <a14:m>
                  <m:oMath xmlns:m="http://schemas.openxmlformats.org/officeDocument/2006/math">
                    <m:r>
                      <a:rPr lang="en-US" sz="5500" b="0" i="1" smtClean="0">
                        <a:latin typeface="Cambria Math" panose="02040503050406030204" pitchFamily="18" charset="0"/>
                      </a:rPr>
                      <m:t>𝐴</m:t>
                    </m:r>
                  </m:oMath>
                </a14:m>
                <a:r>
                  <a:rPr lang="en-US" sz="5500" dirty="0"/>
                  <a:t> </a:t>
                </a:r>
              </a:p>
              <a:p>
                <a:pPr marL="0" indent="0">
                  <a:buNone/>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F27C868D-4504-4C83-BA35-75A6834C5A46}"/>
                  </a:ext>
                </a:extLst>
              </p:cNvPr>
              <p:cNvSpPr>
                <a:spLocks noGrp="1" noRot="1" noChangeAspect="1" noMove="1" noResize="1" noEditPoints="1" noAdjustHandles="1" noChangeArrowheads="1" noChangeShapeType="1" noTextEdit="1"/>
              </p:cNvSpPr>
              <p:nvPr>
                <p:ph idx="1"/>
              </p:nvPr>
            </p:nvSpPr>
            <p:spPr>
              <a:xfrm>
                <a:off x="259396" y="1106367"/>
                <a:ext cx="10322105" cy="5412649"/>
              </a:xfrm>
              <a:blipFill>
                <a:blip r:embed="rId2"/>
                <a:stretch>
                  <a:fillRect l="-532" t="-180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3E25B4D-FE1E-48DB-8A0A-E29DA100F986}"/>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pic>
        <p:nvPicPr>
          <p:cNvPr id="13" name="Picture 12">
            <a:extLst>
              <a:ext uri="{FF2B5EF4-FFF2-40B4-BE49-F238E27FC236}">
                <a16:creationId xmlns:a16="http://schemas.microsoft.com/office/drawing/2014/main" id="{14A86FB5-EFA6-4A00-A5DA-1412F84ECBFC}"/>
              </a:ext>
            </a:extLst>
          </p:cNvPr>
          <p:cNvPicPr>
            <a:picLocks noChangeAspect="1"/>
          </p:cNvPicPr>
          <p:nvPr/>
        </p:nvPicPr>
        <p:blipFill>
          <a:blip r:embed="rId3"/>
          <a:stretch>
            <a:fillRect/>
          </a:stretch>
        </p:blipFill>
        <p:spPr>
          <a:xfrm>
            <a:off x="10339373" y="688657"/>
            <a:ext cx="1428949" cy="2600688"/>
          </a:xfrm>
          <a:prstGeom prst="rect">
            <a:avLst/>
          </a:prstGeom>
        </p:spPr>
      </p:pic>
      <p:pic>
        <p:nvPicPr>
          <p:cNvPr id="17" name="Picture 16">
            <a:extLst>
              <a:ext uri="{FF2B5EF4-FFF2-40B4-BE49-F238E27FC236}">
                <a16:creationId xmlns:a16="http://schemas.microsoft.com/office/drawing/2014/main" id="{E9DED986-B67C-4539-A39C-C7D93FFA5226}"/>
              </a:ext>
            </a:extLst>
          </p:cNvPr>
          <p:cNvPicPr>
            <a:picLocks noChangeAspect="1"/>
          </p:cNvPicPr>
          <p:nvPr/>
        </p:nvPicPr>
        <p:blipFill rotWithShape="1">
          <a:blip r:embed="rId4"/>
          <a:srcRect b="12476"/>
          <a:stretch/>
        </p:blipFill>
        <p:spPr>
          <a:xfrm>
            <a:off x="7940268" y="642937"/>
            <a:ext cx="1629294" cy="2338007"/>
          </a:xfrm>
          <a:prstGeom prst="rect">
            <a:avLst/>
          </a:prstGeom>
        </p:spPr>
      </p:pic>
      <p:pic>
        <p:nvPicPr>
          <p:cNvPr id="5" name="Picture 4">
            <a:extLst>
              <a:ext uri="{FF2B5EF4-FFF2-40B4-BE49-F238E27FC236}">
                <a16:creationId xmlns:a16="http://schemas.microsoft.com/office/drawing/2014/main" id="{6258CD65-E0CC-F665-A726-A67AF2377BC0}"/>
              </a:ext>
            </a:extLst>
          </p:cNvPr>
          <p:cNvPicPr>
            <a:picLocks noChangeAspect="1"/>
          </p:cNvPicPr>
          <p:nvPr/>
        </p:nvPicPr>
        <p:blipFill rotWithShape="1">
          <a:blip r:embed="rId4"/>
          <a:srcRect b="2642"/>
          <a:stretch/>
        </p:blipFill>
        <p:spPr>
          <a:xfrm>
            <a:off x="7940268" y="613010"/>
            <a:ext cx="1629294" cy="2600688"/>
          </a:xfrm>
          <a:prstGeom prst="rect">
            <a:avLst/>
          </a:prstGeom>
        </p:spPr>
      </p:pic>
    </p:spTree>
    <p:extLst>
      <p:ext uri="{BB962C8B-B14F-4D97-AF65-F5344CB8AC3E}">
        <p14:creationId xmlns:p14="http://schemas.microsoft.com/office/powerpoint/2010/main" val="359427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3A21-05FE-49E8-9C2D-36EBA9A2667A}"/>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7EF31837-D905-4964-B471-D4F171115ADE}"/>
              </a:ext>
            </a:extLst>
          </p:cNvPr>
          <p:cNvSpPr>
            <a:spLocks noGrp="1"/>
          </p:cNvSpPr>
          <p:nvPr>
            <p:ph idx="1"/>
          </p:nvPr>
        </p:nvSpPr>
        <p:spPr>
          <a:xfrm>
            <a:off x="371807" y="1034983"/>
            <a:ext cx="7414111" cy="5435486"/>
          </a:xfrm>
        </p:spPr>
        <p:txBody>
          <a:bodyPr>
            <a:normAutofit/>
          </a:bodyPr>
          <a:lstStyle/>
          <a:p>
            <a:pPr marL="0" indent="0">
              <a:buNone/>
            </a:pPr>
            <a:r>
              <a:rPr lang="en-US" b="1" dirty="0"/>
              <a:t>domain</a:t>
            </a:r>
            <a:r>
              <a:rPr lang="en-US" dirty="0"/>
              <a:t> – ?</a:t>
            </a:r>
          </a:p>
          <a:p>
            <a:pPr marL="0" indent="0">
              <a:buNone/>
            </a:pPr>
            <a:r>
              <a:rPr lang="en-US" b="1" dirty="0"/>
              <a:t>codomain</a:t>
            </a:r>
            <a:r>
              <a:rPr lang="en-US" dirty="0"/>
              <a:t> –   ?</a:t>
            </a:r>
          </a:p>
          <a:p>
            <a:pPr marL="0" indent="0">
              <a:buNone/>
            </a:pPr>
            <a:r>
              <a:rPr lang="en-US" b="1" dirty="0"/>
              <a:t>range or image </a:t>
            </a:r>
            <a:r>
              <a:rPr lang="en-US" dirty="0"/>
              <a:t>– Those members of the codomain that are actually used.</a:t>
            </a:r>
          </a:p>
          <a:p>
            <a:pPr marL="0" indent="0">
              <a:buNone/>
            </a:pPr>
            <a:endParaRPr lang="en-US" dirty="0"/>
          </a:p>
          <a:p>
            <a:pPr marL="0" indent="0">
              <a:buNone/>
            </a:pPr>
            <a:r>
              <a:rPr lang="en-US" dirty="0"/>
              <a:t>Example:</a:t>
            </a:r>
          </a:p>
          <a:p>
            <a:pPr marL="0" indent="0">
              <a:buNone/>
            </a:pPr>
            <a:r>
              <a:rPr lang="en-US" dirty="0"/>
              <a:t>Function assigning grades in a discrete math class.</a:t>
            </a:r>
          </a:p>
          <a:p>
            <a:pPr lvl="1"/>
            <a:r>
              <a:rPr lang="en-US" dirty="0"/>
              <a:t>What is the domain?</a:t>
            </a:r>
          </a:p>
          <a:p>
            <a:pPr marL="457200" lvl="1" indent="0">
              <a:buNone/>
            </a:pPr>
            <a:r>
              <a:rPr lang="en-US" dirty="0"/>
              <a:t>	{Adams, Chou, </a:t>
            </a:r>
            <a:r>
              <a:rPr lang="en-US" dirty="0" err="1"/>
              <a:t>Goodfriend</a:t>
            </a:r>
            <a:r>
              <a:rPr lang="en-US" dirty="0"/>
              <a:t>, Rodriguez, Stevens}</a:t>
            </a:r>
          </a:p>
          <a:p>
            <a:pPr lvl="1"/>
            <a:r>
              <a:rPr lang="en-US" dirty="0"/>
              <a:t>What is the codomain?</a:t>
            </a:r>
          </a:p>
          <a:p>
            <a:pPr marL="457200" lvl="1" indent="0">
              <a:buNone/>
            </a:pPr>
            <a:r>
              <a:rPr lang="en-US" dirty="0"/>
              <a:t>	{A, B, C, D, F}</a:t>
            </a:r>
          </a:p>
          <a:p>
            <a:pPr lvl="1"/>
            <a:r>
              <a:rPr lang="en-US" dirty="0"/>
              <a:t>What is the range?</a:t>
            </a:r>
          </a:p>
          <a:p>
            <a:pPr marL="457200" lvl="1" indent="0">
              <a:buNone/>
            </a:pPr>
            <a:r>
              <a:rPr lang="en-US" dirty="0"/>
              <a:t>	{A, B, C, F}</a:t>
            </a:r>
          </a:p>
        </p:txBody>
      </p:sp>
      <p:sp>
        <p:nvSpPr>
          <p:cNvPr id="4" name="TextBox 3">
            <a:extLst>
              <a:ext uri="{FF2B5EF4-FFF2-40B4-BE49-F238E27FC236}">
                <a16:creationId xmlns:a16="http://schemas.microsoft.com/office/drawing/2014/main" id="{F967C1FF-904B-491A-A17A-AFC0CA71EC5B}"/>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pic>
        <p:nvPicPr>
          <p:cNvPr id="2050" name="Picture 2" descr="02-3-001">
            <a:extLst>
              <a:ext uri="{FF2B5EF4-FFF2-40B4-BE49-F238E27FC236}">
                <a16:creationId xmlns:a16="http://schemas.microsoft.com/office/drawing/2014/main" id="{4249A9B1-4F1F-42B7-8345-85FE87EEB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6878" y="1034983"/>
            <a:ext cx="3839176" cy="25798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9C32C5-477A-2441-73CB-27D35B8A4668}"/>
              </a:ext>
            </a:extLst>
          </p:cNvPr>
          <p:cNvSpPr txBox="1"/>
          <p:nvPr/>
        </p:nvSpPr>
        <p:spPr>
          <a:xfrm>
            <a:off x="1585461" y="1025839"/>
            <a:ext cx="3164649" cy="369332"/>
          </a:xfrm>
          <a:prstGeom prst="rect">
            <a:avLst/>
          </a:prstGeom>
          <a:solidFill>
            <a:schemeClr val="bg1"/>
          </a:solidFill>
        </p:spPr>
        <p:txBody>
          <a:bodyPr wrap="none" rtlCol="0">
            <a:spAutoFit/>
          </a:bodyPr>
          <a:lstStyle/>
          <a:p>
            <a:r>
              <a:rPr lang="en-US" dirty="0"/>
              <a:t>the set of all possible inputs</a:t>
            </a:r>
          </a:p>
        </p:txBody>
      </p:sp>
      <p:sp>
        <p:nvSpPr>
          <p:cNvPr id="6" name="TextBox 5">
            <a:extLst>
              <a:ext uri="{FF2B5EF4-FFF2-40B4-BE49-F238E27FC236}">
                <a16:creationId xmlns:a16="http://schemas.microsoft.com/office/drawing/2014/main" id="{C9B097CD-D626-1326-1F55-8D584B0413BE}"/>
              </a:ext>
            </a:extLst>
          </p:cNvPr>
          <p:cNvSpPr txBox="1"/>
          <p:nvPr/>
        </p:nvSpPr>
        <p:spPr>
          <a:xfrm>
            <a:off x="1893309" y="1477000"/>
            <a:ext cx="3297698" cy="369332"/>
          </a:xfrm>
          <a:prstGeom prst="rect">
            <a:avLst/>
          </a:prstGeom>
          <a:solidFill>
            <a:schemeClr val="bg1"/>
          </a:solidFill>
        </p:spPr>
        <p:txBody>
          <a:bodyPr wrap="none" rtlCol="0">
            <a:spAutoFit/>
          </a:bodyPr>
          <a:lstStyle/>
          <a:p>
            <a:r>
              <a:rPr lang="en-US" dirty="0"/>
              <a:t>the set of all possible 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743546-FCEA-115F-B867-49A66BFEA801}"/>
                  </a:ext>
                </a:extLst>
              </p:cNvPr>
              <p:cNvSpPr txBox="1"/>
              <p:nvPr/>
            </p:nvSpPr>
            <p:spPr>
              <a:xfrm>
                <a:off x="6909660" y="5537767"/>
                <a:ext cx="5006114"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Note: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is a subset of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a:t>
                </a:r>
              </a:p>
            </p:txBody>
          </p:sp>
        </mc:Choice>
        <mc:Fallback xmlns="">
          <p:sp>
            <p:nvSpPr>
              <p:cNvPr id="7" name="TextBox 6">
                <a:extLst>
                  <a:ext uri="{FF2B5EF4-FFF2-40B4-BE49-F238E27FC236}">
                    <a16:creationId xmlns:a16="http://schemas.microsoft.com/office/drawing/2014/main" id="{F3743546-FCEA-115F-B867-49A66BFEA801}"/>
                  </a:ext>
                </a:extLst>
              </p:cNvPr>
              <p:cNvSpPr txBox="1">
                <a:spLocks noRot="1" noChangeAspect="1" noMove="1" noResize="1" noEditPoints="1" noAdjustHandles="1" noChangeArrowheads="1" noChangeShapeType="1" noTextEdit="1"/>
              </p:cNvSpPr>
              <p:nvPr/>
            </p:nvSpPr>
            <p:spPr>
              <a:xfrm>
                <a:off x="6909660" y="5537767"/>
                <a:ext cx="5006114" cy="369332"/>
              </a:xfrm>
              <a:prstGeom prst="rect">
                <a:avLst/>
              </a:prstGeom>
              <a:blipFill>
                <a:blip r:embed="rId3"/>
                <a:stretch>
                  <a:fillRect l="-850" t="-6349" b="-22222"/>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7975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AD75-3ED6-4335-812F-BE011C35EF9A}"/>
              </a:ext>
            </a:extLst>
          </p:cNvPr>
          <p:cNvSpPr>
            <a:spLocks noGrp="1"/>
          </p:cNvSpPr>
          <p:nvPr>
            <p:ph type="title"/>
          </p:nvPr>
        </p:nvSpPr>
        <p:spPr/>
        <p:txBody>
          <a:bodyPr/>
          <a:lstStyle/>
          <a:p>
            <a:r>
              <a:rPr lang="en-US" dirty="0"/>
              <a:t>Functions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928DC6-B4B2-4448-BDFC-F7B158914263}"/>
                  </a:ext>
                </a:extLst>
              </p:cNvPr>
              <p:cNvSpPr txBox="1"/>
              <p:nvPr/>
            </p:nvSpPr>
            <p:spPr>
              <a:xfrm>
                <a:off x="259395" y="4910066"/>
                <a:ext cx="3365152" cy="1477328"/>
              </a:xfrm>
              <a:prstGeom prst="rect">
                <a:avLst/>
              </a:prstGeom>
              <a:noFill/>
            </p:spPr>
            <p:txBody>
              <a:bodyPr wrap="none" rtlCol="0">
                <a:spAutoFit/>
              </a:bodyPr>
              <a:lstStyle/>
              <a:p>
                <a:pPr marL="0" indent="0">
                  <a:buNone/>
                </a:pPr>
                <a:r>
                  <a:rPr lang="en-US" dirty="0">
                    <a:latin typeface="Consolas" panose="020B0609020204030204" pitchFamily="49" charset="0"/>
                  </a:rPr>
                  <a:t>square(2) 	-&gt; 4</a:t>
                </a:r>
              </a:p>
              <a:p>
                <a:pPr marL="0" indent="0">
                  <a:buNone/>
                </a:pPr>
                <a:r>
                  <a:rPr lang="en-US" dirty="0">
                    <a:latin typeface="Consolas" panose="020B0609020204030204" pitchFamily="49" charset="0"/>
                  </a:rPr>
                  <a:t>square(0) 	-&gt; 0</a:t>
                </a:r>
              </a:p>
              <a:p>
                <a:pPr marL="0" indent="0">
                  <a:buNone/>
                </a:pPr>
                <a:r>
                  <a:rPr lang="en-US" dirty="0">
                    <a:latin typeface="Consolas" panose="020B0609020204030204" pitchFamily="49" charset="0"/>
                  </a:rPr>
                  <a:t>square(-1)	-&gt; 1 </a:t>
                </a:r>
              </a:p>
              <a:p>
                <a:pPr marL="0" indent="0">
                  <a:buNone/>
                </a:pPr>
                <a:r>
                  <a:rPr lang="en-US" dirty="0">
                    <a:latin typeface="Consolas" panose="020B0609020204030204" pitchFamily="49" charset="0"/>
                  </a:rPr>
                  <a:t>square(</a:t>
                </a:r>
                <a14:m>
                  <m:oMath xmlns:m="http://schemas.openxmlformats.org/officeDocument/2006/math">
                    <m:r>
                      <a:rPr lang="en-US" b="0" i="1" smtClean="0">
                        <a:latin typeface="Cambria Math" panose="02040503050406030204" pitchFamily="18" charset="0"/>
                      </a:rPr>
                      <m:t>𝜋</m:t>
                    </m:r>
                  </m:oMath>
                </a14:m>
                <a:r>
                  <a:rPr lang="en-US" dirty="0">
                    <a:latin typeface="Consolas" panose="020B0609020204030204" pitchFamily="49" charset="0"/>
                  </a:rPr>
                  <a:t>) 	-&gt; 9.869604...</a:t>
                </a:r>
              </a:p>
              <a:p>
                <a:endParaRPr lang="en-US" dirty="0"/>
              </a:p>
            </p:txBody>
          </p:sp>
        </mc:Choice>
        <mc:Fallback xmlns="">
          <p:sp>
            <p:nvSpPr>
              <p:cNvPr id="4" name="TextBox 3">
                <a:extLst>
                  <a:ext uri="{FF2B5EF4-FFF2-40B4-BE49-F238E27FC236}">
                    <a16:creationId xmlns:a16="http://schemas.microsoft.com/office/drawing/2014/main" id="{66928DC6-B4B2-4448-BDFC-F7B158914263}"/>
                  </a:ext>
                </a:extLst>
              </p:cNvPr>
              <p:cNvSpPr txBox="1">
                <a:spLocks noRot="1" noChangeAspect="1" noMove="1" noResize="1" noEditPoints="1" noAdjustHandles="1" noChangeArrowheads="1" noChangeShapeType="1" noTextEdit="1"/>
              </p:cNvSpPr>
              <p:nvPr/>
            </p:nvSpPr>
            <p:spPr>
              <a:xfrm>
                <a:off x="259395" y="4910066"/>
                <a:ext cx="3365152" cy="1477328"/>
              </a:xfrm>
              <a:prstGeom prst="rect">
                <a:avLst/>
              </a:prstGeom>
              <a:blipFill>
                <a:blip r:embed="rId2"/>
                <a:stretch>
                  <a:fillRect l="-1630" t="-205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1D64426-3C38-4154-98C6-3308E127E7D7}"/>
              </a:ext>
            </a:extLst>
          </p:cNvPr>
          <p:cNvSpPr txBox="1"/>
          <p:nvPr/>
        </p:nvSpPr>
        <p:spPr>
          <a:xfrm>
            <a:off x="4346763" y="4333505"/>
            <a:ext cx="2675466" cy="369332"/>
          </a:xfrm>
          <a:prstGeom prst="rect">
            <a:avLst/>
          </a:prstGeom>
          <a:noFill/>
        </p:spPr>
        <p:txBody>
          <a:bodyPr wrap="square" rtlCol="0">
            <a:spAutoFit/>
          </a:bodyPr>
          <a:lstStyle/>
          <a:p>
            <a:r>
              <a:rPr lang="en-US" dirty="0"/>
              <a:t>All Real numbers (ℝ)?</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E747FA8-56C6-4131-A05D-18AB0C177C75}"/>
                  </a:ext>
                </a:extLst>
              </p:cNvPr>
              <p:cNvSpPr txBox="1"/>
              <p:nvPr/>
            </p:nvSpPr>
            <p:spPr>
              <a:xfrm>
                <a:off x="4346763" y="5483556"/>
                <a:ext cx="5411994" cy="369332"/>
              </a:xfrm>
              <a:prstGeom prst="rect">
                <a:avLst/>
              </a:prstGeom>
              <a:noFill/>
            </p:spPr>
            <p:txBody>
              <a:bodyPr wrap="none" rtlCol="0">
                <a:spAutoFit/>
              </a:bodyPr>
              <a:lstStyle/>
              <a:p>
                <a:r>
                  <a:rPr lang="en-US" dirty="0"/>
                  <a:t>All positive Real numbers along with 0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a14:m>
                <a:r>
                  <a:rPr lang="en-US" dirty="0"/>
                  <a:t>)</a:t>
                </a:r>
              </a:p>
            </p:txBody>
          </p:sp>
        </mc:Choice>
        <mc:Fallback xmlns="">
          <p:sp>
            <p:nvSpPr>
              <p:cNvPr id="6" name="TextBox 5">
                <a:extLst>
                  <a:ext uri="{FF2B5EF4-FFF2-40B4-BE49-F238E27FC236}">
                    <a16:creationId xmlns:a16="http://schemas.microsoft.com/office/drawing/2014/main" id="{0E747FA8-56C6-4131-A05D-18AB0C177C75}"/>
                  </a:ext>
                </a:extLst>
              </p:cNvPr>
              <p:cNvSpPr txBox="1">
                <a:spLocks noRot="1" noChangeAspect="1" noMove="1" noResize="1" noEditPoints="1" noAdjustHandles="1" noChangeArrowheads="1" noChangeShapeType="1" noTextEdit="1"/>
              </p:cNvSpPr>
              <p:nvPr/>
            </p:nvSpPr>
            <p:spPr>
              <a:xfrm>
                <a:off x="4346763" y="5483556"/>
                <a:ext cx="5411994" cy="369332"/>
              </a:xfrm>
              <a:prstGeom prst="rect">
                <a:avLst/>
              </a:prstGeom>
              <a:blipFill>
                <a:blip r:embed="rId3"/>
                <a:stretch>
                  <a:fillRect l="-901" t="-10000" r="-113" b="-2666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FE5FC70-892D-26CA-0338-D3CE46DC5AB5}"/>
              </a:ext>
            </a:extLst>
          </p:cNvPr>
          <p:cNvSpPr txBox="1"/>
          <p:nvPr/>
        </p:nvSpPr>
        <p:spPr>
          <a:xfrm>
            <a:off x="10741794" y="6435695"/>
            <a:ext cx="1146468" cy="369332"/>
          </a:xfrm>
          <a:prstGeom prst="rect">
            <a:avLst/>
          </a:prstGeom>
          <a:noFill/>
        </p:spPr>
        <p:txBody>
          <a:bodyPr wrap="none" rtlCol="0">
            <a:spAutoFit/>
          </a:bodyPr>
          <a:lstStyle/>
          <a:p>
            <a:r>
              <a:rPr lang="en-US" dirty="0">
                <a:hlinkClick r:id="rId4"/>
              </a:rPr>
              <a:t>Example</a:t>
            </a:r>
            <a:endParaRPr lang="en-US" dirty="0"/>
          </a:p>
        </p:txBody>
      </p:sp>
      <p:sp>
        <p:nvSpPr>
          <p:cNvPr id="8" name="TextBox 7">
            <a:extLst>
              <a:ext uri="{FF2B5EF4-FFF2-40B4-BE49-F238E27FC236}">
                <a16:creationId xmlns:a16="http://schemas.microsoft.com/office/drawing/2014/main" id="{BD55FEC1-516A-DB09-BFE1-7CF9CE56C838}"/>
              </a:ext>
            </a:extLst>
          </p:cNvPr>
          <p:cNvSpPr txBox="1"/>
          <p:nvPr/>
        </p:nvSpPr>
        <p:spPr>
          <a:xfrm>
            <a:off x="2999232" y="1179129"/>
            <a:ext cx="8470589" cy="369332"/>
          </a:xfrm>
          <a:prstGeom prst="rect">
            <a:avLst/>
          </a:prstGeom>
          <a:noFill/>
        </p:spPr>
        <p:txBody>
          <a:bodyPr wrap="none" rtlCol="0">
            <a:spAutoFit/>
          </a:bodyPr>
          <a:lstStyle/>
          <a:p>
            <a:r>
              <a:rPr lang="en-US" dirty="0"/>
              <a:t>This function definition is not complete until we define the domain and target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2769B7-5E2F-7F67-D53D-5B45F5690B61}"/>
                  </a:ext>
                </a:extLst>
              </p:cNvPr>
              <p:cNvSpPr txBox="1"/>
              <p:nvPr/>
            </p:nvSpPr>
            <p:spPr>
              <a:xfrm>
                <a:off x="276226" y="2129597"/>
                <a:ext cx="2752869" cy="369332"/>
              </a:xfrm>
              <a:prstGeom prst="rect">
                <a:avLst/>
              </a:prstGeom>
              <a:noFill/>
            </p:spPr>
            <p:txBody>
              <a:bodyPr wrap="none" rtlCol="0">
                <a:spAutoFit/>
              </a:bodyPr>
              <a:lstStyle/>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 </m:t>
                    </m:r>
                    <m:r>
                      <m:rPr>
                        <m:sty m:val="p"/>
                      </m:rPr>
                      <a:rPr lang="en-US" b="0" i="0" smtClean="0">
                        <a:latin typeface="Cambria Math" panose="02040503050406030204" pitchFamily="18" charset="0"/>
                      </a:rPr>
                      <m:t>where</m:t>
                    </m:r>
                    <m:r>
                      <a:rPr lang="en-US" b="0" i="0" smtClean="0">
                        <a:latin typeface="Cambria Math" panose="02040503050406030204" pitchFamily="18" charset="0"/>
                      </a:rPr>
                      <m:t> </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2</m:t>
                        </m:r>
                      </m:sup>
                    </m:sSup>
                  </m:oMath>
                </a14:m>
                <a:r>
                  <a:rPr lang="en-US" dirty="0"/>
                  <a:t> </a:t>
                </a:r>
              </a:p>
            </p:txBody>
          </p:sp>
        </mc:Choice>
        <mc:Fallback xmlns="">
          <p:sp>
            <p:nvSpPr>
              <p:cNvPr id="9" name="TextBox 8">
                <a:extLst>
                  <a:ext uri="{FF2B5EF4-FFF2-40B4-BE49-F238E27FC236}">
                    <a16:creationId xmlns:a16="http://schemas.microsoft.com/office/drawing/2014/main" id="{802769B7-5E2F-7F67-D53D-5B45F5690B61}"/>
                  </a:ext>
                </a:extLst>
              </p:cNvPr>
              <p:cNvSpPr txBox="1">
                <a:spLocks noRot="1" noChangeAspect="1" noMove="1" noResize="1" noEditPoints="1" noAdjustHandles="1" noChangeArrowheads="1" noChangeShapeType="1" noTextEdit="1"/>
              </p:cNvSpPr>
              <p:nvPr/>
            </p:nvSpPr>
            <p:spPr>
              <a:xfrm>
                <a:off x="276226" y="2129597"/>
                <a:ext cx="275286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D7586E-6BDD-576B-E51F-C247D58E4B0C}"/>
                  </a:ext>
                </a:extLst>
              </p:cNvPr>
              <p:cNvSpPr txBox="1"/>
              <p:nvPr/>
            </p:nvSpPr>
            <p:spPr>
              <a:xfrm>
                <a:off x="276226" y="2533337"/>
                <a:ext cx="2688749" cy="369332"/>
              </a:xfrm>
              <a:prstGeom prst="rect">
                <a:avLst/>
              </a:prstGeom>
              <a:noFill/>
            </p:spPr>
            <p:txBody>
              <a:bodyPr wrap="none" rtlCol="0">
                <a:spAutoFit/>
              </a:bodyPr>
              <a:lstStyle/>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 </m:t>
                    </m:r>
                    <m:r>
                      <m:rPr>
                        <m:sty m:val="p"/>
                      </m:rPr>
                      <a:rPr lang="en-US" b="0" i="0" smtClean="0">
                        <a:latin typeface="Cambria Math" panose="02040503050406030204" pitchFamily="18" charset="0"/>
                      </a:rPr>
                      <m:t>where</m:t>
                    </m:r>
                    <m:r>
                      <a:rPr lang="en-US" b="0" i="0" smtClean="0">
                        <a:latin typeface="Cambria Math" panose="02040503050406030204" pitchFamily="18" charset="0"/>
                      </a:rPr>
                      <m:t> </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2</m:t>
                        </m:r>
                      </m:sup>
                    </m:sSup>
                  </m:oMath>
                </a14:m>
                <a:r>
                  <a:rPr lang="en-US" dirty="0"/>
                  <a:t> </a:t>
                </a:r>
              </a:p>
            </p:txBody>
          </p:sp>
        </mc:Choice>
        <mc:Fallback xmlns="">
          <p:sp>
            <p:nvSpPr>
              <p:cNvPr id="10" name="TextBox 9">
                <a:extLst>
                  <a:ext uri="{FF2B5EF4-FFF2-40B4-BE49-F238E27FC236}">
                    <a16:creationId xmlns:a16="http://schemas.microsoft.com/office/drawing/2014/main" id="{5CD7586E-6BDD-576B-E51F-C247D58E4B0C}"/>
                  </a:ext>
                </a:extLst>
              </p:cNvPr>
              <p:cNvSpPr txBox="1">
                <a:spLocks noRot="1" noChangeAspect="1" noMove="1" noResize="1" noEditPoints="1" noAdjustHandles="1" noChangeArrowheads="1" noChangeShapeType="1" noTextEdit="1"/>
              </p:cNvSpPr>
              <p:nvPr/>
            </p:nvSpPr>
            <p:spPr>
              <a:xfrm>
                <a:off x="276226" y="2533337"/>
                <a:ext cx="2688749" cy="369332"/>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AEC855C-60D7-9942-DBF5-75ECEBB08D25}"/>
              </a:ext>
            </a:extLst>
          </p:cNvPr>
          <p:cNvSpPr txBox="1"/>
          <p:nvPr/>
        </p:nvSpPr>
        <p:spPr>
          <a:xfrm>
            <a:off x="276226" y="3306203"/>
            <a:ext cx="3416320" cy="1200329"/>
          </a:xfrm>
          <a:prstGeom prst="rect">
            <a:avLst/>
          </a:prstGeom>
          <a:noFill/>
        </p:spPr>
        <p:txBody>
          <a:bodyPr wrap="none" rtlCol="0">
            <a:spAutoFit/>
          </a:bodyPr>
          <a:lstStyle/>
          <a:p>
            <a:r>
              <a:rPr lang="en-US" dirty="0"/>
              <a:t>In Python:</a:t>
            </a:r>
          </a:p>
          <a:p>
            <a:endParaRPr lang="en-US" dirty="0"/>
          </a:p>
          <a:p>
            <a:pPr marL="0" indent="0">
              <a:buNone/>
            </a:pPr>
            <a:r>
              <a:rPr lang="en-US" dirty="0">
                <a:latin typeface="Consolas" panose="020B0609020204030204" pitchFamily="49" charset="0"/>
              </a:rPr>
              <a:t>def square(n):				</a:t>
            </a:r>
          </a:p>
          <a:p>
            <a:pPr marL="0" indent="0">
              <a:buNone/>
            </a:pPr>
            <a:r>
              <a:rPr lang="en-US" dirty="0">
                <a:latin typeface="Consolas" panose="020B0609020204030204" pitchFamily="49" charset="0"/>
              </a:rPr>
              <a:t>    return n * n</a:t>
            </a:r>
            <a:endParaRPr lang="en-US" dirty="0"/>
          </a:p>
        </p:txBody>
      </p:sp>
      <p:sp>
        <p:nvSpPr>
          <p:cNvPr id="12" name="TextBox 11">
            <a:extLst>
              <a:ext uri="{FF2B5EF4-FFF2-40B4-BE49-F238E27FC236}">
                <a16:creationId xmlns:a16="http://schemas.microsoft.com/office/drawing/2014/main" id="{92081314-2983-E826-325B-1C5B9425F132}"/>
              </a:ext>
            </a:extLst>
          </p:cNvPr>
          <p:cNvSpPr txBox="1"/>
          <p:nvPr/>
        </p:nvSpPr>
        <p:spPr>
          <a:xfrm>
            <a:off x="4346763" y="3900518"/>
            <a:ext cx="2385589" cy="369332"/>
          </a:xfrm>
          <a:prstGeom prst="rect">
            <a:avLst/>
          </a:prstGeom>
          <a:noFill/>
        </p:spPr>
        <p:txBody>
          <a:bodyPr wrap="none" rtlCol="0">
            <a:spAutoFit/>
          </a:bodyPr>
          <a:lstStyle/>
          <a:p>
            <a:r>
              <a:rPr lang="en-US" dirty="0"/>
              <a:t>What is the domain?</a:t>
            </a:r>
          </a:p>
        </p:txBody>
      </p:sp>
      <p:sp>
        <p:nvSpPr>
          <p:cNvPr id="13" name="TextBox 12">
            <a:extLst>
              <a:ext uri="{FF2B5EF4-FFF2-40B4-BE49-F238E27FC236}">
                <a16:creationId xmlns:a16="http://schemas.microsoft.com/office/drawing/2014/main" id="{DE9DD947-9EA5-3332-659E-E22A31F0C6BE}"/>
              </a:ext>
            </a:extLst>
          </p:cNvPr>
          <p:cNvSpPr txBox="1"/>
          <p:nvPr/>
        </p:nvSpPr>
        <p:spPr>
          <a:xfrm>
            <a:off x="4346763" y="5114224"/>
            <a:ext cx="2603598" cy="369332"/>
          </a:xfrm>
          <a:prstGeom prst="rect">
            <a:avLst/>
          </a:prstGeom>
          <a:noFill/>
        </p:spPr>
        <p:txBody>
          <a:bodyPr wrap="none" rtlCol="0">
            <a:spAutoFit/>
          </a:bodyPr>
          <a:lstStyle/>
          <a:p>
            <a:r>
              <a:rPr lang="en-US" dirty="0"/>
              <a:t>What is the codomain?</a:t>
            </a:r>
          </a:p>
        </p:txBody>
      </p:sp>
      <p:sp>
        <p:nvSpPr>
          <p:cNvPr id="14" name="TextBox 13">
            <a:extLst>
              <a:ext uri="{FF2B5EF4-FFF2-40B4-BE49-F238E27FC236}">
                <a16:creationId xmlns:a16="http://schemas.microsoft.com/office/drawing/2014/main" id="{B7B2F067-6AB9-2F26-BB9A-63081A350BEA}"/>
              </a:ext>
            </a:extLst>
          </p:cNvPr>
          <p:cNvSpPr txBox="1"/>
          <p:nvPr/>
        </p:nvSpPr>
        <p:spPr>
          <a:xfrm>
            <a:off x="7335111" y="2773974"/>
            <a:ext cx="3591970" cy="646331"/>
          </a:xfrm>
          <a:prstGeom prst="rect">
            <a:avLst/>
          </a:prstGeom>
          <a:noFill/>
        </p:spPr>
        <p:txBody>
          <a:bodyPr wrap="square" rtlCol="0">
            <a:spAutoFit/>
          </a:bodyPr>
          <a:lstStyle/>
          <a:p>
            <a:pPr marL="0" indent="0">
              <a:buNone/>
            </a:pPr>
            <a:r>
              <a:rPr lang="en-US" dirty="0">
                <a:latin typeface="Consolas" panose="020B0609020204030204" pitchFamily="49" charset="0"/>
              </a:rPr>
              <a:t>def square(n: int) -&gt; int:</a:t>
            </a:r>
          </a:p>
          <a:p>
            <a:pPr marL="0" indent="0">
              <a:buNone/>
            </a:pPr>
            <a:r>
              <a:rPr lang="en-US" dirty="0">
                <a:latin typeface="Consolas" panose="020B0609020204030204" pitchFamily="49" charset="0"/>
              </a:rPr>
              <a:t>    return n * n</a:t>
            </a:r>
            <a:endParaRPr lang="en-US" dirty="0"/>
          </a:p>
        </p:txBody>
      </p:sp>
      <p:sp>
        <p:nvSpPr>
          <p:cNvPr id="15" name="TextBox 14">
            <a:extLst>
              <a:ext uri="{FF2B5EF4-FFF2-40B4-BE49-F238E27FC236}">
                <a16:creationId xmlns:a16="http://schemas.microsoft.com/office/drawing/2014/main" id="{842F81B0-D756-E54C-F144-3A555AA75DED}"/>
              </a:ext>
            </a:extLst>
          </p:cNvPr>
          <p:cNvSpPr txBox="1"/>
          <p:nvPr/>
        </p:nvSpPr>
        <p:spPr>
          <a:xfrm>
            <a:off x="7335111" y="1823720"/>
            <a:ext cx="4134710" cy="646331"/>
          </a:xfrm>
          <a:prstGeom prst="rect">
            <a:avLst/>
          </a:prstGeom>
          <a:noFill/>
        </p:spPr>
        <p:txBody>
          <a:bodyPr wrap="square" rtlCol="0">
            <a:spAutoFit/>
          </a:bodyPr>
          <a:lstStyle/>
          <a:p>
            <a:pPr marL="0" indent="0">
              <a:buNone/>
            </a:pPr>
            <a:r>
              <a:rPr lang="en-US" dirty="0">
                <a:latin typeface="Consolas" panose="020B0609020204030204" pitchFamily="49" charset="0"/>
              </a:rPr>
              <a:t>def square(n: float) -&gt; float:</a:t>
            </a:r>
          </a:p>
          <a:p>
            <a:pPr marL="0" indent="0">
              <a:buNone/>
            </a:pPr>
            <a:r>
              <a:rPr lang="en-US" dirty="0">
                <a:latin typeface="Consolas" panose="020B0609020204030204" pitchFamily="49" charset="0"/>
              </a:rPr>
              <a:t>    return n * n</a:t>
            </a:r>
            <a:endParaRPr lang="en-US" dirty="0"/>
          </a:p>
        </p:txBody>
      </p:sp>
      <p:sp>
        <p:nvSpPr>
          <p:cNvPr id="16" name="TextBox 15">
            <a:extLst>
              <a:ext uri="{FF2B5EF4-FFF2-40B4-BE49-F238E27FC236}">
                <a16:creationId xmlns:a16="http://schemas.microsoft.com/office/drawing/2014/main" id="{F5D90E4F-F7D5-C64C-DF78-94E1E094BE52}"/>
              </a:ext>
            </a:extLst>
          </p:cNvPr>
          <p:cNvSpPr txBox="1"/>
          <p:nvPr/>
        </p:nvSpPr>
        <p:spPr>
          <a:xfrm>
            <a:off x="259395" y="1595056"/>
            <a:ext cx="3629520" cy="646331"/>
          </a:xfrm>
          <a:prstGeom prst="rect">
            <a:avLst/>
          </a:prstGeom>
          <a:noFill/>
        </p:spPr>
        <p:txBody>
          <a:bodyPr wrap="none" rtlCol="0">
            <a:spAutoFit/>
          </a:bodyPr>
          <a:lstStyle/>
          <a:p>
            <a:r>
              <a:rPr lang="en-US" dirty="0"/>
              <a:t>What is the domain and target? </a:t>
            </a:r>
          </a:p>
          <a:p>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C319BCF-60BA-C587-BEF2-C3290272BB23}"/>
                  </a:ext>
                </a:extLst>
              </p:cNvPr>
              <p:cNvSpPr txBox="1"/>
              <p:nvPr/>
            </p:nvSpPr>
            <p:spPr>
              <a:xfrm>
                <a:off x="276226" y="1179129"/>
                <a:ext cx="2225481" cy="369332"/>
              </a:xfrm>
              <a:prstGeom prst="rect">
                <a:avLst/>
              </a:prstGeom>
              <a:noFill/>
            </p:spPr>
            <p:txBody>
              <a:bodyPr wrap="none" rtlCol="0">
                <a:spAutoFit/>
              </a:bodyPr>
              <a:lstStyle/>
              <a:p>
                <a:r>
                  <a:rPr lang="en-US" dirty="0"/>
                  <a:t>Example: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2</m:t>
                        </m:r>
                      </m:sup>
                    </m:sSup>
                  </m:oMath>
                </a14:m>
                <a:r>
                  <a:rPr lang="en-US" dirty="0"/>
                  <a:t> </a:t>
                </a:r>
              </a:p>
            </p:txBody>
          </p:sp>
        </mc:Choice>
        <mc:Fallback xmlns="">
          <p:sp>
            <p:nvSpPr>
              <p:cNvPr id="19" name="TextBox 18">
                <a:extLst>
                  <a:ext uri="{FF2B5EF4-FFF2-40B4-BE49-F238E27FC236}">
                    <a16:creationId xmlns:a16="http://schemas.microsoft.com/office/drawing/2014/main" id="{BC319BCF-60BA-C587-BEF2-C3290272BB23}"/>
                  </a:ext>
                </a:extLst>
              </p:cNvPr>
              <p:cNvSpPr txBox="1">
                <a:spLocks noRot="1" noChangeAspect="1" noMove="1" noResize="1" noEditPoints="1" noAdjustHandles="1" noChangeArrowheads="1" noChangeShapeType="1" noTextEdit="1"/>
              </p:cNvSpPr>
              <p:nvPr/>
            </p:nvSpPr>
            <p:spPr>
              <a:xfrm>
                <a:off x="276226" y="1179129"/>
                <a:ext cx="2225481" cy="369332"/>
              </a:xfrm>
              <a:prstGeom prst="rect">
                <a:avLst/>
              </a:prstGeom>
              <a:blipFill>
                <a:blip r:embed="rId7"/>
                <a:stretch>
                  <a:fillRect l="-2192" t="-8197" b="-2459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ECB9954B-0E6A-303C-0119-20D60EA9942A}"/>
              </a:ext>
            </a:extLst>
          </p:cNvPr>
          <p:cNvSpPr txBox="1"/>
          <p:nvPr/>
        </p:nvSpPr>
        <p:spPr>
          <a:xfrm>
            <a:off x="7052760" y="4333505"/>
            <a:ext cx="3365151" cy="369332"/>
          </a:xfrm>
          <a:prstGeom prst="rect">
            <a:avLst/>
          </a:prstGeom>
          <a:noFill/>
        </p:spPr>
        <p:txBody>
          <a:bodyPr wrap="square" rtlCol="0">
            <a:spAutoFit/>
          </a:bodyPr>
          <a:lstStyle/>
          <a:p>
            <a:r>
              <a:rPr lang="en-US" dirty="0">
                <a:latin typeface="Consolas" panose="020B0609020204030204" pitchFamily="49" charset="0"/>
              </a:rPr>
              <a:t>int</a:t>
            </a:r>
            <a:r>
              <a:rPr lang="en-US" dirty="0"/>
              <a:t>, </a:t>
            </a:r>
            <a:r>
              <a:rPr lang="en-US" dirty="0">
                <a:latin typeface="Consolas" panose="020B0609020204030204" pitchFamily="49" charset="0"/>
              </a:rPr>
              <a:t>float</a:t>
            </a:r>
            <a:r>
              <a:rPr lang="en-US" dirty="0"/>
              <a:t>, ?</a:t>
            </a:r>
          </a:p>
        </p:txBody>
      </p:sp>
      <p:sp>
        <p:nvSpPr>
          <p:cNvPr id="21" name="TextBox 20">
            <a:extLst>
              <a:ext uri="{FF2B5EF4-FFF2-40B4-BE49-F238E27FC236}">
                <a16:creationId xmlns:a16="http://schemas.microsoft.com/office/drawing/2014/main" id="{19CC4E66-469C-B59F-5221-89EF546E71AF}"/>
              </a:ext>
            </a:extLst>
          </p:cNvPr>
          <p:cNvSpPr txBox="1"/>
          <p:nvPr/>
        </p:nvSpPr>
        <p:spPr>
          <a:xfrm>
            <a:off x="4346763" y="5877673"/>
            <a:ext cx="3365151" cy="369332"/>
          </a:xfrm>
          <a:prstGeom prst="rect">
            <a:avLst/>
          </a:prstGeom>
          <a:noFill/>
        </p:spPr>
        <p:txBody>
          <a:bodyPr wrap="square" rtlCol="0">
            <a:spAutoFit/>
          </a:bodyPr>
          <a:lstStyle/>
          <a:p>
            <a:r>
              <a:rPr lang="en-US" dirty="0">
                <a:latin typeface="Consolas" panose="020B0609020204030204" pitchFamily="49" charset="0"/>
              </a:rPr>
              <a:t>int</a:t>
            </a:r>
            <a:r>
              <a:rPr lang="en-US" dirty="0"/>
              <a:t>, </a:t>
            </a:r>
            <a:r>
              <a:rPr lang="en-US" dirty="0">
                <a:latin typeface="Consolas" panose="020B0609020204030204" pitchFamily="49" charset="0"/>
              </a:rPr>
              <a:t>float</a:t>
            </a:r>
            <a:r>
              <a:rPr lang="en-US" dirty="0"/>
              <a:t>, ?</a:t>
            </a:r>
          </a:p>
        </p:txBody>
      </p:sp>
    </p:spTree>
    <p:extLst>
      <p:ext uri="{BB962C8B-B14F-4D97-AF65-F5344CB8AC3E}">
        <p14:creationId xmlns:p14="http://schemas.microsoft.com/office/powerpoint/2010/main" val="5802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1" grpId="0"/>
      <p:bldP spid="12" grpId="0"/>
      <p:bldP spid="13" grpId="0"/>
      <p:bldP spid="14" grpId="0"/>
      <p:bldP spid="15" grpId="0"/>
      <p:bldP spid="16"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610DE3-C1CD-42FC-4E76-2AECFBC99319}"/>
              </a:ext>
            </a:extLst>
          </p:cNvPr>
          <p:cNvSpPr>
            <a:spLocks noGrp="1"/>
          </p:cNvSpPr>
          <p:nvPr>
            <p:ph type="title"/>
          </p:nvPr>
        </p:nvSpPr>
        <p:spPr/>
        <p:txBody>
          <a:bodyPr/>
          <a:lstStyle/>
          <a:p>
            <a:r>
              <a:rPr lang="en-US" dirty="0"/>
              <a:t>Floor and Ceiling</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AE27FCF-BEE7-E5A9-72A7-80D88378A0DF}"/>
                  </a:ext>
                </a:extLst>
              </p:cNvPr>
              <p:cNvSpPr>
                <a:spLocks noGrp="1"/>
              </p:cNvSpPr>
              <p:nvPr>
                <p:ph idx="1"/>
              </p:nvPr>
            </p:nvSpPr>
            <p:spPr>
              <a:xfrm>
                <a:off x="259395" y="1181099"/>
                <a:ext cx="7761199" cy="5083176"/>
              </a:xfrm>
            </p:spPr>
            <p:txBody>
              <a:bodyPr/>
              <a:lstStyle/>
              <a:p>
                <a:pPr marL="0" indent="0">
                  <a:buNone/>
                </a:pPr>
                <a14:m>
                  <m:oMath xmlns:m="http://schemas.openxmlformats.org/officeDocument/2006/math">
                    <m:r>
                      <m:rPr>
                        <m:sty m:val="p"/>
                      </m:rPr>
                      <a:rPr lang="en-US" b="0" i="0" smtClean="0">
                        <a:latin typeface="Cambria Math" panose="02040503050406030204" pitchFamily="18" charset="0"/>
                      </a:rPr>
                      <m:t>floor</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where</m:t>
                    </m:r>
                    <m:r>
                      <a:rPr lang="en-US" b="0" i="0" smtClean="0">
                        <a:latin typeface="Cambria Math" panose="02040503050406030204" pitchFamily="18" charset="0"/>
                        <a:ea typeface="Cambria Math" panose="02040503050406030204" pitchFamily="18" charset="0"/>
                      </a:rPr>
                      <m:t> </m:t>
                    </m:r>
                    <m:r>
                      <a:rPr lang="en-US" b="1" i="0" smtClean="0">
                        <a:latin typeface="Cambria Math" panose="02040503050406030204" pitchFamily="18" charset="0"/>
                        <a:ea typeface="Cambria Math" panose="02040503050406030204" pitchFamily="18" charset="0"/>
                      </a:rPr>
                      <m:t>𝐟𝐥𝐨𝐨𝐫</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r>
                      <a:rPr lang="en-US" b="1"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the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largest</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integer</m:t>
                    </m:r>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such</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that</m:t>
                    </m:r>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r>
                  <a:rPr lang="en-US" dirty="0"/>
                  <a:t> </a:t>
                </a:r>
              </a:p>
              <a:p>
                <a:pPr marL="0" indent="0">
                  <a:buNone/>
                </a:pPr>
                <a14:m>
                  <m:oMath xmlns:m="http://schemas.openxmlformats.org/officeDocument/2006/math">
                    <m:r>
                      <m:rPr>
                        <m:sty m:val="p"/>
                      </m:rPr>
                      <a:rPr lang="en-US" b="0" i="0" smtClean="0">
                        <a:latin typeface="Cambria Math" panose="02040503050406030204" pitchFamily="18" charset="0"/>
                      </a:rPr>
                      <m:t>floor</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0" indent="0">
                  <a:buNone/>
                </a:pPr>
                <a:endParaRPr lang="en-US" dirty="0"/>
              </a:p>
              <a:p>
                <a:pPr marL="0" indent="0">
                  <a:buNone/>
                </a:pPr>
                <a14:m>
                  <m:oMath xmlns:m="http://schemas.openxmlformats.org/officeDocument/2006/math">
                    <m:r>
                      <m:rPr>
                        <m:sty m:val="p"/>
                      </m:rPr>
                      <a:rPr lang="en-US" b="0" i="0" smtClean="0">
                        <a:latin typeface="Cambria Math" panose="02040503050406030204" pitchFamily="18" charset="0"/>
                      </a:rPr>
                      <m:t>ceiling</m:t>
                    </m:r>
                    <m:r>
                      <a:rPr lang="en-US" b="0" i="1"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 </m:t>
                    </m:r>
                    <m:r>
                      <m:rPr>
                        <m:sty m:val="p"/>
                      </m:rPr>
                      <a:rPr lang="en-US" b="0" i="0" smtClean="0">
                        <a:latin typeface="Cambria Math" panose="02040503050406030204" pitchFamily="18" charset="0"/>
                      </a:rPr>
                      <m:t>where</m:t>
                    </m:r>
                    <m:r>
                      <a:rPr lang="en-US" b="0" i="0" smtClean="0">
                        <a:latin typeface="Cambria Math" panose="02040503050406030204" pitchFamily="18" charset="0"/>
                      </a:rPr>
                      <m:t> </m:t>
                    </m:r>
                    <m:r>
                      <a:rPr lang="en-US" b="1" i="0" smtClean="0">
                        <a:latin typeface="Cambria Math" panose="02040503050406030204" pitchFamily="18" charset="0"/>
                      </a:rPr>
                      <m:t>𝐜𝐞𝐢𝐥𝐢𝐧𝐠</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smallest</m:t>
                    </m:r>
                    <m:r>
                      <a:rPr lang="en-US" b="0" i="0" smtClean="0">
                        <a:latin typeface="Cambria Math" panose="02040503050406030204" pitchFamily="18" charset="0"/>
                      </a:rPr>
                      <m:t> </m:t>
                    </m:r>
                    <m:r>
                      <m:rPr>
                        <m:sty m:val="p"/>
                      </m:rPr>
                      <a:rPr lang="en-US" b="0" i="0" smtClean="0">
                        <a:latin typeface="Cambria Math" panose="02040503050406030204" pitchFamily="18" charset="0"/>
                      </a:rPr>
                      <m:t>integer</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m:rPr>
                        <m:sty m:val="p"/>
                      </m:rPr>
                      <a:rPr lang="en-US" b="0" i="0" smtClean="0">
                        <a:latin typeface="Cambria Math" panose="02040503050406030204" pitchFamily="18" charset="0"/>
                      </a:rPr>
                      <m:t>such</m:t>
                    </m:r>
                    <m:r>
                      <a:rPr lang="en-US" b="0" i="0" smtClean="0">
                        <a:latin typeface="Cambria Math" panose="02040503050406030204" pitchFamily="18" charset="0"/>
                      </a:rPr>
                      <m:t> </m:t>
                    </m:r>
                    <m:r>
                      <m:rPr>
                        <m:sty m:val="p"/>
                      </m:rPr>
                      <a:rPr lang="en-US" b="0" i="0" smtClean="0">
                        <a:latin typeface="Cambria Math" panose="02040503050406030204" pitchFamily="18" charset="0"/>
                      </a:rPr>
                      <m:t>that</m:t>
                    </m:r>
                    <m:r>
                      <a:rPr lang="en-US" b="0" i="0"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a:t>
                </a:r>
              </a:p>
              <a:p>
                <a:pPr marL="0" indent="0">
                  <a:buNone/>
                </a:pPr>
                <a14:m>
                  <m:oMath xmlns:m="http://schemas.openxmlformats.org/officeDocument/2006/math">
                    <m:r>
                      <m:rPr>
                        <m:sty m:val="p"/>
                      </m:rPr>
                      <a:rPr lang="en-US" b="0" i="0" smtClean="0">
                        <a:latin typeface="Cambria Math" panose="02040503050406030204" pitchFamily="18" charset="0"/>
                      </a:rPr>
                      <m:t>ceiling</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0" indent="0">
                  <a:buNone/>
                </a:pPr>
                <a:endParaRPr lang="en-US" dirty="0"/>
              </a:p>
              <a:p>
                <a:pPr marL="0" indent="0">
                  <a:buNone/>
                </a:pPr>
                <a:r>
                  <a:rPr lang="en-US" dirty="0"/>
                  <a:t>Calculate each of the following:</a:t>
                </a:r>
              </a:p>
              <a:p>
                <a:pPr marL="342900" indent="-342900">
                  <a:buAutoNum type="alphaLcPeriod"/>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oMath>
                </a14:m>
                <a:endParaRPr lang="en-US" dirty="0"/>
              </a:p>
              <a:p>
                <a:pPr marL="342900" indent="-342900">
                  <a:buAutoNum type="alphaLcPeriod"/>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17</m:t>
                    </m:r>
                    <m:r>
                      <a:rPr lang="en-US" b="0" i="1" smtClean="0">
                        <a:latin typeface="Cambria Math" panose="02040503050406030204" pitchFamily="18" charset="0"/>
                      </a:rPr>
                      <m:t>.</m:t>
                    </m:r>
                    <m:r>
                      <a:rPr lang="en-US" b="0" i="1" smtClean="0">
                        <a:latin typeface="Cambria Math" panose="02040503050406030204" pitchFamily="18" charset="0"/>
                      </a:rPr>
                      <m:t>005</m:t>
                    </m:r>
                    <m:r>
                      <a:rPr lang="en-US" b="0" i="1" smtClean="0">
                        <a:latin typeface="Cambria Math" panose="02040503050406030204" pitchFamily="18" charset="0"/>
                      </a:rPr>
                      <m:t>⌉</m:t>
                    </m:r>
                  </m:oMath>
                </a14:m>
                <a:endParaRPr lang="en-US" dirty="0"/>
              </a:p>
              <a:p>
                <a:pPr marL="342900" indent="-342900">
                  <a:buAutoNum type="alphaLcPeriod"/>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oMath>
                </a14:m>
                <a:endParaRPr lang="en-US" dirty="0"/>
              </a:p>
              <a:p>
                <a:pPr marL="342900" indent="-342900">
                  <a:buAutoNum type="alphaLcPeriod"/>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r>
                      <a:rPr lang="en-US" b="0" i="1" smtClean="0">
                        <a:latin typeface="Cambria Math" panose="02040503050406030204" pitchFamily="18" charset="0"/>
                      </a:rPr>
                      <m:t>⌉</m:t>
                    </m:r>
                  </m:oMath>
                </a14:m>
                <a:r>
                  <a:rPr lang="en-US" dirty="0"/>
                  <a:t> </a:t>
                </a:r>
              </a:p>
            </p:txBody>
          </p:sp>
        </mc:Choice>
        <mc:Fallback xmlns="">
          <p:sp>
            <p:nvSpPr>
              <p:cNvPr id="6" name="Content Placeholder 5">
                <a:extLst>
                  <a:ext uri="{FF2B5EF4-FFF2-40B4-BE49-F238E27FC236}">
                    <a16:creationId xmlns:a16="http://schemas.microsoft.com/office/drawing/2014/main" id="{3AE27FCF-BEE7-E5A9-72A7-80D88378A0DF}"/>
                  </a:ext>
                </a:extLst>
              </p:cNvPr>
              <p:cNvSpPr>
                <a:spLocks noGrp="1" noRot="1" noChangeAspect="1" noMove="1" noResize="1" noEditPoints="1" noAdjustHandles="1" noChangeArrowheads="1" noChangeShapeType="1" noTextEdit="1"/>
              </p:cNvSpPr>
              <p:nvPr>
                <p:ph idx="1"/>
              </p:nvPr>
            </p:nvSpPr>
            <p:spPr>
              <a:xfrm>
                <a:off x="259395" y="1181099"/>
                <a:ext cx="7761199" cy="5083176"/>
              </a:xfrm>
              <a:blipFill>
                <a:blip r:embed="rId2"/>
                <a:stretch>
                  <a:fillRect l="-70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04264BB-6721-7A66-F732-43720C9C5645}"/>
              </a:ext>
            </a:extLst>
          </p:cNvPr>
          <p:cNvSpPr txBox="1"/>
          <p:nvPr/>
        </p:nvSpPr>
        <p:spPr>
          <a:xfrm>
            <a:off x="2296672" y="4438020"/>
            <a:ext cx="312906" cy="369332"/>
          </a:xfrm>
          <a:prstGeom prst="rect">
            <a:avLst/>
          </a:prstGeom>
          <a:noFill/>
        </p:spPr>
        <p:txBody>
          <a:bodyPr wrap="none" rtlCol="0">
            <a:spAutoFit/>
          </a:bodyPr>
          <a:lstStyle/>
          <a:p>
            <a:r>
              <a:rPr lang="en-US" dirty="0"/>
              <a:t>2</a:t>
            </a:r>
          </a:p>
        </p:txBody>
      </p:sp>
      <p:sp>
        <p:nvSpPr>
          <p:cNvPr id="8" name="TextBox 7">
            <a:extLst>
              <a:ext uri="{FF2B5EF4-FFF2-40B4-BE49-F238E27FC236}">
                <a16:creationId xmlns:a16="http://schemas.microsoft.com/office/drawing/2014/main" id="{7EF46807-9334-4A62-2CA4-37E52B43F515}"/>
              </a:ext>
            </a:extLst>
          </p:cNvPr>
          <p:cNvSpPr txBox="1"/>
          <p:nvPr/>
        </p:nvSpPr>
        <p:spPr>
          <a:xfrm>
            <a:off x="2255519" y="4841760"/>
            <a:ext cx="441146" cy="369332"/>
          </a:xfrm>
          <a:prstGeom prst="rect">
            <a:avLst/>
          </a:prstGeom>
          <a:noFill/>
        </p:spPr>
        <p:txBody>
          <a:bodyPr wrap="none" rtlCol="0">
            <a:spAutoFit/>
          </a:bodyPr>
          <a:lstStyle/>
          <a:p>
            <a:r>
              <a:rPr lang="en-US" dirty="0"/>
              <a:t>18</a:t>
            </a:r>
          </a:p>
        </p:txBody>
      </p:sp>
      <p:sp>
        <p:nvSpPr>
          <p:cNvPr id="9" name="TextBox 8">
            <a:extLst>
              <a:ext uri="{FF2B5EF4-FFF2-40B4-BE49-F238E27FC236}">
                <a16:creationId xmlns:a16="http://schemas.microsoft.com/office/drawing/2014/main" id="{03B82750-2284-8C94-A7A7-12BECD024508}"/>
              </a:ext>
            </a:extLst>
          </p:cNvPr>
          <p:cNvSpPr txBox="1"/>
          <p:nvPr/>
        </p:nvSpPr>
        <p:spPr>
          <a:xfrm>
            <a:off x="2255519" y="5307569"/>
            <a:ext cx="389850" cy="369332"/>
          </a:xfrm>
          <a:prstGeom prst="rect">
            <a:avLst/>
          </a:prstGeom>
          <a:noFill/>
        </p:spPr>
        <p:txBody>
          <a:bodyPr wrap="none" rtlCol="0">
            <a:spAutoFit/>
          </a:bodyPr>
          <a:lstStyle/>
          <a:p>
            <a:r>
              <a:rPr lang="en-US" dirty="0"/>
              <a:t>-4</a:t>
            </a:r>
          </a:p>
        </p:txBody>
      </p:sp>
      <p:sp>
        <p:nvSpPr>
          <p:cNvPr id="10" name="TextBox 9">
            <a:extLst>
              <a:ext uri="{FF2B5EF4-FFF2-40B4-BE49-F238E27FC236}">
                <a16:creationId xmlns:a16="http://schemas.microsoft.com/office/drawing/2014/main" id="{CD3D9210-E49F-2EDA-9B03-883418CB53B8}"/>
              </a:ext>
            </a:extLst>
          </p:cNvPr>
          <p:cNvSpPr txBox="1"/>
          <p:nvPr/>
        </p:nvSpPr>
        <p:spPr>
          <a:xfrm>
            <a:off x="2319639" y="5785922"/>
            <a:ext cx="312906"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id="{E3152761-A07E-4384-1623-F0058599A103}"/>
              </a:ext>
            </a:extLst>
          </p:cNvPr>
          <p:cNvSpPr txBox="1"/>
          <p:nvPr/>
        </p:nvSpPr>
        <p:spPr>
          <a:xfrm>
            <a:off x="6574971" y="4032069"/>
            <a:ext cx="4044697" cy="2308324"/>
          </a:xfrm>
          <a:prstGeom prst="rect">
            <a:avLst/>
          </a:prstGeom>
          <a:noFill/>
        </p:spPr>
        <p:txBody>
          <a:bodyPr wrap="none" rtlCol="0">
            <a:spAutoFit/>
          </a:bodyPr>
          <a:lstStyle/>
          <a:p>
            <a:r>
              <a:rPr lang="en-US" dirty="0"/>
              <a:t>In Python:</a:t>
            </a:r>
          </a:p>
          <a:p>
            <a:endParaRPr lang="en-US" dirty="0"/>
          </a:p>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math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floor, ceil</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floor(</a:t>
            </a:r>
            <a:r>
              <a:rPr lang="en-US" b="0" dirty="0">
                <a:solidFill>
                  <a:srgbClr val="09885A"/>
                </a:solidFill>
                <a:effectLst/>
                <a:latin typeface="Courier New" panose="02070309020205020404" pitchFamily="49" charset="0"/>
              </a:rPr>
              <a:t>-3.5</a:t>
            </a:r>
            <a:r>
              <a:rPr lang="en-US" b="0" dirty="0">
                <a:solidFill>
                  <a:srgbClr val="000000"/>
                </a:solidFill>
                <a:effectLst/>
                <a:latin typeface="Courier New" panose="02070309020205020404" pitchFamily="49" charset="0"/>
              </a:rPr>
              <a:t>) # -4</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ceil(</a:t>
            </a:r>
            <a:r>
              <a:rPr lang="en-US" b="0" dirty="0">
                <a:solidFill>
                  <a:srgbClr val="09885A"/>
                </a:solidFill>
                <a:effectLst/>
                <a:latin typeface="Courier New" panose="02070309020205020404" pitchFamily="49" charset="0"/>
              </a:rPr>
              <a:t>-0.5</a:t>
            </a:r>
            <a:r>
              <a:rPr lang="en-US" b="0" dirty="0">
                <a:solidFill>
                  <a:srgbClr val="000000"/>
                </a:solidFill>
                <a:effectLst/>
                <a:latin typeface="Courier New" panose="02070309020205020404" pitchFamily="49" charset="0"/>
              </a:rPr>
              <a:t>)  # 0</a:t>
            </a:r>
          </a:p>
          <a:p>
            <a:endParaRPr lang="en-US" dirty="0"/>
          </a:p>
        </p:txBody>
      </p:sp>
      <p:sp>
        <p:nvSpPr>
          <p:cNvPr id="12" name="TextBox 11">
            <a:extLst>
              <a:ext uri="{FF2B5EF4-FFF2-40B4-BE49-F238E27FC236}">
                <a16:creationId xmlns:a16="http://schemas.microsoft.com/office/drawing/2014/main" id="{AFE3639F-B2F9-3D31-EF89-2FE476C37EA5}"/>
              </a:ext>
            </a:extLst>
          </p:cNvPr>
          <p:cNvSpPr txBox="1"/>
          <p:nvPr/>
        </p:nvSpPr>
        <p:spPr>
          <a:xfrm>
            <a:off x="10741794" y="6435695"/>
            <a:ext cx="1146468" cy="369332"/>
          </a:xfrm>
          <a:prstGeom prst="rect">
            <a:avLst/>
          </a:prstGeom>
          <a:noFill/>
        </p:spPr>
        <p:txBody>
          <a:bodyPr wrap="none" rtlCol="0">
            <a:spAutoFit/>
          </a:bodyPr>
          <a:lstStyle/>
          <a:p>
            <a:r>
              <a:rPr lang="en-US" dirty="0">
                <a:hlinkClick r:id="rId3"/>
              </a:rPr>
              <a:t>Example</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AED1B18-7D0A-4062-D53D-354B87A6DB9B}"/>
                  </a:ext>
                </a:extLst>
              </p:cNvPr>
              <p:cNvSpPr txBox="1"/>
              <p:nvPr/>
            </p:nvSpPr>
            <p:spPr>
              <a:xfrm>
                <a:off x="2450444" y="1646908"/>
                <a:ext cx="3474541" cy="369332"/>
              </a:xfrm>
              <a:prstGeom prst="rect">
                <a:avLst/>
              </a:prstGeom>
              <a:noFill/>
            </p:spPr>
            <p:txBody>
              <a:bodyPr wrap="none" rtlCol="0">
                <a:spAutoFit/>
              </a:bodyPr>
              <a:lstStyle/>
              <a:p>
                <a:r>
                  <a:rPr lang="en-US" dirty="0"/>
                  <a:t>Example: </a:t>
                </a:r>
                <a14:m>
                  <m:oMath xmlns:m="http://schemas.openxmlformats.org/officeDocument/2006/math">
                    <m:r>
                      <m:rPr>
                        <m:sty m:val="p"/>
                      </m:rPr>
                      <a:rPr lang="en-US" b="0" i="0" smtClean="0">
                        <a:latin typeface="Cambria Math" panose="02040503050406030204" pitchFamily="18" charset="0"/>
                      </a:rPr>
                      <m:t>floor</m:t>
                    </m:r>
                    <m:d>
                      <m:dPr>
                        <m:ctrlPr>
                          <a:rPr lang="en-US" b="0" i="1" smtClean="0">
                            <a:latin typeface="Cambria Math" panose="02040503050406030204" pitchFamily="18" charset="0"/>
                          </a:rPr>
                        </m:ctrlPr>
                      </m:dPr>
                      <m:e>
                        <m:r>
                          <a:rPr lang="en-US" b="0" i="0" smtClean="0">
                            <a:latin typeface="Cambria Math" panose="02040503050406030204" pitchFamily="18" charset="0"/>
                          </a:rPr>
                          <m:t>1</m:t>
                        </m:r>
                        <m:r>
                          <a:rPr lang="en-US" b="0" i="0" smtClean="0">
                            <a:latin typeface="Cambria Math" panose="02040503050406030204" pitchFamily="18" charset="0"/>
                          </a:rPr>
                          <m:t>.</m:t>
                        </m:r>
                        <m:r>
                          <a:rPr lang="en-US" b="0" i="0" smtClean="0">
                            <a:latin typeface="Cambria Math" panose="02040503050406030204" pitchFamily="18" charset="0"/>
                          </a:rPr>
                          <m:t>8</m:t>
                        </m:r>
                      </m:e>
                    </m:d>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8</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0" smtClean="0">
                        <a:latin typeface="Cambria Math" panose="02040503050406030204" pitchFamily="18" charset="0"/>
                      </a:rPr>
                      <m:t> </m:t>
                    </m:r>
                  </m:oMath>
                </a14:m>
                <a:endParaRPr lang="en-US" dirty="0"/>
              </a:p>
            </p:txBody>
          </p:sp>
        </mc:Choice>
        <mc:Fallback xmlns="">
          <p:sp>
            <p:nvSpPr>
              <p:cNvPr id="2" name="TextBox 1">
                <a:extLst>
                  <a:ext uri="{FF2B5EF4-FFF2-40B4-BE49-F238E27FC236}">
                    <a16:creationId xmlns:a16="http://schemas.microsoft.com/office/drawing/2014/main" id="{AAED1B18-7D0A-4062-D53D-354B87A6DB9B}"/>
                  </a:ext>
                </a:extLst>
              </p:cNvPr>
              <p:cNvSpPr txBox="1">
                <a:spLocks noRot="1" noChangeAspect="1" noMove="1" noResize="1" noEditPoints="1" noAdjustHandles="1" noChangeArrowheads="1" noChangeShapeType="1" noTextEdit="1"/>
              </p:cNvSpPr>
              <p:nvPr/>
            </p:nvSpPr>
            <p:spPr>
              <a:xfrm>
                <a:off x="2450444" y="1646908"/>
                <a:ext cx="3474541" cy="369332"/>
              </a:xfrm>
              <a:prstGeom prst="rect">
                <a:avLst/>
              </a:prstGeom>
              <a:blipFill>
                <a:blip r:embed="rId4"/>
                <a:stretch>
                  <a:fillRect l="-157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1C1CA0-CBD1-9BCB-DF89-6B57A8A3435B}"/>
                  </a:ext>
                </a:extLst>
              </p:cNvPr>
              <p:cNvSpPr txBox="1"/>
              <p:nvPr/>
            </p:nvSpPr>
            <p:spPr>
              <a:xfrm>
                <a:off x="2402723" y="3042464"/>
                <a:ext cx="3750257" cy="369332"/>
              </a:xfrm>
              <a:prstGeom prst="rect">
                <a:avLst/>
              </a:prstGeom>
              <a:noFill/>
            </p:spPr>
            <p:txBody>
              <a:bodyPr wrap="none" rtlCol="0">
                <a:spAutoFit/>
              </a:bodyPr>
              <a:lstStyle/>
              <a:p>
                <a:r>
                  <a:rPr lang="en-US" dirty="0"/>
                  <a:t>Example: </a:t>
                </a:r>
                <a14:m>
                  <m:oMath xmlns:m="http://schemas.openxmlformats.org/officeDocument/2006/math">
                    <m:r>
                      <m:rPr>
                        <m:sty m:val="p"/>
                      </m:rPr>
                      <a:rPr lang="en-US" b="0" i="0" smtClean="0">
                        <a:latin typeface="Cambria Math" panose="02040503050406030204" pitchFamily="18" charset="0"/>
                      </a:rPr>
                      <m:t>ceiling</m:t>
                    </m:r>
                    <m:d>
                      <m:dPr>
                        <m:ctrlPr>
                          <a:rPr lang="en-US" b="0" i="1" smtClean="0">
                            <a:latin typeface="Cambria Math" panose="02040503050406030204" pitchFamily="18" charset="0"/>
                          </a:rPr>
                        </m:ctrlPr>
                      </m:dPr>
                      <m:e>
                        <m:r>
                          <a:rPr lang="en-US" b="0" i="0" smtClean="0">
                            <a:latin typeface="Cambria Math" panose="02040503050406030204" pitchFamily="18" charset="0"/>
                          </a:rPr>
                          <m:t>1</m:t>
                        </m:r>
                        <m:r>
                          <a:rPr lang="en-US" b="0" i="0" smtClean="0">
                            <a:latin typeface="Cambria Math" panose="02040503050406030204" pitchFamily="18" charset="0"/>
                          </a:rPr>
                          <m:t>.</m:t>
                        </m:r>
                        <m:r>
                          <a:rPr lang="en-US" b="0" i="0" smtClean="0">
                            <a:latin typeface="Cambria Math" panose="02040503050406030204" pitchFamily="18" charset="0"/>
                          </a:rPr>
                          <m:t>8</m:t>
                        </m:r>
                      </m:e>
                    </m:d>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8</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0" smtClean="0">
                        <a:latin typeface="Cambria Math" panose="02040503050406030204" pitchFamily="18" charset="0"/>
                      </a:rPr>
                      <m:t>  </m:t>
                    </m:r>
                  </m:oMath>
                </a14:m>
                <a:endParaRPr lang="en-US" dirty="0"/>
              </a:p>
            </p:txBody>
          </p:sp>
        </mc:Choice>
        <mc:Fallback xmlns="">
          <p:sp>
            <p:nvSpPr>
              <p:cNvPr id="3" name="TextBox 2">
                <a:extLst>
                  <a:ext uri="{FF2B5EF4-FFF2-40B4-BE49-F238E27FC236}">
                    <a16:creationId xmlns:a16="http://schemas.microsoft.com/office/drawing/2014/main" id="{B31C1CA0-CBD1-9BCB-DF89-6B57A8A3435B}"/>
                  </a:ext>
                </a:extLst>
              </p:cNvPr>
              <p:cNvSpPr txBox="1">
                <a:spLocks noRot="1" noChangeAspect="1" noMove="1" noResize="1" noEditPoints="1" noAdjustHandles="1" noChangeArrowheads="1" noChangeShapeType="1" noTextEdit="1"/>
              </p:cNvSpPr>
              <p:nvPr/>
            </p:nvSpPr>
            <p:spPr>
              <a:xfrm>
                <a:off x="2402723" y="3042464"/>
                <a:ext cx="3750257" cy="369332"/>
              </a:xfrm>
              <a:prstGeom prst="rect">
                <a:avLst/>
              </a:prstGeom>
              <a:blipFill>
                <a:blip r:embed="rId5"/>
                <a:stretch>
                  <a:fillRect l="-1301"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31539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Image" descr="Image"/>
          <p:cNvPicPr>
            <a:picLocks noChangeAspect="1"/>
          </p:cNvPicPr>
          <p:nvPr/>
        </p:nvPicPr>
        <p:blipFill>
          <a:blip r:embed="rId2"/>
          <a:stretch>
            <a:fillRect/>
          </a:stretch>
        </p:blipFill>
        <p:spPr>
          <a:xfrm>
            <a:off x="1524000" y="2075641"/>
            <a:ext cx="9144000" cy="2706719"/>
          </a:xfrm>
          <a:prstGeom prst="rect">
            <a:avLst/>
          </a:prstGeom>
          <a:ln w="12700">
            <a:miter lim="400000"/>
          </a:ln>
        </p:spPr>
      </p:pic>
      <p:sp>
        <p:nvSpPr>
          <p:cNvPr id="5" name="Title 1">
            <a:extLst>
              <a:ext uri="{FF2B5EF4-FFF2-40B4-BE49-F238E27FC236}">
                <a16:creationId xmlns:a16="http://schemas.microsoft.com/office/drawing/2014/main" id="{DD1F8DD8-28B7-44AD-8FEC-2F3659B0FB1A}"/>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421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Describing Functions</a:t>
            </a:r>
          </a:p>
        </p:txBody>
      </p:sp>
      <p:sp>
        <p:nvSpPr>
          <p:cNvPr id="4" name="TextBox 3">
            <a:extLst>
              <a:ext uri="{FF2B5EF4-FFF2-40B4-BE49-F238E27FC236}">
                <a16:creationId xmlns:a16="http://schemas.microsoft.com/office/drawing/2014/main" id="{3626409D-5F4B-4638-9620-6DA482BA143B}"/>
              </a:ext>
            </a:extLst>
          </p:cNvPr>
          <p:cNvSpPr txBox="1"/>
          <p:nvPr/>
        </p:nvSpPr>
        <p:spPr>
          <a:xfrm>
            <a:off x="5215674" y="4782360"/>
            <a:ext cx="1452642" cy="369332"/>
          </a:xfrm>
          <a:prstGeom prst="rect">
            <a:avLst/>
          </a:prstGeom>
          <a:noFill/>
        </p:spPr>
        <p:txBody>
          <a:bodyPr wrap="none" rtlCol="0">
            <a:spAutoFit/>
          </a:bodyPr>
          <a:lstStyle/>
          <a:p>
            <a:r>
              <a:rPr lang="en-US" dirty="0"/>
              <a:t>one-to-one</a:t>
            </a:r>
          </a:p>
        </p:txBody>
      </p:sp>
      <p:sp>
        <p:nvSpPr>
          <p:cNvPr id="9" name="TextBox 8">
            <a:extLst>
              <a:ext uri="{FF2B5EF4-FFF2-40B4-BE49-F238E27FC236}">
                <a16:creationId xmlns:a16="http://schemas.microsoft.com/office/drawing/2014/main" id="{52D78136-168B-4B9A-A0FD-DEEC4D2B2571}"/>
              </a:ext>
            </a:extLst>
          </p:cNvPr>
          <p:cNvSpPr txBox="1"/>
          <p:nvPr/>
        </p:nvSpPr>
        <p:spPr>
          <a:xfrm>
            <a:off x="7370129" y="4782360"/>
            <a:ext cx="705642" cy="369332"/>
          </a:xfrm>
          <a:prstGeom prst="rect">
            <a:avLst/>
          </a:prstGeom>
          <a:noFill/>
        </p:spPr>
        <p:txBody>
          <a:bodyPr wrap="none" rtlCol="0">
            <a:spAutoFit/>
          </a:bodyPr>
          <a:lstStyle/>
          <a:p>
            <a:r>
              <a:rPr lang="en-US" dirty="0"/>
              <a:t>onto</a:t>
            </a:r>
          </a:p>
        </p:txBody>
      </p:sp>
      <p:sp>
        <p:nvSpPr>
          <p:cNvPr id="10" name="TextBox 9">
            <a:extLst>
              <a:ext uri="{FF2B5EF4-FFF2-40B4-BE49-F238E27FC236}">
                <a16:creationId xmlns:a16="http://schemas.microsoft.com/office/drawing/2014/main" id="{2B827DC3-63C4-4FEE-9446-07E1BDF0E9BD}"/>
              </a:ext>
            </a:extLst>
          </p:cNvPr>
          <p:cNvSpPr txBox="1"/>
          <p:nvPr/>
        </p:nvSpPr>
        <p:spPr>
          <a:xfrm>
            <a:off x="8705490" y="4820087"/>
            <a:ext cx="2108269" cy="646331"/>
          </a:xfrm>
          <a:prstGeom prst="rect">
            <a:avLst/>
          </a:prstGeom>
          <a:noFill/>
        </p:spPr>
        <p:txBody>
          <a:bodyPr wrap="none" rtlCol="0">
            <a:spAutoFit/>
          </a:bodyPr>
          <a:lstStyle/>
          <a:p>
            <a:r>
              <a:rPr lang="en-US" dirty="0"/>
              <a:t>both one-to-one </a:t>
            </a:r>
          </a:p>
          <a:p>
            <a:r>
              <a:rPr lang="en-US" dirty="0"/>
              <a:t>and onto</a:t>
            </a:r>
          </a:p>
        </p:txBody>
      </p:sp>
    </p:spTree>
    <p:extLst>
      <p:ext uri="{BB962C8B-B14F-4D97-AF65-F5344CB8AC3E}">
        <p14:creationId xmlns:p14="http://schemas.microsoft.com/office/powerpoint/2010/main" val="221770718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99FD3-C42D-BE84-0D77-027E45D0FCA4}"/>
              </a:ext>
            </a:extLst>
          </p:cNvPr>
          <p:cNvSpPr>
            <a:spLocks noGrp="1"/>
          </p:cNvSpPr>
          <p:nvPr>
            <p:ph type="title"/>
          </p:nvPr>
        </p:nvSpPr>
        <p:spPr/>
        <p:txBody>
          <a:bodyPr/>
          <a:lstStyle/>
          <a:p>
            <a:r>
              <a:rPr lang="en-US" dirty="0"/>
              <a:t>Classify these functions</a:t>
            </a:r>
          </a:p>
        </p:txBody>
      </p:sp>
      <p:sp>
        <p:nvSpPr>
          <p:cNvPr id="6" name="TextBox 5">
            <a:extLst>
              <a:ext uri="{FF2B5EF4-FFF2-40B4-BE49-F238E27FC236}">
                <a16:creationId xmlns:a16="http://schemas.microsoft.com/office/drawing/2014/main" id="{E63CEFA3-7348-DC21-42D3-7D96114EA14A}"/>
              </a:ext>
            </a:extLst>
          </p:cNvPr>
          <p:cNvSpPr txBox="1"/>
          <p:nvPr/>
        </p:nvSpPr>
        <p:spPr>
          <a:xfrm>
            <a:off x="259396" y="1362456"/>
            <a:ext cx="10118476" cy="369332"/>
          </a:xfrm>
          <a:prstGeom prst="rect">
            <a:avLst/>
          </a:prstGeom>
          <a:noFill/>
        </p:spPr>
        <p:txBody>
          <a:bodyPr wrap="none" rtlCol="0">
            <a:spAutoFit/>
          </a:bodyPr>
          <a:lstStyle/>
          <a:p>
            <a:r>
              <a:rPr lang="en-US" dirty="0"/>
              <a:t>Are the following functions one-to-one (injective), onto (surjective), neither, or both (bijective)?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783E99D-1AD6-96F4-E02A-ACA6090CD44B}"/>
                  </a:ext>
                </a:extLst>
              </p:cNvPr>
              <p:cNvSpPr txBox="1"/>
              <p:nvPr/>
            </p:nvSpPr>
            <p:spPr>
              <a:xfrm>
                <a:off x="384048" y="1947553"/>
                <a:ext cx="2631682" cy="369332"/>
              </a:xfrm>
              <a:prstGeom prst="rect">
                <a:avLst/>
              </a:prstGeom>
              <a:noFill/>
            </p:spPr>
            <p:txBody>
              <a:bodyPr wrap="none" rtlCol="0">
                <a:spAutoFit/>
              </a:bodyPr>
              <a:lstStyle/>
              <a:p>
                <a:r>
                  <a:rPr lang="en-US" b="0" dirty="0"/>
                  <a:t>a)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 </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a:rPr lang="en-US" b="0" i="0" smtClean="0">
                        <a:latin typeface="Cambria Math" panose="02040503050406030204" pitchFamily="18" charset="0"/>
                      </a:rPr>
                      <m:t>1</m:t>
                    </m:r>
                  </m:oMath>
                </a14:m>
                <a:r>
                  <a:rPr lang="en-US" dirty="0"/>
                  <a:t> </a:t>
                </a:r>
              </a:p>
            </p:txBody>
          </p:sp>
        </mc:Choice>
        <mc:Fallback xmlns="">
          <p:sp>
            <p:nvSpPr>
              <p:cNvPr id="7" name="TextBox 6">
                <a:extLst>
                  <a:ext uri="{FF2B5EF4-FFF2-40B4-BE49-F238E27FC236}">
                    <a16:creationId xmlns:a16="http://schemas.microsoft.com/office/drawing/2014/main" id="{B783E99D-1AD6-96F4-E02A-ACA6090CD44B}"/>
                  </a:ext>
                </a:extLst>
              </p:cNvPr>
              <p:cNvSpPr txBox="1">
                <a:spLocks noRot="1" noChangeAspect="1" noMove="1" noResize="1" noEditPoints="1" noAdjustHandles="1" noChangeArrowheads="1" noChangeShapeType="1" noTextEdit="1"/>
              </p:cNvSpPr>
              <p:nvPr/>
            </p:nvSpPr>
            <p:spPr>
              <a:xfrm>
                <a:off x="384048" y="1947553"/>
                <a:ext cx="2631682" cy="369332"/>
              </a:xfrm>
              <a:prstGeom prst="rect">
                <a:avLst/>
              </a:prstGeom>
              <a:blipFill>
                <a:blip r:embed="rId2"/>
                <a:stretch>
                  <a:fillRect l="-185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4B3AFD-61B3-8EA8-D551-0CD01FDA0718}"/>
                  </a:ext>
                </a:extLst>
              </p:cNvPr>
              <p:cNvSpPr txBox="1"/>
              <p:nvPr/>
            </p:nvSpPr>
            <p:spPr>
              <a:xfrm>
                <a:off x="384048" y="2866382"/>
                <a:ext cx="2355966" cy="369332"/>
              </a:xfrm>
              <a:prstGeom prst="rect">
                <a:avLst/>
              </a:prstGeom>
              <a:noFill/>
            </p:spPr>
            <p:txBody>
              <a:bodyPr wrap="none" rtlCol="0">
                <a:spAutoFit/>
              </a:bodyPr>
              <a:lstStyle/>
              <a:p>
                <a:r>
                  <a:rPr lang="en-US" dirty="0"/>
                  <a:t>b</a:t>
                </a:r>
                <a:r>
                  <a:rPr lang="en-US" b="0" dirty="0"/>
                  <a:t>)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m:t>
                    </m:r>
                    <m:r>
                      <a:rPr lang="en-US" b="0" i="1" smtClean="0">
                        <a:latin typeface="Cambria Math" panose="02040503050406030204" pitchFamily="18" charset="0"/>
                      </a:rPr>
                      <m:t>ℤ</m:t>
                    </m:r>
                    <m:r>
                      <a:rPr lang="en-US" b="0" i="1" smtClean="0">
                        <a:latin typeface="Cambria Math" panose="02040503050406030204" pitchFamily="18" charset="0"/>
                      </a:rPr>
                      <m:t>. </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r>
                      <a:rPr lang="en-US" b="0" i="0" smtClean="0">
                        <a:latin typeface="Cambria Math" panose="02040503050406030204" pitchFamily="18" charset="0"/>
                      </a:rPr>
                      <m:t>3</m:t>
                    </m:r>
                    <m:r>
                      <m:rPr>
                        <m:sty m:val="p"/>
                      </m:rPr>
                      <a:rPr lang="en-US" b="0" i="0" smtClean="0">
                        <a:latin typeface="Cambria Math" panose="02040503050406030204" pitchFamily="18" charset="0"/>
                      </a:rPr>
                      <m:t>x</m:t>
                    </m:r>
                  </m:oMath>
                </a14:m>
                <a:r>
                  <a:rPr lang="en-US" dirty="0"/>
                  <a:t> </a:t>
                </a:r>
              </a:p>
            </p:txBody>
          </p:sp>
        </mc:Choice>
        <mc:Fallback xmlns="">
          <p:sp>
            <p:nvSpPr>
              <p:cNvPr id="8" name="TextBox 7">
                <a:extLst>
                  <a:ext uri="{FF2B5EF4-FFF2-40B4-BE49-F238E27FC236}">
                    <a16:creationId xmlns:a16="http://schemas.microsoft.com/office/drawing/2014/main" id="{5A4B3AFD-61B3-8EA8-D551-0CD01FDA0718}"/>
                  </a:ext>
                </a:extLst>
              </p:cNvPr>
              <p:cNvSpPr txBox="1">
                <a:spLocks noRot="1" noChangeAspect="1" noMove="1" noResize="1" noEditPoints="1" noAdjustHandles="1" noChangeArrowheads="1" noChangeShapeType="1" noTextEdit="1"/>
              </p:cNvSpPr>
              <p:nvPr/>
            </p:nvSpPr>
            <p:spPr>
              <a:xfrm>
                <a:off x="384048" y="2866382"/>
                <a:ext cx="2355966" cy="369332"/>
              </a:xfrm>
              <a:prstGeom prst="rect">
                <a:avLst/>
              </a:prstGeom>
              <a:blipFill>
                <a:blip r:embed="rId3"/>
                <a:stretch>
                  <a:fillRect l="-207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DBC74C-8A0B-1DFD-C27E-5829A7E8A02D}"/>
                  </a:ext>
                </a:extLst>
              </p:cNvPr>
              <p:cNvSpPr txBox="1"/>
              <p:nvPr/>
            </p:nvSpPr>
            <p:spPr>
              <a:xfrm>
                <a:off x="384048" y="3785211"/>
                <a:ext cx="2394438" cy="369332"/>
              </a:xfrm>
              <a:prstGeom prst="rect">
                <a:avLst/>
              </a:prstGeom>
              <a:noFill/>
            </p:spPr>
            <p:txBody>
              <a:bodyPr wrap="none" rtlCol="0">
                <a:spAutoFit/>
              </a:bodyPr>
              <a:lstStyle/>
              <a:p>
                <a:r>
                  <a:rPr lang="en-US" dirty="0"/>
                  <a:t>c</a:t>
                </a:r>
                <a:r>
                  <a:rPr lang="en-US" b="0" dirty="0"/>
                  <a:t>)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 </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r>
                      <a:rPr lang="en-US" b="0" i="0" smtClean="0">
                        <a:latin typeface="Cambria Math" panose="02040503050406030204" pitchFamily="18" charset="0"/>
                      </a:rPr>
                      <m:t>3</m:t>
                    </m:r>
                    <m:r>
                      <m:rPr>
                        <m:sty m:val="p"/>
                      </m:rPr>
                      <a:rPr lang="en-US" b="0" i="0" smtClean="0">
                        <a:latin typeface="Cambria Math" panose="02040503050406030204" pitchFamily="18" charset="0"/>
                      </a:rPr>
                      <m:t>x</m:t>
                    </m:r>
                  </m:oMath>
                </a14:m>
                <a:r>
                  <a:rPr lang="en-US" dirty="0"/>
                  <a:t> </a:t>
                </a:r>
              </a:p>
            </p:txBody>
          </p:sp>
        </mc:Choice>
        <mc:Fallback xmlns="">
          <p:sp>
            <p:nvSpPr>
              <p:cNvPr id="9" name="TextBox 8">
                <a:extLst>
                  <a:ext uri="{FF2B5EF4-FFF2-40B4-BE49-F238E27FC236}">
                    <a16:creationId xmlns:a16="http://schemas.microsoft.com/office/drawing/2014/main" id="{F1DBC74C-8A0B-1DFD-C27E-5829A7E8A02D}"/>
                  </a:ext>
                </a:extLst>
              </p:cNvPr>
              <p:cNvSpPr txBox="1">
                <a:spLocks noRot="1" noChangeAspect="1" noMove="1" noResize="1" noEditPoints="1" noAdjustHandles="1" noChangeArrowheads="1" noChangeShapeType="1" noTextEdit="1"/>
              </p:cNvSpPr>
              <p:nvPr/>
            </p:nvSpPr>
            <p:spPr>
              <a:xfrm>
                <a:off x="384048" y="3785211"/>
                <a:ext cx="2394438" cy="369332"/>
              </a:xfrm>
              <a:prstGeom prst="rect">
                <a:avLst/>
              </a:prstGeom>
              <a:blipFill>
                <a:blip r:embed="rId4"/>
                <a:stretch>
                  <a:fillRect l="-2036"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B2E1761-1A86-A942-70B8-E84B3FD739EF}"/>
                  </a:ext>
                </a:extLst>
              </p:cNvPr>
              <p:cNvSpPr txBox="1"/>
              <p:nvPr/>
            </p:nvSpPr>
            <p:spPr>
              <a:xfrm>
                <a:off x="384048" y="4704040"/>
                <a:ext cx="10257103" cy="369332"/>
              </a:xfrm>
              <a:prstGeom prst="rect">
                <a:avLst/>
              </a:prstGeom>
              <a:noFill/>
            </p:spPr>
            <p:txBody>
              <a:bodyPr wrap="none" rtlCol="0">
                <a:spAutoFit/>
              </a:bodyPr>
              <a:lstStyle/>
              <a:p>
                <a:r>
                  <a:rPr lang="en-US" dirty="0"/>
                  <a:t>d</a:t>
                </a:r>
                <a:r>
                  <a:rPr lang="en-US" b="0" dirty="0"/>
                  <a:t>)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e>
                      <m:sup>
                        <m:r>
                          <a:rPr lang="en-US" b="0" i="1" smtClean="0">
                            <a:latin typeface="Cambria Math" panose="02040503050406030204" pitchFamily="18" charset="0"/>
                          </a:rPr>
                          <m:t>3</m:t>
                        </m:r>
                      </m:sup>
                    </m:sSup>
                    <m:r>
                      <a:rPr lang="en-US" b="0" i="1" smtClean="0">
                        <a:latin typeface="Cambria Math" panose="02040503050406030204" pitchFamily="18" charset="0"/>
                      </a:rPr>
                      <m:t>. </m:t>
                    </m:r>
                  </m:oMath>
                </a14:m>
                <a:r>
                  <a:rPr lang="en-US" dirty="0"/>
                  <a:t> The output is obtained by reversing the input. For example,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a:rPr lang="en-US" b="0" i="0" smtClean="0">
                            <a:latin typeface="Cambria Math" panose="02040503050406030204" pitchFamily="18" charset="0"/>
                          </a:rPr>
                          <m:t>011</m:t>
                        </m:r>
                      </m:e>
                    </m:d>
                    <m:r>
                      <a:rPr lang="en-US" b="0" i="0" smtClean="0">
                        <a:latin typeface="Cambria Math" panose="02040503050406030204" pitchFamily="18" charset="0"/>
                      </a:rPr>
                      <m:t>=</m:t>
                    </m:r>
                    <m:r>
                      <a:rPr lang="en-US" b="0" i="0" smtClean="0">
                        <a:latin typeface="Cambria Math" panose="02040503050406030204" pitchFamily="18" charset="0"/>
                      </a:rPr>
                      <m:t>110</m:t>
                    </m:r>
                  </m:oMath>
                </a14:m>
                <a:r>
                  <a:rPr lang="en-US" dirty="0"/>
                  <a:t>  </a:t>
                </a:r>
              </a:p>
            </p:txBody>
          </p:sp>
        </mc:Choice>
        <mc:Fallback xmlns="">
          <p:sp>
            <p:nvSpPr>
              <p:cNvPr id="10" name="TextBox 9">
                <a:extLst>
                  <a:ext uri="{FF2B5EF4-FFF2-40B4-BE49-F238E27FC236}">
                    <a16:creationId xmlns:a16="http://schemas.microsoft.com/office/drawing/2014/main" id="{2B2E1761-1A86-A942-70B8-E84B3FD739EF}"/>
                  </a:ext>
                </a:extLst>
              </p:cNvPr>
              <p:cNvSpPr txBox="1">
                <a:spLocks noRot="1" noChangeAspect="1" noMove="1" noResize="1" noEditPoints="1" noAdjustHandles="1" noChangeArrowheads="1" noChangeShapeType="1" noTextEdit="1"/>
              </p:cNvSpPr>
              <p:nvPr/>
            </p:nvSpPr>
            <p:spPr>
              <a:xfrm>
                <a:off x="384048" y="4704040"/>
                <a:ext cx="10257103" cy="369332"/>
              </a:xfrm>
              <a:prstGeom prst="rect">
                <a:avLst/>
              </a:prstGeom>
              <a:blipFill>
                <a:blip r:embed="rId5"/>
                <a:stretch>
                  <a:fillRect l="-475"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D2E968-B59A-4C56-74FE-89F5A2A0C88F}"/>
                  </a:ext>
                </a:extLst>
              </p:cNvPr>
              <p:cNvSpPr txBox="1"/>
              <p:nvPr/>
            </p:nvSpPr>
            <p:spPr>
              <a:xfrm>
                <a:off x="384048" y="5622869"/>
                <a:ext cx="10433434" cy="369332"/>
              </a:xfrm>
              <a:prstGeom prst="rect">
                <a:avLst/>
              </a:prstGeom>
              <a:noFill/>
            </p:spPr>
            <p:txBody>
              <a:bodyPr wrap="none" rtlCol="0">
                <a:spAutoFit/>
              </a:bodyPr>
              <a:lstStyle/>
              <a:p>
                <a:r>
                  <a:rPr lang="en-US" dirty="0"/>
                  <a:t>e</a:t>
                </a:r>
                <a:r>
                  <a:rPr lang="en-US" b="0" dirty="0"/>
                  <a:t>)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US" dirty="0"/>
                  <a:t> The output is obtained by dropping the first bit. For example,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a:rPr lang="en-US" b="0" i="0" smtClean="0">
                            <a:latin typeface="Cambria Math" panose="02040503050406030204" pitchFamily="18" charset="0"/>
                          </a:rPr>
                          <m:t>011</m:t>
                        </m:r>
                      </m:e>
                    </m:d>
                    <m:r>
                      <a:rPr lang="en-US" b="0" i="0" smtClean="0">
                        <a:latin typeface="Cambria Math" panose="02040503050406030204" pitchFamily="18" charset="0"/>
                      </a:rPr>
                      <m:t>=</m:t>
                    </m:r>
                    <m:r>
                      <a:rPr lang="en-US" b="0" i="0" smtClean="0">
                        <a:latin typeface="Cambria Math" panose="02040503050406030204" pitchFamily="18" charset="0"/>
                      </a:rPr>
                      <m:t>11</m:t>
                    </m:r>
                  </m:oMath>
                </a14:m>
                <a:r>
                  <a:rPr lang="en-US" dirty="0"/>
                  <a:t>  </a:t>
                </a:r>
              </a:p>
            </p:txBody>
          </p:sp>
        </mc:Choice>
        <mc:Fallback xmlns="">
          <p:sp>
            <p:nvSpPr>
              <p:cNvPr id="11" name="TextBox 10">
                <a:extLst>
                  <a:ext uri="{FF2B5EF4-FFF2-40B4-BE49-F238E27FC236}">
                    <a16:creationId xmlns:a16="http://schemas.microsoft.com/office/drawing/2014/main" id="{CFD2E968-B59A-4C56-74FE-89F5A2A0C88F}"/>
                  </a:ext>
                </a:extLst>
              </p:cNvPr>
              <p:cNvSpPr txBox="1">
                <a:spLocks noRot="1" noChangeAspect="1" noMove="1" noResize="1" noEditPoints="1" noAdjustHandles="1" noChangeArrowheads="1" noChangeShapeType="1" noTextEdit="1"/>
              </p:cNvSpPr>
              <p:nvPr/>
            </p:nvSpPr>
            <p:spPr>
              <a:xfrm>
                <a:off x="384048" y="5622869"/>
                <a:ext cx="10433434" cy="369332"/>
              </a:xfrm>
              <a:prstGeom prst="rect">
                <a:avLst/>
              </a:prstGeom>
              <a:blipFill>
                <a:blip r:embed="rId6"/>
                <a:stretch>
                  <a:fillRect l="-467" t="-8197" b="-245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C8459A4-CA64-B3C0-A737-BC450C74095D}"/>
              </a:ext>
            </a:extLst>
          </p:cNvPr>
          <p:cNvSpPr txBox="1"/>
          <p:nvPr/>
        </p:nvSpPr>
        <p:spPr>
          <a:xfrm>
            <a:off x="671819" y="2309836"/>
            <a:ext cx="4514377" cy="369332"/>
          </a:xfrm>
          <a:prstGeom prst="rect">
            <a:avLst/>
          </a:prstGeom>
          <a:noFill/>
        </p:spPr>
        <p:txBody>
          <a:bodyPr wrap="none" rtlCol="0">
            <a:spAutoFit/>
          </a:bodyPr>
          <a:lstStyle/>
          <a:p>
            <a:r>
              <a:rPr lang="en-US" dirty="0">
                <a:solidFill>
                  <a:srgbClr val="FF0000"/>
                </a:solidFill>
              </a:rPr>
              <a:t>One-to-one and onto, which is a bijection</a:t>
            </a:r>
          </a:p>
        </p:txBody>
      </p:sp>
      <p:sp>
        <p:nvSpPr>
          <p:cNvPr id="13" name="TextBox 12">
            <a:extLst>
              <a:ext uri="{FF2B5EF4-FFF2-40B4-BE49-F238E27FC236}">
                <a16:creationId xmlns:a16="http://schemas.microsoft.com/office/drawing/2014/main" id="{6F84B94D-72FC-9F2D-0769-0AF8C2D8FDA9}"/>
              </a:ext>
            </a:extLst>
          </p:cNvPr>
          <p:cNvSpPr txBox="1"/>
          <p:nvPr/>
        </p:nvSpPr>
        <p:spPr>
          <a:xfrm>
            <a:off x="671819" y="3228665"/>
            <a:ext cx="2710999" cy="369332"/>
          </a:xfrm>
          <a:prstGeom prst="rect">
            <a:avLst/>
          </a:prstGeom>
          <a:noFill/>
        </p:spPr>
        <p:txBody>
          <a:bodyPr wrap="none" rtlCol="0">
            <a:spAutoFit/>
          </a:bodyPr>
          <a:lstStyle/>
          <a:p>
            <a:r>
              <a:rPr lang="en-US" dirty="0">
                <a:solidFill>
                  <a:srgbClr val="FF0000"/>
                </a:solidFill>
              </a:rPr>
              <a:t>One-to-one but not onto</a:t>
            </a:r>
          </a:p>
        </p:txBody>
      </p:sp>
      <p:sp>
        <p:nvSpPr>
          <p:cNvPr id="14" name="TextBox 13">
            <a:extLst>
              <a:ext uri="{FF2B5EF4-FFF2-40B4-BE49-F238E27FC236}">
                <a16:creationId xmlns:a16="http://schemas.microsoft.com/office/drawing/2014/main" id="{81414F7C-ECD0-CC74-860B-0AFCCCF6C7C7}"/>
              </a:ext>
            </a:extLst>
          </p:cNvPr>
          <p:cNvSpPr txBox="1"/>
          <p:nvPr/>
        </p:nvSpPr>
        <p:spPr>
          <a:xfrm>
            <a:off x="671818" y="4147494"/>
            <a:ext cx="4514377" cy="369332"/>
          </a:xfrm>
          <a:prstGeom prst="rect">
            <a:avLst/>
          </a:prstGeom>
          <a:noFill/>
        </p:spPr>
        <p:txBody>
          <a:bodyPr wrap="none" rtlCol="0">
            <a:spAutoFit/>
          </a:bodyPr>
          <a:lstStyle/>
          <a:p>
            <a:r>
              <a:rPr lang="en-US" dirty="0">
                <a:solidFill>
                  <a:srgbClr val="FF0000"/>
                </a:solidFill>
              </a:rPr>
              <a:t>One-to-one and onto, which is a bijection</a:t>
            </a:r>
          </a:p>
        </p:txBody>
      </p:sp>
      <p:sp>
        <p:nvSpPr>
          <p:cNvPr id="15" name="TextBox 14">
            <a:extLst>
              <a:ext uri="{FF2B5EF4-FFF2-40B4-BE49-F238E27FC236}">
                <a16:creationId xmlns:a16="http://schemas.microsoft.com/office/drawing/2014/main" id="{D8CFB403-717B-3839-0BF8-E40AFF067EB5}"/>
              </a:ext>
            </a:extLst>
          </p:cNvPr>
          <p:cNvSpPr txBox="1"/>
          <p:nvPr/>
        </p:nvSpPr>
        <p:spPr>
          <a:xfrm>
            <a:off x="671818" y="5066323"/>
            <a:ext cx="4514377" cy="369332"/>
          </a:xfrm>
          <a:prstGeom prst="rect">
            <a:avLst/>
          </a:prstGeom>
          <a:noFill/>
        </p:spPr>
        <p:txBody>
          <a:bodyPr wrap="none" rtlCol="0">
            <a:spAutoFit/>
          </a:bodyPr>
          <a:lstStyle/>
          <a:p>
            <a:r>
              <a:rPr lang="en-US" dirty="0">
                <a:solidFill>
                  <a:srgbClr val="FF0000"/>
                </a:solidFill>
              </a:rPr>
              <a:t>One-to-one and onto, which is a bijection</a:t>
            </a:r>
          </a:p>
        </p:txBody>
      </p:sp>
      <p:sp>
        <p:nvSpPr>
          <p:cNvPr id="16" name="TextBox 15">
            <a:extLst>
              <a:ext uri="{FF2B5EF4-FFF2-40B4-BE49-F238E27FC236}">
                <a16:creationId xmlns:a16="http://schemas.microsoft.com/office/drawing/2014/main" id="{41ADBC64-2488-9E97-C091-9D6E3996531C}"/>
              </a:ext>
            </a:extLst>
          </p:cNvPr>
          <p:cNvSpPr txBox="1"/>
          <p:nvPr/>
        </p:nvSpPr>
        <p:spPr>
          <a:xfrm>
            <a:off x="671817" y="5985152"/>
            <a:ext cx="2710999" cy="369332"/>
          </a:xfrm>
          <a:prstGeom prst="rect">
            <a:avLst/>
          </a:prstGeom>
          <a:noFill/>
        </p:spPr>
        <p:txBody>
          <a:bodyPr wrap="none" rtlCol="0">
            <a:spAutoFit/>
          </a:bodyPr>
          <a:lstStyle/>
          <a:p>
            <a:r>
              <a:rPr lang="en-US" dirty="0">
                <a:solidFill>
                  <a:srgbClr val="FF0000"/>
                </a:solidFill>
              </a:rPr>
              <a:t>Onto but not one-to-one</a:t>
            </a:r>
          </a:p>
        </p:txBody>
      </p:sp>
    </p:spTree>
    <p:extLst>
      <p:ext uri="{BB962C8B-B14F-4D97-AF65-F5344CB8AC3E}">
        <p14:creationId xmlns:p14="http://schemas.microsoft.com/office/powerpoint/2010/main" val="204919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theme/theme1.xml><?xml version="1.0" encoding="utf-8"?>
<a:theme xmlns:a="http://schemas.openxmlformats.org/drawingml/2006/main" name="discretemath">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discretemath" id="{41F1BA77-F6A3-4FDD-8DBD-E0723E09B8CD}" vid="{3C301FDB-B774-48A6-B0A8-42FA5DE57E08}"/>
    </a:ext>
  </a:extLst>
</a:theme>
</file>

<file path=docProps/app.xml><?xml version="1.0" encoding="utf-8"?>
<Properties xmlns="http://schemas.openxmlformats.org/officeDocument/2006/extended-properties" xmlns:vt="http://schemas.openxmlformats.org/officeDocument/2006/docPropsVTypes">
  <Template>discretemath</Template>
  <TotalTime>30598</TotalTime>
  <Words>1068</Words>
  <Application>Microsoft Office PowerPoint</Application>
  <PresentationFormat>Widescreen</PresentationFormat>
  <Paragraphs>176</Paragraphs>
  <Slides>14</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Century Schoolbook</vt:lpstr>
      <vt:lpstr>Consolas</vt:lpstr>
      <vt:lpstr>Courier New</vt:lpstr>
      <vt:lpstr>Wingdings 2</vt:lpstr>
      <vt:lpstr>discretemath</vt:lpstr>
      <vt:lpstr>Functions</vt:lpstr>
      <vt:lpstr>Quick Review: Cartesian Product</vt:lpstr>
      <vt:lpstr>Quick Review: Bit strings</vt:lpstr>
      <vt:lpstr>Functions </vt:lpstr>
      <vt:lpstr>Functions</vt:lpstr>
      <vt:lpstr>Functions </vt:lpstr>
      <vt:lpstr>Floor and Ceiling</vt:lpstr>
      <vt:lpstr>PowerPoint Presentation</vt:lpstr>
      <vt:lpstr>Classify these functions</vt:lpstr>
      <vt:lpstr>Function Classification</vt:lpstr>
      <vt:lpstr>Function Classification</vt:lpstr>
      <vt:lpstr>Inverse of a Function</vt:lpstr>
      <vt:lpstr>PowerPoint Presentation</vt:lpstr>
      <vt:lpstr>Exponents and Logarithms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280 Discrete Mathematics</dc:title>
  <dc:creator>Br Phillips</dc:creator>
  <cp:lastModifiedBy>Nate Phillips</cp:lastModifiedBy>
  <cp:revision>3</cp:revision>
  <dcterms:created xsi:type="dcterms:W3CDTF">2021-09-14T15:40:13Z</dcterms:created>
  <dcterms:modified xsi:type="dcterms:W3CDTF">2023-10-02T14:12:42Z</dcterms:modified>
</cp:coreProperties>
</file>