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41"/>
  </p:notesMasterIdLst>
  <p:sldIdLst>
    <p:sldId id="289" r:id="rId2"/>
    <p:sldId id="346" r:id="rId3"/>
    <p:sldId id="291" r:id="rId4"/>
    <p:sldId id="348" r:id="rId5"/>
    <p:sldId id="372" r:id="rId6"/>
    <p:sldId id="373" r:id="rId7"/>
    <p:sldId id="354" r:id="rId8"/>
    <p:sldId id="350" r:id="rId9"/>
    <p:sldId id="351" r:id="rId10"/>
    <p:sldId id="355" r:id="rId11"/>
    <p:sldId id="380" r:id="rId12"/>
    <p:sldId id="446" r:id="rId13"/>
    <p:sldId id="381" r:id="rId14"/>
    <p:sldId id="356" r:id="rId15"/>
    <p:sldId id="360" r:id="rId16"/>
    <p:sldId id="361" r:id="rId17"/>
    <p:sldId id="379" r:id="rId18"/>
    <p:sldId id="382" r:id="rId19"/>
    <p:sldId id="442" r:id="rId20"/>
    <p:sldId id="451" r:id="rId21"/>
    <p:sldId id="452" r:id="rId22"/>
    <p:sldId id="453" r:id="rId23"/>
    <p:sldId id="454" r:id="rId24"/>
    <p:sldId id="455" r:id="rId25"/>
    <p:sldId id="459" r:id="rId26"/>
    <p:sldId id="460" r:id="rId27"/>
    <p:sldId id="461" r:id="rId28"/>
    <p:sldId id="457" r:id="rId29"/>
    <p:sldId id="462" r:id="rId30"/>
    <p:sldId id="443" r:id="rId31"/>
    <p:sldId id="362" r:id="rId32"/>
    <p:sldId id="378" r:id="rId33"/>
    <p:sldId id="384" r:id="rId34"/>
    <p:sldId id="385" r:id="rId35"/>
    <p:sldId id="387" r:id="rId36"/>
    <p:sldId id="388" r:id="rId37"/>
    <p:sldId id="463" r:id="rId38"/>
    <p:sldId id="444" r:id="rId39"/>
    <p:sldId id="44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6312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47BB9-0EF3-4C14-BBAC-2EE2FB5BC1C3}" v="5" dt="2023-10-13T15:54:24.5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88602" autoAdjust="0"/>
  </p:normalViewPr>
  <p:slideViewPr>
    <p:cSldViewPr snapToGrid="0">
      <p:cViewPr varScale="1">
        <p:scale>
          <a:sx n="106" d="100"/>
          <a:sy n="10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0602408E-50F5-4992-9FF0-2FDDABC97049}"/>
    <pc:docChg chg="delSld modSld">
      <pc:chgData name="Phillips, Nate" userId="1a7ed9a7-6979-4999-8e72-44e838efb909" providerId="ADAL" clId="{0602408E-50F5-4992-9FF0-2FDDABC97049}" dt="2023-10-09T14:42:44.957" v="2" actId="729"/>
      <pc:docMkLst>
        <pc:docMk/>
      </pc:docMkLst>
      <pc:sldChg chg="mod modShow">
        <pc:chgData name="Phillips, Nate" userId="1a7ed9a7-6979-4999-8e72-44e838efb909" providerId="ADAL" clId="{0602408E-50F5-4992-9FF0-2FDDABC97049}" dt="2023-10-09T14:42:32.476" v="1" actId="729"/>
        <pc:sldMkLst>
          <pc:docMk/>
          <pc:sldMk cId="2104218225" sldId="382"/>
        </pc:sldMkLst>
      </pc:sldChg>
      <pc:sldChg chg="del">
        <pc:chgData name="Phillips, Nate" userId="1a7ed9a7-6979-4999-8e72-44e838efb909" providerId="ADAL" clId="{0602408E-50F5-4992-9FF0-2FDDABC97049}" dt="2023-10-09T14:41:54.708" v="0" actId="47"/>
        <pc:sldMkLst>
          <pc:docMk/>
          <pc:sldMk cId="2643467554" sldId="404"/>
        </pc:sldMkLst>
      </pc:sldChg>
      <pc:sldChg chg="mod modShow">
        <pc:chgData name="Phillips, Nate" userId="1a7ed9a7-6979-4999-8e72-44e838efb909" providerId="ADAL" clId="{0602408E-50F5-4992-9FF0-2FDDABC97049}" dt="2023-10-09T14:42:44.957" v="2" actId="729"/>
        <pc:sldMkLst>
          <pc:docMk/>
          <pc:sldMk cId="657818934" sldId="442"/>
        </pc:sldMkLst>
      </pc:sldChg>
      <pc:sldChg chg="mod modShow">
        <pc:chgData name="Phillips, Nate" userId="1a7ed9a7-6979-4999-8e72-44e838efb909" providerId="ADAL" clId="{0602408E-50F5-4992-9FF0-2FDDABC97049}" dt="2023-10-09T14:42:44.957" v="2" actId="729"/>
        <pc:sldMkLst>
          <pc:docMk/>
          <pc:sldMk cId="3784700894" sldId="451"/>
        </pc:sldMkLst>
      </pc:sldChg>
    </pc:docChg>
  </pc:docChgLst>
  <pc:docChgLst>
    <pc:chgData name="Phillips, Nate" userId="1a7ed9a7-6979-4999-8e72-44e838efb909" providerId="ADAL" clId="{70D47BB9-0EF3-4C14-BBAC-2EE2FB5BC1C3}"/>
    <pc:docChg chg="custSel addSld delSld modSld">
      <pc:chgData name="Phillips, Nate" userId="1a7ed9a7-6979-4999-8e72-44e838efb909" providerId="ADAL" clId="{70D47BB9-0EF3-4C14-BBAC-2EE2FB5BC1C3}" dt="2023-10-13T15:54:29.725" v="21" actId="20577"/>
      <pc:docMkLst>
        <pc:docMk/>
      </pc:docMkLst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445473533" sldId="362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2287683858" sldId="378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345280396" sldId="384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1787518291" sldId="385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2037259118" sldId="387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4286530428" sldId="388"/>
        </pc:sldMkLst>
      </pc:sldChg>
      <pc:sldChg chg="add del">
        <pc:chgData name="Phillips, Nate" userId="1a7ed9a7-6979-4999-8e72-44e838efb909" providerId="ADAL" clId="{70D47BB9-0EF3-4C14-BBAC-2EE2FB5BC1C3}" dt="2023-10-13T15:53:30.255" v="4"/>
        <pc:sldMkLst>
          <pc:docMk/>
          <pc:sldMk cId="360225559" sldId="443"/>
        </pc:sldMkLst>
      </pc:sldChg>
      <pc:sldChg chg="delSp modSp add mod">
        <pc:chgData name="Phillips, Nate" userId="1a7ed9a7-6979-4999-8e72-44e838efb909" providerId="ADAL" clId="{70D47BB9-0EF3-4C14-BBAC-2EE2FB5BC1C3}" dt="2023-10-13T15:54:14.781" v="12" actId="478"/>
        <pc:sldMkLst>
          <pc:docMk/>
          <pc:sldMk cId="977530233" sldId="444"/>
        </pc:sldMkLst>
        <pc:spChg chg="del mod">
          <ac:chgData name="Phillips, Nate" userId="1a7ed9a7-6979-4999-8e72-44e838efb909" providerId="ADAL" clId="{70D47BB9-0EF3-4C14-BBAC-2EE2FB5BC1C3}" dt="2023-10-13T15:54:14.781" v="12" actId="478"/>
          <ac:spMkLst>
            <pc:docMk/>
            <pc:sldMk cId="977530233" sldId="444"/>
            <ac:spMk id="7" creationId="{3354DF80-D170-4454-EA90-6A846DEEAACD}"/>
          </ac:spMkLst>
        </pc:spChg>
      </pc:sldChg>
      <pc:sldChg chg="modSp add mod">
        <pc:chgData name="Phillips, Nate" userId="1a7ed9a7-6979-4999-8e72-44e838efb909" providerId="ADAL" clId="{70D47BB9-0EF3-4C14-BBAC-2EE2FB5BC1C3}" dt="2023-10-13T15:54:29.725" v="21" actId="20577"/>
        <pc:sldMkLst>
          <pc:docMk/>
          <pc:sldMk cId="2584032097" sldId="445"/>
        </pc:sldMkLst>
        <pc:spChg chg="mod">
          <ac:chgData name="Phillips, Nate" userId="1a7ed9a7-6979-4999-8e72-44e838efb909" providerId="ADAL" clId="{70D47BB9-0EF3-4C14-BBAC-2EE2FB5BC1C3}" dt="2023-10-13T15:54:29.725" v="21" actId="20577"/>
          <ac:spMkLst>
            <pc:docMk/>
            <pc:sldMk cId="2584032097" sldId="445"/>
            <ac:spMk id="3" creationId="{2152F212-08DB-891D-9DC7-11723FC1C8A8}"/>
          </ac:spMkLst>
        </pc:spChg>
      </pc:sldChg>
      <pc:sldChg chg="add">
        <pc:chgData name="Phillips, Nate" userId="1a7ed9a7-6979-4999-8e72-44e838efb909" providerId="ADAL" clId="{70D47BB9-0EF3-4C14-BBAC-2EE2FB5BC1C3}" dt="2023-10-13T15:52:05.273" v="0"/>
        <pc:sldMkLst>
          <pc:docMk/>
          <pc:sldMk cId="804700945" sldId="452"/>
        </pc:sldMkLst>
      </pc:sldChg>
      <pc:sldChg chg="add">
        <pc:chgData name="Phillips, Nate" userId="1a7ed9a7-6979-4999-8e72-44e838efb909" providerId="ADAL" clId="{70D47BB9-0EF3-4C14-BBAC-2EE2FB5BC1C3}" dt="2023-10-13T15:52:05.273" v="0"/>
        <pc:sldMkLst>
          <pc:docMk/>
          <pc:sldMk cId="2643236624" sldId="453"/>
        </pc:sldMkLst>
      </pc:sldChg>
      <pc:sldChg chg="add">
        <pc:chgData name="Phillips, Nate" userId="1a7ed9a7-6979-4999-8e72-44e838efb909" providerId="ADAL" clId="{70D47BB9-0EF3-4C14-BBAC-2EE2FB5BC1C3}" dt="2023-10-13T15:52:05.273" v="0"/>
        <pc:sldMkLst>
          <pc:docMk/>
          <pc:sldMk cId="1894076011" sldId="454"/>
        </pc:sldMkLst>
      </pc:sldChg>
      <pc:sldChg chg="add">
        <pc:chgData name="Phillips, Nate" userId="1a7ed9a7-6979-4999-8e72-44e838efb909" providerId="ADAL" clId="{70D47BB9-0EF3-4C14-BBAC-2EE2FB5BC1C3}" dt="2023-10-13T15:52:49.869" v="2"/>
        <pc:sldMkLst>
          <pc:docMk/>
          <pc:sldMk cId="25796164" sldId="455"/>
        </pc:sldMkLst>
      </pc:sldChg>
      <pc:sldChg chg="add">
        <pc:chgData name="Phillips, Nate" userId="1a7ed9a7-6979-4999-8e72-44e838efb909" providerId="ADAL" clId="{70D47BB9-0EF3-4C14-BBAC-2EE2FB5BC1C3}" dt="2023-10-13T15:53:04.998" v="3"/>
        <pc:sldMkLst>
          <pc:docMk/>
          <pc:sldMk cId="2498706155" sldId="457"/>
        </pc:sldMkLst>
      </pc:sldChg>
      <pc:sldChg chg="add">
        <pc:chgData name="Phillips, Nate" userId="1a7ed9a7-6979-4999-8e72-44e838efb909" providerId="ADAL" clId="{70D47BB9-0EF3-4C14-BBAC-2EE2FB5BC1C3}" dt="2023-10-13T15:52:49.869" v="2"/>
        <pc:sldMkLst>
          <pc:docMk/>
          <pc:sldMk cId="2806933829" sldId="459"/>
        </pc:sldMkLst>
      </pc:sldChg>
      <pc:sldChg chg="add">
        <pc:chgData name="Phillips, Nate" userId="1a7ed9a7-6979-4999-8e72-44e838efb909" providerId="ADAL" clId="{70D47BB9-0EF3-4C14-BBAC-2EE2FB5BC1C3}" dt="2023-10-13T15:52:49.869" v="2"/>
        <pc:sldMkLst>
          <pc:docMk/>
          <pc:sldMk cId="2550543379" sldId="460"/>
        </pc:sldMkLst>
      </pc:sldChg>
      <pc:sldChg chg="add">
        <pc:chgData name="Phillips, Nate" userId="1a7ed9a7-6979-4999-8e72-44e838efb909" providerId="ADAL" clId="{70D47BB9-0EF3-4C14-BBAC-2EE2FB5BC1C3}" dt="2023-10-13T15:52:49.869" v="2"/>
        <pc:sldMkLst>
          <pc:docMk/>
          <pc:sldMk cId="1845662282" sldId="461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3511101974" sldId="462"/>
        </pc:sldMkLst>
      </pc:sldChg>
      <pc:sldChg chg="add">
        <pc:chgData name="Phillips, Nate" userId="1a7ed9a7-6979-4999-8e72-44e838efb909" providerId="ADAL" clId="{70D47BB9-0EF3-4C14-BBAC-2EE2FB5BC1C3}" dt="2023-10-13T15:53:30.255" v="4"/>
        <pc:sldMkLst>
          <pc:docMk/>
          <pc:sldMk cId="2307178178" sldId="4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EE94-1A07-4856-84F3-02564EEE0DF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FF86F-18EE-4DE4-8462-2A45C8AC9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30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digraph {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layout=neato;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label="Sample Graph";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labeljust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=l;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labelloc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edge [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arrowsize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=0.75; color=red]; # specifies the arrowhead 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node [shape=circle;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fixedsize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=true; width=0.30]; # specifies the node size/shape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a-&gt;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b-&gt;c; b-&gt;a;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c-&gt;d; c-&gt;f; c-&gt;g;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d-&gt;b;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e-&gt;c;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g-&gt;e;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f-&gt;d; d-&gt;f;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}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F86F-18EE-4DE4-8462-2A45C8AC9E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9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 =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digraph {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layout=neato;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label="Sample Graph";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labeljust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=l;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labelloc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edge [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arrowsize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=0.75; color=red]; # specifies the arrowhead size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node [shape=circle;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fixedsize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=true; width=0.30]; # specifies the node size/shape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a-&gt;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g;a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b-&gt;c; b-&gt;a;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c-&gt;d; c-&gt;f; c-&gt;g;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d-&gt;b;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e-&gt;c;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g-&gt;e;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f-&gt;e;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  f-&gt;d; d-&gt;f;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 }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'''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BFF86F-18EE-4DE4-8462-2A45C8AC9E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5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396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98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2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07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29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4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9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4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42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YlJH81dSiw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6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6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cse280-relation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2523507"/>
          </a:xfrm>
        </p:spPr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656584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918343" y="2326683"/>
            <a:ext cx="421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b,b</a:t>
            </a:r>
            <a:r>
              <a:rPr lang="en-US" dirty="0"/>
              <a:t>)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918343" y="4161986"/>
            <a:ext cx="495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Missing (</a:t>
            </a:r>
            <a:r>
              <a:rPr lang="en-US" dirty="0" err="1"/>
              <a:t>a,a</a:t>
            </a:r>
            <a:r>
              <a:rPr lang="en-US" dirty="0"/>
              <a:t>), (</a:t>
            </a:r>
            <a:r>
              <a:rPr lang="en-US" dirty="0" err="1"/>
              <a:t>b,b</a:t>
            </a:r>
            <a:r>
              <a:rPr lang="en-US" dirty="0"/>
              <a:t>), and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48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  <a:blipFill>
                <a:blip r:embed="rId2"/>
                <a:stretch>
                  <a:fillRect l="-471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/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younger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younger than yourself."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C792F5-E445-B1B9-309C-C2E50436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29" y="3502152"/>
                <a:ext cx="5841471" cy="2031325"/>
              </a:xfrm>
              <a:prstGeom prst="rect">
                <a:avLst/>
              </a:prstGeom>
              <a:blipFill>
                <a:blip r:embed="rId3"/>
                <a:stretch>
                  <a:fillRect l="-833" t="-1493" b="-3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/>
              <p:nvPr/>
            </p:nvSpPr>
            <p:spPr>
              <a:xfrm>
                <a:off x="7397496" y="3502152"/>
                <a:ext cx="3348994" cy="147732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Anti-reflexive math relations: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&lt;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&gt;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ECE7C5-EEE8-699D-4D20-2C513243F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496" y="3502152"/>
                <a:ext cx="3348994" cy="1477328"/>
              </a:xfrm>
              <a:prstGeom prst="rect">
                <a:avLst/>
              </a:prstGeom>
              <a:blipFill>
                <a:blip r:embed="rId4"/>
                <a:stretch>
                  <a:fillRect l="-1452" t="-2049" r="-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39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</a:t>
                </a:r>
                <a:r>
                  <a:rPr lang="en-US" b="1" dirty="0"/>
                  <a:t>not </a:t>
                </a:r>
                <a:r>
                  <a:rPr lang="en-US" dirty="0"/>
                  <a:t>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Every element in the set is not related to itself.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631949"/>
              </a:xfrm>
              <a:blipFill>
                <a:blip r:embed="rId2"/>
                <a:stretch>
                  <a:fillRect l="-471" t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/>
              <p:nvPr/>
            </p:nvSpPr>
            <p:spPr>
              <a:xfrm>
                <a:off x="259395" y="3823909"/>
                <a:ext cx="6300123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grandparent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"You are not your own grandparent." (except for </a:t>
                </a:r>
                <a:r>
                  <a:rPr lang="en-US" dirty="0">
                    <a:hlinkClick r:id="rId3"/>
                  </a:rPr>
                  <a:t>this guy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3FEC2E-A2C7-43E7-AC7D-34DF4B14D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823909"/>
                <a:ext cx="6300123" cy="2031325"/>
              </a:xfrm>
              <a:prstGeom prst="rect">
                <a:avLst/>
              </a:prstGeom>
              <a:blipFill>
                <a:blip r:embed="rId4"/>
                <a:stretch>
                  <a:fillRect l="-773" t="-1190" b="-3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6902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Given the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, which of the following relations 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are anti-reflexive?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c,b</a:t>
                </a:r>
                <a:r>
                  <a:rPr lang="en-US" sz="2800" dirty="0"/>
                  <a:t>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c,a</a:t>
                </a:r>
                <a:r>
                  <a:rPr lang="en-US" sz="2800" dirty="0"/>
                  <a:t>),(</a:t>
                </a:r>
                <a:r>
                  <a:rPr lang="en-US" sz="2800" dirty="0" err="1"/>
                  <a:t>c,c</a:t>
                </a:r>
                <a:r>
                  <a:rPr lang="en-US" sz="2800" dirty="0"/>
                  <a:t>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7217020-6C07-4D54-A34B-102CBB256DA5}"/>
              </a:ext>
            </a:extLst>
          </p:cNvPr>
          <p:cNvSpPr txBox="1"/>
          <p:nvPr/>
        </p:nvSpPr>
        <p:spPr>
          <a:xfrm>
            <a:off x="6881767" y="2326683"/>
            <a:ext cx="3695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anti-reflexive. Contains (</a:t>
            </a:r>
            <a:r>
              <a:rPr lang="en-US" dirty="0" err="1"/>
              <a:t>a,a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6710E9-550E-4308-99A9-F06C920B3DF9}"/>
              </a:ext>
            </a:extLst>
          </p:cNvPr>
          <p:cNvSpPr txBox="1"/>
          <p:nvPr/>
        </p:nvSpPr>
        <p:spPr>
          <a:xfrm>
            <a:off x="6881767" y="4218197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reflexive. Contains (</a:t>
            </a:r>
            <a:r>
              <a:rPr lang="en-US" dirty="0" err="1"/>
              <a:t>c,c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9480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symmetric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𝑏𝑅𝑎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4574043" y="4481438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4564781" y="4912263"/>
            <a:ext cx="1829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/>
              <p:nvPr/>
            </p:nvSpPr>
            <p:spPr>
              <a:xfrm>
                <a:off x="4564780" y="5343088"/>
                <a:ext cx="36728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EE1954-D491-4FEE-A848-4775BEC7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780" y="5343088"/>
                <a:ext cx="3672800" cy="369332"/>
              </a:xfrm>
              <a:prstGeom prst="rect">
                <a:avLst/>
              </a:prstGeom>
              <a:blipFill>
                <a:blip r:embed="rId3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/>
              <p:nvPr/>
            </p:nvSpPr>
            <p:spPr>
              <a:xfrm>
                <a:off x="4557728" y="5773913"/>
                <a:ext cx="36784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No, not symmetric. Missing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5426A4-D909-4009-82B1-155D7887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728" y="5773913"/>
                <a:ext cx="3678443" cy="369332"/>
              </a:xfrm>
              <a:prstGeom prst="rect">
                <a:avLst/>
              </a:prstGeom>
              <a:blipFill>
                <a:blip r:embed="rId4"/>
                <a:stretch>
                  <a:fillRect l="-14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/>
              <p:nvPr/>
            </p:nvSpPr>
            <p:spPr>
              <a:xfrm>
                <a:off x="8802421" y="3041215"/>
                <a:ext cx="3047629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Symmetric math relations: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510A6C-FEAA-B003-5B37-B47685DE9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421" y="3041215"/>
                <a:ext cx="3047629" cy="923330"/>
              </a:xfrm>
              <a:prstGeom prst="rect">
                <a:avLst/>
              </a:prstGeom>
              <a:blipFill>
                <a:blip r:embed="rId5"/>
                <a:stretch>
                  <a:fillRect l="-1594" t="-3268" r="-99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/>
              <p:nvPr/>
            </p:nvSpPr>
            <p:spPr>
              <a:xfrm>
                <a:off x="6043846" y="1693127"/>
                <a:ext cx="5871928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siblings.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Bob is Sue's sibling, then Sue is Bob's sibling.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E04BC6F-28F1-7BBC-F746-156B1900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46" y="1693127"/>
                <a:ext cx="5871928" cy="1200329"/>
              </a:xfrm>
              <a:prstGeom prst="rect">
                <a:avLst/>
              </a:prstGeom>
              <a:blipFill>
                <a:blip r:embed="rId6"/>
                <a:stretch>
                  <a:fillRect l="-725" t="-3015" b="-6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Anti-symmetric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094876"/>
                <a:ext cx="8946541" cy="419548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anti-symmetric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anti-symmetric?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094876"/>
                <a:ext cx="8946541" cy="4195481"/>
              </a:xfrm>
              <a:blipFill>
                <a:blip r:embed="rId2"/>
                <a:stretch>
                  <a:fillRect l="-477" t="-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4927422" y="3429000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(2,1) and (1,2)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4927421" y="3795567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contains (2,3) and (3,2)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4927422" y="4221071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4927422" y="4640488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Anti-symmetric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8F5CF-4B2F-44DC-87EE-4936B8CED161}"/>
              </a:ext>
            </a:extLst>
          </p:cNvPr>
          <p:cNvSpPr/>
          <p:nvPr/>
        </p:nvSpPr>
        <p:spPr>
          <a:xfrm>
            <a:off x="9045750" y="1567643"/>
            <a:ext cx="2870024" cy="25506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Another way of thinking about it:</a:t>
            </a:r>
          </a:p>
          <a:p>
            <a:endParaRPr lang="en-US" dirty="0"/>
          </a:p>
          <a:p>
            <a:r>
              <a:rPr lang="en-US" dirty="0"/>
              <a:t>Anti-symmetric means the relation does not contain </a:t>
            </a:r>
            <a:r>
              <a:rPr lang="en-US" b="1" dirty="0"/>
              <a:t>any</a:t>
            </a:r>
            <a:r>
              <a:rPr lang="en-US" dirty="0"/>
              <a:t> symmetric pairs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461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048829"/>
                <a:ext cx="8946541" cy="54891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relation is transitive if whenever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𝑎𝑅𝑏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𝑏𝑅𝑐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𝑎𝑅𝑐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related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Which of these relations are transitive?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,(2,1),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(2,3)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048829"/>
                <a:ext cx="8946541" cy="5489131"/>
              </a:xfrm>
              <a:blipFill>
                <a:blip r:embed="rId2"/>
                <a:stretch>
                  <a:fillRect l="-613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99BF-F6BE-4950-A9B7-67072CE05E80}"/>
              </a:ext>
            </a:extLst>
          </p:cNvPr>
          <p:cNvSpPr txBox="1"/>
          <p:nvPr/>
        </p:nvSpPr>
        <p:spPr>
          <a:xfrm>
            <a:off x="5532396" y="4452627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(2,2)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4459A-825D-488C-AC88-372002E577C5}"/>
              </a:ext>
            </a:extLst>
          </p:cNvPr>
          <p:cNvSpPr txBox="1"/>
          <p:nvPr/>
        </p:nvSpPr>
        <p:spPr>
          <a:xfrm>
            <a:off x="5532397" y="485669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No, missing (3,3)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1954-D491-4FEE-A848-4775BEC74104}"/>
              </a:ext>
            </a:extLst>
          </p:cNvPr>
          <p:cNvSpPr txBox="1"/>
          <p:nvPr/>
        </p:nvSpPr>
        <p:spPr>
          <a:xfrm>
            <a:off x="5541106" y="5287473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5426A4-D909-4009-82B1-155D7887A063}"/>
              </a:ext>
            </a:extLst>
          </p:cNvPr>
          <p:cNvSpPr txBox="1"/>
          <p:nvPr/>
        </p:nvSpPr>
        <p:spPr>
          <a:xfrm>
            <a:off x="5549815" y="569104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Yes. 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/>
              <p:nvPr/>
            </p:nvSpPr>
            <p:spPr>
              <a:xfrm>
                <a:off x="8941079" y="3471695"/>
                <a:ext cx="2991525" cy="31393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Transitive math relations: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1&lt;2&lt;3) →(1&lt;3)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AD64F9-C425-AA92-D8D1-5F3175A62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079" y="3471695"/>
                <a:ext cx="2991525" cy="3139321"/>
              </a:xfrm>
              <a:prstGeom prst="rect">
                <a:avLst/>
              </a:prstGeom>
              <a:blipFill>
                <a:blip r:embed="rId3"/>
                <a:stretch>
                  <a:fillRect l="-1626" t="-969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9D9D6B2-8E2A-9DFC-167D-EFE3FDC54283}"/>
              </a:ext>
            </a:extLst>
          </p:cNvPr>
          <p:cNvSpPr txBox="1"/>
          <p:nvPr/>
        </p:nvSpPr>
        <p:spPr>
          <a:xfrm>
            <a:off x="7737262" y="1610096"/>
            <a:ext cx="4195342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Same parent as.</a:t>
            </a:r>
          </a:p>
          <a:p>
            <a:r>
              <a:rPr lang="en-US" dirty="0"/>
              <a:t>Bob has same parent as Sue and Sue has the same parent as Bill. Bob has the same parent as Bill.</a:t>
            </a:r>
          </a:p>
        </p:txBody>
      </p:sp>
    </p:spTree>
    <p:extLst>
      <p:ext uri="{BB962C8B-B14F-4D97-AF65-F5344CB8AC3E}">
        <p14:creationId xmlns:p14="http://schemas.microsoft.com/office/powerpoint/2010/main" val="266374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3513" y="433137"/>
                <a:ext cx="6400800" cy="58152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Profile a binary relation using the five properties: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={1,2,3,4,5}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=6} </m:t>
                    </m:r>
                  </m:oMath>
                </a14:m>
                <a:r>
                  <a:rPr lang="en-US" dirty="0"/>
                  <a:t>  </a:t>
                </a:r>
                <a:r>
                  <a:rPr lang="en-US" sz="1600" dirty="0"/>
                  <a:t>(set builder notation)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   </a:t>
                </a:r>
                <a:r>
                  <a:rPr lang="en-US" sz="1600" dirty="0"/>
                  <a:t>(roster notation)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r>
                  <a:rPr lang="en-US" sz="1600" dirty="0"/>
                  <a:t>Which of the following properties apply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?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Anti-reflexive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Anti-symmetric</a:t>
                </a:r>
              </a:p>
              <a:p>
                <a:pPr>
                  <a:buFont typeface="+mj-lt"/>
                  <a:buAutoNum type="alphaLcPeriod"/>
                </a:pPr>
                <a:r>
                  <a:rPr lang="en-US" sz="1600" dirty="0"/>
                  <a:t>Transitive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590F30-7246-4821-BBCC-08BCD3816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513" y="433137"/>
                <a:ext cx="6400800" cy="5815263"/>
              </a:xfrm>
              <a:blipFill>
                <a:blip r:embed="rId2"/>
                <a:stretch>
                  <a:fillRect l="-762" t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/>
              <p:nvPr/>
            </p:nvSpPr>
            <p:spPr>
              <a:xfrm>
                <a:off x="6919688" y="184403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D4671A-B057-A43C-B4B4-938CE39827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688" y="184403"/>
                <a:ext cx="5043638" cy="2774000"/>
              </a:xfrm>
              <a:prstGeom prst="rect">
                <a:avLst/>
              </a:prstGeom>
              <a:blipFill>
                <a:blip r:embed="rId3"/>
                <a:stretch>
                  <a:fillRect l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581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F59D-D0DF-0EE5-7B11-B87A7974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7873-69A4-34F7-4E91-F3F9C526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 with a partner</a:t>
            </a:r>
          </a:p>
          <a:p>
            <a:r>
              <a:rPr lang="en-US" dirty="0"/>
              <a:t>6.1.3 </a:t>
            </a:r>
          </a:p>
          <a:p>
            <a:r>
              <a:rPr lang="en-US" dirty="0"/>
              <a:t>6.1.4 a-b</a:t>
            </a:r>
          </a:p>
          <a:p>
            <a:r>
              <a:rPr lang="en-US" dirty="0"/>
              <a:t>6.2.1 a-d</a:t>
            </a:r>
          </a:p>
          <a:p>
            <a:r>
              <a:rPr lang="en-US" dirty="0"/>
              <a:t>6.2.4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218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Directed Graph definition: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nonempty set of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set of ordered pairs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In other words, a directed graph is the same as a binary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  <a:blipFill>
                <a:blip r:embed="rId2"/>
                <a:stretch>
                  <a:fillRect l="-809" t="-104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A11515-9BFA-4739-B20C-74F148E95640}"/>
              </a:ext>
            </a:extLst>
          </p:cNvPr>
          <p:cNvSpPr txBox="1"/>
          <p:nvPr/>
        </p:nvSpPr>
        <p:spPr>
          <a:xfrm>
            <a:off x="7929153" y="3056728"/>
            <a:ext cx="384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helpful to draw it, but this is not necessary to be considered a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C554-D912-4951-A638-9BDFF22DC18C}"/>
              </a:ext>
            </a:extLst>
          </p:cNvPr>
          <p:cNvSpPr txBox="1"/>
          <p:nvPr/>
        </p:nvSpPr>
        <p:spPr>
          <a:xfrm>
            <a:off x="7929153" y="6023336"/>
            <a:ext cx="381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both represent the same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6EEC-8570-1FD5-069C-4AEAFFBB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96" y="4101361"/>
            <a:ext cx="1852218" cy="173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CDD82-55E9-0EA5-308F-ECA1DC57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639" y="4169313"/>
            <a:ext cx="1480087" cy="1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8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889-44E7-497F-910B-7734EC287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600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={1, 2}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064AD5-994A-4CD6-8013-01C1492D4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3312" y="1347538"/>
                <a:ext cx="8946541" cy="5265018"/>
              </a:xfrm>
              <a:blipFill>
                <a:blip r:embed="rId2"/>
                <a:stretch>
                  <a:fillRect l="-1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/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2985E48-0635-40C6-8D57-ED4B753E4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81" y="1494633"/>
                <a:ext cx="609460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/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E01AB5-178B-453A-AE3A-70B1FDD3F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752" y="3795381"/>
                <a:ext cx="4929363" cy="369332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/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3711F-3EF4-41AC-8DC1-F40309DD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900" y="4724314"/>
                <a:ext cx="4929363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6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D0FE-123F-4805-929C-7A8032810DDC}"/>
              </a:ext>
            </a:extLst>
          </p:cNvPr>
          <p:cNvSpPr txBox="1"/>
          <p:nvPr/>
        </p:nvSpPr>
        <p:spPr>
          <a:xfrm>
            <a:off x="327259" y="1097280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partner, discuss the following terms using this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2984-9763-D5FC-FC7B-91F636BE644F}"/>
              </a:ext>
            </a:extLst>
          </p:cNvPr>
          <p:cNvSpPr txBox="1"/>
          <p:nvPr/>
        </p:nvSpPr>
        <p:spPr>
          <a:xfrm>
            <a:off x="327259" y="1857676"/>
            <a:ext cx="61013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in-degree</a:t>
            </a:r>
            <a:r>
              <a:rPr lang="en-US" dirty="0"/>
              <a:t> of vertex </a:t>
            </a:r>
            <a:r>
              <a:rPr lang="en-US" b="1" dirty="0"/>
              <a:t>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the </a:t>
            </a:r>
            <a:r>
              <a:rPr lang="en-US" b="1" dirty="0"/>
              <a:t>out-degree</a:t>
            </a:r>
            <a:r>
              <a:rPr lang="en-US" dirty="0"/>
              <a:t> of vertex </a:t>
            </a:r>
            <a:r>
              <a:rPr lang="en-US" b="1" dirty="0"/>
              <a:t>c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b="1" dirty="0"/>
              <a:t>head</a:t>
            </a:r>
            <a:r>
              <a:rPr lang="en-US" dirty="0"/>
              <a:t> of edge (</a:t>
            </a:r>
            <a:r>
              <a:rPr lang="en-US" dirty="0" err="1"/>
              <a:t>b,c</a:t>
            </a:r>
            <a:r>
              <a:rPr lang="en-US" dirty="0"/>
              <a:t>)?</a:t>
            </a:r>
          </a:p>
          <a:p>
            <a:r>
              <a:rPr lang="en-US" dirty="0"/>
              <a:t>What is the </a:t>
            </a:r>
            <a:r>
              <a:rPr lang="en-US" b="1" dirty="0"/>
              <a:t>tail</a:t>
            </a:r>
            <a:r>
              <a:rPr lang="en-US" dirty="0"/>
              <a:t> of edge (</a:t>
            </a:r>
            <a:r>
              <a:rPr lang="en-US" dirty="0" err="1"/>
              <a:t>e,c</a:t>
            </a:r>
            <a:r>
              <a:rPr lang="en-US" dirty="0"/>
              <a:t>)?</a:t>
            </a:r>
          </a:p>
          <a:p>
            <a:r>
              <a:rPr lang="en-US" dirty="0"/>
              <a:t>Which vertex has a </a:t>
            </a:r>
            <a:r>
              <a:rPr lang="en-US" b="1" dirty="0"/>
              <a:t>self-loop</a:t>
            </a:r>
            <a:r>
              <a:rPr lang="en-US" dirty="0"/>
              <a:t>?</a:t>
            </a:r>
          </a:p>
          <a:p>
            <a:r>
              <a:rPr lang="en-US" dirty="0"/>
              <a:t>Find a </a:t>
            </a:r>
            <a:r>
              <a:rPr lang="en-US" b="1" dirty="0"/>
              <a:t>trail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path</a:t>
            </a:r>
            <a:r>
              <a:rPr lang="en-US" dirty="0"/>
              <a:t>. (no vertex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circuit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cycle</a:t>
            </a:r>
            <a:r>
              <a:rPr lang="en-US" dirty="0"/>
              <a:t>. (no edge or vertex occurs more than once)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E7D17-A877-D877-61A9-CBB9A433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24" y="1601867"/>
            <a:ext cx="5013317" cy="4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00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Directed Graph definition: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 nonempty set of vertices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(the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edges)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a set of ordered pairs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In other words, a directed graph is the same as a binary relation on the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F1EE9D-0A06-4695-B557-654D1FE36F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6780602" cy="4669856"/>
              </a:xfrm>
              <a:blipFill>
                <a:blip r:embed="rId2"/>
                <a:stretch>
                  <a:fillRect l="-809" t="-1044" r="-1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AA11515-9BFA-4739-B20C-74F148E95640}"/>
              </a:ext>
            </a:extLst>
          </p:cNvPr>
          <p:cNvSpPr txBox="1"/>
          <p:nvPr/>
        </p:nvSpPr>
        <p:spPr>
          <a:xfrm>
            <a:off x="7929153" y="3056728"/>
            <a:ext cx="3848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can be helpful to draw it, but this is not necessary to be considered a graph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EC554-D912-4951-A638-9BDFF22DC18C}"/>
              </a:ext>
            </a:extLst>
          </p:cNvPr>
          <p:cNvSpPr txBox="1"/>
          <p:nvPr/>
        </p:nvSpPr>
        <p:spPr>
          <a:xfrm>
            <a:off x="7929153" y="6023336"/>
            <a:ext cx="3815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both represent the same graph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386EEC-8570-1FD5-069C-4AEAFFBB3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396" y="4101361"/>
            <a:ext cx="1852218" cy="173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9CDD82-55E9-0EA5-308F-ECA1DC57C7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4639" y="4169313"/>
            <a:ext cx="1480087" cy="172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700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ACBC-8A6E-4A42-9CA5-5D993757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Graphs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8BD0FE-123F-4805-929C-7A8032810DDC}"/>
              </a:ext>
            </a:extLst>
          </p:cNvPr>
          <p:cNvSpPr txBox="1"/>
          <p:nvPr/>
        </p:nvSpPr>
        <p:spPr>
          <a:xfrm>
            <a:off x="327259" y="1097280"/>
            <a:ext cx="6689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partner, discuss the following terms using this graph.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72984-9763-D5FC-FC7B-91F636BE644F}"/>
              </a:ext>
            </a:extLst>
          </p:cNvPr>
          <p:cNvSpPr txBox="1"/>
          <p:nvPr/>
        </p:nvSpPr>
        <p:spPr>
          <a:xfrm>
            <a:off x="327259" y="1857676"/>
            <a:ext cx="6101350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in-degree</a:t>
            </a:r>
            <a:r>
              <a:rPr lang="en-US" dirty="0"/>
              <a:t> of vertex </a:t>
            </a:r>
            <a:r>
              <a:rPr lang="en-US" b="1" dirty="0"/>
              <a:t>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What is the </a:t>
            </a:r>
            <a:r>
              <a:rPr lang="en-US" b="1" dirty="0"/>
              <a:t>out-degree</a:t>
            </a:r>
            <a:r>
              <a:rPr lang="en-US" dirty="0"/>
              <a:t> of vertex </a:t>
            </a:r>
            <a:r>
              <a:rPr lang="en-US" b="1" dirty="0"/>
              <a:t>c</a:t>
            </a:r>
            <a:r>
              <a:rPr lang="en-US" dirty="0"/>
              <a:t>?</a:t>
            </a:r>
          </a:p>
          <a:p>
            <a:r>
              <a:rPr lang="en-US" dirty="0"/>
              <a:t>What is the </a:t>
            </a:r>
            <a:r>
              <a:rPr lang="en-US" b="1" dirty="0"/>
              <a:t>head</a:t>
            </a:r>
            <a:r>
              <a:rPr lang="en-US" dirty="0"/>
              <a:t> of edge (</a:t>
            </a:r>
            <a:r>
              <a:rPr lang="en-US" dirty="0" err="1"/>
              <a:t>b,c</a:t>
            </a:r>
            <a:r>
              <a:rPr lang="en-US" dirty="0"/>
              <a:t>)?</a:t>
            </a:r>
          </a:p>
          <a:p>
            <a:r>
              <a:rPr lang="en-US" dirty="0"/>
              <a:t>What is the </a:t>
            </a:r>
            <a:r>
              <a:rPr lang="en-US" b="1" dirty="0"/>
              <a:t>tail</a:t>
            </a:r>
            <a:r>
              <a:rPr lang="en-US" dirty="0"/>
              <a:t> of edge (</a:t>
            </a:r>
            <a:r>
              <a:rPr lang="en-US" dirty="0" err="1"/>
              <a:t>e,c</a:t>
            </a:r>
            <a:r>
              <a:rPr lang="en-US" dirty="0"/>
              <a:t>)?</a:t>
            </a:r>
          </a:p>
          <a:p>
            <a:r>
              <a:rPr lang="en-US" dirty="0"/>
              <a:t>Which vertex has a </a:t>
            </a:r>
            <a:r>
              <a:rPr lang="en-US" b="1" dirty="0"/>
              <a:t>self-loop</a:t>
            </a:r>
            <a:r>
              <a:rPr lang="en-US" dirty="0"/>
              <a:t>?</a:t>
            </a:r>
          </a:p>
          <a:p>
            <a:r>
              <a:rPr lang="en-US" dirty="0"/>
              <a:t>Find a </a:t>
            </a:r>
            <a:r>
              <a:rPr lang="en-US" b="1" dirty="0"/>
              <a:t>trail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path</a:t>
            </a:r>
            <a:r>
              <a:rPr lang="en-US" dirty="0"/>
              <a:t>. (no vertex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circuit</a:t>
            </a:r>
            <a:r>
              <a:rPr lang="en-US" dirty="0"/>
              <a:t>. (no edge occurs more than once)</a:t>
            </a:r>
          </a:p>
          <a:p>
            <a:r>
              <a:rPr lang="en-US" dirty="0"/>
              <a:t>Find a </a:t>
            </a:r>
            <a:r>
              <a:rPr lang="en-US" b="1" dirty="0"/>
              <a:t>cycle</a:t>
            </a:r>
            <a:r>
              <a:rPr lang="en-US" dirty="0"/>
              <a:t>. (no edge or vertex occurs more than once)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2E7D17-A877-D877-61A9-CBB9A433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424" y="1601867"/>
            <a:ext cx="5013317" cy="451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36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AC9-7B90-FF47-EB5F-2870E45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084-935B-5F90-6D01-9C48C793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directed graphs show the properties of binary relations?</a:t>
            </a:r>
          </a:p>
          <a:p>
            <a:endParaRPr lang="en-US" dirty="0"/>
          </a:p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r>
              <a:rPr lang="en-US" dirty="0"/>
              <a:t>Equivalence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/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6" y="2042000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07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E21F-DE99-90A9-8D5B-A0D68BFC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1734B-A0A7-7CEB-96CF-E955F3CDD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4097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from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relation from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set of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91734B-A0A7-7CEB-96CF-E955F3CDD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409701"/>
              </a:xfrm>
              <a:blipFill>
                <a:blip r:embed="rId2"/>
                <a:stretch>
                  <a:fillRect l="-471" t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973AA4-C674-657C-501C-04AB9665D166}"/>
                  </a:ext>
                </a:extLst>
              </p:cNvPr>
              <p:cNvSpPr txBox="1"/>
              <p:nvPr/>
            </p:nvSpPr>
            <p:spPr>
              <a:xfrm>
                <a:off x="228516" y="3664188"/>
                <a:ext cx="46809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relation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𝑒𝑏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 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973AA4-C674-657C-501C-04AB9665D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3664188"/>
                <a:ext cx="4680961" cy="646331"/>
              </a:xfrm>
              <a:prstGeom prst="rect">
                <a:avLst/>
              </a:prstGeom>
              <a:blipFill>
                <a:blip r:embed="rId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FCEA3-9309-95A6-D476-239B182B64B1}"/>
                  </a:ext>
                </a:extLst>
              </p:cNvPr>
              <p:cNvSpPr txBox="1"/>
              <p:nvPr/>
            </p:nvSpPr>
            <p:spPr>
              <a:xfrm>
                <a:off x="259395" y="4795520"/>
                <a:ext cx="16658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BFCEA3-9309-95A6-D476-239B182B6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795520"/>
                <a:ext cx="1665841" cy="369332"/>
              </a:xfrm>
              <a:prstGeom prst="rect">
                <a:avLst/>
              </a:prstGeom>
              <a:blipFill>
                <a:blip r:embed="rId4"/>
                <a:stretch>
                  <a:fillRect l="-3297" t="-10000" r="-21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2B654-272A-71B8-D1F0-8A26231A1CA1}"/>
                  </a:ext>
                </a:extLst>
              </p:cNvPr>
              <p:cNvSpPr txBox="1"/>
              <p:nvPr/>
            </p:nvSpPr>
            <p:spPr>
              <a:xfrm>
                <a:off x="228516" y="5280521"/>
                <a:ext cx="2411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𝑏𝑎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𝑐𝑐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𝑑𝑎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92B654-272A-71B8-D1F0-8A26231A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5280521"/>
                <a:ext cx="2411365" cy="369332"/>
              </a:xfrm>
              <a:prstGeom prst="rect">
                <a:avLst/>
              </a:prstGeom>
              <a:blipFill>
                <a:blip r:embed="rId5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051189-009B-DFC0-D692-ACD278A5F7E3}"/>
                  </a:ext>
                </a:extLst>
              </p:cNvPr>
              <p:cNvSpPr txBox="1"/>
              <p:nvPr/>
            </p:nvSpPr>
            <p:spPr>
              <a:xfrm>
                <a:off x="228516" y="2994521"/>
                <a:ext cx="39206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051189-009B-DFC0-D692-ACD278A5F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6" y="2994521"/>
                <a:ext cx="3920625" cy="646331"/>
              </a:xfrm>
              <a:prstGeom prst="rect">
                <a:avLst/>
              </a:prstGeom>
              <a:blipFill>
                <a:blip r:embed="rId6"/>
                <a:stretch>
                  <a:fillRect l="-1242" t="-4717"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F6A57-8C8B-87E0-BF51-8A35C0BEC300}"/>
                  </a:ext>
                </a:extLst>
              </p:cNvPr>
              <p:cNvSpPr txBox="1"/>
              <p:nvPr/>
            </p:nvSpPr>
            <p:spPr>
              <a:xfrm>
                <a:off x="5689601" y="3670776"/>
                <a:ext cx="598424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find elements that are the second element of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are the first element of a pair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69F6A57-8C8B-87E0-BF51-8A35C0BEC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601" y="3670776"/>
                <a:ext cx="5984240" cy="923330"/>
              </a:xfrm>
              <a:prstGeom prst="rect">
                <a:avLst/>
              </a:prstGeom>
              <a:blipFill>
                <a:blip r:embed="rId7"/>
                <a:stretch>
                  <a:fillRect l="-815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8F4EC-F2D3-EE11-52A2-F166259B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 of a Relation with Itself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3A7C-4106-F303-99AD-6ABD7AF3F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3733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Sometimes we want to compose a relation with itself. When might this be useful?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C1E178-C6EF-C1D0-666E-108E6B4CA9D2}"/>
                  </a:ext>
                </a:extLst>
              </p:cNvPr>
              <p:cNvSpPr txBox="1"/>
              <p:nvPr/>
            </p:nvSpPr>
            <p:spPr>
              <a:xfrm>
                <a:off x="259395" y="1641871"/>
                <a:ext cx="87868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a relation on the set of all people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parent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FC1E178-C6EF-C1D0-666E-108E6B4CA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1641871"/>
                <a:ext cx="8786829" cy="369332"/>
              </a:xfrm>
              <a:prstGeom prst="rect">
                <a:avLst/>
              </a:prstGeom>
              <a:blipFill>
                <a:blip r:embed="rId2"/>
                <a:stretch>
                  <a:fillRect l="-625" t="-8197" r="-3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F1439-E24D-8586-B1BB-5E2EC4D09F1A}"/>
                  </a:ext>
                </a:extLst>
              </p:cNvPr>
              <p:cNvSpPr txBox="1"/>
              <p:nvPr/>
            </p:nvSpPr>
            <p:spPr>
              <a:xfrm>
                <a:off x="259395" y="2170191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 there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9F1439-E24D-8586-B1BB-5E2EC4D09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170191"/>
                <a:ext cx="8989708" cy="369332"/>
              </a:xfrm>
              <a:prstGeom prst="rect">
                <a:avLst/>
              </a:prstGeom>
              <a:blipFill>
                <a:blip r:embed="rId3"/>
                <a:stretch>
                  <a:fillRect l="-61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4ED55-61E8-479D-287D-DADA8D6435ED}"/>
                  </a:ext>
                </a:extLst>
              </p:cNvPr>
              <p:cNvSpPr txBox="1"/>
              <p:nvPr/>
            </p:nvSpPr>
            <p:spPr>
              <a:xfrm>
                <a:off x="259395" y="2698511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Thus,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parent of person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the 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4ED55-61E8-479D-287D-DADA8D64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698511"/>
                <a:ext cx="8989708" cy="369332"/>
              </a:xfrm>
              <a:prstGeom prst="rect">
                <a:avLst/>
              </a:prstGeom>
              <a:blipFill>
                <a:blip r:embed="rId4"/>
                <a:stretch>
                  <a:fillRect l="-6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A7F34-B675-AA1A-00D2-6D3650452FD1}"/>
                  </a:ext>
                </a:extLst>
              </p:cNvPr>
              <p:cNvSpPr txBox="1"/>
              <p:nvPr/>
            </p:nvSpPr>
            <p:spPr>
              <a:xfrm>
                <a:off x="259395" y="3790158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What is the relationship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FA7F34-B675-AA1A-00D2-6D365045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790158"/>
                <a:ext cx="8989708" cy="369332"/>
              </a:xfrm>
              <a:prstGeom prst="rect">
                <a:avLst/>
              </a:prstGeom>
              <a:blipFill>
                <a:blip r:embed="rId5"/>
                <a:stretch>
                  <a:fillRect l="-61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A344-E34C-CC05-7599-B8144B844BFA}"/>
                  </a:ext>
                </a:extLst>
              </p:cNvPr>
              <p:cNvSpPr txBox="1"/>
              <p:nvPr/>
            </p:nvSpPr>
            <p:spPr>
              <a:xfrm>
                <a:off x="553685" y="4159490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grandparent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79A344-E34C-CC05-7599-B8144B844B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85" y="4159490"/>
                <a:ext cx="8989708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CAC9A-A7F4-9CD3-02CC-04B4620C7502}"/>
                  </a:ext>
                </a:extLst>
              </p:cNvPr>
              <p:cNvSpPr txBox="1"/>
              <p:nvPr/>
            </p:nvSpPr>
            <p:spPr>
              <a:xfrm>
                <a:off x="259395" y="4959867"/>
                <a:ext cx="8989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also written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AACAC9A-A7F4-9CD3-02CC-04B4620C7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4959867"/>
                <a:ext cx="8989708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3837F-832B-D724-C26A-6DBD7DDDC2B3}"/>
                  </a:ext>
                </a:extLst>
              </p:cNvPr>
              <p:cNvSpPr txBox="1"/>
              <p:nvPr/>
            </p:nvSpPr>
            <p:spPr>
              <a:xfrm>
                <a:off x="259395" y="5488187"/>
                <a:ext cx="9777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represents all walks of length 2 in a directed graph, or all second-order relations.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F3837F-832B-D724-C26A-6DBD7DDD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488187"/>
                <a:ext cx="977798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6933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EE4-2B40-838E-4BD9-3673C56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 of a 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defined recursively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  <a:blipFill>
                <a:blip r:embed="rId2"/>
                <a:stretch>
                  <a:fillRect t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394" y="3277913"/>
                <a:ext cx="4228523" cy="239898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4" y="3277913"/>
                <a:ext cx="4228523" cy="23989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2012018-E8D8-C063-D68C-065898A5EC53}"/>
              </a:ext>
            </a:extLst>
          </p:cNvPr>
          <p:cNvSpPr txBox="1"/>
          <p:nvPr/>
        </p:nvSpPr>
        <p:spPr>
          <a:xfrm>
            <a:off x="4834759" y="350191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CFA6A5-5918-E9DC-50B0-EE463839A043}"/>
              </a:ext>
            </a:extLst>
          </p:cNvPr>
          <p:cNvSpPr txBox="1"/>
          <p:nvPr/>
        </p:nvSpPr>
        <p:spPr>
          <a:xfrm>
            <a:off x="4834759" y="380499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7F2A9-E9DD-E3EB-48D8-D19581C6688F}"/>
              </a:ext>
            </a:extLst>
          </p:cNvPr>
          <p:cNvSpPr txBox="1"/>
          <p:nvPr/>
        </p:nvSpPr>
        <p:spPr>
          <a:xfrm>
            <a:off x="4834759" y="4108075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Represents all walks of length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4190E1-F0BC-516E-EB09-02808FC36135}"/>
                  </a:ext>
                </a:extLst>
              </p:cNvPr>
              <p:cNvSpPr txBox="1"/>
              <p:nvPr/>
            </p:nvSpPr>
            <p:spPr>
              <a:xfrm>
                <a:off x="4771697" y="2139450"/>
                <a:ext cx="3883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represents all walks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4190E1-F0BC-516E-EB09-02808FC36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697" y="2139450"/>
                <a:ext cx="3883499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54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6BEE4-2B40-838E-4BD9-3673C56E0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CB66B8-8276-2AA5-6942-C9847F50B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1393935"/>
              </a:xfrm>
              <a:blipFill>
                <a:blip r:embed="rId2"/>
                <a:stretch>
                  <a:fillRect l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2552671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4,2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D044CA0-4280-3F2D-DA93-281B5D01E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2552671"/>
                <a:ext cx="4228523" cy="876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04E35-469A-6878-8475-8C06346445FA}"/>
                  </a:ext>
                </a:extLst>
              </p:cNvPr>
              <p:cNvSpPr txBox="1"/>
              <p:nvPr/>
            </p:nvSpPr>
            <p:spPr>
              <a:xfrm>
                <a:off x="3901440" y="2333597"/>
                <a:ext cx="312745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4,3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304E35-469A-6878-8475-8C0634644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2333597"/>
                <a:ext cx="3127459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98CDE5A-1A8D-2C26-7EE1-D143CE0054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3669028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198CDE5A-1A8D-2C26-7EE1-D143CE005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3669028"/>
                <a:ext cx="4228523" cy="876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A57590A-E9FC-E1CC-2708-83995B783E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6226" y="4785385"/>
                <a:ext cx="4228523" cy="8763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5000"/>
                  </a:lnSpc>
                  <a:spcBef>
                    <a:spcPts val="1400"/>
                  </a:spcBef>
                  <a:spcAft>
                    <a:spcPts val="200"/>
                  </a:spcAft>
                  <a:buClr>
                    <a:schemeClr val="accent1"/>
                  </a:buClr>
                  <a:buSzPct val="80000"/>
                  <a:buFont typeface="Arial" pitchFamily="34" charset="0"/>
                  <a:buChar char="•"/>
                  <a:defRPr sz="1800" kern="1200" spc="1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Wingdings 2" pitchFamily="18" charset="2"/>
                  <a:buChar char=""/>
                  <a:defRPr sz="14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4,1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BA57590A-E9FC-E1CC-2708-83995B78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6" y="4785385"/>
                <a:ext cx="4228523" cy="8763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D1766-1E6D-76A1-A801-DFF032577BE9}"/>
                  </a:ext>
                </a:extLst>
              </p:cNvPr>
              <p:cNvSpPr txBox="1"/>
              <p:nvPr/>
            </p:nvSpPr>
            <p:spPr>
              <a:xfrm>
                <a:off x="4836160" y="5223549"/>
                <a:ext cx="4205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=4, 5, 6,…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2D1766-1E6D-76A1-A801-DFF032577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160" y="5223549"/>
                <a:ext cx="4205960" cy="369332"/>
              </a:xfrm>
              <a:prstGeom prst="rect">
                <a:avLst/>
              </a:prstGeom>
              <a:blipFill>
                <a:blip r:embed="rId7"/>
                <a:stretch>
                  <a:fillRect l="-115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66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AE6E-5AE7-0BF2-88EE-F6827D0A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vs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8BE82-11BA-CEE0-47E3-E4451274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we use a matrix to determine the properties of a relation?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Reflexive</a:t>
            </a:r>
          </a:p>
          <a:p>
            <a:pPr marL="0" indent="0">
              <a:buNone/>
            </a:pPr>
            <a:r>
              <a:rPr lang="en-US" dirty="0"/>
              <a:t>Anti-reflexive</a:t>
            </a:r>
          </a:p>
          <a:p>
            <a:pPr marL="0" indent="0">
              <a:buNone/>
            </a:pPr>
            <a:r>
              <a:rPr lang="en-US" dirty="0"/>
              <a:t>Symmetric</a:t>
            </a:r>
          </a:p>
          <a:p>
            <a:pPr marL="0" indent="0">
              <a:buNone/>
            </a:pPr>
            <a:r>
              <a:rPr lang="en-US" dirty="0"/>
              <a:t>Anti-symmetric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0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6307E-A2B8-4462-8299-D11DDF3E9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073" y="604703"/>
            <a:ext cx="8825658" cy="3510097"/>
          </a:xfrm>
        </p:spPr>
        <p:txBody>
          <a:bodyPr>
            <a:normAutofit fontScale="90000"/>
          </a:bodyPr>
          <a:lstStyle/>
          <a:p>
            <a:r>
              <a:rPr lang="en-US" dirty="0"/>
              <a:t>Equivalence Relations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3511101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AD75-3ED6-4335-812F-BE011C35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Review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8186" y="956926"/>
                <a:ext cx="5249362" cy="488938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is an assignment of </a:t>
                </a:r>
                <a:r>
                  <a:rPr lang="en-US" b="0" i="1" dirty="0"/>
                  <a:t>exactly one</a:t>
                </a:r>
                <a:r>
                  <a:rPr lang="en-US" b="0" dirty="0"/>
                  <a:t>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to each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unique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assigned to the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2,4,6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Function: {(1,2), (2,4), (3,6)}</a:t>
                </a:r>
              </a:p>
              <a:p>
                <a:pPr marL="0" indent="0">
                  <a:buNone/>
                </a:pPr>
                <a:r>
                  <a:rPr lang="en-US" dirty="0"/>
                  <a:t>Not Function: {(1,2), (1,4), (1,6)}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C868D-4504-4C83-BA35-75A6834C5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8186" y="956926"/>
                <a:ext cx="5249362" cy="4889380"/>
              </a:xfrm>
              <a:blipFill>
                <a:blip r:embed="rId2"/>
                <a:stretch>
                  <a:fillRect l="-929" t="-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3E25B4D-FE1E-48DB-8A0A-E29DA100F986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A86FB5-EFA6-4A00-A5DA-1412F84ECB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7502200" y="895169"/>
            <a:ext cx="1428949" cy="260068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9DED986-B67C-4539-A39C-C7D93FFA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9766" y="828313"/>
            <a:ext cx="1586236" cy="2600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221A15-4ECC-42B4-916B-E5C69ECB4160}"/>
              </a:ext>
            </a:extLst>
          </p:cNvPr>
          <p:cNvSpPr txBox="1"/>
          <p:nvPr/>
        </p:nvSpPr>
        <p:spPr>
          <a:xfrm>
            <a:off x="7502200" y="3512285"/>
            <a:ext cx="165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</a:p>
          <a:p>
            <a:r>
              <a:rPr lang="en-US" dirty="0"/>
              <a:t>a </a:t>
            </a:r>
            <a:r>
              <a:rPr lang="en-US" b="1" dirty="0"/>
              <a:t>Relation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345F6-8A0E-4645-A5ED-41C23C8FA670}"/>
              </a:ext>
            </a:extLst>
          </p:cNvPr>
          <p:cNvSpPr txBox="1"/>
          <p:nvPr/>
        </p:nvSpPr>
        <p:spPr>
          <a:xfrm>
            <a:off x="10049766" y="3512285"/>
            <a:ext cx="2010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  <a:p>
            <a:r>
              <a:rPr lang="en-US" dirty="0"/>
              <a:t>This is a special </a:t>
            </a:r>
          </a:p>
          <a:p>
            <a:r>
              <a:rPr lang="en-US" dirty="0"/>
              <a:t>kind of </a:t>
            </a:r>
            <a:r>
              <a:rPr lang="en-US" b="1" dirty="0"/>
              <a:t>relation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/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2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653FCE-C837-4AF8-9836-C50045288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192" y="4380758"/>
                <a:ext cx="104496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97397A5-21AB-4BE5-A979-8768AD83F4CA}"/>
              </a:ext>
            </a:extLst>
          </p:cNvPr>
          <p:cNvSpPr txBox="1"/>
          <p:nvPr/>
        </p:nvSpPr>
        <p:spPr>
          <a:xfrm>
            <a:off x="4010336" y="4866700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 ID to Class ID</a:t>
            </a:r>
          </a:p>
        </p:txBody>
      </p:sp>
    </p:spTree>
    <p:extLst>
      <p:ext uri="{BB962C8B-B14F-4D97-AF65-F5344CB8AC3E}">
        <p14:creationId xmlns:p14="http://schemas.microsoft.com/office/powerpoint/2010/main" val="1716017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DAC9-7B90-FF47-EB5F-2870E4537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6084-935B-5F90-6D01-9C48C793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directed graphs show the properties of binary relations? </a:t>
            </a:r>
          </a:p>
          <a:p>
            <a:pPr marL="0" indent="0">
              <a:buNone/>
            </a:pPr>
            <a:r>
              <a:rPr lang="en-US" dirty="0"/>
              <a:t>How do matrices show the properties of binary relations?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/>
              <p:nvPr/>
            </p:nvSpPr>
            <p:spPr>
              <a:xfrm>
                <a:off x="6872136" y="2902901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A4F1375-E838-9021-9D9D-DE3A23C460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6" y="2902901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22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4FDE-8471-4B7A-9820-BA5DF340A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CCED-9C31-4990-B3DF-1F491C75D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binary relation that is</a:t>
            </a:r>
          </a:p>
          <a:p>
            <a:pPr lvl="1"/>
            <a:r>
              <a:rPr lang="en-US" dirty="0"/>
              <a:t>Reflexive</a:t>
            </a:r>
          </a:p>
          <a:p>
            <a:pPr lvl="1"/>
            <a:r>
              <a:rPr lang="en-US" dirty="0"/>
              <a:t>Symmetric</a:t>
            </a:r>
          </a:p>
          <a:p>
            <a:pPr lvl="1"/>
            <a:r>
              <a:rPr lang="en-US" dirty="0"/>
              <a:t>Transitive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same</a:t>
            </a:r>
            <a:r>
              <a:rPr lang="en-US" dirty="0"/>
              <a:t> ______ as </a:t>
            </a:r>
          </a:p>
          <a:p>
            <a:pPr lvl="1"/>
            <a:r>
              <a:rPr lang="en-US" dirty="0"/>
              <a:t>The same parent as</a:t>
            </a:r>
          </a:p>
          <a:p>
            <a:pPr lvl="1"/>
            <a:r>
              <a:rPr lang="en-US" dirty="0"/>
              <a:t>The same name as</a:t>
            </a:r>
          </a:p>
          <a:p>
            <a:pPr lvl="1"/>
            <a:r>
              <a:rPr lang="en-US" dirty="0"/>
              <a:t>The same birthday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 variables – the same first 31 characters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1DA7DA-F0A6-4A31-A06E-7C2331052905}"/>
              </a:ext>
            </a:extLst>
          </p:cNvPr>
          <p:cNvSpPr txBox="1"/>
          <p:nvPr/>
        </p:nvSpPr>
        <p:spPr>
          <a:xfrm>
            <a:off x="6545179" y="2820201"/>
            <a:ext cx="525015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equivalent variable names in C:</a:t>
            </a:r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number_of_named_tropical_storms_atlantic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number_of_named_tropical_storms_pacific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number_of_named_tropical_storms_2020</a:t>
            </a:r>
          </a:p>
          <a:p>
            <a:r>
              <a:rPr lang="en-US" dirty="0">
                <a:latin typeface="Consolas" panose="020B0609020204030204" pitchFamily="49" charset="0"/>
              </a:rPr>
              <a:t>number_of_named_tropical_storms_2021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/>
              <p:nvPr/>
            </p:nvSpPr>
            <p:spPr>
              <a:xfrm>
                <a:off x="6679474" y="1254034"/>
                <a:ext cx="3907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means "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is equivalent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"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32EE33-F53C-5384-F517-0E2BE866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9474" y="1254034"/>
                <a:ext cx="3907416" cy="369332"/>
              </a:xfrm>
              <a:prstGeom prst="rect">
                <a:avLst/>
              </a:prstGeom>
              <a:blipFill>
                <a:blip r:embed="rId2"/>
                <a:stretch>
                  <a:fillRect t="-10000" r="-4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547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3A2D-95B2-49A9-8054-BC05847CF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F0F1A-39AF-4D08-BFC7-B205BFC2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 Point: Whenever you have a relation where something has </a:t>
            </a:r>
            <a:r>
              <a:rPr lang="en-US" b="1" dirty="0"/>
              <a:t>the same </a:t>
            </a:r>
            <a:r>
              <a:rPr lang="en-US" dirty="0"/>
              <a:t>______ as something else, you have an equivalence relation (usually)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• x has the same age as y</a:t>
            </a:r>
          </a:p>
          <a:p>
            <a:pPr marL="0" indent="0">
              <a:buNone/>
            </a:pPr>
            <a:r>
              <a:rPr lang="en-US" dirty="0"/>
              <a:t>	• the same birthday as</a:t>
            </a:r>
          </a:p>
          <a:p>
            <a:pPr marL="0" indent="0">
              <a:buNone/>
            </a:pPr>
            <a:r>
              <a:rPr lang="en-US" dirty="0"/>
              <a:t>	• the same name as</a:t>
            </a:r>
          </a:p>
          <a:p>
            <a:pPr marL="0" indent="0">
              <a:buNone/>
            </a:pPr>
            <a:r>
              <a:rPr lang="en-US" dirty="0"/>
              <a:t>	• the same major as</a:t>
            </a:r>
          </a:p>
          <a:p>
            <a:pPr marL="0" indent="0">
              <a:buNone/>
            </a:pPr>
            <a:r>
              <a:rPr lang="en-US" dirty="0"/>
              <a:t>	• the same first three bits as</a:t>
            </a:r>
          </a:p>
          <a:p>
            <a:pPr marL="0" indent="0">
              <a:buNone/>
            </a:pPr>
            <a:r>
              <a:rPr lang="en-US" dirty="0"/>
              <a:t>	• the same first 31 characters as</a:t>
            </a:r>
          </a:p>
          <a:p>
            <a:pPr marL="0" indent="0">
              <a:buNone/>
            </a:pPr>
            <a:r>
              <a:rPr lang="en-US" dirty="0"/>
              <a:t>	• the same ... 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68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F23D-2286-4BE0-92D3-5BCD802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B69061-68E0-4335-B1BE-623FBDB364F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/>
              <p:nvPr/>
            </p:nvSpPr>
            <p:spPr>
              <a:xfrm>
                <a:off x="334296" y="1535159"/>
                <a:ext cx="36644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01973D-8475-EF1B-8B26-AD5D0A457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1535159"/>
                <a:ext cx="36644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/>
              <p:nvPr/>
            </p:nvSpPr>
            <p:spPr>
              <a:xfrm>
                <a:off x="334296" y="1103350"/>
                <a:ext cx="11326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domain of an 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 is the set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C763F9-880F-75E1-DD9F-7E706BBE6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1103350"/>
                <a:ext cx="11326627" cy="369332"/>
              </a:xfrm>
              <a:prstGeom prst="rect">
                <a:avLst/>
              </a:prstGeom>
              <a:blipFill>
                <a:blip r:embed="rId3"/>
                <a:stretch>
                  <a:fillRect l="-484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/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8D1BDB-E595-EB9B-49AD-721CBF6B7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188909"/>
                <a:ext cx="282564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/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there is an </a:t>
                </a:r>
                <a:r>
                  <a:rPr lang="en-US" i="1" dirty="0"/>
                  <a:t>equivalence relation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on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the set of </a:t>
                </a:r>
                <a:r>
                  <a:rPr lang="en-US" b="1" dirty="0"/>
                  <a:t>all</a:t>
                </a:r>
                <a:r>
                  <a:rPr lang="en-US" dirty="0"/>
                  <a:t>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related to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equivalence class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6D841A0-2414-566E-9818-69845E10F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296" y="2857066"/>
                <a:ext cx="10717130" cy="646331"/>
              </a:xfrm>
              <a:prstGeom prst="rect">
                <a:avLst/>
              </a:prstGeom>
              <a:blipFill>
                <a:blip r:embed="rId5"/>
                <a:stretch>
                  <a:fillRect l="-512" t="-5660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/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Example: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has the same last name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Reflexive: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All people have the same last name as themself.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you have the same last name as Bob, then Bob has the same last name as you.</a:t>
                </a:r>
              </a:p>
              <a:p>
                <a:pPr marL="1376363" indent="-1376363">
                  <a:buNone/>
                </a:pPr>
                <a:r>
                  <a:rPr lang="en-US" dirty="0"/>
                  <a:t>  Transitive: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𝑥𝑅𝑦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𝑦𝑅𝑧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𝑥𝑅𝑧</m:t>
                    </m:r>
                  </m:oMath>
                </a14:m>
                <a:r>
                  <a:rPr lang="en-US" dirty="0"/>
                  <a:t>.  If person 1 has the same last name as person 2 and person 2 has the same last name as person 3, then person 1 has the same last name as person 3.</a:t>
                </a:r>
              </a:p>
              <a:p>
                <a:pPr marL="1255713" indent="-1255713">
                  <a:buNone/>
                </a:pPr>
                <a:endParaRPr lang="en-US" dirty="0"/>
              </a:p>
              <a:p>
                <a:r>
                  <a:rPr lang="en-US" dirty="0"/>
                  <a:t>[Smith] = The set of all people with the last name of "Smith".</a:t>
                </a:r>
              </a:p>
              <a:p>
                <a:r>
                  <a:rPr lang="en-US" dirty="0"/>
                  <a:t>[</a:t>
                </a:r>
                <a:r>
                  <a:rPr lang="en-US" b="0" i="1" dirty="0">
                    <a:latin typeface="+mj-lt"/>
                  </a:rPr>
                  <a:t>x</a:t>
                </a:r>
                <a:r>
                  <a:rPr lang="en-US" dirty="0"/>
                  <a:t>] = The set of all people with the last name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CF76C9-2BFE-E034-BA08-33056776B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12" y="3679348"/>
                <a:ext cx="11189389" cy="2862322"/>
              </a:xfrm>
              <a:prstGeom prst="rect">
                <a:avLst/>
              </a:prstGeom>
              <a:blipFill>
                <a:blip r:embed="rId6"/>
                <a:stretch>
                  <a:fillRect l="-381" t="-1062" b="-2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DFD51B-35B1-83DA-9CDE-35AE9CCE9838}"/>
              </a:ext>
            </a:extLst>
          </p:cNvPr>
          <p:cNvCxnSpPr/>
          <p:nvPr/>
        </p:nvCxnSpPr>
        <p:spPr>
          <a:xfrm flipV="1">
            <a:off x="10953135" y="1472682"/>
            <a:ext cx="0" cy="375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F2BB915-DA87-B808-01C4-0FBA33F123F9}"/>
              </a:ext>
            </a:extLst>
          </p:cNvPr>
          <p:cNvSpPr txBox="1"/>
          <p:nvPr/>
        </p:nvSpPr>
        <p:spPr>
          <a:xfrm>
            <a:off x="9850910" y="18484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i="1" dirty="0"/>
              <a:t>is equivalent to </a:t>
            </a:r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528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be the set of all students in the class.</a:t>
                </a:r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be the equivalence relation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represented by all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at the same table.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List out the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for all students in the class.  </a:t>
                </a:r>
              </a:p>
              <a:p>
                <a:pPr marL="0" indent="0">
                  <a:buNone/>
                </a:pPr>
                <a:r>
                  <a:rPr lang="en-US" i="0" dirty="0">
                    <a:latin typeface="+mj-lt"/>
                  </a:rPr>
                  <a:t>{(bob, </a:t>
                </a:r>
                <a:r>
                  <a:rPr lang="en-US" i="0" dirty="0" err="1">
                    <a:latin typeface="+mj-lt"/>
                  </a:rPr>
                  <a:t>sam</a:t>
                </a:r>
                <a:r>
                  <a:rPr lang="en-US" i="0" dirty="0">
                    <a:latin typeface="+mj-lt"/>
                  </a:rPr>
                  <a:t>), (sam, bob), (bob, sue), (sue, bob), (sue, sam), (sam, sue), (bob, bob), (sam, sam), (sue, sue), (bill, jeff), (jeff, bill), (jeff, jeff), (bill, bill), ...}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[bob]?</a:t>
                </a:r>
              </a:p>
              <a:p>
                <a:pPr marL="0" indent="0">
                  <a:buNone/>
                </a:pPr>
                <a:r>
                  <a:rPr lang="en-US" dirty="0"/>
                  <a:t>[bob] = {bob, </a:t>
                </a:r>
                <a:r>
                  <a:rPr lang="en-US" dirty="0" err="1"/>
                  <a:t>sam</a:t>
                </a:r>
                <a:r>
                  <a:rPr lang="en-US" dirty="0"/>
                  <a:t>, sue}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619BB-339E-4769-A4D0-5AB87E906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295" y="541751"/>
                <a:ext cx="9974228" cy="6013053"/>
              </a:xfrm>
              <a:blipFill>
                <a:blip r:embed="rId2"/>
                <a:stretch>
                  <a:fillRect l="-550" t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/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This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consists of all students at the same table as </a:t>
                </a:r>
                <a:r>
                  <a:rPr lang="en-US" b="1" dirty="0"/>
                  <a:t>bob</a:t>
                </a:r>
                <a:r>
                  <a:rPr lang="en-US" dirty="0"/>
                  <a:t>. This is the set of all students equivalent to </a:t>
                </a:r>
                <a:r>
                  <a:rPr lang="en-US" b="1" dirty="0"/>
                  <a:t>bob</a:t>
                </a:r>
                <a:r>
                  <a:rPr lang="en-US" dirty="0"/>
                  <a:t> with respect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. This subset is an </a:t>
                </a:r>
                <a:r>
                  <a:rPr lang="en-US" b="1" dirty="0"/>
                  <a:t>equivalence class</a:t>
                </a:r>
                <a:r>
                  <a:rPr lang="en-US" dirty="0"/>
                  <a:t> of the relation.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5EAD07B-70EE-459D-B86D-E82E1B47D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95" y="5631474"/>
                <a:ext cx="10943905" cy="923330"/>
              </a:xfrm>
              <a:prstGeom prst="rect">
                <a:avLst/>
              </a:prstGeom>
              <a:blipFill>
                <a:blip r:embed="rId3"/>
                <a:stretch>
                  <a:fillRect l="-501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5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mother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What is an equivalence class in this relation?</a:t>
                </a:r>
              </a:p>
              <a:p>
                <a:pPr marL="0" indent="0">
                  <a:buNone/>
                </a:pPr>
                <a:r>
                  <a:rPr lang="en-US" dirty="0"/>
                  <a:t>Each equivalence class is the set of people with the same mother. The equivalence classes form a partition on the set of all people.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1934678" y="2859671"/>
            <a:ext cx="43236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mother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1936555" y="3157821"/>
            <a:ext cx="770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the same mother as Sue, then Sue has the same mother as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1934678" y="3463637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Yes. If Bob has the same mother as Sue and Sue has the same mother as  </a:t>
            </a:r>
          </a:p>
          <a:p>
            <a:r>
              <a:rPr lang="en-US" sz="1600" dirty="0"/>
              <a:t>        Bill, then Bob has the same mother as Bill.</a:t>
            </a:r>
          </a:p>
        </p:txBody>
      </p:sp>
    </p:spTree>
    <p:extLst>
      <p:ext uri="{BB962C8B-B14F-4D97-AF65-F5344CB8AC3E}">
        <p14:creationId xmlns:p14="http://schemas.microsoft.com/office/powerpoint/2010/main" val="203725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All people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parent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It is not an equivalence relation.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53787FF-7CC9-0970-D4FD-3D69E5581C6C}"/>
              </a:ext>
            </a:extLst>
          </p:cNvPr>
          <p:cNvSpPr txBox="1"/>
          <p:nvPr/>
        </p:nvSpPr>
        <p:spPr>
          <a:xfrm>
            <a:off x="1934678" y="2859671"/>
            <a:ext cx="4270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You have the same parent as yourself.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142BA-FA41-3A51-7B4C-57422D402246}"/>
              </a:ext>
            </a:extLst>
          </p:cNvPr>
          <p:cNvSpPr txBox="1"/>
          <p:nvPr/>
        </p:nvSpPr>
        <p:spPr>
          <a:xfrm>
            <a:off x="1936555" y="3157821"/>
            <a:ext cx="7600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Yes. If Bob has the same parent as Sue, then Sue has the same parent as Bob.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F90926-2B49-BBB4-0B2F-7017ECB29A18}"/>
              </a:ext>
            </a:extLst>
          </p:cNvPr>
          <p:cNvSpPr txBox="1"/>
          <p:nvPr/>
        </p:nvSpPr>
        <p:spPr>
          <a:xfrm>
            <a:off x="1934678" y="3463637"/>
            <a:ext cx="74499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No.  Bob and Sue can have the same mother. Sue and Bill can have the same father. That does not imply that Bob and Bill have the same father.</a:t>
            </a:r>
          </a:p>
        </p:txBody>
      </p:sp>
    </p:spTree>
    <p:extLst>
      <p:ext uri="{BB962C8B-B14F-4D97-AF65-F5344CB8AC3E}">
        <p14:creationId xmlns:p14="http://schemas.microsoft.com/office/powerpoint/2010/main" val="428653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825-352D-5192-59A1-CDD3D7E6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5" y="1181099"/>
                <a:ext cx="11656379" cy="29779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Domain: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have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remainder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divided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5}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this an equivalence relation?</a:t>
                </a:r>
              </a:p>
              <a:p>
                <a:pPr marL="274320" lvl="1" indent="0">
                  <a:buNone/>
                </a:pPr>
                <a:r>
                  <a:rPr lang="en-US" dirty="0"/>
                  <a:t>Reflexive?  </a:t>
                </a:r>
              </a:p>
              <a:p>
                <a:pPr marL="274320" lvl="1" indent="0">
                  <a:buNone/>
                </a:pPr>
                <a:r>
                  <a:rPr lang="en-US" dirty="0"/>
                  <a:t>Symmetric? </a:t>
                </a:r>
              </a:p>
              <a:p>
                <a:pPr marL="274320" lvl="1" indent="0">
                  <a:buNone/>
                </a:pPr>
                <a:r>
                  <a:rPr lang="en-US" dirty="0"/>
                  <a:t>Transitive?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6F1200-4A61-A284-66F0-DE4D3518F2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5" y="1181099"/>
                <a:ext cx="11656379" cy="2977946"/>
              </a:xfrm>
              <a:blipFill>
                <a:blip r:embed="rId2"/>
                <a:stretch>
                  <a:fillRect l="-471" t="-1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/>
              <p:nvPr/>
            </p:nvSpPr>
            <p:spPr>
              <a:xfrm>
                <a:off x="1934678" y="2879007"/>
                <a:ext cx="39707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itself.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3787FF-7CC9-0970-D4FD-3D69E5581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78" y="2879007"/>
                <a:ext cx="3970767" cy="338554"/>
              </a:xfrm>
              <a:prstGeom prst="rect">
                <a:avLst/>
              </a:prstGeom>
              <a:blipFill>
                <a:blip r:embed="rId3"/>
                <a:stretch>
                  <a:fillRect l="-767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/>
              <p:nvPr/>
            </p:nvSpPr>
            <p:spPr>
              <a:xfrm>
                <a:off x="1936555" y="3157821"/>
                <a:ext cx="71643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B3142BA-FA41-3A51-7B4C-57422D402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555" y="3157821"/>
                <a:ext cx="7164397" cy="338554"/>
              </a:xfrm>
              <a:prstGeom prst="rect">
                <a:avLst/>
              </a:prstGeom>
              <a:blipFill>
                <a:blip r:embed="rId4"/>
                <a:stretch>
                  <a:fillRect l="-511" t="-5357" r="-25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/>
              <p:nvPr/>
            </p:nvSpPr>
            <p:spPr>
              <a:xfrm>
                <a:off x="1934678" y="3463637"/>
                <a:ext cx="744995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Yes.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/>
                  <a:t> has the same remainder as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600" dirty="0"/>
                  <a:t>.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90926-2B49-BBB4-0B2F-7017ECB29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678" y="3463637"/>
                <a:ext cx="7449954" cy="584775"/>
              </a:xfrm>
              <a:prstGeom prst="rect">
                <a:avLst/>
              </a:prstGeom>
              <a:blipFill>
                <a:blip r:embed="rId5"/>
                <a:stretch>
                  <a:fillRect l="-409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9009080-149E-405A-CC2D-29EEF081755C}"/>
              </a:ext>
            </a:extLst>
          </p:cNvPr>
          <p:cNvSpPr txBox="1"/>
          <p:nvPr/>
        </p:nvSpPr>
        <p:spPr>
          <a:xfrm>
            <a:off x="259395" y="4251934"/>
            <a:ext cx="561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equivalence classes for this relation?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/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0A6A5F-01CE-364F-667B-E5304324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4688087"/>
                <a:ext cx="727588" cy="369332"/>
              </a:xfrm>
              <a:prstGeom prst="rect">
                <a:avLst/>
              </a:prstGeom>
              <a:blipFill>
                <a:blip r:embed="rId6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/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A9DE1F5-0EBF-18AC-03B5-60952D51F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085638"/>
                <a:ext cx="727588" cy="369332"/>
              </a:xfrm>
              <a:prstGeom prst="rect">
                <a:avLst/>
              </a:prstGeom>
              <a:blipFill>
                <a:blip r:embed="rId7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/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2797BF-094D-9CD8-9283-8EB496CA0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483189"/>
                <a:ext cx="727588" cy="369332"/>
              </a:xfrm>
              <a:prstGeom prst="rect">
                <a:avLst/>
              </a:prstGeom>
              <a:blipFill>
                <a:blip r:embed="rId8"/>
                <a:stretch>
                  <a:fillRect t="-8197" r="-151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/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E61BA9A-7383-43B5-6FC3-D288CFA77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5880740"/>
                <a:ext cx="727588" cy="369332"/>
              </a:xfrm>
              <a:prstGeom prst="rect">
                <a:avLst/>
              </a:prstGeom>
              <a:blipFill>
                <a:blip r:embed="rId9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/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9028C79-D140-7DE2-28F0-862C6D826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93" y="6278291"/>
                <a:ext cx="727588" cy="369332"/>
              </a:xfrm>
              <a:prstGeom prst="rect">
                <a:avLst/>
              </a:prstGeom>
              <a:blipFill>
                <a:blip r:embed="rId10"/>
                <a:stretch>
                  <a:fillRect t="-10000" r="-151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/>
              <p:nvPr/>
            </p:nvSpPr>
            <p:spPr>
              <a:xfrm>
                <a:off x="1207090" y="4697005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{−10, −5, 0, 5, 10, 15, 20, 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C0122FC-07FD-E963-29CC-0F945DC9D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4697005"/>
                <a:ext cx="3512394" cy="369332"/>
              </a:xfrm>
              <a:prstGeom prst="rect">
                <a:avLst/>
              </a:prstGeom>
              <a:blipFill>
                <a:blip r:embed="rId11"/>
                <a:stretch>
                  <a:fillRect l="-5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/>
              <p:nvPr/>
            </p:nvSpPr>
            <p:spPr>
              <a:xfrm>
                <a:off x="1207090" y="508563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{−9, −4, 1, 6, 11, 16, 21,…}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BE113CF-56FC-DE3D-6186-B823EE3D8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085638"/>
                <a:ext cx="3512394" cy="369332"/>
              </a:xfrm>
              <a:prstGeom prst="rect">
                <a:avLst/>
              </a:prstGeom>
              <a:blipFill>
                <a:blip r:embed="rId12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/>
              <p:nvPr/>
            </p:nvSpPr>
            <p:spPr>
              <a:xfrm>
                <a:off x="1207090" y="5511408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{−8, −3, 2, 7, 12, 17, 22,…}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E06507-87E3-5F33-76A5-EB72FFBF6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511408"/>
                <a:ext cx="3512394" cy="369332"/>
              </a:xfrm>
              <a:prstGeom prst="rect">
                <a:avLst/>
              </a:prstGeom>
              <a:blipFill>
                <a:blip r:embed="rId13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/>
              <p:nvPr/>
            </p:nvSpPr>
            <p:spPr>
              <a:xfrm>
                <a:off x="1207090" y="5908959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{−7, −2, 3, 8, 13, 18, 23,…}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332BC9-9BB1-027F-B403-10FE8830F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5908959"/>
                <a:ext cx="3512394" cy="369332"/>
              </a:xfrm>
              <a:prstGeom prst="rect">
                <a:avLst/>
              </a:prstGeom>
              <a:blipFill>
                <a:blip r:embed="rId14"/>
                <a:stretch>
                  <a:fillRect l="-521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/>
              <p:nvPr/>
            </p:nvSpPr>
            <p:spPr>
              <a:xfrm>
                <a:off x="1207090" y="6306510"/>
                <a:ext cx="35123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{−6, −1, 4, 9, 14, 19, 24,…}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80F17C-CA5E-12A6-5850-0A1C8FDB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090" y="6306510"/>
                <a:ext cx="3512394" cy="369332"/>
              </a:xfrm>
              <a:prstGeom prst="rect">
                <a:avLst/>
              </a:prstGeom>
              <a:blipFill>
                <a:blip r:embed="rId15"/>
                <a:stretch>
                  <a:fillRect l="-52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/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Note that the equivalence classes for this relation form a </a:t>
                </a:r>
                <a:r>
                  <a:rPr lang="en-US" b="1" dirty="0"/>
                  <a:t>partition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0D215-88B7-E312-92AB-6059FE479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488" y="5869966"/>
                <a:ext cx="4095890" cy="646331"/>
              </a:xfrm>
              <a:prstGeom prst="rect">
                <a:avLst/>
              </a:prstGeom>
              <a:blipFill>
                <a:blip r:embed="rId16"/>
                <a:stretch>
                  <a:fillRect l="-1039" t="-4630" r="-178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7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5" grpId="0"/>
      <p:bldP spid="1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6367" y="1011921"/>
            <a:ext cx="2993155" cy="1076761"/>
          </a:xfrm>
        </p:spPr>
        <p:txBody>
          <a:bodyPr/>
          <a:lstStyle/>
          <a:p>
            <a:r>
              <a:rPr lang="en-US" dirty="0"/>
              <a:t>Selection</a:t>
            </a:r>
          </a:p>
          <a:p>
            <a:r>
              <a:rPr lang="en-US" dirty="0"/>
              <a:t>Projection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6844E7-DD34-AF40-317B-5A4B404BC653}"/>
              </a:ext>
            </a:extLst>
          </p:cNvPr>
          <p:cNvGraphicFramePr>
            <a:graphicFrameLocks noGrp="1"/>
          </p:cNvGraphicFramePr>
          <p:nvPr/>
        </p:nvGraphicFramePr>
        <p:xfrm>
          <a:off x="259395" y="1024591"/>
          <a:ext cx="750679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47">
                  <a:extLst>
                    <a:ext uri="{9D8B030D-6E8A-4147-A177-3AD203B41FA5}">
                      <a16:colId xmlns:a16="http://schemas.microsoft.com/office/drawing/2014/main" val="4267189032"/>
                    </a:ext>
                  </a:extLst>
                </a:gridCol>
                <a:gridCol w="1516362">
                  <a:extLst>
                    <a:ext uri="{9D8B030D-6E8A-4147-A177-3AD203B41FA5}">
                      <a16:colId xmlns:a16="http://schemas.microsoft.com/office/drawing/2014/main" val="3505031248"/>
                    </a:ext>
                  </a:extLst>
                </a:gridCol>
                <a:gridCol w="885770">
                  <a:extLst>
                    <a:ext uri="{9D8B030D-6E8A-4147-A177-3AD203B41FA5}">
                      <a16:colId xmlns:a16="http://schemas.microsoft.com/office/drawing/2014/main" val="942231443"/>
                    </a:ext>
                  </a:extLst>
                </a:gridCol>
                <a:gridCol w="2194568">
                  <a:extLst>
                    <a:ext uri="{9D8B030D-6E8A-4147-A177-3AD203B41FA5}">
                      <a16:colId xmlns:a16="http://schemas.microsoft.com/office/drawing/2014/main" val="626276837"/>
                    </a:ext>
                  </a:extLst>
                </a:gridCol>
                <a:gridCol w="1092806">
                  <a:extLst>
                    <a:ext uri="{9D8B030D-6E8A-4147-A177-3AD203B41FA5}">
                      <a16:colId xmlns:a16="http://schemas.microsoft.com/office/drawing/2014/main" val="3217879639"/>
                    </a:ext>
                  </a:extLst>
                </a:gridCol>
                <a:gridCol w="1191337">
                  <a:extLst>
                    <a:ext uri="{9D8B030D-6E8A-4147-A177-3AD203B41FA5}">
                      <a16:colId xmlns:a16="http://schemas.microsoft.com/office/drawing/2014/main" val="262103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job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hometown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0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555-5555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Senior Computer Scientist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Idaho Falls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23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Rexburg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479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0A27FE-072C-70DD-5E3B-AE5569CE27B5}"/>
              </a:ext>
            </a:extLst>
          </p:cNvPr>
          <p:cNvGraphicFramePr>
            <a:graphicFrameLocks noGrp="1"/>
          </p:cNvGraphicFramePr>
          <p:nvPr/>
        </p:nvGraphicFramePr>
        <p:xfrm>
          <a:off x="259395" y="4332929"/>
          <a:ext cx="3284994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9485">
                  <a:extLst>
                    <a:ext uri="{9D8B030D-6E8A-4147-A177-3AD203B41FA5}">
                      <a16:colId xmlns:a16="http://schemas.microsoft.com/office/drawing/2014/main" val="51492534"/>
                    </a:ext>
                  </a:extLst>
                </a:gridCol>
                <a:gridCol w="875714">
                  <a:extLst>
                    <a:ext uri="{9D8B030D-6E8A-4147-A177-3AD203B41FA5}">
                      <a16:colId xmlns:a16="http://schemas.microsoft.com/office/drawing/2014/main" val="2052370508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34322589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867-5309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bob@company.com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80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Carl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555-5432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carl@company.com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8172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2DF8FBC-33AE-25FE-1D62-D721D2A5B52E}"/>
              </a:ext>
            </a:extLst>
          </p:cNvPr>
          <p:cNvSpPr txBox="1"/>
          <p:nvPr/>
        </p:nvSpPr>
        <p:spPr>
          <a:xfrm>
            <a:off x="259395" y="5459586"/>
            <a:ext cx="8795998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 Python: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[(x[0], x[2], x[4]) for x in employees if x[5]=="Rexburg"]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D140-68C7-9301-3D12-4F8FC8D1CC69}"/>
              </a:ext>
            </a:extLst>
          </p:cNvPr>
          <p:cNvSpPr txBox="1"/>
          <p:nvPr/>
        </p:nvSpPr>
        <p:spPr>
          <a:xfrm>
            <a:off x="259395" y="2828835"/>
            <a:ext cx="8542723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/>
              <a:t>In SQL (Structured Query Language):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SELECT name, phone, email FROM employees WHERE hometown="Rexburg";</a:t>
            </a:r>
          </a:p>
          <a:p>
            <a:endParaRPr lang="en-US" dirty="0"/>
          </a:p>
        </p:txBody>
      </p:sp>
      <p:sp>
        <p:nvSpPr>
          <p:cNvPr id="11" name="Thought Bubble: Cloud 10">
            <a:extLst>
              <a:ext uri="{FF2B5EF4-FFF2-40B4-BE49-F238E27FC236}">
                <a16:creationId xmlns:a16="http://schemas.microsoft.com/office/drawing/2014/main" id="{FC8435B7-4DA2-7C89-CA52-DC610C139787}"/>
              </a:ext>
            </a:extLst>
          </p:cNvPr>
          <p:cNvSpPr/>
          <p:nvPr/>
        </p:nvSpPr>
        <p:spPr>
          <a:xfrm>
            <a:off x="9394259" y="2235073"/>
            <a:ext cx="3089708" cy="1781429"/>
          </a:xfrm>
          <a:prstGeom prst="cloudCallout">
            <a:avLst>
              <a:gd name="adj1" fmla="val -61955"/>
              <a:gd name="adj2" fmla="val 435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part is the </a:t>
            </a:r>
            <a:r>
              <a:rPr lang="en-US" b="1" dirty="0"/>
              <a:t>Selection</a:t>
            </a:r>
            <a:r>
              <a:rPr lang="en-US" dirty="0"/>
              <a:t>, and which is the </a:t>
            </a:r>
            <a:r>
              <a:rPr lang="en-US" b="1" dirty="0"/>
              <a:t>Projection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775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1EF98-CEBC-13A4-1B6D-93B6C6766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2F212-08DB-891D-9DC7-11723FC1C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Activity</a:t>
            </a:r>
            <a:endParaRPr lang="en-US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>
                <a:hlinkClick r:id="rId2"/>
              </a:rPr>
              <a:t>https://tinyurl.com/cse280-relations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84032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6160-A73F-410C-966E-D33126F6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of ordered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Used to represent some kind of relationship between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relation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of </a:t>
                </a:r>
                <a:r>
                  <a:rPr lang="en-US" b="1" dirty="0"/>
                  <a:t>ordered pairs </a:t>
                </a:r>
                <a:r>
                  <a:rPr lang="en-US" dirty="0"/>
                  <a:t>where the first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the second element is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	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b="1" dirty="0"/>
                  <a:t>relation</a:t>
                </a:r>
                <a:r>
                  <a:rPr lang="en-US" dirty="0"/>
                  <a:t>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subset</a:t>
                </a:r>
                <a:r>
                  <a:rPr lang="en-US" dirty="0"/>
                  <a:t> of the Cartesian 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B696F-0A92-475C-839A-FB929E13E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5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BC90A1-C3D4-4709-842C-EEEA56F0CF51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/>
              <p:nvPr/>
            </p:nvSpPr>
            <p:spPr>
              <a:xfrm>
                <a:off x="5350598" y="2767280"/>
                <a:ext cx="6020554" cy="132343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000" b="0" dirty="0"/>
                  <a:t>Example of </a:t>
                </a:r>
                <a:r>
                  <a:rPr lang="en-US" sz="2000" b="1" dirty="0"/>
                  <a:t>a</a:t>
                </a:r>
                <a:r>
                  <a:rPr lang="en-US" sz="2000" b="0" dirty="0"/>
                  <a:t> relation R from set A to set B where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000" b="0" dirty="0"/>
                  <a:t> and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220F3E-3467-A91D-6007-8C7DE7264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8" y="2767280"/>
                <a:ext cx="6020554" cy="1323439"/>
              </a:xfrm>
              <a:prstGeom prst="rect">
                <a:avLst/>
              </a:prstGeom>
              <a:blipFill>
                <a:blip r:embed="rId3"/>
                <a:stretch>
                  <a:fillRect l="-1011" t="-2283" r="-1011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85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090" y="362316"/>
            <a:ext cx="10740574" cy="613336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We can represent a set of ordered pairs as a 2-D Matrix, where a 0 or 1 indicates whether a given (row, column) is in the set: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42" y="2123471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 r="-4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38094"/>
              </p:ext>
            </p:extLst>
          </p:nvPr>
        </p:nvGraphicFramePr>
        <p:xfrm>
          <a:off x="543122" y="2700142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036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1527E-BBD4-49C0-A55A-A4791D47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6" y="715007"/>
            <a:ext cx="9340098" cy="6133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/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7897F4-35C7-416A-9C39-FE6155815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26" y="1432077"/>
                <a:ext cx="609760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CC430C83-BC6C-4111-A472-2406EDA01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41999"/>
              </p:ext>
            </p:extLst>
          </p:nvPr>
        </p:nvGraphicFramePr>
        <p:xfrm>
          <a:off x="689426" y="2270523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8160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Given the sets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={1,2,3}</m:t>
                    </m:r>
                  </m:oMath>
                </a14:m>
                <a:r>
                  <a:rPr lang="en-US" sz="2800" dirty="0"/>
                  <a:t>, which of the following is a valid relation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(1,a)}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{(a,1), (a,2), (b,2)}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{(1,a), (2,a), (3,a)}</a:t>
                </a:r>
              </a:p>
              <a:p>
                <a:pPr marL="457200" indent="-457200">
                  <a:buAutoNum type="alphaLcPeriod"/>
                </a:pPr>
                <a:r>
                  <a:rPr lang="en-US" sz="2800" dirty="0"/>
                  <a:t>{(b,1), (b,3), (c,1)}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1527E-BBD4-49C0-A55A-A4791D472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9425" y="715007"/>
                <a:ext cx="8946541" cy="6133368"/>
              </a:xfrm>
              <a:blipFill>
                <a:blip r:embed="rId2"/>
                <a:stretch>
                  <a:fillRect l="-1362" t="-497" r="-1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45AEFD-871E-45E9-B404-6F9B9D8064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33484"/>
              </p:ext>
            </p:extLst>
          </p:nvPr>
        </p:nvGraphicFramePr>
        <p:xfrm>
          <a:off x="5162695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b.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8132EC-BC68-4648-90C6-2816E41A4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39044"/>
              </p:ext>
            </p:extLst>
          </p:nvPr>
        </p:nvGraphicFramePr>
        <p:xfrm>
          <a:off x="8480661" y="2597781"/>
          <a:ext cx="3195588" cy="30223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8897">
                  <a:extLst>
                    <a:ext uri="{9D8B030D-6E8A-4147-A177-3AD203B41FA5}">
                      <a16:colId xmlns:a16="http://schemas.microsoft.com/office/drawing/2014/main" val="125936002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117189487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1098155318"/>
                    </a:ext>
                  </a:extLst>
                </a:gridCol>
                <a:gridCol w="798897">
                  <a:extLst>
                    <a:ext uri="{9D8B030D-6E8A-4147-A177-3AD203B41FA5}">
                      <a16:colId xmlns:a16="http://schemas.microsoft.com/office/drawing/2014/main" val="500131538"/>
                    </a:ext>
                  </a:extLst>
                </a:gridCol>
              </a:tblGrid>
              <a:tr h="7555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</a:rPr>
                        <a:t>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2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3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89644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408281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276170"/>
                  </a:ext>
                </a:extLst>
              </a:tr>
              <a:tr h="755584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</a:rPr>
                        <a:t>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460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44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2FD4-9B83-46C3-A700-C21FCA804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959AE-162D-462A-8E16-DE3D3B0033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r>
              <a:rPr lang="en-US" dirty="0"/>
              <a:t>Anti-reflexive</a:t>
            </a:r>
          </a:p>
          <a:p>
            <a:r>
              <a:rPr lang="en-US" dirty="0"/>
              <a:t>Symmetric</a:t>
            </a:r>
          </a:p>
          <a:p>
            <a:r>
              <a:rPr lang="en-US" dirty="0"/>
              <a:t>Anti-symmetric</a:t>
            </a:r>
          </a:p>
          <a:p>
            <a:r>
              <a:rPr lang="en-US" dirty="0"/>
              <a:t>Transitive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/>
              <p:nvPr/>
            </p:nvSpPr>
            <p:spPr>
              <a:xfrm>
                <a:off x="6087584" y="1181099"/>
                <a:ext cx="5043638" cy="2774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reflexive: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anti-reflexive: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𝑥𝑅𝑥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symmetric: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anti-symmetric: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transitive: 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𝑏𝑅𝑐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E9B892D-1B63-4D73-858E-C3B19031F6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584" y="1181099"/>
                <a:ext cx="5043638" cy="2774000"/>
              </a:xfrm>
              <a:prstGeom prst="rect">
                <a:avLst/>
              </a:prstGeo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192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16667-2000-4E38-B223-3F908D84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relation is reflexive if </a:t>
                </a:r>
                <a:r>
                  <a:rPr lang="en-US" b="1" dirty="0"/>
                  <a:t>every</a:t>
                </a:r>
                <a:r>
                  <a:rPr lang="en-US" dirty="0"/>
                  <a:t> element of A is related to itself.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are some mathematical relations that are reflexive?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0DA3AB-9F03-494D-ACDD-2C93DBD22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393096A-60B5-43A0-B60F-D9A866F9F75E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/>
              <p:nvPr/>
            </p:nvSpPr>
            <p:spPr>
              <a:xfrm>
                <a:off x="8047735" y="4798551"/>
                <a:ext cx="2619500" cy="120032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Reflexive math relations: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     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    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3F244D-22F3-F901-6AAD-60CFBAE2D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735" y="4798551"/>
                <a:ext cx="2619500" cy="1200329"/>
              </a:xfrm>
              <a:prstGeom prst="rect">
                <a:avLst/>
              </a:prstGeom>
              <a:blipFill>
                <a:blip r:embed="rId3"/>
                <a:stretch>
                  <a:fillRect l="-1620" t="-2513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/>
              <p:nvPr/>
            </p:nvSpPr>
            <p:spPr>
              <a:xfrm>
                <a:off x="346825" y="2637031"/>
                <a:ext cx="6591933" cy="230832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= set of all people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same mother and father.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𝑥𝑅𝑥</m:t>
                    </m:r>
                  </m:oMath>
                </a14:m>
                <a:r>
                  <a:rPr lang="en-US" dirty="0"/>
                  <a:t> for every person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" You have the same mother and father as yourself "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320C7A-4FA5-7FFF-63CE-5525D41CE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5" y="2637031"/>
                <a:ext cx="6591933" cy="2308324"/>
              </a:xfrm>
              <a:prstGeom prst="rect">
                <a:avLst/>
              </a:prstGeom>
              <a:blipFill>
                <a:blip r:embed="rId4"/>
                <a:stretch>
                  <a:fillRect l="-73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329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34256</TotalTime>
  <Words>4165</Words>
  <Application>Microsoft Office PowerPoint</Application>
  <PresentationFormat>Widescreen</PresentationFormat>
  <Paragraphs>629</Paragraphs>
  <Slides>39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Cambria Math</vt:lpstr>
      <vt:lpstr>Century Schoolbook</vt:lpstr>
      <vt:lpstr>Consolas</vt:lpstr>
      <vt:lpstr>Courier New</vt:lpstr>
      <vt:lpstr>Wingdings 2</vt:lpstr>
      <vt:lpstr>discretemath</vt:lpstr>
      <vt:lpstr>Relations</vt:lpstr>
      <vt:lpstr>Cartesian Product Review</vt:lpstr>
      <vt:lpstr>Functions Review </vt:lpstr>
      <vt:lpstr>Relation</vt:lpstr>
      <vt:lpstr>PowerPoint Presentation</vt:lpstr>
      <vt:lpstr>PowerPoint Presentation</vt:lpstr>
      <vt:lpstr>PowerPoint Presentation</vt:lpstr>
      <vt:lpstr>Properties of Relations</vt:lpstr>
      <vt:lpstr>Reflexive</vt:lpstr>
      <vt:lpstr>PowerPoint Presentation</vt:lpstr>
      <vt:lpstr>Anti-reflexive</vt:lpstr>
      <vt:lpstr>Anti-reflexive</vt:lpstr>
      <vt:lpstr>PowerPoint Presentation</vt:lpstr>
      <vt:lpstr>Symmetric</vt:lpstr>
      <vt:lpstr>Anti-symmetric</vt:lpstr>
      <vt:lpstr>Transitive</vt:lpstr>
      <vt:lpstr>PowerPoint Presentation</vt:lpstr>
      <vt:lpstr>PowerPoint Presentation</vt:lpstr>
      <vt:lpstr>Directed Graphs</vt:lpstr>
      <vt:lpstr>Directed Graphs</vt:lpstr>
      <vt:lpstr>Directed Graphs</vt:lpstr>
      <vt:lpstr>Directed Graphs</vt:lpstr>
      <vt:lpstr>PowerPoint Presentation</vt:lpstr>
      <vt:lpstr>Composition of Relations</vt:lpstr>
      <vt:lpstr>Composition of a Relation with Itself</vt:lpstr>
      <vt:lpstr>Powers of a Relation</vt:lpstr>
      <vt:lpstr>Example</vt:lpstr>
      <vt:lpstr>Matrix vs properties</vt:lpstr>
      <vt:lpstr>Equivalence Relations &amp; Relational Databases</vt:lpstr>
      <vt:lpstr>Quick Review</vt:lpstr>
      <vt:lpstr>Equivalence Relation</vt:lpstr>
      <vt:lpstr>PowerPoint Presentation</vt:lpstr>
      <vt:lpstr>Equivalence Classes</vt:lpstr>
      <vt:lpstr>PowerPoint Presentation</vt:lpstr>
      <vt:lpstr>Example</vt:lpstr>
      <vt:lpstr>Example</vt:lpstr>
      <vt:lpstr>Example</vt:lpstr>
      <vt:lpstr>Relational Databases</vt:lpstr>
      <vt:lpstr>Relational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3</cp:revision>
  <dcterms:created xsi:type="dcterms:W3CDTF">2021-09-14T15:40:13Z</dcterms:created>
  <dcterms:modified xsi:type="dcterms:W3CDTF">2023-10-13T15:54:41Z</dcterms:modified>
</cp:coreProperties>
</file>