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E33-BA4D-4F94-9FDF-32157DAF4714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FC0-C5D2-468D-8A05-A366F9DF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8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E33-BA4D-4F94-9FDF-32157DAF4714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FC0-C5D2-468D-8A05-A366F9DF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E33-BA4D-4F94-9FDF-32157DAF4714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FC0-C5D2-468D-8A05-A366F9DF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3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E33-BA4D-4F94-9FDF-32157DAF4714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FC0-C5D2-468D-8A05-A366F9DF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1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E33-BA4D-4F94-9FDF-32157DAF4714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FC0-C5D2-468D-8A05-A366F9DF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E33-BA4D-4F94-9FDF-32157DAF4714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FC0-C5D2-468D-8A05-A366F9DF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7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E33-BA4D-4F94-9FDF-32157DAF4714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FC0-C5D2-468D-8A05-A366F9DF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E33-BA4D-4F94-9FDF-32157DAF4714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FC0-C5D2-468D-8A05-A366F9DF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1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E33-BA4D-4F94-9FDF-32157DAF4714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FC0-C5D2-468D-8A05-A366F9DF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1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E33-BA4D-4F94-9FDF-32157DAF4714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FC0-C5D2-468D-8A05-A366F9DF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E33-BA4D-4F94-9FDF-32157DAF4714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FC0-C5D2-468D-8A05-A366F9DF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5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4E33-BA4D-4F94-9FDF-32157DAF4714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D5FC0-C5D2-468D-8A05-A366F9DF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4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emf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1197256" descr="EMB0000333426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17" y="914402"/>
            <a:ext cx="6682153" cy="434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3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1977" y="1811962"/>
            <a:ext cx="1186020" cy="305816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840854" y="2754492"/>
            <a:ext cx="4660177" cy="22663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 rot="5400000">
            <a:off x="1052465" y="5073293"/>
            <a:ext cx="665823" cy="356773"/>
          </a:xfrm>
          <a:prstGeom prst="triangle">
            <a:avLst>
              <a:gd name="adj" fmla="val 50154"/>
            </a:avLst>
          </a:prstGeom>
          <a:gradFill flip="none" rotWithShape="1">
            <a:gsLst>
              <a:gs pos="16000">
                <a:schemeClr val="tx1"/>
              </a:gs>
              <a:gs pos="69000">
                <a:schemeClr val="accent1">
                  <a:tint val="44500"/>
                  <a:satMod val="160000"/>
                  <a:alpha val="41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-242078" y="3088144"/>
            <a:ext cx="2850328" cy="599047"/>
          </a:xfrm>
          <a:prstGeom prst="triangle">
            <a:avLst>
              <a:gd name="adj" fmla="val 50154"/>
            </a:avLst>
          </a:prstGeom>
          <a:gradFill flip="none" rotWithShape="1">
            <a:gsLst>
              <a:gs pos="16000">
                <a:schemeClr val="tx1"/>
              </a:gs>
              <a:gs pos="69000">
                <a:schemeClr val="accent1">
                  <a:tint val="44500"/>
                  <a:satMod val="160000"/>
                  <a:alpha val="41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187164" y="3328318"/>
            <a:ext cx="4056355" cy="1373389"/>
          </a:xfrm>
          <a:prstGeom prst="roundRect">
            <a:avLst>
              <a:gd name="adj" fmla="val 31316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51987" y="2122300"/>
            <a:ext cx="1135276" cy="2714749"/>
            <a:chOff x="-828" y="1357973"/>
            <a:chExt cx="2265278" cy="4060486"/>
          </a:xfrm>
        </p:grpSpPr>
        <p:pic>
          <p:nvPicPr>
            <p:cNvPr id="10" name="Picture 2" descr="K:\image\02202_광화문\장비_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362034"/>
              <a:ext cx="720006" cy="540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K:\image\02201_중랑\장비_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610" y="1357973"/>
              <a:ext cx="720006" cy="540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D:\docus\지표에너지수지시스템\20140520\2014-05-20 16.50.44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36" y="1902039"/>
              <a:ext cx="719580" cy="540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K:\image\신틸로미터사진\DSCN2984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897978"/>
              <a:ext cx="720006" cy="540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:\Users\danderlion\Pictures\P923000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611" y="3249007"/>
              <a:ext cx="720006" cy="540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K:\image\0523\DSCN3207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3249007"/>
              <a:ext cx="720006" cy="540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C:\Users\danderlion\Pictures\지표에너지수지시스템장비\DSCN2202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611" y="2708920"/>
              <a:ext cx="720006" cy="540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C:\Users\danderlion\Pictures\지표에너지수지시스템장비\DSCN2198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708921"/>
              <a:ext cx="720005" cy="540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51" y="4077072"/>
              <a:ext cx="1440160" cy="1057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7333" y="2431921"/>
              <a:ext cx="1967691" cy="322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도시에너지수지</a:t>
              </a:r>
              <a:endParaRPr lang="ko-KR" altLang="en-US" sz="8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781" y="3800074"/>
              <a:ext cx="2145812" cy="322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3</a:t>
              </a:r>
              <a:r>
                <a:rPr lang="ko-KR" altLang="en-US" sz="800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차원기상관측</a:t>
              </a:r>
              <a:endParaRPr lang="ko-KR" altLang="en-US" sz="8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828" y="5096217"/>
              <a:ext cx="2265278" cy="322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복합기상관측</a:t>
              </a:r>
              <a:endParaRPr lang="ko-KR" altLang="en-US" sz="8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3497802" y="3578237"/>
            <a:ext cx="1402672" cy="92117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684410" y="3540152"/>
            <a:ext cx="1250855" cy="91520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72998" y="3779032"/>
            <a:ext cx="1218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WISE</a:t>
            </a:r>
          </a:p>
          <a:p>
            <a:pPr algn="ctr"/>
            <a:r>
              <a:rPr lang="en-US" altLang="ko-KR" sz="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(Weather Information </a:t>
            </a:r>
          </a:p>
          <a:p>
            <a:pPr algn="ctr"/>
            <a:r>
              <a:rPr lang="en-US" altLang="ko-KR" sz="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Service Engine)</a:t>
            </a:r>
            <a:endParaRPr lang="en-US" altLang="ko-KR" sz="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68397" y="3813549"/>
            <a:ext cx="95731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User Service</a:t>
            </a:r>
          </a:p>
          <a:p>
            <a:pPr algn="ctr"/>
            <a:r>
              <a:rPr lang="ko-KR" altLang="en-US" sz="105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플랫폼</a:t>
            </a:r>
            <a:endParaRPr lang="en-US" altLang="ko-KR" sz="105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773403" y="3669959"/>
            <a:ext cx="1055783" cy="87795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77278" y="3892387"/>
            <a:ext cx="6463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콘텐츠</a:t>
            </a:r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11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융합생성</a:t>
            </a:r>
            <a:endParaRPr lang="en-US" altLang="ko-KR" sz="11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7322499" y="3614733"/>
            <a:ext cx="445843" cy="712464"/>
          </a:xfrm>
          <a:prstGeom prst="rightArrow">
            <a:avLst>
              <a:gd name="adj1" fmla="val 48754"/>
              <a:gd name="adj2" fmla="val 50000"/>
            </a:avLst>
          </a:prstGeom>
          <a:gradFill>
            <a:gsLst>
              <a:gs pos="60000">
                <a:schemeClr val="accent1">
                  <a:tint val="66000"/>
                  <a:satMod val="16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785056" y="2873439"/>
            <a:ext cx="1539472" cy="2691391"/>
            <a:chOff x="7696285" y="2685714"/>
            <a:chExt cx="1654028" cy="3639628"/>
          </a:xfrm>
        </p:grpSpPr>
        <p:sp>
          <p:nvSpPr>
            <p:cNvPr id="30" name="모서리가 둥근 직사각형 99"/>
            <p:cNvSpPr>
              <a:spLocks noChangeArrowheads="1"/>
            </p:cNvSpPr>
            <p:nvPr/>
          </p:nvSpPr>
          <p:spPr bwMode="auto">
            <a:xfrm>
              <a:off x="7741920" y="2685714"/>
              <a:ext cx="1143000" cy="3528392"/>
            </a:xfrm>
            <a:prstGeom prst="roundRect">
              <a:avLst>
                <a:gd name="adj" fmla="val 3249"/>
              </a:avLst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l"/>
              <a:endParaRPr lang="ko-KR" altLang="en-US" sz="1100" baseline="-250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31" name="Picture 12" descr="http://t0.gstatic.com/images?q=tbn:ANd9GcSWtBOjAB7JXaLv1GrgNzE8TgmAN8PwdVzWgW_y8c1iLWXWFOs&amp;t=1&amp;usg=__ofG-_FaBR8iilovP6gw_vjbDGnc="/>
            <p:cNvPicPr>
              <a:picLocks noChangeAspect="1" noChangeArrowheads="1"/>
            </p:cNvPicPr>
            <p:nvPr/>
          </p:nvPicPr>
          <p:blipFill>
            <a:blip r:embed="rId11" cstate="print"/>
            <a:srcRect t="4889" b="15556"/>
            <a:stretch>
              <a:fillRect/>
            </a:stretch>
          </p:blipFill>
          <p:spPr bwMode="auto">
            <a:xfrm>
              <a:off x="7883094" y="2794582"/>
              <a:ext cx="672367" cy="648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22" descr="http://t3.gstatic.com/images?q=tbn:ANd9GcSR9niJDDJi0ktu-6DaNI7hSpnzXRwXOz__p51Wz3_9flINoUA&amp;t=1&amp;usg=__ekx4D7hbLYhqrlKcBgy9J4FBDKg=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878431" y="3772758"/>
              <a:ext cx="738584" cy="527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28" descr="http://t3.gstatic.com/images?q=tbn:ANd9GcRrdQTndw_s1DJXGqVwwJnx5LXCoHg_uORVN1K7tudADqocU5k&amp;t=1&amp;usg=__CcFDN7CpHbUXRa-EKu6BqpyMTDM=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985964" y="5519941"/>
              <a:ext cx="627737" cy="628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26" descr="http://t1.gstatic.com/images?q=tbn:ANd9GcSGRGvNjhZmz4kIwmzZJopW56IdHnFyTeDBUA8gtWt1Hjq0aCI&amp;t=1&amp;h=158&amp;w=236&amp;usg=__MKObNT1QVCOMZ5EndztMK6yF8qw="/>
            <p:cNvPicPr>
              <a:picLocks noChangeAspect="1" noChangeArrowheads="1"/>
            </p:cNvPicPr>
            <p:nvPr/>
          </p:nvPicPr>
          <p:blipFill>
            <a:blip r:embed="rId14" cstate="print"/>
            <a:srcRect b="9271"/>
            <a:stretch>
              <a:fillRect/>
            </a:stretch>
          </p:blipFill>
          <p:spPr bwMode="auto">
            <a:xfrm>
              <a:off x="8365995" y="4873215"/>
              <a:ext cx="494723" cy="365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24" descr="http://t2.gstatic.com/images?q=tbn:ANd9GcSEu2NZPwhobvHkbvdnJ9yptMYky7297MnZXdnQYgBI0-4XjVE&amp;t=1&amp;usg=__v0F5d0rG8xzDOvZe0PbibqQxHIM=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7829304" y="4627106"/>
              <a:ext cx="550729" cy="501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35"/>
            <p:cNvSpPr txBox="1"/>
            <p:nvPr/>
          </p:nvSpPr>
          <p:spPr>
            <a:xfrm>
              <a:off x="7696285" y="3420419"/>
              <a:ext cx="1285337" cy="3121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9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Mobile Phone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31325" y="4291040"/>
              <a:ext cx="1535731" cy="3121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Tablet &amp; e-Book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71430" y="5184332"/>
              <a:ext cx="1578883" cy="3121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IPTV &amp; </a:t>
              </a:r>
              <a:r>
                <a:rPr lang="en-US" altLang="ko-KR" sz="900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Smart </a:t>
              </a:r>
              <a:r>
                <a:rPr lang="en-US" altLang="ko-KR" sz="9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TV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29756" y="6013183"/>
              <a:ext cx="571851" cy="3121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9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PC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7724801" y="2290866"/>
            <a:ext cx="1250663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수요자 맞춤형</a:t>
            </a:r>
            <a:endParaRPr lang="en-US" altLang="ko-KR" sz="105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05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기상정보서비</a:t>
            </a:r>
            <a:r>
              <a:rPr lang="ko-KR" altLang="en-US" sz="10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스</a:t>
            </a:r>
            <a:endParaRPr lang="en-US" altLang="ko-KR" sz="105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[G2G, G2B, G2P]</a:t>
            </a:r>
          </a:p>
        </p:txBody>
      </p:sp>
      <p:sp>
        <p:nvSpPr>
          <p:cNvPr id="41" name="구름 40"/>
          <p:cNvSpPr/>
          <p:nvPr/>
        </p:nvSpPr>
        <p:spPr bwMode="auto">
          <a:xfrm>
            <a:off x="4683087" y="5179488"/>
            <a:ext cx="1366022" cy="88724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r">
              <a:defRPr/>
            </a:pPr>
            <a:endParaRPr lang="ko-KR" altLang="en-US" sz="1400" baseline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2" name="구름 41"/>
          <p:cNvSpPr/>
          <p:nvPr/>
        </p:nvSpPr>
        <p:spPr bwMode="auto">
          <a:xfrm>
            <a:off x="2124023" y="2302817"/>
            <a:ext cx="1433662" cy="96822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r">
              <a:defRPr/>
            </a:pPr>
            <a:endParaRPr lang="ko-KR" altLang="en-US" sz="1400" baseline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80316" y="2454410"/>
            <a:ext cx="9316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개방형</a:t>
            </a:r>
            <a:endParaRPr lang="en-US" altLang="ko-KR" sz="11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사물지능통신</a:t>
            </a:r>
            <a:endParaRPr lang="en-US" altLang="ko-KR" sz="11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플랫폼</a:t>
            </a:r>
            <a:r>
              <a:rPr lang="en-US" altLang="ko-KR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(OMP)</a:t>
            </a:r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1332351" y="3760661"/>
            <a:ext cx="11131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sz="900" kern="0" baseline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(2G, </a:t>
            </a:r>
            <a:r>
              <a:rPr lang="en-US" altLang="ko-KR" sz="900" kern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3G, </a:t>
            </a:r>
            <a:r>
              <a:rPr lang="en-US" altLang="ko-KR" sz="900" kern="0" baseline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LTE, </a:t>
            </a:r>
            <a:r>
              <a:rPr lang="en-US" altLang="ko-KR" sz="900" kern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IP, </a:t>
            </a:r>
            <a:r>
              <a:rPr lang="en-US" altLang="ko-KR" sz="900" kern="0" baseline="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WiFi</a:t>
            </a:r>
            <a:r>
              <a:rPr lang="en-US" altLang="ko-KR" sz="900" kern="0" baseline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900" kern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…)</a:t>
            </a:r>
            <a:endParaRPr lang="ko-KR" altLang="en-US" sz="900" kern="0" baseline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0098" y="2749012"/>
            <a:ext cx="27550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</a:t>
            </a:r>
            <a:endParaRPr lang="en-US" altLang="ko-KR" sz="900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</a:t>
            </a:r>
            <a:endParaRPr lang="en-US" altLang="ko-KR" sz="900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권</a:t>
            </a:r>
            <a:endParaRPr lang="en-US" altLang="ko-KR" sz="900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기</a:t>
            </a:r>
            <a:endParaRPr lang="en-US" altLang="ko-KR" sz="900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</a:t>
            </a:r>
            <a:endParaRPr lang="en-US" altLang="ko-KR" sz="900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</a:t>
            </a:r>
            <a:endParaRPr lang="en-US" altLang="ko-KR" sz="900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측</a:t>
            </a:r>
            <a:endParaRPr lang="ko-KR" altLang="en-US" sz="9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6" name="Picture 8" descr="http://www.bloter.net/tt/attach/356/8df432e7b5802440_l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51" y="1866007"/>
            <a:ext cx="244184" cy="315662"/>
          </a:xfrm>
          <a:prstGeom prst="rect">
            <a:avLst/>
          </a:prstGeom>
          <a:noFill/>
          <a:effectLst>
            <a:glow rad="127000">
              <a:schemeClr val="accent1">
                <a:alpha val="3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482973" y="185024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관측자료 수집</a:t>
            </a:r>
            <a:r>
              <a:rPr lang="en-US" altLang="ko-KR" sz="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r>
              <a:rPr lang="ko-KR" altLang="en-US" sz="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관리</a:t>
            </a:r>
            <a:endParaRPr lang="en-US" altLang="ko-KR" sz="9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운영 포털</a:t>
            </a:r>
            <a:endParaRPr lang="ko-KR" altLang="en-US" sz="9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72264" y="4965891"/>
            <a:ext cx="1186020" cy="26885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2197" y="4983508"/>
            <a:ext cx="1140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기상청 자료</a:t>
            </a:r>
            <a:endParaRPr lang="ko-KR" altLang="en-US" sz="9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72264" y="5284262"/>
            <a:ext cx="1186020" cy="27598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9546" y="5310423"/>
            <a:ext cx="1270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SK </a:t>
            </a:r>
            <a:r>
              <a:rPr lang="ko-KR" altLang="en-US" sz="9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플래닛</a:t>
            </a:r>
            <a:r>
              <a:rPr lang="ko-KR" altLang="en-US" sz="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관측 자료</a:t>
            </a:r>
            <a:endParaRPr lang="ko-KR" altLang="en-US" sz="9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66637" y="3557672"/>
            <a:ext cx="874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M2M</a:t>
            </a:r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53" name="Picture 16" descr="http://e0.vingle.net/c_limit,fl_progressive,q_85/teugnqis0ux9pfmkscoi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47" y="5327495"/>
            <a:ext cx="803770" cy="49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_x309936736" descr="EMB00000854138a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53" y="3275808"/>
            <a:ext cx="423001" cy="29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 bwMode="auto">
          <a:xfrm>
            <a:off x="4922018" y="5769915"/>
            <a:ext cx="11131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sz="900" kern="0" baseline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LOD</a:t>
            </a:r>
            <a:endParaRPr lang="ko-KR" altLang="en-US" sz="900" kern="0" baseline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56" name="꺾인 연결선 55"/>
          <p:cNvCxnSpPr>
            <a:stCxn id="6" idx="0"/>
          </p:cNvCxnSpPr>
          <p:nvPr/>
        </p:nvCxnSpPr>
        <p:spPr>
          <a:xfrm flipV="1">
            <a:off x="1563763" y="3206058"/>
            <a:ext cx="1055154" cy="204664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54" idx="3"/>
            <a:endCxn id="42" idx="2"/>
          </p:cNvCxnSpPr>
          <p:nvPr/>
        </p:nvCxnSpPr>
        <p:spPr>
          <a:xfrm flipV="1">
            <a:off x="1840454" y="2786928"/>
            <a:ext cx="288016" cy="6375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6" idx="2"/>
          </p:cNvCxnSpPr>
          <p:nvPr/>
        </p:nvCxnSpPr>
        <p:spPr>
          <a:xfrm>
            <a:off x="2567843" y="2181669"/>
            <a:ext cx="0" cy="238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6" idx="4"/>
            <a:endCxn id="41" idx="3"/>
          </p:cNvCxnSpPr>
          <p:nvPr/>
        </p:nvCxnSpPr>
        <p:spPr>
          <a:xfrm rot="16200000" flipH="1">
            <a:off x="4992545" y="4856663"/>
            <a:ext cx="682303" cy="6480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원통 59"/>
          <p:cNvSpPr/>
          <p:nvPr/>
        </p:nvSpPr>
        <p:spPr>
          <a:xfrm>
            <a:off x="3059832" y="3328318"/>
            <a:ext cx="488319" cy="490964"/>
          </a:xfrm>
          <a:prstGeom prst="can">
            <a:avLst/>
          </a:prstGeom>
          <a:solidFill>
            <a:schemeClr val="bg1"/>
          </a:solidFill>
          <a:ln w="635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1" name="직선 화살표 연결선 60"/>
          <p:cNvCxnSpPr>
            <a:endCxn id="60" idx="1"/>
          </p:cNvCxnSpPr>
          <p:nvPr/>
        </p:nvCxnSpPr>
        <p:spPr>
          <a:xfrm>
            <a:off x="3303991" y="3105709"/>
            <a:ext cx="1" cy="22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60" idx="3"/>
            <a:endCxn id="22" idx="2"/>
          </p:cNvCxnSpPr>
          <p:nvPr/>
        </p:nvCxnSpPr>
        <p:spPr>
          <a:xfrm rot="16200000" flipH="1">
            <a:off x="3291127" y="3832147"/>
            <a:ext cx="219541" cy="193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8420" y="1850241"/>
            <a:ext cx="893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WISE </a:t>
            </a:r>
            <a:r>
              <a:rPr lang="ko-KR" altLang="en-US" sz="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관측자료</a:t>
            </a:r>
            <a:endParaRPr lang="ko-KR" altLang="en-US" sz="9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191977" y="6284899"/>
            <a:ext cx="8692943" cy="0"/>
          </a:xfrm>
          <a:prstGeom prst="line">
            <a:avLst/>
          </a:prstGeom>
          <a:noFill/>
          <a:ln w="6350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직선 연결선 64"/>
          <p:cNvCxnSpPr/>
          <p:nvPr/>
        </p:nvCxnSpPr>
        <p:spPr bwMode="auto">
          <a:xfrm>
            <a:off x="206717" y="5961027"/>
            <a:ext cx="0" cy="601784"/>
          </a:xfrm>
          <a:prstGeom prst="line">
            <a:avLst/>
          </a:prstGeom>
          <a:noFill/>
          <a:ln w="6350" algn="ctr">
            <a:solidFill>
              <a:srgbClr val="00808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1925704" y="6327049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i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자료수집처</a:t>
            </a:r>
            <a:r>
              <a:rPr lang="ko-KR" altLang="en-US" sz="1000" b="1" i="1">
                <a:latin typeface="휴먼모음T" panose="02030504000101010101" pitchFamily="18" charset="-127"/>
                <a:ea typeface="휴먼모음T" panose="02030504000101010101" pitchFamily="18" charset="-127"/>
              </a:rPr>
              <a:t>리</a:t>
            </a:r>
            <a:endParaRPr lang="ko-KR" altLang="en-US" sz="1000" b="1" i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83719" y="6327049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i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콘텐츠 개발</a:t>
            </a:r>
            <a:endParaRPr lang="ko-KR" altLang="en-US" sz="1000" b="1" i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36925" y="6327049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i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서비스자료 분배</a:t>
            </a:r>
            <a:endParaRPr lang="ko-KR" altLang="en-US" sz="1000" b="1" i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4763087" y="5961027"/>
            <a:ext cx="0" cy="601784"/>
          </a:xfrm>
          <a:prstGeom prst="line">
            <a:avLst/>
          </a:prstGeom>
          <a:noFill/>
          <a:ln w="6350" algn="ctr">
            <a:solidFill>
              <a:srgbClr val="00808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직선 연결선 69"/>
          <p:cNvCxnSpPr/>
          <p:nvPr/>
        </p:nvCxnSpPr>
        <p:spPr bwMode="auto">
          <a:xfrm>
            <a:off x="5943210" y="5961027"/>
            <a:ext cx="0" cy="601784"/>
          </a:xfrm>
          <a:prstGeom prst="line">
            <a:avLst/>
          </a:prstGeom>
          <a:noFill/>
          <a:ln w="6350" algn="ctr">
            <a:solidFill>
              <a:srgbClr val="00808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직선 연결선 70"/>
          <p:cNvCxnSpPr/>
          <p:nvPr/>
        </p:nvCxnSpPr>
        <p:spPr bwMode="auto">
          <a:xfrm>
            <a:off x="8897425" y="5961027"/>
            <a:ext cx="0" cy="601784"/>
          </a:xfrm>
          <a:prstGeom prst="line">
            <a:avLst/>
          </a:prstGeom>
          <a:noFill/>
          <a:ln w="6350" algn="ctr">
            <a:solidFill>
              <a:srgbClr val="00808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Box 40"/>
          <p:cNvSpPr txBox="1">
            <a:spLocks noChangeArrowheads="1"/>
          </p:cNvSpPr>
          <p:nvPr/>
        </p:nvSpPr>
        <p:spPr bwMode="auto">
          <a:xfrm>
            <a:off x="3046232" y="2794685"/>
            <a:ext cx="4249420" cy="4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수요자 맞춤형 기상정보 전달시스템</a:t>
            </a:r>
            <a:endParaRPr kumimoji="1" lang="en-US" altLang="ko-KR" sz="120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marR="0" lvl="0" indent="0" algn="ctr" defTabSz="914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kumimoji="1" lang="ko-KR" altLang="en-US" sz="12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통합 서비스 플랫폼</a:t>
            </a:r>
            <a:r>
              <a:rPr kumimoji="1" lang="en-US" altLang="ko-KR" sz="12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13420" y="74344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latinLnBrk="0">
              <a:defRPr/>
            </a:pPr>
            <a:r>
              <a:rPr lang="ko-KR" altLang="en-US" sz="3600" b="1" kern="0" dirty="0" smtClean="0">
                <a:ln w="3175">
                  <a:solidFill>
                    <a:schemeClr val="tx2">
                      <a:lumMod val="75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옥션고딕 B" pitchFamily="2" charset="-127"/>
                <a:ea typeface="옥션고딕 B" pitchFamily="2" charset="-127"/>
                <a:cs typeface="Arial" pitchFamily="34" charset="0"/>
              </a:rPr>
              <a:t>사업 개요</a:t>
            </a:r>
          </a:p>
        </p:txBody>
      </p:sp>
      <p:sp>
        <p:nvSpPr>
          <p:cNvPr id="74" name="TextBox 40"/>
          <p:cNvSpPr txBox="1">
            <a:spLocks noChangeArrowheads="1"/>
          </p:cNvSpPr>
          <p:nvPr/>
        </p:nvSpPr>
        <p:spPr bwMode="auto">
          <a:xfrm>
            <a:off x="332508" y="903188"/>
            <a:ext cx="8642955" cy="63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85750" marR="0" lvl="0" indent="-285750" defTabSz="914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통합서비스 플랫폼은 기상관측 수집</a:t>
            </a:r>
            <a:r>
              <a:rPr kumimoji="1" lang="en-US" altLang="ko-KR" sz="14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400" kern="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저장</a:t>
            </a:r>
            <a:r>
              <a:rPr lang="en-US" altLang="ko-KR" sz="1400" kern="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400" kern="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처리와 미세기상모델 및 수도권 </a:t>
            </a:r>
            <a:r>
              <a:rPr lang="en-US" altLang="ko-KR" sz="1400" kern="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7</a:t>
            </a:r>
            <a:r>
              <a:rPr lang="ko-KR" altLang="en-US" sz="1400" kern="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 응용기상서비스생산</a:t>
            </a:r>
            <a:endParaRPr lang="en-US" altLang="ko-KR" sz="1400" kern="0" dirty="0" smtClean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marR="0" lvl="0" indent="-285750" defTabSz="91418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수요자 맞춤형 서비스를 위한</a:t>
            </a:r>
            <a:r>
              <a:rPr kumimoji="1" lang="ko-KR" altLang="en-US" sz="140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 콘텐츠 생성과 수요자에게 정보 전달을 위한 시스템으로 구성</a:t>
            </a:r>
            <a:endParaRPr kumimoji="1" lang="en-US" altLang="ko-KR" sz="140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5" name="슬라이드 번호 개체 틀 3"/>
          <p:cNvSpPr txBox="1">
            <a:spLocks/>
          </p:cNvSpPr>
          <p:nvPr/>
        </p:nvSpPr>
        <p:spPr>
          <a:xfrm>
            <a:off x="8604448" y="6525344"/>
            <a:ext cx="499693" cy="2613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sz="1800" b="1" kern="1200" spc="-100" baseline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B33A972-9D2E-4874-AE47-EB5D04BC872A}" type="slidenum">
              <a:rPr lang="en-US" altLang="ko-KR" sz="900" smtClean="0">
                <a:solidFill>
                  <a:srgbClr val="002060"/>
                </a:solidFill>
              </a:rPr>
              <a:pPr>
                <a:defRPr/>
              </a:pPr>
              <a:t>4</a:t>
            </a:fld>
            <a:r>
              <a:rPr lang="en-US" altLang="ko-KR" sz="900" dirty="0" smtClean="0">
                <a:solidFill>
                  <a:srgbClr val="002060"/>
                </a:solidFill>
              </a:rPr>
              <a:t>/19</a:t>
            </a:r>
            <a:endParaRPr lang="en-US" altLang="ko-KR" sz="900" dirty="0">
              <a:solidFill>
                <a:srgbClr val="00206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91977" y="565449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800" b="1" dirty="0" smtClean="0"/>
              <a:t>※ </a:t>
            </a:r>
            <a:r>
              <a:rPr lang="ko-KR" altLang="en-US" sz="800" b="1" dirty="0" smtClean="0"/>
              <a:t>개방형 사물지능통신 플랫폼</a:t>
            </a:r>
            <a:r>
              <a:rPr lang="en-US" altLang="ko-KR" sz="800" b="1" dirty="0" smtClean="0"/>
              <a:t>(</a:t>
            </a:r>
            <a:r>
              <a:rPr lang="en-US" altLang="ko-KR" sz="800" b="1" dirty="0"/>
              <a:t>OMP, Open M2M Platform)</a:t>
            </a:r>
            <a:endParaRPr lang="ko-KR" altLang="en-US" sz="800" b="1" dirty="0"/>
          </a:p>
          <a:p>
            <a:pPr fontAlgn="base"/>
            <a:r>
              <a:rPr lang="en-US" altLang="ko-KR" sz="800" b="1" dirty="0"/>
              <a:t> </a:t>
            </a:r>
            <a:r>
              <a:rPr lang="en-US" altLang="ko-KR" sz="800" b="1" dirty="0" smtClean="0"/>
              <a:t>  2G</a:t>
            </a:r>
            <a:r>
              <a:rPr lang="en-US" altLang="ko-KR" sz="800" b="1" dirty="0"/>
              <a:t>, 3G, LTE, </a:t>
            </a:r>
            <a:r>
              <a:rPr lang="en-US" altLang="ko-KR" sz="800" b="1" dirty="0" err="1"/>
              <a:t>WiFi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망을 이용하여 기상관측자료를 하나의 통신 플랫폼에서 일괄 수집하고 </a:t>
            </a:r>
            <a:endParaRPr lang="en-US" altLang="ko-KR" sz="800" b="1" dirty="0" smtClean="0"/>
          </a:p>
          <a:p>
            <a:pPr fontAlgn="base"/>
            <a:r>
              <a:rPr lang="en-US" altLang="ko-KR" sz="800" b="1" dirty="0" smtClean="0"/>
              <a:t>   M2M</a:t>
            </a:r>
            <a:r>
              <a:rPr lang="ko-KR" altLang="en-US" sz="800" b="1" dirty="0"/>
              <a:t>모뎀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기상센서 관리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자료 수신 및 장비를 </a:t>
            </a:r>
            <a:r>
              <a:rPr lang="ko-KR" altLang="en-US" sz="800" b="1" dirty="0" err="1" smtClean="0"/>
              <a:t>포털에서</a:t>
            </a:r>
            <a:r>
              <a:rPr lang="ko-KR" altLang="en-US" sz="800" b="1" dirty="0" smtClean="0"/>
              <a:t> 감시 </a:t>
            </a:r>
            <a:r>
              <a:rPr lang="ko-KR" altLang="en-US" sz="800" b="1" dirty="0"/>
              <a:t>할 수 있는 </a:t>
            </a:r>
            <a:r>
              <a:rPr lang="ko-KR" altLang="en-US" sz="800" b="1" dirty="0" smtClean="0"/>
              <a:t>기능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23695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나눔고딕</vt:lpstr>
      <vt:lpstr>맑은 고딕</vt:lpstr>
      <vt:lpstr>옥션고딕 B</vt:lpstr>
      <vt:lpstr>휴먼모음T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mhlee</dc:creator>
  <cp:lastModifiedBy>mhlee</cp:lastModifiedBy>
  <cp:revision>2</cp:revision>
  <dcterms:created xsi:type="dcterms:W3CDTF">2016-04-19T02:15:50Z</dcterms:created>
  <dcterms:modified xsi:type="dcterms:W3CDTF">2016-04-19T02:17:29Z</dcterms:modified>
</cp:coreProperties>
</file>