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3" ContentType="audio/mp3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8" r:id="rId3"/>
    <p:sldId id="256" r:id="rId4"/>
    <p:sldId id="257" r:id="rId5"/>
    <p:sldId id="262" r:id="rId6"/>
    <p:sldId id="259" r:id="rId7"/>
    <p:sldId id="260" r:id="rId8"/>
    <p:sldId id="264" r:id="rId9"/>
    <p:sldId id="265" r:id="rId10"/>
    <p:sldId id="266" r:id="rId11"/>
    <p:sldId id="269" r:id="rId12"/>
    <p:sldId id="270" r:id="rId13"/>
    <p:sldId id="271" r:id="rId14"/>
    <p:sldId id="267" r:id="rId15"/>
    <p:sldId id="272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microsoft.com/office/2007/relationships/media" Target="../media/media1.mp3"/><Relationship Id="rId2" Type="http://schemas.openxmlformats.org/officeDocument/2006/relationships/audio" Target="../media/media1.mp3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1002010" y="6429375"/>
            <a:ext cx="1189990" cy="4286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28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观沧海</a:t>
            </a:r>
            <a:endParaRPr lang="zh-CN" altLang="en-US" sz="28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371532" y="126365"/>
            <a:ext cx="212280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初识作者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0172065" y="2264410"/>
            <a:ext cx="9326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 u="sng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东汉末年杰出的政治家、军事家和文学家</a:t>
            </a:r>
            <a:endParaRPr lang="zh-CN" altLang="en-US" sz="4000" b="1" u="sng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68390" y="-14429740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曹操</a:t>
            </a:r>
            <a:endParaRPr lang="zh-CN" altLang="en-US" sz="72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2001500" y="13426440"/>
            <a:ext cx="10015220" cy="1938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曹操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(155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-220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字孟德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沛国谯人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是东汉末年杰出的政治家、军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事家和文学家。他是三国时期曹魏政权的奠基人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曾任东汉丞相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后加封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魏王。曹操以汉天子的名义征讨四方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统一了中国北方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并实施了一系列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恢复经济和社会秩序的政策。他的文学成就也颇为显著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留下了许多脍炙人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口的诗篇。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图片 8" descr="8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7290" y="-13230860"/>
            <a:ext cx="2974340" cy="36614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562418" y="2829560"/>
            <a:ext cx="906716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vidio</a:t>
            </a:r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</a:t>
            </a:r>
            <a:r>
              <a:rPr lang="en-US" altLang="zh-CN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zh-C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存储库里</a:t>
            </a:r>
            <a:endParaRPr lang="zh-CN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358900" y="415925"/>
            <a:ext cx="9326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日月之行，若出其中；</a:t>
            </a:r>
            <a:endParaRPr lang="zh-CN" altLang="en-US" sz="72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20845" y="2458085"/>
            <a:ext cx="3750310" cy="43999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赏析：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5.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此处是虚写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诗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人运用夸张和想象的手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法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展现大海吞吐日月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星辰的宏伟景象。如此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豪情万丈的意境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恰是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诗人的内心写照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诗人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此刻正班师回朝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心中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充满雄心壮志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渴望一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统天下的伟大抱负溢于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言表。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9588" y="1652270"/>
            <a:ext cx="870902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译文：太阳和月亮仿佛从海中升起</a:t>
            </a:r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endParaRPr lang="en-US" altLang="zh-CN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41755" y="23117810"/>
            <a:ext cx="9326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5875"/>
                <a:gradFill>
                  <a:gsLst>
                    <a:gs pos="0">
                      <a:schemeClr val="accent1">
                        <a:lumOff val="-19996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6"/>
                      </a:schemeClr>
                    </a:gs>
                  </a:gsLst>
                  <a:lin ang="0" scaled="0"/>
                </a:gradFill>
                <a:effectLst/>
              </a:rPr>
              <a:t>星汉灿烂，若出其里。</a:t>
            </a:r>
            <a:endParaRPr lang="zh-CN" altLang="en-US" sz="7200" b="1">
              <a:ln w="15875"/>
              <a:gradFill>
                <a:gsLst>
                  <a:gs pos="0">
                    <a:schemeClr val="accent1">
                      <a:lumOff val="-19996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6"/>
                    </a:schemeClr>
                  </a:gs>
                </a:gsLst>
                <a:lin ang="0" scaled="0"/>
              </a:gra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52760" y="6336030"/>
            <a:ext cx="15392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sym typeface="+mn-ea"/>
              </a:rPr>
              <a:t>观沧海</a:t>
            </a:r>
            <a:endParaRPr lang="zh-CN" altLang="en-US" sz="28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0"/>
            <a:ext cx="249174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诗文理解：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691005" y="2829560"/>
            <a:ext cx="9326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5875"/>
                <a:gradFill>
                  <a:gsLst>
                    <a:gs pos="0">
                      <a:schemeClr val="accent1">
                        <a:lumOff val="-19997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7"/>
                      </a:schemeClr>
                    </a:gs>
                  </a:gsLst>
                  <a:lin ang="0" scaled="0"/>
                </a:gradFill>
                <a:effectLst/>
              </a:rPr>
              <a:t>星汉灿烂，若出其里。</a:t>
            </a:r>
            <a:endParaRPr lang="zh-CN" altLang="en-US" sz="7200" b="1">
              <a:ln w="15875"/>
              <a:gradFill>
                <a:gsLst>
                  <a:gs pos="0">
                    <a:schemeClr val="accent1">
                      <a:lumOff val="-19997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7"/>
                    </a:schemeClr>
                  </a:gs>
                </a:gsLst>
                <a:lin ang="0" scaled="0"/>
              </a:gradFill>
              <a:effectLst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1691005" y="2829560"/>
            <a:ext cx="1962785" cy="1198880"/>
          </a:xfrm>
          <a:prstGeom prst="flowChartConnector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2526665" y="1308100"/>
            <a:ext cx="292100" cy="1473200"/>
          </a:xfrm>
          <a:prstGeom prst="upArrow">
            <a:avLst/>
          </a:prstGeom>
          <a:solidFill>
            <a:srgbClr val="FF0000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22475" y="491490"/>
            <a:ext cx="13004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银河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1380" y="5058410"/>
            <a:ext cx="993648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译文：灿烂的银河似乎也出自大海。</a:t>
            </a:r>
            <a:endParaRPr lang="zh-C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6336030"/>
            <a:ext cx="15392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sym typeface="+mn-ea"/>
              </a:rPr>
              <a:t>观沧海</a:t>
            </a:r>
            <a:endParaRPr lang="zh-CN" altLang="en-US" sz="28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35184397" y="491490"/>
            <a:ext cx="864806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幸甚至哉</a:t>
            </a:r>
            <a:r>
              <a:rPr lang="en-US" altLang="zh-CN" sz="72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,</a:t>
            </a:r>
            <a:r>
              <a:rPr lang="zh-CN" altLang="en-US" sz="72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歌以咏志。</a:t>
            </a:r>
            <a:endParaRPr lang="zh-CN" altLang="en-US" sz="72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925" y="0"/>
            <a:ext cx="2491740" cy="7156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诗文理解：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37503" y="4465320"/>
            <a:ext cx="864806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幸甚至哉</a:t>
            </a:r>
            <a:r>
              <a:rPr lang="en-US" altLang="zh-CN" sz="72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,</a:t>
            </a:r>
            <a:r>
              <a:rPr lang="zh-CN" altLang="en-US" sz="72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歌以咏志。</a:t>
            </a:r>
            <a:endParaRPr lang="zh-CN" altLang="en-US" sz="72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8900" y="113030"/>
            <a:ext cx="15392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sym typeface="+mn-ea"/>
              </a:rPr>
              <a:t>观沧海</a:t>
            </a:r>
            <a:endParaRPr lang="zh-CN" altLang="en-US" sz="28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sym typeface="+mn-ea"/>
            </a:endParaRPr>
          </a:p>
        </p:txBody>
      </p:sp>
      <p:sp>
        <p:nvSpPr>
          <p:cNvPr id="9" name="流程图: 联系 8"/>
          <p:cNvSpPr/>
          <p:nvPr/>
        </p:nvSpPr>
        <p:spPr>
          <a:xfrm>
            <a:off x="396875" y="4592320"/>
            <a:ext cx="989965" cy="1014730"/>
          </a:xfrm>
          <a:prstGeom prst="flowChartConnector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770890" y="3474720"/>
            <a:ext cx="292100" cy="1079500"/>
          </a:xfrm>
          <a:prstGeom prst="upArrow">
            <a:avLst/>
          </a:prstGeom>
          <a:solidFill>
            <a:srgbClr val="FF0000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5900" y="264477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幸运</a:t>
            </a:r>
            <a:endParaRPr lang="zh-C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流程图: 联系 11"/>
          <p:cNvSpPr/>
          <p:nvPr/>
        </p:nvSpPr>
        <p:spPr>
          <a:xfrm>
            <a:off x="2225040" y="4598670"/>
            <a:ext cx="989965" cy="1014730"/>
          </a:xfrm>
          <a:prstGeom prst="flowChartConnector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上箭头 12"/>
          <p:cNvSpPr/>
          <p:nvPr/>
        </p:nvSpPr>
        <p:spPr>
          <a:xfrm>
            <a:off x="2599055" y="3481070"/>
            <a:ext cx="292100" cy="1079500"/>
          </a:xfrm>
          <a:prstGeom prst="upArrow">
            <a:avLst/>
          </a:prstGeom>
          <a:solidFill>
            <a:srgbClr val="FF0000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917065" y="2651125"/>
            <a:ext cx="262128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达到极点</a:t>
            </a:r>
            <a:endParaRPr lang="zh-CN" altLang="en-US" sz="4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8900" y="6151245"/>
            <a:ext cx="1148969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译文：真是幸运极了</a:t>
            </a: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就用诗歌来表达我的心志吧。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748145" y="292100"/>
            <a:ext cx="4754880" cy="34150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赏析：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6.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末尾为诗歌合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乐时所加的套语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是乐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府诗结尾时的一种表达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形式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恰与本诗浑然天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成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抒发了诗人观沧海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时的豪迈之情。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543560"/>
            <a:ext cx="271335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诗文理解：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625260" y="-22954615"/>
            <a:ext cx="1115568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东汉建安十二年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(207)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秋天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曹操北上征讨乌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桓得胜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基本上统一了北方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回师途中经过碣石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山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登临观海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心中感慨万千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写下了组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诗《步出夏门行》。《观沧海》就是这组诗的第一章。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1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animBg="1"/>
      <p:bldP spid="9" grpId="0" animBg="1"/>
      <p:bldP spid="14" grpId="0"/>
      <p:bldP spid="13" grpId="0" animBg="1"/>
      <p:bldP spid="12" grpId="0" animBg="1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78155" y="0"/>
            <a:ext cx="1166495" cy="4286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28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观沧海</a:t>
            </a:r>
            <a:endParaRPr lang="zh-CN" altLang="en-US" sz="28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317" y="502285"/>
            <a:ext cx="212280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写作背景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9760" y="2191385"/>
            <a:ext cx="1115568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东汉建安十二年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(207)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秋天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曹操北上征讨乌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桓得胜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基本上统一了北方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回师途中经过碣石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山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登临观海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心中感慨万千</a:t>
            </a:r>
            <a:r>
              <a:rPr lang="en-US" altLang="zh-CN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写下了组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诗《步出夏门行》。《观沧海》就是这组诗的第一章。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051865" y="25620345"/>
            <a:ext cx="12188190" cy="28613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《观沧海》是一首写景诗</a:t>
            </a:r>
            <a:r>
              <a:rPr lang="en-US" altLang="zh-CN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</a:t>
            </a:r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诗人将眼前的壮美秋景与自己的主</a:t>
            </a:r>
            <a:endParaRPr lang="zh-C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观精神相结合</a:t>
            </a:r>
            <a:r>
              <a:rPr lang="en-US" altLang="zh-CN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</a:t>
            </a:r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一反悲秋的感伤情调。全诗基调深沉雄健</a:t>
            </a:r>
            <a:endParaRPr lang="zh-C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、慷慨豪迈</a:t>
            </a:r>
            <a:r>
              <a:rPr lang="en-US" altLang="zh-CN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</a:t>
            </a:r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表达了诗人踌躇满志的进取精</a:t>
            </a:r>
            <a:endParaRPr lang="zh-C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神</a:t>
            </a:r>
            <a:r>
              <a:rPr lang="en-US" altLang="zh-CN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</a:t>
            </a:r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也展现了他作为一代霸主的开阔胸襟</a:t>
            </a:r>
            <a:r>
              <a:rPr lang="en-US" altLang="zh-CN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</a:t>
            </a:r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是</a:t>
            </a:r>
            <a:r>
              <a:rPr lang="en-US" altLang="zh-CN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“</a:t>
            </a:r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建安风骨</a:t>
            </a:r>
            <a:r>
              <a:rPr lang="en-US" altLang="zh-CN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</a:t>
            </a:r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的代</a:t>
            </a:r>
            <a:endParaRPr lang="zh-C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表作。</a:t>
            </a:r>
            <a:endParaRPr lang="zh-C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087755" y="266700"/>
            <a:ext cx="1166495" cy="4286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28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观沧海</a:t>
            </a:r>
            <a:endParaRPr lang="zh-CN" altLang="en-US" sz="28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317" y="784860"/>
            <a:ext cx="282257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全文赏析：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998345"/>
            <a:ext cx="12188190" cy="28613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《观沧海》是一首写景诗</a:t>
            </a:r>
            <a:r>
              <a:rPr lang="en-US" altLang="zh-CN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</a:t>
            </a:r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诗人将眼前的壮美秋景与自己的主</a:t>
            </a:r>
            <a:endParaRPr lang="zh-C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观精神相结合</a:t>
            </a:r>
            <a:r>
              <a:rPr lang="en-US" altLang="zh-CN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</a:t>
            </a:r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一反悲秋的感伤情调。全诗基调深沉雄健</a:t>
            </a:r>
            <a:endParaRPr lang="zh-C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、慷慨豪迈</a:t>
            </a:r>
            <a:r>
              <a:rPr lang="en-US" altLang="zh-CN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</a:t>
            </a:r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表达了诗人踌躇满志的进取精</a:t>
            </a:r>
            <a:endParaRPr lang="zh-C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神</a:t>
            </a:r>
            <a:r>
              <a:rPr lang="en-US" altLang="zh-CN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</a:t>
            </a:r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也展现了他作为一代霸主的开阔胸襟</a:t>
            </a:r>
            <a:r>
              <a:rPr lang="en-US" altLang="zh-CN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,</a:t>
            </a:r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是</a:t>
            </a:r>
            <a:r>
              <a:rPr lang="en-US" altLang="zh-CN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“</a:t>
            </a:r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建安风骨</a:t>
            </a:r>
            <a:r>
              <a:rPr lang="en-US" altLang="zh-CN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”</a:t>
            </a:r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的代</a:t>
            </a:r>
            <a:endParaRPr lang="zh-C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表作。</a:t>
            </a:r>
            <a:endParaRPr lang="zh-CN" altLang="en-US" sz="36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485005" y="1388745"/>
            <a:ext cx="306133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239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观沧海</a:t>
            </a:r>
            <a:endParaRPr lang="zh-CN" altLang="en-US" sz="239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91683" y="3677920"/>
            <a:ext cx="3486785" cy="6451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ln w="15875"/>
                <a:gradFill>
                  <a:gsLst>
                    <a:gs pos="0">
                      <a:schemeClr val="accent1">
                        <a:lumOff val="-19996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6"/>
                      </a:schemeClr>
                    </a:gs>
                  </a:gsLst>
                  <a:lin ang="0" scaled="0"/>
                </a:gradFill>
                <a:effectLst/>
              </a:rPr>
              <a:t>【东汉末】</a:t>
            </a:r>
            <a:r>
              <a:rPr lang="en-US" altLang="zh-CN" sz="3600" b="1">
                <a:ln w="15875"/>
                <a:gradFill>
                  <a:gsLst>
                    <a:gs pos="0">
                      <a:schemeClr val="accent1">
                        <a:lumOff val="-19996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6"/>
                      </a:schemeClr>
                    </a:gs>
                  </a:gsLst>
                  <a:lin ang="0" scaled="0"/>
                </a:gradFill>
                <a:effectLst/>
              </a:rPr>
              <a:t> </a:t>
            </a:r>
            <a:r>
              <a:rPr lang="zh-CN" altLang="en-US" sz="3600" b="1">
                <a:ln w="15875"/>
                <a:gradFill>
                  <a:gsLst>
                    <a:gs pos="0">
                      <a:schemeClr val="accent1">
                        <a:lumOff val="-19996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6"/>
                      </a:schemeClr>
                    </a:gs>
                  </a:gsLst>
                  <a:lin ang="0" scaled="0"/>
                </a:gradFill>
                <a:effectLst/>
              </a:rPr>
              <a:t>曹操</a:t>
            </a:r>
            <a:endParaRPr lang="zh-CN" altLang="en-US" sz="3600" b="1">
              <a:ln w="15875"/>
              <a:gradFill>
                <a:gsLst>
                  <a:gs pos="0">
                    <a:schemeClr val="accent1">
                      <a:lumOff val="-19996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6"/>
                    </a:schemeClr>
                  </a:gs>
                </a:gsLst>
                <a:lin ang="0" scaled="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4485005" y="1680845"/>
            <a:ext cx="3184525" cy="12230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96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观沧海</a:t>
            </a:r>
            <a:endParaRPr lang="zh-CN" altLang="en-US" sz="96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59443" y="3989705"/>
            <a:ext cx="5688965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000" b="1">
                <a:ln w="15875"/>
                <a:gradFill>
                  <a:gsLst>
                    <a:gs pos="0">
                      <a:schemeClr val="accent1">
                        <a:lumOff val="-19997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7"/>
                      </a:schemeClr>
                    </a:gs>
                  </a:gsLst>
                  <a:lin ang="0" scaled="0"/>
                </a:gradFill>
                <a:effectLst/>
              </a:rPr>
              <a:t>【东汉末】</a:t>
            </a:r>
            <a:r>
              <a:rPr lang="en-US" altLang="zh-CN" sz="6000" b="1">
                <a:ln w="15875"/>
                <a:gradFill>
                  <a:gsLst>
                    <a:gs pos="0">
                      <a:schemeClr val="accent1">
                        <a:lumOff val="-19997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7"/>
                      </a:schemeClr>
                    </a:gs>
                  </a:gsLst>
                  <a:lin ang="0" scaled="0"/>
                </a:gradFill>
                <a:effectLst/>
              </a:rPr>
              <a:t> </a:t>
            </a:r>
            <a:r>
              <a:rPr lang="zh-CN" altLang="en-US" sz="6000" b="1">
                <a:ln w="15875"/>
                <a:gradFill>
                  <a:gsLst>
                    <a:gs pos="0">
                      <a:schemeClr val="accent1">
                        <a:lumOff val="-19997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7"/>
                      </a:schemeClr>
                    </a:gs>
                  </a:gsLst>
                  <a:lin ang="0" scaled="0"/>
                </a:gradFill>
                <a:effectLst/>
              </a:rPr>
              <a:t>曹操</a:t>
            </a:r>
            <a:endParaRPr lang="zh-CN" altLang="en-US" sz="6000" b="1">
              <a:ln w="15875"/>
              <a:gradFill>
                <a:gsLst>
                  <a:gs pos="0">
                    <a:schemeClr val="accent1">
                      <a:lumOff val="-19997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7"/>
                    </a:schemeClr>
                  </a:gs>
                </a:gsLst>
                <a:lin ang="0" scaled="0"/>
              </a:gra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6210280" y="-6172835"/>
            <a:ext cx="4246880" cy="7804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23900" b="1">
                <a:ln w="15875"/>
                <a:gradFill>
                  <a:gsLst>
                    <a:gs pos="0">
                      <a:schemeClr val="accent1">
                        <a:lumOff val="-19996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6"/>
                      </a:schemeClr>
                    </a:gs>
                  </a:gsLst>
                  <a:lin ang="0" scaled="0"/>
                </a:gradFill>
                <a:effectLst/>
              </a:rPr>
              <a:t>让我们先听读一遍</a:t>
            </a:r>
            <a:endParaRPr lang="zh-CN" altLang="en-US" sz="9600" b="1">
              <a:ln w="15875"/>
              <a:gradFill>
                <a:gsLst>
                  <a:gs pos="0">
                    <a:schemeClr val="accent1">
                      <a:lumOff val="-19996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6"/>
                    </a:schemeClr>
                  </a:gs>
                </a:gsLst>
                <a:lin ang="0" scaled="0"/>
              </a:gradFill>
              <a:effectLst/>
            </a:endParaRPr>
          </a:p>
          <a:p>
            <a:pPr algn="ctr"/>
            <a:endParaRPr lang="zh-CN" altLang="en-US" sz="9600" b="1">
              <a:ln w="15875"/>
              <a:gradFill>
                <a:gsLst>
                  <a:gs pos="0">
                    <a:schemeClr val="accent1">
                      <a:lumOff val="-19996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6"/>
                    </a:schemeClr>
                  </a:gs>
                </a:gsLst>
                <a:lin ang="0" scaled="0"/>
              </a:gradFill>
              <a:effectLst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24312245" y="-183515"/>
            <a:ext cx="10342880" cy="160959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8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东临碣石，以观沧海。</a:t>
            </a:r>
            <a:endParaRPr lang="zh-CN" altLang="en-US" sz="80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zh-CN" sz="80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8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水何澹澹，山岛竦峙。</a:t>
            </a:r>
            <a:endParaRPr lang="zh-CN" altLang="en-US" sz="80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zh-CN" sz="80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8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树木丛生，百草丰茂。</a:t>
            </a:r>
            <a:endParaRPr lang="zh-CN" altLang="en-US" sz="80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zh-CN" sz="80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8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秋风萧瑟，洪波涌起。</a:t>
            </a:r>
            <a:endParaRPr lang="zh-CN" altLang="en-US" sz="80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zh-CN" sz="80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8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日月之行，若出其中；</a:t>
            </a:r>
            <a:endParaRPr lang="zh-CN" altLang="en-US" sz="80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zh-CN" sz="80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8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星汉灿烂，若出其里。</a:t>
            </a:r>
            <a:endParaRPr lang="zh-CN" altLang="en-US" sz="80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zh-CN" sz="80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80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幸甚至哉！歌以咏志。</a:t>
            </a:r>
            <a:endParaRPr lang="zh-CN" altLang="en-US" sz="80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7945120" y="0"/>
            <a:ext cx="4246880" cy="78041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4000" b="1">
                <a:ln w="15875"/>
                <a:gradFill>
                  <a:gsLst>
                    <a:gs pos="0">
                      <a:schemeClr val="accent1">
                        <a:lumOff val="-19997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7"/>
                      </a:schemeClr>
                    </a:gs>
                  </a:gsLst>
                  <a:lin ang="0" scaled="0"/>
                </a:gradFill>
                <a:effectLst/>
              </a:rPr>
              <a:t>让我们先听读一遍</a:t>
            </a:r>
            <a:endParaRPr lang="zh-CN" altLang="en-US" sz="4000" b="1">
              <a:ln w="15875"/>
              <a:gradFill>
                <a:gsLst>
                  <a:gs pos="0">
                    <a:schemeClr val="accent1">
                      <a:lumOff val="-19997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7"/>
                    </a:schemeClr>
                  </a:gs>
                </a:gsLst>
                <a:lin ang="0" scaled="0"/>
              </a:gradFill>
              <a:effectLst/>
            </a:endParaRPr>
          </a:p>
          <a:p>
            <a:pPr algn="ctr"/>
            <a:endParaRPr lang="zh-CN" altLang="en-US" sz="4000" b="1">
              <a:ln w="15875"/>
              <a:gradFill>
                <a:gsLst>
                  <a:gs pos="0">
                    <a:schemeClr val="accent1">
                      <a:lumOff val="-19997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7"/>
                    </a:schemeClr>
                  </a:gs>
                </a:gsLst>
                <a:lin ang="0" scaled="0"/>
              </a:gradFill>
              <a:effectLst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393180"/>
            <a:ext cx="1313180" cy="4648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28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观沧海</a:t>
            </a:r>
            <a:endParaRPr lang="zh-CN" altLang="en-US" sz="28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pic>
        <p:nvPicPr>
          <p:cNvPr id="3" name="7月20日 (1)">
            <a:hlinkClick r:id="" action="ppaction://media"/>
          </p:cNvPr>
          <p:cNvPicPr/>
          <p:nvPr>
            <a:audi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8425" y="136525"/>
            <a:ext cx="938530" cy="914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100580" y="136525"/>
            <a:ext cx="4246880" cy="64928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东临碣石，以观沧海。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zh-CN" sz="3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水何澹澹，山岛竦峙。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zh-CN" sz="3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树木丛生，百草丰茂。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zh-CN" sz="3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秋风萧瑟，洪波涌起。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zh-CN" sz="3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日月之行，若出其中；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zh-CN" sz="3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星汉灿烂，若出其里。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endParaRPr lang="en-US" altLang="zh-CN" sz="3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pPr algn="ctr"/>
            <a:r>
              <a:rPr lang="zh-CN" altLang="en-US" sz="3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幸甚至哉！歌以咏志。</a:t>
            </a:r>
            <a:endParaRPr lang="zh-CN" altLang="en-US" sz="32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5880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1">
                  <p:stCondLst>
                    <p:cond delay="indefinite"/>
                  </p:stCondLst>
                  <p:endCondLst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0"/>
            <a:ext cx="1189990" cy="4286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28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观沧海</a:t>
            </a:r>
            <a:endParaRPr lang="zh-CN" altLang="en-US" sz="28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17" y="600710"/>
            <a:ext cx="212280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初识作者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377690"/>
            <a:ext cx="10015220" cy="1938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曹操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(155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-220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年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),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字孟德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沛国谯人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是东汉末年杰出的政治家、军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事家和文学家。他是三国时期曹魏政权的奠基人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曾任东汉丞相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后加封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魏王。曹操以汉天子的名义征讨四方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统一了中国北方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并实施了一系列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恢复经济和社会秩序的政策。他的文学成就也颇为显著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留下了许多脍炙人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口的诗篇。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1990" y="3288665"/>
            <a:ext cx="74980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 u="sng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东汉末年杰出的政治家、军事家和文学家</a:t>
            </a:r>
            <a:endParaRPr lang="zh-CN" altLang="en-US" sz="3200" b="1" u="sng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9" name="图片 8" descr="8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790" y="428625"/>
            <a:ext cx="2974340" cy="36614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68390" y="428625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曹操</a:t>
            </a:r>
            <a:endParaRPr lang="zh-CN" altLang="en-US" sz="72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9437370" y="-7271385"/>
            <a:ext cx="7802880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000" b="1">
                <a:ln w="15875"/>
                <a:gradFill>
                  <a:gsLst>
                    <a:gs pos="0">
                      <a:schemeClr val="accent1">
                        <a:lumOff val="-19996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6"/>
                      </a:schemeClr>
                    </a:gs>
                  </a:gsLst>
                  <a:lin ang="0" scaled="0"/>
                </a:gradFill>
                <a:effectLst/>
              </a:rPr>
              <a:t>东临碣石，以</a:t>
            </a:r>
            <a:r>
              <a:rPr lang="zh-CN" altLang="en-US" sz="6000" b="1">
                <a:ln w="15875"/>
                <a:solidFill>
                  <a:srgbClr val="FF0000"/>
                </a:solidFill>
                <a:effectLst/>
              </a:rPr>
              <a:t>观</a:t>
            </a:r>
            <a:r>
              <a:rPr lang="zh-CN" altLang="en-US" sz="6000" b="1">
                <a:ln w="15875"/>
                <a:gradFill>
                  <a:gsLst>
                    <a:gs pos="0">
                      <a:schemeClr val="accent1">
                        <a:lumOff val="-19996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6"/>
                      </a:schemeClr>
                    </a:gs>
                  </a:gsLst>
                  <a:lin ang="0" scaled="0"/>
                </a:gradFill>
                <a:effectLst/>
              </a:rPr>
              <a:t>沧海。</a:t>
            </a:r>
            <a:endParaRPr lang="zh-CN" altLang="en-US" sz="6000" b="1">
              <a:ln w="15875"/>
              <a:gradFill>
                <a:gsLst>
                  <a:gs pos="0">
                    <a:schemeClr val="accent1">
                      <a:lumOff val="-19996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6"/>
                    </a:schemeClr>
                  </a:gs>
                </a:gsLst>
                <a:lin ang="0" scaled="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0"/>
            <a:ext cx="1189990" cy="4286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28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观沧海</a:t>
            </a:r>
            <a:endParaRPr lang="zh-CN" altLang="en-US" sz="28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317" y="543560"/>
            <a:ext cx="252920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诗文理解：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29205" y="3034665"/>
            <a:ext cx="7802880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6000" b="1">
                <a:ln w="15875"/>
                <a:gradFill>
                  <a:gsLst>
                    <a:gs pos="0">
                      <a:schemeClr val="accent1">
                        <a:lumOff val="-19997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7"/>
                      </a:schemeClr>
                    </a:gs>
                  </a:gsLst>
                  <a:lin ang="0" scaled="0"/>
                </a:gradFill>
                <a:effectLst/>
              </a:rPr>
              <a:t>东临碣石，以</a:t>
            </a:r>
            <a:r>
              <a:rPr lang="zh-CN" altLang="en-US" sz="6000" b="1">
                <a:ln w="15875"/>
                <a:solidFill>
                  <a:srgbClr val="FF0000"/>
                </a:solidFill>
                <a:effectLst/>
              </a:rPr>
              <a:t>观</a:t>
            </a:r>
            <a:r>
              <a:rPr lang="zh-CN" altLang="en-US" sz="6000" b="1">
                <a:ln w="15875"/>
                <a:gradFill>
                  <a:gsLst>
                    <a:gs pos="0">
                      <a:schemeClr val="accent1">
                        <a:lumOff val="-19997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7"/>
                      </a:schemeClr>
                    </a:gs>
                  </a:gsLst>
                  <a:lin ang="0" scaled="0"/>
                </a:gradFill>
                <a:effectLst/>
              </a:rPr>
              <a:t>沧海。</a:t>
            </a:r>
            <a:endParaRPr lang="zh-CN" altLang="en-US" sz="6000" b="1">
              <a:ln w="15875"/>
              <a:gradFill>
                <a:gsLst>
                  <a:gs pos="0">
                    <a:schemeClr val="accent1">
                      <a:lumOff val="-19997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7"/>
                    </a:schemeClr>
                  </a:gs>
                </a:gsLst>
                <a:lin ang="0" scaled="0"/>
              </a:gradFill>
              <a:effectLst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3263265" y="3034665"/>
            <a:ext cx="989965" cy="1014730"/>
          </a:xfrm>
          <a:prstGeom prst="flowChartConnector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3611880" y="1523365"/>
            <a:ext cx="292100" cy="1473200"/>
          </a:xfrm>
          <a:prstGeom prst="upArrow">
            <a:avLst/>
          </a:prstGeom>
          <a:solidFill>
            <a:srgbClr val="FF0000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29205" y="778510"/>
            <a:ext cx="2722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到达，登上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流程图: 联系 7"/>
          <p:cNvSpPr/>
          <p:nvPr/>
        </p:nvSpPr>
        <p:spPr>
          <a:xfrm>
            <a:off x="4164330" y="2996565"/>
            <a:ext cx="1536065" cy="1115695"/>
          </a:xfrm>
          <a:prstGeom prst="flowChartConnector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 rot="10800000">
            <a:off x="4785995" y="4139565"/>
            <a:ext cx="292100" cy="1473200"/>
          </a:xfrm>
          <a:prstGeom prst="upArrow">
            <a:avLst/>
          </a:prstGeom>
          <a:solidFill>
            <a:srgbClr val="FF0000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2560" y="5640070"/>
            <a:ext cx="63296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山名，在今河北昌黎西北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208010" y="4497705"/>
            <a:ext cx="3983990" cy="23850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赏析：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首句以质朴的语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言直接言事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点明观景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的位置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诗人在喝石山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上远眺大海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,“</a:t>
            </a:r>
            <a:r>
              <a:rPr lang="zh-CN" altLang="en-US" sz="2800" b="1" u="sng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观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字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起到统领全篇的作用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zh-CN" altLang="en-US" sz="6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59300" y="235712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译文：东行登上碣石山</a:t>
            </a:r>
            <a:r>
              <a:rPr lang="en-US" altLang="zh-CN" sz="2400" b="1"/>
              <a:t>,</a:t>
            </a:r>
            <a:r>
              <a:rPr lang="zh-CN" altLang="en-US" sz="2400" b="1"/>
              <a:t>站在高处观赏苍</a:t>
            </a:r>
            <a:r>
              <a:rPr lang="zh-CN" altLang="en-US" sz="2400" b="1"/>
              <a:t>茫海。</a:t>
            </a:r>
            <a:endParaRPr lang="zh-CN" altLang="en-US" sz="2400" b="1"/>
          </a:p>
        </p:txBody>
      </p:sp>
      <p:sp>
        <p:nvSpPr>
          <p:cNvPr id="13" name="矩形 12"/>
          <p:cNvSpPr/>
          <p:nvPr/>
        </p:nvSpPr>
        <p:spPr>
          <a:xfrm>
            <a:off x="32788860" y="-20029805"/>
            <a:ext cx="894588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水何澹澹，山岛竦峙。</a:t>
            </a:r>
            <a:endParaRPr lang="zh-CN" altLang="en-US" sz="72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 animBg="1"/>
      <p:bldP spid="10" grpId="0"/>
      <p:bldP spid="1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1927860" y="2829560"/>
            <a:ext cx="894588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zh-CN" altLang="en-US" sz="72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水何澹澹，山岛竦峙。</a:t>
            </a:r>
            <a:endParaRPr lang="zh-CN" altLang="en-US" sz="72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4" name="流程图: 联系 3"/>
          <p:cNvSpPr/>
          <p:nvPr/>
        </p:nvSpPr>
        <p:spPr>
          <a:xfrm>
            <a:off x="2729865" y="2962910"/>
            <a:ext cx="989965" cy="1014730"/>
          </a:xfrm>
          <a:prstGeom prst="flowChartConnector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3065780" y="1443355"/>
            <a:ext cx="292100" cy="1473200"/>
          </a:xfrm>
          <a:prstGeom prst="upArrow">
            <a:avLst/>
          </a:prstGeom>
          <a:solidFill>
            <a:srgbClr val="FF0000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13660" y="700405"/>
            <a:ext cx="119888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多么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189990" cy="4286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28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观</a:t>
            </a:r>
            <a:r>
              <a:rPr lang="zh-CN" altLang="en-US" sz="28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沧海</a:t>
            </a:r>
            <a:endParaRPr lang="zh-CN" altLang="en-US" sz="28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317" y="543560"/>
            <a:ext cx="252920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诗文理解：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流程图: 联系 10"/>
          <p:cNvSpPr/>
          <p:nvPr/>
        </p:nvSpPr>
        <p:spPr>
          <a:xfrm>
            <a:off x="3719830" y="2912745"/>
            <a:ext cx="1832610" cy="1115695"/>
          </a:xfrm>
          <a:prstGeom prst="flowChartConnector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 rot="10800000">
            <a:off x="4532630" y="4079240"/>
            <a:ext cx="248920" cy="765810"/>
          </a:xfrm>
          <a:prstGeom prst="upArrow">
            <a:avLst/>
          </a:prstGeom>
          <a:solidFill>
            <a:srgbClr val="FF0000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809750" y="4895850"/>
            <a:ext cx="40944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水波荡漾的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样子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28085" y="2512060"/>
            <a:ext cx="81915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dàn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198168" y="2302510"/>
            <a:ext cx="97345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ǒ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335136" y="2316480"/>
            <a:ext cx="66167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zh</a:t>
            </a:r>
            <a:r>
              <a:rPr lang="en-US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ì</a:t>
            </a:r>
            <a:endParaRPr lang="en-US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流程图: 联系 17"/>
          <p:cNvSpPr/>
          <p:nvPr/>
        </p:nvSpPr>
        <p:spPr>
          <a:xfrm>
            <a:off x="8198485" y="2870835"/>
            <a:ext cx="1832610" cy="1115695"/>
          </a:xfrm>
          <a:prstGeom prst="flowChartConnector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583045" y="4412615"/>
            <a:ext cx="4653280" cy="1445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耸立。竦、峙</a:t>
            </a:r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endParaRPr lang="en-US" altLang="zh-CN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4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都是耸立的意思。</a:t>
            </a:r>
            <a:endParaRPr lang="en-US" altLang="zh-CN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0" name="上箭头 19"/>
          <p:cNvSpPr/>
          <p:nvPr/>
        </p:nvSpPr>
        <p:spPr>
          <a:xfrm rot="10800000">
            <a:off x="8964930" y="4025265"/>
            <a:ext cx="207010" cy="348615"/>
          </a:xfrm>
          <a:prstGeom prst="upArrow">
            <a:avLst/>
          </a:prstGeom>
          <a:solidFill>
            <a:srgbClr val="FF0000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103438" y="5996305"/>
            <a:ext cx="841565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译文：只见海面水波荡漾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海中山岛巍然耸立。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72255" y="74930"/>
            <a:ext cx="4046855" cy="22275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赏析：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诗人从全景着笔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运用动静结合的表现手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法来渲染大海的壮观与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辽阔。海水激荡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山岛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静立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一动一静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互相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映衬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令诗人忍不住连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连惊叹。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457775" y="-15267940"/>
            <a:ext cx="9326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5875"/>
                <a:gradFill>
                  <a:gsLst>
                    <a:gs pos="0">
                      <a:schemeClr val="accent1">
                        <a:lumOff val="-19996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6"/>
                      </a:schemeClr>
                    </a:gs>
                  </a:gsLst>
                  <a:lin ang="0" scaled="0"/>
                </a:gradFill>
                <a:effectLst/>
              </a:rPr>
              <a:t>树木丛生，百草丰茂。</a:t>
            </a:r>
            <a:endParaRPr lang="zh-CN" altLang="en-US" sz="7200" b="1">
              <a:ln w="15875"/>
              <a:gradFill>
                <a:gsLst>
                  <a:gs pos="0">
                    <a:schemeClr val="accent1">
                      <a:lumOff val="-19996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6"/>
                    </a:schemeClr>
                  </a:gs>
                </a:gsLst>
                <a:lin ang="0" scaled="0"/>
              </a:gra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2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1" dur="1" fill="hold"/>
                                        <p:tgtEl>
                                          <p:spTgt spid="1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2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4" dur="1" fill="hold"/>
                                        <p:tgtEl>
                                          <p:spTgt spid="1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9" dur="1" fill="hold"/>
                                        <p:tgtEl>
                                          <p:spTgt spid="2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4" dur="1" fill="hold"/>
                                        <p:tgtEl>
                                          <p:spTgt spid="2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7" grpId="0"/>
      <p:bldP spid="11" grpId="0" bldLvl="0" animBg="1"/>
      <p:bldP spid="12" grpId="0" bldLvl="0" animBg="1"/>
      <p:bldP spid="13" grpId="0"/>
      <p:bldP spid="14" grpId="0"/>
      <p:bldP spid="16" grpId="0"/>
      <p:bldP spid="17" grpId="0"/>
      <p:bldP spid="20" grpId="0" bldLvl="0" animBg="1"/>
      <p:bldP spid="18" grpId="0" animBg="1"/>
      <p:bldP spid="19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692275" y="2829560"/>
            <a:ext cx="9326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5875"/>
                <a:gradFill>
                  <a:gsLst>
                    <a:gs pos="0">
                      <a:schemeClr val="accent1">
                        <a:lumOff val="-19997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7"/>
                      </a:schemeClr>
                    </a:gs>
                  </a:gsLst>
                  <a:lin ang="0" scaled="0"/>
                </a:gradFill>
                <a:effectLst/>
              </a:rPr>
              <a:t>树木丛生，百草丰茂。</a:t>
            </a:r>
            <a:endParaRPr lang="zh-CN" altLang="en-US" sz="7200" b="1">
              <a:ln w="15875"/>
              <a:gradFill>
                <a:gsLst>
                  <a:gs pos="0">
                    <a:schemeClr val="accent1">
                      <a:lumOff val="-19997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7"/>
                    </a:schemeClr>
                  </a:gs>
                </a:gsLst>
                <a:lin ang="0" scaled="0"/>
              </a:gra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7020" y="362585"/>
            <a:ext cx="6258560" cy="22453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赏析：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这两句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水何澹澹，山岛竦峙。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树木丛生，百草丰茂。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是对岛上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景物的静态描写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展现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了树木草植茂密生长</a:t>
            </a:r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欣欣向荣的繁盛景象。</a:t>
            </a:r>
            <a:endParaRPr lang="zh-CN" alt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2048" y="5009515"/>
            <a:ext cx="9267825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译文：岛上树木繁茂</a:t>
            </a:r>
            <a:r>
              <a:rPr lang="en-US" altLang="zh-CN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各种草植丰美。</a:t>
            </a:r>
            <a:endParaRPr lang="zh-CN" altLang="en-US" sz="4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202285" y="-5367020"/>
            <a:ext cx="9326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秋风萧瑟，洪波涌起。</a:t>
            </a:r>
            <a:endParaRPr lang="zh-CN" altLang="en-US" sz="72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0"/>
            <a:ext cx="129349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sym typeface="+mn-ea"/>
              </a:rPr>
              <a:t>观沧海</a:t>
            </a:r>
            <a:endParaRPr lang="zh-CN" altLang="en-US" sz="28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0" y="543560"/>
            <a:ext cx="249174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诗文理解：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703705" y="2829560"/>
            <a:ext cx="9326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秋风萧瑟，洪波涌起。</a:t>
            </a:r>
            <a:endParaRPr lang="zh-CN" altLang="en-US" sz="7200" b="1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317" y="0"/>
            <a:ext cx="5108575" cy="28613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赏析：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诗人的视角从海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岛转回海面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通过听觉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和动态描写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展现了秋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风卷起滚滚波涛涌向海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岸的画面。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3580" y="5157470"/>
            <a:ext cx="10981690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译文：萧瑟的秋风吹过</a:t>
            </a: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海面上掀起汹涌的波浪。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362745" y="-25252680"/>
            <a:ext cx="9326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日月之行，若出其中；</a:t>
            </a:r>
            <a:endParaRPr lang="zh-CN" altLang="en-US" sz="72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52760" y="0"/>
            <a:ext cx="153924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8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sym typeface="+mn-ea"/>
              </a:rPr>
              <a:t>观沧海</a:t>
            </a:r>
            <a:endParaRPr lang="zh-CN" altLang="en-US" sz="28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10350" y="0"/>
            <a:ext cx="265112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诗文理解：</a:t>
            </a:r>
            <a:endParaRPr lang="zh-CN" altLang="en-US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1710</Words>
  <Application>WPS 演示</Application>
  <PresentationFormat>宽屏</PresentationFormat>
  <Paragraphs>242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wsad</cp:lastModifiedBy>
  <cp:revision>11</cp:revision>
  <dcterms:created xsi:type="dcterms:W3CDTF">2023-08-09T12:44:00Z</dcterms:created>
  <dcterms:modified xsi:type="dcterms:W3CDTF">2025-07-20T09:09:49Z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5B05327F9ACB4FBCAAF56A1DD9D162DA_12</vt:lpwstr>
  </property>
</Properties>
</file>