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27"/>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4C3F0-83C8-1B42-B99D-D5D96DEE9421}" type="datetimeFigureOut">
              <a:rPr lang="en-US" smtClean="0"/>
              <a:t>4/3/18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87E5F-496A-AE45-A2E2-5B0FD5ECE750}" type="slidenum">
              <a:rPr lang="en-US" smtClean="0"/>
              <a:t>‹#›</a:t>
            </a:fld>
            <a:endParaRPr lang="en-US"/>
          </a:p>
        </p:txBody>
      </p:sp>
    </p:spTree>
    <p:extLst>
      <p:ext uri="{BB962C8B-B14F-4D97-AF65-F5344CB8AC3E}">
        <p14:creationId xmlns:p14="http://schemas.microsoft.com/office/powerpoint/2010/main" val="9805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p:txBody>
      </p:sp>
      <p:sp>
        <p:nvSpPr>
          <p:cNvPr id="4" name="Slide Number Placeholder 3"/>
          <p:cNvSpPr>
            <a:spLocks noGrp="1"/>
          </p:cNvSpPr>
          <p:nvPr>
            <p:ph type="sldNum" sz="quarter" idx="10"/>
          </p:nvPr>
        </p:nvSpPr>
        <p:spPr/>
        <p:txBody>
          <a:bodyPr/>
          <a:lstStyle/>
          <a:p>
            <a:fld id="{5893DDA7-F9AD-479A-B13E-0BD6A06E45BA}" type="slidenum">
              <a:rPr lang="en-US" smtClean="0"/>
              <a:t>1</a:t>
            </a:fld>
            <a:endParaRPr lang="en-US"/>
          </a:p>
        </p:txBody>
      </p:sp>
    </p:spTree>
    <p:extLst>
      <p:ext uri="{BB962C8B-B14F-4D97-AF65-F5344CB8AC3E}">
        <p14:creationId xmlns:p14="http://schemas.microsoft.com/office/powerpoint/2010/main" val="58618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3A91-D3CB-874A-8BF4-DA5E55F14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559B37-DA2B-2A4D-8B19-2803C8B40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83DE20-EE50-CE4A-8696-7C2C783C7434}"/>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5" name="Footer Placeholder 4">
            <a:extLst>
              <a:ext uri="{FF2B5EF4-FFF2-40B4-BE49-F238E27FC236}">
                <a16:creationId xmlns:a16="http://schemas.microsoft.com/office/drawing/2014/main" id="{53628EAF-9D00-964A-92F5-A22E9B8AE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B6259-1589-7F46-883D-8EABCA5CE519}"/>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98564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546C-4349-A54D-86EB-E594DA251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058306-3A86-6C4C-9F5B-13085B01A1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D8DD0-0610-2B46-9896-421549F8D758}"/>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5" name="Footer Placeholder 4">
            <a:extLst>
              <a:ext uri="{FF2B5EF4-FFF2-40B4-BE49-F238E27FC236}">
                <a16:creationId xmlns:a16="http://schemas.microsoft.com/office/drawing/2014/main" id="{AC8374C1-4335-0442-9934-E7520F437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B506A-C12E-F146-9E66-00182C806B1D}"/>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97739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35906-E9DD-824C-9573-C2D51737F1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EE692-4B3E-524F-AE3D-59EBEEBAC6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009D3-273F-0640-BCAE-F13F56910C1C}"/>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5" name="Footer Placeholder 4">
            <a:extLst>
              <a:ext uri="{FF2B5EF4-FFF2-40B4-BE49-F238E27FC236}">
                <a16:creationId xmlns:a16="http://schemas.microsoft.com/office/drawing/2014/main" id="{3C341A4B-FD82-0E42-85C7-83ADF00D8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E5F98-79B1-6E40-BACE-8326C4152EB8}"/>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3586058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007E-1732-B84F-91F7-5FF19F0EC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43825-F87E-A947-9282-CB9D28F2EF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8F699B-8C90-A746-B0DB-6ECA7FC5DC1B}"/>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5" name="Footer Placeholder 4">
            <a:extLst>
              <a:ext uri="{FF2B5EF4-FFF2-40B4-BE49-F238E27FC236}">
                <a16:creationId xmlns:a16="http://schemas.microsoft.com/office/drawing/2014/main" id="{F589B0A2-DB76-B748-9877-001C42829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A1297-8E83-CC41-86D3-7E8B1A66A6C0}"/>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315934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2C1B-4DA9-8A40-ABD4-98F893FF0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400C51-4845-1042-A9CC-82F7E9273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871E04-70FB-FA4B-8DA7-D83A91638A80}"/>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5" name="Footer Placeholder 4">
            <a:extLst>
              <a:ext uri="{FF2B5EF4-FFF2-40B4-BE49-F238E27FC236}">
                <a16:creationId xmlns:a16="http://schemas.microsoft.com/office/drawing/2014/main" id="{5CBE4D12-EB86-2F42-944D-B2856A757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52468-F679-4E42-9073-8CA0040F3DF4}"/>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132412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AB61-2773-0D4E-8ABB-0C06BF6D0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A3467-5F51-D644-8E7A-30E39780EB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DBE10D-59A9-2C4A-A49E-4C3264035C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CF641D-2F97-6246-8F9E-3DC1AA79FD60}"/>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6" name="Footer Placeholder 5">
            <a:extLst>
              <a:ext uri="{FF2B5EF4-FFF2-40B4-BE49-F238E27FC236}">
                <a16:creationId xmlns:a16="http://schemas.microsoft.com/office/drawing/2014/main" id="{9DF90B2A-3F06-E84C-9683-E51C30161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17B59-D4F1-9746-910B-931C3FF03D9A}"/>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158382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67F9-56E7-944C-A18A-33C3B7846E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0D80F-E2A2-234F-8218-05D150E9F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BD4AEB-F419-F44D-9DDA-D611EF15B0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490DA5-B6EA-5B4F-BC98-B2834DD54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3D83B3-0211-BB43-A970-361A2340EE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9CB96-BDB2-CE4D-B71C-F0383CBBCCD3}"/>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8" name="Footer Placeholder 7">
            <a:extLst>
              <a:ext uri="{FF2B5EF4-FFF2-40B4-BE49-F238E27FC236}">
                <a16:creationId xmlns:a16="http://schemas.microsoft.com/office/drawing/2014/main" id="{A3D243F5-144B-F543-8288-8D09EEE8DC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47F63F-945A-D443-A5C0-3B58A631DD0D}"/>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185730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569D-8E75-134B-B499-BE696ED548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8279D1-75D4-1E45-BC46-FFB48FDBE553}"/>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4" name="Footer Placeholder 3">
            <a:extLst>
              <a:ext uri="{FF2B5EF4-FFF2-40B4-BE49-F238E27FC236}">
                <a16:creationId xmlns:a16="http://schemas.microsoft.com/office/drawing/2014/main" id="{A164A5E4-AFCE-8E4F-ADCB-71BA72D038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63BCF-B1E4-694B-9793-12F17A88FABD}"/>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192911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743D1-14F0-3441-A68E-BE79E157D104}"/>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3" name="Footer Placeholder 2">
            <a:extLst>
              <a:ext uri="{FF2B5EF4-FFF2-40B4-BE49-F238E27FC236}">
                <a16:creationId xmlns:a16="http://schemas.microsoft.com/office/drawing/2014/main" id="{D4DB54D9-D44E-8D40-A7D2-D6B0D9294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2014C5-A18F-E84C-BF9C-3515F0DA896A}"/>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301035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B8BE-A2B3-CC49-A6BA-C1BFD7C73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195552-B3A1-064C-BEC5-5B011799C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EF21BE-B682-C94B-9F8E-CA80C248F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4F08D5-7854-264B-9A2D-A174FAC6B3B0}"/>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6" name="Footer Placeholder 5">
            <a:extLst>
              <a:ext uri="{FF2B5EF4-FFF2-40B4-BE49-F238E27FC236}">
                <a16:creationId xmlns:a16="http://schemas.microsoft.com/office/drawing/2014/main" id="{36B38D24-86F0-3841-81AD-8A5E559F7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DC4ED-17F2-8C4E-890E-A525207B2CB5}"/>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124333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D08E-68C2-7948-BA55-20348808E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962954-182C-514D-AFA0-3D1F0BF5C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3D739D-F919-5C40-892F-28334642C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0CEBC7-1C8D-1F41-AEFC-BA2E89C268C2}"/>
              </a:ext>
            </a:extLst>
          </p:cNvPr>
          <p:cNvSpPr>
            <a:spLocks noGrp="1"/>
          </p:cNvSpPr>
          <p:nvPr>
            <p:ph type="dt" sz="half" idx="10"/>
          </p:nvPr>
        </p:nvSpPr>
        <p:spPr/>
        <p:txBody>
          <a:bodyPr/>
          <a:lstStyle/>
          <a:p>
            <a:fld id="{D57254E9-C892-0845-B17F-0E351C3FFAE6}" type="datetimeFigureOut">
              <a:rPr lang="en-US" smtClean="0"/>
              <a:t>4/3/18</a:t>
            </a:fld>
            <a:endParaRPr lang="en-US"/>
          </a:p>
        </p:txBody>
      </p:sp>
      <p:sp>
        <p:nvSpPr>
          <p:cNvPr id="6" name="Footer Placeholder 5">
            <a:extLst>
              <a:ext uri="{FF2B5EF4-FFF2-40B4-BE49-F238E27FC236}">
                <a16:creationId xmlns:a16="http://schemas.microsoft.com/office/drawing/2014/main" id="{652B4000-407F-3343-94F3-2758DD788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22503-39CA-D841-909C-AF9F33179A9A}"/>
              </a:ext>
            </a:extLst>
          </p:cNvPr>
          <p:cNvSpPr>
            <a:spLocks noGrp="1"/>
          </p:cNvSpPr>
          <p:nvPr>
            <p:ph type="sldNum" sz="quarter" idx="12"/>
          </p:nvPr>
        </p:nvSpPr>
        <p:spPr/>
        <p:txBody>
          <a:bodyPr/>
          <a:lstStyle/>
          <a:p>
            <a:fld id="{2788C332-BF43-E241-9996-B7ADEE4EA34C}" type="slidenum">
              <a:rPr lang="en-US" smtClean="0"/>
              <a:t>‹#›</a:t>
            </a:fld>
            <a:endParaRPr lang="en-US"/>
          </a:p>
        </p:txBody>
      </p:sp>
    </p:spTree>
    <p:extLst>
      <p:ext uri="{BB962C8B-B14F-4D97-AF65-F5344CB8AC3E}">
        <p14:creationId xmlns:p14="http://schemas.microsoft.com/office/powerpoint/2010/main" val="251661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AD2A0-4B02-8545-9399-863D40F7A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D7EC91-D5C6-7442-B686-F94D73DF3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F6DBD-F2E2-5844-9E65-FCE252743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254E9-C892-0845-B17F-0E351C3FFAE6}" type="datetimeFigureOut">
              <a:rPr lang="en-US" smtClean="0"/>
              <a:t>4/3/18</a:t>
            </a:fld>
            <a:endParaRPr lang="en-US"/>
          </a:p>
        </p:txBody>
      </p:sp>
      <p:sp>
        <p:nvSpPr>
          <p:cNvPr id="5" name="Footer Placeholder 4">
            <a:extLst>
              <a:ext uri="{FF2B5EF4-FFF2-40B4-BE49-F238E27FC236}">
                <a16:creationId xmlns:a16="http://schemas.microsoft.com/office/drawing/2014/main" id="{0388C5B7-CC0F-4F40-973D-876B8561CA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CCB458-C5A6-AD4A-AE05-893DECC9C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8C332-BF43-E241-9996-B7ADEE4EA34C}" type="slidenum">
              <a:rPr lang="en-US" smtClean="0"/>
              <a:t>‹#›</a:t>
            </a:fld>
            <a:endParaRPr lang="en-US"/>
          </a:p>
        </p:txBody>
      </p:sp>
    </p:spTree>
    <p:extLst>
      <p:ext uri="{BB962C8B-B14F-4D97-AF65-F5344CB8AC3E}">
        <p14:creationId xmlns:p14="http://schemas.microsoft.com/office/powerpoint/2010/main" val="384096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Line 12"/>
          <p:cNvSpPr>
            <a:spLocks noChangeShapeType="1"/>
          </p:cNvSpPr>
          <p:nvPr/>
        </p:nvSpPr>
        <p:spPr bwMode="auto">
          <a:xfrm>
            <a:off x="1498142" y="1221692"/>
            <a:ext cx="9179865" cy="0"/>
          </a:xfrm>
          <a:prstGeom prst="line">
            <a:avLst/>
          </a:prstGeom>
          <a:noFill/>
          <a:ln w="127000">
            <a:solidFill>
              <a:srgbClr val="407FA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83"/>
          </a:p>
        </p:txBody>
      </p:sp>
      <p:sp>
        <p:nvSpPr>
          <p:cNvPr id="8" name="Text Box 13"/>
          <p:cNvSpPr txBox="1">
            <a:spLocks noChangeArrowheads="1"/>
          </p:cNvSpPr>
          <p:nvPr/>
        </p:nvSpPr>
        <p:spPr bwMode="auto">
          <a:xfrm>
            <a:off x="1828773" y="763787"/>
            <a:ext cx="6470275" cy="27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629150">
              <a:defRPr>
                <a:solidFill>
                  <a:schemeClr val="tx1"/>
                </a:solidFill>
                <a:latin typeface="Arial" charset="0"/>
              </a:defRPr>
            </a:lvl1pPr>
            <a:lvl2pPr defTabSz="4629150">
              <a:defRPr>
                <a:solidFill>
                  <a:schemeClr val="tx1"/>
                </a:solidFill>
                <a:latin typeface="Arial" charset="0"/>
              </a:defRPr>
            </a:lvl2pPr>
            <a:lvl3pPr defTabSz="4629150">
              <a:defRPr>
                <a:solidFill>
                  <a:schemeClr val="tx1"/>
                </a:solidFill>
                <a:latin typeface="Arial" charset="0"/>
              </a:defRPr>
            </a:lvl3pPr>
            <a:lvl4pPr defTabSz="4629150">
              <a:defRPr>
                <a:solidFill>
                  <a:schemeClr val="tx1"/>
                </a:solidFill>
                <a:latin typeface="Arial" charset="0"/>
              </a:defRPr>
            </a:lvl4pPr>
            <a:lvl5pPr defTabSz="4629150">
              <a:defRPr>
                <a:solidFill>
                  <a:schemeClr val="tx1"/>
                </a:solidFill>
                <a:latin typeface="Arial" charset="0"/>
              </a:defRPr>
            </a:lvl5pPr>
            <a:lvl6pPr defTabSz="4629150" fontAlgn="base">
              <a:spcBef>
                <a:spcPct val="0"/>
              </a:spcBef>
              <a:spcAft>
                <a:spcPct val="0"/>
              </a:spcAft>
              <a:defRPr>
                <a:solidFill>
                  <a:schemeClr val="tx1"/>
                </a:solidFill>
                <a:latin typeface="Arial" charset="0"/>
              </a:defRPr>
            </a:lvl6pPr>
            <a:lvl7pPr defTabSz="4629150" fontAlgn="base">
              <a:spcBef>
                <a:spcPct val="0"/>
              </a:spcBef>
              <a:spcAft>
                <a:spcPct val="0"/>
              </a:spcAft>
              <a:defRPr>
                <a:solidFill>
                  <a:schemeClr val="tx1"/>
                </a:solidFill>
                <a:latin typeface="Arial" charset="0"/>
              </a:defRPr>
            </a:lvl7pPr>
            <a:lvl8pPr defTabSz="4629150" fontAlgn="base">
              <a:spcBef>
                <a:spcPct val="0"/>
              </a:spcBef>
              <a:spcAft>
                <a:spcPct val="0"/>
              </a:spcAft>
              <a:defRPr>
                <a:solidFill>
                  <a:schemeClr val="tx1"/>
                </a:solidFill>
                <a:latin typeface="Arial" charset="0"/>
              </a:defRPr>
            </a:lvl8pPr>
            <a:lvl9pPr defTabSz="4629150" fontAlgn="base">
              <a:spcBef>
                <a:spcPct val="0"/>
              </a:spcBef>
              <a:spcAft>
                <a:spcPct val="0"/>
              </a:spcAft>
              <a:defRPr>
                <a:solidFill>
                  <a:schemeClr val="tx1"/>
                </a:solidFill>
                <a:latin typeface="Arial" charset="0"/>
              </a:defRPr>
            </a:lvl9pPr>
          </a:lstStyle>
          <a:p>
            <a:pPr algn="ctr"/>
            <a:r>
              <a:rPr lang="en-US" altLang="en-US" sz="1190" b="1" dirty="0">
                <a:latin typeface="Georgia" panose="02040502050405020303" pitchFamily="18" charset="0"/>
                <a:cs typeface="Times New Roman" panose="02020603050405020304" pitchFamily="18" charset="0"/>
              </a:rPr>
              <a:t>Mackenzie Bogiages</a:t>
            </a:r>
          </a:p>
        </p:txBody>
      </p:sp>
      <p:sp>
        <p:nvSpPr>
          <p:cNvPr id="15" name="Line 12"/>
          <p:cNvSpPr>
            <a:spLocks noChangeShapeType="1"/>
          </p:cNvSpPr>
          <p:nvPr/>
        </p:nvSpPr>
        <p:spPr bwMode="auto">
          <a:xfrm>
            <a:off x="1514331" y="1194829"/>
            <a:ext cx="9195717" cy="0"/>
          </a:xfrm>
          <a:prstGeom prst="line">
            <a:avLst/>
          </a:prstGeom>
          <a:noFill/>
          <a:ln w="127000">
            <a:solidFill>
              <a:srgbClr val="A4D2F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83"/>
          </a:p>
        </p:txBody>
      </p:sp>
      <p:sp>
        <p:nvSpPr>
          <p:cNvPr id="16" name="Line 12"/>
          <p:cNvSpPr>
            <a:spLocks noChangeShapeType="1"/>
          </p:cNvSpPr>
          <p:nvPr/>
        </p:nvSpPr>
        <p:spPr bwMode="auto">
          <a:xfrm>
            <a:off x="1417194" y="1194829"/>
            <a:ext cx="9276665" cy="0"/>
          </a:xfrm>
          <a:prstGeom prst="line">
            <a:avLst/>
          </a:prstGeom>
          <a:noFill/>
          <a:ln w="127000">
            <a:solidFill>
              <a:srgbClr val="A4D2F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83"/>
          </a:p>
        </p:txBody>
      </p:sp>
      <p:sp>
        <p:nvSpPr>
          <p:cNvPr id="5" name="Rectangle 4"/>
          <p:cNvSpPr/>
          <p:nvPr/>
        </p:nvSpPr>
        <p:spPr>
          <a:xfrm>
            <a:off x="1498142" y="193949"/>
            <a:ext cx="7175736" cy="307389"/>
          </a:xfrm>
          <a:prstGeom prst="rect">
            <a:avLst/>
          </a:prstGeom>
          <a:noFill/>
        </p:spPr>
        <p:txBody>
          <a:bodyPr wrap="square" lIns="19428" tIns="9714" rIns="19428" bIns="9714">
            <a:spAutoFit/>
          </a:bodyPr>
          <a:lstStyle/>
          <a:p>
            <a:pPr algn="ctr">
              <a:spcBef>
                <a:spcPts val="213"/>
              </a:spcBef>
            </a:pPr>
            <a:r>
              <a:rPr lang="en-US" sz="1870" b="1" dirty="0">
                <a:ln w="28575">
                  <a:solidFill>
                    <a:srgbClr val="407FAC"/>
                  </a:solidFill>
                  <a:prstDash val="solid"/>
                </a:ln>
                <a:solidFill>
                  <a:srgbClr val="A4D2F2"/>
                </a:solidFill>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rPr>
              <a:t>Examining the Impact of Education on Diabetes Rates</a:t>
            </a:r>
            <a:endParaRPr lang="en-US" altLang="en-US" sz="1870" b="1" dirty="0">
              <a:ln w="28575">
                <a:solidFill>
                  <a:srgbClr val="407FAC"/>
                </a:solidFill>
                <a:prstDash val="solid"/>
              </a:ln>
              <a:solidFill>
                <a:srgbClr val="A4D2F2"/>
              </a:solidFill>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endParaRPr>
          </a:p>
        </p:txBody>
      </p:sp>
      <p:sp>
        <p:nvSpPr>
          <p:cNvPr id="51" name="Line 12"/>
          <p:cNvSpPr>
            <a:spLocks noChangeShapeType="1"/>
          </p:cNvSpPr>
          <p:nvPr/>
        </p:nvSpPr>
        <p:spPr bwMode="auto">
          <a:xfrm>
            <a:off x="1481952" y="6796446"/>
            <a:ext cx="9179865" cy="0"/>
          </a:xfrm>
          <a:prstGeom prst="line">
            <a:avLst/>
          </a:prstGeom>
          <a:noFill/>
          <a:ln w="127000">
            <a:solidFill>
              <a:srgbClr val="A4D2F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83"/>
          </a:p>
        </p:txBody>
      </p:sp>
      <p:sp>
        <p:nvSpPr>
          <p:cNvPr id="52" name="Line 12"/>
          <p:cNvSpPr>
            <a:spLocks noChangeShapeType="1"/>
          </p:cNvSpPr>
          <p:nvPr/>
        </p:nvSpPr>
        <p:spPr bwMode="auto">
          <a:xfrm>
            <a:off x="1498479" y="6812635"/>
            <a:ext cx="9195717" cy="0"/>
          </a:xfrm>
          <a:prstGeom prst="line">
            <a:avLst/>
          </a:prstGeom>
          <a:noFill/>
          <a:ln w="127000">
            <a:solidFill>
              <a:srgbClr val="A4D2F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83"/>
          </a:p>
        </p:txBody>
      </p:sp>
      <p:sp>
        <p:nvSpPr>
          <p:cNvPr id="53" name="Line 12"/>
          <p:cNvSpPr>
            <a:spLocks noChangeShapeType="1"/>
          </p:cNvSpPr>
          <p:nvPr/>
        </p:nvSpPr>
        <p:spPr bwMode="auto">
          <a:xfrm>
            <a:off x="1336245" y="6827767"/>
            <a:ext cx="9385285" cy="1058"/>
          </a:xfrm>
          <a:prstGeom prst="line">
            <a:avLst/>
          </a:prstGeom>
          <a:noFill/>
          <a:ln w="127000">
            <a:solidFill>
              <a:srgbClr val="407FA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83"/>
          </a:p>
        </p:txBody>
      </p:sp>
      <p:sp>
        <p:nvSpPr>
          <p:cNvPr id="34" name="Text Box 13"/>
          <p:cNvSpPr txBox="1">
            <a:spLocks noChangeArrowheads="1"/>
          </p:cNvSpPr>
          <p:nvPr/>
        </p:nvSpPr>
        <p:spPr bwMode="auto">
          <a:xfrm>
            <a:off x="1750138" y="958089"/>
            <a:ext cx="6551223" cy="21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629150">
              <a:defRPr>
                <a:solidFill>
                  <a:schemeClr val="tx1"/>
                </a:solidFill>
                <a:latin typeface="Arial" charset="0"/>
              </a:defRPr>
            </a:lvl1pPr>
            <a:lvl2pPr defTabSz="4629150">
              <a:defRPr>
                <a:solidFill>
                  <a:schemeClr val="tx1"/>
                </a:solidFill>
                <a:latin typeface="Arial" charset="0"/>
              </a:defRPr>
            </a:lvl2pPr>
            <a:lvl3pPr defTabSz="4629150">
              <a:defRPr>
                <a:solidFill>
                  <a:schemeClr val="tx1"/>
                </a:solidFill>
                <a:latin typeface="Arial" charset="0"/>
              </a:defRPr>
            </a:lvl3pPr>
            <a:lvl4pPr defTabSz="4629150">
              <a:defRPr>
                <a:solidFill>
                  <a:schemeClr val="tx1"/>
                </a:solidFill>
                <a:latin typeface="Arial" charset="0"/>
              </a:defRPr>
            </a:lvl4pPr>
            <a:lvl5pPr defTabSz="4629150">
              <a:defRPr>
                <a:solidFill>
                  <a:schemeClr val="tx1"/>
                </a:solidFill>
                <a:latin typeface="Arial" charset="0"/>
              </a:defRPr>
            </a:lvl5pPr>
            <a:lvl6pPr defTabSz="4629150" fontAlgn="base">
              <a:spcBef>
                <a:spcPct val="0"/>
              </a:spcBef>
              <a:spcAft>
                <a:spcPct val="0"/>
              </a:spcAft>
              <a:defRPr>
                <a:solidFill>
                  <a:schemeClr val="tx1"/>
                </a:solidFill>
                <a:latin typeface="Arial" charset="0"/>
              </a:defRPr>
            </a:lvl6pPr>
            <a:lvl7pPr defTabSz="4629150" fontAlgn="base">
              <a:spcBef>
                <a:spcPct val="0"/>
              </a:spcBef>
              <a:spcAft>
                <a:spcPct val="0"/>
              </a:spcAft>
              <a:defRPr>
                <a:solidFill>
                  <a:schemeClr val="tx1"/>
                </a:solidFill>
                <a:latin typeface="Arial" charset="0"/>
              </a:defRPr>
            </a:lvl7pPr>
            <a:lvl8pPr defTabSz="4629150" fontAlgn="base">
              <a:spcBef>
                <a:spcPct val="0"/>
              </a:spcBef>
              <a:spcAft>
                <a:spcPct val="0"/>
              </a:spcAft>
              <a:defRPr>
                <a:solidFill>
                  <a:schemeClr val="tx1"/>
                </a:solidFill>
                <a:latin typeface="Arial" charset="0"/>
              </a:defRPr>
            </a:lvl8pPr>
            <a:lvl9pPr defTabSz="4629150" fontAlgn="base">
              <a:spcBef>
                <a:spcPct val="0"/>
              </a:spcBef>
              <a:spcAft>
                <a:spcPct val="0"/>
              </a:spcAft>
              <a:defRPr>
                <a:solidFill>
                  <a:schemeClr val="tx1"/>
                </a:solidFill>
                <a:latin typeface="Arial" charset="0"/>
              </a:defRPr>
            </a:lvl9pPr>
          </a:lstStyle>
          <a:p>
            <a:pPr algn="ctr"/>
            <a:r>
              <a:rPr lang="en-US" altLang="en-US" sz="765" b="1" dirty="0">
                <a:latin typeface="Georgia" panose="02040502050405020303" pitchFamily="18" charset="0"/>
                <a:cs typeface="Times New Roman" panose="02020603050405020304" pitchFamily="18" charset="0"/>
              </a:rPr>
              <a:t>University of North Carolina- Department of Economics</a:t>
            </a:r>
          </a:p>
        </p:txBody>
      </p:sp>
      <p:cxnSp>
        <p:nvCxnSpPr>
          <p:cNvPr id="6" name="Straight Connector 5"/>
          <p:cNvCxnSpPr/>
          <p:nvPr/>
        </p:nvCxnSpPr>
        <p:spPr bwMode="auto">
          <a:xfrm>
            <a:off x="4541794" y="1648139"/>
            <a:ext cx="0" cy="5065045"/>
          </a:xfrm>
          <a:prstGeom prst="line">
            <a:avLst/>
          </a:prstGeom>
          <a:solidFill>
            <a:schemeClr val="accent1"/>
          </a:solidFill>
          <a:ln w="76200" cap="flat" cmpd="sng" algn="ctr">
            <a:solidFill>
              <a:srgbClr val="539ED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a:off x="7650206" y="1648139"/>
            <a:ext cx="0" cy="5065045"/>
          </a:xfrm>
          <a:prstGeom prst="line">
            <a:avLst/>
          </a:prstGeom>
          <a:solidFill>
            <a:schemeClr val="accent1"/>
          </a:solidFill>
          <a:ln w="76200" cap="flat" cmpd="sng" algn="ctr">
            <a:solidFill>
              <a:srgbClr val="539ED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Rectangle 83"/>
          <p:cNvSpPr/>
          <p:nvPr/>
        </p:nvSpPr>
        <p:spPr>
          <a:xfrm>
            <a:off x="7683218" y="1524565"/>
            <a:ext cx="2940353" cy="687561"/>
          </a:xfrm>
          <a:prstGeom prst="rect">
            <a:avLst/>
          </a:prstGeom>
          <a:ln>
            <a:noFill/>
          </a:ln>
        </p:spPr>
        <p:txBody>
          <a:bodyPr wrap="square">
            <a:spAutoFit/>
          </a:bodyPr>
          <a:lstStyle/>
          <a:p>
            <a:pPr marL="0" lvl="1" algn="just">
              <a:buSzPct val="100000"/>
            </a:pPr>
            <a:r>
              <a:rPr lang="en-US" sz="1063" b="1" u="sng" dirty="0">
                <a:solidFill>
                  <a:srgbClr val="407FAC"/>
                </a:solidFill>
                <a:latin typeface="Georgia" panose="02040502050405020303" pitchFamily="18" charset="0"/>
              </a:rPr>
              <a:t>Conclusions</a:t>
            </a:r>
          </a:p>
          <a:p>
            <a:pPr marL="0" lvl="1" algn="just">
              <a:buSzPct val="100000"/>
            </a:pPr>
            <a:r>
              <a:rPr lang="en-US" sz="935" dirty="0">
                <a:latin typeface="Georgia" charset="0"/>
                <a:ea typeface="Georgia" charset="0"/>
                <a:cs typeface="Georgia" charset="0"/>
              </a:rPr>
              <a:t> The objective of this paper is to quantify the effect that education has on diabetes rates so that target populations for preventative care can be identified.</a:t>
            </a:r>
          </a:p>
        </p:txBody>
      </p:sp>
      <p:sp>
        <p:nvSpPr>
          <p:cNvPr id="4" name="Rectangle 3"/>
          <p:cNvSpPr/>
          <p:nvPr/>
        </p:nvSpPr>
        <p:spPr>
          <a:xfrm>
            <a:off x="7666041" y="2454021"/>
            <a:ext cx="2937778" cy="818366"/>
          </a:xfrm>
          <a:prstGeom prst="rect">
            <a:avLst/>
          </a:prstGeom>
        </p:spPr>
        <p:txBody>
          <a:bodyPr wrap="square">
            <a:spAutoFit/>
          </a:bodyPr>
          <a:lstStyle/>
          <a:p>
            <a:pPr marL="97155" indent="-97155" algn="just">
              <a:buFont typeface="Arial" charset="0"/>
              <a:buChar char="•"/>
            </a:pPr>
            <a:r>
              <a:rPr lang="en-US" sz="638" b="1" dirty="0">
                <a:latin typeface="Georgia" charset="0"/>
                <a:ea typeface="Georgia" charset="0"/>
                <a:cs typeface="Georgia" charset="0"/>
              </a:rPr>
              <a:t>Patients not on the “college-bound track”</a:t>
            </a:r>
          </a:p>
          <a:p>
            <a:pPr marL="194310" lvl="1" indent="-97155" algn="just">
              <a:buFont typeface="Arial" charset="0"/>
              <a:buChar char="•"/>
            </a:pPr>
            <a:r>
              <a:rPr lang="en-US" sz="680" dirty="0">
                <a:latin typeface="Georgia" panose="02040502050405020303" pitchFamily="18" charset="0"/>
              </a:rPr>
              <a:t>Offer diabetes preventative education in public schools at a young age, before students are legally old enough to drop out and miss this critical information, and before they are old enough to be responsible for their own health via diet and exercise regime</a:t>
            </a:r>
          </a:p>
          <a:p>
            <a:pPr marL="194310" lvl="1" indent="-97155" algn="just">
              <a:buFont typeface="Arial" charset="0"/>
              <a:buChar char="•"/>
            </a:pPr>
            <a:r>
              <a:rPr lang="en-US" sz="680" dirty="0">
                <a:latin typeface="Georgia" panose="02040502050405020303" pitchFamily="18" charset="0"/>
                <a:cs typeface="Times New Roman" panose="02020603050405020304" pitchFamily="18" charset="0"/>
              </a:rPr>
              <a:t>Offer community outreach programs teaching diabetes education and care in areas with low rates of bachelor’s degree per capita</a:t>
            </a:r>
          </a:p>
        </p:txBody>
      </p:sp>
      <p:sp>
        <p:nvSpPr>
          <p:cNvPr id="93" name="Rectangle 92"/>
          <p:cNvSpPr/>
          <p:nvPr/>
        </p:nvSpPr>
        <p:spPr>
          <a:xfrm>
            <a:off x="7721481" y="4778943"/>
            <a:ext cx="2940336" cy="1861920"/>
          </a:xfrm>
          <a:prstGeom prst="rect">
            <a:avLst/>
          </a:prstGeom>
        </p:spPr>
        <p:txBody>
          <a:bodyPr wrap="square">
            <a:spAutoFit/>
          </a:bodyPr>
          <a:lstStyle/>
          <a:p>
            <a:pPr>
              <a:spcAft>
                <a:spcPts val="213"/>
              </a:spcAft>
            </a:pPr>
            <a:r>
              <a:rPr lang="en-US" sz="1063" b="1" u="sng" dirty="0">
                <a:solidFill>
                  <a:srgbClr val="407FAC"/>
                </a:solidFill>
                <a:latin typeface="Georgia" panose="02040502050405020303" pitchFamily="18" charset="0"/>
                <a:cs typeface="Times New Roman" panose="02020603050405020304" pitchFamily="18" charset="0"/>
              </a:rPr>
              <a:t>Recommendations</a:t>
            </a:r>
          </a:p>
          <a:p>
            <a:pPr algn="just"/>
            <a:r>
              <a:rPr lang="en-US" sz="940" dirty="0">
                <a:latin typeface="Georgia" panose="02040502050405020303" pitchFamily="18" charset="0"/>
              </a:rPr>
              <a:t>To reduce diabetes rates (as well as the national expenditure on diabetes), we should invest more in the health education of those without bachelor’s degrees and those not projected to go to college and teach them about the importance of diabetes prevention and care. </a:t>
            </a:r>
          </a:p>
          <a:p>
            <a:pPr algn="just"/>
            <a:endParaRPr lang="en-US" sz="680" dirty="0">
              <a:latin typeface="Georgia" panose="02040502050405020303" pitchFamily="18" charset="0"/>
            </a:endParaRPr>
          </a:p>
          <a:p>
            <a:pPr algn="just"/>
            <a:endParaRPr lang="en-US" sz="680" dirty="0">
              <a:latin typeface="Georgia" panose="02040502050405020303" pitchFamily="18" charset="0"/>
            </a:endParaRPr>
          </a:p>
          <a:p>
            <a:pPr>
              <a:spcAft>
                <a:spcPts val="213"/>
              </a:spcAft>
            </a:pPr>
            <a:r>
              <a:rPr lang="en-US" sz="1063" b="1" i="1" dirty="0">
                <a:solidFill>
                  <a:srgbClr val="407FAC"/>
                </a:solidFill>
                <a:latin typeface="Georgia" panose="02040502050405020303" pitchFamily="18" charset="0"/>
                <a:cs typeface="Times New Roman" panose="02020603050405020304" pitchFamily="18" charset="0"/>
              </a:rPr>
              <a:t>Acknowledgements </a:t>
            </a:r>
          </a:p>
          <a:p>
            <a:pPr algn="just"/>
            <a:r>
              <a:rPr lang="en-US" sz="680" dirty="0">
                <a:latin typeface="Georgia" panose="02040502050405020303" pitchFamily="18" charset="0"/>
              </a:rPr>
              <a:t>The author would like to thank David </a:t>
            </a:r>
            <a:r>
              <a:rPr lang="en-US" sz="680" dirty="0" err="1">
                <a:latin typeface="Georgia" panose="02040502050405020303" pitchFamily="18" charset="0"/>
              </a:rPr>
              <a:t>Guilkey</a:t>
            </a:r>
            <a:r>
              <a:rPr lang="en-US" sz="680" dirty="0">
                <a:latin typeface="Georgia" panose="02040502050405020303" pitchFamily="18" charset="0"/>
              </a:rPr>
              <a:t> for his continued assistance and Carol Anne Benson for her photographs.</a:t>
            </a:r>
          </a:p>
          <a:p>
            <a:pPr algn="just"/>
            <a:endParaRPr lang="en-US" sz="680" dirty="0">
              <a:latin typeface="Georgia" panose="02040502050405020303" pitchFamily="18" charset="0"/>
            </a:endParaRPr>
          </a:p>
        </p:txBody>
      </p:sp>
      <p:sp>
        <p:nvSpPr>
          <p:cNvPr id="17" name="TextBox 16"/>
          <p:cNvSpPr txBox="1"/>
          <p:nvPr/>
        </p:nvSpPr>
        <p:spPr>
          <a:xfrm>
            <a:off x="1541169" y="1523082"/>
            <a:ext cx="2853579" cy="5190102"/>
          </a:xfrm>
          <a:prstGeom prst="rect">
            <a:avLst/>
          </a:prstGeom>
          <a:noFill/>
        </p:spPr>
        <p:txBody>
          <a:bodyPr wrap="square" rtlCol="0">
            <a:spAutoFit/>
          </a:bodyPr>
          <a:lstStyle/>
          <a:p>
            <a:r>
              <a:rPr lang="en-US" sz="1063" b="1" u="sng" dirty="0">
                <a:solidFill>
                  <a:srgbClr val="407FAC"/>
                </a:solidFill>
                <a:latin typeface="Georgia" charset="0"/>
                <a:ea typeface="Georgia" charset="0"/>
                <a:cs typeface="Georgia" charset="0"/>
              </a:rPr>
              <a:t>Gathering and Cleaning the Data</a:t>
            </a:r>
          </a:p>
          <a:p>
            <a:pPr algn="just"/>
            <a:r>
              <a:rPr lang="en-US" sz="680" b="1" dirty="0">
                <a:solidFill>
                  <a:srgbClr val="407FAC"/>
                </a:solidFill>
                <a:latin typeface="Georgia" charset="0"/>
                <a:ea typeface="Georgia" charset="0"/>
                <a:cs typeface="Georgia" charset="0"/>
              </a:rPr>
              <a:t>30.3 million </a:t>
            </a:r>
            <a:r>
              <a:rPr lang="en-US" sz="680" dirty="0">
                <a:latin typeface="Georgia" charset="0"/>
                <a:ea typeface="Georgia" charset="0"/>
                <a:cs typeface="Georgia" charset="0"/>
              </a:rPr>
              <a:t>U.S. residents live with diabetes (about 70 million more live with prediabetes)</a:t>
            </a:r>
          </a:p>
          <a:p>
            <a:pPr algn="just"/>
            <a:endParaRPr lang="en-US" sz="680" u="sng" dirty="0">
              <a:latin typeface="Georgia" charset="0"/>
              <a:ea typeface="Georgia" charset="0"/>
              <a:cs typeface="Georgia" charset="0"/>
            </a:endParaRPr>
          </a:p>
          <a:p>
            <a:pPr algn="just"/>
            <a:r>
              <a:rPr lang="en-US" sz="680" dirty="0">
                <a:latin typeface="Georgia" charset="0"/>
                <a:ea typeface="Georgia" charset="0"/>
                <a:cs typeface="Georgia" charset="0"/>
              </a:rPr>
              <a:t>About</a:t>
            </a:r>
            <a:r>
              <a:rPr lang="en-US" sz="680" b="1" dirty="0">
                <a:solidFill>
                  <a:srgbClr val="407FAC"/>
                </a:solidFill>
                <a:latin typeface="Georgia" charset="0"/>
                <a:ea typeface="Georgia" charset="0"/>
                <a:cs typeface="Georgia" charset="0"/>
              </a:rPr>
              <a:t> $245 billion </a:t>
            </a:r>
            <a:r>
              <a:rPr lang="en-US" sz="680" dirty="0">
                <a:latin typeface="Georgia" charset="0"/>
                <a:ea typeface="Georgia" charset="0"/>
                <a:cs typeface="Georgia" charset="0"/>
              </a:rPr>
              <a:t>is spent on diabetes care in the U.S. per year</a:t>
            </a:r>
            <a:endParaRPr lang="en-US" sz="680" u="sng" dirty="0">
              <a:latin typeface="Georgia" charset="0"/>
              <a:ea typeface="Georgia" charset="0"/>
              <a:cs typeface="Georgia" charset="0"/>
            </a:endParaRPr>
          </a:p>
          <a:p>
            <a:pPr algn="just"/>
            <a:endParaRPr lang="en-US" sz="680" dirty="0">
              <a:latin typeface="Georgia" charset="0"/>
              <a:ea typeface="Georgia" charset="0"/>
              <a:cs typeface="Georgia" charset="0"/>
            </a:endParaRPr>
          </a:p>
          <a:p>
            <a:pPr marL="97155" indent="-97155" algn="just">
              <a:buFont typeface="Arial" charset="0"/>
              <a:buChar char="•"/>
            </a:pPr>
            <a:r>
              <a:rPr lang="en-US" sz="680" dirty="0">
                <a:latin typeface="Georgia" charset="0"/>
                <a:ea typeface="Georgia" charset="0"/>
                <a:cs typeface="Georgia" charset="0"/>
              </a:rPr>
              <a:t>Diabetes is a disease in which the body's ability to produce or respond to insulin is impaired, resulting in abnormal metabolism of carbohydrates and elevated levels of glucose</a:t>
            </a:r>
          </a:p>
          <a:p>
            <a:pPr marL="97155" indent="-97155" algn="just">
              <a:buFont typeface="Arial" charset="0"/>
              <a:buChar char="•"/>
            </a:pPr>
            <a:r>
              <a:rPr lang="en-US" sz="680" dirty="0">
                <a:latin typeface="Georgia" charset="0"/>
                <a:ea typeface="Georgia" charset="0"/>
                <a:cs typeface="Georgia" charset="0"/>
              </a:rPr>
              <a:t>Medical Expenditure Panel Survey</a:t>
            </a:r>
          </a:p>
          <a:p>
            <a:pPr marL="194310" lvl="1" indent="-97155" algn="just">
              <a:buFont typeface="Arial" charset="0"/>
              <a:buChar char="•"/>
            </a:pPr>
            <a:r>
              <a:rPr lang="en-US" sz="680" dirty="0">
                <a:latin typeface="Georgia" charset="0"/>
                <a:ea typeface="Georgia" charset="0"/>
                <a:cs typeface="Georgia" charset="0"/>
              </a:rPr>
              <a:t>Variables include: diabetes diagnosis, US region, age, sex, race, ethnicity, student status, level of English, blood pressure status, heart disease status, heart attacks, strokes, high cholesterol status</a:t>
            </a: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pPr>
              <a:spcBef>
                <a:spcPts val="213"/>
              </a:spcBef>
              <a:spcAft>
                <a:spcPts val="213"/>
              </a:spcAft>
            </a:pPr>
            <a:r>
              <a:rPr lang="en-US" sz="1060" b="1" u="sng" dirty="0">
                <a:solidFill>
                  <a:srgbClr val="407FAC"/>
                </a:solidFill>
                <a:latin typeface="Georgia" panose="02040502050405020303" pitchFamily="18" charset="0"/>
                <a:cs typeface="Times New Roman" panose="02020603050405020304" pitchFamily="18" charset="0"/>
              </a:rPr>
              <a:t>Impact of Race</a:t>
            </a:r>
          </a:p>
          <a:p>
            <a:pPr algn="just"/>
            <a:r>
              <a:rPr lang="en-US" sz="680" dirty="0">
                <a:latin typeface="Georgia" charset="0"/>
                <a:ea typeface="Georgia" charset="0"/>
                <a:cs typeface="Georgia" charset="0"/>
              </a:rPr>
              <a:t>Typically race has a large and statistically significant impact on diabetes rates.  In this study, it can be seen that African Americans have diabetes rates close to 14%, while other race assignments have rates of only 10% as can be seen below.</a:t>
            </a: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a:p>
            <a:endParaRPr lang="en-US" sz="1063" b="1" u="sng" dirty="0">
              <a:solidFill>
                <a:srgbClr val="407FAC"/>
              </a:solidFill>
              <a:latin typeface="Georgia" charset="0"/>
              <a:ea typeface="Georgia" charset="0"/>
              <a:cs typeface="Georgia" charset="0"/>
            </a:endParaRPr>
          </a:p>
        </p:txBody>
      </p:sp>
      <p:sp>
        <p:nvSpPr>
          <p:cNvPr id="27" name="TextBox 26"/>
          <p:cNvSpPr txBox="1"/>
          <p:nvPr/>
        </p:nvSpPr>
        <p:spPr>
          <a:xfrm>
            <a:off x="7822680" y="3284540"/>
            <a:ext cx="2930545" cy="295145"/>
          </a:xfrm>
          <a:prstGeom prst="rect">
            <a:avLst/>
          </a:prstGeom>
          <a:noFill/>
        </p:spPr>
        <p:txBody>
          <a:bodyPr wrap="square" rtlCol="0">
            <a:spAutoFit/>
          </a:bodyPr>
          <a:lstStyle/>
          <a:p>
            <a:pPr lvl="0"/>
            <a:r>
              <a:rPr lang="en-US" sz="935" i="1" dirty="0">
                <a:solidFill>
                  <a:srgbClr val="407FAC"/>
                </a:solidFill>
                <a:latin typeface="Georgia" charset="0"/>
                <a:ea typeface="Georgia" charset="0"/>
                <a:cs typeface="Georgia" charset="0"/>
              </a:rPr>
              <a:t>Further Analysis</a:t>
            </a:r>
          </a:p>
          <a:p>
            <a:endParaRPr lang="en-US" sz="383" dirty="0"/>
          </a:p>
        </p:txBody>
      </p:sp>
      <p:sp>
        <p:nvSpPr>
          <p:cNvPr id="2048" name="TextBox 2047"/>
          <p:cNvSpPr txBox="1"/>
          <p:nvPr/>
        </p:nvSpPr>
        <p:spPr>
          <a:xfrm>
            <a:off x="7822680" y="2224942"/>
            <a:ext cx="2928184" cy="236219"/>
          </a:xfrm>
          <a:prstGeom prst="rect">
            <a:avLst/>
          </a:prstGeom>
          <a:noFill/>
        </p:spPr>
        <p:txBody>
          <a:bodyPr wrap="square" rtlCol="0">
            <a:spAutoFit/>
          </a:bodyPr>
          <a:lstStyle/>
          <a:p>
            <a:r>
              <a:rPr lang="en-US" sz="935" i="1" dirty="0">
                <a:solidFill>
                  <a:srgbClr val="407FAC"/>
                </a:solidFill>
                <a:latin typeface="Georgia" charset="0"/>
                <a:ea typeface="Georgia" charset="0"/>
                <a:cs typeface="Georgia" charset="0"/>
              </a:rPr>
              <a:t>Target Population</a:t>
            </a:r>
          </a:p>
        </p:txBody>
      </p:sp>
      <p:sp>
        <p:nvSpPr>
          <p:cNvPr id="2049" name="Rectangle 2048"/>
          <p:cNvSpPr/>
          <p:nvPr/>
        </p:nvSpPr>
        <p:spPr>
          <a:xfrm>
            <a:off x="7703660" y="3522413"/>
            <a:ext cx="2919911" cy="1267014"/>
          </a:xfrm>
          <a:prstGeom prst="rect">
            <a:avLst/>
          </a:prstGeom>
        </p:spPr>
        <p:txBody>
          <a:bodyPr wrap="square">
            <a:spAutoFit/>
          </a:bodyPr>
          <a:lstStyle/>
          <a:p>
            <a:pPr algn="just">
              <a:spcAft>
                <a:spcPts val="213"/>
              </a:spcAft>
            </a:pPr>
            <a:r>
              <a:rPr lang="en-US" sz="680" dirty="0"/>
              <a:t>If this study were to be recreated or built off of, a few changes could yield more information:</a:t>
            </a:r>
          </a:p>
          <a:p>
            <a:pPr marL="97155" indent="-97155" algn="just">
              <a:spcAft>
                <a:spcPts val="213"/>
              </a:spcAft>
              <a:buFont typeface="Arial" charset="0"/>
              <a:buChar char="•"/>
            </a:pPr>
            <a:r>
              <a:rPr lang="en-US" sz="680" dirty="0">
                <a:latin typeface="Georgia" charset="0"/>
                <a:ea typeface="Georgia" charset="0"/>
                <a:cs typeface="Georgia" charset="0"/>
              </a:rPr>
              <a:t> Whether or not a student was on the “college-bound track” should be recorded in elementary, middle, and high school </a:t>
            </a:r>
          </a:p>
          <a:p>
            <a:pPr marL="97155" indent="-97155" algn="just">
              <a:spcAft>
                <a:spcPts val="213"/>
              </a:spcAft>
              <a:buFont typeface="Arial" charset="0"/>
              <a:buChar char="•"/>
            </a:pPr>
            <a:r>
              <a:rPr lang="en-US" sz="680" dirty="0">
                <a:latin typeface="Georgia" charset="0"/>
                <a:ea typeface="Georgia" charset="0"/>
                <a:cs typeface="Georgia" charset="0"/>
              </a:rPr>
              <a:t>Analyze the impacts of physical education classes in grade school and the  impact of any health requirements in colleges</a:t>
            </a:r>
          </a:p>
          <a:p>
            <a:pPr marL="97155" indent="-97155" algn="just">
              <a:spcAft>
                <a:spcPts val="213"/>
              </a:spcAft>
              <a:buFont typeface="Arial" charset="0"/>
              <a:buChar char="•"/>
            </a:pPr>
            <a:r>
              <a:rPr lang="en-US" sz="680" dirty="0">
                <a:latin typeface="Georgia" charset="0"/>
                <a:ea typeface="Georgia" charset="0"/>
                <a:cs typeface="Georgia" charset="0"/>
              </a:rPr>
              <a:t>Race should be recorded more thoroughly rather than just listing “mixed race”</a:t>
            </a:r>
          </a:p>
          <a:p>
            <a:pPr marL="97155" indent="-97155" algn="just">
              <a:spcAft>
                <a:spcPts val="213"/>
              </a:spcAft>
              <a:buFont typeface="Arial" charset="0"/>
              <a:buChar char="•"/>
            </a:pPr>
            <a:r>
              <a:rPr lang="en-US" sz="680" dirty="0">
                <a:latin typeface="Georgia" charset="0"/>
                <a:ea typeface="Georgia" charset="0"/>
                <a:cs typeface="Georgia" charset="0"/>
              </a:rPr>
              <a:t>Analyze the results of trade school and other alternative degrees</a:t>
            </a:r>
          </a:p>
          <a:p>
            <a:pPr marL="97155" indent="-97155" algn="just">
              <a:spcAft>
                <a:spcPts val="213"/>
              </a:spcAft>
              <a:buFont typeface="Arial" charset="0"/>
              <a:buChar char="•"/>
            </a:pPr>
            <a:endParaRPr lang="en-US" sz="680" dirty="0">
              <a:latin typeface="Georgia" charset="0"/>
              <a:ea typeface="Georgia" charset="0"/>
              <a:cs typeface="Georgia" charset="0"/>
            </a:endParaRPr>
          </a:p>
        </p:txBody>
      </p:sp>
      <p:sp>
        <p:nvSpPr>
          <p:cNvPr id="29" name="TextBox 28">
            <a:extLst>
              <a:ext uri="{FF2B5EF4-FFF2-40B4-BE49-F238E27FC236}">
                <a16:creationId xmlns:a16="http://schemas.microsoft.com/office/drawing/2014/main" id="{A4665F20-C580-E64B-AAA1-E3C4B791BFD8}"/>
              </a:ext>
            </a:extLst>
          </p:cNvPr>
          <p:cNvSpPr txBox="1"/>
          <p:nvPr/>
        </p:nvSpPr>
        <p:spPr>
          <a:xfrm>
            <a:off x="4613069" y="1505061"/>
            <a:ext cx="2879741" cy="5291385"/>
          </a:xfrm>
          <a:prstGeom prst="rect">
            <a:avLst/>
          </a:prstGeom>
          <a:noFill/>
        </p:spPr>
        <p:txBody>
          <a:bodyPr wrap="square" rtlCol="0">
            <a:spAutoFit/>
          </a:bodyPr>
          <a:lstStyle/>
          <a:p>
            <a:pPr>
              <a:spcBef>
                <a:spcPts val="213"/>
              </a:spcBef>
              <a:spcAft>
                <a:spcPts val="213"/>
              </a:spcAft>
            </a:pPr>
            <a:r>
              <a:rPr lang="en-US" sz="1063" b="1" u="sng" dirty="0">
                <a:solidFill>
                  <a:srgbClr val="407FAC"/>
                </a:solidFill>
                <a:latin typeface="Georgia" panose="02040502050405020303" pitchFamily="18" charset="0"/>
                <a:cs typeface="Times New Roman" panose="02020603050405020304" pitchFamily="18" charset="0"/>
              </a:rPr>
              <a:t>Impact of Education</a:t>
            </a:r>
          </a:p>
          <a:p>
            <a:pPr algn="just"/>
            <a:r>
              <a:rPr lang="en-US" sz="765" dirty="0">
                <a:latin typeface="Georgia" charset="0"/>
                <a:ea typeface="Georgia" charset="0"/>
                <a:cs typeface="Georgia" charset="0"/>
              </a:rPr>
              <a:t>To reduce diabetes rates as well as national healthcare expenditure, a target population needs to be identified for preventative care, and </a:t>
            </a:r>
            <a:r>
              <a:rPr lang="en-US" sz="765" b="1" i="1" dirty="0">
                <a:latin typeface="Georgia" charset="0"/>
                <a:ea typeface="Georgia" charset="0"/>
                <a:cs typeface="Georgia" charset="0"/>
              </a:rPr>
              <a:t>education level </a:t>
            </a:r>
            <a:r>
              <a:rPr lang="en-US" sz="765" dirty="0">
                <a:latin typeface="Georgia" charset="0"/>
                <a:ea typeface="Georgia" charset="0"/>
                <a:cs typeface="Georgia" charset="0"/>
              </a:rPr>
              <a:t>will help identify that key population.</a:t>
            </a:r>
          </a:p>
          <a:p>
            <a:pPr algn="just"/>
            <a:endParaRPr lang="en-US" sz="765" b="1" i="1" dirty="0">
              <a:latin typeface="Georgia" charset="0"/>
              <a:ea typeface="Georgia" charset="0"/>
              <a:cs typeface="Georgia" charset="0"/>
            </a:endParaRPr>
          </a:p>
          <a:p>
            <a:pPr algn="just"/>
            <a:r>
              <a:rPr lang="en-US" sz="765" b="1" i="1" dirty="0">
                <a:latin typeface="Georgia" charset="0"/>
                <a:ea typeface="Georgia" charset="0"/>
                <a:cs typeface="Georgia" charset="0"/>
              </a:rPr>
              <a:t>A multivariate model was used to estimate the impact of education on diabetes (many other factors were controlled for)</a:t>
            </a:r>
          </a:p>
          <a:p>
            <a:pPr algn="just"/>
            <a:endParaRPr lang="en-US" sz="765" b="1" i="1" dirty="0">
              <a:latin typeface="Georgia" charset="0"/>
              <a:ea typeface="Georgia" charset="0"/>
              <a:cs typeface="Georgia" charset="0"/>
            </a:endParaRPr>
          </a:p>
          <a:p>
            <a:pPr marL="97155" indent="-97155" algn="just">
              <a:buFont typeface="Arial" charset="0"/>
              <a:buChar char="•"/>
            </a:pPr>
            <a:r>
              <a:rPr lang="en-US" sz="680" b="1" dirty="0">
                <a:solidFill>
                  <a:schemeClr val="accent1"/>
                </a:solidFill>
                <a:latin typeface="Georgia" charset="0"/>
                <a:ea typeface="Georgia" charset="0"/>
                <a:cs typeface="Georgia" charset="0"/>
              </a:rPr>
              <a:t>11.8% </a:t>
            </a:r>
            <a:r>
              <a:rPr lang="en-US" sz="680" b="1" dirty="0">
                <a:latin typeface="Georgia" charset="0"/>
                <a:ea typeface="Georgia" charset="0"/>
                <a:cs typeface="Georgia" charset="0"/>
              </a:rPr>
              <a:t>of patients with no degree have diabetes</a:t>
            </a:r>
          </a:p>
          <a:p>
            <a:pPr marL="97155" indent="-97155" algn="just">
              <a:buFont typeface="Arial" charset="0"/>
              <a:buChar char="•"/>
            </a:pPr>
            <a:r>
              <a:rPr lang="en-US" sz="680" b="1" dirty="0">
                <a:solidFill>
                  <a:schemeClr val="accent1"/>
                </a:solidFill>
                <a:latin typeface="Georgia" charset="0"/>
                <a:ea typeface="Georgia" charset="0"/>
                <a:cs typeface="Georgia" charset="0"/>
              </a:rPr>
              <a:t>12.1% </a:t>
            </a:r>
            <a:r>
              <a:rPr lang="en-US" sz="680" b="1" dirty="0">
                <a:latin typeface="Georgia" charset="0"/>
                <a:ea typeface="Georgia" charset="0"/>
                <a:cs typeface="Georgia" charset="0"/>
              </a:rPr>
              <a:t>of patients with a GED have diabetes</a:t>
            </a:r>
          </a:p>
          <a:p>
            <a:pPr marL="97155" indent="-97155" algn="just">
              <a:buFont typeface="Arial" charset="0"/>
              <a:buChar char="•"/>
            </a:pPr>
            <a:r>
              <a:rPr lang="en-US" sz="680" b="1" dirty="0">
                <a:solidFill>
                  <a:schemeClr val="accent1"/>
                </a:solidFill>
                <a:latin typeface="Georgia" charset="0"/>
                <a:ea typeface="Georgia" charset="0"/>
                <a:cs typeface="Georgia" charset="0"/>
              </a:rPr>
              <a:t>11.2% </a:t>
            </a:r>
            <a:r>
              <a:rPr lang="en-US" sz="680" b="1" dirty="0">
                <a:latin typeface="Georgia" charset="0"/>
                <a:ea typeface="Georgia" charset="0"/>
                <a:cs typeface="Georgia" charset="0"/>
              </a:rPr>
              <a:t>of patients with high school diplomas have diabetes</a:t>
            </a:r>
          </a:p>
          <a:p>
            <a:pPr marL="97155" indent="-97155" algn="just">
              <a:buFont typeface="Arial" charset="0"/>
              <a:buChar char="•"/>
            </a:pPr>
            <a:r>
              <a:rPr lang="en-US" sz="680" dirty="0">
                <a:solidFill>
                  <a:schemeClr val="accent1"/>
                </a:solidFill>
                <a:latin typeface="Georgia" charset="0"/>
                <a:ea typeface="Georgia" charset="0"/>
                <a:cs typeface="Georgia" charset="0"/>
              </a:rPr>
              <a:t>8.3% </a:t>
            </a:r>
            <a:r>
              <a:rPr lang="en-US" sz="680" dirty="0">
                <a:latin typeface="Georgia" charset="0"/>
                <a:ea typeface="Georgia" charset="0"/>
                <a:cs typeface="Georgia" charset="0"/>
              </a:rPr>
              <a:t>of patients with bachelor’s degrees have diabetes</a:t>
            </a:r>
          </a:p>
          <a:p>
            <a:pPr marL="97155" indent="-97155" algn="just">
              <a:buFont typeface="Arial" charset="0"/>
              <a:buChar char="•"/>
            </a:pPr>
            <a:r>
              <a:rPr lang="en-US" sz="680" dirty="0">
                <a:solidFill>
                  <a:schemeClr val="accent1"/>
                </a:solidFill>
                <a:latin typeface="Georgia" charset="0"/>
                <a:ea typeface="Georgia" charset="0"/>
                <a:cs typeface="Georgia" charset="0"/>
              </a:rPr>
              <a:t>8.4% </a:t>
            </a:r>
            <a:r>
              <a:rPr lang="en-US" sz="680" dirty="0">
                <a:latin typeface="Georgia" charset="0"/>
                <a:ea typeface="Georgia" charset="0"/>
                <a:cs typeface="Georgia" charset="0"/>
              </a:rPr>
              <a:t>of patients with master’s degrees have diabetes</a:t>
            </a:r>
          </a:p>
          <a:p>
            <a:pPr marL="97155" indent="-97155" algn="just">
              <a:buFont typeface="Arial" charset="0"/>
              <a:buChar char="•"/>
            </a:pPr>
            <a:r>
              <a:rPr lang="en-US" sz="680" dirty="0">
                <a:solidFill>
                  <a:schemeClr val="accent1"/>
                </a:solidFill>
                <a:latin typeface="Georgia" charset="0"/>
                <a:ea typeface="Georgia" charset="0"/>
                <a:cs typeface="Georgia" charset="0"/>
              </a:rPr>
              <a:t>5.6% </a:t>
            </a:r>
            <a:r>
              <a:rPr lang="en-US" sz="680" dirty="0">
                <a:latin typeface="Georgia" charset="0"/>
                <a:ea typeface="Georgia" charset="0"/>
                <a:cs typeface="Georgia" charset="0"/>
              </a:rPr>
              <a:t>of patients with Doctorate degrees have diabetes</a:t>
            </a: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marL="97155" indent="-97155" algn="just">
              <a:buFont typeface="Arial" charset="0"/>
              <a:buChar char="•"/>
            </a:pPr>
            <a:endParaRPr lang="en-US" sz="680" dirty="0">
              <a:latin typeface="Georgia" charset="0"/>
              <a:ea typeface="Georgia" charset="0"/>
              <a:cs typeface="Georgia" charset="0"/>
            </a:endParaRPr>
          </a:p>
          <a:p>
            <a:pPr algn="just"/>
            <a:endParaRPr lang="en-US" sz="680" dirty="0">
              <a:latin typeface="Georgia" charset="0"/>
              <a:ea typeface="Georgia" charset="0"/>
              <a:cs typeface="Georgia" charset="0"/>
            </a:endParaRPr>
          </a:p>
          <a:p>
            <a:pPr algn="just"/>
            <a:endParaRPr lang="en-US" sz="765" dirty="0">
              <a:latin typeface="Georgia" charset="0"/>
              <a:ea typeface="Georgia" charset="0"/>
              <a:cs typeface="Georgia" charset="0"/>
            </a:endParaRPr>
          </a:p>
          <a:p>
            <a:pPr algn="just"/>
            <a:r>
              <a:rPr lang="en-US" sz="765" dirty="0">
                <a:latin typeface="Georgia" charset="0"/>
                <a:ea typeface="Georgia" charset="0"/>
                <a:cs typeface="Georgia" charset="0"/>
              </a:rPr>
              <a:t>The main difference in diabetes rates based on education stems from  obtaining a bachelor’s degree.  After assigning each patient to a binary category (0 = no bachelor’s degree obtained, 1 = bachelor’s degree obtained), the following results were yielded:</a:t>
            </a:r>
            <a:endParaRPr lang="en-US" sz="765" b="1" i="1" dirty="0">
              <a:latin typeface="Georgia" charset="0"/>
              <a:ea typeface="Georgia" charset="0"/>
              <a:cs typeface="Georgia" charset="0"/>
            </a:endParaRPr>
          </a:p>
          <a:p>
            <a:pPr algn="just"/>
            <a:endParaRPr lang="en-US" sz="765" b="1" i="1" dirty="0">
              <a:latin typeface="Georgia" charset="0"/>
              <a:ea typeface="Georgia" charset="0"/>
              <a:cs typeface="Georgia" charset="0"/>
            </a:endParaRPr>
          </a:p>
          <a:p>
            <a:pPr marL="97155" indent="-97155" algn="just">
              <a:buFont typeface="Arial" charset="0"/>
              <a:buChar char="•"/>
            </a:pPr>
            <a:r>
              <a:rPr lang="en-US" sz="680" b="1" dirty="0">
                <a:latin typeface="Georgia" charset="0"/>
                <a:ea typeface="Georgia" charset="0"/>
                <a:cs typeface="Georgia" charset="0"/>
              </a:rPr>
              <a:t>Those with bachelor’s degrees are </a:t>
            </a:r>
            <a:r>
              <a:rPr lang="en-US" sz="680" b="1" i="1" dirty="0">
                <a:solidFill>
                  <a:schemeClr val="accent1"/>
                </a:solidFill>
                <a:latin typeface="Georgia" charset="0"/>
                <a:ea typeface="Georgia" charset="0"/>
                <a:cs typeface="Georgia" charset="0"/>
              </a:rPr>
              <a:t>.4578 times less likely </a:t>
            </a:r>
            <a:r>
              <a:rPr lang="en-US" sz="680" b="1" dirty="0">
                <a:latin typeface="Georgia" charset="0"/>
                <a:ea typeface="Georgia" charset="0"/>
                <a:cs typeface="Georgia" charset="0"/>
              </a:rPr>
              <a:t>to get diabetes when compared to the population without bachelor’s degrees</a:t>
            </a:r>
          </a:p>
          <a:p>
            <a:pPr algn="just"/>
            <a:endParaRPr lang="en-US" sz="680" dirty="0">
              <a:latin typeface="Georgia" charset="0"/>
              <a:ea typeface="Georgia" charset="0"/>
              <a:cs typeface="Georgia" charset="0"/>
            </a:endParaRPr>
          </a:p>
          <a:p>
            <a:pPr algn="just"/>
            <a:endParaRPr lang="en-US" sz="680" dirty="0">
              <a:latin typeface="Georgia" charset="0"/>
              <a:ea typeface="Georgia" charset="0"/>
              <a:cs typeface="Georgia" charset="0"/>
            </a:endParaRPr>
          </a:p>
        </p:txBody>
      </p:sp>
      <p:pic>
        <p:nvPicPr>
          <p:cNvPr id="35" name="Content Placeholder 3">
            <a:extLst>
              <a:ext uri="{FF2B5EF4-FFF2-40B4-BE49-F238E27FC236}">
                <a16:creationId xmlns:a16="http://schemas.microsoft.com/office/drawing/2014/main" id="{B2966F06-7823-C441-A521-9883F9D10705}"/>
              </a:ext>
            </a:extLst>
          </p:cNvPr>
          <p:cNvPicPr>
            <a:picLocks noChangeAspect="1"/>
          </p:cNvPicPr>
          <p:nvPr/>
        </p:nvPicPr>
        <p:blipFill>
          <a:blip r:embed="rId3"/>
          <a:stretch>
            <a:fillRect/>
          </a:stretch>
        </p:blipFill>
        <p:spPr>
          <a:xfrm>
            <a:off x="1921417" y="5126595"/>
            <a:ext cx="2082118" cy="1514268"/>
          </a:xfrm>
          <a:prstGeom prst="rect">
            <a:avLst/>
          </a:prstGeom>
        </p:spPr>
      </p:pic>
      <p:pic>
        <p:nvPicPr>
          <p:cNvPr id="36" name="Content Placeholder 3">
            <a:extLst>
              <a:ext uri="{FF2B5EF4-FFF2-40B4-BE49-F238E27FC236}">
                <a16:creationId xmlns:a16="http://schemas.microsoft.com/office/drawing/2014/main" id="{08C25DD7-E6DB-4F40-95C2-D2066A531472}"/>
              </a:ext>
            </a:extLst>
          </p:cNvPr>
          <p:cNvPicPr>
            <a:picLocks noChangeAspect="1"/>
          </p:cNvPicPr>
          <p:nvPr/>
        </p:nvPicPr>
        <p:blipFill>
          <a:blip r:embed="rId4"/>
          <a:stretch>
            <a:fillRect/>
          </a:stretch>
        </p:blipFill>
        <p:spPr>
          <a:xfrm>
            <a:off x="2018261" y="3087535"/>
            <a:ext cx="1883109" cy="1293505"/>
          </a:xfrm>
          <a:prstGeom prst="rect">
            <a:avLst/>
          </a:prstGeom>
        </p:spPr>
      </p:pic>
      <p:pic>
        <p:nvPicPr>
          <p:cNvPr id="9" name="Picture 8">
            <a:extLst>
              <a:ext uri="{FF2B5EF4-FFF2-40B4-BE49-F238E27FC236}">
                <a16:creationId xmlns:a16="http://schemas.microsoft.com/office/drawing/2014/main" id="{AC480B79-FB73-494F-963B-9E2F6991BAC3}"/>
              </a:ext>
            </a:extLst>
          </p:cNvPr>
          <p:cNvPicPr>
            <a:picLocks noChangeAspect="1"/>
          </p:cNvPicPr>
          <p:nvPr/>
        </p:nvPicPr>
        <p:blipFill>
          <a:blip r:embed="rId5"/>
          <a:stretch>
            <a:fillRect/>
          </a:stretch>
        </p:blipFill>
        <p:spPr>
          <a:xfrm>
            <a:off x="4795639" y="3579685"/>
            <a:ext cx="2514600" cy="1828800"/>
          </a:xfrm>
          <a:prstGeom prst="rect">
            <a:avLst/>
          </a:prstGeom>
        </p:spPr>
      </p:pic>
    </p:spTree>
    <p:extLst>
      <p:ext uri="{BB962C8B-B14F-4D97-AF65-F5344CB8AC3E}">
        <p14:creationId xmlns:p14="http://schemas.microsoft.com/office/powerpoint/2010/main" val="3402163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619</Words>
  <Application>Microsoft Macintosh PowerPoint</Application>
  <PresentationFormat>Widescreen</PresentationFormat>
  <Paragraphs>81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Georgia</vt:lpstr>
      <vt:lpstr>Times New Roman</vt:lpstr>
      <vt:lpstr>Office Theme</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Mackenzie Bogiages</dc:creator>
  <cp:lastModifiedBy>Mackenzie Bogiages</cp:lastModifiedBy>
  <cp:revision>13</cp:revision>
  <dcterms:created xsi:type="dcterms:W3CDTF">2018-03-22T18:28:20Z</dcterms:created>
  <dcterms:modified xsi:type="dcterms:W3CDTF">2018-04-03T22:35:02Z</dcterms:modified>
</cp:coreProperties>
</file>