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Overlock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verlock-bold.fntdata"/><Relationship Id="rId27" Type="http://schemas.openxmlformats.org/officeDocument/2006/relationships/font" Target="fonts/Overlo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lock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verlock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Hello, we are Group One</a:t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99de132f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99de132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-the number of data points is greater than the number of varibales used, so the data set is low dimensional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-we used forward selection to find the optimal linear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-adjuster R^2 for optimal linear model still does not explain as much of the variation as we would like, so the linear model doen’t do as good of a job as we would like on this data set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99da43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99da43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99da437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99da43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72f0912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72f091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454545"/>
                </a:solidFill>
              </a:rPr>
              <a:t>Misclassified cases are classified into similar categories</a:t>
            </a:r>
            <a:endParaRPr b="1" sz="1050">
              <a:solidFill>
                <a:srgbClr val="454545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454545"/>
              </a:buClr>
              <a:buSzPts val="900"/>
              <a:buChar char="●"/>
            </a:pPr>
            <a:r>
              <a:rPr lang="en-US" sz="900">
                <a:solidFill>
                  <a:srgbClr val="454545"/>
                </a:solidFill>
              </a:rPr>
              <a:t>Larceny cases misclassified as property offenses</a:t>
            </a:r>
            <a:endParaRPr sz="900">
              <a:solidFill>
                <a:srgbClr val="454545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900"/>
              <a:buChar char="●"/>
            </a:pPr>
            <a:r>
              <a:rPr lang="en-US" sz="900">
                <a:solidFill>
                  <a:srgbClr val="454545"/>
                </a:solidFill>
              </a:rPr>
              <a:t>Property offenses misclassified as larceny</a:t>
            </a:r>
            <a:endParaRPr sz="900">
              <a:solidFill>
                <a:srgbClr val="454545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900"/>
              <a:buChar char="●"/>
            </a:pPr>
            <a:r>
              <a:rPr lang="en-US" sz="900">
                <a:solidFill>
                  <a:srgbClr val="454545"/>
                </a:solidFill>
              </a:rPr>
              <a:t>Vehicle crimes misclassified as larceny/property offenses</a:t>
            </a:r>
            <a:endParaRPr sz="900">
              <a:solidFill>
                <a:srgbClr val="4545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72f09120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72f0912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454545"/>
                </a:solidFill>
              </a:rPr>
              <a:t>Tends to misclassify as larceny and property offenses regardless of true classification</a:t>
            </a:r>
            <a:endParaRPr b="1" sz="1050">
              <a:solidFill>
                <a:srgbClr val="454545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454545"/>
              </a:buClr>
              <a:buSzPts val="900"/>
              <a:buChar char="●"/>
            </a:pPr>
            <a:r>
              <a:rPr lang="en-US" sz="900">
                <a:solidFill>
                  <a:srgbClr val="454545"/>
                </a:solidFill>
              </a:rPr>
              <a:t>2376 cases of assault in the test set, 1050 classified as larceny and 1062 classified as property offenses</a:t>
            </a:r>
            <a:endParaRPr sz="900">
              <a:solidFill>
                <a:srgbClr val="45454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5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72f09120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72f0912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454545"/>
                </a:solidFill>
              </a:rPr>
              <a:t>C5.0 Intro</a:t>
            </a:r>
            <a:endParaRPr b="1" sz="1050">
              <a:solidFill>
                <a:srgbClr val="454545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454545"/>
              </a:buClr>
              <a:buSzPts val="900"/>
              <a:buChar char="●"/>
            </a:pPr>
            <a:r>
              <a:rPr lang="en-US" sz="900">
                <a:solidFill>
                  <a:srgbClr val="454545"/>
                </a:solidFill>
              </a:rPr>
              <a:t>Based off a different splitting algorithm</a:t>
            </a:r>
            <a:endParaRPr sz="900">
              <a:solidFill>
                <a:srgbClr val="454545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900"/>
              <a:buChar char="●"/>
            </a:pPr>
            <a:r>
              <a:rPr lang="en-US" sz="900">
                <a:solidFill>
                  <a:srgbClr val="454545"/>
                </a:solidFill>
              </a:rPr>
              <a:t>CART measures Gini impurity while C5.0 chooses features that provide the greatest information gain</a:t>
            </a:r>
            <a:endParaRPr sz="900">
              <a:solidFill>
                <a:srgbClr val="454545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900"/>
              <a:buChar char="●"/>
            </a:pPr>
            <a:r>
              <a:rPr lang="en-US" sz="900">
                <a:solidFill>
                  <a:srgbClr val="454545"/>
                </a:solidFill>
              </a:rPr>
              <a:t>Non-binary splits allowed, letting us classify for our 9 charge categories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72f09120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72f0912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Disorderly conduct and missing person - 2 smallest categories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72f09120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72f0912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454545"/>
                </a:solidFill>
              </a:rPr>
              <a:t>Issues</a:t>
            </a:r>
            <a:endParaRPr b="1" sz="1050">
              <a:solidFill>
                <a:srgbClr val="454545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454545"/>
              </a:buClr>
              <a:buSzPts val="900"/>
              <a:buChar char="●"/>
            </a:pPr>
            <a:r>
              <a:rPr lang="en-US" sz="900">
                <a:solidFill>
                  <a:srgbClr val="454545"/>
                </a:solidFill>
              </a:rPr>
              <a:t>Limitations in predictors (not enough variety and not enough in general)</a:t>
            </a:r>
            <a:endParaRPr sz="900">
              <a:solidFill>
                <a:srgbClr val="454545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900"/>
              <a:buChar char="●"/>
            </a:pPr>
            <a:r>
              <a:rPr lang="en-US" sz="900">
                <a:solidFill>
                  <a:srgbClr val="454545"/>
                </a:solidFill>
              </a:rPr>
              <a:t>Differences in size of categories (14,000 for larceny and 500 for missing persons)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-k means and </a:t>
            </a:r>
            <a:r>
              <a:rPr lang="en-US"/>
              <a:t>hierarchical</a:t>
            </a:r>
            <a:r>
              <a:rPr lang="en-US"/>
              <a:t> for both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-reported as only used counts greater than 150 because so many crimes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-charged as used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-dendragram for hierarchical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-used complete linkage because observations were spherical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-intereesting pairs: could be domestic violence involving property and complaining neighboers/neighborhood moms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</a:t>
            </a:r>
            <a:r>
              <a:rPr lang="en-US"/>
              <a:t>original</a:t>
            </a:r>
            <a:r>
              <a:rPr lang="en-US"/>
              <a:t> dataset consists of un-tidydata. The predictors that were included were generally about time and location which are on the left.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added binary variables such as downtown to determine if most of the crimes happen in a more dense area.</a:t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-same thing but for k means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-only difference was knock and talk moved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-means there is prob a pattern</a:t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-same thing but for charged as k-means vs hierarchical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-dendrgarm and cluster have same </a:t>
            </a:r>
            <a:r>
              <a:rPr lang="en-US"/>
              <a:t>results</a:t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made a map that shows Durham county and all of the crimes that were recorded. We also labeled many major areas of interest in Durham.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crimes cluster in this area maybe due to highly populated areas.</a:t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did not have many crimes recorded for 2012 and 2017. </a:t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we chose them?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Clustering -- we chose clustering to see if there are patterns that were </a:t>
            </a:r>
            <a:r>
              <a:rPr lang="en-US"/>
              <a:t>unnoticeable</a:t>
            </a:r>
            <a:r>
              <a:rPr lang="en-US"/>
              <a:t> because there are different types of crimes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c5.0 -- the trees that we used in class only allow for binary splits; c5.0 allows you to have more than two splits so that we can predict all nine types of crimes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Linear Models -- the data set was low </a:t>
            </a:r>
            <a:r>
              <a:rPr lang="en-US"/>
              <a:t>dimensional</a:t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99de132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99de13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 histogram of the number of crimes for each hour. We see that there is a dip in the number of crimes from 2-7am. This is reasonable because many people are still sleeping. Criminals have to sleep too.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99da4376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99da4376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these plots, we took the information from the previous histogram and broke it further down.  With these plots we can see what types of crimes happened at every hour.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(green) happens most often at 12am and 12pm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Vehicle crime (Pink) (inlcudes breaking into cars) happens more frequently when the sun is 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99da4376_3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99da4376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Larceny happens most often at 5-8pm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Assault happens generally around 9pm -12am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graph is </a:t>
            </a:r>
            <a:r>
              <a:rPr lang="en-US"/>
              <a:t>bimodal</a:t>
            </a:r>
            <a:r>
              <a:rPr lang="en-US"/>
              <a:t> with peaks at 12am and 6pm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Overlock"/>
              <a:buNone/>
            </a:pPr>
            <a:r>
              <a:rPr b="0" i="0" lang="en-US" sz="8000" u="none" cap="none" strike="noStrike">
                <a:solidFill>
                  <a:srgbClr val="262626"/>
                </a:solidFill>
                <a:latin typeface="Overlock"/>
                <a:ea typeface="Overlock"/>
                <a:cs typeface="Overlock"/>
                <a:sym typeface="Overlock"/>
              </a:rPr>
              <a:t>Durham County Crimes</a:t>
            </a:r>
            <a:endParaRPr b="0" i="0" sz="8000" u="none" cap="none" strike="noStrike">
              <a:solidFill>
                <a:srgbClr val="262626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MACKENZIE BOGIAGES, KEVIN CHEN, 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AUSTIN DUNN, TONY LIEU, ALICIA AR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Model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n &gt; p, so the data set is low-</a:t>
            </a:r>
            <a:r>
              <a:rPr lang="en-US" sz="2400"/>
              <a:t>dimensional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Forward selection used to find the optimal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Adjusted R</a:t>
            </a:r>
            <a:r>
              <a:rPr baseline="30000" lang="en-US" sz="2400"/>
              <a:t>2 </a:t>
            </a:r>
            <a:r>
              <a:rPr lang="en-US" sz="2400"/>
              <a:t>shows the model only explains 6.5% of variation</a:t>
            </a:r>
            <a:endParaRPr sz="2400"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313" y="3205625"/>
            <a:ext cx="5338325" cy="26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Regression, LDA, and QDA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Add a binary variable to determine if a crime occurred during day or night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Night defined as 8pm - 6am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Day otherwise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Data randomly split into test and training sets with ratio 3:1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Goal: Predict when a crime occurs based on the type of crime and location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Are certain crimes more likely to occur at night when it is dark?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Are some areas more prone to crime at certain times?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Regression, LDA, and QDA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❖"/>
            </a:pPr>
            <a:r>
              <a:rPr lang="en-US"/>
              <a:t>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❖"/>
            </a:pPr>
            <a:r>
              <a:rPr lang="en-US"/>
              <a:t>Logistic regression gives a much lower test error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/>
              <a:t>FPR and FNR are unbalanced for all methods, but logistic and LDA are much worse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/>
              <a:t>Limited by having a low number of classifiers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999" y="2573125"/>
            <a:ext cx="9706001" cy="19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540430" y="14005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verlock"/>
                <a:ea typeface="Overlock"/>
                <a:cs typeface="Overlock"/>
                <a:sym typeface="Overlock"/>
              </a:rPr>
              <a:t>Bagging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803025" y="3883254"/>
            <a:ext cx="10058400" cy="20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Classified by “charged as” using bagging with 25 bootstrap replications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Out-of-bag estimate of misclassification error: 0.4467</a:t>
            </a:r>
            <a:endParaRPr sz="3000"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4350" y="1678525"/>
            <a:ext cx="1187900" cy="18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325" y="1678525"/>
            <a:ext cx="4007025" cy="19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25" y="1705401"/>
            <a:ext cx="6426700" cy="199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verlock"/>
                <a:ea typeface="Overlock"/>
                <a:cs typeface="Overlock"/>
                <a:sym typeface="Overlock"/>
              </a:rPr>
              <a:t>Random Forest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1097275" y="4159030"/>
            <a:ext cx="100584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Classified by “charged as”, using random forest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Misclassification error on test set: 0.6825</a:t>
            </a:r>
            <a:endParaRPr sz="3000"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50" y="1737401"/>
            <a:ext cx="7754962" cy="22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8500" y="1961400"/>
            <a:ext cx="3822500" cy="19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verlock"/>
                <a:ea typeface="Overlock"/>
                <a:cs typeface="Overlock"/>
                <a:sym typeface="Overlock"/>
              </a:rPr>
              <a:t>C5.0: Overview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Improved version of C4.5, an alternative decision tree implementation developed by Dr. Ross Quinlan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Various differences from CART, including: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/>
              <a:t>Picks features with greatest information gain as nodes</a:t>
            </a:r>
            <a:endParaRPr sz="3000"/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US" sz="3000"/>
              <a:t>As opposed to Gini impurity for CART (homogeneity or “purity” of nodes)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/>
              <a:t>Allows for non-binary trees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verlock"/>
                <a:ea typeface="Overlock"/>
                <a:cs typeface="Overlock"/>
                <a:sym typeface="Overlock"/>
              </a:rPr>
              <a:t>C5.0: Results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8489649" y="1845725"/>
            <a:ext cx="32187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❖"/>
            </a:pPr>
            <a:r>
              <a:rPr lang="en-US"/>
              <a:t>As in previous tree models, there is a high number of larceny charges misclassified as property offenses, and vice versa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/>
              <a:t>None </a:t>
            </a:r>
            <a:r>
              <a:rPr lang="en-US"/>
              <a:t>classified</a:t>
            </a:r>
            <a:r>
              <a:rPr lang="en-US"/>
              <a:t> as disorderly conduct or missing person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/>
              <a:t>High misclassification error</a:t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75" y="1845725"/>
            <a:ext cx="8293275" cy="41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verlock"/>
                <a:ea typeface="Overlock"/>
                <a:cs typeface="Overlock"/>
                <a:sym typeface="Overlock"/>
              </a:rPr>
              <a:t>Trees: Additional Comments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Predicting “downtown” and “district”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/>
              <a:t>Whether a crime occurred downtown or in a certain district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Limited classifiers such as area, zone, latitude, longitude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en-US" sz="3000"/>
              <a:t>Trees do not grow past one node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-US" sz="3000"/>
              <a:t>Remaining independent variables do not provide enough information for the algorithm to grow the tree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0"/>
              <a:buFont typeface="Overlock"/>
              <a:buNone/>
            </a:pPr>
            <a:r>
              <a:rPr b="0" i="0" lang="en-US" u="none" cap="none" strike="noStrike">
                <a:solidFill>
                  <a:srgbClr val="3F3F3F"/>
                </a:solidFill>
                <a:latin typeface="Overlock"/>
                <a:ea typeface="Overlock"/>
                <a:cs typeface="Overlock"/>
                <a:sym typeface="Overlock"/>
              </a:rPr>
              <a:t>Clustering</a:t>
            </a:r>
            <a:endParaRPr b="0" i="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1097275" y="1845725"/>
            <a:ext cx="9658500" cy="3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7939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❖"/>
            </a:pPr>
            <a:r>
              <a:rPr b="0" i="0" lang="en-US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2 variables: </a:t>
            </a:r>
            <a:endParaRPr sz="3000"/>
          </a:p>
          <a:p>
            <a:pPr indent="-132080" lvl="1" marL="384048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❖"/>
            </a:pPr>
            <a:r>
              <a:rPr b="0" i="0" lang="en-US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Reported as</a:t>
            </a:r>
            <a:endParaRPr sz="3000"/>
          </a:p>
          <a:p>
            <a:pPr indent="0" lvl="2" marL="38404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alibri"/>
              <a:buNone/>
            </a:pPr>
            <a:r>
              <a:rPr b="0" i="0" lang="en-US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Grouped data by “reported as” then calculated 	summary statistics: counts, mean latitude, mean 	longitude, mean hour occurred (only counts &gt;150)</a:t>
            </a:r>
            <a:endParaRPr sz="3000"/>
          </a:p>
          <a:p>
            <a:pPr indent="-132080" lvl="1" marL="38404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❖"/>
            </a:pPr>
            <a:r>
              <a:rPr b="0" i="0" lang="en-US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Charged as</a:t>
            </a:r>
            <a:endParaRPr sz="3000"/>
          </a:p>
          <a:p>
            <a:pPr indent="0" lvl="2" marL="384048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alibri"/>
              <a:buNone/>
            </a:pPr>
            <a:r>
              <a:rPr b="0" i="0" lang="en-US" sz="3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Grouped data by “charged as” then calculate mean 	latitude and mean longitude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0"/>
              <a:buFont typeface="Overlock"/>
              <a:buNone/>
            </a:pPr>
            <a:r>
              <a:rPr b="0" i="0" lang="en-US" u="none" cap="none" strike="noStrike">
                <a:solidFill>
                  <a:srgbClr val="3F3F3F"/>
                </a:solidFill>
                <a:latin typeface="Overlock"/>
                <a:ea typeface="Overlock"/>
                <a:cs typeface="Overlock"/>
                <a:sym typeface="Overlock"/>
              </a:rPr>
              <a:t>Clustering: Reported as</a:t>
            </a:r>
            <a:endParaRPr b="0" i="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pl7nR_LtVhipZxdaRyMszD6H2Ym_Tj33DvbryC_3AMb9pwFWky_Etrffny-9uKL40ir2qq0GHwNGw1ttL3KcVblWJHvACGRakPZuJbxoDigRba2UrYCUMtXZVZWh4YxJpxfavz4R" id="225" name="Google Shape;225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70" y="2002830"/>
            <a:ext cx="8209839" cy="433894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8421327" y="2520029"/>
            <a:ext cx="361335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Intuitive pair findings: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break-in and vehicle break-in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Abandoned vehicle and private towing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person and runaway</a:t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8421328" y="4437773"/>
            <a:ext cx="361335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Interesting pairs: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Damage to property and domestic violence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Sound of shots and suspicious vehicles</a:t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8421326" y="1996809"/>
            <a:ext cx="36133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Clustering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0"/>
              <a:buFont typeface="Overlock"/>
              <a:buNone/>
            </a:pPr>
            <a:r>
              <a:rPr b="0" i="0" lang="en-US" sz="6000" u="none" cap="none" strike="noStrike">
                <a:solidFill>
                  <a:srgbClr val="3F3F3F"/>
                </a:solidFill>
                <a:latin typeface="Overlock"/>
                <a:ea typeface="Overlock"/>
                <a:cs typeface="Overlock"/>
                <a:sym typeface="Overlock"/>
              </a:rPr>
              <a:t>Durham Crimes Dataset</a:t>
            </a:r>
            <a:endParaRPr b="0" i="0" sz="6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Original dataset: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Latitude and longitude coordinates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Year, month, day, hour, minute reported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Year, month, day, hour, minute occurred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Day of the week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Crime reported as, charged as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District, big zone</a:t>
            </a:r>
            <a:endParaRPr/>
          </a:p>
          <a:p>
            <a:pPr indent="3556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we added: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Area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American Tobacco Campus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City Center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Duke University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Durham Technical Community College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North Carolina Central University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Downtown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0 – Not in downtown</a:t>
            </a:r>
            <a:endParaRPr/>
          </a:p>
          <a:p>
            <a:pPr indent="-182880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1 – Located in downtown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0"/>
              <a:buFont typeface="Overlock"/>
              <a:buNone/>
            </a:pPr>
            <a:r>
              <a:rPr b="0" i="0" lang="en-US" u="none" cap="none" strike="noStrike">
                <a:solidFill>
                  <a:srgbClr val="3F3F3F"/>
                </a:solidFill>
                <a:latin typeface="Overlock"/>
                <a:ea typeface="Overlock"/>
                <a:cs typeface="Overlock"/>
                <a:sym typeface="Overlock"/>
              </a:rPr>
              <a:t>Clustering: Reported as</a:t>
            </a:r>
            <a:endParaRPr b="0" i="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pl7nR_LtVhipZxdaRyMszD6H2Ym_Tj33DvbryC_3AMb9pwFWky_Etrffny-9uKL40ir2qq0GHwNGw1ttL3KcVblWJHvACGRakPZuJbxoDigRba2UrYCUMtXZVZWh4YxJpxfavz4R" id="234" name="Google Shape;2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70" y="2002830"/>
            <a:ext cx="8209839" cy="433894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8421326" y="1996809"/>
            <a:ext cx="36133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8421327" y="2520029"/>
            <a:ext cx="361335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exact pairs, except “knock and talk” moves from group 3 to 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48/49 crimes were classified into same cluster as hierarchical!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32"/>
          <p:cNvCxnSpPr/>
          <p:nvPr/>
        </p:nvCxnSpPr>
        <p:spPr>
          <a:xfrm>
            <a:off x="8008374" y="5014452"/>
            <a:ext cx="0" cy="855406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32"/>
          <p:cNvCxnSpPr/>
          <p:nvPr/>
        </p:nvCxnSpPr>
        <p:spPr>
          <a:xfrm rot="10800000">
            <a:off x="7624916" y="5869858"/>
            <a:ext cx="383458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p32"/>
          <p:cNvSpPr txBox="1"/>
          <p:nvPr/>
        </p:nvSpPr>
        <p:spPr>
          <a:xfrm>
            <a:off x="8421326" y="3997357"/>
            <a:ext cx="361335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98% similarity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0"/>
              <a:buFont typeface="Overlock"/>
              <a:buNone/>
            </a:pPr>
            <a:r>
              <a:rPr b="0" i="0" lang="en-US" u="none" cap="none" strike="noStrike">
                <a:solidFill>
                  <a:srgbClr val="3F3F3F"/>
                </a:solidFill>
                <a:latin typeface="Overlock"/>
                <a:ea typeface="Overlock"/>
                <a:cs typeface="Overlock"/>
                <a:sym typeface="Overlock"/>
              </a:rPr>
              <a:t>Clustering: Charged as</a:t>
            </a:r>
            <a:endParaRPr b="0" i="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4.googleusercontent.com/4IY0NcaSVvot-DiUTruR636jCtUOtTj_T82RBMvSjscNO7QZLUioirkCvnyjQe6uEV9KyzeYXiU-Q8lo382RT9A20YYfr4vVN6z1bb3bqpgDrhyeVNgKayD8GQxc6Zb5QGajZK8q" id="245" name="Google Shape;24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9" y="1978998"/>
            <a:ext cx="5898371" cy="3640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kPzmQn_yp6OKQ78chlKvpm0pTSgh1o1dZb-Jv-n5AnuyLn1FfuUtciWao9ZBrefkhmWH3N55DkAbDkpivAGbvEU98SUgnyAMUyxlamWHwWReSP4YlOtHnYcmvfzHva_LmcW6ifIG" id="246" name="Google Shape;24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5790" y="2096812"/>
            <a:ext cx="6106210" cy="3763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Overlock"/>
              <a:buNone/>
            </a:pPr>
            <a:r>
              <a:rPr lang="en-US">
                <a:latin typeface="Overlock"/>
                <a:ea typeface="Overlock"/>
                <a:cs typeface="Overlock"/>
                <a:sym typeface="Overlock"/>
              </a:rPr>
              <a:t>Summary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Limitations: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Not enough meaningful variables in the data set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Many were used to describe the time and location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Could use data on offender’s age, sex, prior offenses, income, education level, marital status, etc. to improve predictions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Fewer observations from earlier years compared to recent years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Clustering seems to work the best for us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0"/>
              <a:buFont typeface="Overlock"/>
              <a:buNone/>
            </a:pPr>
            <a:r>
              <a:rPr b="0" i="0" lang="en-US" u="none" cap="none" strike="noStrike">
                <a:solidFill>
                  <a:srgbClr val="3F3F3F"/>
                </a:solidFill>
                <a:latin typeface="Overlock"/>
                <a:ea typeface="Overlock"/>
                <a:cs typeface="Overlock"/>
                <a:sym typeface="Overlock"/>
              </a:rPr>
              <a:t>Overview</a:t>
            </a:r>
            <a:endParaRPr b="0" i="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Char char="❖"/>
            </a:pPr>
            <a:r>
              <a:rPr b="0" i="0" lang="en-U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40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r>
              <a:rPr b="0" i="0" lang="en-U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To learn more about criminal behavior patterns </a:t>
            </a:r>
            <a:r>
              <a:rPr lang="en-US" sz="4000"/>
              <a:t>t</a:t>
            </a:r>
            <a:r>
              <a:rPr b="0" i="0" lang="en-U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hrough analysis of location and time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Char char="❖"/>
            </a:pPr>
            <a:r>
              <a:rPr b="0" i="0" lang="en-U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“Predictive Policing”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Char char="❖"/>
            </a:pPr>
            <a:r>
              <a:rPr b="0" i="0" lang="en-US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Challenges: Cleaning dataset, 120+ different types of crimes, 70</a:t>
            </a:r>
            <a:r>
              <a:rPr lang="en-US" sz="4000"/>
              <a:t>k+ observations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452" y="0"/>
            <a:ext cx="8811394" cy="623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379736" cy="3097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7787" y="0"/>
            <a:ext cx="4379736" cy="3097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2735" y="0"/>
            <a:ext cx="4379736" cy="3097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3097161"/>
            <a:ext cx="4379736" cy="3097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07787" y="3097161"/>
            <a:ext cx="4379736" cy="3097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52735" y="3097161"/>
            <a:ext cx="4379736" cy="3097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200"/>
              <a:buFont typeface="Overlock"/>
              <a:buNone/>
            </a:pPr>
            <a:r>
              <a:rPr b="0" i="0" lang="en-US" u="none" cap="none" strike="noStrike">
                <a:solidFill>
                  <a:srgbClr val="3F3F3F"/>
                </a:solidFill>
                <a:latin typeface="Overlock"/>
                <a:ea typeface="Overlock"/>
                <a:cs typeface="Overlock"/>
                <a:sym typeface="Overlock"/>
              </a:rPr>
              <a:t>Methodology</a:t>
            </a:r>
            <a:endParaRPr b="0" i="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800"/>
              <a:t>Linear Models and Forward Selection</a:t>
            </a:r>
            <a:r>
              <a:rPr lang="en-US" sz="2800"/>
              <a:t> to model crime distribution by time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800"/>
              <a:t>Logistic Regression, LDA, and QDA</a:t>
            </a:r>
            <a:r>
              <a:rPr lang="en-US" sz="2800"/>
              <a:t> to classify and predict if a crime will occur during the day or at night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800"/>
              <a:t>Classification Trees: Bagging, Random Forest, and C5.0 </a:t>
            </a:r>
            <a:r>
              <a:rPr lang="en-US" sz="2800"/>
              <a:t>to classify and predict types of crimes</a:t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Clustering: K-Means and Hierarchical 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group certain types of crimes together</a:t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13" y="286600"/>
            <a:ext cx="4644570" cy="55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3254975"/>
            <a:ext cx="1123950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0" y="362575"/>
            <a:ext cx="112395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3232250"/>
            <a:ext cx="1123950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75" y="332100"/>
            <a:ext cx="112395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