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  <p:sldMasterId id="2147483735" r:id="rId5"/>
  </p:sldMasterIdLst>
  <p:notesMasterIdLst>
    <p:notesMasterId r:id="rId42"/>
  </p:notesMasterIdLst>
  <p:handoutMasterIdLst>
    <p:handoutMasterId r:id="rId43"/>
  </p:handoutMasterIdLst>
  <p:sldIdLst>
    <p:sldId id="265" r:id="rId6"/>
    <p:sldId id="1000" r:id="rId7"/>
    <p:sldId id="892" r:id="rId8"/>
    <p:sldId id="999" r:id="rId9"/>
    <p:sldId id="988" r:id="rId10"/>
    <p:sldId id="987" r:id="rId11"/>
    <p:sldId id="1025" r:id="rId12"/>
    <p:sldId id="982" r:id="rId13"/>
    <p:sldId id="1005" r:id="rId14"/>
    <p:sldId id="1006" r:id="rId15"/>
    <p:sldId id="1002" r:id="rId16"/>
    <p:sldId id="1013" r:id="rId17"/>
    <p:sldId id="1003" r:id="rId18"/>
    <p:sldId id="980" r:id="rId19"/>
    <p:sldId id="1026" r:id="rId20"/>
    <p:sldId id="1027" r:id="rId21"/>
    <p:sldId id="992" r:id="rId22"/>
    <p:sldId id="1004" r:id="rId23"/>
    <p:sldId id="1001" r:id="rId24"/>
    <p:sldId id="1012" r:id="rId25"/>
    <p:sldId id="977" r:id="rId26"/>
    <p:sldId id="998" r:id="rId27"/>
    <p:sldId id="990" r:id="rId28"/>
    <p:sldId id="1028" r:id="rId29"/>
    <p:sldId id="979" r:id="rId30"/>
    <p:sldId id="1007" r:id="rId31"/>
    <p:sldId id="1030" r:id="rId32"/>
    <p:sldId id="1014" r:id="rId33"/>
    <p:sldId id="1011" r:id="rId34"/>
    <p:sldId id="1015" r:id="rId35"/>
    <p:sldId id="1016" r:id="rId36"/>
    <p:sldId id="1017" r:id="rId37"/>
    <p:sldId id="1018" r:id="rId38"/>
    <p:sldId id="1019" r:id="rId39"/>
    <p:sldId id="1020" r:id="rId40"/>
    <p:sldId id="1029" r:id="rId41"/>
  </p:sldIdLst>
  <p:sldSz cx="9144000" cy="6858000" type="screen4x3"/>
  <p:notesSz cx="6807200" cy="9939338"/>
  <p:embeddedFontLst>
    <p:embeddedFont>
      <p:font typeface="Arial Black" panose="020B0A04020102020204" pitchFamily="34" charset="0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나눔고딕" pitchFamily="2" charset="-127"/>
      <p:regular r:id="rId53"/>
      <p:bold r:id="rId54"/>
    </p:embeddedFont>
    <p:embeddedFont>
      <p:font typeface="맑은 고딕" panose="020B0503020000020004" pitchFamily="50" charset="-127"/>
      <p:regular r:id="rId55"/>
      <p:bold r:id="rId56"/>
    </p:embeddedFont>
    <p:embeddedFont>
      <p:font typeface="맑은 고딕" panose="020B0503020000020004" pitchFamily="50" charset="-127"/>
      <p:regular r:id="rId55"/>
      <p:bold r:id="rId56"/>
    </p:embeddedFont>
  </p:embeddedFontLst>
  <p:defaultTextStyle>
    <a:defPPr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914400" rtl="0" eaLnBrk="1" latinLnBrk="0" hangingPunct="1">
      <a:buClr>
        <a:srgbClr val="FDB913"/>
      </a:buClr>
      <a:buSzPct val="100000"/>
      <a:buFont typeface="wingdings"/>
      <a:buChar char=""/>
      <a:defRPr lang="de-DE" sz="18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914400" rtl="0" eaLnBrk="1" latinLnBrk="0" hangingPunct="1">
      <a:buClr>
        <a:srgbClr val="666666"/>
      </a:buClr>
      <a:buSzPct val="80000"/>
      <a:buFont typeface="Wingdings"/>
      <a:buChar char="n"/>
      <a:defRPr lang="de-DE" sz="14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914400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914400" rtl="0" eaLnBrk="1" latinLnBrk="0" hangingPunct="1">
      <a:buClr>
        <a:srgbClr val="666666"/>
      </a:buClr>
      <a:buSzPct val="80000"/>
      <a:buFont typeface="Arial"/>
      <a:buChar char=""/>
      <a:defRPr lang="de-DE" sz="10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556">
          <p15:clr>
            <a:srgbClr val="A4A3A4"/>
          </p15:clr>
        </p15:guide>
        <p15:guide id="3" pos="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U" initials="S" lastIdx="1" clrIdx="0">
    <p:extLst>
      <p:ext uri="{19B8F6BF-5375-455C-9EA6-DF929625EA0E}">
        <p15:presenceInfo xmlns:p15="http://schemas.microsoft.com/office/powerpoint/2012/main" userId="SS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0AB00"/>
    <a:srgbClr val="FFFF99"/>
    <a:srgbClr val="CCCCFF"/>
    <a:srgbClr val="C6EFCE"/>
    <a:srgbClr val="003283"/>
    <a:srgbClr val="666666"/>
    <a:srgbClr val="2B3F7B"/>
    <a:srgbClr val="9C277B"/>
    <a:srgbClr val="D46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1671F-83B3-C37E-8669-E97B264C889F}" v="748" dt="2024-12-19T06:20:51.638"/>
    <p1510:client id="{2D373CDA-3D54-2982-E245-E39FA4B05174}" v="1" dt="2024-12-19T10:54:09.182"/>
    <p1510:client id="{463C850F-8B44-EB3F-8445-5D8311DEEA3E}" v="15" dt="2024-12-19T09:59:47.670"/>
    <p1510:client id="{7550FA59-D4DB-8691-1E55-B7A625893213}" v="2083" dt="2024-12-18T10:13:12.241"/>
    <p1510:client id="{A85C1388-EFE8-2FE7-6E49-66E611F6E4CB}" v="2459" dt="2024-12-19T07:41:03.365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86" y="96"/>
      </p:cViewPr>
      <p:guideLst>
        <p:guide orient="horz" pos="4319"/>
        <p:guide pos="5556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3.xml"/><Relationship Id="rId51" Type="http://schemas.openxmlformats.org/officeDocument/2006/relationships/font" Target="fonts/font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3.fntdata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11.fntdata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6.fntdata"/><Relationship Id="rId57" Type="http://schemas.openxmlformats.org/officeDocument/2006/relationships/commentAuthors" Target="commentAuthor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성은" userId="S::cse0522@soongsil.ac.kr::2f5afe18-acd2-4a17-83ca-2276949950b2" providerId="AD" clId="Web-{463C850F-8B44-EB3F-8445-5D8311DEEA3E}"/>
    <pc:docChg chg="addSld modSld">
      <pc:chgData name="조성은" userId="S::cse0522@soongsil.ac.kr::2f5afe18-acd2-4a17-83ca-2276949950b2" providerId="AD" clId="Web-{463C850F-8B44-EB3F-8445-5D8311DEEA3E}" dt="2024-12-19T09:59:46.967" v="12" actId="20577"/>
      <pc:docMkLst>
        <pc:docMk/>
      </pc:docMkLst>
      <pc:sldChg chg="delSp modSp add replId">
        <pc:chgData name="조성은" userId="S::cse0522@soongsil.ac.kr::2f5afe18-acd2-4a17-83ca-2276949950b2" providerId="AD" clId="Web-{463C850F-8B44-EB3F-8445-5D8311DEEA3E}" dt="2024-12-19T09:59:46.967" v="12" actId="20577"/>
        <pc:sldMkLst>
          <pc:docMk/>
          <pc:sldMk cId="1963419549" sldId="1029"/>
        </pc:sldMkLst>
        <pc:spChg chg="mod">
          <ac:chgData name="조성은" userId="S::cse0522@soongsil.ac.kr::2f5afe18-acd2-4a17-83ca-2276949950b2" providerId="AD" clId="Web-{463C850F-8B44-EB3F-8445-5D8311DEEA3E}" dt="2024-12-19T09:59:46.967" v="12" actId="20577"/>
          <ac:spMkLst>
            <pc:docMk/>
            <pc:sldMk cId="1963419549" sldId="1029"/>
            <ac:spMk id="2050" creationId="{00000000-0000-0000-0000-000000000000}"/>
          </ac:spMkLst>
        </pc:spChg>
        <pc:graphicFrameChg chg="mod modGraphic">
          <ac:chgData name="조성은" userId="S::cse0522@soongsil.ac.kr::2f5afe18-acd2-4a17-83ca-2276949950b2" providerId="AD" clId="Web-{463C850F-8B44-EB3F-8445-5D8311DEEA3E}" dt="2024-12-19T09:59:36.951" v="7"/>
          <ac:graphicFrameMkLst>
            <pc:docMk/>
            <pc:sldMk cId="1963419549" sldId="1029"/>
            <ac:graphicFrameMk id="2" creationId="{E1C3C5AD-84AC-7141-8237-6CB549713DC7}"/>
          </ac:graphicFrameMkLst>
        </pc:graphicFrameChg>
        <pc:graphicFrameChg chg="del">
          <ac:chgData name="조성은" userId="S::cse0522@soongsil.ac.kr::2f5afe18-acd2-4a17-83ca-2276949950b2" providerId="AD" clId="Web-{463C850F-8B44-EB3F-8445-5D8311DEEA3E}" dt="2024-12-19T09:59:27.497" v="3"/>
          <ac:graphicFrameMkLst>
            <pc:docMk/>
            <pc:sldMk cId="1963419549" sldId="1029"/>
            <ac:graphicFrameMk id="3" creationId="{505FACB4-DE0A-D5BB-9FC9-D7900FB34EF9}"/>
          </ac:graphicFrameMkLst>
        </pc:graphicFrameChg>
      </pc:sldChg>
    </pc:docChg>
  </pc:docChgLst>
  <pc:docChgLst>
    <pc:chgData name="조성은" userId="S::cse0522@soongsil.ac.kr::2f5afe18-acd2-4a17-83ca-2276949950b2" providerId="AD" clId="Web-{2D373CDA-3D54-2982-E245-E39FA4B05174}"/>
    <pc:docChg chg="modSld">
      <pc:chgData name="조성은" userId="S::cse0522@soongsil.ac.kr::2f5afe18-acd2-4a17-83ca-2276949950b2" providerId="AD" clId="Web-{2D373CDA-3D54-2982-E245-E39FA4B05174}" dt="2024-12-19T10:54:09.182" v="1"/>
      <pc:docMkLst>
        <pc:docMk/>
      </pc:docMkLst>
      <pc:sldChg chg="modSp">
        <pc:chgData name="조성은" userId="S::cse0522@soongsil.ac.kr::2f5afe18-acd2-4a17-83ca-2276949950b2" providerId="AD" clId="Web-{2D373CDA-3D54-2982-E245-E39FA4B05174}" dt="2024-12-19T10:54:09.182" v="1"/>
        <pc:sldMkLst>
          <pc:docMk/>
          <pc:sldMk cId="1963419549" sldId="1029"/>
        </pc:sldMkLst>
        <pc:graphicFrameChg chg="mod modGraphic">
          <ac:chgData name="조성은" userId="S::cse0522@soongsil.ac.kr::2f5afe18-acd2-4a17-83ca-2276949950b2" providerId="AD" clId="Web-{2D373CDA-3D54-2982-E245-E39FA4B05174}" dt="2024-12-19T10:54:09.182" v="1"/>
          <ac:graphicFrameMkLst>
            <pc:docMk/>
            <pc:sldMk cId="1963419549" sldId="1029"/>
            <ac:graphicFrameMk id="2" creationId="{E1C3C5AD-84AC-7141-8237-6CB549713DC7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8708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/>
              <a:pPr algn="ctr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78231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0538" y="423863"/>
            <a:ext cx="5826125" cy="4370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45041" y="5115447"/>
            <a:ext cx="5317120" cy="42818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5605" y="9690857"/>
            <a:ext cx="935991" cy="223220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ctr">
              <a:defRPr sz="10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70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70000" indent="-180000" algn="l" defTabSz="914400" rtl="0" eaLnBrk="1" latinLnBrk="0" hangingPunct="1">
      <a:buClr>
        <a:schemeClr val="accent1"/>
      </a:buClr>
      <a:buSzPct val="100000"/>
      <a:buFont typeface="Wingdings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49263" indent="-182563" algn="l" defTabSz="914400" rtl="0" eaLnBrk="1" latinLnBrk="0" hangingPunct="1">
      <a:buClr>
        <a:schemeClr val="accent2"/>
      </a:buClr>
      <a:buSzPct val="80000"/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66738" indent="-133350" algn="l" defTabSz="914400" rtl="0" eaLnBrk="1" latinLnBrk="0" hangingPunct="1">
      <a:buClr>
        <a:schemeClr val="accent2"/>
      </a:buClr>
      <a:buFont typeface="Arial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602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898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0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258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804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008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777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053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97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829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10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5764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028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612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763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 dirty="0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9621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387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787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336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36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824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02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285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556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614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67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77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62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95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75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ko-KR" altLang="ko-KR"/>
          </a:p>
        </p:txBody>
      </p:sp>
      <p:grpSp>
        <p:nvGrpSpPr>
          <p:cNvPr id="30724" name="Group 14"/>
          <p:cNvGrpSpPr>
            <a:grpSpLocks/>
          </p:cNvGrpSpPr>
          <p:nvPr/>
        </p:nvGrpSpPr>
        <p:grpSpPr bwMode="auto">
          <a:xfrm>
            <a:off x="472148" y="176438"/>
            <a:ext cx="5932852" cy="666013"/>
            <a:chOff x="300" y="102"/>
            <a:chExt cx="3765" cy="386"/>
          </a:xfrm>
        </p:grpSpPr>
        <p:sp>
          <p:nvSpPr>
            <p:cNvPr id="30725" name="Rectangle 13"/>
            <p:cNvSpPr>
              <a:spLocks noChangeArrowheads="1"/>
            </p:cNvSpPr>
            <p:nvPr/>
          </p:nvSpPr>
          <p:spPr bwMode="auto">
            <a:xfrm>
              <a:off x="300" y="102"/>
              <a:ext cx="3765" cy="3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0726" name="Line 4"/>
            <p:cNvSpPr>
              <a:spLocks noChangeShapeType="1"/>
            </p:cNvSpPr>
            <p:nvPr/>
          </p:nvSpPr>
          <p:spPr bwMode="auto">
            <a:xfrm>
              <a:off x="398" y="451"/>
              <a:ext cx="3515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1809" y="324"/>
              <a:ext cx="21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eaLnBrk="0" hangingPunct="0"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9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/>
                <a:t>Chapter 1. </a:t>
              </a:r>
              <a:r>
                <a:rPr lang="ko-KR" altLang="en-US" sz="900"/>
                <a:t>데이터베이스 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560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 - sho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324000" y="-1"/>
            <a:ext cx="8496000" cy="214312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001" y="324000"/>
            <a:ext cx="8280000" cy="738000"/>
          </a:xfrm>
        </p:spPr>
        <p:txBody>
          <a:bodyPr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Short Presentation Title</a:t>
            </a:r>
          </a:p>
        </p:txBody>
      </p:sp>
      <p:pic>
        <p:nvPicPr>
          <p:cNvPr id="4" name="Picture 3" descr="SAP_grad_R_pref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5" y="6081717"/>
            <a:ext cx="916953" cy="45402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gray">
          <a:xfrm>
            <a:off x="324000" y="0"/>
            <a:ext cx="8496000" cy="162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14001" y="1499874"/>
            <a:ext cx="6840000" cy="492443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Speaker’s Name/Department (delete if not needed)</a:t>
            </a:r>
            <a:br>
              <a:rPr lang="en-US"/>
            </a:br>
            <a:r>
              <a:rPr lang="en-US"/>
              <a:t>Month 00, 2011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1" y="1690687"/>
            <a:ext cx="8494713" cy="4391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1999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54800" y="1691999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000" y="324000"/>
            <a:ext cx="8496000" cy="756000"/>
          </a:xfrm>
        </p:spPr>
        <p:txBody>
          <a:bodyPr/>
          <a:lstStyle/>
          <a:p>
            <a:r>
              <a:rPr lang="en-US" noProof="0"/>
              <a:t>Insert page 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1" y="1691999"/>
            <a:ext cx="27216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98401" y="1691999"/>
            <a:ext cx="27216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220725" y="1691999"/>
            <a:ext cx="27216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with picture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Insert page title</a:t>
            </a:r>
            <a:endParaRPr lang="de-DE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5745600" y="1690688"/>
            <a:ext cx="3078000" cy="4391025"/>
          </a:xfrm>
          <a:solidFill>
            <a:schemeClr val="bg1">
              <a:lumMod val="95000"/>
            </a:schemeClr>
          </a:solidFill>
        </p:spPr>
        <p:txBody>
          <a:bodyPr tIns="1296000" anchor="t" anchorCtr="0"/>
          <a:lstStyle>
            <a:lvl1pPr algn="ctr">
              <a:defRPr b="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4000" y="1690688"/>
            <a:ext cx="5238000" cy="4391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with picture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Insert page title</a:t>
            </a:r>
            <a:endParaRPr lang="de-DE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4654800" y="1692000"/>
            <a:ext cx="4165200" cy="4392000"/>
          </a:xfrm>
          <a:solidFill>
            <a:schemeClr val="bg1">
              <a:lumMod val="95000"/>
            </a:schemeClr>
          </a:solidFill>
        </p:spPr>
        <p:txBody>
          <a:bodyPr vert="horz" lIns="0" tIns="1296000" rIns="0" bIns="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1620"/>
              </a:spcBef>
              <a:buClr>
                <a:schemeClr val="accent1"/>
              </a:buClr>
              <a:buSzPct val="80000"/>
              <a:buFontTx/>
              <a:buNone/>
              <a:defRPr lang="de-DE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4000" y="1692000"/>
            <a:ext cx="41652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with picture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Insert page title</a:t>
            </a:r>
            <a:endParaRPr lang="de-DE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gray">
          <a:xfrm>
            <a:off x="3575304" y="1692000"/>
            <a:ext cx="5238000" cy="4392000"/>
          </a:xfrm>
          <a:solidFill>
            <a:schemeClr val="bg1">
              <a:lumMod val="95000"/>
            </a:schemeClr>
          </a:solidFill>
        </p:spPr>
        <p:txBody>
          <a:bodyPr vert="horz" lIns="0" tIns="1296000" rIns="0" bIns="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1620"/>
              </a:spcBef>
              <a:buClr>
                <a:schemeClr val="accent1"/>
              </a:buClr>
              <a:buSzPct val="80000"/>
              <a:buFontTx/>
              <a:buNone/>
              <a:defRPr lang="de-DE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4000" y="1692000"/>
            <a:ext cx="3078000" cy="43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picture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0688"/>
            <a:ext cx="4165200" cy="172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654800" y="1690688"/>
            <a:ext cx="4165200" cy="172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324000" y="3573494"/>
            <a:ext cx="4165200" cy="2508223"/>
          </a:xfrm>
          <a:solidFill>
            <a:schemeClr val="bg1">
              <a:lumMod val="95000"/>
            </a:schemeClr>
          </a:solidFill>
        </p:spPr>
        <p:txBody>
          <a:bodyPr tIns="504000" anchor="t" anchorCtr="0"/>
          <a:lstStyle>
            <a:lvl1pPr algn="ctr">
              <a:defRPr b="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 bwMode="gray">
          <a:xfrm>
            <a:off x="4654800" y="3573494"/>
            <a:ext cx="4165200" cy="2508223"/>
          </a:xfrm>
          <a:solidFill>
            <a:schemeClr val="bg1">
              <a:lumMod val="95000"/>
            </a:schemeClr>
          </a:solidFill>
        </p:spPr>
        <p:txBody>
          <a:bodyPr tIns="504000" anchor="t" anchorCtr="0"/>
          <a:lstStyle>
            <a:lvl1pPr algn="ctr">
              <a:defRPr b="0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27024" y="1690688"/>
            <a:ext cx="8493125" cy="43957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add content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Insert page title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 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Discussion panel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1" y="1692000"/>
            <a:ext cx="8494713" cy="2816156"/>
          </a:xfrm>
        </p:spPr>
        <p:txBody>
          <a:bodyPr>
            <a:noAutofit/>
          </a:bodyPr>
          <a:lstStyle>
            <a:lvl1pPr>
              <a:spcBef>
                <a:spcPts val="1800"/>
              </a:spcBef>
              <a:defRPr/>
            </a:lvl1pPr>
          </a:lstStyle>
          <a:p>
            <a:r>
              <a:rPr lang="en-US"/>
              <a:t>Title of discussion panel</a:t>
            </a:r>
          </a:p>
          <a:p>
            <a:r>
              <a:rPr lang="en-US" b="0"/>
              <a:t>Speaker Name, Company 1</a:t>
            </a:r>
          </a:p>
          <a:p>
            <a:r>
              <a:rPr lang="en-US" b="0"/>
              <a:t>Speaker Name, Company 2</a:t>
            </a:r>
          </a:p>
          <a:p>
            <a:r>
              <a:rPr lang="en-US" b="0"/>
              <a:t>Speaker Name, Company 3</a:t>
            </a:r>
          </a:p>
          <a:p>
            <a:r>
              <a:rPr lang="en-US" b="0"/>
              <a:t>Speaker Name, Company 4</a:t>
            </a:r>
          </a:p>
          <a:p>
            <a:r>
              <a:rPr lang="en-US" b="0"/>
              <a:t>Speaker Name, Company 5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 - two lin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324000" y="-1"/>
            <a:ext cx="8496000" cy="2143126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3" descr="SAP_grad_R_pref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5" y="6081717"/>
            <a:ext cx="916953" cy="45402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gray">
          <a:xfrm>
            <a:off x="324000" y="0"/>
            <a:ext cx="8496000" cy="162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14001" y="1499874"/>
            <a:ext cx="6840000" cy="492443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Speaker’s Name/Department (delete if not needed)</a:t>
            </a:r>
            <a:br>
              <a:rPr lang="en-US"/>
            </a:br>
            <a:r>
              <a:rPr lang="en-US"/>
              <a:t>Month 00, 2011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14001" y="324000"/>
            <a:ext cx="8280000" cy="923330"/>
          </a:xfrm>
        </p:spPr>
        <p:txBody>
          <a:bodyPr anchor="t" anchorCtr="0">
            <a:noAutofit/>
          </a:bodyPr>
          <a:lstStyle>
            <a:lvl1pPr>
              <a:defRPr sz="300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sz="3000"/>
              <a:t>Alternate Presentation Title</a:t>
            </a:r>
            <a:br>
              <a:rPr lang="en-US" sz="3000"/>
            </a:br>
            <a:r>
              <a:rPr lang="en-US" sz="3000"/>
              <a:t>Breaks to Two Lines</a:t>
            </a:r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4000" y="324000"/>
            <a:ext cx="8496000" cy="4522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4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29758" y="6526213"/>
            <a:ext cx="1905000" cy="2524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4A2EC8AE-6E2F-4997-A1CA-1C26FD82347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40220018"/>
      </p:ext>
    </p:extLst>
  </p:cSld>
  <p:clrMapOvr>
    <a:masterClrMapping/>
  </p:clrMapOvr>
  <p:transition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F7F99-60E8-4A2A-A106-67D769E85D4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D96E-FF54-4DE2-9BCC-954A1C3E1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203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152400" y="2987675"/>
            <a:ext cx="8839200" cy="3713163"/>
          </a:xfrm>
          <a:prstGeom prst="rect">
            <a:avLst/>
          </a:prstGeom>
          <a:solidFill>
            <a:schemeClr val="bg1"/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None/>
              <a:defRPr/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52400" y="152400"/>
            <a:ext cx="8839200" cy="2738438"/>
          </a:xfrm>
          <a:prstGeom prst="rect">
            <a:avLst/>
          </a:prstGeom>
          <a:solidFill>
            <a:srgbClr val="F0AB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None/>
              <a:defRPr/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reeform 28"/>
          <p:cNvSpPr>
            <a:spLocks/>
          </p:cNvSpPr>
          <p:nvPr/>
        </p:nvSpPr>
        <p:spPr bwMode="gray">
          <a:xfrm>
            <a:off x="8545513" y="6259513"/>
            <a:ext cx="457200" cy="4572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0" y="288"/>
              </a:cxn>
              <a:cxn ang="0">
                <a:pos x="288" y="288"/>
              </a:cxn>
              <a:cxn ang="0">
                <a:pos x="288" y="0"/>
              </a:cxn>
            </a:cxnLst>
            <a:rect l="0" t="0" r="r" b="b"/>
            <a:pathLst>
              <a:path w="288" h="288">
                <a:moveTo>
                  <a:pt x="288" y="0"/>
                </a:moveTo>
                <a:lnTo>
                  <a:pt x="0" y="288"/>
                </a:lnTo>
                <a:lnTo>
                  <a:pt x="288" y="288"/>
                </a:lnTo>
                <a:lnTo>
                  <a:pt x="288" y="0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None/>
              <a:defRPr/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8121650" y="6269038"/>
            <a:ext cx="869950" cy="431800"/>
            <a:chOff x="5116" y="3950"/>
            <a:chExt cx="548" cy="272"/>
          </a:xfrm>
        </p:grpSpPr>
        <p:sp>
          <p:nvSpPr>
            <p:cNvPr id="8" name="Freeform 92"/>
            <p:cNvSpPr>
              <a:spLocks/>
            </p:cNvSpPr>
            <p:nvPr/>
          </p:nvSpPr>
          <p:spPr bwMode="auto">
            <a:xfrm>
              <a:off x="5116" y="3950"/>
              <a:ext cx="548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276" y="272"/>
                </a:cxn>
                <a:cxn ang="0">
                  <a:pos x="548" y="0"/>
                </a:cxn>
                <a:cxn ang="0">
                  <a:pos x="0" y="0"/>
                </a:cxn>
                <a:cxn ang="0">
                  <a:pos x="0" y="272"/>
                </a:cxn>
              </a:cxnLst>
              <a:rect l="0" t="0" r="r" b="b"/>
              <a:pathLst>
                <a:path w="548" h="272">
                  <a:moveTo>
                    <a:pt x="0" y="272"/>
                  </a:moveTo>
                  <a:lnTo>
                    <a:pt x="276" y="272"/>
                  </a:lnTo>
                  <a:lnTo>
                    <a:pt x="548" y="0"/>
                  </a:lnTo>
                  <a:lnTo>
                    <a:pt x="0" y="0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0435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None/>
                <a:defRPr/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Freeform 93"/>
            <p:cNvSpPr>
              <a:spLocks/>
            </p:cNvSpPr>
            <p:nvPr/>
          </p:nvSpPr>
          <p:spPr bwMode="auto">
            <a:xfrm>
              <a:off x="5116" y="3950"/>
              <a:ext cx="548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276" y="272"/>
                </a:cxn>
                <a:cxn ang="0">
                  <a:pos x="548" y="0"/>
                </a:cxn>
                <a:cxn ang="0">
                  <a:pos x="0" y="0"/>
                </a:cxn>
                <a:cxn ang="0">
                  <a:pos x="0" y="272"/>
                </a:cxn>
              </a:cxnLst>
              <a:rect l="0" t="0" r="r" b="b"/>
              <a:pathLst>
                <a:path w="548" h="272">
                  <a:moveTo>
                    <a:pt x="0" y="272"/>
                  </a:moveTo>
                  <a:lnTo>
                    <a:pt x="276" y="272"/>
                  </a:lnTo>
                  <a:lnTo>
                    <a:pt x="548" y="0"/>
                  </a:lnTo>
                  <a:lnTo>
                    <a:pt x="0" y="0"/>
                  </a:lnTo>
                  <a:lnTo>
                    <a:pt x="0" y="27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None/>
                <a:defRPr/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" name="Freeform 94"/>
            <p:cNvSpPr>
              <a:spLocks noEditPoints="1"/>
            </p:cNvSpPr>
            <p:nvPr/>
          </p:nvSpPr>
          <p:spPr bwMode="auto">
            <a:xfrm>
              <a:off x="5122" y="3998"/>
              <a:ext cx="394" cy="173"/>
            </a:xfrm>
            <a:custGeom>
              <a:avLst/>
              <a:gdLst/>
              <a:ahLst/>
              <a:cxnLst>
                <a:cxn ang="0">
                  <a:pos x="264" y="131"/>
                </a:cxn>
                <a:cxn ang="0">
                  <a:pos x="130" y="111"/>
                </a:cxn>
                <a:cxn ang="0">
                  <a:pos x="123" y="93"/>
                </a:cxn>
                <a:cxn ang="0">
                  <a:pos x="102" y="76"/>
                </a:cxn>
                <a:cxn ang="0">
                  <a:pos x="77" y="67"/>
                </a:cxn>
                <a:cxn ang="0">
                  <a:pos x="50" y="53"/>
                </a:cxn>
                <a:cxn ang="0">
                  <a:pos x="47" y="48"/>
                </a:cxn>
                <a:cxn ang="0">
                  <a:pos x="61" y="37"/>
                </a:cxn>
                <a:cxn ang="0">
                  <a:pos x="78" y="38"/>
                </a:cxn>
                <a:cxn ang="0">
                  <a:pos x="110" y="48"/>
                </a:cxn>
                <a:cxn ang="0">
                  <a:pos x="115" y="9"/>
                </a:cxn>
                <a:cxn ang="0">
                  <a:pos x="67" y="0"/>
                </a:cxn>
                <a:cxn ang="0">
                  <a:pos x="51" y="1"/>
                </a:cxn>
                <a:cxn ang="0">
                  <a:pos x="14" y="20"/>
                </a:cxn>
                <a:cxn ang="0">
                  <a:pos x="4" y="34"/>
                </a:cxn>
                <a:cxn ang="0">
                  <a:pos x="0" y="52"/>
                </a:cxn>
                <a:cxn ang="0">
                  <a:pos x="11" y="82"/>
                </a:cxn>
                <a:cxn ang="0">
                  <a:pos x="28" y="94"/>
                </a:cxn>
                <a:cxn ang="0">
                  <a:pos x="56" y="106"/>
                </a:cxn>
                <a:cxn ang="0">
                  <a:pos x="81" y="117"/>
                </a:cxn>
                <a:cxn ang="0">
                  <a:pos x="84" y="123"/>
                </a:cxn>
                <a:cxn ang="0">
                  <a:pos x="80" y="132"/>
                </a:cxn>
                <a:cxn ang="0">
                  <a:pos x="62" y="138"/>
                </a:cxn>
                <a:cxn ang="0">
                  <a:pos x="41" y="135"/>
                </a:cxn>
                <a:cxn ang="0">
                  <a:pos x="0" y="157"/>
                </a:cxn>
                <a:cxn ang="0">
                  <a:pos x="30" y="169"/>
                </a:cxn>
                <a:cxn ang="0">
                  <a:pos x="65" y="173"/>
                </a:cxn>
                <a:cxn ang="0">
                  <a:pos x="91" y="169"/>
                </a:cxn>
                <a:cxn ang="0">
                  <a:pos x="111" y="158"/>
                </a:cxn>
                <a:cxn ang="0">
                  <a:pos x="158" y="171"/>
                </a:cxn>
                <a:cxn ang="0">
                  <a:pos x="180" y="149"/>
                </a:cxn>
                <a:cxn ang="0">
                  <a:pos x="208" y="149"/>
                </a:cxn>
                <a:cxn ang="0">
                  <a:pos x="309" y="171"/>
                </a:cxn>
                <a:cxn ang="0">
                  <a:pos x="327" y="119"/>
                </a:cxn>
                <a:cxn ang="0">
                  <a:pos x="367" y="111"/>
                </a:cxn>
                <a:cxn ang="0">
                  <a:pos x="390" y="86"/>
                </a:cxn>
                <a:cxn ang="0">
                  <a:pos x="394" y="61"/>
                </a:cxn>
                <a:cxn ang="0">
                  <a:pos x="385" y="26"/>
                </a:cxn>
                <a:cxn ang="0">
                  <a:pos x="352" y="7"/>
                </a:cxn>
                <a:cxn ang="0">
                  <a:pos x="319" y="4"/>
                </a:cxn>
                <a:cxn ang="0">
                  <a:pos x="185" y="112"/>
                </a:cxn>
                <a:cxn ang="0">
                  <a:pos x="195" y="56"/>
                </a:cxn>
                <a:cxn ang="0">
                  <a:pos x="203" y="112"/>
                </a:cxn>
                <a:cxn ang="0">
                  <a:pos x="322" y="82"/>
                </a:cxn>
                <a:cxn ang="0">
                  <a:pos x="322" y="38"/>
                </a:cxn>
                <a:cxn ang="0">
                  <a:pos x="338" y="41"/>
                </a:cxn>
                <a:cxn ang="0">
                  <a:pos x="348" y="50"/>
                </a:cxn>
                <a:cxn ang="0">
                  <a:pos x="351" y="60"/>
                </a:cxn>
                <a:cxn ang="0">
                  <a:pos x="345" y="75"/>
                </a:cxn>
                <a:cxn ang="0">
                  <a:pos x="333" y="80"/>
                </a:cxn>
              </a:cxnLst>
              <a:rect l="0" t="0" r="r" b="b"/>
              <a:pathLst>
                <a:path w="394" h="173">
                  <a:moveTo>
                    <a:pt x="319" y="4"/>
                  </a:moveTo>
                  <a:lnTo>
                    <a:pt x="264" y="4"/>
                  </a:lnTo>
                  <a:lnTo>
                    <a:pt x="264" y="131"/>
                  </a:lnTo>
                  <a:lnTo>
                    <a:pt x="218" y="4"/>
                  </a:lnTo>
                  <a:lnTo>
                    <a:pt x="171" y="4"/>
                  </a:lnTo>
                  <a:lnTo>
                    <a:pt x="130" y="111"/>
                  </a:lnTo>
                  <a:lnTo>
                    <a:pt x="130" y="111"/>
                  </a:lnTo>
                  <a:lnTo>
                    <a:pt x="128" y="101"/>
                  </a:lnTo>
                  <a:lnTo>
                    <a:pt x="123" y="93"/>
                  </a:lnTo>
                  <a:lnTo>
                    <a:pt x="118" y="87"/>
                  </a:lnTo>
                  <a:lnTo>
                    <a:pt x="110" y="82"/>
                  </a:lnTo>
                  <a:lnTo>
                    <a:pt x="102" y="76"/>
                  </a:lnTo>
                  <a:lnTo>
                    <a:pt x="93" y="74"/>
                  </a:lnTo>
                  <a:lnTo>
                    <a:pt x="77" y="67"/>
                  </a:lnTo>
                  <a:lnTo>
                    <a:pt x="77" y="67"/>
                  </a:lnTo>
                  <a:lnTo>
                    <a:pt x="66" y="63"/>
                  </a:lnTo>
                  <a:lnTo>
                    <a:pt x="56" y="59"/>
                  </a:lnTo>
                  <a:lnTo>
                    <a:pt x="50" y="53"/>
                  </a:lnTo>
                  <a:lnTo>
                    <a:pt x="47" y="50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8" y="44"/>
                  </a:lnTo>
                  <a:lnTo>
                    <a:pt x="52" y="39"/>
                  </a:lnTo>
                  <a:lnTo>
                    <a:pt x="61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78" y="38"/>
                  </a:lnTo>
                  <a:lnTo>
                    <a:pt x="88" y="39"/>
                  </a:lnTo>
                  <a:lnTo>
                    <a:pt x="97" y="42"/>
                  </a:lnTo>
                  <a:lnTo>
                    <a:pt x="110" y="48"/>
                  </a:lnTo>
                  <a:lnTo>
                    <a:pt x="129" y="15"/>
                  </a:lnTo>
                  <a:lnTo>
                    <a:pt x="129" y="15"/>
                  </a:lnTo>
                  <a:lnTo>
                    <a:pt x="115" y="9"/>
                  </a:lnTo>
                  <a:lnTo>
                    <a:pt x="99" y="4"/>
                  </a:lnTo>
                  <a:lnTo>
                    <a:pt x="84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1" y="1"/>
                  </a:lnTo>
                  <a:lnTo>
                    <a:pt x="37" y="5"/>
                  </a:lnTo>
                  <a:lnTo>
                    <a:pt x="24" y="1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9" y="27"/>
                  </a:lnTo>
                  <a:lnTo>
                    <a:pt x="4" y="34"/>
                  </a:lnTo>
                  <a:lnTo>
                    <a:pt x="2" y="4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63"/>
                  </a:lnTo>
                  <a:lnTo>
                    <a:pt x="6" y="74"/>
                  </a:lnTo>
                  <a:lnTo>
                    <a:pt x="11" y="82"/>
                  </a:lnTo>
                  <a:lnTo>
                    <a:pt x="20" y="89"/>
                  </a:lnTo>
                  <a:lnTo>
                    <a:pt x="20" y="89"/>
                  </a:lnTo>
                  <a:lnTo>
                    <a:pt x="28" y="94"/>
                  </a:lnTo>
                  <a:lnTo>
                    <a:pt x="37" y="100"/>
                  </a:lnTo>
                  <a:lnTo>
                    <a:pt x="56" y="106"/>
                  </a:lnTo>
                  <a:lnTo>
                    <a:pt x="56" y="106"/>
                  </a:lnTo>
                  <a:lnTo>
                    <a:pt x="67" y="109"/>
                  </a:lnTo>
                  <a:lnTo>
                    <a:pt x="76" y="113"/>
                  </a:lnTo>
                  <a:lnTo>
                    <a:pt x="81" y="117"/>
                  </a:lnTo>
                  <a:lnTo>
                    <a:pt x="82" y="120"/>
                  </a:lnTo>
                  <a:lnTo>
                    <a:pt x="84" y="123"/>
                  </a:lnTo>
                  <a:lnTo>
                    <a:pt x="84" y="123"/>
                  </a:lnTo>
                  <a:lnTo>
                    <a:pt x="82" y="128"/>
                  </a:lnTo>
                  <a:lnTo>
                    <a:pt x="80" y="132"/>
                  </a:lnTo>
                  <a:lnTo>
                    <a:pt x="80" y="132"/>
                  </a:lnTo>
                  <a:lnTo>
                    <a:pt x="77" y="134"/>
                  </a:lnTo>
                  <a:lnTo>
                    <a:pt x="73" y="137"/>
                  </a:lnTo>
                  <a:lnTo>
                    <a:pt x="62" y="138"/>
                  </a:lnTo>
                  <a:lnTo>
                    <a:pt x="62" y="138"/>
                  </a:lnTo>
                  <a:lnTo>
                    <a:pt x="51" y="137"/>
                  </a:lnTo>
                  <a:lnTo>
                    <a:pt x="41" y="135"/>
                  </a:lnTo>
                  <a:lnTo>
                    <a:pt x="30" y="131"/>
                  </a:lnTo>
                  <a:lnTo>
                    <a:pt x="18" y="124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5" y="164"/>
                  </a:lnTo>
                  <a:lnTo>
                    <a:pt x="30" y="169"/>
                  </a:lnTo>
                  <a:lnTo>
                    <a:pt x="46" y="172"/>
                  </a:lnTo>
                  <a:lnTo>
                    <a:pt x="62" y="173"/>
                  </a:lnTo>
                  <a:lnTo>
                    <a:pt x="65" y="173"/>
                  </a:lnTo>
                  <a:lnTo>
                    <a:pt x="65" y="173"/>
                  </a:lnTo>
                  <a:lnTo>
                    <a:pt x="78" y="172"/>
                  </a:lnTo>
                  <a:lnTo>
                    <a:pt x="91" y="169"/>
                  </a:lnTo>
                  <a:lnTo>
                    <a:pt x="102" y="165"/>
                  </a:lnTo>
                  <a:lnTo>
                    <a:pt x="111" y="158"/>
                  </a:lnTo>
                  <a:lnTo>
                    <a:pt x="111" y="158"/>
                  </a:lnTo>
                  <a:lnTo>
                    <a:pt x="114" y="157"/>
                  </a:lnTo>
                  <a:lnTo>
                    <a:pt x="108" y="171"/>
                  </a:lnTo>
                  <a:lnTo>
                    <a:pt x="158" y="171"/>
                  </a:lnTo>
                  <a:lnTo>
                    <a:pt x="166" y="146"/>
                  </a:lnTo>
                  <a:lnTo>
                    <a:pt x="166" y="146"/>
                  </a:lnTo>
                  <a:lnTo>
                    <a:pt x="180" y="149"/>
                  </a:lnTo>
                  <a:lnTo>
                    <a:pt x="195" y="150"/>
                  </a:lnTo>
                  <a:lnTo>
                    <a:pt x="195" y="150"/>
                  </a:lnTo>
                  <a:lnTo>
                    <a:pt x="208" y="149"/>
                  </a:lnTo>
                  <a:lnTo>
                    <a:pt x="222" y="146"/>
                  </a:lnTo>
                  <a:lnTo>
                    <a:pt x="230" y="171"/>
                  </a:lnTo>
                  <a:lnTo>
                    <a:pt x="309" y="171"/>
                  </a:lnTo>
                  <a:lnTo>
                    <a:pt x="309" y="119"/>
                  </a:lnTo>
                  <a:lnTo>
                    <a:pt x="327" y="119"/>
                  </a:lnTo>
                  <a:lnTo>
                    <a:pt x="327" y="119"/>
                  </a:lnTo>
                  <a:lnTo>
                    <a:pt x="342" y="119"/>
                  </a:lnTo>
                  <a:lnTo>
                    <a:pt x="356" y="115"/>
                  </a:lnTo>
                  <a:lnTo>
                    <a:pt x="367" y="111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90" y="86"/>
                  </a:lnTo>
                  <a:lnTo>
                    <a:pt x="393" y="75"/>
                  </a:lnTo>
                  <a:lnTo>
                    <a:pt x="394" y="61"/>
                  </a:lnTo>
                  <a:lnTo>
                    <a:pt x="394" y="61"/>
                  </a:lnTo>
                  <a:lnTo>
                    <a:pt x="393" y="48"/>
                  </a:lnTo>
                  <a:lnTo>
                    <a:pt x="390" y="35"/>
                  </a:lnTo>
                  <a:lnTo>
                    <a:pt x="385" y="26"/>
                  </a:lnTo>
                  <a:lnTo>
                    <a:pt x="377" y="18"/>
                  </a:lnTo>
                  <a:lnTo>
                    <a:pt x="366" y="11"/>
                  </a:lnTo>
                  <a:lnTo>
                    <a:pt x="352" y="7"/>
                  </a:lnTo>
                  <a:lnTo>
                    <a:pt x="337" y="4"/>
                  </a:lnTo>
                  <a:lnTo>
                    <a:pt x="319" y="4"/>
                  </a:lnTo>
                  <a:lnTo>
                    <a:pt x="319" y="4"/>
                  </a:lnTo>
                  <a:close/>
                  <a:moveTo>
                    <a:pt x="195" y="113"/>
                  </a:moveTo>
                  <a:lnTo>
                    <a:pt x="195" y="113"/>
                  </a:lnTo>
                  <a:lnTo>
                    <a:pt x="185" y="112"/>
                  </a:lnTo>
                  <a:lnTo>
                    <a:pt x="177" y="111"/>
                  </a:lnTo>
                  <a:lnTo>
                    <a:pt x="193" y="56"/>
                  </a:lnTo>
                  <a:lnTo>
                    <a:pt x="195" y="56"/>
                  </a:lnTo>
                  <a:lnTo>
                    <a:pt x="211" y="111"/>
                  </a:lnTo>
                  <a:lnTo>
                    <a:pt x="211" y="111"/>
                  </a:lnTo>
                  <a:lnTo>
                    <a:pt x="203" y="112"/>
                  </a:lnTo>
                  <a:lnTo>
                    <a:pt x="195" y="113"/>
                  </a:lnTo>
                  <a:lnTo>
                    <a:pt x="195" y="113"/>
                  </a:lnTo>
                  <a:close/>
                  <a:moveTo>
                    <a:pt x="322" y="82"/>
                  </a:moveTo>
                  <a:lnTo>
                    <a:pt x="309" y="82"/>
                  </a:lnTo>
                  <a:lnTo>
                    <a:pt x="309" y="38"/>
                  </a:lnTo>
                  <a:lnTo>
                    <a:pt x="322" y="38"/>
                  </a:lnTo>
                  <a:lnTo>
                    <a:pt x="322" y="38"/>
                  </a:lnTo>
                  <a:lnTo>
                    <a:pt x="333" y="39"/>
                  </a:lnTo>
                  <a:lnTo>
                    <a:pt x="338" y="41"/>
                  </a:lnTo>
                  <a:lnTo>
                    <a:pt x="342" y="44"/>
                  </a:lnTo>
                  <a:lnTo>
                    <a:pt x="345" y="46"/>
                  </a:lnTo>
                  <a:lnTo>
                    <a:pt x="348" y="50"/>
                  </a:lnTo>
                  <a:lnTo>
                    <a:pt x="351" y="55"/>
                  </a:lnTo>
                  <a:lnTo>
                    <a:pt x="351" y="60"/>
                  </a:lnTo>
                  <a:lnTo>
                    <a:pt x="351" y="60"/>
                  </a:lnTo>
                  <a:lnTo>
                    <a:pt x="351" y="65"/>
                  </a:lnTo>
                  <a:lnTo>
                    <a:pt x="348" y="71"/>
                  </a:lnTo>
                  <a:lnTo>
                    <a:pt x="345" y="75"/>
                  </a:lnTo>
                  <a:lnTo>
                    <a:pt x="342" y="78"/>
                  </a:lnTo>
                  <a:lnTo>
                    <a:pt x="338" y="79"/>
                  </a:lnTo>
                  <a:lnTo>
                    <a:pt x="333" y="80"/>
                  </a:lnTo>
                  <a:lnTo>
                    <a:pt x="322" y="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None/>
                <a:defRPr/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" name="Freeform 95"/>
            <p:cNvSpPr>
              <a:spLocks/>
            </p:cNvSpPr>
            <p:nvPr/>
          </p:nvSpPr>
          <p:spPr bwMode="auto">
            <a:xfrm>
              <a:off x="5122" y="3998"/>
              <a:ext cx="394" cy="173"/>
            </a:xfrm>
            <a:custGeom>
              <a:avLst/>
              <a:gdLst/>
              <a:ahLst/>
              <a:cxnLst>
                <a:cxn ang="0">
                  <a:pos x="264" y="4"/>
                </a:cxn>
                <a:cxn ang="0">
                  <a:pos x="218" y="4"/>
                </a:cxn>
                <a:cxn ang="0">
                  <a:pos x="130" y="111"/>
                </a:cxn>
                <a:cxn ang="0">
                  <a:pos x="128" y="101"/>
                </a:cxn>
                <a:cxn ang="0">
                  <a:pos x="118" y="87"/>
                </a:cxn>
                <a:cxn ang="0">
                  <a:pos x="102" y="76"/>
                </a:cxn>
                <a:cxn ang="0">
                  <a:pos x="77" y="67"/>
                </a:cxn>
                <a:cxn ang="0">
                  <a:pos x="66" y="63"/>
                </a:cxn>
                <a:cxn ang="0">
                  <a:pos x="50" y="53"/>
                </a:cxn>
                <a:cxn ang="0">
                  <a:pos x="47" y="48"/>
                </a:cxn>
                <a:cxn ang="0">
                  <a:pos x="48" y="44"/>
                </a:cxn>
                <a:cxn ang="0">
                  <a:pos x="61" y="37"/>
                </a:cxn>
                <a:cxn ang="0">
                  <a:pos x="71" y="37"/>
                </a:cxn>
                <a:cxn ang="0">
                  <a:pos x="88" y="39"/>
                </a:cxn>
                <a:cxn ang="0">
                  <a:pos x="110" y="48"/>
                </a:cxn>
                <a:cxn ang="0">
                  <a:pos x="129" y="15"/>
                </a:cxn>
                <a:cxn ang="0">
                  <a:pos x="99" y="4"/>
                </a:cxn>
                <a:cxn ang="0">
                  <a:pos x="67" y="0"/>
                </a:cxn>
                <a:cxn ang="0">
                  <a:pos x="67" y="0"/>
                </a:cxn>
                <a:cxn ang="0">
                  <a:pos x="37" y="5"/>
                </a:cxn>
                <a:cxn ang="0">
                  <a:pos x="14" y="20"/>
                </a:cxn>
                <a:cxn ang="0">
                  <a:pos x="9" y="27"/>
                </a:cxn>
                <a:cxn ang="0">
                  <a:pos x="2" y="42"/>
                </a:cxn>
                <a:cxn ang="0">
                  <a:pos x="0" y="52"/>
                </a:cxn>
                <a:cxn ang="0">
                  <a:pos x="6" y="74"/>
                </a:cxn>
                <a:cxn ang="0">
                  <a:pos x="20" y="89"/>
                </a:cxn>
                <a:cxn ang="0">
                  <a:pos x="28" y="94"/>
                </a:cxn>
                <a:cxn ang="0">
                  <a:pos x="56" y="106"/>
                </a:cxn>
                <a:cxn ang="0">
                  <a:pos x="67" y="109"/>
                </a:cxn>
                <a:cxn ang="0">
                  <a:pos x="81" y="117"/>
                </a:cxn>
                <a:cxn ang="0">
                  <a:pos x="84" y="123"/>
                </a:cxn>
                <a:cxn ang="0">
                  <a:pos x="82" y="128"/>
                </a:cxn>
                <a:cxn ang="0">
                  <a:pos x="80" y="132"/>
                </a:cxn>
                <a:cxn ang="0">
                  <a:pos x="73" y="137"/>
                </a:cxn>
                <a:cxn ang="0">
                  <a:pos x="62" y="138"/>
                </a:cxn>
                <a:cxn ang="0">
                  <a:pos x="41" y="135"/>
                </a:cxn>
                <a:cxn ang="0">
                  <a:pos x="18" y="124"/>
                </a:cxn>
                <a:cxn ang="0">
                  <a:pos x="0" y="157"/>
                </a:cxn>
                <a:cxn ang="0">
                  <a:pos x="30" y="169"/>
                </a:cxn>
                <a:cxn ang="0">
                  <a:pos x="62" y="173"/>
                </a:cxn>
                <a:cxn ang="0">
                  <a:pos x="65" y="173"/>
                </a:cxn>
                <a:cxn ang="0">
                  <a:pos x="91" y="169"/>
                </a:cxn>
                <a:cxn ang="0">
                  <a:pos x="111" y="158"/>
                </a:cxn>
                <a:cxn ang="0">
                  <a:pos x="114" y="157"/>
                </a:cxn>
                <a:cxn ang="0">
                  <a:pos x="158" y="171"/>
                </a:cxn>
                <a:cxn ang="0">
                  <a:pos x="166" y="146"/>
                </a:cxn>
                <a:cxn ang="0">
                  <a:pos x="195" y="150"/>
                </a:cxn>
                <a:cxn ang="0">
                  <a:pos x="208" y="149"/>
                </a:cxn>
                <a:cxn ang="0">
                  <a:pos x="230" y="171"/>
                </a:cxn>
                <a:cxn ang="0">
                  <a:pos x="309" y="119"/>
                </a:cxn>
                <a:cxn ang="0">
                  <a:pos x="327" y="119"/>
                </a:cxn>
                <a:cxn ang="0">
                  <a:pos x="356" y="115"/>
                </a:cxn>
                <a:cxn ang="0">
                  <a:pos x="377" y="104"/>
                </a:cxn>
                <a:cxn ang="0">
                  <a:pos x="390" y="86"/>
                </a:cxn>
                <a:cxn ang="0">
                  <a:pos x="394" y="61"/>
                </a:cxn>
                <a:cxn ang="0">
                  <a:pos x="393" y="48"/>
                </a:cxn>
                <a:cxn ang="0">
                  <a:pos x="385" y="26"/>
                </a:cxn>
                <a:cxn ang="0">
                  <a:pos x="366" y="11"/>
                </a:cxn>
                <a:cxn ang="0">
                  <a:pos x="337" y="4"/>
                </a:cxn>
                <a:cxn ang="0">
                  <a:pos x="319" y="4"/>
                </a:cxn>
              </a:cxnLst>
              <a:rect l="0" t="0" r="r" b="b"/>
              <a:pathLst>
                <a:path w="394" h="173">
                  <a:moveTo>
                    <a:pt x="319" y="4"/>
                  </a:moveTo>
                  <a:lnTo>
                    <a:pt x="264" y="4"/>
                  </a:lnTo>
                  <a:lnTo>
                    <a:pt x="264" y="131"/>
                  </a:lnTo>
                  <a:lnTo>
                    <a:pt x="218" y="4"/>
                  </a:lnTo>
                  <a:lnTo>
                    <a:pt x="171" y="4"/>
                  </a:lnTo>
                  <a:lnTo>
                    <a:pt x="130" y="111"/>
                  </a:lnTo>
                  <a:lnTo>
                    <a:pt x="130" y="111"/>
                  </a:lnTo>
                  <a:lnTo>
                    <a:pt x="128" y="101"/>
                  </a:lnTo>
                  <a:lnTo>
                    <a:pt x="123" y="93"/>
                  </a:lnTo>
                  <a:lnTo>
                    <a:pt x="118" y="87"/>
                  </a:lnTo>
                  <a:lnTo>
                    <a:pt x="110" y="82"/>
                  </a:lnTo>
                  <a:lnTo>
                    <a:pt x="102" y="76"/>
                  </a:lnTo>
                  <a:lnTo>
                    <a:pt x="93" y="74"/>
                  </a:lnTo>
                  <a:lnTo>
                    <a:pt x="77" y="67"/>
                  </a:lnTo>
                  <a:lnTo>
                    <a:pt x="77" y="67"/>
                  </a:lnTo>
                  <a:lnTo>
                    <a:pt x="66" y="63"/>
                  </a:lnTo>
                  <a:lnTo>
                    <a:pt x="56" y="59"/>
                  </a:lnTo>
                  <a:lnTo>
                    <a:pt x="50" y="53"/>
                  </a:lnTo>
                  <a:lnTo>
                    <a:pt x="47" y="50"/>
                  </a:lnTo>
                  <a:lnTo>
                    <a:pt x="47" y="48"/>
                  </a:lnTo>
                  <a:lnTo>
                    <a:pt x="47" y="48"/>
                  </a:lnTo>
                  <a:lnTo>
                    <a:pt x="48" y="44"/>
                  </a:lnTo>
                  <a:lnTo>
                    <a:pt x="52" y="39"/>
                  </a:lnTo>
                  <a:lnTo>
                    <a:pt x="61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78" y="38"/>
                  </a:lnTo>
                  <a:lnTo>
                    <a:pt x="88" y="39"/>
                  </a:lnTo>
                  <a:lnTo>
                    <a:pt x="97" y="42"/>
                  </a:lnTo>
                  <a:lnTo>
                    <a:pt x="110" y="48"/>
                  </a:lnTo>
                  <a:lnTo>
                    <a:pt x="129" y="15"/>
                  </a:lnTo>
                  <a:lnTo>
                    <a:pt x="129" y="15"/>
                  </a:lnTo>
                  <a:lnTo>
                    <a:pt x="115" y="9"/>
                  </a:lnTo>
                  <a:lnTo>
                    <a:pt x="99" y="4"/>
                  </a:lnTo>
                  <a:lnTo>
                    <a:pt x="84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51" y="1"/>
                  </a:lnTo>
                  <a:lnTo>
                    <a:pt x="37" y="5"/>
                  </a:lnTo>
                  <a:lnTo>
                    <a:pt x="24" y="1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9" y="27"/>
                  </a:lnTo>
                  <a:lnTo>
                    <a:pt x="4" y="34"/>
                  </a:lnTo>
                  <a:lnTo>
                    <a:pt x="2" y="4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63"/>
                  </a:lnTo>
                  <a:lnTo>
                    <a:pt x="6" y="74"/>
                  </a:lnTo>
                  <a:lnTo>
                    <a:pt x="11" y="82"/>
                  </a:lnTo>
                  <a:lnTo>
                    <a:pt x="20" y="89"/>
                  </a:lnTo>
                  <a:lnTo>
                    <a:pt x="20" y="89"/>
                  </a:lnTo>
                  <a:lnTo>
                    <a:pt x="28" y="94"/>
                  </a:lnTo>
                  <a:lnTo>
                    <a:pt x="37" y="100"/>
                  </a:lnTo>
                  <a:lnTo>
                    <a:pt x="56" y="106"/>
                  </a:lnTo>
                  <a:lnTo>
                    <a:pt x="56" y="106"/>
                  </a:lnTo>
                  <a:lnTo>
                    <a:pt x="67" y="109"/>
                  </a:lnTo>
                  <a:lnTo>
                    <a:pt x="76" y="113"/>
                  </a:lnTo>
                  <a:lnTo>
                    <a:pt x="81" y="117"/>
                  </a:lnTo>
                  <a:lnTo>
                    <a:pt x="82" y="120"/>
                  </a:lnTo>
                  <a:lnTo>
                    <a:pt x="84" y="123"/>
                  </a:lnTo>
                  <a:lnTo>
                    <a:pt x="84" y="123"/>
                  </a:lnTo>
                  <a:lnTo>
                    <a:pt x="82" y="128"/>
                  </a:lnTo>
                  <a:lnTo>
                    <a:pt x="80" y="132"/>
                  </a:lnTo>
                  <a:lnTo>
                    <a:pt x="80" y="132"/>
                  </a:lnTo>
                  <a:lnTo>
                    <a:pt x="77" y="134"/>
                  </a:lnTo>
                  <a:lnTo>
                    <a:pt x="73" y="137"/>
                  </a:lnTo>
                  <a:lnTo>
                    <a:pt x="62" y="138"/>
                  </a:lnTo>
                  <a:lnTo>
                    <a:pt x="62" y="138"/>
                  </a:lnTo>
                  <a:lnTo>
                    <a:pt x="51" y="137"/>
                  </a:lnTo>
                  <a:lnTo>
                    <a:pt x="41" y="135"/>
                  </a:lnTo>
                  <a:lnTo>
                    <a:pt x="30" y="131"/>
                  </a:lnTo>
                  <a:lnTo>
                    <a:pt x="18" y="124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15" y="164"/>
                  </a:lnTo>
                  <a:lnTo>
                    <a:pt x="30" y="169"/>
                  </a:lnTo>
                  <a:lnTo>
                    <a:pt x="46" y="172"/>
                  </a:lnTo>
                  <a:lnTo>
                    <a:pt x="62" y="173"/>
                  </a:lnTo>
                  <a:lnTo>
                    <a:pt x="65" y="173"/>
                  </a:lnTo>
                  <a:lnTo>
                    <a:pt x="65" y="173"/>
                  </a:lnTo>
                  <a:lnTo>
                    <a:pt x="78" y="172"/>
                  </a:lnTo>
                  <a:lnTo>
                    <a:pt x="91" y="169"/>
                  </a:lnTo>
                  <a:lnTo>
                    <a:pt x="102" y="165"/>
                  </a:lnTo>
                  <a:lnTo>
                    <a:pt x="111" y="158"/>
                  </a:lnTo>
                  <a:lnTo>
                    <a:pt x="111" y="158"/>
                  </a:lnTo>
                  <a:lnTo>
                    <a:pt x="114" y="157"/>
                  </a:lnTo>
                  <a:lnTo>
                    <a:pt x="108" y="171"/>
                  </a:lnTo>
                  <a:lnTo>
                    <a:pt x="158" y="171"/>
                  </a:lnTo>
                  <a:lnTo>
                    <a:pt x="166" y="146"/>
                  </a:lnTo>
                  <a:lnTo>
                    <a:pt x="166" y="146"/>
                  </a:lnTo>
                  <a:lnTo>
                    <a:pt x="180" y="149"/>
                  </a:lnTo>
                  <a:lnTo>
                    <a:pt x="195" y="150"/>
                  </a:lnTo>
                  <a:lnTo>
                    <a:pt x="195" y="150"/>
                  </a:lnTo>
                  <a:lnTo>
                    <a:pt x="208" y="149"/>
                  </a:lnTo>
                  <a:lnTo>
                    <a:pt x="222" y="146"/>
                  </a:lnTo>
                  <a:lnTo>
                    <a:pt x="230" y="171"/>
                  </a:lnTo>
                  <a:lnTo>
                    <a:pt x="309" y="171"/>
                  </a:lnTo>
                  <a:lnTo>
                    <a:pt x="309" y="119"/>
                  </a:lnTo>
                  <a:lnTo>
                    <a:pt x="327" y="119"/>
                  </a:lnTo>
                  <a:lnTo>
                    <a:pt x="327" y="119"/>
                  </a:lnTo>
                  <a:lnTo>
                    <a:pt x="342" y="119"/>
                  </a:lnTo>
                  <a:lnTo>
                    <a:pt x="356" y="115"/>
                  </a:lnTo>
                  <a:lnTo>
                    <a:pt x="367" y="111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90" y="86"/>
                  </a:lnTo>
                  <a:lnTo>
                    <a:pt x="393" y="75"/>
                  </a:lnTo>
                  <a:lnTo>
                    <a:pt x="394" y="61"/>
                  </a:lnTo>
                  <a:lnTo>
                    <a:pt x="394" y="61"/>
                  </a:lnTo>
                  <a:lnTo>
                    <a:pt x="393" y="48"/>
                  </a:lnTo>
                  <a:lnTo>
                    <a:pt x="390" y="35"/>
                  </a:lnTo>
                  <a:lnTo>
                    <a:pt x="385" y="26"/>
                  </a:lnTo>
                  <a:lnTo>
                    <a:pt x="377" y="18"/>
                  </a:lnTo>
                  <a:lnTo>
                    <a:pt x="366" y="11"/>
                  </a:lnTo>
                  <a:lnTo>
                    <a:pt x="352" y="7"/>
                  </a:lnTo>
                  <a:lnTo>
                    <a:pt x="337" y="4"/>
                  </a:lnTo>
                  <a:lnTo>
                    <a:pt x="319" y="4"/>
                  </a:lnTo>
                  <a:lnTo>
                    <a:pt x="319" y="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None/>
                <a:defRPr/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" name="Freeform 96"/>
            <p:cNvSpPr>
              <a:spLocks/>
            </p:cNvSpPr>
            <p:nvPr/>
          </p:nvSpPr>
          <p:spPr bwMode="auto">
            <a:xfrm>
              <a:off x="5299" y="4054"/>
              <a:ext cx="34" cy="57"/>
            </a:xfrm>
            <a:custGeom>
              <a:avLst/>
              <a:gdLst/>
              <a:ahLst/>
              <a:cxnLst>
                <a:cxn ang="0">
                  <a:pos x="18" y="57"/>
                </a:cxn>
                <a:cxn ang="0">
                  <a:pos x="18" y="57"/>
                </a:cxn>
                <a:cxn ang="0">
                  <a:pos x="8" y="56"/>
                </a:cxn>
                <a:cxn ang="0">
                  <a:pos x="0" y="55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34" y="55"/>
                </a:cxn>
                <a:cxn ang="0">
                  <a:pos x="34" y="55"/>
                </a:cxn>
                <a:cxn ang="0">
                  <a:pos x="26" y="56"/>
                </a:cxn>
                <a:cxn ang="0">
                  <a:pos x="18" y="57"/>
                </a:cxn>
                <a:cxn ang="0">
                  <a:pos x="18" y="57"/>
                </a:cxn>
              </a:cxnLst>
              <a:rect l="0" t="0" r="r" b="b"/>
              <a:pathLst>
                <a:path w="34" h="57">
                  <a:moveTo>
                    <a:pt x="18" y="57"/>
                  </a:moveTo>
                  <a:lnTo>
                    <a:pt x="18" y="57"/>
                  </a:lnTo>
                  <a:lnTo>
                    <a:pt x="8" y="56"/>
                  </a:lnTo>
                  <a:lnTo>
                    <a:pt x="0" y="55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34" y="55"/>
                  </a:lnTo>
                  <a:lnTo>
                    <a:pt x="34" y="55"/>
                  </a:lnTo>
                  <a:lnTo>
                    <a:pt x="26" y="56"/>
                  </a:lnTo>
                  <a:lnTo>
                    <a:pt x="18" y="57"/>
                  </a:lnTo>
                  <a:lnTo>
                    <a:pt x="18" y="5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None/>
                <a:defRPr/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" name="Freeform 97"/>
            <p:cNvSpPr>
              <a:spLocks/>
            </p:cNvSpPr>
            <p:nvPr/>
          </p:nvSpPr>
          <p:spPr bwMode="auto">
            <a:xfrm>
              <a:off x="5431" y="4036"/>
              <a:ext cx="42" cy="44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0" y="44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3" y="6"/>
                </a:cxn>
                <a:cxn ang="0">
                  <a:pos x="36" y="8"/>
                </a:cxn>
                <a:cxn ang="0">
                  <a:pos x="39" y="12"/>
                </a:cxn>
                <a:cxn ang="0">
                  <a:pos x="42" y="17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42" y="27"/>
                </a:cxn>
                <a:cxn ang="0">
                  <a:pos x="39" y="33"/>
                </a:cxn>
                <a:cxn ang="0">
                  <a:pos x="36" y="37"/>
                </a:cxn>
                <a:cxn ang="0">
                  <a:pos x="33" y="40"/>
                </a:cxn>
                <a:cxn ang="0">
                  <a:pos x="29" y="41"/>
                </a:cxn>
                <a:cxn ang="0">
                  <a:pos x="24" y="42"/>
                </a:cxn>
                <a:cxn ang="0">
                  <a:pos x="13" y="44"/>
                </a:cxn>
              </a:cxnLst>
              <a:rect l="0" t="0" r="r" b="b"/>
              <a:pathLst>
                <a:path w="42" h="44">
                  <a:moveTo>
                    <a:pt x="13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3" y="6"/>
                  </a:lnTo>
                  <a:lnTo>
                    <a:pt x="36" y="8"/>
                  </a:lnTo>
                  <a:lnTo>
                    <a:pt x="39" y="12"/>
                  </a:lnTo>
                  <a:lnTo>
                    <a:pt x="42" y="17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2" y="27"/>
                  </a:lnTo>
                  <a:lnTo>
                    <a:pt x="39" y="33"/>
                  </a:lnTo>
                  <a:lnTo>
                    <a:pt x="36" y="37"/>
                  </a:lnTo>
                  <a:lnTo>
                    <a:pt x="33" y="40"/>
                  </a:lnTo>
                  <a:lnTo>
                    <a:pt x="29" y="41"/>
                  </a:lnTo>
                  <a:lnTo>
                    <a:pt x="24" y="42"/>
                  </a:lnTo>
                  <a:lnTo>
                    <a:pt x="13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None/>
                <a:defRPr/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" name="Freeform 98"/>
            <p:cNvSpPr>
              <a:spLocks noEditPoints="1"/>
            </p:cNvSpPr>
            <p:nvPr/>
          </p:nvSpPr>
          <p:spPr bwMode="auto">
            <a:xfrm>
              <a:off x="5456" y="4186"/>
              <a:ext cx="36" cy="36"/>
            </a:xfrm>
            <a:custGeom>
              <a:avLst/>
              <a:gdLst/>
              <a:ahLst/>
              <a:cxnLst>
                <a:cxn ang="0">
                  <a:pos x="3" y="18"/>
                </a:cxn>
                <a:cxn ang="0">
                  <a:pos x="7" y="7"/>
                </a:cxn>
                <a:cxn ang="0">
                  <a:pos x="18" y="3"/>
                </a:cxn>
                <a:cxn ang="0">
                  <a:pos x="23" y="5"/>
                </a:cxn>
                <a:cxn ang="0">
                  <a:pos x="30" y="11"/>
                </a:cxn>
                <a:cxn ang="0">
                  <a:pos x="32" y="18"/>
                </a:cxn>
                <a:cxn ang="0">
                  <a:pos x="27" y="28"/>
                </a:cxn>
                <a:cxn ang="0">
                  <a:pos x="18" y="32"/>
                </a:cxn>
                <a:cxn ang="0">
                  <a:pos x="12" y="32"/>
                </a:cxn>
                <a:cxn ang="0">
                  <a:pos x="4" y="24"/>
                </a:cxn>
                <a:cxn ang="0">
                  <a:pos x="3" y="18"/>
                </a:cxn>
                <a:cxn ang="0">
                  <a:pos x="18" y="36"/>
                </a:cxn>
                <a:cxn ang="0">
                  <a:pos x="30" y="31"/>
                </a:cxn>
                <a:cxn ang="0">
                  <a:pos x="36" y="18"/>
                </a:cxn>
                <a:cxn ang="0">
                  <a:pos x="34" y="11"/>
                </a:cxn>
                <a:cxn ang="0">
                  <a:pos x="25" y="2"/>
                </a:cxn>
                <a:cxn ang="0">
                  <a:pos x="18" y="0"/>
                </a:cxn>
                <a:cxn ang="0">
                  <a:pos x="6" y="5"/>
                </a:cxn>
                <a:cxn ang="0">
                  <a:pos x="0" y="18"/>
                </a:cxn>
                <a:cxn ang="0">
                  <a:pos x="1" y="25"/>
                </a:cxn>
                <a:cxn ang="0">
                  <a:pos x="11" y="35"/>
                </a:cxn>
                <a:cxn ang="0">
                  <a:pos x="18" y="36"/>
                </a:cxn>
                <a:cxn ang="0">
                  <a:pos x="18" y="20"/>
                </a:cxn>
                <a:cxn ang="0">
                  <a:pos x="26" y="28"/>
                </a:cxn>
                <a:cxn ang="0">
                  <a:pos x="21" y="20"/>
                </a:cxn>
                <a:cxn ang="0">
                  <a:pos x="25" y="15"/>
                </a:cxn>
                <a:cxn ang="0">
                  <a:pos x="26" y="14"/>
                </a:cxn>
                <a:cxn ang="0">
                  <a:pos x="23" y="9"/>
                </a:cxn>
                <a:cxn ang="0">
                  <a:pos x="18" y="7"/>
                </a:cxn>
                <a:cxn ang="0">
                  <a:pos x="11" y="28"/>
                </a:cxn>
                <a:cxn ang="0">
                  <a:pos x="14" y="20"/>
                </a:cxn>
                <a:cxn ang="0">
                  <a:pos x="14" y="10"/>
                </a:cxn>
                <a:cxn ang="0">
                  <a:pos x="18" y="10"/>
                </a:cxn>
                <a:cxn ang="0">
                  <a:pos x="22" y="11"/>
                </a:cxn>
                <a:cxn ang="0">
                  <a:pos x="22" y="13"/>
                </a:cxn>
                <a:cxn ang="0">
                  <a:pos x="21" y="15"/>
                </a:cxn>
                <a:cxn ang="0">
                  <a:pos x="14" y="17"/>
                </a:cxn>
              </a:cxnLst>
              <a:rect l="0" t="0" r="r" b="b"/>
              <a:pathLst>
                <a:path w="36" h="36">
                  <a:moveTo>
                    <a:pt x="3" y="18"/>
                  </a:moveTo>
                  <a:lnTo>
                    <a:pt x="3" y="18"/>
                  </a:lnTo>
                  <a:lnTo>
                    <a:pt x="4" y="11"/>
                  </a:lnTo>
                  <a:lnTo>
                    <a:pt x="7" y="7"/>
                  </a:lnTo>
                  <a:lnTo>
                    <a:pt x="12" y="5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23" y="5"/>
                  </a:lnTo>
                  <a:lnTo>
                    <a:pt x="27" y="7"/>
                  </a:lnTo>
                  <a:lnTo>
                    <a:pt x="30" y="11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7" y="28"/>
                  </a:lnTo>
                  <a:lnTo>
                    <a:pt x="23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2" y="32"/>
                  </a:lnTo>
                  <a:lnTo>
                    <a:pt x="7" y="28"/>
                  </a:lnTo>
                  <a:lnTo>
                    <a:pt x="4" y="24"/>
                  </a:lnTo>
                  <a:lnTo>
                    <a:pt x="3" y="18"/>
                  </a:lnTo>
                  <a:lnTo>
                    <a:pt x="3" y="18"/>
                  </a:lnTo>
                  <a:close/>
                  <a:moveTo>
                    <a:pt x="18" y="36"/>
                  </a:moveTo>
                  <a:lnTo>
                    <a:pt x="18" y="36"/>
                  </a:lnTo>
                  <a:lnTo>
                    <a:pt x="25" y="35"/>
                  </a:lnTo>
                  <a:lnTo>
                    <a:pt x="30" y="31"/>
                  </a:lnTo>
                  <a:lnTo>
                    <a:pt x="34" y="25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4" y="11"/>
                  </a:lnTo>
                  <a:lnTo>
                    <a:pt x="30" y="5"/>
                  </a:lnTo>
                  <a:lnTo>
                    <a:pt x="25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1" y="2"/>
                  </a:lnTo>
                  <a:lnTo>
                    <a:pt x="6" y="5"/>
                  </a:lnTo>
                  <a:lnTo>
                    <a:pt x="1" y="11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6" y="31"/>
                  </a:lnTo>
                  <a:lnTo>
                    <a:pt x="11" y="35"/>
                  </a:lnTo>
                  <a:lnTo>
                    <a:pt x="18" y="36"/>
                  </a:lnTo>
                  <a:lnTo>
                    <a:pt x="18" y="36"/>
                  </a:lnTo>
                  <a:close/>
                  <a:moveTo>
                    <a:pt x="14" y="20"/>
                  </a:moveTo>
                  <a:lnTo>
                    <a:pt x="18" y="20"/>
                  </a:lnTo>
                  <a:lnTo>
                    <a:pt x="23" y="28"/>
                  </a:lnTo>
                  <a:lnTo>
                    <a:pt x="26" y="28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5" y="11"/>
                  </a:lnTo>
                  <a:lnTo>
                    <a:pt x="23" y="9"/>
                  </a:lnTo>
                  <a:lnTo>
                    <a:pt x="22" y="9"/>
                  </a:lnTo>
                  <a:lnTo>
                    <a:pt x="18" y="7"/>
                  </a:lnTo>
                  <a:lnTo>
                    <a:pt x="11" y="7"/>
                  </a:lnTo>
                  <a:lnTo>
                    <a:pt x="11" y="28"/>
                  </a:lnTo>
                  <a:lnTo>
                    <a:pt x="14" y="28"/>
                  </a:lnTo>
                  <a:lnTo>
                    <a:pt x="14" y="20"/>
                  </a:lnTo>
                  <a:close/>
                  <a:moveTo>
                    <a:pt x="14" y="17"/>
                  </a:moveTo>
                  <a:lnTo>
                    <a:pt x="14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21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21" y="15"/>
                  </a:lnTo>
                  <a:lnTo>
                    <a:pt x="18" y="17"/>
                  </a:lnTo>
                  <a:lnTo>
                    <a:pt x="14" y="17"/>
                  </a:lnTo>
                  <a:close/>
                </a:path>
              </a:pathLst>
            </a:custGeom>
            <a:solidFill>
              <a:srgbClr val="04357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 typeface="Wingdings" pitchFamily="2" charset="2"/>
                <a:buNone/>
                <a:defRPr/>
              </a:pPr>
              <a:endParaRPr lang="en-US" sz="1600">
                <a:solidFill>
                  <a:srgbClr val="000000"/>
                </a:solidFill>
                <a:latin typeface="Arial" charset="0"/>
              </a:endParaRPr>
            </a:p>
          </p:txBody>
        </p:sp>
      </p:grpSp>
      <p:pic>
        <p:nvPicPr>
          <p:cNvPr id="15" name="Picture 10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8" y="6102350"/>
            <a:ext cx="11557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9240" y="3108325"/>
            <a:ext cx="8643937" cy="1752600"/>
          </a:xfrm>
          <a:ln w="9525"/>
        </p:spPr>
        <p:txBody>
          <a:bodyPr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2000">
                <a:solidFill>
                  <a:srgbClr val="66666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  <p:sp>
        <p:nvSpPr>
          <p:cNvPr id="665630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249240" y="200025"/>
            <a:ext cx="8643937" cy="25590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04723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357394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68702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238" y="1292229"/>
            <a:ext cx="4246562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292229"/>
            <a:ext cx="4246563" cy="4824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7253098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8095842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647015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428586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71695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- sho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001" y="324000"/>
            <a:ext cx="8280000" cy="738000"/>
          </a:xfrm>
        </p:spPr>
        <p:txBody>
          <a:bodyPr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Short Presentation Title</a:t>
            </a:r>
          </a:p>
        </p:txBody>
      </p:sp>
      <p:pic>
        <p:nvPicPr>
          <p:cNvPr id="4" name="Picture 3" descr="SAP_grad_R_pref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5" y="6081717"/>
            <a:ext cx="916953" cy="45402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14001" y="1499874"/>
            <a:ext cx="6840000" cy="492443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Speaker’s Name/Department (delete if not needed)</a:t>
            </a:r>
            <a:br>
              <a:rPr lang="en-US"/>
            </a:br>
            <a:r>
              <a:rPr lang="en-US"/>
              <a:t>Month 00, 2011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2552025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3203784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4175" y="201613"/>
            <a:ext cx="2160588" cy="5915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240" y="201613"/>
            <a:ext cx="6332537" cy="5915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7813339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 - two lin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P_grad_R_pref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5" y="6081717"/>
            <a:ext cx="916953" cy="454025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14001" y="1499874"/>
            <a:ext cx="6840000" cy="492443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Speaker’s Name/Department (delete if not needed)</a:t>
            </a:r>
            <a:br>
              <a:rPr lang="en-US"/>
            </a:br>
            <a:r>
              <a:rPr lang="en-US"/>
              <a:t>Month 00, 2011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14001" y="324000"/>
            <a:ext cx="8280000" cy="923330"/>
          </a:xfrm>
        </p:spPr>
        <p:txBody>
          <a:bodyPr anchor="t" anchorCtr="0">
            <a:noAutofit/>
          </a:bodyPr>
          <a:lstStyle>
            <a:lvl1pPr>
              <a:defRPr sz="300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sz="3000"/>
              <a:t>Alternate Presentation Title</a:t>
            </a:r>
            <a:br>
              <a:rPr lang="en-US" sz="3000"/>
            </a:br>
            <a:r>
              <a:rPr lang="en-US" sz="3000"/>
              <a:t>Breaks to Two Lines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324000" y="1"/>
            <a:ext cx="8496000" cy="229552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4000" y="2444400"/>
            <a:ext cx="8496000" cy="738664"/>
          </a:xfrm>
        </p:spPr>
        <p:txBody>
          <a:bodyPr anchor="t" anchorCtr="0">
            <a:noAutofit/>
          </a:bodyPr>
          <a:lstStyle>
            <a:lvl1pPr>
              <a:defRPr sz="4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24000" y="162000"/>
            <a:ext cx="8496000" cy="2134800"/>
          </a:xfrm>
          <a:solidFill>
            <a:schemeClr val="bg1">
              <a:lumMod val="95000"/>
            </a:schemeClr>
          </a:solidFill>
        </p:spPr>
        <p:txBody>
          <a:bodyPr tIns="504000" anchor="t" anchorCtr="0"/>
          <a:lstStyle>
            <a:lvl1pPr algn="ctr">
              <a:defRPr b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4000" y="2444400"/>
            <a:ext cx="8496000" cy="738664"/>
          </a:xfrm>
        </p:spPr>
        <p:txBody>
          <a:bodyPr anchor="t" anchorCtr="0">
            <a:noAutofit/>
          </a:bodyPr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24000" y="0"/>
            <a:ext cx="8496000" cy="162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3" name="Text Placeholder 92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3506404"/>
            <a:ext cx="8496300" cy="620713"/>
          </a:xfrm>
        </p:spPr>
        <p:txBody>
          <a:bodyPr/>
          <a:lstStyle>
            <a:lvl1pPr>
              <a:spcBef>
                <a:spcPts val="1200"/>
              </a:spcBef>
              <a:defRPr sz="1600" b="0"/>
            </a:lvl1pPr>
          </a:lstStyle>
          <a:p>
            <a:r>
              <a:rPr lang="en-US"/>
              <a:t>Subtitle if needed</a:t>
            </a:r>
          </a:p>
        </p:txBody>
      </p:sp>
      <p:pic>
        <p:nvPicPr>
          <p:cNvPr id="175" name="Picture 174" descr="SAP_grad_R_pref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081717"/>
            <a:ext cx="916953" cy="4540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/ Thank You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4000" y="2444400"/>
            <a:ext cx="8496000" cy="738664"/>
          </a:xfrm>
        </p:spPr>
        <p:txBody>
          <a:bodyPr anchor="t" anchorCtr="0">
            <a:noAutofit/>
          </a:bodyPr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Thank You!</a:t>
            </a:r>
            <a:endParaRPr lang="de-DE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24000" y="0"/>
            <a:ext cx="8496000" cy="162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3" name="Text Placeholder 92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4604385"/>
            <a:ext cx="8496300" cy="1477328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1600" b="0"/>
            </a:lvl1pPr>
          </a:lstStyle>
          <a:p>
            <a:r>
              <a:rPr lang="en-US"/>
              <a:t>Contact information:</a:t>
            </a:r>
          </a:p>
          <a:p>
            <a:endParaRPr lang="en-US"/>
          </a:p>
          <a:p>
            <a:r>
              <a:rPr lang="en-US"/>
              <a:t>F name MI. L name</a:t>
            </a:r>
          </a:p>
          <a:p>
            <a:r>
              <a:rPr lang="en-US"/>
              <a:t>Title</a:t>
            </a:r>
          </a:p>
          <a:p>
            <a:r>
              <a:rPr lang="en-US"/>
              <a:t>Address</a:t>
            </a:r>
          </a:p>
          <a:p>
            <a:r>
              <a:rPr lang="en-US"/>
              <a:t>Phone number</a:t>
            </a:r>
          </a:p>
        </p:txBody>
      </p:sp>
      <p:pic>
        <p:nvPicPr>
          <p:cNvPr id="175" name="Picture 174" descr="SAP_grad_R_pref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1" y="478633"/>
            <a:ext cx="1832305" cy="9072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&lt;Agenda&gt;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1" y="1692000"/>
            <a:ext cx="8494713" cy="38318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b="0"/>
            </a:lvl1pPr>
            <a:lvl2pPr marL="270000" marR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"/>
              <a:tabLst/>
              <a:defRPr/>
            </a:lvl2pPr>
            <a:lvl3pPr marL="450000" marR="0" indent="-1809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/>
            </a:lvl3pPr>
            <a:lvl4pPr marL="533400" marR="0" indent="-1778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–"/>
              <a:tabLst/>
              <a:defRPr sz="1600"/>
            </a:lvl4pPr>
            <a:lvl5pPr marL="630000">
              <a:buClr>
                <a:schemeClr val="accent2"/>
              </a:buClr>
              <a:buFont typeface="Courier New" pitchFamily="49" charset="0"/>
              <a:buChar char="o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/>
              <a:t>Insert page title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4000" y="324000"/>
            <a:ext cx="8496000" cy="39247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noProof="0"/>
              <a:t>Insert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24000" y="1690688"/>
            <a:ext cx="8496000" cy="4391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Rectangle 32"/>
          <p:cNvSpPr/>
          <p:nvPr/>
        </p:nvSpPr>
        <p:spPr bwMode="gray">
          <a:xfrm>
            <a:off x="324000" y="0"/>
            <a:ext cx="8496000" cy="1620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4000" y="825564"/>
            <a:ext cx="84963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 bwMode="white">
          <a:xfrm>
            <a:off x="324000" y="6535738"/>
            <a:ext cx="8496000" cy="3240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 bwMode="black">
          <a:xfrm>
            <a:off x="324000" y="6636187"/>
            <a:ext cx="1762268" cy="123111"/>
          </a:xfrm>
          <a:prstGeom prst="rect">
            <a:avLst/>
          </a:prstGeom>
          <a:noFill/>
        </p:spPr>
        <p:txBody>
          <a:bodyPr wrap="none" lIns="72000" tIns="0" rIns="0" bIns="0" rtlCol="0">
            <a:spAutoFit/>
          </a:bodyPr>
          <a:lstStyle/>
          <a:p>
            <a:pPr marL="133350" indent="-133350" algn="l">
              <a:buClr>
                <a:schemeClr val="bg1"/>
              </a:buClr>
              <a:buFont typeface="Arial" pitchFamily="34" charset="0"/>
              <a:buChar char="©"/>
              <a:tabLst/>
            </a:pPr>
            <a:r>
              <a:rPr lang="en-US" sz="800" noProof="0">
                <a:solidFill>
                  <a:schemeClr val="bg1"/>
                </a:solidFill>
              </a:rPr>
              <a:t>2014 SAP AG. All rights reserved.</a:t>
            </a:r>
          </a:p>
        </p:txBody>
      </p:sp>
      <p:sp>
        <p:nvSpPr>
          <p:cNvPr id="34" name="TextBox 33"/>
          <p:cNvSpPr txBox="1"/>
          <p:nvPr/>
        </p:nvSpPr>
        <p:spPr bwMode="black">
          <a:xfrm>
            <a:off x="8625590" y="6636187"/>
            <a:ext cx="197737" cy="123111"/>
          </a:xfrm>
          <a:prstGeom prst="rect">
            <a:avLst/>
          </a:prstGeom>
          <a:noFill/>
        </p:spPr>
        <p:txBody>
          <a:bodyPr wrap="none" lIns="0" tIns="0" rIns="72000" bIns="0" rtlCol="0">
            <a:spAutoFit/>
          </a:bodyPr>
          <a:lstStyle/>
          <a:p>
            <a:pPr marL="93663" indent="-93663" algn="r">
              <a:buClr>
                <a:schemeClr val="accent2"/>
              </a:buClr>
              <a:buFont typeface="Arial" pitchFamily="34" charset="0"/>
              <a:buNone/>
            </a:pPr>
            <a:fld id="{0BDC132A-5C91-4078-9777-31DA19A62E0A}" type="slidenum">
              <a:rPr lang="en-US" sz="800" baseline="0" noProof="0" smtClean="0">
                <a:solidFill>
                  <a:schemeClr val="bg1"/>
                </a:solidFill>
              </a:rPr>
              <a:pPr marL="93663" indent="-93663" algn="r">
                <a:buClr>
                  <a:schemeClr val="accent2"/>
                </a:buClr>
                <a:buFont typeface="Arial" pitchFamily="34" charset="0"/>
                <a:buNone/>
              </a:pPr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08" r:id="rId4"/>
    <p:sldLayoutId id="2147483704" r:id="rId5"/>
    <p:sldLayoutId id="2147483689" r:id="rId6"/>
    <p:sldLayoutId id="2147483702" r:id="rId7"/>
    <p:sldLayoutId id="2147483684" r:id="rId8"/>
    <p:sldLayoutId id="2147483665" r:id="rId9"/>
    <p:sldLayoutId id="2147483683" r:id="rId10"/>
    <p:sldLayoutId id="2147483687" r:id="rId11"/>
    <p:sldLayoutId id="2147483710" r:id="rId12"/>
    <p:sldLayoutId id="2147483686" r:id="rId13"/>
    <p:sldLayoutId id="2147483669" r:id="rId14"/>
    <p:sldLayoutId id="2147483691" r:id="rId15"/>
    <p:sldLayoutId id="2147483688" r:id="rId16"/>
    <p:sldLayoutId id="2147483703" r:id="rId17"/>
    <p:sldLayoutId id="2147483685" r:id="rId18"/>
    <p:sldLayoutId id="2147483692" r:id="rId19"/>
    <p:sldLayoutId id="2147483734" r:id="rId20"/>
    <p:sldLayoutId id="2147483747" r:id="rId2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620"/>
        </a:spcBef>
        <a:buClr>
          <a:schemeClr val="accent1"/>
        </a:buClr>
        <a:buSzPct val="80000"/>
        <a:buFontTx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Wingdings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180975" algn="l" defTabSz="914400" rtl="0" eaLnBrk="1" latinLnBrk="0" hangingPunct="1">
        <a:spcBef>
          <a:spcPts val="400"/>
        </a:spcBef>
        <a:buClr>
          <a:schemeClr val="accent1"/>
        </a:buClr>
        <a:buSzPct val="100000"/>
        <a:buFont typeface="Wingdings" pitchFamily="2" charset="2"/>
        <a:buChar char="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0000" indent="-180000" algn="l" defTabSz="914400" rtl="0" eaLnBrk="1" latinLnBrk="0" hangingPunct="1">
        <a:spcBef>
          <a:spcPts val="400"/>
        </a:spcBef>
        <a:buClr>
          <a:schemeClr val="accent2"/>
        </a:buClr>
        <a:buSzPct val="10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30000" indent="-179388" algn="l" defTabSz="914400" rtl="0" eaLnBrk="1" latinLnBrk="0" hangingPunct="1">
        <a:spcBef>
          <a:spcPts val="250"/>
        </a:spcBef>
        <a:buClr>
          <a:schemeClr val="accent2"/>
        </a:buClr>
        <a:buSzPct val="100000"/>
        <a:buFont typeface="Courier New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ChangeArrowheads="1"/>
          </p:cNvSpPr>
          <p:nvPr/>
        </p:nvSpPr>
        <p:spPr bwMode="gray">
          <a:xfrm>
            <a:off x="152402" y="152403"/>
            <a:ext cx="7350125" cy="835025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0AB00"/>
              </a:buClr>
              <a:buSzPct val="80000"/>
              <a:buFont typeface="Wingdings" pitchFamily="2" charset="2"/>
              <a:buNone/>
              <a:defRPr/>
            </a:pP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49240" y="1292229"/>
            <a:ext cx="8645525" cy="48244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249238" y="201613"/>
            <a:ext cx="715645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pic>
        <p:nvPicPr>
          <p:cNvPr id="1030" name="Picture 37" descr="logo_fläch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9365" y="150813"/>
            <a:ext cx="1392237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716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>
    <p:zo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4150" indent="-182563" algn="l" rtl="0" eaLnBrk="0" fontAlgn="base" hangingPunct="0">
        <a:spcBef>
          <a:spcPct val="25000"/>
        </a:spcBef>
        <a:spcAft>
          <a:spcPct val="0"/>
        </a:spcAft>
        <a:buClr>
          <a:srgbClr val="F0AB00"/>
        </a:buClr>
        <a:buSzPct val="8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95263" algn="l" rtl="0" eaLnBrk="0" fontAlgn="base" hangingPunct="0">
        <a:spcBef>
          <a:spcPct val="25000"/>
        </a:spcBef>
        <a:spcAft>
          <a:spcPct val="0"/>
        </a:spcAft>
        <a:buClr>
          <a:srgbClr val="666666"/>
        </a:buClr>
        <a:buSzPct val="8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708025" indent="-165100" algn="l" rtl="0" eaLnBrk="0" fontAlgn="base" hangingPunct="0">
        <a:spcBef>
          <a:spcPct val="2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904875" indent="-195263" algn="l" rtl="0" eaLnBrk="0" fontAlgn="base" hangingPunct="0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620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192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764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336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/>
          <p:cNvSpPr/>
          <p:nvPr/>
        </p:nvSpPr>
        <p:spPr>
          <a:xfrm>
            <a:off x="243458" y="5418963"/>
            <a:ext cx="686943" cy="340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5"/>
          <p:cNvSpPr txBox="1"/>
          <p:nvPr/>
        </p:nvSpPr>
        <p:spPr>
          <a:xfrm>
            <a:off x="454435" y="3175085"/>
            <a:ext cx="8235131" cy="50783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9525" algn="ctr">
              <a:defRPr/>
            </a:pP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2025 </a:t>
            </a:r>
            <a:r>
              <a:rPr lang="ko-KR" altLang="en-US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숭실대학교 </a:t>
            </a: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Co-op SAP Track Project</a:t>
            </a:r>
          </a:p>
        </p:txBody>
      </p:sp>
      <p:sp>
        <p:nvSpPr>
          <p:cNvPr id="19" name="object 6"/>
          <p:cNvSpPr/>
          <p:nvPr/>
        </p:nvSpPr>
        <p:spPr>
          <a:xfrm>
            <a:off x="0" y="975055"/>
            <a:ext cx="9131094" cy="1601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B084B0-E073-4BDE-AAD0-DF449F6B4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19383"/>
              </p:ext>
            </p:extLst>
          </p:nvPr>
        </p:nvGraphicFramePr>
        <p:xfrm>
          <a:off x="5249712" y="5523033"/>
          <a:ext cx="3570288" cy="983391"/>
        </p:xfrm>
        <a:graphic>
          <a:graphicData uri="http://schemas.openxmlformats.org/drawingml/2006/table">
            <a:tbl>
              <a:tblPr/>
              <a:tblGrid>
                <a:gridCol w="1643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107"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학과 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컴퓨터학부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14"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학번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20203099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62"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작성일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2025.06.13 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62"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작성자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박성진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41125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1C4CFF-F073-44B8-A1C0-A2C16BD1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38" y="1067320"/>
            <a:ext cx="4249162" cy="4547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8858D7-1983-4861-A0F3-27E75233C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838" y="1915628"/>
            <a:ext cx="4249162" cy="30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94419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/>
          <p:cNvSpPr/>
          <p:nvPr/>
        </p:nvSpPr>
        <p:spPr>
          <a:xfrm>
            <a:off x="270781" y="282294"/>
            <a:ext cx="686943" cy="340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5"/>
          <p:cNvSpPr txBox="1"/>
          <p:nvPr/>
        </p:nvSpPr>
        <p:spPr>
          <a:xfrm>
            <a:off x="454435" y="3175085"/>
            <a:ext cx="8235131" cy="1123384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9525" algn="ctr">
              <a:defRPr/>
            </a:pPr>
            <a:r>
              <a:rPr lang="en-US" altLang="ko-KR" sz="40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PO</a:t>
            </a: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</a:t>
            </a:r>
            <a:r>
              <a:rPr lang="en-US" altLang="ko-KR" sz="33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구매오더</a:t>
            </a: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33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9525" algn="ctr">
              <a:defRPr/>
            </a:pP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ZEDR10_PO</a:t>
            </a:r>
          </a:p>
        </p:txBody>
      </p:sp>
    </p:spTree>
    <p:extLst>
      <p:ext uri="{BB962C8B-B14F-4D97-AF65-F5344CB8AC3E}">
        <p14:creationId xmlns:p14="http://schemas.microsoft.com/office/powerpoint/2010/main" val="7366274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1.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Technical Flow Diagram ( </a:t>
            </a:r>
            <a:r>
              <a:rPr lang="en-US" altLang="ko-KR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구매오더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 - PO)</a:t>
            </a:r>
          </a:p>
        </p:txBody>
      </p:sp>
      <p:graphicFrame>
        <p:nvGraphicFramePr>
          <p:cNvPr id="27" name="Group 66">
            <a:extLst>
              <a:ext uri="{FF2B5EF4-FFF2-40B4-BE49-F238E27FC236}">
                <a16:creationId xmlns:a16="http://schemas.microsoft.com/office/drawing/2014/main" id="{8E51E5A3-55FC-40FD-9803-DCCFC00B6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37892"/>
              </p:ext>
            </p:extLst>
          </p:nvPr>
        </p:nvGraphicFramePr>
        <p:xfrm>
          <a:off x="321775" y="881062"/>
          <a:ext cx="8444156" cy="5581284"/>
        </p:xfrm>
        <a:graphic>
          <a:graphicData uri="http://schemas.openxmlformats.org/drawingml/2006/table">
            <a:tbl>
              <a:tblPr/>
              <a:tblGrid>
                <a:gridCol w="314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2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27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1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흐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름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도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요구 기능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 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프로세스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95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</a:t>
                      </a:r>
                    </a:p>
                  </a:txBody>
                  <a:tcPr marL="72000" marR="36000" marT="72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 </a:t>
                      </a:r>
                      <a:r>
                        <a:rPr lang="en-US" altLang="ko-KR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구매오더</a:t>
                      </a:r>
                      <a:r>
                        <a:rPr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생성</a:t>
                      </a:r>
                      <a:r>
                        <a:rPr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]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AutoNum type="arabicPeriod"/>
                      </a:pP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회사코드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구매처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증빙일을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필수적으로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입력해야한다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AutoNum type="arabicPeriod"/>
                      </a:pP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품목추가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품목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PO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생성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버튼을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통해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품목을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추가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삭제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하여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PO를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생성할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수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있다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AutoNum type="arabicPeriod"/>
                      </a:pP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구매오더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생성된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구매오더가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출력되어야한다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</a:pPr>
                      <a:endParaRPr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</a:pPr>
                      <a:r>
                        <a:rPr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 </a:t>
                      </a:r>
                      <a:r>
                        <a:rPr lang="en-US" altLang="ko-KR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구매오더</a:t>
                      </a:r>
                      <a:r>
                        <a:rPr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  <a:r>
                        <a:rPr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]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AutoNum type="arabicPeriod"/>
                      </a:pP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구매처코드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회사코드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PO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번호를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입력하여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구매오더를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조회한다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AutoNum type="arabicPeriod"/>
                      </a:pP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구매오더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목록을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화면에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보여준다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</a:txBody>
                  <a:tcPr marL="72000" marR="36000" marT="72000" marB="54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력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1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구매오더</a:t>
                      </a:r>
                      <a:r>
                        <a:rPr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생성]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회사코드, 구매처번호, 증빙일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endParaRPr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10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구매오더</a:t>
                      </a:r>
                      <a:r>
                        <a:rPr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조회]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구매처코드, 회사코드, </a:t>
                      </a:r>
                      <a:r>
                        <a:rPr lang="ko-KR" altLang="en-US" sz="1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PO번호</a:t>
                      </a:r>
                      <a:endParaRPr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000" marR="0" marT="54000" marB="54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9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처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생성</a:t>
                      </a:r>
                    </a:p>
                  </a:txBody>
                  <a:tcPr marL="54000" marR="0" marT="54000" marB="54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08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출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력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</a:t>
                      </a:r>
                      <a:r>
                        <a:rPr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구매오더</a:t>
                      </a:r>
                      <a:r>
                        <a:rPr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조회]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</a:t>
                      </a:r>
                      <a:r>
                        <a:rPr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구매오더번호를</a:t>
                      </a: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가지는 아이템 목록</a:t>
                      </a:r>
                    </a:p>
                  </a:txBody>
                  <a:tcPr marL="54000" marR="0" marT="54000" marB="54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순서도: 수행의 시작/종료 15">
            <a:extLst>
              <a:ext uri="{FF2B5EF4-FFF2-40B4-BE49-F238E27FC236}">
                <a16:creationId xmlns:a16="http://schemas.microsoft.com/office/drawing/2014/main" id="{B5137260-4883-4CE4-9FA7-369D526A5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975" y="1432317"/>
            <a:ext cx="1008063" cy="360363"/>
          </a:xfrm>
          <a:prstGeom prst="flowChartTermina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>
                <a:latin typeface="맑은 고딕"/>
                <a:ea typeface="맑은 고딕"/>
              </a:rPr>
              <a:t>화면실행</a:t>
            </a:r>
            <a:endParaRPr lang="en-US" altLang="ko-KR" sz="1000">
              <a:latin typeface="맑은 고딕"/>
              <a:ea typeface="맑은 고딕"/>
            </a:endParaRPr>
          </a:p>
        </p:txBody>
      </p:sp>
      <p:cxnSp>
        <p:nvCxnSpPr>
          <p:cNvPr id="29" name="AutoShape 84">
            <a:extLst>
              <a:ext uri="{FF2B5EF4-FFF2-40B4-BE49-F238E27FC236}">
                <a16:creationId xmlns:a16="http://schemas.microsoft.com/office/drawing/2014/main" id="{8302CB16-8A64-44B2-BA86-DD4D0427D4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883767" y="1792680"/>
            <a:ext cx="5347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80">
            <a:extLst>
              <a:ext uri="{FF2B5EF4-FFF2-40B4-BE49-F238E27FC236}">
                <a16:creationId xmlns:a16="http://schemas.microsoft.com/office/drawing/2014/main" id="{7C34E89A-2074-4E3E-A546-76B1A6CC1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007" y="2838431"/>
            <a:ext cx="539750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8D94C30B-021F-4DC7-B436-8AD5F4C28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074" y="2837203"/>
            <a:ext cx="539750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AutoShape 84">
            <a:extLst>
              <a:ext uri="{FF2B5EF4-FFF2-40B4-BE49-F238E27FC236}">
                <a16:creationId xmlns:a16="http://schemas.microsoft.com/office/drawing/2014/main" id="{89FE6627-A8D1-AB3D-CC00-9A3E4D317F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43027" y="2503069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순서도: 수행의 시작/종료 15">
            <a:extLst>
              <a:ext uri="{FF2B5EF4-FFF2-40B4-BE49-F238E27FC236}">
                <a16:creationId xmlns:a16="http://schemas.microsoft.com/office/drawing/2014/main" id="{27199E30-2CE7-9490-0592-BA967BDBA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974" y="2133601"/>
            <a:ext cx="1008063" cy="360363"/>
          </a:xfrm>
          <a:prstGeom prst="flowChartTermina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>
                <a:latin typeface="맑은 고딕"/>
                <a:ea typeface="맑은 고딕"/>
              </a:rPr>
              <a:t>PO 스크린</a:t>
            </a:r>
          </a:p>
        </p:txBody>
      </p:sp>
      <p:cxnSp>
        <p:nvCxnSpPr>
          <p:cNvPr id="8" name="AutoShape 84">
            <a:extLst>
              <a:ext uri="{FF2B5EF4-FFF2-40B4-BE49-F238E27FC236}">
                <a16:creationId xmlns:a16="http://schemas.microsoft.com/office/drawing/2014/main" id="{78D84D64-4CBC-2A32-DBE1-84BDBE07C9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62342" y="2503069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4">
            <a:extLst>
              <a:ext uri="{FF2B5EF4-FFF2-40B4-BE49-F238E27FC236}">
                <a16:creationId xmlns:a16="http://schemas.microsoft.com/office/drawing/2014/main" id="{FCEC825E-DCC3-B025-26FC-C1B605BA89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43027" y="3195244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4">
            <a:extLst>
              <a:ext uri="{FF2B5EF4-FFF2-40B4-BE49-F238E27FC236}">
                <a16:creationId xmlns:a16="http://schemas.microsoft.com/office/drawing/2014/main" id="{117C26E9-8211-7A1B-37F2-C433F9FD62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62342" y="3195244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순서도: 수행의 시작/종료 15">
            <a:extLst>
              <a:ext uri="{FF2B5EF4-FFF2-40B4-BE49-F238E27FC236}">
                <a16:creationId xmlns:a16="http://schemas.microsoft.com/office/drawing/2014/main" id="{B8F0299D-CBEF-D2BA-BE0E-00AE68B70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886" y="3536166"/>
            <a:ext cx="680191" cy="360363"/>
          </a:xfrm>
          <a:prstGeom prst="flowChartTermina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>
                <a:latin typeface="맑은 고딕"/>
                <a:ea typeface="맑은 고딕"/>
              </a:rPr>
              <a:t>생성화면</a:t>
            </a:r>
          </a:p>
        </p:txBody>
      </p:sp>
      <p:sp>
        <p:nvSpPr>
          <p:cNvPr id="14" name="순서도: 수행의 시작/종료 15">
            <a:extLst>
              <a:ext uri="{FF2B5EF4-FFF2-40B4-BE49-F238E27FC236}">
                <a16:creationId xmlns:a16="http://schemas.microsoft.com/office/drawing/2014/main" id="{77F3B932-54BD-4C3E-64AD-E8BE965F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98" y="3536166"/>
            <a:ext cx="680191" cy="360363"/>
          </a:xfrm>
          <a:prstGeom prst="flowChartTermina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>
                <a:latin typeface="맑은 고딕"/>
                <a:ea typeface="맑은 고딕"/>
              </a:rPr>
              <a:t>조회화면</a:t>
            </a:r>
          </a:p>
        </p:txBody>
      </p:sp>
    </p:spTree>
    <p:extLst>
      <p:ext uri="{BB962C8B-B14F-4D97-AF65-F5344CB8AC3E}">
        <p14:creationId xmlns:p14="http://schemas.microsoft.com/office/powerpoint/2010/main" val="2229491886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38764"/>
              </p:ext>
            </p:extLst>
          </p:nvPr>
        </p:nvGraphicFramePr>
        <p:xfrm>
          <a:off x="342676" y="939567"/>
          <a:ext cx="8369964" cy="5777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9964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77779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/>
                <a:ea typeface="맑은 고딕"/>
              </a:rPr>
              <a:t>2. Table </a:t>
            </a:r>
            <a:r>
              <a:rPr lang="ko-KR" altLang="en-US" sz="2000" dirty="0">
                <a:latin typeface="맑은 고딕"/>
                <a:ea typeface="맑은 고딕"/>
              </a:rPr>
              <a:t>생성</a:t>
            </a:r>
            <a:endParaRPr lang="en-US" altLang="ko-KR" sz="2000" dirty="0">
              <a:latin typeface="맑은 고딕"/>
              <a:ea typeface="맑은 고딕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6EB0FC4-4244-4395-A2A8-802EA4548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90573"/>
              </p:ext>
            </p:extLst>
          </p:nvPr>
        </p:nvGraphicFramePr>
        <p:xfrm>
          <a:off x="610369" y="1312565"/>
          <a:ext cx="5318299" cy="790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307">
                  <a:extLst>
                    <a:ext uri="{9D8B030D-6E8A-4147-A177-3AD203B41FA5}">
                      <a16:colId xmlns:a16="http://schemas.microsoft.com/office/drawing/2014/main" val="2239909316"/>
                    </a:ext>
                  </a:extLst>
                </a:gridCol>
                <a:gridCol w="2659992">
                  <a:extLst>
                    <a:ext uri="{9D8B030D-6E8A-4147-A177-3AD203B41FA5}">
                      <a16:colId xmlns:a16="http://schemas.microsoft.com/office/drawing/2014/main" val="3038116828"/>
                    </a:ext>
                  </a:extLst>
                </a:gridCol>
              </a:tblGrid>
              <a:tr h="265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Table</a:t>
                      </a:r>
                      <a:r>
                        <a:rPr lang="ko-KR" altLang="en-US" sz="11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Name</a:t>
                      </a:r>
                      <a:endParaRPr lang="ko-KR" altLang="en-US" sz="11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  <a:endParaRPr lang="ko-KR" altLang="en-US" sz="11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0853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ZEKKO10</a:t>
                      </a:r>
                      <a:endParaRPr lang="en-US" altLang="ko-KR" sz="11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구매오더헤더</a:t>
                      </a:r>
                      <a:r>
                        <a:rPr lang="ko-KR" altLang="en-US" sz="110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69472"/>
                  </a:ext>
                </a:extLst>
              </a:tr>
              <a:tr h="2536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0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ZEKPO10</a:t>
                      </a:r>
                      <a:endParaRPr lang="en-US" altLang="ko-KR" sz="11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구매오더아이템</a:t>
                      </a:r>
                      <a:r>
                        <a:rPr lang="ko-KR" altLang="en-US" sz="11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61390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4283BD03-FE25-4FF6-9F1B-533A2F682CB8}"/>
              </a:ext>
            </a:extLst>
          </p:cNvPr>
          <p:cNvSpPr/>
          <p:nvPr/>
        </p:nvSpPr>
        <p:spPr>
          <a:xfrm>
            <a:off x="531138" y="2275930"/>
            <a:ext cx="531830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altLang="ko-KR" sz="12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구매오더헤더</a:t>
            </a:r>
            <a:r>
              <a:rPr lang="en-US" altLang="ko-KR" sz="1200" b="1" dirty="0">
                <a:latin typeface="맑은 고딕"/>
                <a:ea typeface="맑은 고딕"/>
              </a:rPr>
              <a:t> </a:t>
            </a:r>
            <a:r>
              <a:rPr lang="en-US" altLang="ko-KR" sz="1200" b="1" dirty="0" err="1">
                <a:latin typeface="맑은 고딕"/>
                <a:ea typeface="맑은 고딕"/>
              </a:rPr>
              <a:t>테이블</a:t>
            </a:r>
            <a:r>
              <a:rPr lang="en-US" altLang="ko-KR" sz="1200" b="1" dirty="0">
                <a:latin typeface="맑은 고딕"/>
                <a:ea typeface="맑은 고딕"/>
              </a:rPr>
              <a:t>(</a:t>
            </a:r>
            <a:r>
              <a:rPr lang="en-US" altLang="ko-KR" sz="1200" kern="0" dirty="0">
                <a:effectLst/>
              </a:rPr>
              <a:t>ZEKKO10)</a:t>
            </a:r>
            <a:endParaRPr lang="en-US" altLang="ko-KR" sz="1200" b="0" dirty="0">
              <a:latin typeface="맑은 고딕"/>
              <a:ea typeface="맑은 고딕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3B0846-226D-9E17-675A-402B8727748B}"/>
              </a:ext>
            </a:extLst>
          </p:cNvPr>
          <p:cNvSpPr/>
          <p:nvPr/>
        </p:nvSpPr>
        <p:spPr>
          <a:xfrm>
            <a:off x="531138" y="4221814"/>
            <a:ext cx="5318300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en-US" altLang="ko-KR" sz="12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구매오더아이템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2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테이블</a:t>
            </a:r>
            <a:r>
              <a:rPr lang="en-US" altLang="ko-KR" sz="1200" b="1" dirty="0">
                <a:latin typeface="돋움" panose="020B0600000101010101" pitchFamily="50" charset="-127"/>
                <a:ea typeface="돋움" panose="020B0600000101010101" pitchFamily="50" charset="-127"/>
              </a:rPr>
              <a:t>(ZEKPO10)</a:t>
            </a:r>
          </a:p>
          <a:p>
            <a:endParaRPr lang="en-US" altLang="ko-KR" sz="12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1F42C9-E904-B510-346A-966A01F119E6}"/>
              </a:ext>
            </a:extLst>
          </p:cNvPr>
          <p:cNvSpPr/>
          <p:nvPr/>
        </p:nvSpPr>
        <p:spPr>
          <a:xfrm>
            <a:off x="527300" y="995465"/>
            <a:ext cx="5318300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400" b="1" dirty="0" err="1">
                <a:latin typeface="맑은 고딕"/>
                <a:ea typeface="맑은 고딕"/>
              </a:rPr>
              <a:t>구매오더</a:t>
            </a:r>
            <a:r>
              <a:rPr lang="ko-KR" altLang="en-US" sz="1400" b="1" dirty="0">
                <a:latin typeface="맑은 고딕"/>
                <a:ea typeface="맑은 고딕"/>
              </a:rPr>
              <a:t> 생성 (PO) 테이블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769071-3F17-4441-8525-19E77FAF8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7" y="4440715"/>
            <a:ext cx="5884833" cy="2028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FF3ABC-B17A-EFCF-07AE-65E00BF57592}"/>
              </a:ext>
            </a:extLst>
          </p:cNvPr>
          <p:cNvSpPr txBox="1"/>
          <p:nvPr/>
        </p:nvSpPr>
        <p:spPr>
          <a:xfrm>
            <a:off x="6468081" y="4469161"/>
            <a:ext cx="772541" cy="25699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800" kern="0" dirty="0" err="1">
                <a:solidFill>
                  <a:srgbClr val="FF0000"/>
                </a:solidFill>
                <a:latin typeface="Malgun Gothic"/>
                <a:ea typeface="Malgun Gothic"/>
                <a:cs typeface="Arial Unicode MS"/>
              </a:rPr>
              <a:t>Client</a:t>
            </a:r>
            <a:endParaRPr lang="ko-KR" altLang="en-US" sz="800" kern="0" dirty="0">
              <a:solidFill>
                <a:srgbClr val="FF0000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800" kern="0" dirty="0" err="1">
                <a:solidFill>
                  <a:srgbClr val="FF0000"/>
                </a:solidFill>
                <a:latin typeface="Malgun Gothic"/>
                <a:ea typeface="Malgun Gothic"/>
                <a:cs typeface="Arial Unicode MS"/>
              </a:rPr>
              <a:t>구매오더번호</a:t>
            </a:r>
            <a:endParaRPr lang="ko-KR" altLang="en-US" sz="800" kern="0" dirty="0">
              <a:solidFill>
                <a:srgbClr val="FF0000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 algn="l">
              <a:spcBef>
                <a:spcPct val="50000"/>
              </a:spcBef>
              <a:spcAft>
                <a:spcPct val="0"/>
              </a:spcAft>
            </a:pPr>
            <a:r>
              <a:rPr lang="ko-KR" altLang="en-US" sz="800" kern="0" dirty="0">
                <a:solidFill>
                  <a:srgbClr val="FF0000"/>
                </a:solidFill>
                <a:latin typeface="Malgun Gothic"/>
                <a:ea typeface="Malgun Gothic"/>
                <a:cs typeface="Arial Unicode MS"/>
              </a:rPr>
              <a:t>품목</a:t>
            </a:r>
            <a:endParaRPr lang="ko-KR" altLang="en-US" sz="800" kern="0" dirty="0">
              <a:solidFill>
                <a:srgbClr val="FF0000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8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제품번호</a:t>
            </a:r>
            <a:endParaRPr lang="ko-KR" altLang="en-US" sz="800" kern="0" dirty="0">
              <a:solidFill>
                <a:schemeClr val="tx2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8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제품명</a:t>
            </a:r>
            <a:endParaRPr lang="ko-KR" altLang="en-US" sz="800" kern="0" dirty="0">
              <a:solidFill>
                <a:schemeClr val="tx2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8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수량</a:t>
            </a:r>
            <a:endParaRPr lang="ko-KR" altLang="en-US" sz="800" kern="0" dirty="0">
              <a:solidFill>
                <a:schemeClr val="tx2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800" kern="0" dirty="0" err="1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남은수량</a:t>
            </a:r>
            <a:endParaRPr lang="en-US" altLang="ko-KR" sz="800" kern="0" dirty="0">
              <a:solidFill>
                <a:schemeClr val="tx2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8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단위</a:t>
            </a:r>
            <a:endParaRPr lang="ko-KR" altLang="en-US" sz="800" kern="0" dirty="0">
              <a:solidFill>
                <a:schemeClr val="tx2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8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단가</a:t>
            </a:r>
            <a:endParaRPr lang="ko-KR" altLang="en-US" sz="800" kern="0" dirty="0">
              <a:solidFill>
                <a:schemeClr val="tx2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8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납품일</a:t>
            </a:r>
            <a:endParaRPr lang="ko-KR" altLang="en-US" sz="800" kern="0" dirty="0">
              <a:solidFill>
                <a:schemeClr val="tx2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8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플랜트</a:t>
            </a:r>
            <a:endParaRPr lang="ko-KR" altLang="en-US" sz="800" kern="0" dirty="0">
              <a:solidFill>
                <a:schemeClr val="tx2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8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저장위치</a:t>
            </a:r>
            <a:endParaRPr lang="ko-KR" altLang="en-US" sz="800" kern="0" dirty="0">
              <a:solidFill>
                <a:schemeClr val="tx2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endParaRPr lang="ko-KR" altLang="en-US" kern="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5A349BC-2E50-4F46-8DB3-292EBEA0B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69" y="2645791"/>
            <a:ext cx="7611537" cy="1524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904BD-E3C0-3E3D-96BB-A976B15112CD}"/>
              </a:ext>
            </a:extLst>
          </p:cNvPr>
          <p:cNvSpPr txBox="1"/>
          <p:nvPr/>
        </p:nvSpPr>
        <p:spPr>
          <a:xfrm>
            <a:off x="7918078" y="2660325"/>
            <a:ext cx="692497" cy="20082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900" kern="0" dirty="0" err="1">
                <a:solidFill>
                  <a:srgbClr val="FF0000"/>
                </a:solidFill>
                <a:latin typeface="Malgun Gothic"/>
                <a:ea typeface="Malgun Gothic"/>
                <a:cs typeface="Arial Unicode MS"/>
              </a:rPr>
              <a:t>Client</a:t>
            </a:r>
            <a:endParaRPr lang="ko-KR" altLang="en-US" sz="900" kern="0" dirty="0">
              <a:solidFill>
                <a:srgbClr val="FF0000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 err="1">
                <a:solidFill>
                  <a:srgbClr val="FF0000"/>
                </a:solidFill>
                <a:latin typeface="Malgun Gothic"/>
                <a:ea typeface="Malgun Gothic"/>
                <a:cs typeface="Arial Unicode MS"/>
              </a:rPr>
              <a:t>구매오더번호</a:t>
            </a:r>
            <a:endParaRPr lang="ko-KR" altLang="en-US" sz="900" kern="0" dirty="0">
              <a:solidFill>
                <a:srgbClr val="FF0000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 algn="l"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회사코드</a:t>
            </a: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구매그룹</a:t>
            </a:r>
            <a:endParaRPr lang="ko-KR" altLang="en-US" sz="900" kern="0" dirty="0">
              <a:solidFill>
                <a:schemeClr val="tx2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구매조직</a:t>
            </a:r>
            <a:endParaRPr lang="ko-KR" altLang="en-US" sz="900" kern="0" dirty="0">
              <a:solidFill>
                <a:schemeClr val="tx2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구매처</a:t>
            </a:r>
            <a:endParaRPr lang="ko-KR" altLang="en-US" sz="900" kern="0" dirty="0">
              <a:solidFill>
                <a:schemeClr val="tx2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증빙일</a:t>
            </a:r>
            <a:endParaRPr lang="ko-KR" altLang="en-US" sz="900" kern="0" dirty="0">
              <a:solidFill>
                <a:schemeClr val="tx2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통화</a:t>
            </a:r>
            <a:endParaRPr lang="ko-KR" altLang="en-US" sz="900" kern="0" dirty="0">
              <a:solidFill>
                <a:schemeClr val="tx2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endParaRPr lang="ko-KR" altLang="en-US" kern="0" dirty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0054682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56328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br>
                        <a:rPr lang="en-US" altLang="ko-KR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  <a:cs typeface="Arial"/>
              </a:rPr>
              <a:t>3. </a:t>
            </a:r>
            <a:r>
              <a:rPr lang="en-US" altLang="ko-KR" sz="2000" dirty="0" err="1">
                <a:latin typeface="돋움" panose="020B0600000101010101" pitchFamily="50" charset="-127"/>
                <a:ea typeface="돋움" panose="020B0600000101010101" pitchFamily="50" charset="-127"/>
                <a:cs typeface="Arial"/>
              </a:rPr>
              <a:t>스크린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AF4EF4-CC99-796E-61B2-327E9EA1BCE3}"/>
              </a:ext>
            </a:extLst>
          </p:cNvPr>
          <p:cNvSpPr txBox="1"/>
          <p:nvPr/>
        </p:nvSpPr>
        <p:spPr>
          <a:xfrm>
            <a:off x="420805" y="978089"/>
            <a:ext cx="147636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600" b="1" kern="0" dirty="0">
                <a:latin typeface="돋움" panose="020B0600000101010101" pitchFamily="50" charset="-127"/>
                <a:ea typeface="돋움" panose="020B0600000101010101" pitchFamily="50" charset="-127"/>
                <a:cs typeface="Arial Unicode MS"/>
              </a:rPr>
              <a:t>1.구매오더 생성</a:t>
            </a:r>
            <a:endParaRPr lang="ko-KR" altLang="en-US" sz="1600" b="1" kern="0" dirty="0">
              <a:latin typeface="돋움" panose="020B0600000101010101" pitchFamily="50" charset="-127"/>
              <a:ea typeface="돋움" panose="020B0600000101010101" pitchFamily="50" charset="-127"/>
              <a:cs typeface="Arial Unicode MS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FDC488-4EB8-4A39-9C4B-19671D17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13" y="1244274"/>
            <a:ext cx="3991532" cy="23148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FD2E55-C88D-4192-80B0-E1366F184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37" y="3559172"/>
            <a:ext cx="7858475" cy="1314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41F989-351B-4824-8E0A-BABB88AEF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96" y="4957246"/>
            <a:ext cx="790421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67919"/>
      </p:ext>
    </p:extLst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/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br>
                        <a:rPr lang="en-US" altLang="ko-KR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AF4EF4-CC99-796E-61B2-327E9EA1BCE3}"/>
              </a:ext>
            </a:extLst>
          </p:cNvPr>
          <p:cNvSpPr txBox="1"/>
          <p:nvPr/>
        </p:nvSpPr>
        <p:spPr>
          <a:xfrm>
            <a:off x="420805" y="978089"/>
            <a:ext cx="147636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600" b="1" kern="0" dirty="0">
                <a:latin typeface="Malgun Gothic"/>
                <a:ea typeface="Malgun Gothic"/>
                <a:cs typeface="Arial Unicode MS"/>
              </a:rPr>
              <a:t>2.구매오더 조회</a:t>
            </a:r>
            <a:endParaRPr lang="ko-KR" altLang="en-US" sz="1600" b="1" kern="0" dirty="0">
              <a:latin typeface="Malgun Gothic"/>
              <a:ea typeface="Malgun Gothic"/>
              <a:cs typeface="Arial Unicode MS" pitchFamily="34" charset="-12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34F597-E704-40DC-8A4D-55A1564F3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86" y="1262832"/>
            <a:ext cx="3858163" cy="23339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4B4BFE-67EF-47C1-8D67-62A34A483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86" y="3920048"/>
            <a:ext cx="782864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99722"/>
      </p:ext>
    </p:extLst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/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br>
                        <a:rPr lang="en-US" altLang="ko-KR" sz="18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AF4EF4-CC99-796E-61B2-327E9EA1BCE3}"/>
              </a:ext>
            </a:extLst>
          </p:cNvPr>
          <p:cNvSpPr txBox="1"/>
          <p:nvPr/>
        </p:nvSpPr>
        <p:spPr>
          <a:xfrm>
            <a:off x="352566" y="1046328"/>
            <a:ext cx="145552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400" b="1" kern="0" dirty="0">
                <a:latin typeface="Malgun Gothic"/>
                <a:ea typeface="Malgun Gothic"/>
                <a:cs typeface="Arial Unicode MS"/>
              </a:rPr>
              <a:t> [ </a:t>
            </a:r>
            <a:r>
              <a:rPr lang="ko-KR" altLang="en-US" sz="1400" b="1" kern="0" dirty="0" err="1">
                <a:latin typeface="Malgun Gothic"/>
                <a:ea typeface="Malgun Gothic"/>
                <a:cs typeface="Arial Unicode MS"/>
              </a:rPr>
              <a:t>구매오더</a:t>
            </a:r>
            <a:r>
              <a:rPr lang="ko-KR" altLang="en-US" sz="1400" b="1" kern="0" dirty="0">
                <a:latin typeface="Malgun Gothic"/>
                <a:ea typeface="Malgun Gothic"/>
                <a:cs typeface="Arial Unicode MS"/>
              </a:rPr>
              <a:t> 생성 ]</a:t>
            </a:r>
            <a:endParaRPr lang="ko-KR" altLang="en-US" sz="1400" b="1" kern="0" dirty="0">
              <a:latin typeface="Malgun Gothic"/>
              <a:ea typeface="Malgun Gothic"/>
              <a:cs typeface="Arial Unicode MS" pitchFamily="34" charset="-128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18C6B20-432C-B699-5CC8-5D0A0B4E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  <a:cs typeface="Arial"/>
              </a:rPr>
              <a:t>4. 예외처리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1AEB0-2C28-0585-DF5D-967A81EF005B}"/>
              </a:ext>
            </a:extLst>
          </p:cNvPr>
          <p:cNvSpPr txBox="1"/>
          <p:nvPr/>
        </p:nvSpPr>
        <p:spPr>
          <a:xfrm>
            <a:off x="500417" y="1342029"/>
            <a:ext cx="2467022" cy="1692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1100" kern="0" dirty="0">
                <a:latin typeface="Malgun Gothic"/>
                <a:ea typeface="Malgun Gothic"/>
                <a:cs typeface="Arial Unicode MS"/>
              </a:rPr>
              <a:t>회사코드, 구매처번호, 증빙일 </a:t>
            </a:r>
            <a:r>
              <a:rPr lang="ko-KR" altLang="en-US" sz="1100" kern="0" dirty="0" err="1">
                <a:latin typeface="Malgun Gothic"/>
                <a:ea typeface="Malgun Gothic"/>
                <a:cs typeface="Arial Unicode MS"/>
              </a:rPr>
              <a:t>미입력시</a:t>
            </a:r>
            <a:endParaRPr lang="ko-KR" altLang="en-US" sz="1100" kern="0" dirty="0" err="1">
              <a:latin typeface="Malgun Gothic"/>
              <a:ea typeface="Malgun Gothic"/>
              <a:cs typeface="Arial Unicode MS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4C27C-3746-6341-DAC5-CBD2363444C5}"/>
              </a:ext>
            </a:extLst>
          </p:cNvPr>
          <p:cNvSpPr txBox="1"/>
          <p:nvPr/>
        </p:nvSpPr>
        <p:spPr>
          <a:xfrm>
            <a:off x="500416" y="3434684"/>
            <a:ext cx="2614498" cy="1692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100" kern="0" dirty="0">
                <a:latin typeface="Malgun Gothic"/>
                <a:ea typeface="Malgun Gothic"/>
                <a:cs typeface="Arial Unicode MS"/>
              </a:rPr>
              <a:t>구매처코드, 회사코드, PO 번호 </a:t>
            </a:r>
            <a:r>
              <a:rPr lang="ko-KR" altLang="en-US" sz="1100" kern="0" dirty="0" err="1">
                <a:latin typeface="Malgun Gothic"/>
                <a:ea typeface="Malgun Gothic"/>
                <a:cs typeface="Arial Unicode MS"/>
              </a:rPr>
              <a:t>미입력시</a:t>
            </a:r>
            <a:endParaRPr lang="ko-KR" altLang="en-US" sz="1100" kern="0" dirty="0" err="1">
              <a:latin typeface="Malgun Gothic"/>
              <a:ea typeface="Malgun Gothic"/>
              <a:cs typeface="Arial Unicode MS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3589E-3AF7-4E1E-E85F-C2EAAA078859}"/>
              </a:ext>
            </a:extLst>
          </p:cNvPr>
          <p:cNvSpPr txBox="1"/>
          <p:nvPr/>
        </p:nvSpPr>
        <p:spPr>
          <a:xfrm>
            <a:off x="352565" y="3104865"/>
            <a:ext cx="145552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400" b="1" kern="0" dirty="0">
                <a:latin typeface="Malgun Gothic"/>
                <a:ea typeface="Malgun Gothic"/>
                <a:cs typeface="Arial Unicode MS"/>
              </a:rPr>
              <a:t> [ </a:t>
            </a:r>
            <a:r>
              <a:rPr lang="ko-KR" altLang="en-US" sz="1400" b="1" kern="0" dirty="0" err="1">
                <a:latin typeface="Malgun Gothic"/>
                <a:ea typeface="Malgun Gothic"/>
                <a:cs typeface="Arial Unicode MS"/>
              </a:rPr>
              <a:t>구매오더</a:t>
            </a:r>
            <a:r>
              <a:rPr lang="ko-KR" altLang="en-US" sz="1400" b="1" kern="0" dirty="0">
                <a:latin typeface="Malgun Gothic"/>
                <a:ea typeface="Malgun Gothic"/>
                <a:cs typeface="Arial Unicode MS"/>
              </a:rPr>
              <a:t> 조회 ]</a:t>
            </a:r>
            <a:endParaRPr lang="ko-KR" altLang="en-US" sz="1400" b="1" kern="0" dirty="0">
              <a:latin typeface="Malgun Gothic"/>
              <a:ea typeface="Malgun Gothic"/>
              <a:cs typeface="Arial Unicode MS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4FAD0-EF15-2501-3211-4B2234C3E8F7}"/>
              </a:ext>
            </a:extLst>
          </p:cNvPr>
          <p:cNvSpPr txBox="1"/>
          <p:nvPr/>
        </p:nvSpPr>
        <p:spPr>
          <a:xfrm>
            <a:off x="4571998" y="1342028"/>
            <a:ext cx="3462486" cy="1692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1100" kern="0" dirty="0">
                <a:latin typeface="Malgun Gothic"/>
                <a:ea typeface="Malgun Gothic"/>
                <a:cs typeface="Arial Unicode MS"/>
              </a:rPr>
              <a:t>추가한 </a:t>
            </a:r>
            <a:r>
              <a:rPr lang="ko-KR" altLang="en-US" sz="1100" kern="0" dirty="0" err="1">
                <a:latin typeface="Malgun Gothic"/>
                <a:ea typeface="Malgun Gothic"/>
                <a:cs typeface="Arial Unicode MS"/>
              </a:rPr>
              <a:t>구매오더의</a:t>
            </a:r>
            <a:r>
              <a:rPr lang="ko-KR" altLang="en-US" sz="1100" kern="0" dirty="0">
                <a:latin typeface="Malgun Gothic"/>
                <a:ea typeface="Malgun Gothic"/>
                <a:cs typeface="Arial Unicode MS"/>
              </a:rPr>
              <a:t> 납품일, 플랜트, 저장위치 오기입시 </a:t>
            </a:r>
            <a:endParaRPr lang="ko-KR" altLang="en-US" sz="1100" kern="0" dirty="0">
              <a:latin typeface="Malgun Gothic"/>
              <a:ea typeface="Malgun Gothic"/>
              <a:cs typeface="Arial Unicode MS" pitchFamily="34" charset="-128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E84136-C93C-4B17-BF38-38A81C05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345" y="1648618"/>
            <a:ext cx="3982329" cy="14002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D896D1A-07EF-459B-9574-44F33329B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532" y="2361802"/>
            <a:ext cx="3982330" cy="13989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94BA44B-FBDB-43F9-8452-101B23B3B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532" y="3061293"/>
            <a:ext cx="3982330" cy="127697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4771485-A968-4B3F-B665-10322E60C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63" y="1552014"/>
            <a:ext cx="3824589" cy="143847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0C9F1DB-90E8-475E-AD3C-04E4F2A4B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63" y="3700744"/>
            <a:ext cx="3824589" cy="143847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C4B2E83-54BD-4CC5-97E1-0F65E95B7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3532" y="4088468"/>
            <a:ext cx="3982330" cy="13059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B2FA04-BFC2-4FFD-952C-11BF3D287D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3533" y="4820550"/>
            <a:ext cx="3982329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54344"/>
      </p:ext>
    </p:extLst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5. </a:t>
            </a:r>
            <a:r>
              <a:rPr lang="en-US" altLang="ko-KR" sz="1800" dirty="0" err="1">
                <a:latin typeface="돋움" panose="020B0600000101010101" pitchFamily="50" charset="-127"/>
                <a:ea typeface="돋움" panose="020B0600000101010101" pitchFamily="50" charset="-127"/>
              </a:rPr>
              <a:t>구매오더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1800" dirty="0" err="1">
                <a:latin typeface="돋움" panose="020B0600000101010101" pitchFamily="50" charset="-127"/>
                <a:ea typeface="돋움" panose="020B0600000101010101" pitchFamily="50" charset="-127"/>
              </a:rPr>
              <a:t>주요코드</a:t>
            </a:r>
            <a:endParaRPr lang="en-US" altLang="ko-KR" sz="1800" dirty="0" err="1">
              <a:latin typeface="돋움" panose="020B0600000101010101" pitchFamily="50" charset="-127"/>
              <a:ea typeface="돋움" panose="020B0600000101010101" pitchFamily="50" charset="-127"/>
              <a:cs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2A5CC5-F761-42D3-B3A0-97367276B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46" y="1121664"/>
            <a:ext cx="4198354" cy="46207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709CCC-A4A5-4424-B0BC-A2008660B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75" y="1004366"/>
            <a:ext cx="4486769" cy="48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05488"/>
      </p:ext>
    </p:extLst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1E72EEC-BDF0-45E9-8D73-2F55CB96A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75" y="1097625"/>
            <a:ext cx="3847724" cy="3248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159F57-C946-44EE-A5C4-A0BAEFCC8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804" y="1163469"/>
            <a:ext cx="4779471" cy="48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74283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/>
          <p:cNvSpPr/>
          <p:nvPr/>
        </p:nvSpPr>
        <p:spPr>
          <a:xfrm>
            <a:off x="270781" y="282294"/>
            <a:ext cx="686943" cy="340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5"/>
          <p:cNvSpPr txBox="1"/>
          <p:nvPr/>
        </p:nvSpPr>
        <p:spPr>
          <a:xfrm>
            <a:off x="454435" y="3175085"/>
            <a:ext cx="8235131" cy="1061829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9525" algn="ctr">
              <a:defRPr/>
            </a:pPr>
            <a:r>
              <a:rPr lang="en-US" altLang="ko-KR" sz="36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GR </a:t>
            </a: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33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입고</a:t>
            </a: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33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9525" algn="ctr">
              <a:defRPr/>
            </a:pP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ZEDR10_GR</a:t>
            </a:r>
          </a:p>
        </p:txBody>
      </p:sp>
    </p:spTree>
    <p:extLst>
      <p:ext uri="{BB962C8B-B14F-4D97-AF65-F5344CB8AC3E}">
        <p14:creationId xmlns:p14="http://schemas.microsoft.com/office/powerpoint/2010/main" val="40453443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/>
          <p:cNvSpPr/>
          <p:nvPr/>
        </p:nvSpPr>
        <p:spPr>
          <a:xfrm>
            <a:off x="270781" y="282294"/>
            <a:ext cx="686943" cy="340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5"/>
          <p:cNvSpPr txBox="1"/>
          <p:nvPr/>
        </p:nvSpPr>
        <p:spPr>
          <a:xfrm>
            <a:off x="454435" y="3175085"/>
            <a:ext cx="8235131" cy="1123384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9525" algn="ctr">
              <a:defRPr/>
            </a:pPr>
            <a:r>
              <a:rPr lang="en-US" altLang="ko-KR" sz="40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BP</a:t>
            </a: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</a:t>
            </a:r>
            <a:r>
              <a:rPr lang="en-US" altLang="ko-KR" sz="33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구매처</a:t>
            </a: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33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9525" algn="ctr">
              <a:defRPr/>
            </a:pP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ZEDR10_FK01</a:t>
            </a:r>
          </a:p>
        </p:txBody>
      </p:sp>
    </p:spTree>
    <p:extLst>
      <p:ext uri="{BB962C8B-B14F-4D97-AF65-F5344CB8AC3E}">
        <p14:creationId xmlns:p14="http://schemas.microsoft.com/office/powerpoint/2010/main" val="28669090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1. Technical Flow Diagram ( </a:t>
            </a:r>
            <a:r>
              <a:rPr lang="en-US" altLang="ko-KR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입고처리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 - GR)</a:t>
            </a:r>
          </a:p>
        </p:txBody>
      </p:sp>
      <p:graphicFrame>
        <p:nvGraphicFramePr>
          <p:cNvPr id="27" name="Group 66">
            <a:extLst>
              <a:ext uri="{FF2B5EF4-FFF2-40B4-BE49-F238E27FC236}">
                <a16:creationId xmlns:a16="http://schemas.microsoft.com/office/drawing/2014/main" id="{8E51E5A3-55FC-40FD-9803-DCCFC00B6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93739"/>
              </p:ext>
            </p:extLst>
          </p:nvPr>
        </p:nvGraphicFramePr>
        <p:xfrm>
          <a:off x="321775" y="881062"/>
          <a:ext cx="8444156" cy="5581284"/>
        </p:xfrm>
        <a:graphic>
          <a:graphicData uri="http://schemas.openxmlformats.org/drawingml/2006/table">
            <a:tbl>
              <a:tblPr/>
              <a:tblGrid>
                <a:gridCol w="314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2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27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1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흐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름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도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요구 기능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프로세스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95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         </a:t>
                      </a:r>
                    </a:p>
                  </a:txBody>
                  <a:tcPr marL="72000" marR="36000" marT="72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 </a:t>
                      </a:r>
                      <a:r>
                        <a:rPr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입고</a:t>
                      </a:r>
                      <a:r>
                        <a:rPr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처리</a:t>
                      </a:r>
                      <a:r>
                        <a:rPr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]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AutoNum type="arabicPeriod"/>
                      </a:pP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구매오더번호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플랜트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입고처리일을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필수적으로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입력해야한다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.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AutoNum type="arabicPeriod"/>
                      </a:pP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입고체크를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통해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체크한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아이템을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입고처리할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수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있어야한다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AutoNum type="arabicPeriod"/>
                      </a:pP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입고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처리시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입고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목록에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출력되야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None/>
                      </a:pPr>
                      <a:endParaRPr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None/>
                      </a:pPr>
                      <a:r>
                        <a:rPr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 </a:t>
                      </a:r>
                      <a:r>
                        <a:rPr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입고</a:t>
                      </a:r>
                      <a:r>
                        <a:rPr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  <a:r>
                        <a:rPr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]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AutoNum type="arabicPeriod"/>
                      </a:pP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구매오더와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플랜트를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필수적으로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입력해야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AutoNum type="arabicPeriod"/>
                      </a:pP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입고취소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체크를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통해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입고처리되었던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내역을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입고취소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할  수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있어야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AutoNum type="arabicPeriod"/>
                      </a:pP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입고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입고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처리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목록에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출력되어야한다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None/>
                      </a:pPr>
                      <a:endParaRPr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None/>
                      </a:pPr>
                      <a:endParaRPr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2000" marR="36000" marT="72000" marB="54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력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[입고 처리]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구매오더번호</a:t>
                      </a:r>
                      <a:r>
                        <a:rPr lang="en-US" altLang="ko-KR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플랜트</a:t>
                      </a:r>
                      <a:r>
                        <a:rPr lang="en-US" altLang="ko-KR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입고처리일</a:t>
                      </a:r>
                      <a:endParaRPr lang="ko-KR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endParaRPr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[입고 조회]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sz="10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구매오더</a:t>
                      </a:r>
                      <a:r>
                        <a:rPr lang="en-US" altLang="ko-KR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플랜트</a:t>
                      </a:r>
                      <a:endParaRPr lang="ko-KR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000" marR="0" marT="54000" marB="54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9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처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취소</a:t>
                      </a:r>
                      <a:endParaRPr kumimoji="1" lang="en-US" altLang="ko-KR" sz="1000" b="0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4000" marR="0" marT="54000" marB="54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08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출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력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[입고 처리]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입고 처리할 목록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endParaRPr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[입고 조회]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입고 완료된 목록</a:t>
                      </a:r>
                    </a:p>
                  </a:txBody>
                  <a:tcPr marL="54000" marR="0" marT="54000" marB="54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순서도: 수행의 시작/종료 15">
            <a:extLst>
              <a:ext uri="{FF2B5EF4-FFF2-40B4-BE49-F238E27FC236}">
                <a16:creationId xmlns:a16="http://schemas.microsoft.com/office/drawing/2014/main" id="{B5137260-4883-4CE4-9FA7-369D526A5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975" y="1432317"/>
            <a:ext cx="1008063" cy="360363"/>
          </a:xfrm>
          <a:prstGeom prst="flowChartTermina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dirty="0">
                <a:latin typeface="맑은 고딕"/>
                <a:ea typeface="맑은 고딕"/>
              </a:rPr>
              <a:t>화면실행</a:t>
            </a:r>
            <a:endParaRPr lang="en-US" altLang="ko-KR" sz="1000" dirty="0">
              <a:latin typeface="맑은 고딕"/>
              <a:ea typeface="맑은 고딕"/>
            </a:endParaRPr>
          </a:p>
        </p:txBody>
      </p:sp>
      <p:cxnSp>
        <p:nvCxnSpPr>
          <p:cNvPr id="29" name="AutoShape 84">
            <a:extLst>
              <a:ext uri="{FF2B5EF4-FFF2-40B4-BE49-F238E27FC236}">
                <a16:creationId xmlns:a16="http://schemas.microsoft.com/office/drawing/2014/main" id="{8302CB16-8A64-44B2-BA86-DD4D0427D4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883767" y="1792680"/>
            <a:ext cx="5347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80">
            <a:extLst>
              <a:ext uri="{FF2B5EF4-FFF2-40B4-BE49-F238E27FC236}">
                <a16:creationId xmlns:a16="http://schemas.microsoft.com/office/drawing/2014/main" id="{7C34E89A-2074-4E3E-A546-76B1A6CC1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007" y="2838431"/>
            <a:ext cx="539750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latin typeface="맑은 고딕"/>
                <a:ea typeface="맑은 고딕"/>
              </a:rPr>
              <a:t>입고처리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8D94C30B-021F-4DC7-B436-8AD5F4C28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074" y="2837203"/>
            <a:ext cx="539750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latin typeface="맑은 고딕"/>
                <a:ea typeface="맑은 고딕"/>
              </a:rPr>
              <a:t>입고조회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AutoShape 84">
            <a:extLst>
              <a:ext uri="{FF2B5EF4-FFF2-40B4-BE49-F238E27FC236}">
                <a16:creationId xmlns:a16="http://schemas.microsoft.com/office/drawing/2014/main" id="{89FE6627-A8D1-AB3D-CC00-9A3E4D317F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43027" y="2503069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순서도: 수행의 시작/종료 15">
            <a:extLst>
              <a:ext uri="{FF2B5EF4-FFF2-40B4-BE49-F238E27FC236}">
                <a16:creationId xmlns:a16="http://schemas.microsoft.com/office/drawing/2014/main" id="{27199E30-2CE7-9490-0592-BA967BDBA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974" y="2133601"/>
            <a:ext cx="1008063" cy="360363"/>
          </a:xfrm>
          <a:prstGeom prst="flowChartTermina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 dirty="0">
                <a:latin typeface="맑은 고딕"/>
                <a:ea typeface="맑은 고딕"/>
              </a:rPr>
              <a:t>GR 스크린</a:t>
            </a:r>
          </a:p>
        </p:txBody>
      </p:sp>
      <p:cxnSp>
        <p:nvCxnSpPr>
          <p:cNvPr id="8" name="AutoShape 84">
            <a:extLst>
              <a:ext uri="{FF2B5EF4-FFF2-40B4-BE49-F238E27FC236}">
                <a16:creationId xmlns:a16="http://schemas.microsoft.com/office/drawing/2014/main" id="{78D84D64-4CBC-2A32-DBE1-84BDBE07C9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62342" y="2503069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4">
            <a:extLst>
              <a:ext uri="{FF2B5EF4-FFF2-40B4-BE49-F238E27FC236}">
                <a16:creationId xmlns:a16="http://schemas.microsoft.com/office/drawing/2014/main" id="{FCEC825E-DCC3-B025-26FC-C1B605BA89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43027" y="3195244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4">
            <a:extLst>
              <a:ext uri="{FF2B5EF4-FFF2-40B4-BE49-F238E27FC236}">
                <a16:creationId xmlns:a16="http://schemas.microsoft.com/office/drawing/2014/main" id="{117C26E9-8211-7A1B-37F2-C433F9FD62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62342" y="3195244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순서도: 수행의 시작/종료 15">
            <a:extLst>
              <a:ext uri="{FF2B5EF4-FFF2-40B4-BE49-F238E27FC236}">
                <a16:creationId xmlns:a16="http://schemas.microsoft.com/office/drawing/2014/main" id="{B8F0299D-CBEF-D2BA-BE0E-00AE68B70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886" y="3536166"/>
            <a:ext cx="680191" cy="360363"/>
          </a:xfrm>
          <a:prstGeom prst="flowChartTermina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>
                <a:latin typeface="맑은 고딕"/>
                <a:ea typeface="맑은 고딕"/>
              </a:rPr>
              <a:t>처리화면</a:t>
            </a:r>
          </a:p>
        </p:txBody>
      </p:sp>
      <p:sp>
        <p:nvSpPr>
          <p:cNvPr id="14" name="순서도: 수행의 시작/종료 15">
            <a:extLst>
              <a:ext uri="{FF2B5EF4-FFF2-40B4-BE49-F238E27FC236}">
                <a16:creationId xmlns:a16="http://schemas.microsoft.com/office/drawing/2014/main" id="{77F3B932-54BD-4C3E-64AD-E8BE965F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98" y="3536166"/>
            <a:ext cx="680191" cy="360363"/>
          </a:xfrm>
          <a:prstGeom prst="flowChartTermina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>
                <a:latin typeface="맑은 고딕"/>
                <a:ea typeface="맑은 고딕"/>
              </a:rPr>
              <a:t>조회화면</a:t>
            </a:r>
          </a:p>
        </p:txBody>
      </p:sp>
      <p:cxnSp>
        <p:nvCxnSpPr>
          <p:cNvPr id="2" name="AutoShape 84">
            <a:extLst>
              <a:ext uri="{FF2B5EF4-FFF2-40B4-BE49-F238E27FC236}">
                <a16:creationId xmlns:a16="http://schemas.microsoft.com/office/drawing/2014/main" id="{D61B3BD0-AB48-7577-4F1C-78C1D6F5F8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0498" y="3899734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AutoShape 84">
            <a:extLst>
              <a:ext uri="{FF2B5EF4-FFF2-40B4-BE49-F238E27FC236}">
                <a16:creationId xmlns:a16="http://schemas.microsoft.com/office/drawing/2014/main" id="{90FE076D-9C53-BD8E-A73E-EAFEA70FAC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47516" y="3899733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80">
            <a:extLst>
              <a:ext uri="{FF2B5EF4-FFF2-40B4-BE49-F238E27FC236}">
                <a16:creationId xmlns:a16="http://schemas.microsoft.com/office/drawing/2014/main" id="{D24BCDCA-F0EE-DAD4-1DE6-512372693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855" y="4247412"/>
            <a:ext cx="539750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latin typeface="맑은 고딕"/>
                <a:ea typeface="맑은 고딕"/>
              </a:rPr>
              <a:t>입고처리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80">
            <a:extLst>
              <a:ext uri="{FF2B5EF4-FFF2-40B4-BE49-F238E27FC236}">
                <a16:creationId xmlns:a16="http://schemas.microsoft.com/office/drawing/2014/main" id="{B07C160A-4CC0-4C12-5768-E23F03498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496" y="4247411"/>
            <a:ext cx="539750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latin typeface="맑은 고딕"/>
                <a:ea typeface="맑은 고딕"/>
              </a:rPr>
              <a:t>입고취소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44818"/>
      </p:ext>
    </p:extLst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92898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/>
                <a:ea typeface="맑은 고딕"/>
              </a:rPr>
              <a:t>2. Table </a:t>
            </a:r>
            <a:r>
              <a:rPr lang="ko-KR" altLang="en-US" sz="2000" dirty="0">
                <a:latin typeface="맑은 고딕"/>
                <a:ea typeface="맑은 고딕"/>
              </a:rPr>
              <a:t>생성</a:t>
            </a:r>
            <a:endParaRPr lang="en-US" altLang="ko-KR" sz="2000" dirty="0">
              <a:latin typeface="맑은 고딕"/>
              <a:ea typeface="맑은 고딕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6EB0FC4-4244-4395-A2A8-802EA4548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96571"/>
              </p:ext>
            </p:extLst>
          </p:nvPr>
        </p:nvGraphicFramePr>
        <p:xfrm>
          <a:off x="405492" y="1366480"/>
          <a:ext cx="5318299" cy="790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307">
                  <a:extLst>
                    <a:ext uri="{9D8B030D-6E8A-4147-A177-3AD203B41FA5}">
                      <a16:colId xmlns:a16="http://schemas.microsoft.com/office/drawing/2014/main" val="2239909316"/>
                    </a:ext>
                  </a:extLst>
                </a:gridCol>
                <a:gridCol w="2659992">
                  <a:extLst>
                    <a:ext uri="{9D8B030D-6E8A-4147-A177-3AD203B41FA5}">
                      <a16:colId xmlns:a16="http://schemas.microsoft.com/office/drawing/2014/main" val="3038116828"/>
                    </a:ext>
                  </a:extLst>
                </a:gridCol>
              </a:tblGrid>
              <a:tr h="265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Table</a:t>
                      </a:r>
                      <a:r>
                        <a:rPr lang="ko-KR" altLang="en-US" sz="110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10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Name</a:t>
                      </a:r>
                      <a:endParaRPr lang="ko-KR" altLang="en-US" sz="11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  <a:endParaRPr lang="ko-KR" altLang="en-US" sz="11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0853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ZMKPF10</a:t>
                      </a:r>
                      <a:endParaRPr lang="en-US" altLang="ko-KR" sz="11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입고헤더테이블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69472"/>
                  </a:ext>
                </a:extLst>
              </a:tr>
              <a:tr h="2536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0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ZMSEG10</a:t>
                      </a:r>
                      <a:endParaRPr lang="en-US" altLang="ko-KR" sz="11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입고아이템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61390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97160B40-8A87-4065-A3DD-6B8EB187F45F}"/>
              </a:ext>
            </a:extLst>
          </p:cNvPr>
          <p:cNvSpPr/>
          <p:nvPr/>
        </p:nvSpPr>
        <p:spPr>
          <a:xfrm>
            <a:off x="420060" y="1009628"/>
            <a:ext cx="5318300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400" b="1" dirty="0">
                <a:latin typeface="Malgun Gothic"/>
                <a:ea typeface="Malgun Gothic"/>
              </a:rPr>
              <a:t>입고</a:t>
            </a:r>
            <a:r>
              <a:rPr lang="ko-KR" sz="1400" b="1" dirty="0">
                <a:latin typeface="Malgun Gothic"/>
                <a:ea typeface="Malgun Gothic"/>
              </a:rPr>
              <a:t>생성 </a:t>
            </a:r>
            <a:r>
              <a:rPr lang="en-US" altLang="ko-KR" sz="1400" b="1" dirty="0">
                <a:latin typeface="Malgun Gothic"/>
                <a:ea typeface="Malgun Gothic"/>
              </a:rPr>
              <a:t>(GR)</a:t>
            </a:r>
            <a:r>
              <a:rPr lang="ko-KR" sz="1400" b="1" dirty="0">
                <a:latin typeface="Malgun Gothic"/>
                <a:ea typeface="Malgun Gothic"/>
              </a:rPr>
              <a:t> </a:t>
            </a:r>
            <a:r>
              <a:rPr lang="ko-KR" altLang="en-US" sz="1400" b="1" dirty="0">
                <a:latin typeface="Malgun Gothic"/>
                <a:ea typeface="Malgun Gothic"/>
              </a:rPr>
              <a:t>테이블</a:t>
            </a:r>
            <a:endParaRPr lang="ko-KR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283BD03-FE25-4FF6-9F1B-533A2F682CB8}"/>
              </a:ext>
            </a:extLst>
          </p:cNvPr>
          <p:cNvSpPr/>
          <p:nvPr/>
        </p:nvSpPr>
        <p:spPr>
          <a:xfrm>
            <a:off x="423308" y="2372977"/>
            <a:ext cx="531830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 err="1">
                <a:latin typeface="맑은 고딕"/>
                <a:ea typeface="맑은 고딕"/>
              </a:rPr>
              <a:t>입고헤더</a:t>
            </a:r>
            <a:r>
              <a:rPr lang="en-US" altLang="ko-KR" sz="1200" b="1" dirty="0">
                <a:latin typeface="맑은 고딕"/>
                <a:ea typeface="맑은 고딕"/>
              </a:rPr>
              <a:t> </a:t>
            </a:r>
            <a:r>
              <a:rPr lang="en-US" altLang="ko-KR" sz="1200" b="1" dirty="0" err="1">
                <a:latin typeface="맑은 고딕"/>
                <a:ea typeface="맑은 고딕"/>
              </a:rPr>
              <a:t>테이블</a:t>
            </a:r>
            <a:r>
              <a:rPr lang="en-US" altLang="ko-KR" sz="1200" b="1" dirty="0">
                <a:latin typeface="맑은 고딕"/>
                <a:ea typeface="맑은 고딕"/>
              </a:rPr>
              <a:t>( ZMKPF10)</a:t>
            </a:r>
            <a:endParaRPr lang="ko-KR" altLang="en-US" sz="1200" b="1" dirty="0"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302990-B546-43AE-8ACB-CB371E9A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36" y="2834161"/>
            <a:ext cx="7392432" cy="25625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1DF962-ADDA-415F-BEAA-F3679997E097}"/>
              </a:ext>
            </a:extLst>
          </p:cNvPr>
          <p:cNvSpPr txBox="1"/>
          <p:nvPr/>
        </p:nvSpPr>
        <p:spPr>
          <a:xfrm>
            <a:off x="7807367" y="2834161"/>
            <a:ext cx="692497" cy="11772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900" kern="0" dirty="0" err="1">
                <a:solidFill>
                  <a:srgbClr val="FF0000"/>
                </a:solidFill>
                <a:latin typeface="Malgun Gothic"/>
                <a:ea typeface="Malgun Gothic"/>
                <a:cs typeface="Arial Unicode MS"/>
              </a:rPr>
              <a:t>Client</a:t>
            </a:r>
            <a:endParaRPr lang="ko-KR" altLang="en-US" sz="900" kern="0" dirty="0">
              <a:solidFill>
                <a:srgbClr val="FF0000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rgbClr val="FF0000"/>
                </a:solidFill>
                <a:latin typeface="Malgun Gothic"/>
                <a:ea typeface="Malgun Gothic"/>
                <a:cs typeface="Arial Unicode MS"/>
              </a:rPr>
              <a:t>입고문서번호</a:t>
            </a:r>
            <a:endParaRPr lang="ko-KR" altLang="en-US" sz="900" kern="0" dirty="0">
              <a:solidFill>
                <a:srgbClr val="FF0000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 algn="l"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rgbClr val="FF0000"/>
                </a:solidFill>
                <a:latin typeface="Malgun Gothic"/>
                <a:ea typeface="Malgun Gothic"/>
                <a:cs typeface="Arial Unicode MS"/>
              </a:rPr>
              <a:t>회계연도</a:t>
            </a: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전표유형</a:t>
            </a:r>
            <a:endParaRPr lang="ko-KR" altLang="en-US" sz="900" kern="0" dirty="0">
              <a:solidFill>
                <a:schemeClr val="tx2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증빙일</a:t>
            </a:r>
            <a:endParaRPr lang="en-US" altLang="ko-KR" sz="900" kern="0" dirty="0">
              <a:solidFill>
                <a:schemeClr val="tx2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전기일</a:t>
            </a:r>
            <a:endParaRPr lang="ko-KR" altLang="en-US" kern="0" dirty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681520"/>
      </p:ext>
    </p:ext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37679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endParaRPr lang="en-US" altLang="ko-KR" sz="120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3" name="Rectangle 4">
            <a:extLst>
              <a:ext uri="{FF2B5EF4-FFF2-40B4-BE49-F238E27FC236}">
                <a16:creationId xmlns:a16="http://schemas.microsoft.com/office/drawing/2014/main" id="{B83B0846-226D-9E17-675A-402B8727748B}"/>
              </a:ext>
            </a:extLst>
          </p:cNvPr>
          <p:cNvSpPr/>
          <p:nvPr/>
        </p:nvSpPr>
        <p:spPr>
          <a:xfrm>
            <a:off x="541706" y="1079703"/>
            <a:ext cx="5318300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latin typeface="맑은 고딕"/>
                <a:ea typeface="맑은 고딕"/>
              </a:rPr>
              <a:t>2. </a:t>
            </a:r>
            <a:r>
              <a:rPr lang="en-US" altLang="ko-KR" sz="1200" b="1" dirty="0" err="1">
                <a:latin typeface="맑은 고딕"/>
                <a:ea typeface="맑은 고딕"/>
              </a:rPr>
              <a:t>입고아이템</a:t>
            </a:r>
            <a:r>
              <a:rPr lang="en-US" altLang="ko-KR" sz="1200" b="1" dirty="0">
                <a:latin typeface="맑은 고딕"/>
                <a:ea typeface="맑은 고딕"/>
              </a:rPr>
              <a:t> </a:t>
            </a:r>
            <a:r>
              <a:rPr lang="en-US" altLang="ko-KR" sz="1200" b="1" dirty="0" err="1">
                <a:latin typeface="맑은 고딕"/>
                <a:ea typeface="맑은 고딕"/>
              </a:rPr>
              <a:t>테이블</a:t>
            </a:r>
            <a:r>
              <a:rPr lang="en-US" altLang="ko-KR" sz="1200" b="1" dirty="0">
                <a:latin typeface="맑은 고딕"/>
                <a:ea typeface="맑은 고딕"/>
              </a:rPr>
              <a:t>( ZMSEG10)</a:t>
            </a:r>
          </a:p>
          <a:p>
            <a:endParaRPr lang="en-US" altLang="ko-KR" sz="1200" b="1" dirty="0">
              <a:latin typeface="맑은 고딕"/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D99E0D-C871-4B51-88C0-2BE596602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06" y="1310535"/>
            <a:ext cx="7954485" cy="4810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D95D3-5E68-46E4-AF36-E8EA73552F1E}"/>
              </a:ext>
            </a:extLst>
          </p:cNvPr>
          <p:cNvSpPr txBox="1"/>
          <p:nvPr/>
        </p:nvSpPr>
        <p:spPr>
          <a:xfrm>
            <a:off x="7632477" y="1310535"/>
            <a:ext cx="1062744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900" kern="0" dirty="0" err="1">
                <a:solidFill>
                  <a:srgbClr val="FF0000"/>
                </a:solidFill>
                <a:latin typeface="Malgun Gothic"/>
                <a:ea typeface="Malgun Gothic"/>
                <a:cs typeface="Arial Unicode MS"/>
              </a:rPr>
              <a:t>Client</a:t>
            </a:r>
            <a:endParaRPr lang="ko-KR" altLang="en-US" sz="900" kern="0" dirty="0">
              <a:solidFill>
                <a:srgbClr val="FF0000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rgbClr val="FF0000"/>
                </a:solidFill>
                <a:latin typeface="Malgun Gothic"/>
                <a:ea typeface="Malgun Gothic"/>
                <a:cs typeface="Arial Unicode MS"/>
              </a:rPr>
              <a:t>입고문서번호</a:t>
            </a:r>
            <a:endParaRPr lang="ko-KR" altLang="en-US" sz="900" kern="0" dirty="0">
              <a:solidFill>
                <a:srgbClr val="FF0000"/>
              </a:solidFill>
              <a:latin typeface="Malgun Gothic"/>
              <a:ea typeface="Malgun Gothic"/>
              <a:cs typeface="Arial Unicode MS" pitchFamily="34" charset="-128"/>
            </a:endParaRPr>
          </a:p>
          <a:p>
            <a:pPr algn="l"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rgbClr val="FF0000"/>
                </a:solidFill>
                <a:latin typeface="Malgun Gothic"/>
                <a:ea typeface="Malgun Gothic"/>
                <a:cs typeface="Arial Unicode MS"/>
              </a:rPr>
              <a:t>회계연도</a:t>
            </a: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rgbClr val="FF0000"/>
                </a:solidFill>
                <a:latin typeface="Malgun Gothic"/>
                <a:ea typeface="Malgun Gothic"/>
                <a:cs typeface="Arial Unicode MS"/>
              </a:rPr>
              <a:t>아이템번호</a:t>
            </a:r>
            <a:endParaRPr lang="en-US" altLang="ko-KR" sz="900" kern="0" dirty="0">
              <a:solidFill>
                <a:srgbClr val="FF0000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자재번호</a:t>
            </a:r>
            <a:endParaRPr lang="en-US" altLang="ko-KR" sz="900" kern="0" dirty="0">
              <a:solidFill>
                <a:schemeClr val="tx2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플랜트</a:t>
            </a:r>
            <a:endParaRPr lang="en-US" altLang="ko-KR" sz="900" kern="0" dirty="0">
              <a:solidFill>
                <a:schemeClr val="tx2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저장위치</a:t>
            </a:r>
            <a:endParaRPr lang="en-US" altLang="ko-KR" sz="900" kern="0" dirty="0">
              <a:solidFill>
                <a:schemeClr val="tx2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구매처번호</a:t>
            </a:r>
            <a:endParaRPr lang="en-US" altLang="ko-KR" sz="900" kern="0" dirty="0">
              <a:solidFill>
                <a:schemeClr val="tx2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통화키</a:t>
            </a:r>
            <a:endParaRPr lang="en-US" altLang="ko-KR" sz="900" kern="0" dirty="0">
              <a:solidFill>
                <a:schemeClr val="tx2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수량</a:t>
            </a:r>
            <a:endParaRPr lang="en-US" altLang="ko-KR" sz="900" kern="0" dirty="0">
              <a:solidFill>
                <a:schemeClr val="tx2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단위</a:t>
            </a:r>
            <a:endParaRPr lang="en-US" altLang="ko-KR" sz="900" kern="0" dirty="0">
              <a:solidFill>
                <a:schemeClr val="tx2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 err="1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구매오더번호</a:t>
            </a:r>
            <a:endParaRPr lang="en-US" altLang="ko-KR" sz="900" kern="0" dirty="0">
              <a:solidFill>
                <a:schemeClr val="tx2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회사코드</a:t>
            </a:r>
            <a:endParaRPr lang="en-US" altLang="ko-KR" sz="900" kern="0" dirty="0">
              <a:solidFill>
                <a:schemeClr val="tx2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회계연도</a:t>
            </a:r>
            <a:endParaRPr lang="en-US" altLang="ko-KR" sz="900" kern="0" dirty="0">
              <a:solidFill>
                <a:schemeClr val="tx2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전표번호</a:t>
            </a:r>
            <a:endParaRPr lang="en-US" altLang="ko-KR" sz="900" kern="0" dirty="0">
              <a:solidFill>
                <a:schemeClr val="tx2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 err="1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차대변</a:t>
            </a:r>
            <a:endParaRPr lang="en-US" altLang="ko-KR" sz="900" kern="0" dirty="0">
              <a:solidFill>
                <a:schemeClr val="tx2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chemeClr val="tx2"/>
                </a:solidFill>
                <a:latin typeface="Malgun Gothic"/>
                <a:ea typeface="Malgun Gothic"/>
                <a:cs typeface="Arial Unicode MS"/>
              </a:rPr>
              <a:t>금액</a:t>
            </a:r>
            <a:endParaRPr lang="en-US" altLang="ko-KR" sz="900" kern="0" dirty="0">
              <a:solidFill>
                <a:schemeClr val="tx2"/>
              </a:solidFill>
              <a:latin typeface="Malgun Gothic"/>
              <a:ea typeface="Malgun Gothic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endParaRPr lang="ko-KR" altLang="en-US" kern="0" dirty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828261"/>
      </p:ext>
    </p:extLst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51413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/>
                <a:ea typeface="맑은 고딕"/>
                <a:cs typeface="Arial"/>
              </a:rPr>
              <a:t>3. </a:t>
            </a:r>
            <a:r>
              <a:rPr lang="en-US" altLang="ko-KR" sz="2000" dirty="0" err="1">
                <a:latin typeface="맑은 고딕"/>
                <a:ea typeface="맑은 고딕"/>
                <a:cs typeface="Arial"/>
              </a:rPr>
              <a:t>스크린</a:t>
            </a:r>
            <a:endParaRPr lang="en-US" altLang="ko-KR" sz="2000" dirty="0" err="1">
              <a:latin typeface="맑은 고딕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BEC23-89CA-2C49-620D-E8AFC6FC9140}"/>
              </a:ext>
            </a:extLst>
          </p:cNvPr>
          <p:cNvSpPr txBox="1"/>
          <p:nvPr/>
        </p:nvSpPr>
        <p:spPr>
          <a:xfrm>
            <a:off x="352566" y="1046328"/>
            <a:ext cx="109645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400" b="1" kern="0" dirty="0">
                <a:latin typeface="Malgun Gothic"/>
                <a:ea typeface="Malgun Gothic"/>
                <a:cs typeface="Arial Unicode MS"/>
              </a:rPr>
              <a:t> [ 입고 처리 ]</a:t>
            </a:r>
            <a:endParaRPr lang="ko-KR" altLang="en-US" sz="1400" b="1" kern="0" dirty="0">
              <a:latin typeface="Malgun Gothic"/>
              <a:ea typeface="Malgun Gothic"/>
              <a:cs typeface="Arial Unicode MS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151ABA-3043-4B51-97CC-F2AA6054C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47" y="1318281"/>
            <a:ext cx="3470262" cy="13273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4411BD-80C5-483F-A036-A92B17774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47" y="2609250"/>
            <a:ext cx="7146068" cy="1085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7243606-4C15-44DA-9ADA-58F68706F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47" y="3629591"/>
            <a:ext cx="7146068" cy="9621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2749D14-9220-4918-B7B9-FBD1D9401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47" y="4591750"/>
            <a:ext cx="3579989" cy="99064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9D5E8BA-F3AE-469D-80B8-DB548F71C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04" y="5575677"/>
            <a:ext cx="7568742" cy="8287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96CDD2C-3E02-475A-B08E-DBC1DA0511D3}"/>
              </a:ext>
            </a:extLst>
          </p:cNvPr>
          <p:cNvSpPr txBox="1"/>
          <p:nvPr/>
        </p:nvSpPr>
        <p:spPr>
          <a:xfrm>
            <a:off x="4727626" y="1637414"/>
            <a:ext cx="326889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본 예시에서는 하나의 라인에 대해서만 보였지만 여러 라인 아이템에 대해서 동시에 입고 처리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(</a:t>
            </a: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부분 입고 포함 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) </a:t>
            </a: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할 수도 있다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.</a:t>
            </a:r>
            <a:endParaRPr lang="ko-KR" altLang="en-US" sz="1000" kern="0" dirty="0" err="1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294310"/>
      </p:ext>
    </p:extLst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/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7" name="TextBox 8">
            <a:extLst>
              <a:ext uri="{FF2B5EF4-FFF2-40B4-BE49-F238E27FC236}">
                <a16:creationId xmlns:a16="http://schemas.microsoft.com/office/drawing/2014/main" id="{EE81B91A-16E3-79CF-E343-B0A9C4667D00}"/>
              </a:ext>
            </a:extLst>
          </p:cNvPr>
          <p:cNvSpPr txBox="1"/>
          <p:nvPr/>
        </p:nvSpPr>
        <p:spPr>
          <a:xfrm>
            <a:off x="341192" y="1023581"/>
            <a:ext cx="1096454" cy="215444"/>
          </a:xfrm>
          <a:prstGeom prst="rect">
            <a:avLst/>
          </a:prstGeom>
          <a:noFill/>
        </p:spPr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defTabSz="914400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defTabSz="914400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defTabSz="914400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400" b="1" kern="0" dirty="0">
                <a:latin typeface="Malgun Gothic"/>
                <a:ea typeface="Malgun Gothic"/>
                <a:cs typeface="Arial Unicode MS"/>
              </a:rPr>
              <a:t> [ 입고 조회 ]</a:t>
            </a:r>
            <a:endParaRPr lang="ko-KR" altLang="en-US" sz="1400" b="1" kern="0" dirty="0">
              <a:latin typeface="Malgun Gothic"/>
              <a:ea typeface="Malgun Gothic"/>
              <a:cs typeface="Arial Unicode MS" pitchFamily="34" charset="-128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0A5694-BA49-4CB2-85F9-C5F2D638E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31" y="1239025"/>
            <a:ext cx="3778114" cy="17136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E70DBE-7E61-4D0F-8839-9065F7DC4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31" y="2822258"/>
            <a:ext cx="7209695" cy="1257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9140DA-05D1-4360-991B-BA02A3DEC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31" y="4079733"/>
            <a:ext cx="4058530" cy="11286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DDB532-32FA-49D3-B783-0A4CCB676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231" y="5206826"/>
            <a:ext cx="6702000" cy="10090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98475B-9DC8-4000-9597-BD79987FCEB7}"/>
              </a:ext>
            </a:extLst>
          </p:cNvPr>
          <p:cNvSpPr txBox="1"/>
          <p:nvPr/>
        </p:nvSpPr>
        <p:spPr>
          <a:xfrm>
            <a:off x="4727626" y="1637414"/>
            <a:ext cx="326889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본 예시에서는 하나의 라인에 대해서만 보였지만 여러 라인 아이템에 대해서 동시에 입고 취소 처리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 </a:t>
            </a: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할 수도 있다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.</a:t>
            </a:r>
            <a:endParaRPr lang="ko-KR" altLang="en-US" sz="1000" kern="0" dirty="0" err="1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3547319"/>
      </p:ext>
    </p:extLst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43057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[</a:t>
                      </a:r>
                      <a:r>
                        <a:rPr lang="ko-KR" altLang="en-US" sz="14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4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구매오더</a:t>
                      </a:r>
                      <a:r>
                        <a:rPr lang="ko-KR" altLang="en-US" sz="14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생성 </a:t>
                      </a:r>
                      <a:r>
                        <a:rPr lang="en-US" altLang="ko-KR" sz="14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]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  <a:p>
                      <a:pPr marL="0" lvl="0" indent="0">
                        <a:buNone/>
                      </a:pP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  <a:cs typeface="Arial"/>
              </a:rPr>
              <a:t>4. </a:t>
            </a:r>
            <a:r>
              <a:rPr lang="en-US" altLang="ko-KR" sz="2000" dirty="0" err="1">
                <a:latin typeface="돋움" panose="020B0600000101010101" pitchFamily="50" charset="-127"/>
                <a:ea typeface="돋움" panose="020B0600000101010101" pitchFamily="50" charset="-127"/>
                <a:cs typeface="Arial"/>
              </a:rPr>
              <a:t>예외처리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EE2B4-6309-3A3D-8BC1-FFE1032B8A38}"/>
              </a:ext>
            </a:extLst>
          </p:cNvPr>
          <p:cNvSpPr txBox="1"/>
          <p:nvPr/>
        </p:nvSpPr>
        <p:spPr>
          <a:xfrm>
            <a:off x="580029" y="1262418"/>
            <a:ext cx="298639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200" kern="0" dirty="0" err="1">
                <a:latin typeface="Malgun Gothic"/>
                <a:ea typeface="Malgun Gothic"/>
                <a:cs typeface="Arial Unicode MS"/>
              </a:rPr>
              <a:t>구매오더번호</a:t>
            </a:r>
            <a:r>
              <a:rPr lang="ko-KR" altLang="en-US" sz="1200" kern="0" dirty="0">
                <a:latin typeface="Malgun Gothic"/>
                <a:ea typeface="Malgun Gothic"/>
                <a:cs typeface="Arial Unicode MS"/>
              </a:rPr>
              <a:t>, 플랜트, 입고처리일 </a:t>
            </a:r>
            <a:r>
              <a:rPr lang="ko-KR" altLang="en-US" sz="1200" kern="0" dirty="0" err="1">
                <a:latin typeface="Malgun Gothic"/>
                <a:ea typeface="Malgun Gothic"/>
                <a:cs typeface="Arial Unicode MS"/>
              </a:rPr>
              <a:t>미입력시</a:t>
            </a:r>
            <a:endParaRPr lang="ko-KR" altLang="en-US" sz="1200" kern="0" dirty="0">
              <a:latin typeface="Malgun Gothic"/>
              <a:ea typeface="Malgun Gothic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430E2-29E6-B41C-1A1C-A9407F235518}"/>
              </a:ext>
            </a:extLst>
          </p:cNvPr>
          <p:cNvSpPr txBox="1"/>
          <p:nvPr/>
        </p:nvSpPr>
        <p:spPr>
          <a:xfrm>
            <a:off x="341193" y="2991133"/>
            <a:ext cx="138499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400" b="1" kern="0" dirty="0">
                <a:latin typeface="Malgun Gothic"/>
                <a:ea typeface="Malgun Gothic"/>
                <a:cs typeface="Arial Unicode MS"/>
              </a:rPr>
              <a:t>[</a:t>
            </a:r>
            <a:r>
              <a:rPr lang="ko-KR" altLang="en-US" sz="1200" b="1" kern="0" dirty="0">
                <a:latin typeface="Malgun Gothic"/>
                <a:ea typeface="Malgun Gothic"/>
                <a:cs typeface="Arial Unicode MS"/>
              </a:rPr>
              <a:t> </a:t>
            </a:r>
            <a:r>
              <a:rPr lang="ko-KR" altLang="en-US" sz="1400" b="1" kern="0" dirty="0" err="1">
                <a:latin typeface="Malgun Gothic"/>
                <a:ea typeface="Malgun Gothic"/>
                <a:cs typeface="Arial Unicode MS"/>
              </a:rPr>
              <a:t>구매오더</a:t>
            </a:r>
            <a:r>
              <a:rPr lang="ko-KR" altLang="en-US" sz="1400" b="1" kern="0" dirty="0">
                <a:latin typeface="Malgun Gothic"/>
                <a:ea typeface="Malgun Gothic"/>
                <a:cs typeface="Arial Unicode MS"/>
              </a:rPr>
              <a:t> 조회 ]</a:t>
            </a:r>
            <a:endParaRPr lang="ko-KR" altLang="en-US" sz="1400" kern="0" dirty="0">
              <a:latin typeface="Malgun Gothic"/>
              <a:ea typeface="Malgun Gothic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4149A-38C3-06DB-9795-49ED0EF3ACE1}"/>
              </a:ext>
            </a:extLst>
          </p:cNvPr>
          <p:cNvSpPr txBox="1"/>
          <p:nvPr/>
        </p:nvSpPr>
        <p:spPr>
          <a:xfrm>
            <a:off x="671013" y="3514298"/>
            <a:ext cx="2176878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200" kern="0" dirty="0" err="1">
                <a:latin typeface="Malgun Gothic"/>
                <a:ea typeface="Malgun Gothic"/>
                <a:cs typeface="Arial Unicode MS"/>
              </a:rPr>
              <a:t>구매오더번호</a:t>
            </a:r>
            <a:r>
              <a:rPr lang="ko-KR" altLang="en-US" sz="1200" kern="0" dirty="0">
                <a:latin typeface="Malgun Gothic"/>
                <a:ea typeface="Malgun Gothic"/>
                <a:cs typeface="Arial Unicode MS"/>
              </a:rPr>
              <a:t>, 플랜트, </a:t>
            </a:r>
            <a:r>
              <a:rPr lang="ko-KR" altLang="en-US" sz="1200" kern="0" dirty="0" err="1">
                <a:latin typeface="Malgun Gothic"/>
                <a:ea typeface="Malgun Gothic"/>
                <a:cs typeface="Arial Unicode MS"/>
              </a:rPr>
              <a:t>미입력시</a:t>
            </a:r>
            <a:endParaRPr lang="ko-KR" altLang="en-US" sz="1200" kern="0" dirty="0" err="1">
              <a:latin typeface="Malgun Gothic"/>
              <a:ea typeface="Malgun Gothic"/>
              <a:cs typeface="Arial Unicode MS" pitchFamily="34" charset="-128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3AE3FF-A8B3-4A03-9874-5AA3F3CE8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25" y="1476079"/>
            <a:ext cx="3850228" cy="11434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476BFA-FA29-431B-BCEF-8FE75E81A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25" y="3798267"/>
            <a:ext cx="3947764" cy="14003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576AD3-42FB-4B68-A0C9-FE432C03F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448" y="1476079"/>
            <a:ext cx="3739470" cy="12236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465BE4-480F-496F-9718-C9EFF351FE75}"/>
              </a:ext>
            </a:extLst>
          </p:cNvPr>
          <p:cNvSpPr txBox="1"/>
          <p:nvPr/>
        </p:nvSpPr>
        <p:spPr>
          <a:xfrm>
            <a:off x="5038985" y="1196689"/>
            <a:ext cx="292227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200" kern="0" dirty="0" err="1">
                <a:latin typeface="Malgun Gothic"/>
                <a:ea typeface="Malgun Gothic"/>
                <a:cs typeface="Arial Unicode MS" pitchFamily="34" charset="-128"/>
              </a:rPr>
              <a:t>구매오더</a:t>
            </a:r>
            <a:r>
              <a:rPr lang="en-US" altLang="ko-KR" sz="1200" kern="0" dirty="0">
                <a:latin typeface="Malgun Gothic"/>
                <a:ea typeface="Malgun Gothic"/>
                <a:cs typeface="Arial Unicode MS" pitchFamily="34" charset="-128"/>
              </a:rPr>
              <a:t>, </a:t>
            </a:r>
            <a:r>
              <a:rPr lang="ko-KR" altLang="en-US" sz="1200" kern="0" dirty="0">
                <a:latin typeface="Malgun Gothic"/>
                <a:ea typeface="Malgun Gothic"/>
                <a:cs typeface="Arial Unicode MS" pitchFamily="34" charset="-128"/>
              </a:rPr>
              <a:t>플랜트에 맞는 조회조건 없을 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5F388C4-7E89-4C2A-968E-2CE614F2D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1" y="3779214"/>
            <a:ext cx="3829918" cy="14194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BDBAE7-DBF3-40D2-B436-E68F04A6F986}"/>
              </a:ext>
            </a:extLst>
          </p:cNvPr>
          <p:cNvSpPr txBox="1"/>
          <p:nvPr/>
        </p:nvSpPr>
        <p:spPr>
          <a:xfrm>
            <a:off x="5038984" y="3510409"/>
            <a:ext cx="292227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200" kern="0" dirty="0" err="1">
                <a:latin typeface="Malgun Gothic"/>
                <a:ea typeface="Malgun Gothic"/>
                <a:cs typeface="Arial Unicode MS" pitchFamily="34" charset="-128"/>
              </a:rPr>
              <a:t>구매오더</a:t>
            </a:r>
            <a:r>
              <a:rPr lang="en-US" altLang="ko-KR" sz="1200" kern="0" dirty="0">
                <a:latin typeface="Malgun Gothic"/>
                <a:ea typeface="Malgun Gothic"/>
                <a:cs typeface="Arial Unicode MS" pitchFamily="34" charset="-128"/>
              </a:rPr>
              <a:t>, </a:t>
            </a:r>
            <a:r>
              <a:rPr lang="ko-KR" altLang="en-US" sz="1200" kern="0" dirty="0">
                <a:latin typeface="Malgun Gothic"/>
                <a:ea typeface="Malgun Gothic"/>
                <a:cs typeface="Arial Unicode MS" pitchFamily="34" charset="-128"/>
              </a:rPr>
              <a:t>플랜트에 맞는 조회조건 없을 시</a:t>
            </a:r>
          </a:p>
        </p:txBody>
      </p:sp>
    </p:spTree>
    <p:extLst>
      <p:ext uri="{BB962C8B-B14F-4D97-AF65-F5344CB8AC3E}">
        <p14:creationId xmlns:p14="http://schemas.microsoft.com/office/powerpoint/2010/main" val="1581764555"/>
      </p:ext>
    </p:extLst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5. </a:t>
            </a:r>
            <a:r>
              <a:rPr lang="en-US" altLang="ko-KR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주요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코드</a:t>
            </a:r>
            <a:endParaRPr lang="en-US" altLang="ko-KR" sz="2000" dirty="0" err="1">
              <a:latin typeface="돋움" panose="020B0600000101010101" pitchFamily="50" charset="-127"/>
              <a:ea typeface="돋움" panose="020B0600000101010101" pitchFamily="50" charset="-127"/>
              <a:cs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D6C61A-A3B1-403A-9154-3B1EABAB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75" y="755382"/>
            <a:ext cx="3644109" cy="56161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6436C1-C5BF-4127-B539-7367A3206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784" y="685748"/>
            <a:ext cx="3124015" cy="541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15627"/>
      </p:ext>
    </p:extLst>
  </p:cSld>
  <p:clrMapOvr>
    <a:masterClrMapping/>
  </p:clrMapOvr>
  <p:transition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5. </a:t>
            </a:r>
            <a:r>
              <a:rPr lang="en-US" altLang="ko-KR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주요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코드</a:t>
            </a:r>
            <a:endParaRPr lang="en-US" altLang="ko-KR" sz="2000" dirty="0" err="1">
              <a:latin typeface="돋움" panose="020B0600000101010101" pitchFamily="50" charset="-127"/>
              <a:ea typeface="돋움" panose="020B0600000101010101" pitchFamily="50" charset="-127"/>
              <a:cs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866FB0-D1FD-4723-89EA-80EE40850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75" y="890016"/>
            <a:ext cx="4534125" cy="552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51733"/>
      </p:ext>
    </p:extLst>
  </p:cSld>
  <p:clrMapOvr>
    <a:masterClrMapping/>
  </p:clrMapOvr>
  <p:transition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/>
          <p:cNvSpPr/>
          <p:nvPr/>
        </p:nvSpPr>
        <p:spPr>
          <a:xfrm>
            <a:off x="270781" y="282294"/>
            <a:ext cx="686943" cy="340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5"/>
          <p:cNvSpPr txBox="1"/>
          <p:nvPr/>
        </p:nvSpPr>
        <p:spPr>
          <a:xfrm>
            <a:off x="454435" y="3175085"/>
            <a:ext cx="8235131" cy="1061829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>
              <a:defRPr sz="2400" b="1" i="0">
                <a:solidFill>
                  <a:srgbClr val="666666"/>
                </a:solidFill>
                <a:latin typeface="Arial"/>
                <a:ea typeface="+mj-ea"/>
                <a:cs typeface="Arial"/>
              </a:defRPr>
            </a:lvl1pPr>
          </a:lstStyle>
          <a:p>
            <a:pPr marL="9525" algn="ctr">
              <a:defRPr/>
            </a:pPr>
            <a:r>
              <a:rPr lang="en-US" altLang="ko-KR" sz="36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IR</a:t>
            </a: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(</a:t>
            </a:r>
            <a:r>
              <a:rPr lang="en-US" altLang="ko-KR" sz="33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송장</a:t>
            </a: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3300" dirty="0" err="1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처리</a:t>
            </a: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marL="9525" algn="ctr">
              <a:defRPr/>
            </a:pPr>
            <a:r>
              <a:rPr lang="en-US" altLang="ko-KR" sz="33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ZEDR10_IR</a:t>
            </a:r>
          </a:p>
        </p:txBody>
      </p:sp>
    </p:spTree>
    <p:extLst>
      <p:ext uri="{BB962C8B-B14F-4D97-AF65-F5344CB8AC3E}">
        <p14:creationId xmlns:p14="http://schemas.microsoft.com/office/powerpoint/2010/main" val="152950999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1. Technical Flow Diagram ( </a:t>
            </a:r>
            <a:r>
              <a:rPr lang="en-US" altLang="ko-KR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송장처리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 - IR)</a:t>
            </a:r>
          </a:p>
        </p:txBody>
      </p:sp>
      <p:graphicFrame>
        <p:nvGraphicFramePr>
          <p:cNvPr id="27" name="Group 66">
            <a:extLst>
              <a:ext uri="{FF2B5EF4-FFF2-40B4-BE49-F238E27FC236}">
                <a16:creationId xmlns:a16="http://schemas.microsoft.com/office/drawing/2014/main" id="{8E51E5A3-55FC-40FD-9803-DCCFC00B6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95842"/>
              </p:ext>
            </p:extLst>
          </p:nvPr>
        </p:nvGraphicFramePr>
        <p:xfrm>
          <a:off x="321775" y="881062"/>
          <a:ext cx="8444156" cy="5581284"/>
        </p:xfrm>
        <a:graphic>
          <a:graphicData uri="http://schemas.openxmlformats.org/drawingml/2006/table">
            <a:tbl>
              <a:tblPr/>
              <a:tblGrid>
                <a:gridCol w="314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2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27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1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흐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름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 도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요구 기능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Data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프로세스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95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        </a:t>
                      </a:r>
                    </a:p>
                  </a:txBody>
                  <a:tcPr marL="72000" marR="36000" marT="72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[ </a:t>
                      </a:r>
                      <a:r>
                        <a:rPr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송장</a:t>
                      </a:r>
                      <a:r>
                        <a:rPr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처리</a:t>
                      </a:r>
                      <a:r>
                        <a:rPr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]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AutoNum type="arabicPeriod"/>
                      </a:pP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구매오더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플랜트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송장처리일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(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오늘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날짜가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기본적으로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입력됨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)을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필수적으로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입력받아야한다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AutoNum type="arabicPeriod"/>
                      </a:pP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송장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처리할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아이템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목록을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보여줘야한다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AutoNum type="arabicPeriod"/>
                      </a:pP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송장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처리시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송장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조회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목록에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출력되야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한다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0" marR="0" lvl="0" indent="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None/>
                      </a:pPr>
                      <a:endParaRPr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None/>
                      </a:pPr>
                      <a:endParaRPr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None/>
                      </a:pPr>
                      <a:endParaRPr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None/>
                      </a:pPr>
                      <a:endParaRPr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None/>
                      </a:pPr>
                      <a:r>
                        <a:rPr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[ </a:t>
                      </a:r>
                      <a:r>
                        <a:rPr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송장</a:t>
                      </a:r>
                      <a:r>
                        <a:rPr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조회</a:t>
                      </a:r>
                      <a:r>
                        <a:rPr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]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AutoNum type="arabicPeriod"/>
                      </a:pP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구매오더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플랜트를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필수적으로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입력받아야한다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AutoNum type="arabicPeriod"/>
                      </a:pPr>
                      <a:r>
                        <a:rPr lang="en-US" sz="10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송장</a:t>
                      </a:r>
                      <a:r>
                        <a:rPr lang="en-US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10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처리된</a:t>
                      </a:r>
                      <a:r>
                        <a:rPr lang="en-US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10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아이템목록을</a:t>
                      </a:r>
                      <a:r>
                        <a:rPr lang="en-US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10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보여줘야한다</a:t>
                      </a:r>
                      <a:r>
                        <a:rPr lang="en-US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.</a:t>
                      </a:r>
                      <a:endParaRPr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AutoNum type="arabicPeriod"/>
                      </a:pPr>
                      <a:r>
                        <a:rPr lang="ko-KR" altLang="en-US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송장 </a:t>
                      </a:r>
                      <a:r>
                        <a:rPr lang="ko-KR" altLang="en-US" sz="10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취소시</a:t>
                      </a:r>
                      <a:r>
                        <a:rPr lang="ko-KR" altLang="en-US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, 다시 송장 처리 목록에 출력되야 한다.</a:t>
                      </a:r>
                    </a:p>
                  </a:txBody>
                  <a:tcPr marL="72000" marR="36000" marT="72000" marB="54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입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력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[송장 처리]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구매오더</a:t>
                      </a: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플랜트, 송장처리일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endParaRPr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[송장 조회]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구매오더</a:t>
                      </a: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플랜트</a:t>
                      </a:r>
                    </a:p>
                  </a:txBody>
                  <a:tcPr marL="54000" marR="0" marT="54000" marB="54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9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처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리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입력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처리</a:t>
                      </a:r>
                      <a:endParaRPr kumimoji="1" lang="en-US" altLang="ko-KR" sz="1000" b="0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4000" marR="0" marT="54000" marB="54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08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출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력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[송장 처리]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송장 </a:t>
                      </a:r>
                      <a:r>
                        <a:rPr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처리시킬</a:t>
                      </a: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아이템 목록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endParaRPr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[송장 조회]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송장 처리된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아이템 목록</a:t>
                      </a:r>
                    </a:p>
                  </a:txBody>
                  <a:tcPr marL="54000" marR="0" marT="54000" marB="54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순서도: 수행의 시작/종료 15">
            <a:extLst>
              <a:ext uri="{FF2B5EF4-FFF2-40B4-BE49-F238E27FC236}">
                <a16:creationId xmlns:a16="http://schemas.microsoft.com/office/drawing/2014/main" id="{B5137260-4883-4CE4-9FA7-369D526A5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975" y="1432317"/>
            <a:ext cx="1008063" cy="360363"/>
          </a:xfrm>
          <a:prstGeom prst="flowChartTermina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>
                <a:latin typeface="맑은 고딕"/>
                <a:ea typeface="맑은 고딕"/>
              </a:rPr>
              <a:t>화면실행</a:t>
            </a:r>
            <a:endParaRPr lang="en-US" altLang="ko-KR" sz="1000">
              <a:latin typeface="맑은 고딕"/>
              <a:ea typeface="맑은 고딕"/>
            </a:endParaRPr>
          </a:p>
        </p:txBody>
      </p:sp>
      <p:cxnSp>
        <p:nvCxnSpPr>
          <p:cNvPr id="29" name="AutoShape 84">
            <a:extLst>
              <a:ext uri="{FF2B5EF4-FFF2-40B4-BE49-F238E27FC236}">
                <a16:creationId xmlns:a16="http://schemas.microsoft.com/office/drawing/2014/main" id="{8302CB16-8A64-44B2-BA86-DD4D0427D4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883767" y="1792680"/>
            <a:ext cx="5347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80">
            <a:extLst>
              <a:ext uri="{FF2B5EF4-FFF2-40B4-BE49-F238E27FC236}">
                <a16:creationId xmlns:a16="http://schemas.microsoft.com/office/drawing/2014/main" id="{7C34E89A-2074-4E3E-A546-76B1A6CC1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007" y="2838431"/>
            <a:ext cx="539750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latin typeface="맑은 고딕"/>
                <a:ea typeface="맑은 고딕"/>
              </a:rPr>
              <a:t>송장처리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8D94C30B-021F-4DC7-B436-8AD5F4C28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074" y="2837203"/>
            <a:ext cx="539750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latin typeface="맑은 고딕"/>
                <a:ea typeface="맑은 고딕"/>
              </a:rPr>
              <a:t>송장조회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AutoShape 84">
            <a:extLst>
              <a:ext uri="{FF2B5EF4-FFF2-40B4-BE49-F238E27FC236}">
                <a16:creationId xmlns:a16="http://schemas.microsoft.com/office/drawing/2014/main" id="{89FE6627-A8D1-AB3D-CC00-9A3E4D317F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43027" y="2503069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순서도: 수행의 시작/종료 15">
            <a:extLst>
              <a:ext uri="{FF2B5EF4-FFF2-40B4-BE49-F238E27FC236}">
                <a16:creationId xmlns:a16="http://schemas.microsoft.com/office/drawing/2014/main" id="{27199E30-2CE7-9490-0592-BA967BDBA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974" y="2133601"/>
            <a:ext cx="1008063" cy="360363"/>
          </a:xfrm>
          <a:prstGeom prst="flowChartTermina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>
                <a:latin typeface="맑은 고딕"/>
                <a:ea typeface="맑은 고딕"/>
              </a:rPr>
              <a:t>IR 스크린</a:t>
            </a:r>
          </a:p>
        </p:txBody>
      </p:sp>
      <p:cxnSp>
        <p:nvCxnSpPr>
          <p:cNvPr id="8" name="AutoShape 84">
            <a:extLst>
              <a:ext uri="{FF2B5EF4-FFF2-40B4-BE49-F238E27FC236}">
                <a16:creationId xmlns:a16="http://schemas.microsoft.com/office/drawing/2014/main" id="{78D84D64-4CBC-2A32-DBE1-84BDBE07C9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62342" y="2503069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4">
            <a:extLst>
              <a:ext uri="{FF2B5EF4-FFF2-40B4-BE49-F238E27FC236}">
                <a16:creationId xmlns:a16="http://schemas.microsoft.com/office/drawing/2014/main" id="{FCEC825E-DCC3-B025-26FC-C1B605BA89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43027" y="3195244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4">
            <a:extLst>
              <a:ext uri="{FF2B5EF4-FFF2-40B4-BE49-F238E27FC236}">
                <a16:creationId xmlns:a16="http://schemas.microsoft.com/office/drawing/2014/main" id="{117C26E9-8211-7A1B-37F2-C433F9FD62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62342" y="3195244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순서도: 수행의 시작/종료 15">
            <a:extLst>
              <a:ext uri="{FF2B5EF4-FFF2-40B4-BE49-F238E27FC236}">
                <a16:creationId xmlns:a16="http://schemas.microsoft.com/office/drawing/2014/main" id="{B8F0299D-CBEF-D2BA-BE0E-00AE68B70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453" y="3550543"/>
            <a:ext cx="1039624" cy="345986"/>
          </a:xfrm>
          <a:prstGeom prst="flowChartTermina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>
                <a:latin typeface="맑은 고딕"/>
                <a:ea typeface="맑은 고딕"/>
              </a:rPr>
              <a:t>송장처리화면</a:t>
            </a:r>
          </a:p>
        </p:txBody>
      </p:sp>
      <p:sp>
        <p:nvSpPr>
          <p:cNvPr id="14" name="순서도: 수행의 시작/종료 15">
            <a:extLst>
              <a:ext uri="{FF2B5EF4-FFF2-40B4-BE49-F238E27FC236}">
                <a16:creationId xmlns:a16="http://schemas.microsoft.com/office/drawing/2014/main" id="{77F3B932-54BD-4C3E-64AD-E8BE965F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98" y="3536166"/>
            <a:ext cx="1154643" cy="360363"/>
          </a:xfrm>
          <a:prstGeom prst="flowChartTermina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>
                <a:latin typeface="맑은 고딕"/>
                <a:ea typeface="맑은 고딕"/>
              </a:rPr>
              <a:t>송장조회화면</a:t>
            </a: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D71E1BEA-1D69-41E0-BB21-1CC267334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14" y="4218657"/>
            <a:ext cx="539750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latin typeface="맑은 고딕"/>
                <a:ea typeface="맑은 고딕"/>
              </a:rPr>
              <a:t>송장처리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AutoShape 84">
            <a:extLst>
              <a:ext uri="{FF2B5EF4-FFF2-40B4-BE49-F238E27FC236}">
                <a16:creationId xmlns:a16="http://schemas.microsoft.com/office/drawing/2014/main" id="{AC91CBCE-B527-965A-B51A-132FE3C0F0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55479" y="3899734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80">
            <a:extLst>
              <a:ext uri="{FF2B5EF4-FFF2-40B4-BE49-F238E27FC236}">
                <a16:creationId xmlns:a16="http://schemas.microsoft.com/office/drawing/2014/main" id="{FD65125F-11EE-B7BA-C7A6-F75DF0A9E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289" y="4247411"/>
            <a:ext cx="539750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latin typeface="맑은 고딕"/>
                <a:ea typeface="맑은 고딕"/>
              </a:rPr>
              <a:t>송장취소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AutoShape 84">
            <a:extLst>
              <a:ext uri="{FF2B5EF4-FFF2-40B4-BE49-F238E27FC236}">
                <a16:creationId xmlns:a16="http://schemas.microsoft.com/office/drawing/2014/main" id="{1DCE1CF7-31F0-1665-8CA1-A4830DDFDC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77554" y="3899733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23488758"/>
      </p:ext>
    </p:ext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>
                <a:latin typeface="돋움" panose="020B0600000101010101" pitchFamily="50" charset="-127"/>
                <a:ea typeface="돋움" panose="020B0600000101010101" pitchFamily="50" charset="-127"/>
              </a:rPr>
              <a:t>1. Technical Flow Diagram ( </a:t>
            </a:r>
            <a:r>
              <a:rPr lang="en-US" altLang="ko-KR" sz="2000" err="1">
                <a:latin typeface="돋움" panose="020B0600000101010101" pitchFamily="50" charset="-127"/>
                <a:ea typeface="돋움" panose="020B0600000101010101" pitchFamily="50" charset="-127"/>
              </a:rPr>
              <a:t>구매처</a:t>
            </a:r>
            <a:r>
              <a:rPr lang="en-US" altLang="ko-KR" sz="200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000" err="1"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  <a:r>
              <a:rPr lang="en-US" altLang="ko-KR" sz="2000">
                <a:latin typeface="돋움" panose="020B0600000101010101" pitchFamily="50" charset="-127"/>
                <a:ea typeface="돋움" panose="020B0600000101010101" pitchFamily="50" charset="-127"/>
              </a:rPr>
              <a:t> - BP)</a:t>
            </a:r>
          </a:p>
        </p:txBody>
      </p:sp>
      <p:graphicFrame>
        <p:nvGraphicFramePr>
          <p:cNvPr id="27" name="Group 66">
            <a:extLst>
              <a:ext uri="{FF2B5EF4-FFF2-40B4-BE49-F238E27FC236}">
                <a16:creationId xmlns:a16="http://schemas.microsoft.com/office/drawing/2014/main" id="{8E51E5A3-55FC-40FD-9803-DCCFC00B6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79191"/>
              </p:ext>
            </p:extLst>
          </p:nvPr>
        </p:nvGraphicFramePr>
        <p:xfrm>
          <a:off x="321775" y="881062"/>
          <a:ext cx="8444156" cy="5581284"/>
        </p:xfrm>
        <a:graphic>
          <a:graphicData uri="http://schemas.openxmlformats.org/drawingml/2006/table">
            <a:tbl>
              <a:tblPr/>
              <a:tblGrid>
                <a:gridCol w="314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2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8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27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13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흐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름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도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 기능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 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95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</a:t>
                      </a:r>
                    </a:p>
                  </a:txBody>
                  <a:tcPr marL="72000" marR="36000" marT="72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[</a:t>
                      </a:r>
                      <a:r>
                        <a:rPr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구매처</a:t>
                      </a:r>
                      <a:r>
                        <a:rPr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생성</a:t>
                      </a:r>
                      <a:r>
                        <a:rPr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]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AutoNum type="arabicPeriod"/>
                      </a:pP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회사코드와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구매처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그룹을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필수적으로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입력해야한다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AutoNum type="arabicPeriod"/>
                      </a:pP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구매처명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국가키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구매처그룹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개인번호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사업번호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주소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회사코드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삭제지시자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지급조건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구매조직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구매그룹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구매오더통화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세금코드를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입력받아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구매처를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생성할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수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있어야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한다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AutoNum type="arabicPeriod"/>
                      </a:pP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구매처 </a:t>
                      </a:r>
                      <a:r>
                        <a:rPr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자동채번</a:t>
                      </a:r>
                      <a:endParaRPr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AutoNum type="arabicPeriod"/>
                      </a:pP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계정 그룹에 따라 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STCD1, STCD2 </a:t>
                      </a: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필드 제어 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( </a:t>
                      </a: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계정그룹 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3000</a:t>
                      </a: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클릭시만 개인번호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(LFA1-STCD1)</a:t>
                      </a: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필드가 보여야 하며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2000</a:t>
                      </a: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클릭시에는 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LFA1-STCD1 , STCD2</a:t>
                      </a: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필드가 보이면 안됨 </a:t>
                      </a:r>
                      <a:r>
                        <a:rPr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AutoNum type="arabicPeriod"/>
                      </a:pPr>
                      <a:endParaRPr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</a:pPr>
                      <a:endParaRPr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</a:pPr>
                      <a:endParaRPr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</a:pPr>
                      <a:endParaRPr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AutoNum type="arabicPeriod"/>
                      </a:pPr>
                      <a:endParaRPr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</a:pPr>
                      <a:r>
                        <a:rPr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[ </a:t>
                      </a:r>
                      <a:r>
                        <a:rPr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구매처</a:t>
                      </a:r>
                      <a:r>
                        <a:rPr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조회</a:t>
                      </a:r>
                      <a:r>
                        <a:rPr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]</a:t>
                      </a:r>
                      <a:endParaRPr lang="en-US" sz="105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/>
                      </a:endParaRP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AutoNum type="arabicPeriod"/>
                      </a:pPr>
                      <a:r>
                        <a:rPr lang="en-US" sz="10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구매처코드와</a:t>
                      </a:r>
                      <a:r>
                        <a:rPr lang="en-US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ko-KR" altLang="en-US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회사코드를 필수적으로 </a:t>
                      </a:r>
                      <a:r>
                        <a:rPr lang="ko-KR" altLang="en-US" sz="10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입력해야한다</a:t>
                      </a:r>
                      <a:r>
                        <a:rPr lang="ko-KR" altLang="en-US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.</a:t>
                      </a:r>
                    </a:p>
                    <a:p>
                      <a:pPr marL="228600" marR="0" lvl="0" indent="-228600" algn="l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SzTx/>
                        <a:buFontTx/>
                        <a:buAutoNum type="arabicPeriod"/>
                      </a:pPr>
                      <a:r>
                        <a:rPr lang="ko-KR" altLang="en-US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조회된 구매처의 사업자 번호를 수정할 수 있어야한다.</a:t>
                      </a:r>
                    </a:p>
                  </a:txBody>
                  <a:tcPr marL="72000" marR="36000" marT="72000" marB="54000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입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력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[구매처 생성]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회사코드, 구매처그룹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endParaRPr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[구매처 조회]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구매처 코드, 회사코드</a:t>
                      </a:r>
                    </a:p>
                  </a:txBody>
                  <a:tcPr marL="54000" marR="0" marT="54000" marB="54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89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처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리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입력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생성</a:t>
                      </a: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, 수정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4000" marR="0" marT="54000" marB="54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08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출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력</a:t>
                      </a:r>
                    </a:p>
                  </a:txBody>
                  <a:tcPr marL="0" marR="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[구매처 생성]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구매처 목록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endParaRPr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[구매처 조회]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Tx/>
                        <a:buFont typeface="Wingdings" pitchFamily="2" charset="2"/>
                        <a:buNone/>
                      </a:pPr>
                      <a:r>
                        <a:rPr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구매처 정보</a:t>
                      </a:r>
                    </a:p>
                  </a:txBody>
                  <a:tcPr marL="54000" marR="0" marT="54000" marB="54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순서도: 수행의 시작/종료 15">
            <a:extLst>
              <a:ext uri="{FF2B5EF4-FFF2-40B4-BE49-F238E27FC236}">
                <a16:creationId xmlns:a16="http://schemas.microsoft.com/office/drawing/2014/main" id="{B5137260-4883-4CE4-9FA7-369D526A5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975" y="1432317"/>
            <a:ext cx="1008063" cy="360363"/>
          </a:xfrm>
          <a:prstGeom prst="flowChartTermina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>
                <a:latin typeface="돋움" panose="020B0600000101010101" pitchFamily="50" charset="-127"/>
                <a:ea typeface="돋움" panose="020B0600000101010101" pitchFamily="50" charset="-127"/>
              </a:rPr>
              <a:t>화면실행</a:t>
            </a:r>
            <a:endParaRPr lang="en-US" altLang="ko-KR" sz="10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9" name="AutoShape 84">
            <a:extLst>
              <a:ext uri="{FF2B5EF4-FFF2-40B4-BE49-F238E27FC236}">
                <a16:creationId xmlns:a16="http://schemas.microsoft.com/office/drawing/2014/main" id="{8302CB16-8A64-44B2-BA86-DD4D0427D43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883767" y="1792680"/>
            <a:ext cx="5347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80">
            <a:extLst>
              <a:ext uri="{FF2B5EF4-FFF2-40B4-BE49-F238E27FC236}">
                <a16:creationId xmlns:a16="http://schemas.microsoft.com/office/drawing/2014/main" id="{7C34E89A-2074-4E3E-A546-76B1A6CC1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007" y="2838431"/>
            <a:ext cx="539750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  <a:endParaRPr lang="en-US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4" name="Rectangle 80">
            <a:extLst>
              <a:ext uri="{FF2B5EF4-FFF2-40B4-BE49-F238E27FC236}">
                <a16:creationId xmlns:a16="http://schemas.microsoft.com/office/drawing/2014/main" id="{8D94C30B-021F-4DC7-B436-8AD5F4C28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074" y="2837203"/>
            <a:ext cx="539750" cy="3587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900">
                <a:latin typeface="돋움" panose="020B0600000101010101" pitchFamily="50" charset="-127"/>
                <a:ea typeface="돋움" panose="020B0600000101010101" pitchFamily="50" charset="-127"/>
              </a:rPr>
              <a:t>조회</a:t>
            </a:r>
            <a:endParaRPr lang="en-US" altLang="ko-KR" sz="9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6" name="AutoShape 84">
            <a:extLst>
              <a:ext uri="{FF2B5EF4-FFF2-40B4-BE49-F238E27FC236}">
                <a16:creationId xmlns:a16="http://schemas.microsoft.com/office/drawing/2014/main" id="{89FE6627-A8D1-AB3D-CC00-9A3E4D317F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43027" y="2503069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순서도: 수행의 시작/종료 15">
            <a:extLst>
              <a:ext uri="{FF2B5EF4-FFF2-40B4-BE49-F238E27FC236}">
                <a16:creationId xmlns:a16="http://schemas.microsoft.com/office/drawing/2014/main" id="{27199E30-2CE7-9490-0592-BA967BDBA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974" y="2133601"/>
            <a:ext cx="1008063" cy="360363"/>
          </a:xfrm>
          <a:prstGeom prst="flowChartTermina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>
                <a:latin typeface="돋움" panose="020B0600000101010101" pitchFamily="50" charset="-127"/>
                <a:ea typeface="돋움" panose="020B0600000101010101" pitchFamily="50" charset="-127"/>
              </a:rPr>
              <a:t>BP 스크린</a:t>
            </a:r>
          </a:p>
        </p:txBody>
      </p:sp>
      <p:cxnSp>
        <p:nvCxnSpPr>
          <p:cNvPr id="8" name="AutoShape 84">
            <a:extLst>
              <a:ext uri="{FF2B5EF4-FFF2-40B4-BE49-F238E27FC236}">
                <a16:creationId xmlns:a16="http://schemas.microsoft.com/office/drawing/2014/main" id="{78D84D64-4CBC-2A32-DBE1-84BDBE07C9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62342" y="2503069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4">
            <a:extLst>
              <a:ext uri="{FF2B5EF4-FFF2-40B4-BE49-F238E27FC236}">
                <a16:creationId xmlns:a16="http://schemas.microsoft.com/office/drawing/2014/main" id="{FCEC825E-DCC3-B025-26FC-C1B605BA89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43027" y="3195244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84">
            <a:extLst>
              <a:ext uri="{FF2B5EF4-FFF2-40B4-BE49-F238E27FC236}">
                <a16:creationId xmlns:a16="http://schemas.microsoft.com/office/drawing/2014/main" id="{117C26E9-8211-7A1B-37F2-C433F9FD62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62342" y="3195244"/>
            <a:ext cx="3761" cy="33964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 type="none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순서도: 수행의 시작/종료 15">
            <a:extLst>
              <a:ext uri="{FF2B5EF4-FFF2-40B4-BE49-F238E27FC236}">
                <a16:creationId xmlns:a16="http://schemas.microsoft.com/office/drawing/2014/main" id="{B8F0299D-CBEF-D2BA-BE0E-00AE68B70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886" y="3536166"/>
            <a:ext cx="680191" cy="360363"/>
          </a:xfrm>
          <a:prstGeom prst="flowChartTermina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>
                <a:latin typeface="돋움" panose="020B0600000101010101" pitchFamily="50" charset="-127"/>
                <a:ea typeface="돋움" panose="020B0600000101010101" pitchFamily="50" charset="-127"/>
              </a:rPr>
              <a:t>생성화면</a:t>
            </a:r>
          </a:p>
        </p:txBody>
      </p:sp>
      <p:sp>
        <p:nvSpPr>
          <p:cNvPr id="14" name="순서도: 수행의 시작/종료 15">
            <a:extLst>
              <a:ext uri="{FF2B5EF4-FFF2-40B4-BE49-F238E27FC236}">
                <a16:creationId xmlns:a16="http://schemas.microsoft.com/office/drawing/2014/main" id="{77F3B932-54BD-4C3E-64AD-E8BE965F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98" y="3536166"/>
            <a:ext cx="680191" cy="360363"/>
          </a:xfrm>
          <a:prstGeom prst="flowChartTerminator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699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00">
                <a:latin typeface="돋움" panose="020B0600000101010101" pitchFamily="50" charset="-127"/>
                <a:ea typeface="돋움" panose="020B0600000101010101" pitchFamily="50" charset="-127"/>
              </a:rPr>
              <a:t>조회화면</a:t>
            </a:r>
          </a:p>
        </p:txBody>
      </p:sp>
    </p:spTree>
    <p:extLst>
      <p:ext uri="{BB962C8B-B14F-4D97-AF65-F5344CB8AC3E}">
        <p14:creationId xmlns:p14="http://schemas.microsoft.com/office/powerpoint/2010/main" val="3472656193"/>
      </p:ext>
    </p:extLst>
  </p:cSld>
  <p:clrMapOvr>
    <a:masterClrMapping/>
  </p:clrMapOvr>
  <p:transition>
    <p:split orient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/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2. Table </a:t>
            </a:r>
            <a:r>
              <a:rPr lang="ko-KR" altLang="en-US" sz="2000" dirty="0"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6EB0FC4-4244-4395-A2A8-802EA4548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38151"/>
              </p:ext>
            </p:extLst>
          </p:nvPr>
        </p:nvGraphicFramePr>
        <p:xfrm>
          <a:off x="405492" y="1366480"/>
          <a:ext cx="5318299" cy="7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307">
                  <a:extLst>
                    <a:ext uri="{9D8B030D-6E8A-4147-A177-3AD203B41FA5}">
                      <a16:colId xmlns:a16="http://schemas.microsoft.com/office/drawing/2014/main" val="2239909316"/>
                    </a:ext>
                  </a:extLst>
                </a:gridCol>
                <a:gridCol w="2659992">
                  <a:extLst>
                    <a:ext uri="{9D8B030D-6E8A-4147-A177-3AD203B41FA5}">
                      <a16:colId xmlns:a16="http://schemas.microsoft.com/office/drawing/2014/main" val="3038116828"/>
                    </a:ext>
                  </a:extLst>
                </a:gridCol>
              </a:tblGrid>
              <a:tr h="265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Table</a:t>
                      </a:r>
                      <a:r>
                        <a:rPr lang="ko-KR" altLang="en-US" sz="11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Name</a:t>
                      </a:r>
                      <a:endParaRPr lang="ko-KR" altLang="en-US" sz="11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  <a:endParaRPr lang="ko-KR" altLang="en-US" sz="11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0853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ZRBKP10</a:t>
                      </a:r>
                      <a:endParaRPr lang="en-US" altLang="ko-KR" sz="11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송장 헤더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69472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ZRSEG10</a:t>
                      </a:r>
                      <a:endParaRPr lang="en-US" altLang="ko-KR" sz="11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송장 아이템 테이블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52726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97160B40-8A87-4065-A3DD-6B8EB187F45F}"/>
              </a:ext>
            </a:extLst>
          </p:cNvPr>
          <p:cNvSpPr/>
          <p:nvPr/>
        </p:nvSpPr>
        <p:spPr>
          <a:xfrm>
            <a:off x="420060" y="1009628"/>
            <a:ext cx="531830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200" b="1" dirty="0">
                <a:latin typeface="맑은 고딕"/>
                <a:ea typeface="맑은 고딕"/>
              </a:rPr>
              <a:t>송장</a:t>
            </a:r>
            <a:r>
              <a:rPr lang="en-US" altLang="ko-KR" sz="1200" b="1" dirty="0">
                <a:latin typeface="맑은 고딕"/>
                <a:ea typeface="맑은 고딕"/>
              </a:rPr>
              <a:t> </a:t>
            </a:r>
            <a:r>
              <a:rPr lang="ko-KR" altLang="en-US" sz="1200" b="1" dirty="0">
                <a:latin typeface="맑은 고딕"/>
                <a:ea typeface="맑은 고딕"/>
              </a:rPr>
              <a:t>테이블</a:t>
            </a:r>
            <a:endParaRPr lang="en-US" altLang="ko-KR" sz="1200" b="1" dirty="0">
              <a:latin typeface="맑은 고딕"/>
              <a:ea typeface="맑은 고딕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283BD03-FE25-4FF6-9F1B-533A2F682CB8}"/>
              </a:ext>
            </a:extLst>
          </p:cNvPr>
          <p:cNvSpPr/>
          <p:nvPr/>
        </p:nvSpPr>
        <p:spPr>
          <a:xfrm>
            <a:off x="414200" y="3711790"/>
            <a:ext cx="531830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 err="1">
                <a:latin typeface="맑은 고딕"/>
                <a:ea typeface="맑은 고딕"/>
              </a:rPr>
              <a:t>송장</a:t>
            </a:r>
            <a:r>
              <a:rPr lang="en-US" altLang="ko-KR" sz="1200" b="1" dirty="0">
                <a:latin typeface="맑은 고딕"/>
                <a:ea typeface="맑은 고딕"/>
              </a:rPr>
              <a:t> </a:t>
            </a:r>
            <a:r>
              <a:rPr lang="en-US" altLang="ko-KR" sz="1200" b="1" dirty="0" err="1">
                <a:latin typeface="맑은 고딕"/>
                <a:ea typeface="맑은 고딕"/>
              </a:rPr>
              <a:t>헤더</a:t>
            </a:r>
            <a:r>
              <a:rPr lang="en-US" altLang="ko-KR" sz="1200" b="1" dirty="0">
                <a:latin typeface="맑은 고딕"/>
                <a:ea typeface="맑은 고딕"/>
              </a:rPr>
              <a:t> </a:t>
            </a:r>
            <a:r>
              <a:rPr lang="en-US" altLang="ko-KR" sz="1200" b="1" dirty="0" err="1">
                <a:latin typeface="맑은 고딕"/>
                <a:ea typeface="맑은 고딕"/>
              </a:rPr>
              <a:t>테이블</a:t>
            </a:r>
            <a:r>
              <a:rPr lang="en-US" altLang="ko-KR" sz="1200" b="1" dirty="0">
                <a:latin typeface="맑은 고딕"/>
                <a:ea typeface="맑은 고딕"/>
              </a:rPr>
              <a:t> ( ZRBKP10)</a:t>
            </a:r>
            <a:endParaRPr lang="ko-KR" altLang="en-US" sz="1200" b="1" dirty="0"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736229-5CEC-4707-B4BA-9CFAC9EF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97" y="3988789"/>
            <a:ext cx="803069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631"/>
      </p:ext>
    </p:extLst>
  </p:cSld>
  <p:clrMapOvr>
    <a:masterClrMapping/>
  </p:clrMapOvr>
  <p:transition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/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4283BD03-FE25-4FF6-9F1B-533A2F682CB8}"/>
              </a:ext>
            </a:extLst>
          </p:cNvPr>
          <p:cNvSpPr/>
          <p:nvPr/>
        </p:nvSpPr>
        <p:spPr>
          <a:xfrm>
            <a:off x="408368" y="1122545"/>
            <a:ext cx="5318300" cy="2769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2. </a:t>
            </a:r>
            <a:r>
              <a:rPr lang="en-US" altLang="ko-KR" sz="1200" b="1" dirty="0" err="1">
                <a:latin typeface="맑은 고딕"/>
                <a:ea typeface="맑은 고딕"/>
              </a:rPr>
              <a:t>송장</a:t>
            </a:r>
            <a:r>
              <a:rPr lang="en-US" altLang="ko-KR" sz="1200" b="1" dirty="0">
                <a:latin typeface="맑은 고딕"/>
                <a:ea typeface="맑은 고딕"/>
              </a:rPr>
              <a:t> </a:t>
            </a:r>
            <a:r>
              <a:rPr lang="en-US" altLang="ko-KR" sz="1200" b="1" dirty="0" err="1">
                <a:latin typeface="맑은 고딕"/>
                <a:ea typeface="맑은 고딕"/>
              </a:rPr>
              <a:t>아이템</a:t>
            </a:r>
            <a:r>
              <a:rPr lang="en-US" altLang="ko-KR" sz="1200" b="1" dirty="0">
                <a:latin typeface="맑은 고딕"/>
                <a:ea typeface="맑은 고딕"/>
              </a:rPr>
              <a:t> </a:t>
            </a:r>
            <a:r>
              <a:rPr lang="en-US" altLang="ko-KR" sz="1200" b="1" dirty="0" err="1">
                <a:latin typeface="맑은 고딕"/>
                <a:ea typeface="맑은 고딕"/>
              </a:rPr>
              <a:t>테이블</a:t>
            </a:r>
            <a:r>
              <a:rPr lang="en-US" altLang="ko-KR" sz="1200" b="1" dirty="0">
                <a:latin typeface="맑은 고딕"/>
                <a:ea typeface="맑은 고딕"/>
              </a:rPr>
              <a:t> ( ZRSEG10 )</a:t>
            </a:r>
            <a:endParaRPr lang="ko-KR" altLang="en-US" sz="1200" b="1" dirty="0">
              <a:latin typeface="맑은 고딕"/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A99A59-77E9-4F4B-A5E9-7BD280A9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7" y="1562824"/>
            <a:ext cx="7582958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14011"/>
      </p:ext>
    </p:extLst>
  </p:cSld>
  <p:clrMapOvr>
    <a:masterClrMapping/>
  </p:clrMapOvr>
  <p:transition>
    <p:split orient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/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  <a:cs typeface="Arial"/>
              </a:rPr>
              <a:t>3. </a:t>
            </a:r>
            <a:r>
              <a:rPr lang="en-US" altLang="ko-KR" sz="2000" dirty="0" err="1">
                <a:latin typeface="돋움" panose="020B0600000101010101" pitchFamily="50" charset="-127"/>
                <a:ea typeface="돋움" panose="020B0600000101010101" pitchFamily="50" charset="-127"/>
                <a:cs typeface="Arial"/>
              </a:rPr>
              <a:t>스크린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4466263-701E-661F-1225-0CE5971EE9B6}"/>
              </a:ext>
            </a:extLst>
          </p:cNvPr>
          <p:cNvSpPr/>
          <p:nvPr/>
        </p:nvSpPr>
        <p:spPr>
          <a:xfrm>
            <a:off x="420060" y="1009628"/>
            <a:ext cx="5318300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400" b="1" dirty="0">
                <a:latin typeface="맑은 고딕"/>
                <a:ea typeface="맑은 고딕"/>
              </a:rPr>
              <a:t>송장</a:t>
            </a:r>
            <a:r>
              <a:rPr lang="en-US" altLang="ko-KR" sz="1400" b="1" dirty="0">
                <a:latin typeface="맑은 고딕"/>
                <a:ea typeface="맑은 고딕"/>
              </a:rPr>
              <a:t> </a:t>
            </a:r>
            <a:r>
              <a:rPr lang="en-US" altLang="ko-KR" sz="1400" b="1" dirty="0" err="1">
                <a:latin typeface="맑은 고딕"/>
                <a:ea typeface="맑은 고딕"/>
              </a:rPr>
              <a:t>처리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CE4792-719F-0689-64AE-82DA0AA306D3}"/>
              </a:ext>
            </a:extLst>
          </p:cNvPr>
          <p:cNvCxnSpPr/>
          <p:nvPr/>
        </p:nvCxnSpPr>
        <p:spPr>
          <a:xfrm flipH="1">
            <a:off x="5694006" y="2161204"/>
            <a:ext cx="1165" cy="19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CE81CC-DE0C-CB37-8A11-78925B1352F8}"/>
              </a:ext>
            </a:extLst>
          </p:cNvPr>
          <p:cNvCxnSpPr>
            <a:cxnSpLocks/>
          </p:cNvCxnSpPr>
          <p:nvPr/>
        </p:nvCxnSpPr>
        <p:spPr>
          <a:xfrm flipH="1">
            <a:off x="5705670" y="3333362"/>
            <a:ext cx="1165" cy="19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609532B-F7DA-49E8-91FF-151DE36AB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86" y="1293424"/>
            <a:ext cx="2524988" cy="23339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71A6FE-97CE-43C2-8D08-06AB9DB58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748" y="1228746"/>
            <a:ext cx="5563377" cy="8444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F86785-F44B-40D5-9FFB-67EC196E0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749" y="2401872"/>
            <a:ext cx="5531526" cy="9309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B51C31-1700-4F0E-911D-495EF02B0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9403" y="3627375"/>
            <a:ext cx="3992395" cy="1158099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2CB573-3A49-449F-BE0C-0AA7D3D82497}"/>
              </a:ext>
            </a:extLst>
          </p:cNvPr>
          <p:cNvCxnSpPr>
            <a:cxnSpLocks/>
          </p:cNvCxnSpPr>
          <p:nvPr/>
        </p:nvCxnSpPr>
        <p:spPr>
          <a:xfrm flipH="1">
            <a:off x="5650208" y="4823904"/>
            <a:ext cx="1165" cy="19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961DA90-D5B5-4F1A-A518-7A82C7153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9365" y="5205198"/>
            <a:ext cx="6054760" cy="8216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9762C9-78BA-4844-88FD-9849E611E835}"/>
              </a:ext>
            </a:extLst>
          </p:cNvPr>
          <p:cNvSpPr txBox="1"/>
          <p:nvPr/>
        </p:nvSpPr>
        <p:spPr>
          <a:xfrm>
            <a:off x="570512" y="4181510"/>
            <a:ext cx="326889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본 예시에서는 하나의 라인에 대해서만 보였지만 여러 라인 아이템에 대해서 동시에 송장 처리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 </a:t>
            </a: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할 수도 있다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.</a:t>
            </a:r>
            <a:endParaRPr lang="ko-KR" altLang="en-US" sz="1000" kern="0" dirty="0" err="1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700229"/>
      </p:ext>
    </p:extLst>
  </p:cSld>
  <p:clrMapOvr>
    <a:masterClrMapping/>
  </p:clrMapOvr>
  <p:transition>
    <p:split orient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/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A4466263-701E-661F-1225-0CE5971EE9B6}"/>
              </a:ext>
            </a:extLst>
          </p:cNvPr>
          <p:cNvSpPr/>
          <p:nvPr/>
        </p:nvSpPr>
        <p:spPr>
          <a:xfrm>
            <a:off x="420060" y="1009628"/>
            <a:ext cx="5318300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400" b="1" dirty="0">
                <a:latin typeface="맑은 고딕"/>
                <a:ea typeface="맑은 고딕"/>
              </a:rPr>
              <a:t>송장</a:t>
            </a:r>
            <a:r>
              <a:rPr lang="en-US" altLang="ko-KR" sz="1400" b="1" dirty="0">
                <a:latin typeface="맑은 고딕"/>
                <a:ea typeface="맑은 고딕"/>
              </a:rPr>
              <a:t> </a:t>
            </a:r>
            <a:r>
              <a:rPr lang="en-US" altLang="ko-KR" sz="1400" b="1" dirty="0" err="1">
                <a:latin typeface="맑은 고딕"/>
                <a:ea typeface="맑은 고딕"/>
              </a:rPr>
              <a:t>조회</a:t>
            </a:r>
            <a:endParaRPr lang="en-US" altLang="ko-KR" sz="1400" b="1" dirty="0">
              <a:latin typeface="맑은 고딕"/>
              <a:ea typeface="맑은 고딕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CE4792-719F-0689-64AE-82DA0AA306D3}"/>
              </a:ext>
            </a:extLst>
          </p:cNvPr>
          <p:cNvCxnSpPr/>
          <p:nvPr/>
        </p:nvCxnSpPr>
        <p:spPr>
          <a:xfrm flipH="1">
            <a:off x="5694006" y="2161204"/>
            <a:ext cx="1165" cy="19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CE81CC-DE0C-CB37-8A11-78925B1352F8}"/>
              </a:ext>
            </a:extLst>
          </p:cNvPr>
          <p:cNvCxnSpPr>
            <a:cxnSpLocks/>
          </p:cNvCxnSpPr>
          <p:nvPr/>
        </p:nvCxnSpPr>
        <p:spPr>
          <a:xfrm flipH="1">
            <a:off x="5705670" y="3333362"/>
            <a:ext cx="1165" cy="19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A723EA-2A71-9E03-E4EE-897455EF1448}"/>
              </a:ext>
            </a:extLst>
          </p:cNvPr>
          <p:cNvSpPr txBox="1"/>
          <p:nvPr/>
        </p:nvSpPr>
        <p:spPr>
          <a:xfrm>
            <a:off x="3467636" y="5863626"/>
            <a:ext cx="3336576" cy="1384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9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송장 처리 스크린에 다시 출력되는 것을 확인할 수 있다.</a:t>
            </a:r>
            <a:endParaRPr lang="ko-KR" altLang="en-US" sz="900" kern="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34" charset="-128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27C55F-8AB9-422D-A45F-37128BFB7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86" y="1456456"/>
            <a:ext cx="2869524" cy="2372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1686E3-C4B5-42E2-846B-FF3AEBCCD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007" y="1271257"/>
            <a:ext cx="5040409" cy="7833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BA7587B-7F47-4A87-B8C5-5FA96B63D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820" y="2402840"/>
            <a:ext cx="5135596" cy="74475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1C918B6-FC1B-4C77-95FC-CDB9AD411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3362" y="3551040"/>
            <a:ext cx="4030645" cy="115579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A9411AC-EBBE-48F1-9BD5-F43F23E1D0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4549" y="4883629"/>
            <a:ext cx="5040138" cy="8983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CE252A-3135-4838-9586-4335E75DF49F}"/>
              </a:ext>
            </a:extLst>
          </p:cNvPr>
          <p:cNvSpPr txBox="1"/>
          <p:nvPr/>
        </p:nvSpPr>
        <p:spPr>
          <a:xfrm>
            <a:off x="538574" y="4245168"/>
            <a:ext cx="326889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본 예시에서는 하나의 라인에 대해서만 보였지만 여러 라인 아이템에 대해서 동시에 송장 취소 처리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 </a:t>
            </a:r>
            <a:r>
              <a:rPr lang="ko-KR" altLang="en-US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할 수도 있다</a:t>
            </a:r>
            <a:r>
              <a:rPr lang="en-US" altLang="ko-KR" sz="10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.</a:t>
            </a:r>
            <a:endParaRPr lang="ko-KR" altLang="en-US" sz="1000" kern="0" dirty="0" err="1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666413"/>
      </p:ext>
    </p:extLst>
  </p:cSld>
  <p:clrMapOvr>
    <a:masterClrMapping/>
  </p:clrMapOvr>
  <p:transition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/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  <a:cs typeface="Arial"/>
              </a:rPr>
              <a:t>4. </a:t>
            </a:r>
            <a:r>
              <a:rPr lang="en-US" altLang="ko-KR" sz="1800" dirty="0" err="1">
                <a:latin typeface="돋움" panose="020B0600000101010101" pitchFamily="50" charset="-127"/>
                <a:ea typeface="돋움" panose="020B0600000101010101" pitchFamily="50" charset="-127"/>
                <a:cs typeface="Arial"/>
              </a:rPr>
              <a:t>예외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  <a:cs typeface="Arial"/>
              </a:rPr>
              <a:t> </a:t>
            </a:r>
            <a:r>
              <a:rPr lang="en-US" altLang="ko-KR" sz="1800" dirty="0" err="1">
                <a:latin typeface="돋움" panose="020B0600000101010101" pitchFamily="50" charset="-127"/>
                <a:ea typeface="돋움" panose="020B0600000101010101" pitchFamily="50" charset="-127"/>
                <a:cs typeface="Arial"/>
              </a:rPr>
              <a:t>처리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4466263-701E-661F-1225-0CE5971EE9B6}"/>
              </a:ext>
            </a:extLst>
          </p:cNvPr>
          <p:cNvSpPr/>
          <p:nvPr/>
        </p:nvSpPr>
        <p:spPr>
          <a:xfrm>
            <a:off x="420060" y="1009628"/>
            <a:ext cx="5318300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400" b="1" dirty="0">
                <a:latin typeface="맑은 고딕"/>
                <a:ea typeface="맑은 고딕"/>
              </a:rPr>
              <a:t>송장</a:t>
            </a:r>
            <a:r>
              <a:rPr lang="en-US" altLang="ko-KR" sz="1400" b="1" dirty="0">
                <a:latin typeface="맑은 고딕"/>
                <a:ea typeface="맑은 고딕"/>
              </a:rPr>
              <a:t> </a:t>
            </a:r>
            <a:r>
              <a:rPr lang="en-US" altLang="ko-KR" sz="1400" b="1" dirty="0" err="1">
                <a:latin typeface="맑은 고딕"/>
                <a:ea typeface="맑은 고딕"/>
              </a:rPr>
              <a:t>처리</a:t>
            </a:r>
            <a:endParaRPr lang="en-US" altLang="ko-KR" sz="1400" b="1" dirty="0">
              <a:latin typeface="맑은 고딕"/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9DA4D3-E4DD-F098-15F8-7D79A72871C9}"/>
              </a:ext>
            </a:extLst>
          </p:cNvPr>
          <p:cNvSpPr txBox="1"/>
          <p:nvPr/>
        </p:nvSpPr>
        <p:spPr>
          <a:xfrm>
            <a:off x="605611" y="1355563"/>
            <a:ext cx="2731517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800" kern="0" dirty="0">
                <a:ea typeface="Arial Unicode MS"/>
                <a:cs typeface="Arial Unicode MS"/>
              </a:rPr>
              <a:t>[ </a:t>
            </a:r>
            <a:r>
              <a:rPr lang="ko-KR" altLang="en-US" sz="8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구매오더</a:t>
            </a: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 </a:t>
            </a:r>
            <a:r>
              <a:rPr lang="ko-KR" altLang="en-US" sz="8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or</a:t>
            </a: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 플랜트 </a:t>
            </a:r>
            <a:r>
              <a:rPr lang="ko-KR" altLang="en-US" sz="8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or</a:t>
            </a: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 송장처리일을 입력하지 않은 경우 </a:t>
            </a:r>
            <a:r>
              <a:rPr lang="ko-KR" altLang="en-US" sz="800" kern="0" dirty="0">
                <a:ea typeface="Arial Unicode MS"/>
                <a:cs typeface="Arial Unicode MS"/>
              </a:rPr>
              <a:t>]</a:t>
            </a:r>
            <a:endParaRPr lang="ko-KR" altLang="en-US" sz="800" kern="0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E5397-DB4E-6080-D808-93ECF3CBDC5F}"/>
              </a:ext>
            </a:extLst>
          </p:cNvPr>
          <p:cNvSpPr txBox="1"/>
          <p:nvPr/>
        </p:nvSpPr>
        <p:spPr>
          <a:xfrm>
            <a:off x="605610" y="3220938"/>
            <a:ext cx="2061462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[ </a:t>
            </a:r>
            <a:r>
              <a:rPr lang="ko-KR" altLang="en-US" sz="8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구매오더</a:t>
            </a: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 </a:t>
            </a:r>
            <a:r>
              <a:rPr lang="ko-KR" altLang="en-US" sz="800" kern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or</a:t>
            </a: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 플랜트를 입력하지 않은 경우 ]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34" charset="-128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8A24BBF-143D-859C-AF93-ECF6B8378451}"/>
              </a:ext>
            </a:extLst>
          </p:cNvPr>
          <p:cNvSpPr/>
          <p:nvPr/>
        </p:nvSpPr>
        <p:spPr>
          <a:xfrm>
            <a:off x="420059" y="2865859"/>
            <a:ext cx="5318300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400" b="1" dirty="0">
                <a:latin typeface="맑은 고딕"/>
                <a:ea typeface="맑은 고딕"/>
              </a:rPr>
              <a:t>2. 송장</a:t>
            </a:r>
            <a:r>
              <a:rPr lang="en-US" altLang="ko-KR" sz="1400" b="1" dirty="0">
                <a:latin typeface="맑은 고딕"/>
                <a:ea typeface="맑은 고딕"/>
              </a:rPr>
              <a:t> </a:t>
            </a:r>
            <a:r>
              <a:rPr lang="en-US" altLang="ko-KR" sz="1400" b="1" dirty="0" err="1">
                <a:latin typeface="맑은 고딕"/>
                <a:ea typeface="맑은 고딕"/>
              </a:rPr>
              <a:t>조회</a:t>
            </a:r>
            <a:endParaRPr lang="en-US" altLang="ko-KR" sz="1400" b="1" dirty="0"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BCC287-BF3D-4B54-9F0B-2DB2D774B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0" y="1662859"/>
            <a:ext cx="3868846" cy="10998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86F642-C482-42E7-B558-8F050AA40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10" y="3404967"/>
            <a:ext cx="2799340" cy="8236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4686C2-DF81-4D79-B26C-DCFF5AFDE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392" y="1667437"/>
            <a:ext cx="3597454" cy="10998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54AAB4-B7F8-4B0D-9519-8E60C1EEB8CF}"/>
              </a:ext>
            </a:extLst>
          </p:cNvPr>
          <p:cNvSpPr txBox="1"/>
          <p:nvPr/>
        </p:nvSpPr>
        <p:spPr>
          <a:xfrm>
            <a:off x="5314832" y="1344942"/>
            <a:ext cx="1535677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altLang="ko-KR" sz="8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[</a:t>
            </a: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조회 조건을 만족하지 않는 경우</a:t>
            </a:r>
            <a:r>
              <a:rPr lang="en-US" altLang="ko-KR" sz="8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]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34" charset="-128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BEFAAFF-C012-4C22-BF98-0BA08ED82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346" y="3357821"/>
            <a:ext cx="3472366" cy="10998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8BCB036-18A9-4D65-AA9F-0885580BADA2}"/>
              </a:ext>
            </a:extLst>
          </p:cNvPr>
          <p:cNvSpPr txBox="1"/>
          <p:nvPr/>
        </p:nvSpPr>
        <p:spPr>
          <a:xfrm>
            <a:off x="5010182" y="3159382"/>
            <a:ext cx="1535677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altLang="ko-KR" sz="8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[</a:t>
            </a:r>
            <a:r>
              <a:rPr lang="ko-KR" altLang="en-US" sz="8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조회 조건을 만족하지 않는 경우</a:t>
            </a:r>
            <a:r>
              <a:rPr lang="en-US" altLang="ko-KR" sz="8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34" charset="-128"/>
              </a:rPr>
              <a:t>]</a:t>
            </a:r>
            <a:endParaRPr lang="ko-KR" altLang="en-US" sz="800" kern="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4398354"/>
      </p:ext>
    </p:extLst>
  </p:cSld>
  <p:clrMapOvr>
    <a:masterClrMapping/>
  </p:clrMapOvr>
  <p:transition>
    <p:split orient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  <a:cs typeface="Arial"/>
              </a:rPr>
              <a:t>5. </a:t>
            </a:r>
            <a:r>
              <a:rPr lang="en-US" altLang="ko-KR" sz="1800" dirty="0" err="1">
                <a:latin typeface="돋움" panose="020B0600000101010101" pitchFamily="50" charset="-127"/>
                <a:ea typeface="돋움" panose="020B0600000101010101" pitchFamily="50" charset="-127"/>
                <a:cs typeface="Arial"/>
              </a:rPr>
              <a:t>송장처리</a:t>
            </a:r>
            <a:r>
              <a:rPr lang="en-US" altLang="ko-KR" sz="1800" dirty="0">
                <a:latin typeface="돋움" panose="020B0600000101010101" pitchFamily="50" charset="-127"/>
                <a:ea typeface="돋움" panose="020B0600000101010101" pitchFamily="50" charset="-127"/>
                <a:cs typeface="Arial"/>
              </a:rPr>
              <a:t> </a:t>
            </a:r>
            <a:r>
              <a:rPr lang="en-US" altLang="ko-KR" sz="1800" dirty="0" err="1">
                <a:latin typeface="돋움" panose="020B0600000101010101" pitchFamily="50" charset="-127"/>
                <a:ea typeface="돋움" panose="020B0600000101010101" pitchFamily="50" charset="-127"/>
                <a:cs typeface="Arial"/>
              </a:rPr>
              <a:t>주요코드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6BEF44-E217-4BBC-B49F-944812CD8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94" y="741935"/>
            <a:ext cx="5663678" cy="56789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CDEC07-4611-42A3-B79F-EA39CA555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403" y="755382"/>
            <a:ext cx="3427922" cy="549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37642"/>
      </p:ext>
    </p:extLst>
  </p:cSld>
  <p:clrMapOvr>
    <a:masterClrMapping/>
  </p:clrMapOvr>
  <p:transition>
    <p:split orient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188167"/>
              </p:ext>
            </p:extLst>
          </p:nvPr>
        </p:nvGraphicFramePr>
        <p:xfrm>
          <a:off x="311217" y="866163"/>
          <a:ext cx="8495069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5069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rtl="0" latinLnBrk="0"/>
                      <a:br>
                        <a:rPr lang="ko-KR" sz="1200" b="0" i="0" u="none" strike="noStrike" noProof="0" dirty="0">
                          <a:solidFill>
                            <a:srgbClr val="800080"/>
                          </a:solidFill>
                          <a:latin typeface="Consolas"/>
                          <a:ea typeface="맑은 고딕"/>
                        </a:rPr>
                      </a:b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회사코드와 플랜트에 대한 내용이 아예 빠져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ERP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기준값에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대한 기준이 아쉬움</a:t>
                      </a:r>
                    </a:p>
                    <a:p>
                      <a:pPr rtl="0" latinLnBrk="0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입장에서 고려를 조금만 더 해줬으면 좋았을 것 같음</a:t>
                      </a:r>
                    </a:p>
                    <a:p>
                      <a:pPr rtl="0" latinLnBrk="0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전표구현에 있어 계정처리가 아쉬움</a:t>
                      </a:r>
                    </a:p>
                    <a:p>
                      <a:pPr rtl="0" latinLnBrk="0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 구성도에 있어서 필요한 필드에 대해 충분히 생각하고 구성함 </a:t>
                      </a:r>
                    </a:p>
                    <a:p>
                      <a:pPr rtl="0" latinLnBrk="0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프로세스 구현에 본인 스스로가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 이해하고 있고 그걸 표현하려고 노력함</a:t>
                      </a:r>
                    </a:p>
                    <a:p>
                      <a:pPr rtl="0" latinLnBrk="0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띄어쓰기 및 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변수명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사용에 적절하여 다른 사람들이 참조하기 편하게 프로그램을 구성함</a:t>
                      </a:r>
                    </a:p>
                    <a:p>
                      <a:pPr rtl="0" latinLnBrk="0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 , PERFORM , EVENT 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적적하게 사용하여 소스의 간편함을 구현함</a:t>
                      </a:r>
                    </a:p>
                    <a:p>
                      <a:pPr rtl="0" latinLnBrk="0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스크린을 구분하여 사용자가 보기 편하도록 화면 구성함</a:t>
                      </a:r>
                    </a:p>
                    <a:p>
                      <a:pPr rtl="0" latinLnBrk="0"/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아쉬운점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한화금액에 대한 금액 표현이 아쉬움 </a:t>
                      </a:r>
                    </a:p>
                    <a:p>
                      <a:pPr rtl="0" latinLnBrk="0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GRIR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계정표시가 잘 표현되지 않음</a:t>
                      </a:r>
                    </a:p>
                    <a:p>
                      <a:pPr rtl="0" latinLnBrk="0"/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써치헬프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기능을 통해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도메인 내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표현하면 좋았을 것 같음</a:t>
                      </a:r>
                    </a:p>
                    <a:p>
                      <a:pPr rtl="0" latinLnBrk="0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생성시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입고처리시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송장 처리시 생성번호에 대해 스크린으로 보여주면 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좋았을것같음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200" b="0" i="0" u="none" strike="noStrike" noProof="0" dirty="0">
                        <a:solidFill>
                          <a:srgbClr val="800080"/>
                        </a:solidFill>
                        <a:latin typeface="Consolas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1800" dirty="0">
                <a:latin typeface="맑은 고딕"/>
                <a:ea typeface="맑은 고딕"/>
                <a:cs typeface="Arial"/>
              </a:rPr>
              <a:t>Comment</a:t>
            </a:r>
            <a:endParaRPr lang="en-US" altLang="ko-KR" sz="1800" dirty="0">
              <a:latin typeface="맑은 고딕"/>
              <a:ea typeface="맑은 고딕" panose="020B0503020000020004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3419549"/>
      </p:ext>
    </p:ext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/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/>
                <a:ea typeface="맑은 고딕"/>
              </a:rPr>
              <a:t>2. Table </a:t>
            </a:r>
            <a:r>
              <a:rPr lang="ko-KR" altLang="en-US" sz="2000" dirty="0">
                <a:latin typeface="맑은 고딕"/>
                <a:ea typeface="맑은 고딕"/>
              </a:rPr>
              <a:t>생성</a:t>
            </a:r>
            <a:endParaRPr lang="en-US" altLang="ko-KR" sz="2000" dirty="0">
              <a:latin typeface="맑은 고딕"/>
              <a:ea typeface="맑은 고딕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6EB0FC4-4244-4395-A2A8-802EA4548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006355"/>
              </p:ext>
            </p:extLst>
          </p:nvPr>
        </p:nvGraphicFramePr>
        <p:xfrm>
          <a:off x="556454" y="1711537"/>
          <a:ext cx="5318299" cy="1055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8307">
                  <a:extLst>
                    <a:ext uri="{9D8B030D-6E8A-4147-A177-3AD203B41FA5}">
                      <a16:colId xmlns:a16="http://schemas.microsoft.com/office/drawing/2014/main" val="2239909316"/>
                    </a:ext>
                  </a:extLst>
                </a:gridCol>
                <a:gridCol w="2659992">
                  <a:extLst>
                    <a:ext uri="{9D8B030D-6E8A-4147-A177-3AD203B41FA5}">
                      <a16:colId xmlns:a16="http://schemas.microsoft.com/office/drawing/2014/main" val="3038116828"/>
                    </a:ext>
                  </a:extLst>
                </a:gridCol>
              </a:tblGrid>
              <a:tr h="258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Table</a:t>
                      </a:r>
                      <a:r>
                        <a:rPr lang="ko-KR" altLang="en-US" sz="11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en-US" altLang="ko-KR" sz="11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Name</a:t>
                      </a:r>
                      <a:endParaRPr lang="ko-KR" altLang="en-US" sz="11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Description</a:t>
                      </a:r>
                      <a:endParaRPr lang="ko-KR" altLang="en-US" sz="110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0853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ZLFA1_10</a:t>
                      </a:r>
                      <a:endParaRPr lang="en-US" altLang="ko-KR" sz="11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일반데이터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69472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ZLFB1_10</a:t>
                      </a:r>
                      <a:endParaRPr lang="en-US" altLang="ko-KR" sz="11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회사코드데이터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52726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kern="0" dirty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ZLFM1_10</a:t>
                      </a:r>
                      <a:endParaRPr lang="en-US" altLang="ko-KR" sz="11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구매조직마스터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61390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97160B40-8A87-4065-A3DD-6B8EB187F45F}"/>
              </a:ext>
            </a:extLst>
          </p:cNvPr>
          <p:cNvSpPr/>
          <p:nvPr/>
        </p:nvSpPr>
        <p:spPr>
          <a:xfrm>
            <a:off x="430843" y="1333119"/>
            <a:ext cx="5318300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1400" b="1" dirty="0">
                <a:latin typeface="맑은 고딕"/>
                <a:ea typeface="맑은 고딕"/>
              </a:rPr>
              <a:t>구매처 생성 (BP) 테이블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283BD03-FE25-4FF6-9F1B-533A2F682CB8}"/>
              </a:ext>
            </a:extLst>
          </p:cNvPr>
          <p:cNvSpPr/>
          <p:nvPr/>
        </p:nvSpPr>
        <p:spPr>
          <a:xfrm>
            <a:off x="424983" y="3377517"/>
            <a:ext cx="5318300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400" b="1" dirty="0" err="1">
                <a:latin typeface="맑은 고딕"/>
                <a:ea typeface="맑은 고딕"/>
              </a:rPr>
              <a:t>일반데이터</a:t>
            </a:r>
            <a:r>
              <a:rPr lang="en-US" altLang="ko-KR" sz="1400" b="1" dirty="0">
                <a:latin typeface="맑은 고딕"/>
                <a:ea typeface="맑은 고딕"/>
              </a:rPr>
              <a:t>( ZLFA1_10)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99E85-0A39-4655-91FB-EB042DEE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16" y="3685294"/>
            <a:ext cx="7805457" cy="2670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1C3F66-840F-EB7C-7119-BC18C415375A}"/>
              </a:ext>
            </a:extLst>
          </p:cNvPr>
          <p:cNvSpPr txBox="1"/>
          <p:nvPr/>
        </p:nvSpPr>
        <p:spPr>
          <a:xfrm>
            <a:off x="7427959" y="3828223"/>
            <a:ext cx="2016227" cy="22313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950" kern="0" dirty="0">
                <a:solidFill>
                  <a:srgbClr val="FF0000"/>
                </a:solidFill>
                <a:ea typeface="Arial Unicode MS"/>
                <a:cs typeface="Arial Unicode MS"/>
              </a:rPr>
              <a:t>구매처 번호</a:t>
            </a: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50" kern="0" dirty="0">
                <a:solidFill>
                  <a:srgbClr val="0070C0"/>
                </a:solidFill>
                <a:ea typeface="Arial Unicode MS"/>
                <a:cs typeface="Arial Unicode MS"/>
              </a:rPr>
              <a:t>구매처명</a:t>
            </a:r>
            <a:endParaRPr lang="ko-KR" altLang="en-US" sz="950" kern="0" dirty="0">
              <a:solidFill>
                <a:srgbClr val="0070C0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50" kern="0" dirty="0" err="1">
                <a:solidFill>
                  <a:srgbClr val="0070C0"/>
                </a:solidFill>
                <a:ea typeface="Arial Unicode MS"/>
                <a:cs typeface="Arial Unicode MS"/>
              </a:rPr>
              <a:t>국가키</a:t>
            </a:r>
            <a:endParaRPr lang="ko-KR" altLang="en-US" sz="950" kern="0" dirty="0">
              <a:solidFill>
                <a:srgbClr val="0070C0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50" kern="0" dirty="0">
                <a:solidFill>
                  <a:srgbClr val="0070C0"/>
                </a:solidFill>
                <a:ea typeface="Arial Unicode MS"/>
                <a:cs typeface="Arial Unicode MS"/>
              </a:rPr>
              <a:t>구매처그룹</a:t>
            </a:r>
            <a:endParaRPr lang="ko-KR" altLang="en-US" sz="950" kern="0" dirty="0">
              <a:solidFill>
                <a:srgbClr val="0070C0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50" kern="0" dirty="0">
                <a:solidFill>
                  <a:srgbClr val="0070C0"/>
                </a:solidFill>
                <a:ea typeface="Arial Unicode MS"/>
                <a:cs typeface="Arial Unicode MS"/>
              </a:rPr>
              <a:t>개인번호</a:t>
            </a:r>
            <a:endParaRPr lang="ko-KR" altLang="en-US" sz="950" kern="0" dirty="0">
              <a:solidFill>
                <a:srgbClr val="0070C0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50" kern="0" dirty="0">
                <a:solidFill>
                  <a:srgbClr val="0070C0"/>
                </a:solidFill>
                <a:ea typeface="Arial Unicode MS"/>
                <a:cs typeface="Arial Unicode MS"/>
              </a:rPr>
              <a:t>사업자 번호</a:t>
            </a:r>
            <a:endParaRPr lang="ko-KR" altLang="en-US" sz="950" kern="0" dirty="0">
              <a:solidFill>
                <a:srgbClr val="0070C0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50" kern="0" dirty="0">
                <a:solidFill>
                  <a:srgbClr val="0070C0"/>
                </a:solidFill>
                <a:ea typeface="Arial Unicode MS"/>
                <a:cs typeface="Arial Unicode MS"/>
              </a:rPr>
              <a:t>주소</a:t>
            </a:r>
            <a:endParaRPr lang="ko-KR" altLang="en-US" sz="950" kern="0" dirty="0">
              <a:solidFill>
                <a:srgbClr val="0070C0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endParaRPr lang="ko-KR" altLang="en-US" sz="1200" kern="0" dirty="0">
              <a:solidFill>
                <a:srgbClr val="FF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endParaRPr lang="ko-KR" altLang="en-US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780735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/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4283BD03-FE25-4FF6-9F1B-533A2F682CB8}"/>
              </a:ext>
            </a:extLst>
          </p:cNvPr>
          <p:cNvSpPr/>
          <p:nvPr/>
        </p:nvSpPr>
        <p:spPr>
          <a:xfrm>
            <a:off x="414200" y="1188398"/>
            <a:ext cx="5318300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2. </a:t>
            </a:r>
            <a:r>
              <a:rPr lang="en-US" altLang="ko-KR" sz="1400" b="1" dirty="0" err="1">
                <a:latin typeface="맑은 고딕"/>
                <a:ea typeface="맑은 고딕"/>
              </a:rPr>
              <a:t>회사코드</a:t>
            </a:r>
            <a:r>
              <a:rPr lang="en-US" altLang="ko-KR" sz="1400" b="1" dirty="0">
                <a:latin typeface="맑은 고딕"/>
                <a:ea typeface="맑은 고딕"/>
              </a:rPr>
              <a:t> </a:t>
            </a:r>
            <a:r>
              <a:rPr lang="en-US" altLang="ko-KR" sz="1400" b="1" dirty="0" err="1">
                <a:latin typeface="맑은 고딕"/>
                <a:ea typeface="맑은 고딕"/>
              </a:rPr>
              <a:t>데이터</a:t>
            </a:r>
            <a:r>
              <a:rPr lang="en-US" altLang="ko-KR" sz="1400" b="1" dirty="0">
                <a:latin typeface="맑은 고딕"/>
                <a:ea typeface="맑은 고딕"/>
              </a:rPr>
              <a:t>(ZLFB1_10 )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E763E02-01CA-4B18-9A0E-CA1EC394574E}"/>
              </a:ext>
            </a:extLst>
          </p:cNvPr>
          <p:cNvSpPr/>
          <p:nvPr/>
        </p:nvSpPr>
        <p:spPr>
          <a:xfrm>
            <a:off x="414200" y="3692049"/>
            <a:ext cx="5318300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200" b="1" dirty="0">
                <a:latin typeface="맑은 고딕"/>
                <a:ea typeface="맑은 고딕"/>
              </a:rPr>
              <a:t>3. </a:t>
            </a:r>
            <a:r>
              <a:rPr lang="en-US" altLang="ko-KR" sz="1400" b="1" dirty="0" err="1">
                <a:latin typeface="맑은 고딕"/>
                <a:ea typeface="맑은 고딕"/>
              </a:rPr>
              <a:t>구매조직</a:t>
            </a:r>
            <a:r>
              <a:rPr lang="en-US" altLang="ko-KR" sz="1400" b="1" dirty="0">
                <a:latin typeface="맑은 고딕"/>
                <a:ea typeface="맑은 고딕"/>
              </a:rPr>
              <a:t> </a:t>
            </a:r>
            <a:r>
              <a:rPr lang="ko-KR" altLang="en-US" sz="1400" b="1" dirty="0">
                <a:latin typeface="맑은 고딕"/>
                <a:ea typeface="맑은 고딕"/>
              </a:rPr>
              <a:t>마스터</a:t>
            </a:r>
            <a:r>
              <a:rPr lang="en-US" altLang="ko-KR" sz="1400" b="1" dirty="0">
                <a:latin typeface="맑은 고딕"/>
                <a:ea typeface="맑은 고딕"/>
              </a:rPr>
              <a:t>(</a:t>
            </a:r>
            <a:r>
              <a:rPr lang="en-US" sz="1200" b="1" dirty="0">
                <a:ea typeface="맑은 고딕"/>
                <a:cs typeface="Arial"/>
              </a:rPr>
              <a:t>ZLFM1_10</a:t>
            </a:r>
            <a:r>
              <a:rPr lang="en-US" altLang="ko-KR" sz="1400" b="1" dirty="0">
                <a:latin typeface="맑은 고딕"/>
                <a:ea typeface="맑은 고딕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821E79-E7FF-4D97-97DB-8C3C2D11A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03" y="1496175"/>
            <a:ext cx="7967683" cy="2124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3B9B7C-8759-EA35-6331-D0F3306462A7}"/>
              </a:ext>
            </a:extLst>
          </p:cNvPr>
          <p:cNvSpPr txBox="1"/>
          <p:nvPr/>
        </p:nvSpPr>
        <p:spPr>
          <a:xfrm>
            <a:off x="7688822" y="1609871"/>
            <a:ext cx="1811350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9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구매처 번호</a:t>
            </a: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회사코드</a:t>
            </a:r>
            <a:endParaRPr lang="ko-KR" altLang="en-US" sz="9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삭제지시자</a:t>
            </a:r>
            <a:endParaRPr lang="ko-KR" altLang="en-US" sz="9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계정</a:t>
            </a:r>
            <a:endParaRPr lang="en-US" altLang="ko-KR" sz="9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9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지급조건</a:t>
            </a:r>
            <a:endParaRPr lang="ko-KR" altLang="en-US" sz="9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endParaRPr lang="ko-KR" altLang="en-US" sz="1200" kern="0" dirty="0">
              <a:solidFill>
                <a:srgbClr val="FF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endParaRPr lang="ko-KR" altLang="en-US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2A7717-AFCB-4E7B-8034-BE5225AC0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03" y="3969024"/>
            <a:ext cx="7009969" cy="2367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D46AFE-4EC3-4520-46E6-5421C7DA88B9}"/>
              </a:ext>
            </a:extLst>
          </p:cNvPr>
          <p:cNvSpPr txBox="1"/>
          <p:nvPr/>
        </p:nvSpPr>
        <p:spPr>
          <a:xfrm>
            <a:off x="6746586" y="4165968"/>
            <a:ext cx="942236" cy="17389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8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구매처 번호</a:t>
            </a: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8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구매조직</a:t>
            </a:r>
            <a:endParaRPr lang="ko-KR" altLang="en-US" sz="800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800" kern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구매그룹</a:t>
            </a:r>
            <a:endParaRPr lang="ko-KR" altLang="en-US" sz="800" kern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8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삭제지시자</a:t>
            </a:r>
            <a:endParaRPr lang="ko-KR" altLang="en-US" sz="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800" kern="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구매오더통화</a:t>
            </a:r>
            <a:endParaRPr lang="ko-KR" altLang="en-US" sz="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r>
              <a:rPr lang="ko-KR" altLang="en-US" sz="800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/>
              </a:rPr>
              <a:t>세금코드</a:t>
            </a:r>
            <a:endParaRPr lang="ko-KR" altLang="en-US" sz="800" kern="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endParaRPr lang="ko-KR" altLang="en-US" sz="1200" kern="0" dirty="0">
              <a:solidFill>
                <a:srgbClr val="FF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50000"/>
              </a:spcBef>
              <a:spcAft>
                <a:spcPct val="0"/>
              </a:spcAft>
            </a:pPr>
            <a:endParaRPr lang="ko-KR" altLang="en-US" kern="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27712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74089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맑은 고딕"/>
                <a:ea typeface="맑은 고딕"/>
              </a:rPr>
              <a:t>3. </a:t>
            </a:r>
            <a:r>
              <a:rPr lang="en-US" altLang="ko-KR" sz="2000" dirty="0" err="1">
                <a:latin typeface="맑은 고딕"/>
                <a:ea typeface="맑은 고딕"/>
              </a:rPr>
              <a:t>스크린</a:t>
            </a:r>
            <a:endParaRPr lang="en-US" altLang="ko-KR" dirty="0">
              <a:latin typeface="Arial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A1C8D-1013-8BB1-155D-0F71BDDE5457}"/>
              </a:ext>
            </a:extLst>
          </p:cNvPr>
          <p:cNvSpPr txBox="1"/>
          <p:nvPr/>
        </p:nvSpPr>
        <p:spPr>
          <a:xfrm>
            <a:off x="445062" y="1031733"/>
            <a:ext cx="127118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600" b="1" kern="0" dirty="0">
                <a:latin typeface="Malgun Gothic"/>
                <a:ea typeface="Malgun Gothic"/>
                <a:cs typeface="Arial Unicode MS"/>
              </a:rPr>
              <a:t>1.구매처 생성</a:t>
            </a:r>
            <a:endParaRPr lang="ko-KR" altLang="en-US" sz="1600" kern="0" dirty="0">
              <a:latin typeface="Malgun Gothic"/>
              <a:ea typeface="Malgun Gothic"/>
              <a:cs typeface="Arial Unicode MS" pitchFamily="34" charset="-128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6B2611-930E-401D-9D7C-1173C8D6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09" y="1277954"/>
            <a:ext cx="3931866" cy="15698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57A2F4-68D9-4098-BFCC-ECA0CF8E0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527" y="1365812"/>
            <a:ext cx="3604337" cy="12294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9469273-CF58-4CD9-9593-E43D94C3E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62" y="2601024"/>
            <a:ext cx="6371343" cy="17634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146CA3D-0760-4E3F-BB11-D4E522819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62" y="3671063"/>
            <a:ext cx="7037353" cy="14953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69DC65D-68E5-415A-992C-8FD8B3E50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548" y="5213088"/>
            <a:ext cx="3109185" cy="9488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52C29DF-4C79-4512-B3BC-8C3D48AEFA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3738" y="5062647"/>
            <a:ext cx="3697549" cy="119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87364"/>
      </p:ext>
    </p:ext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/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1000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2A1C8D-1013-8BB1-155D-0F71BDDE5457}"/>
              </a:ext>
            </a:extLst>
          </p:cNvPr>
          <p:cNvSpPr txBox="1"/>
          <p:nvPr/>
        </p:nvSpPr>
        <p:spPr>
          <a:xfrm>
            <a:off x="445062" y="1031733"/>
            <a:ext cx="127118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600" b="1" kern="0" dirty="0">
                <a:latin typeface="Malgun Gothic"/>
                <a:ea typeface="Malgun Gothic"/>
                <a:cs typeface="Arial Unicode MS"/>
              </a:rPr>
              <a:t>2.구매처 조회</a:t>
            </a:r>
            <a:endParaRPr lang="ko-KR" altLang="en-US" sz="1600" b="1" kern="0" dirty="0">
              <a:latin typeface="Malgun Gothic"/>
              <a:ea typeface="Malgun Gothic"/>
              <a:cs typeface="Arial Unicode MS" pitchFamily="34" charset="-128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D235C1-07AF-4F56-A976-CF7F594D1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2" y="1524131"/>
            <a:ext cx="4763260" cy="11949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7E8D4A-316C-48C6-B1B9-F0E4867A9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2" y="2632015"/>
            <a:ext cx="7815100" cy="8413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2FB2F01-3CE2-4D56-8E51-4B9A0B6B4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2" y="3535191"/>
            <a:ext cx="3699095" cy="10165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D7A436-0D65-48E5-B2F5-8F5EBF77A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2235" y="5662890"/>
            <a:ext cx="2343477" cy="6192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B17EC62-4401-4721-9078-9F6E79C87C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452" y="4582867"/>
            <a:ext cx="7815100" cy="82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38969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C3C5AD-84AC-7141-8237-6CB54971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7056"/>
              </p:ext>
            </p:extLst>
          </p:nvPr>
        </p:nvGraphicFramePr>
        <p:xfrm>
          <a:off x="342676" y="939567"/>
          <a:ext cx="8381338" cy="5511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1338">
                  <a:extLst>
                    <a:ext uri="{9D8B030D-6E8A-4147-A177-3AD203B41FA5}">
                      <a16:colId xmlns:a16="http://schemas.microsoft.com/office/drawing/2014/main" val="333294769"/>
                    </a:ext>
                  </a:extLst>
                </a:gridCol>
              </a:tblGrid>
              <a:tr h="5511017">
                <a:tc>
                  <a:txBody>
                    <a:bodyPr/>
                    <a:lstStyle/>
                    <a:p>
                      <a:pPr marL="171450" indent="-171450" latinLnBrk="1">
                        <a:buFont typeface="Arial"/>
                        <a:buChar char="•"/>
                      </a:pPr>
                      <a:endParaRPr lang="en-US" altLang="ko-KR" sz="1000" dirty="0">
                        <a:latin typeface="맑은 고딕"/>
                        <a:ea typeface="맑은 고딕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ko-KR" sz="1400" b="1" dirty="0">
                          <a:latin typeface="맑은 고딕"/>
                          <a:ea typeface="맑은 고딕"/>
                        </a:rPr>
                        <a:t>[ </a:t>
                      </a:r>
                      <a:r>
                        <a:rPr lang="en-US" altLang="ko-KR" sz="1400" b="1" dirty="0" err="1">
                          <a:latin typeface="맑은 고딕"/>
                          <a:ea typeface="맑은 고딕"/>
                        </a:rPr>
                        <a:t>구매처</a:t>
                      </a:r>
                      <a:r>
                        <a:rPr lang="en-US" altLang="ko-KR" sz="1400" b="1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400" b="1" dirty="0" err="1">
                          <a:latin typeface="맑은 고딕"/>
                          <a:ea typeface="맑은 고딕"/>
                        </a:rPr>
                        <a:t>생성</a:t>
                      </a:r>
                      <a:r>
                        <a:rPr lang="en-US" altLang="ko-KR" sz="1400" b="1" dirty="0">
                          <a:latin typeface="맑은 고딕"/>
                          <a:ea typeface="맑은 고딕"/>
                        </a:rPr>
                        <a:t> ]</a:t>
                      </a:r>
                    </a:p>
                    <a:p>
                      <a:pPr marL="0" lvl="0" indent="0">
                        <a:buNone/>
                      </a:pPr>
                      <a:endParaRPr lang="en-US" altLang="ko-KR" sz="1400" b="1" dirty="0">
                        <a:latin typeface="맑은 고딕"/>
                        <a:ea typeface="맑은 고딕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296063"/>
                  </a:ext>
                </a:extLst>
              </a:tr>
            </a:tbl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4. </a:t>
            </a:r>
            <a:r>
              <a:rPr lang="en-US" altLang="ko-KR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예외처리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AED64-EA16-0BB7-3946-7E9E4BFAD85B}"/>
              </a:ext>
            </a:extLst>
          </p:cNvPr>
          <p:cNvSpPr txBox="1"/>
          <p:nvPr/>
        </p:nvSpPr>
        <p:spPr>
          <a:xfrm>
            <a:off x="523163" y="1398895"/>
            <a:ext cx="236603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200" kern="0" dirty="0">
                <a:latin typeface="Malgun Gothic"/>
                <a:ea typeface="Malgun Gothic"/>
                <a:cs typeface="Arial Unicode MS"/>
              </a:rPr>
              <a:t>회사코드 </a:t>
            </a:r>
            <a:r>
              <a:rPr lang="ko-KR" altLang="en-US" sz="1200" kern="0" dirty="0" err="1">
                <a:latin typeface="Malgun Gothic"/>
                <a:ea typeface="Malgun Gothic"/>
                <a:cs typeface="Arial Unicode MS"/>
              </a:rPr>
              <a:t>or</a:t>
            </a:r>
            <a:r>
              <a:rPr lang="ko-KR" altLang="en-US" sz="1200" kern="0" dirty="0">
                <a:latin typeface="Malgun Gothic"/>
                <a:ea typeface="Malgun Gothic"/>
                <a:cs typeface="Arial Unicode MS"/>
              </a:rPr>
              <a:t> 구매처 그룹 </a:t>
            </a:r>
            <a:r>
              <a:rPr lang="ko-KR" altLang="en-US" sz="1200" kern="0" dirty="0" err="1">
                <a:latin typeface="Malgun Gothic"/>
                <a:ea typeface="Malgun Gothic"/>
                <a:cs typeface="Arial Unicode MS"/>
              </a:rPr>
              <a:t>미입력시</a:t>
            </a:r>
            <a:endParaRPr lang="ko-KR" altLang="en-US" sz="1200" kern="0" dirty="0">
              <a:latin typeface="Malgun Gothic"/>
              <a:ea typeface="Malgun Gothic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6CC70-57BB-4197-B451-9C21D1B5422E}"/>
              </a:ext>
            </a:extLst>
          </p:cNvPr>
          <p:cNvSpPr txBox="1"/>
          <p:nvPr/>
        </p:nvSpPr>
        <p:spPr>
          <a:xfrm>
            <a:off x="523162" y="3821372"/>
            <a:ext cx="252633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200" kern="0" dirty="0">
                <a:latin typeface="Malgun Gothic"/>
                <a:ea typeface="Malgun Gothic"/>
                <a:cs typeface="Arial Unicode MS"/>
              </a:rPr>
              <a:t>구매처코드에 해당 데이터가 </a:t>
            </a:r>
            <a:r>
              <a:rPr lang="ko-KR" altLang="en-US" sz="1200" kern="0" dirty="0" err="1">
                <a:latin typeface="Malgun Gothic"/>
                <a:ea typeface="Malgun Gothic"/>
                <a:cs typeface="Arial Unicode MS"/>
              </a:rPr>
              <a:t>없을시</a:t>
            </a:r>
            <a:r>
              <a:rPr lang="ko-KR" altLang="en-US" sz="1200" kern="0" dirty="0">
                <a:latin typeface="Malgun Gothic"/>
                <a:ea typeface="Malgun Gothic"/>
                <a:cs typeface="Arial Unicode MS"/>
              </a:rPr>
              <a:t> </a:t>
            </a:r>
            <a:endParaRPr lang="ko-KR" altLang="en-US" sz="1200" kern="0" dirty="0">
              <a:latin typeface="Malgun Gothic"/>
              <a:ea typeface="Malgun Gothic"/>
              <a:cs typeface="Arial Unicode MS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7659A-49B5-D144-CCB0-088759F2074D}"/>
              </a:ext>
            </a:extLst>
          </p:cNvPr>
          <p:cNvSpPr txBox="1"/>
          <p:nvPr/>
        </p:nvSpPr>
        <p:spPr>
          <a:xfrm>
            <a:off x="523161" y="3514297"/>
            <a:ext cx="127599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400" b="1" kern="0" dirty="0">
                <a:latin typeface="Malgun Gothic"/>
                <a:ea typeface="Malgun Gothic"/>
                <a:cs typeface="Arial Unicode MS"/>
              </a:rPr>
              <a:t>[ 구매처 조회 ] </a:t>
            </a:r>
            <a:endParaRPr lang="ko-KR" altLang="en-US" sz="1400" b="1" kern="0" dirty="0">
              <a:latin typeface="Malgun Gothic"/>
              <a:ea typeface="Malgun Gothic"/>
              <a:cs typeface="Arial Unicode MS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9DA36-FC75-80F1-2462-C7624ECD2CD7}"/>
              </a:ext>
            </a:extLst>
          </p:cNvPr>
          <p:cNvSpPr txBox="1"/>
          <p:nvPr/>
        </p:nvSpPr>
        <p:spPr>
          <a:xfrm>
            <a:off x="4742594" y="3821372"/>
            <a:ext cx="225222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200" kern="0">
                <a:latin typeface="Malgun Gothic"/>
                <a:ea typeface="Malgun Gothic"/>
                <a:cs typeface="Arial Unicode MS"/>
              </a:rPr>
              <a:t>구매처코드, 회사 코드 </a:t>
            </a:r>
            <a:r>
              <a:rPr lang="ko-KR" altLang="en-US" sz="1200" kern="0" err="1">
                <a:latin typeface="Malgun Gothic"/>
                <a:ea typeface="Malgun Gothic"/>
                <a:cs typeface="Arial Unicode MS"/>
              </a:rPr>
              <a:t>미입력시</a:t>
            </a:r>
            <a:r>
              <a:rPr lang="ko-KR" altLang="en-US" sz="1200" kern="0">
                <a:latin typeface="Malgun Gothic"/>
                <a:ea typeface="Malgun Gothic"/>
                <a:cs typeface="Arial Unicode MS"/>
              </a:rPr>
              <a:t> </a:t>
            </a:r>
            <a:endParaRPr lang="ko-KR" altLang="en-US" sz="1200" kern="0">
              <a:latin typeface="Malgun Gothic"/>
              <a:ea typeface="Malgun Gothic"/>
              <a:cs typeface="Arial Unicode MS" pitchFamily="34" charset="-128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06D9516-FA2F-4BE4-9CCE-A607B6865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61" y="1669544"/>
            <a:ext cx="3859406" cy="11695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9660120-A75B-4D8B-B908-D18F21FD0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505" y="1669544"/>
            <a:ext cx="4189708" cy="12603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E1ACE3-5CA8-4465-9DDD-E8828E654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11" y="4018940"/>
            <a:ext cx="3348506" cy="10514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8EF164-C25D-47AF-8E29-C878AB5CA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475" y="4058793"/>
            <a:ext cx="3686781" cy="10523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640FB8F-AD61-4941-A7E2-291517974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475" y="5188456"/>
            <a:ext cx="3686781" cy="10918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012398-5993-40A6-A5DE-CADB6B562A19}"/>
              </a:ext>
            </a:extLst>
          </p:cNvPr>
          <p:cNvSpPr txBox="1"/>
          <p:nvPr/>
        </p:nvSpPr>
        <p:spPr>
          <a:xfrm>
            <a:off x="626794" y="5162223"/>
            <a:ext cx="192681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ko-KR" altLang="en-US" sz="1200" kern="0" dirty="0">
                <a:latin typeface="Malgun Gothic"/>
                <a:ea typeface="Malgun Gothic"/>
                <a:cs typeface="Arial Unicode MS"/>
              </a:rPr>
              <a:t>사업자 번호 </a:t>
            </a:r>
            <a:r>
              <a:rPr lang="en-US" altLang="ko-KR" sz="1200" kern="0" dirty="0">
                <a:latin typeface="Malgun Gothic"/>
                <a:ea typeface="Malgun Gothic"/>
                <a:cs typeface="Arial Unicode MS"/>
              </a:rPr>
              <a:t>10</a:t>
            </a:r>
            <a:r>
              <a:rPr lang="ko-KR" altLang="en-US" sz="1200" kern="0" dirty="0">
                <a:latin typeface="Malgun Gothic"/>
                <a:ea typeface="Malgun Gothic"/>
                <a:cs typeface="Arial Unicode MS"/>
              </a:rPr>
              <a:t>자리 아닐 시</a:t>
            </a:r>
            <a:endParaRPr lang="ko-KR" altLang="en-US" sz="1200" kern="0" dirty="0">
              <a:latin typeface="Malgun Gothic"/>
              <a:ea typeface="Malgun Gothic"/>
              <a:cs typeface="Arial Unicode MS" pitchFamily="34" charset="-128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4EF919B-B408-4487-A5FE-BE7BDAE649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084" y="5531074"/>
            <a:ext cx="1743318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90672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342675" y="310271"/>
            <a:ext cx="8229600" cy="445111"/>
          </a:xfrm>
        </p:spPr>
        <p:txBody>
          <a:bodyPr/>
          <a:lstStyle/>
          <a:p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5. </a:t>
            </a:r>
            <a:r>
              <a:rPr lang="en-US" altLang="ko-KR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구매처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생성</a:t>
            </a:r>
            <a:r>
              <a:rPr lang="en-US" altLang="ko-KR" sz="2000" dirty="0">
                <a:latin typeface="돋움" panose="020B0600000101010101" pitchFamily="50" charset="-127"/>
                <a:ea typeface="돋움" panose="020B0600000101010101" pitchFamily="50" charset="-127"/>
              </a:rPr>
              <a:t>(BP) </a:t>
            </a:r>
            <a:r>
              <a:rPr lang="en-US" altLang="ko-KR" sz="2000" dirty="0" err="1">
                <a:latin typeface="돋움" panose="020B0600000101010101" pitchFamily="50" charset="-127"/>
                <a:ea typeface="돋움" panose="020B0600000101010101" pitchFamily="50" charset="-127"/>
              </a:rPr>
              <a:t>주요코드</a:t>
            </a:r>
            <a:endParaRPr lang="en-US" altLang="ko-KR" sz="2000" dirty="0">
              <a:latin typeface="돋움" panose="020B0600000101010101" pitchFamily="50" charset="-127"/>
              <a:ea typeface="돋움" panose="020B0600000101010101" pitchFamily="50" charset="-127"/>
              <a:cs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243126-444F-4A87-8415-2B97F54C3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28" y="1231349"/>
            <a:ext cx="4101308" cy="4200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76C9CB-8B98-435C-91A3-19E1595E1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386" y="1502796"/>
            <a:ext cx="4480889" cy="373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21268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SAP_2011_v1.2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b="0" i="0" u="none" strike="noStrike" kern="0" cap="none" spc="0" normalizeH="0" baseline="0" noProof="0" dirty="0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AP_corporate2009_guest_1.0">
  <a:themeElements>
    <a:clrScheme name="SAP_corporate2009_guest_1.0 1">
      <a:dk1>
        <a:srgbClr val="000000"/>
      </a:dk1>
      <a:lt1>
        <a:srgbClr val="FFFFFF"/>
      </a:lt1>
      <a:dk2>
        <a:srgbClr val="44697D"/>
      </a:dk2>
      <a:lt2>
        <a:srgbClr val="CCCCCC"/>
      </a:lt2>
      <a:accent1>
        <a:srgbClr val="F0AB00"/>
      </a:accent1>
      <a:accent2>
        <a:srgbClr val="666666"/>
      </a:accent2>
      <a:accent3>
        <a:srgbClr val="FFFFFF"/>
      </a:accent3>
      <a:accent4>
        <a:srgbClr val="000000"/>
      </a:accent4>
      <a:accent5>
        <a:srgbClr val="F6D2AA"/>
      </a:accent5>
      <a:accent6>
        <a:srgbClr val="5C5C5C"/>
      </a:accent6>
      <a:hlink>
        <a:srgbClr val="04357B"/>
      </a:hlink>
      <a:folHlink>
        <a:srgbClr val="999999"/>
      </a:folHlink>
    </a:clrScheme>
    <a:fontScheme name="SAP_corporate2009_guest_1.0">
      <a:majorFont>
        <a:latin typeface="Arial Black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1"/>
          </a:buClr>
          <a:buSzPct val="80000"/>
          <a:buFont typeface="Wingdings" pitchFamily="2" charset="2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1"/>
          </a:buClr>
          <a:buSzPct val="80000"/>
          <a:buFont typeface="Wingdings" pitchFamily="2" charset="2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SAP_corporate2009_guest_1.0 1">
        <a:dk1>
          <a:srgbClr val="000000"/>
        </a:dk1>
        <a:lt1>
          <a:srgbClr val="FFFFFF"/>
        </a:lt1>
        <a:dk2>
          <a:srgbClr val="44697D"/>
        </a:dk2>
        <a:lt2>
          <a:srgbClr val="CCCCCC"/>
        </a:lt2>
        <a:accent1>
          <a:srgbClr val="F0AB00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F6D2AA"/>
        </a:accent5>
        <a:accent6>
          <a:srgbClr val="5C5C5C"/>
        </a:accent6>
        <a:hlink>
          <a:srgbClr val="04357B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8C3BB75E742FB4984152DC632BBE73C" ma:contentTypeVersion="18" ma:contentTypeDescription="새 문서를 만듭니다." ma:contentTypeScope="" ma:versionID="433adbb1fde74d563774b180248c181b">
  <xsd:schema xmlns:xsd="http://www.w3.org/2001/XMLSchema" xmlns:xs="http://www.w3.org/2001/XMLSchema" xmlns:p="http://schemas.microsoft.com/office/2006/metadata/properties" xmlns:ns2="9fab37bf-fffb-4f37-be0a-6fe32658d83b" xmlns:ns3="c4926e4e-5a5a-487a-bad2-2776348f2cad" targetNamespace="http://schemas.microsoft.com/office/2006/metadata/properties" ma:root="true" ma:fieldsID="51a10e8d72f9d98f98c3eeefa2bea830" ns2:_="" ns3:_="">
    <xsd:import namespace="9fab37bf-fffb-4f37-be0a-6fe32658d83b"/>
    <xsd:import namespace="c4926e4e-5a5a-487a-bad2-2776348f2c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b37bf-fffb-4f37-be0a-6fe32658d8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이미지 태그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26e4e-5a5a-487a-bad2-2776348f2ca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47e7efe-89ce-4246-92bd-9795eb6e5446}" ma:internalName="TaxCatchAll" ma:showField="CatchAllData" ma:web="c4926e4e-5a5a-487a-bad2-2776348f2c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4926e4e-5a5a-487a-bad2-2776348f2cad" xsi:nil="true"/>
    <lcf76f155ced4ddcb4097134ff3c332f xmlns="9fab37bf-fffb-4f37-be0a-6fe32658d8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FC4192C-2B44-4ACD-9A3A-ACF7FBC600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0BAFAA-DEA3-422F-8E47-A3C23E943E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ab37bf-fffb-4f37-be0a-6fe32658d83b"/>
    <ds:schemaRef ds:uri="c4926e4e-5a5a-487a-bad2-2776348f2c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EEB13C-DB57-4C83-971D-88F550CEAE09}">
  <ds:schemaRefs>
    <ds:schemaRef ds:uri="025efd7d-4e1d-49ec-b269-b81537660960"/>
    <ds:schemaRef ds:uri="1e834cc1-22dd-48aa-8257-38e6a4330e5e"/>
    <ds:schemaRef ds:uri="9fab37bf-fffb-4f37-be0a-6fe32658d83b"/>
    <ds:schemaRef ds:uri="c4926e4e-5a5a-487a-bad2-2776348f2ca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1350</Words>
  <Application>Microsoft Office PowerPoint</Application>
  <PresentationFormat>화면 슬라이드 쇼(4:3)</PresentationFormat>
  <Paragraphs>410</Paragraphs>
  <Slides>36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50" baseType="lpstr">
      <vt:lpstr>Arial Black</vt:lpstr>
      <vt:lpstr>Courier New</vt:lpstr>
      <vt:lpstr>맑은 고딕</vt:lpstr>
      <vt:lpstr>맑은 고딕</vt:lpstr>
      <vt:lpstr>나눔고딕</vt:lpstr>
      <vt:lpstr>Calibri</vt:lpstr>
      <vt:lpstr>wingdings</vt:lpstr>
      <vt:lpstr>돋움</vt:lpstr>
      <vt:lpstr>Arial</vt:lpstr>
      <vt:lpstr>wingdings</vt:lpstr>
      <vt:lpstr>Consolas</vt:lpstr>
      <vt:lpstr>Symbol</vt:lpstr>
      <vt:lpstr>SAP_2011_v1.2</vt:lpstr>
      <vt:lpstr>SAP_corporate2009_guest_1.0</vt:lpstr>
      <vt:lpstr>PowerPoint 프레젠테이션</vt:lpstr>
      <vt:lpstr>PowerPoint 프레젠테이션</vt:lpstr>
      <vt:lpstr>1. Technical Flow Diagram ( 구매처 생성 - BP)</vt:lpstr>
      <vt:lpstr>2. Table 생성</vt:lpstr>
      <vt:lpstr>PowerPoint 프레젠테이션</vt:lpstr>
      <vt:lpstr>3. 스크린</vt:lpstr>
      <vt:lpstr>PowerPoint 프레젠테이션</vt:lpstr>
      <vt:lpstr>4. 예외처리</vt:lpstr>
      <vt:lpstr>5. 구매처 생성(BP) 주요코드</vt:lpstr>
      <vt:lpstr>PowerPoint 프레젠테이션</vt:lpstr>
      <vt:lpstr>PowerPoint 프레젠테이션</vt:lpstr>
      <vt:lpstr>1. Technical Flow Diagram ( 구매오더 생성 - PO)</vt:lpstr>
      <vt:lpstr>2. Table 생성</vt:lpstr>
      <vt:lpstr>3. 스크린</vt:lpstr>
      <vt:lpstr>PowerPoint 프레젠테이션</vt:lpstr>
      <vt:lpstr>4. 예외처리</vt:lpstr>
      <vt:lpstr>5. 구매오더 주요코드</vt:lpstr>
      <vt:lpstr>PowerPoint 프레젠테이션</vt:lpstr>
      <vt:lpstr>PowerPoint 프레젠테이션</vt:lpstr>
      <vt:lpstr>1. Technical Flow Diagram ( 입고처리 - GR)</vt:lpstr>
      <vt:lpstr>2. Table 생성</vt:lpstr>
      <vt:lpstr>PowerPoint 프레젠테이션</vt:lpstr>
      <vt:lpstr>3. 스크린</vt:lpstr>
      <vt:lpstr>PowerPoint 프레젠테이션</vt:lpstr>
      <vt:lpstr>4. 예외처리</vt:lpstr>
      <vt:lpstr>5. 주요 코드</vt:lpstr>
      <vt:lpstr>5. 주요 코드</vt:lpstr>
      <vt:lpstr>PowerPoint 프레젠테이션</vt:lpstr>
      <vt:lpstr>1. Technical Flow Diagram ( 송장처리 - IR)</vt:lpstr>
      <vt:lpstr>2. Table 생성</vt:lpstr>
      <vt:lpstr>PowerPoint 프레젠테이션</vt:lpstr>
      <vt:lpstr>3. 스크린</vt:lpstr>
      <vt:lpstr>PowerPoint 프레젠테이션</vt:lpstr>
      <vt:lpstr>4. 예외 처리</vt:lpstr>
      <vt:lpstr>5. 송장처리 주요코드</vt:lpstr>
      <vt:lpstr>Comment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Presentation Title</dc:title>
  <dc:creator>d019534</dc:creator>
  <cp:lastModifiedBy>SSU</cp:lastModifiedBy>
  <cp:revision>293</cp:revision>
  <cp:lastPrinted>2017-03-06T01:39:50Z</cp:lastPrinted>
  <dcterms:created xsi:type="dcterms:W3CDTF">2011-02-17T10:36:00Z</dcterms:created>
  <dcterms:modified xsi:type="dcterms:W3CDTF">2025-06-17T10:52:51Z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0x01010038C3BB75E742FB4984152DC632BBE73C</vt:lpwstr>
  </property>
  <property fmtid="{D5CDD505-2E9C-101B-9397-08002B2CF9AE}" pid="4" name="MediaServiceImageTags">
    <vt:lpwstr/>
  </property>
</Properties>
</file>