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421" r:id="rId3"/>
    <p:sldId id="424" r:id="rId4"/>
    <p:sldId id="426" r:id="rId5"/>
  </p:sldIdLst>
  <p:sldSz cx="9144000" cy="6858000" type="screen4x3"/>
  <p:notesSz cx="7315200" cy="96012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471D6-64A7-4500-87B4-52922375C3E9}" type="datetimeFigureOut">
              <a:rPr lang="es-CO" smtClean="0"/>
              <a:t>12/11/2017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4CCA-6AFA-4BD5-B164-AD53D1531A9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13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5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6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9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57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7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3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2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3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8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B1B0-157C-AA45-8852-EE9AFFB86227}" type="datetimeFigureOut">
              <a:rPr lang="es-ES" smtClean="0"/>
              <a:t>12/11/2017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4445-28C7-7040-AF94-0D64D788EC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6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9734" y="2130426"/>
            <a:ext cx="4528465" cy="1239630"/>
          </a:xfrm>
        </p:spPr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937" cy="6857999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29734" y="5629336"/>
            <a:ext cx="4528465" cy="816788"/>
          </a:xfrm>
        </p:spPr>
        <p:txBody>
          <a:bodyPr>
            <a:normAutofit fontScale="70000" lnSpcReduction="20000"/>
          </a:bodyPr>
          <a:lstStyle/>
          <a:p>
            <a:r>
              <a:rPr lang="es-CO" smtClean="0">
                <a:solidFill>
                  <a:schemeClr val="bg1"/>
                </a:solidFill>
              </a:rPr>
              <a:t>Módulo </a:t>
            </a:r>
            <a:r>
              <a:rPr lang="es-CO" smtClean="0">
                <a:solidFill>
                  <a:schemeClr val="bg1"/>
                </a:solidFill>
              </a:rPr>
              <a:t>6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DIPLOMADO</a:t>
            </a:r>
            <a:r>
              <a:rPr lang="es-CO" dirty="0">
                <a:solidFill>
                  <a:schemeClr val="bg1"/>
                </a:solidFill>
              </a:rPr>
              <a:t> EN CIENCIA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 1 (Convergencia)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900" dirty="0" smtClean="0"/>
              <a:t>Estudiemos propiedades de un estimador a partir de una simulación!</a:t>
            </a:r>
          </a:p>
          <a:p>
            <a:pPr marL="53975" indent="0" algn="just">
              <a:buNone/>
            </a:pPr>
            <a:endParaRPr lang="es-CO" sz="1900" dirty="0" smtClean="0"/>
          </a:p>
          <a:p>
            <a:pPr marL="288925" indent="-234950" algn="just"/>
            <a:r>
              <a:rPr lang="es-CO" sz="1900" dirty="0" smtClean="0"/>
              <a:t>Queremos saber como se comporta el estimador </a:t>
            </a:r>
            <a:r>
              <a:rPr lang="es-CO" sz="1900" dirty="0" err="1" smtClean="0"/>
              <a:t>muestral</a:t>
            </a:r>
            <a:r>
              <a:rPr lang="es-CO" sz="1900" dirty="0" smtClean="0"/>
              <a:t> que se obtiene del experimento de lanzar una moneda por un número determinado de veces</a:t>
            </a:r>
          </a:p>
          <a:p>
            <a:pPr marL="288925" indent="-234950" algn="just"/>
            <a:endParaRPr lang="es-CO" sz="1900" dirty="0" smtClean="0"/>
          </a:p>
          <a:p>
            <a:pPr marL="288925" indent="-234950" algn="just"/>
            <a:r>
              <a:rPr lang="es-CO" sz="1900" dirty="0" smtClean="0"/>
              <a:t>Suponga que cara es 1 y sello es 0. Suponga que se realiza el experimento una vez. Cómo modelo modelar esto como un experimento aleatorio en el computador?</a:t>
            </a:r>
          </a:p>
          <a:p>
            <a:pPr marL="288925" indent="-234950" algn="just"/>
            <a:endParaRPr lang="es-CO" sz="1900" dirty="0"/>
          </a:p>
          <a:p>
            <a:pPr marL="288925" indent="-234950" algn="just"/>
            <a:r>
              <a:rPr lang="es-CO" sz="1900" dirty="0" smtClean="0"/>
              <a:t>Si el experimento se realiza 10 veces, cuál es el estimador? Qué ocurre si el experimento se realiza 1000 veces? </a:t>
            </a:r>
          </a:p>
          <a:p>
            <a:pPr marL="288925" indent="-234950" algn="just"/>
            <a:endParaRPr lang="es-CO" sz="1900" dirty="0"/>
          </a:p>
          <a:p>
            <a:pPr marL="288925" indent="-234950" algn="just"/>
            <a:r>
              <a:rPr lang="es-CO" sz="1900" dirty="0" smtClean="0"/>
              <a:t>Suponga varios escenarios y escriba una función que muestre cómo se comporta el estimador propuesto en el apartado anterior. Presente los resultados gráficamente.</a:t>
            </a:r>
          </a:p>
        </p:txBody>
      </p:sp>
    </p:spTree>
    <p:extLst>
      <p:ext uri="{BB962C8B-B14F-4D97-AF65-F5344CB8AC3E}">
        <p14:creationId xmlns:p14="http://schemas.microsoft.com/office/powerpoint/2010/main" val="19947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 2 (</a:t>
            </a:r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Misspecification</a:t>
            </a:r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900" dirty="0" smtClean="0"/>
              <a:t>Estudiemos el efecto de problema de </a:t>
            </a:r>
            <a:r>
              <a:rPr lang="es-CO" sz="1900" dirty="0" err="1" smtClean="0"/>
              <a:t>misspecification</a:t>
            </a:r>
            <a:r>
              <a:rPr lang="es-CO" sz="1900" dirty="0" smtClean="0"/>
              <a:t>, comparando dos estimadores de la media</a:t>
            </a:r>
          </a:p>
          <a:p>
            <a:pPr marL="53975" indent="0" algn="just">
              <a:buNone/>
            </a:pPr>
            <a:endParaRPr lang="es-CO" sz="1900" dirty="0" smtClean="0"/>
          </a:p>
          <a:p>
            <a:pPr marL="288925" indent="-234950" algn="just"/>
            <a:r>
              <a:rPr lang="es-CO" sz="1900" dirty="0" smtClean="0"/>
              <a:t>Supongamos que los datos distribuyen como una exponencial con media 5 y estime la media de los datos usando el estimador tradicional (media </a:t>
            </a:r>
            <a:r>
              <a:rPr lang="es-CO" sz="1900" dirty="0" err="1" smtClean="0"/>
              <a:t>muestral</a:t>
            </a:r>
            <a:r>
              <a:rPr lang="es-CO" sz="1900" dirty="0" smtClean="0"/>
              <a:t>) y otro bajo el supuesto que es uniforme. Cómo definiría este segundo? Por qué podemos decir que hay </a:t>
            </a:r>
            <a:r>
              <a:rPr lang="es-CO" sz="1900" dirty="0" err="1" smtClean="0"/>
              <a:t>misspecification</a:t>
            </a:r>
            <a:r>
              <a:rPr lang="es-CO" sz="1900" dirty="0" smtClean="0"/>
              <a:t>?</a:t>
            </a:r>
          </a:p>
          <a:p>
            <a:pPr marL="288925" indent="-234950" algn="just"/>
            <a:endParaRPr lang="es-CO" sz="1900" dirty="0" smtClean="0"/>
          </a:p>
          <a:p>
            <a:pPr marL="288925" indent="-234950" algn="just"/>
            <a:r>
              <a:rPr lang="es-CO" sz="1900" dirty="0" smtClean="0"/>
              <a:t>Realice muestreos 100 muestreos de tamaño 50, 500, y 2500 y presente los resultados gráficamente.</a:t>
            </a:r>
          </a:p>
          <a:p>
            <a:pPr marL="288925" indent="-234950" algn="just"/>
            <a:endParaRPr lang="es-CO" sz="1900" dirty="0"/>
          </a:p>
          <a:p>
            <a:pPr marL="288925" indent="-234950" algn="just"/>
            <a:r>
              <a:rPr lang="es-CO" sz="1900" dirty="0" smtClean="0"/>
              <a:t>Que sucede ahora simulamos datos provenientes de una uniforme con la misma media? Realice el mismo ejercicio y compare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15379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 3 (Competencia de estimadores)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contenido 2"/>
              <p:cNvSpPr txBox="1">
                <a:spLocks/>
              </p:cNvSpPr>
              <p:nvPr/>
            </p:nvSpPr>
            <p:spPr>
              <a:xfrm>
                <a:off x="457201" y="1669902"/>
                <a:ext cx="8229600" cy="4587677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975" indent="0" algn="just">
                  <a:buNone/>
                </a:pPr>
                <a:r>
                  <a:rPr lang="es-CO" sz="1900" dirty="0" smtClean="0"/>
                  <a:t>Estudiemos el comportamiento en muestra pequeña de diferentes estimadores de la media. Considere los siguientes estimadores:</a:t>
                </a:r>
              </a:p>
              <a:p>
                <a:pPr marL="539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1900" b="0" dirty="0" smtClean="0"/>
              </a:p>
              <a:p>
                <a:pPr marL="53975" indent="0" algn="just">
                  <a:buNone/>
                </a:pPr>
                <a:endParaRPr lang="en-US" sz="1900" b="0" dirty="0" smtClean="0"/>
              </a:p>
              <a:p>
                <a:pPr marL="539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900" b="0" dirty="0" smtClean="0"/>
              </a:p>
              <a:p>
                <a:pPr marL="53975" indent="0" algn="just">
                  <a:buNone/>
                </a:pPr>
                <a:endParaRPr lang="es-CO" sz="1900" dirty="0" smtClean="0"/>
              </a:p>
              <a:p>
                <a:pPr marL="539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𝑀𝑒𝑑𝑖𝑎𝑛𝑎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900" dirty="0" smtClean="0"/>
              </a:p>
              <a:p>
                <a:pPr marL="53975" indent="0" algn="just">
                  <a:buNone/>
                </a:pPr>
                <a:endParaRPr lang="es-CO" sz="1900" dirty="0" smtClean="0"/>
              </a:p>
              <a:p>
                <a:pPr marL="539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1900" dirty="0" smtClean="0"/>
              </a:p>
              <a:p>
                <a:pPr marL="288925" indent="-234950" algn="just"/>
                <a:r>
                  <a:rPr lang="es-CO" sz="1900" dirty="0" smtClean="0"/>
                  <a:t>Cuál de estos estimadores es </a:t>
                </a:r>
                <a:r>
                  <a:rPr lang="es-CO" sz="1900" dirty="0" err="1" smtClean="0"/>
                  <a:t>insesgado</a:t>
                </a:r>
                <a:r>
                  <a:rPr lang="es-CO" sz="1900" dirty="0" smtClean="0"/>
                  <a:t>? Cuál debería ser el mejor estimador de la media?</a:t>
                </a:r>
              </a:p>
              <a:p>
                <a:pPr marL="288925" indent="-234950" algn="just"/>
                <a:r>
                  <a:rPr lang="es-CO" sz="1900" dirty="0" smtClean="0"/>
                  <a:t>Escriba una programa que simule las propiedades de estos estimadores partiendo del supuesto que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sz="1900" dirty="0" smtClean="0"/>
                  <a:t> distribuye normal</a:t>
                </a:r>
              </a:p>
              <a:p>
                <a:pPr marL="288925" indent="-234950" algn="just"/>
                <a:r>
                  <a:rPr lang="es-CO" sz="1900" dirty="0" smtClean="0"/>
                  <a:t>Como cambian los resultados si se supone que la distribución es exponencial?</a:t>
                </a:r>
              </a:p>
            </p:txBody>
          </p:sp>
        </mc:Choice>
        <mc:Fallback xmlns="">
          <p:sp>
            <p:nvSpPr>
              <p:cNvPr id="14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69902"/>
                <a:ext cx="8229600" cy="4587677"/>
              </a:xfrm>
              <a:prstGeom prst="rect">
                <a:avLst/>
              </a:prstGeom>
              <a:blipFill rotWithShape="0">
                <a:blip r:embed="rId3"/>
                <a:stretch>
                  <a:fillRect t="-664" r="-667" b="-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254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Tema de Office</vt:lpstr>
      <vt:lpstr>TÍTULO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MAC MAC</dc:creator>
  <cp:lastModifiedBy>Andres Felipe Garcia Suaza</cp:lastModifiedBy>
  <cp:revision>160</cp:revision>
  <cp:lastPrinted>2017-10-30T14:23:36Z</cp:lastPrinted>
  <dcterms:created xsi:type="dcterms:W3CDTF">2016-11-23T20:14:56Z</dcterms:created>
  <dcterms:modified xsi:type="dcterms:W3CDTF">2017-11-12T15:17:28Z</dcterms:modified>
</cp:coreProperties>
</file>