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83431E-E62B-4AAD-B2A3-65F91215D95E}">
  <a:tblStyle styleId="{9883431E-E62B-4AAD-B2A3-65F91215D9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fill>
          <a:solidFill>
            <a:srgbClr val="E8CFCF"/>
          </a:solidFill>
        </a:fill>
      </a:tcStyle>
    </a:band1H>
    <a:band2H>
      <a:tcTxStyle/>
    </a:band2H>
    <a:band1V>
      <a:tcTxStyle/>
      <a:tcStyle>
        <a:fill>
          <a:solidFill>
            <a:srgbClr val="E8CF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2A5B8EB7-BC8E-44E7-B2D5-8766C2BA4A9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0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0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0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0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0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0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0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0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0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0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0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0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0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1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1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1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1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1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1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1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1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11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1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1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1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0" name="Google Shape;1030;p11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117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1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1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1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1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2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2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2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2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2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12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2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2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2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2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2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2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2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12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2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2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2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2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2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3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3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3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3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3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3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3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3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3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3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3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3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3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3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3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3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3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3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3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4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4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8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8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8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8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8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8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8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8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9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9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9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9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9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9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9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9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5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8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8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8.jpg"/><Relationship Id="rId4" Type="http://schemas.openxmlformats.org/officeDocument/2006/relationships/image" Target="../media/image24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8.jpg"/><Relationship Id="rId4" Type="http://schemas.openxmlformats.org/officeDocument/2006/relationships/image" Target="../media/image22.png"/><Relationship Id="rId5" Type="http://schemas.openxmlformats.org/officeDocument/2006/relationships/image" Target="../media/image47.png"/><Relationship Id="rId6" Type="http://schemas.openxmlformats.org/officeDocument/2006/relationships/image" Target="../media/image32.png"/><Relationship Id="rId7" Type="http://schemas.openxmlformats.org/officeDocument/2006/relationships/image" Target="../media/image1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8.jp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8.jpg"/><Relationship Id="rId4" Type="http://schemas.openxmlformats.org/officeDocument/2006/relationships/image" Target="../media/image2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8.jpg"/><Relationship Id="rId4" Type="http://schemas.openxmlformats.org/officeDocument/2006/relationships/image" Target="../media/image27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8.jpg"/><Relationship Id="rId4" Type="http://schemas.openxmlformats.org/officeDocument/2006/relationships/image" Target="../media/image35.png"/><Relationship Id="rId5" Type="http://schemas.openxmlformats.org/officeDocument/2006/relationships/image" Target="../media/image51.png"/><Relationship Id="rId6" Type="http://schemas.openxmlformats.org/officeDocument/2006/relationships/image" Target="../media/image34.png"/><Relationship Id="rId7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8.jpg"/><Relationship Id="rId4" Type="http://schemas.openxmlformats.org/officeDocument/2006/relationships/hyperlink" Target="https://en.wikipedia.org/wiki/List_of_probability_distributions" TargetMode="Externa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8.jpg"/><Relationship Id="rId4" Type="http://schemas.openxmlformats.org/officeDocument/2006/relationships/image" Target="../media/image37.png"/><Relationship Id="rId5" Type="http://schemas.openxmlformats.org/officeDocument/2006/relationships/image" Target="../media/image28.png"/><Relationship Id="rId6" Type="http://schemas.openxmlformats.org/officeDocument/2006/relationships/image" Target="../media/image39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38.png"/><Relationship Id="rId6" Type="http://schemas.openxmlformats.org/officeDocument/2006/relationships/image" Target="../media/image30.png"/><Relationship Id="rId7" Type="http://schemas.openxmlformats.org/officeDocument/2006/relationships/image" Target="../media/image40.png"/><Relationship Id="rId8" Type="http://schemas.openxmlformats.org/officeDocument/2006/relationships/image" Target="../media/image6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8.jpg"/><Relationship Id="rId4" Type="http://schemas.openxmlformats.org/officeDocument/2006/relationships/image" Target="../media/image60.png"/><Relationship Id="rId5" Type="http://schemas.openxmlformats.org/officeDocument/2006/relationships/image" Target="../media/image56.png"/><Relationship Id="rId6" Type="http://schemas.openxmlformats.org/officeDocument/2006/relationships/image" Target="../media/image33.png"/><Relationship Id="rId7" Type="http://schemas.openxmlformats.org/officeDocument/2006/relationships/image" Target="../media/image41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8.jpg"/><Relationship Id="rId4" Type="http://schemas.openxmlformats.org/officeDocument/2006/relationships/image" Target="../media/image44.png"/><Relationship Id="rId5" Type="http://schemas.openxmlformats.org/officeDocument/2006/relationships/image" Target="../media/image61.png"/><Relationship Id="rId6" Type="http://schemas.openxmlformats.org/officeDocument/2006/relationships/image" Target="../media/image58.png"/><Relationship Id="rId7" Type="http://schemas.openxmlformats.org/officeDocument/2006/relationships/image" Target="../media/image3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8.jpg"/><Relationship Id="rId4" Type="http://schemas.openxmlformats.org/officeDocument/2006/relationships/image" Target="../media/image4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8.jpg"/><Relationship Id="rId4" Type="http://schemas.openxmlformats.org/officeDocument/2006/relationships/image" Target="../media/image42.png"/><Relationship Id="rId5" Type="http://schemas.openxmlformats.org/officeDocument/2006/relationships/image" Target="../media/image46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8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8.jp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45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8.jpg"/><Relationship Id="rId4" Type="http://schemas.openxmlformats.org/officeDocument/2006/relationships/image" Target="../media/image43.png"/><Relationship Id="rId5" Type="http://schemas.openxmlformats.org/officeDocument/2006/relationships/image" Target="../media/image54.png"/><Relationship Id="rId6" Type="http://schemas.openxmlformats.org/officeDocument/2006/relationships/image" Target="../media/image5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8.jpg"/><Relationship Id="rId4" Type="http://schemas.openxmlformats.org/officeDocument/2006/relationships/image" Target="../media/image57.png"/><Relationship Id="rId5" Type="http://schemas.openxmlformats.org/officeDocument/2006/relationships/image" Target="../media/image64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8.jpg"/><Relationship Id="rId4" Type="http://schemas.openxmlformats.org/officeDocument/2006/relationships/image" Target="../media/image49.png"/><Relationship Id="rId5" Type="http://schemas.openxmlformats.org/officeDocument/2006/relationships/image" Target="../media/image62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8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8.jpg"/><Relationship Id="rId4" Type="http://schemas.openxmlformats.org/officeDocument/2006/relationships/image" Target="../media/image50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8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8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8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8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8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8.jpg"/><Relationship Id="rId4" Type="http://schemas.openxmlformats.org/officeDocument/2006/relationships/image" Target="../media/image5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8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8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8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8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8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8.jpg"/><Relationship Id="rId4" Type="http://schemas.openxmlformats.org/officeDocument/2006/relationships/image" Target="../media/image52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8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8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8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hyperlink" Target="http://www.r-project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hyperlink" Target="http://rseek.org/" TargetMode="External"/><Relationship Id="rId5" Type="http://schemas.openxmlformats.org/officeDocument/2006/relationships/hyperlink" Target="https://journal.r-project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Relationship Id="rId4" Type="http://schemas.openxmlformats.org/officeDocument/2006/relationships/hyperlink" Target="https://stat.ethz.ch/R-manual/R-devel/library/datasets/html/00Index.html" TargetMode="External"/><Relationship Id="rId5" Type="http://schemas.openxmlformats.org/officeDocument/2006/relationships/hyperlink" Target="https://vincentarelbundock.github.io/Rdatasets/dataset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jp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hyperlink" Target="http://www.rstudio.com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jpg"/><Relationship Id="rId4" Type="http://schemas.openxmlformats.org/officeDocument/2006/relationships/image" Target="../media/image2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jpg"/><Relationship Id="rId4" Type="http://schemas.openxmlformats.org/officeDocument/2006/relationships/image" Target="../media/image1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jpg"/><Relationship Id="rId4" Type="http://schemas.openxmlformats.org/officeDocument/2006/relationships/image" Target="../media/image1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jpg"/><Relationship Id="rId4" Type="http://schemas.openxmlformats.org/officeDocument/2006/relationships/image" Target="../media/image2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8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8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8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8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8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8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8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8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8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3929734" y="2130426"/>
            <a:ext cx="4528465" cy="123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3929734" y="5629336"/>
            <a:ext cx="4528465" cy="81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Arial"/>
              <a:buNone/>
            </a:pPr>
            <a:r>
              <a:rPr b="0" i="0" lang="es-CO" sz="2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2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ts val="2240"/>
              <a:buFont typeface="Arial"/>
              <a:buNone/>
            </a:pPr>
            <a:r>
              <a:rPr b="0" i="0" lang="es-CO" sz="2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DIPLOMADO EN CIENCIA DE DATOS</a:t>
            </a:r>
            <a:endParaRPr b="0" i="0" sz="22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38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Consola Rstudio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 b="51942" l="0" r="46104" t="0"/>
          <a:stretch/>
        </p:blipFill>
        <p:spPr>
          <a:xfrm>
            <a:off x="804695" y="1822303"/>
            <a:ext cx="7450782" cy="2015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699911" y="4406156"/>
            <a:ext cx="75555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Instalemos el paquete rlg, es útil para gráficas en 3D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1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11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Más análisis exploratorio de datos</a:t>
            </a:r>
            <a:endParaRPr/>
          </a:p>
        </p:txBody>
      </p:sp>
      <p:sp>
        <p:nvSpPr>
          <p:cNvPr id="855" name="Google Shape;855;p112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112"/>
          <p:cNvSpPr txBox="1"/>
          <p:nvPr/>
        </p:nvSpPr>
        <p:spPr>
          <a:xfrm>
            <a:off x="603068" y="18207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install.packages("Hmisc")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library(Hmisc)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describe(mtcars) 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install.packages("pastecs")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library(pastecs)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stat.desc(mtcars) 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nbr.val, nbr.null, nbr.na, min max, range, sum, 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median, mean, SE.mean, CI.mean, var, std.dev, coef.var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install.packages("psych")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library(psych)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describe(mtcars)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item name ,item number, nvalid, mean, sd, 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median, mad, min, max, skew, kurtosis, se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resumen&lt;-describe(mtcars)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resumen&lt;-as.data.frame(resumen)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write.csv(describe(mtcars), file ="stats.csv")</a:t>
            </a:r>
            <a:endParaRPr/>
          </a:p>
          <a:p>
            <a:pPr indent="0" lvl="0" marL="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113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Merge datasets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13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13"/>
          <p:cNvSpPr txBox="1"/>
          <p:nvPr/>
        </p:nvSpPr>
        <p:spPr>
          <a:xfrm>
            <a:off x="603068" y="18207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z&lt;-data.frame(x=1:20, y=runif(20))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w&lt;-data.frame(x=1:20, y=runif(20))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zw &lt;- merge(z, w, by="x")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En caso de haber columnas repetidas, R las identifica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z&lt;-data.frame(x=1:20, a=runif(20))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w&lt;-data.frame(x=1:20, b=runif(20))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zw &lt;- merge(z, w, by="x")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Para pegar con respecto a varias variables, se define by=c(”var1”, ”var2”) caso de haber columnas repetidas, R las identifica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1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1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Conceptos estadísticos</a:t>
            </a:r>
            <a:endParaRPr/>
          </a:p>
        </p:txBody>
      </p:sp>
      <p:sp>
        <p:nvSpPr>
          <p:cNvPr id="871" name="Google Shape;871;p114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aleatoria: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 una variable cuyo resultado está determinado por el resultado de un 	experimento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Algunos ejemplos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Lanzamiento de un dado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Salario obtenido a partir de una encuestas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Inflación reportada por el DANE</a:t>
            </a:r>
            <a:endParaRPr/>
          </a:p>
          <a:p>
            <a:pPr indent="0" lvl="1" marL="457200" marR="0" rtl="0" algn="just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Qué características tienen estas variables aleatorias?</a:t>
            </a:r>
            <a:endParaRPr/>
          </a:p>
          <a:p>
            <a:pPr indent="0" lvl="1" marL="4572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experimento satisface las siguientes condiciones: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los posibles resultados del experimento se conocen a priori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resultado del ensayo no se conoce a priori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experimento puede ser replicado</a:t>
            </a:r>
            <a:endParaRPr/>
          </a:p>
          <a:p>
            <a:pPr indent="0" lvl="1" marL="457200" marR="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 ejemplos enunciados anteriormente satisfacen estas condiciones?</a:t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p1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11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Variables aleatorias</a:t>
            </a:r>
            <a:endParaRPr/>
          </a:p>
        </p:txBody>
      </p:sp>
      <p:sp>
        <p:nvSpPr>
          <p:cNvPr id="878" name="Google Shape;878;p115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conjunto de los posibles resultados de un experimento se conoce como espacio muestral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lanzamiento de una moneda: {CC, CS, SC, SS}</a:t>
            </a:r>
            <a:endParaRPr/>
          </a:p>
          <a:p>
            <a:pPr indent="-209550" lvl="1" marL="74295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evento es un subconjunto del espacio muestra, e.g, A={CC, SS}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eventos: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Mutuamente excluyentes: la ocurrencia de uno afecta la ocurrencia de otro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Colectivamente exhausticos: Incluye todos los posibles resultados	</a:t>
            </a:r>
            <a:endParaRPr/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probabilidad de un evento,          , se define como la proporción de veces que ocurre un evento </a:t>
            </a:r>
            <a:endParaRPr/>
          </a:p>
        </p:txBody>
      </p:sp>
      <p:pic>
        <p:nvPicPr>
          <p:cNvPr id="879" name="Google Shape;879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993" y="5169834"/>
            <a:ext cx="742950" cy="35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1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11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Variables aleatorias</a:t>
            </a:r>
            <a:endParaRPr/>
          </a:p>
        </p:txBody>
      </p:sp>
      <p:sp>
        <p:nvSpPr>
          <p:cNvPr id="886" name="Google Shape;886;p116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propiedades de la probabilidad son: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2" marL="9144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variable aleatoria es descrita por su función de densidad o pdf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7" name="Google Shape;887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809" y="2321156"/>
            <a:ext cx="6695339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1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Variables aleatorias</a:t>
            </a:r>
            <a:endParaRPr/>
          </a:p>
        </p:txBody>
      </p:sp>
      <p:sp>
        <p:nvSpPr>
          <p:cNvPr id="894" name="Google Shape;894;p117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968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una variable aleatoria discreta, la pdf viene dada por:</a:t>
            </a:r>
            <a:endParaRPr/>
          </a:p>
          <a:p>
            <a:pPr indent="0" lvl="0" marL="1143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, donde:                       , y    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una variable aleatoria continua: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-1841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-1841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5" name="Google Shape;895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1632" y="3256062"/>
            <a:ext cx="3390837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3781" y="2152064"/>
            <a:ext cx="2743200" cy="4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117"/>
          <p:cNvPicPr preferRelativeResize="0"/>
          <p:nvPr/>
        </p:nvPicPr>
        <p:blipFill rotWithShape="1">
          <a:blip r:embed="rId6">
            <a:alphaModFix/>
          </a:blip>
          <a:srcRect b="72567" l="0" r="9375" t="0"/>
          <a:stretch/>
        </p:blipFill>
        <p:spPr>
          <a:xfrm>
            <a:off x="4697335" y="2212432"/>
            <a:ext cx="1268897" cy="32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117"/>
          <p:cNvPicPr preferRelativeResize="0"/>
          <p:nvPr/>
        </p:nvPicPr>
        <p:blipFill rotWithShape="1">
          <a:blip r:embed="rId7">
            <a:alphaModFix/>
          </a:blip>
          <a:srcRect b="0" l="0" r="0" t="58331"/>
          <a:stretch/>
        </p:blipFill>
        <p:spPr>
          <a:xfrm>
            <a:off x="6289187" y="2212432"/>
            <a:ext cx="1400175" cy="49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1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1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Momentos de una variable aleatoria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18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6" name="Google Shape;906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218" y="2065769"/>
            <a:ext cx="6286500" cy="33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118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momento central se define como: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varianza es el momento central de orden 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8" name="Google Shape;908;p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6973" y="5684373"/>
            <a:ext cx="1800225" cy="42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Google Shape;913;p1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11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Simetría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19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19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7" name="Google Shape;917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" y="1974702"/>
            <a:ext cx="7715250" cy="408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119"/>
          <p:cNvSpPr txBox="1"/>
          <p:nvPr/>
        </p:nvSpPr>
        <p:spPr>
          <a:xfrm>
            <a:off x="270239" y="2457086"/>
            <a:ext cx="1742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Simetría positiva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19"/>
          <p:cNvSpPr txBox="1"/>
          <p:nvPr/>
        </p:nvSpPr>
        <p:spPr>
          <a:xfrm>
            <a:off x="7020023" y="2346935"/>
            <a:ext cx="1807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Simetría negativa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1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12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Curtosis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120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20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8" name="Google Shape;928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1" y="2112298"/>
            <a:ext cx="8231031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0"/>
          <p:cNvSpPr txBox="1"/>
          <p:nvPr/>
        </p:nvSpPr>
        <p:spPr>
          <a:xfrm>
            <a:off x="4896560" y="2098544"/>
            <a:ext cx="1351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Leptocúrtica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20"/>
          <p:cNvSpPr txBox="1"/>
          <p:nvPr/>
        </p:nvSpPr>
        <p:spPr>
          <a:xfrm>
            <a:off x="902473" y="5340140"/>
            <a:ext cx="1230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Platicúrtica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1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Distribución normal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121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121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9" name="Google Shape;939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4437" y="2050692"/>
            <a:ext cx="1657350" cy="34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6048" y="2478058"/>
            <a:ext cx="5959203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121"/>
          <p:cNvSpPr txBox="1"/>
          <p:nvPr/>
        </p:nvSpPr>
        <p:spPr>
          <a:xfrm>
            <a:off x="457201" y="2003910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denota como                             , con pdf dada por:</a:t>
            </a:r>
            <a:endParaRPr/>
          </a:p>
          <a:p>
            <a:pPr indent="0" lvl="0" marL="539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distribución normal </a:t>
            </a:r>
            <a:endParaRPr/>
          </a:p>
          <a:p>
            <a:pPr indent="0" lvl="0" marL="539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estandarizarse de </a:t>
            </a:r>
            <a:endParaRPr/>
          </a:p>
          <a:p>
            <a:pPr indent="0" lvl="0" marL="539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forma: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2" name="Google Shape;942;p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2679" y="3442684"/>
            <a:ext cx="523239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490" y="4689784"/>
            <a:ext cx="1314450" cy="70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Google Shape;944;p121"/>
          <p:cNvCxnSpPr/>
          <p:nvPr/>
        </p:nvCxnSpPr>
        <p:spPr>
          <a:xfrm>
            <a:off x="1683945" y="3417981"/>
            <a:ext cx="624689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Conociendo el ambiente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correr en Rstudio, se utiliza la combinación de teclas Ctr+Enter. Desde la consola basta con Enter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demo()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&gt; demo(graphics)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&gt; demo(persp) 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&gt; demo(image)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Funciones de distribución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22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122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122"/>
          <p:cNvSpPr txBox="1"/>
          <p:nvPr/>
        </p:nvSpPr>
        <p:spPr>
          <a:xfrm>
            <a:off x="457201" y="1749875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1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Discretas</a:t>
            </a:r>
            <a:endParaRPr/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  <a:endParaRPr/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Geométrica …</a:t>
            </a:r>
            <a:endParaRPr/>
          </a:p>
          <a:p>
            <a:pPr indent="-3429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111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Continuas</a:t>
            </a:r>
            <a:endParaRPr/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Exponencial</a:t>
            </a:r>
            <a:endParaRPr/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Weibull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Log-normal</a:t>
            </a:r>
            <a:endParaRPr/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Logística</a:t>
            </a:r>
            <a:endParaRPr/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Uniforme</a:t>
            </a:r>
            <a:endParaRPr/>
          </a:p>
          <a:p>
            <a:pPr indent="-4572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Beta …</a:t>
            </a:r>
            <a:endParaRPr/>
          </a:p>
          <a:p>
            <a:pPr indent="-342900" lvl="1" marL="9112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útil: </a:t>
            </a:r>
            <a:r>
              <a:rPr b="0" i="0" lang="es-CO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https://en.wikipedia.org/wiki/List_of_probability_distributions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1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12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Otras distribuciones de interés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23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123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123"/>
          <p:cNvSpPr txBox="1"/>
          <p:nvPr/>
        </p:nvSpPr>
        <p:spPr>
          <a:xfrm>
            <a:off x="4572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1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Chi-cuadrado con m grados de libertad:</a:t>
            </a:r>
            <a:endParaRPr/>
          </a:p>
          <a:p>
            <a:pPr indent="-304800" lvl="0" marL="5111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5111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111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F con m</a:t>
            </a:r>
            <a:r>
              <a:rPr baseline="-25000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,m</a:t>
            </a:r>
            <a:r>
              <a:rPr baseline="-25000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grados de libertad:</a:t>
            </a:r>
            <a:endParaRPr/>
          </a:p>
          <a:p>
            <a:pPr indent="-304800" lvl="0" marL="5111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5111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111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t-Student con m grados de libertad:</a:t>
            </a:r>
            <a:endParaRPr/>
          </a:p>
        </p:txBody>
      </p:sp>
      <p:pic>
        <p:nvPicPr>
          <p:cNvPr id="963" name="Google Shape;963;p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135" y="2387692"/>
            <a:ext cx="2028825" cy="7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135" y="3699677"/>
            <a:ext cx="2000250" cy="7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1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1135" y="5084540"/>
            <a:ext cx="1343025" cy="89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1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12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Función de distribución conjunta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124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24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124"/>
          <p:cNvSpPr txBox="1"/>
          <p:nvPr/>
        </p:nvSpPr>
        <p:spPr>
          <a:xfrm>
            <a:off x="4572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   y   dos variables aleatorias discretas. La función de densidad conjunta viene dada por: </a:t>
            </a:r>
            <a:endParaRPr/>
          </a:p>
          <a:p>
            <a:pPr indent="-304800" lvl="0" marL="5111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5111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 pdf conjunta pueden derivarse las marginales:</a:t>
            </a:r>
            <a:endParaRPr/>
          </a:p>
          <a:p>
            <a:pPr indent="-304800" lvl="0" marL="5111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5" name="Google Shape;975;p124"/>
          <p:cNvPicPr preferRelativeResize="0"/>
          <p:nvPr/>
        </p:nvPicPr>
        <p:blipFill rotWithShape="1">
          <a:blip r:embed="rId4">
            <a:alphaModFix/>
          </a:blip>
          <a:srcRect b="2036" l="0" r="61617" t="0"/>
          <a:stretch/>
        </p:blipFill>
        <p:spPr>
          <a:xfrm>
            <a:off x="1080614" y="2089630"/>
            <a:ext cx="329037" cy="30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124"/>
          <p:cNvPicPr preferRelativeResize="0"/>
          <p:nvPr/>
        </p:nvPicPr>
        <p:blipFill rotWithShape="1">
          <a:blip r:embed="rId5">
            <a:alphaModFix/>
          </a:blip>
          <a:srcRect b="96" l="56336" r="0" t="0"/>
          <a:stretch/>
        </p:blipFill>
        <p:spPr>
          <a:xfrm>
            <a:off x="1765940" y="2083681"/>
            <a:ext cx="374304" cy="30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7595" y="2812254"/>
            <a:ext cx="3829050" cy="73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1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37579" y="4144176"/>
            <a:ext cx="619155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1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61630" y="6210245"/>
            <a:ext cx="4743450" cy="39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Google Shape;984;p1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159" y="106671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12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Otras definiciones de interés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125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125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125"/>
          <p:cNvSpPr txBox="1"/>
          <p:nvPr/>
        </p:nvSpPr>
        <p:spPr>
          <a:xfrm>
            <a:off x="457201" y="2092391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889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 condicional:</a:t>
            </a:r>
            <a:endParaRPr/>
          </a:p>
          <a:p>
            <a:pPr indent="-107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esperado condicional:</a:t>
            </a:r>
            <a:endParaRPr/>
          </a:p>
          <a:p>
            <a:pPr indent="-107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Densidad marginal en el caso continuo:</a:t>
            </a:r>
            <a:endParaRPr/>
          </a:p>
          <a:p>
            <a:pPr indent="-107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Densidad condicional en el caso continuo:</a:t>
            </a:r>
            <a:endParaRPr/>
          </a:p>
        </p:txBody>
      </p:sp>
      <p:pic>
        <p:nvPicPr>
          <p:cNvPr id="989" name="Google Shape;989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1904" y="1992344"/>
            <a:ext cx="4593939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3041" y="3230774"/>
            <a:ext cx="3991667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8975" y="4179062"/>
            <a:ext cx="2400300" cy="65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1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3300" y="5401110"/>
            <a:ext cx="2085975" cy="46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1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12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Otras definiciones de interés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126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126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126"/>
          <p:cNvSpPr txBox="1"/>
          <p:nvPr/>
        </p:nvSpPr>
        <p:spPr>
          <a:xfrm>
            <a:off x="4572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889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Independencia:</a:t>
            </a:r>
            <a:endParaRPr/>
          </a:p>
          <a:p>
            <a:pPr indent="-1206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Covarianza:</a:t>
            </a:r>
            <a:endParaRPr/>
          </a:p>
          <a:p>
            <a:pPr indent="-1206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Coeficiente de Correlación:</a:t>
            </a:r>
            <a:endParaRPr/>
          </a:p>
          <a:p>
            <a:pPr indent="-1206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covarianza y el coeficiente de correlación, permiten analizar la asociación lineal entre dos variables aleatorias</a:t>
            </a:r>
            <a:endParaRPr/>
          </a:p>
          <a:p>
            <a:pPr indent="-1206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Cómo se relacionan el coeficiente de correlación y la propiedad de independencia?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8892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2" name="Google Shape;1002;p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1343" y="2058945"/>
            <a:ext cx="4441316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6019" y="2428311"/>
            <a:ext cx="212610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1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43246" y="3038273"/>
            <a:ext cx="4155208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1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09069" y="3885844"/>
            <a:ext cx="2866727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1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12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Teoría de estimación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127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127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127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2889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ahora partimos del hecho que conocemos la función de distribución de una población, de modo que se puede obtener una </a:t>
            </a: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 aleatoria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conjunto de datos</a:t>
            </a:r>
            <a:endParaRPr/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práctica, disponemos de datos de una población y el objetivo desde el punto de vista estadístico es estimar los parámetros que determinar dicha población</a:t>
            </a:r>
            <a:endParaRPr/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b="1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el momento supondremos que el objetivo es estimar un parámetro, sin embargo, en ocasiones podemos estar interesados en estimar o bien una función o la relación implícita entre un conjunto de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5" name="Google Shape;1015;p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796" y="6412672"/>
            <a:ext cx="146517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1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12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Teoría de estimación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128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128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128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2889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es estudiar la variable aleatoria X que depende de un parámetro desconocido     que describe la pdf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b="1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ahora como se realiza el procedimiento, a partir del siguiente módulo pondremos métodos específicos en práctica.</a:t>
            </a:r>
            <a:endParaRPr/>
          </a:p>
          <a:p>
            <a:pPr indent="-1206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b="1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Podemos hacer inferencia sobre el parámetro  sin necesidad estimar la función de distribución, pero especificando algunos momentos de esta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3059" y="2128120"/>
            <a:ext cx="230736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7237" y="2118752"/>
            <a:ext cx="84514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796" y="6412672"/>
            <a:ext cx="146517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1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12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Punto de partida: Muestro aleatorio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29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129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7" name="Google Shape;1037;p129"/>
          <p:cNvGrpSpPr/>
          <p:nvPr/>
        </p:nvGrpSpPr>
        <p:grpSpPr>
          <a:xfrm>
            <a:off x="1017170" y="4226196"/>
            <a:ext cx="1769280" cy="2190076"/>
            <a:chOff x="666506" y="3864870"/>
            <a:chExt cx="2237208" cy="2533880"/>
          </a:xfrm>
        </p:grpSpPr>
        <p:sp>
          <p:nvSpPr>
            <p:cNvPr id="1038" name="Google Shape;1038;p129"/>
            <p:cNvSpPr/>
            <p:nvPr/>
          </p:nvSpPr>
          <p:spPr>
            <a:xfrm>
              <a:off x="666506" y="3864870"/>
              <a:ext cx="2237208" cy="2533880"/>
            </a:xfrm>
            <a:custGeom>
              <a:rect b="b" l="l" r="r" t="t"/>
              <a:pathLst>
                <a:path extrusionOk="0" h="2533880" w="2237208">
                  <a:moveTo>
                    <a:pt x="418641" y="440675"/>
                  </a:moveTo>
                  <a:lnTo>
                    <a:pt x="418641" y="440675"/>
                  </a:lnTo>
                  <a:cubicBezTo>
                    <a:pt x="346901" y="667852"/>
                    <a:pt x="366890" y="578247"/>
                    <a:pt x="341523" y="705080"/>
                  </a:cubicBezTo>
                  <a:cubicBezTo>
                    <a:pt x="344614" y="779264"/>
                    <a:pt x="365276" y="976723"/>
                    <a:pt x="341523" y="1079653"/>
                  </a:cubicBezTo>
                  <a:cubicBezTo>
                    <a:pt x="338546" y="1092555"/>
                    <a:pt x="327277" y="1101996"/>
                    <a:pt x="319489" y="1112704"/>
                  </a:cubicBezTo>
                  <a:cubicBezTo>
                    <a:pt x="297890" y="1142403"/>
                    <a:pt x="272851" y="1169698"/>
                    <a:pt x="253388" y="1200839"/>
                  </a:cubicBezTo>
                  <a:cubicBezTo>
                    <a:pt x="235027" y="1230217"/>
                    <a:pt x="219091" y="1261259"/>
                    <a:pt x="198304" y="1288974"/>
                  </a:cubicBezTo>
                  <a:cubicBezTo>
                    <a:pt x="187287" y="1303663"/>
                    <a:pt x="175438" y="1317763"/>
                    <a:pt x="165253" y="1333041"/>
                  </a:cubicBezTo>
                  <a:cubicBezTo>
                    <a:pt x="153375" y="1350858"/>
                    <a:pt x="145051" y="1370996"/>
                    <a:pt x="132203" y="1388126"/>
                  </a:cubicBezTo>
                  <a:cubicBezTo>
                    <a:pt x="64205" y="1478790"/>
                    <a:pt x="134388" y="1349442"/>
                    <a:pt x="66101" y="1476261"/>
                  </a:cubicBezTo>
                  <a:cubicBezTo>
                    <a:pt x="50529" y="1505181"/>
                    <a:pt x="36723" y="1535018"/>
                    <a:pt x="22034" y="1564396"/>
                  </a:cubicBezTo>
                  <a:lnTo>
                    <a:pt x="0" y="1608463"/>
                  </a:lnTo>
                  <a:cubicBezTo>
                    <a:pt x="3672" y="1648858"/>
                    <a:pt x="-912" y="1690881"/>
                    <a:pt x="11017" y="1729649"/>
                  </a:cubicBezTo>
                  <a:cubicBezTo>
                    <a:pt x="14911" y="1742304"/>
                    <a:pt x="33896" y="1743206"/>
                    <a:pt x="44068" y="1751682"/>
                  </a:cubicBezTo>
                  <a:cubicBezTo>
                    <a:pt x="99086" y="1797530"/>
                    <a:pt x="52084" y="1776388"/>
                    <a:pt x="110169" y="1795750"/>
                  </a:cubicBezTo>
                  <a:cubicBezTo>
                    <a:pt x="121186" y="1806767"/>
                    <a:pt x="130256" y="1820158"/>
                    <a:pt x="143219" y="1828800"/>
                  </a:cubicBezTo>
                  <a:cubicBezTo>
                    <a:pt x="152882" y="1835242"/>
                    <a:pt x="165698" y="1835011"/>
                    <a:pt x="176270" y="1839817"/>
                  </a:cubicBezTo>
                  <a:cubicBezTo>
                    <a:pt x="206172" y="1853409"/>
                    <a:pt x="236240" y="1866986"/>
                    <a:pt x="264405" y="1883885"/>
                  </a:cubicBezTo>
                  <a:lnTo>
                    <a:pt x="319489" y="1916935"/>
                  </a:lnTo>
                  <a:cubicBezTo>
                    <a:pt x="348994" y="1935092"/>
                    <a:pt x="375457" y="1959154"/>
                    <a:pt x="407624" y="1972020"/>
                  </a:cubicBezTo>
                  <a:cubicBezTo>
                    <a:pt x="425986" y="1979364"/>
                    <a:pt x="444192" y="1987109"/>
                    <a:pt x="462709" y="1994053"/>
                  </a:cubicBezTo>
                  <a:cubicBezTo>
                    <a:pt x="473582" y="1998130"/>
                    <a:pt x="485372" y="1999877"/>
                    <a:pt x="495759" y="2005070"/>
                  </a:cubicBezTo>
                  <a:cubicBezTo>
                    <a:pt x="581184" y="2047783"/>
                    <a:pt x="478789" y="2010430"/>
                    <a:pt x="561860" y="2038121"/>
                  </a:cubicBezTo>
                  <a:cubicBezTo>
                    <a:pt x="572877" y="2049138"/>
                    <a:pt x="581947" y="2062529"/>
                    <a:pt x="594911" y="2071171"/>
                  </a:cubicBezTo>
                  <a:cubicBezTo>
                    <a:pt x="604574" y="2077613"/>
                    <a:pt x="618894" y="2074933"/>
                    <a:pt x="627962" y="2082188"/>
                  </a:cubicBezTo>
                  <a:cubicBezTo>
                    <a:pt x="647374" y="2097718"/>
                    <a:pt x="665376" y="2153691"/>
                    <a:pt x="672029" y="2170323"/>
                  </a:cubicBezTo>
                  <a:cubicBezTo>
                    <a:pt x="675701" y="2188685"/>
                    <a:pt x="677124" y="2207644"/>
                    <a:pt x="683046" y="2225408"/>
                  </a:cubicBezTo>
                  <a:cubicBezTo>
                    <a:pt x="722152" y="2342726"/>
                    <a:pt x="690432" y="2179680"/>
                    <a:pt x="727113" y="2335576"/>
                  </a:cubicBezTo>
                  <a:cubicBezTo>
                    <a:pt x="731558" y="2354469"/>
                    <a:pt x="740772" y="2505381"/>
                    <a:pt x="793215" y="2522863"/>
                  </a:cubicBezTo>
                  <a:lnTo>
                    <a:pt x="826265" y="2533880"/>
                  </a:lnTo>
                  <a:cubicBezTo>
                    <a:pt x="888694" y="2530208"/>
                    <a:pt x="951272" y="2528525"/>
                    <a:pt x="1013552" y="2522863"/>
                  </a:cubicBezTo>
                  <a:cubicBezTo>
                    <a:pt x="1032200" y="2521168"/>
                    <a:pt x="1051589" y="2519594"/>
                    <a:pt x="1068636" y="2511846"/>
                  </a:cubicBezTo>
                  <a:cubicBezTo>
                    <a:pt x="1092744" y="2500888"/>
                    <a:pt x="1112703" y="2482468"/>
                    <a:pt x="1134737" y="2467779"/>
                  </a:cubicBezTo>
                  <a:lnTo>
                    <a:pt x="1167788" y="2445745"/>
                  </a:lnTo>
                  <a:cubicBezTo>
                    <a:pt x="1188100" y="2364498"/>
                    <a:pt x="1166272" y="2438265"/>
                    <a:pt x="1200839" y="2357610"/>
                  </a:cubicBezTo>
                  <a:cubicBezTo>
                    <a:pt x="1221285" y="2309904"/>
                    <a:pt x="1200673" y="2333638"/>
                    <a:pt x="1233889" y="2280492"/>
                  </a:cubicBezTo>
                  <a:cubicBezTo>
                    <a:pt x="1275152" y="2214470"/>
                    <a:pt x="1254920" y="2257459"/>
                    <a:pt x="1299991" y="2203374"/>
                  </a:cubicBezTo>
                  <a:cubicBezTo>
                    <a:pt x="1308467" y="2193202"/>
                    <a:pt x="1315007" y="2181551"/>
                    <a:pt x="1322024" y="2170323"/>
                  </a:cubicBezTo>
                  <a:cubicBezTo>
                    <a:pt x="1333373" y="2152165"/>
                    <a:pt x="1344676" y="2133957"/>
                    <a:pt x="1355075" y="2115239"/>
                  </a:cubicBezTo>
                  <a:cubicBezTo>
                    <a:pt x="1363051" y="2100883"/>
                    <a:pt x="1366595" y="2083788"/>
                    <a:pt x="1377109" y="2071171"/>
                  </a:cubicBezTo>
                  <a:cubicBezTo>
                    <a:pt x="1385585" y="2060999"/>
                    <a:pt x="1399142" y="2056482"/>
                    <a:pt x="1410159" y="2049138"/>
                  </a:cubicBezTo>
                  <a:cubicBezTo>
                    <a:pt x="1435369" y="1998718"/>
                    <a:pt x="1433920" y="1990004"/>
                    <a:pt x="1487277" y="1949986"/>
                  </a:cubicBezTo>
                  <a:cubicBezTo>
                    <a:pt x="1496567" y="1943018"/>
                    <a:pt x="1509311" y="1942641"/>
                    <a:pt x="1520328" y="1938969"/>
                  </a:cubicBezTo>
                  <a:cubicBezTo>
                    <a:pt x="1531345" y="1931624"/>
                    <a:pt x="1541882" y="1923504"/>
                    <a:pt x="1553378" y="1916935"/>
                  </a:cubicBezTo>
                  <a:cubicBezTo>
                    <a:pt x="1651071" y="1861111"/>
                    <a:pt x="1653578" y="1892229"/>
                    <a:pt x="1828800" y="1883885"/>
                  </a:cubicBezTo>
                  <a:cubicBezTo>
                    <a:pt x="1843489" y="1880213"/>
                    <a:pt x="1861613" y="1882997"/>
                    <a:pt x="1872868" y="1872868"/>
                  </a:cubicBezTo>
                  <a:cubicBezTo>
                    <a:pt x="1900164" y="1848302"/>
                    <a:pt x="1938969" y="1784733"/>
                    <a:pt x="1938969" y="1784733"/>
                  </a:cubicBezTo>
                  <a:cubicBezTo>
                    <a:pt x="1961646" y="1716702"/>
                    <a:pt x="1934178" y="1786409"/>
                    <a:pt x="1994053" y="1696598"/>
                  </a:cubicBezTo>
                  <a:cubicBezTo>
                    <a:pt x="2003163" y="1682933"/>
                    <a:pt x="2006233" y="1665669"/>
                    <a:pt x="2016087" y="1652531"/>
                  </a:cubicBezTo>
                  <a:cubicBezTo>
                    <a:pt x="2028551" y="1635912"/>
                    <a:pt x="2046474" y="1624097"/>
                    <a:pt x="2060154" y="1608463"/>
                  </a:cubicBezTo>
                  <a:cubicBezTo>
                    <a:pt x="2072245" y="1594645"/>
                    <a:pt x="2080222" y="1577379"/>
                    <a:pt x="2093205" y="1564396"/>
                  </a:cubicBezTo>
                  <a:cubicBezTo>
                    <a:pt x="2106188" y="1551413"/>
                    <a:pt x="2123624" y="1543628"/>
                    <a:pt x="2137272" y="1531345"/>
                  </a:cubicBezTo>
                  <a:cubicBezTo>
                    <a:pt x="2160433" y="1510500"/>
                    <a:pt x="2203374" y="1465244"/>
                    <a:pt x="2203374" y="1465244"/>
                  </a:cubicBezTo>
                  <a:cubicBezTo>
                    <a:pt x="2199702" y="1424849"/>
                    <a:pt x="2198093" y="1384212"/>
                    <a:pt x="2192357" y="1344058"/>
                  </a:cubicBezTo>
                  <a:cubicBezTo>
                    <a:pt x="2190715" y="1332562"/>
                    <a:pt x="2181340" y="1322621"/>
                    <a:pt x="2181340" y="1311008"/>
                  </a:cubicBezTo>
                  <a:cubicBezTo>
                    <a:pt x="2181340" y="1240792"/>
                    <a:pt x="2196937" y="1231786"/>
                    <a:pt x="2214391" y="1167788"/>
                  </a:cubicBezTo>
                  <a:cubicBezTo>
                    <a:pt x="2219318" y="1149723"/>
                    <a:pt x="2221735" y="1131065"/>
                    <a:pt x="2225407" y="1112704"/>
                  </a:cubicBezTo>
                  <a:cubicBezTo>
                    <a:pt x="2229079" y="1046603"/>
                    <a:pt x="2236424" y="980603"/>
                    <a:pt x="2236424" y="914400"/>
                  </a:cubicBezTo>
                  <a:cubicBezTo>
                    <a:pt x="2236424" y="844530"/>
                    <a:pt x="2241590" y="773050"/>
                    <a:pt x="2225407" y="705080"/>
                  </a:cubicBezTo>
                  <a:cubicBezTo>
                    <a:pt x="2224235" y="700157"/>
                    <a:pt x="2159243" y="672467"/>
                    <a:pt x="2148289" y="672029"/>
                  </a:cubicBezTo>
                  <a:cubicBezTo>
                    <a:pt x="1975791" y="665129"/>
                    <a:pt x="1803094" y="664684"/>
                    <a:pt x="1630497" y="661012"/>
                  </a:cubicBezTo>
                  <a:cubicBezTo>
                    <a:pt x="1608463" y="638978"/>
                    <a:pt x="1589324" y="613607"/>
                    <a:pt x="1564395" y="594911"/>
                  </a:cubicBezTo>
                  <a:cubicBezTo>
                    <a:pt x="1507864" y="552513"/>
                    <a:pt x="1533311" y="574844"/>
                    <a:pt x="1487277" y="528810"/>
                  </a:cubicBezTo>
                  <a:cubicBezTo>
                    <a:pt x="1472842" y="499939"/>
                    <a:pt x="1463454" y="476607"/>
                    <a:pt x="1443210" y="451692"/>
                  </a:cubicBezTo>
                  <a:cubicBezTo>
                    <a:pt x="1403775" y="403156"/>
                    <a:pt x="1356712" y="360508"/>
                    <a:pt x="1322024" y="308473"/>
                  </a:cubicBezTo>
                  <a:cubicBezTo>
                    <a:pt x="1297997" y="272431"/>
                    <a:pt x="1288641" y="256327"/>
                    <a:pt x="1255923" y="220338"/>
                  </a:cubicBezTo>
                  <a:cubicBezTo>
                    <a:pt x="1234962" y="197281"/>
                    <a:pt x="1207107" y="180164"/>
                    <a:pt x="1189822" y="154237"/>
                  </a:cubicBezTo>
                  <a:cubicBezTo>
                    <a:pt x="1182477" y="143220"/>
                    <a:pt x="1174357" y="132682"/>
                    <a:pt x="1167788" y="121186"/>
                  </a:cubicBezTo>
                  <a:cubicBezTo>
                    <a:pt x="1159640" y="106927"/>
                    <a:pt x="1157367" y="88731"/>
                    <a:pt x="1145754" y="77118"/>
                  </a:cubicBezTo>
                  <a:cubicBezTo>
                    <a:pt x="1127029" y="58393"/>
                    <a:pt x="1101687" y="47740"/>
                    <a:pt x="1079653" y="33051"/>
                  </a:cubicBezTo>
                  <a:cubicBezTo>
                    <a:pt x="1036938" y="4574"/>
                    <a:pt x="1059166" y="15205"/>
                    <a:pt x="1013552" y="0"/>
                  </a:cubicBezTo>
                  <a:cubicBezTo>
                    <a:pt x="995617" y="2989"/>
                    <a:pt x="937646" y="9119"/>
                    <a:pt x="914400" y="22034"/>
                  </a:cubicBezTo>
                  <a:cubicBezTo>
                    <a:pt x="891251" y="34895"/>
                    <a:pt x="867024" y="47377"/>
                    <a:pt x="848299" y="66102"/>
                  </a:cubicBezTo>
                  <a:cubicBezTo>
                    <a:pt x="805885" y="108514"/>
                    <a:pt x="828211" y="90510"/>
                    <a:pt x="782198" y="121186"/>
                  </a:cubicBezTo>
                  <a:cubicBezTo>
                    <a:pt x="767509" y="143220"/>
                    <a:pt x="760164" y="172598"/>
                    <a:pt x="738130" y="187287"/>
                  </a:cubicBezTo>
                  <a:cubicBezTo>
                    <a:pt x="727113" y="194632"/>
                    <a:pt x="714442" y="199959"/>
                    <a:pt x="705080" y="209321"/>
                  </a:cubicBezTo>
                  <a:cubicBezTo>
                    <a:pt x="692097" y="222304"/>
                    <a:pt x="685013" y="240405"/>
                    <a:pt x="672029" y="253388"/>
                  </a:cubicBezTo>
                  <a:cubicBezTo>
                    <a:pt x="662666" y="262751"/>
                    <a:pt x="648820" y="266564"/>
                    <a:pt x="638978" y="275422"/>
                  </a:cubicBezTo>
                  <a:cubicBezTo>
                    <a:pt x="611956" y="299741"/>
                    <a:pt x="592108" y="332374"/>
                    <a:pt x="561860" y="352540"/>
                  </a:cubicBezTo>
                  <a:cubicBezTo>
                    <a:pt x="539826" y="367229"/>
                    <a:pt x="520882" y="388234"/>
                    <a:pt x="495759" y="396608"/>
                  </a:cubicBezTo>
                  <a:cubicBezTo>
                    <a:pt x="454919" y="410221"/>
                    <a:pt x="431494" y="433331"/>
                    <a:pt x="418641" y="440675"/>
                  </a:cubicBezTo>
                  <a:close/>
                </a:path>
              </a:pathLst>
            </a:cu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129"/>
            <p:cNvSpPr/>
            <p:nvPr/>
          </p:nvSpPr>
          <p:spPr>
            <a:xfrm>
              <a:off x="1392567" y="5054708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129"/>
            <p:cNvSpPr/>
            <p:nvPr/>
          </p:nvSpPr>
          <p:spPr>
            <a:xfrm>
              <a:off x="2435786" y="5058717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129"/>
            <p:cNvSpPr/>
            <p:nvPr/>
          </p:nvSpPr>
          <p:spPr>
            <a:xfrm>
              <a:off x="1436999" y="4566122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129"/>
            <p:cNvSpPr/>
            <p:nvPr/>
          </p:nvSpPr>
          <p:spPr>
            <a:xfrm>
              <a:off x="1703460" y="4595250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129"/>
            <p:cNvSpPr/>
            <p:nvPr/>
          </p:nvSpPr>
          <p:spPr>
            <a:xfrm>
              <a:off x="1539070" y="5481333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29"/>
            <p:cNvSpPr/>
            <p:nvPr/>
          </p:nvSpPr>
          <p:spPr>
            <a:xfrm>
              <a:off x="2265684" y="5654179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29"/>
            <p:cNvSpPr/>
            <p:nvPr/>
          </p:nvSpPr>
          <p:spPr>
            <a:xfrm>
              <a:off x="2221252" y="4747650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29"/>
            <p:cNvSpPr/>
            <p:nvPr/>
          </p:nvSpPr>
          <p:spPr>
            <a:xfrm>
              <a:off x="1024678" y="4952168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29"/>
            <p:cNvSpPr/>
            <p:nvPr/>
          </p:nvSpPr>
          <p:spPr>
            <a:xfrm>
              <a:off x="1866674" y="5038973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29"/>
            <p:cNvSpPr/>
            <p:nvPr/>
          </p:nvSpPr>
          <p:spPr>
            <a:xfrm>
              <a:off x="2036517" y="5562177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129"/>
          <p:cNvGrpSpPr/>
          <p:nvPr/>
        </p:nvGrpSpPr>
        <p:grpSpPr>
          <a:xfrm>
            <a:off x="5538241" y="1956859"/>
            <a:ext cx="2237208" cy="2533880"/>
            <a:chOff x="5419788" y="3099853"/>
            <a:chExt cx="2237208" cy="2533880"/>
          </a:xfrm>
        </p:grpSpPr>
        <p:sp>
          <p:nvSpPr>
            <p:cNvPr id="1050" name="Google Shape;1050;p129"/>
            <p:cNvSpPr/>
            <p:nvPr/>
          </p:nvSpPr>
          <p:spPr>
            <a:xfrm>
              <a:off x="5419788" y="3099853"/>
              <a:ext cx="2237208" cy="2533880"/>
            </a:xfrm>
            <a:custGeom>
              <a:rect b="b" l="l" r="r" t="t"/>
              <a:pathLst>
                <a:path extrusionOk="0" h="2533880" w="2237208">
                  <a:moveTo>
                    <a:pt x="418641" y="440675"/>
                  </a:moveTo>
                  <a:lnTo>
                    <a:pt x="418641" y="440675"/>
                  </a:lnTo>
                  <a:cubicBezTo>
                    <a:pt x="346901" y="667852"/>
                    <a:pt x="366890" y="578247"/>
                    <a:pt x="341523" y="705080"/>
                  </a:cubicBezTo>
                  <a:cubicBezTo>
                    <a:pt x="344614" y="779264"/>
                    <a:pt x="365276" y="976723"/>
                    <a:pt x="341523" y="1079653"/>
                  </a:cubicBezTo>
                  <a:cubicBezTo>
                    <a:pt x="338546" y="1092555"/>
                    <a:pt x="327277" y="1101996"/>
                    <a:pt x="319489" y="1112704"/>
                  </a:cubicBezTo>
                  <a:cubicBezTo>
                    <a:pt x="297890" y="1142403"/>
                    <a:pt x="272851" y="1169698"/>
                    <a:pt x="253388" y="1200839"/>
                  </a:cubicBezTo>
                  <a:cubicBezTo>
                    <a:pt x="235027" y="1230217"/>
                    <a:pt x="219091" y="1261259"/>
                    <a:pt x="198304" y="1288974"/>
                  </a:cubicBezTo>
                  <a:cubicBezTo>
                    <a:pt x="187287" y="1303663"/>
                    <a:pt x="175438" y="1317763"/>
                    <a:pt x="165253" y="1333041"/>
                  </a:cubicBezTo>
                  <a:cubicBezTo>
                    <a:pt x="153375" y="1350858"/>
                    <a:pt x="145051" y="1370996"/>
                    <a:pt x="132203" y="1388126"/>
                  </a:cubicBezTo>
                  <a:cubicBezTo>
                    <a:pt x="64205" y="1478790"/>
                    <a:pt x="134388" y="1349442"/>
                    <a:pt x="66101" y="1476261"/>
                  </a:cubicBezTo>
                  <a:cubicBezTo>
                    <a:pt x="50529" y="1505181"/>
                    <a:pt x="36723" y="1535018"/>
                    <a:pt x="22034" y="1564396"/>
                  </a:cubicBezTo>
                  <a:lnTo>
                    <a:pt x="0" y="1608463"/>
                  </a:lnTo>
                  <a:cubicBezTo>
                    <a:pt x="3672" y="1648858"/>
                    <a:pt x="-912" y="1690881"/>
                    <a:pt x="11017" y="1729649"/>
                  </a:cubicBezTo>
                  <a:cubicBezTo>
                    <a:pt x="14911" y="1742304"/>
                    <a:pt x="33896" y="1743206"/>
                    <a:pt x="44068" y="1751682"/>
                  </a:cubicBezTo>
                  <a:cubicBezTo>
                    <a:pt x="99086" y="1797530"/>
                    <a:pt x="52084" y="1776388"/>
                    <a:pt x="110169" y="1795750"/>
                  </a:cubicBezTo>
                  <a:cubicBezTo>
                    <a:pt x="121186" y="1806767"/>
                    <a:pt x="130256" y="1820158"/>
                    <a:pt x="143219" y="1828800"/>
                  </a:cubicBezTo>
                  <a:cubicBezTo>
                    <a:pt x="152882" y="1835242"/>
                    <a:pt x="165698" y="1835011"/>
                    <a:pt x="176270" y="1839817"/>
                  </a:cubicBezTo>
                  <a:cubicBezTo>
                    <a:pt x="206172" y="1853409"/>
                    <a:pt x="236240" y="1866986"/>
                    <a:pt x="264405" y="1883885"/>
                  </a:cubicBezTo>
                  <a:lnTo>
                    <a:pt x="319489" y="1916935"/>
                  </a:lnTo>
                  <a:cubicBezTo>
                    <a:pt x="348994" y="1935092"/>
                    <a:pt x="375457" y="1959154"/>
                    <a:pt x="407624" y="1972020"/>
                  </a:cubicBezTo>
                  <a:cubicBezTo>
                    <a:pt x="425986" y="1979364"/>
                    <a:pt x="444192" y="1987109"/>
                    <a:pt x="462709" y="1994053"/>
                  </a:cubicBezTo>
                  <a:cubicBezTo>
                    <a:pt x="473582" y="1998130"/>
                    <a:pt x="485372" y="1999877"/>
                    <a:pt x="495759" y="2005070"/>
                  </a:cubicBezTo>
                  <a:cubicBezTo>
                    <a:pt x="581184" y="2047783"/>
                    <a:pt x="478789" y="2010430"/>
                    <a:pt x="561860" y="2038121"/>
                  </a:cubicBezTo>
                  <a:cubicBezTo>
                    <a:pt x="572877" y="2049138"/>
                    <a:pt x="581947" y="2062529"/>
                    <a:pt x="594911" y="2071171"/>
                  </a:cubicBezTo>
                  <a:cubicBezTo>
                    <a:pt x="604574" y="2077613"/>
                    <a:pt x="618894" y="2074933"/>
                    <a:pt x="627962" y="2082188"/>
                  </a:cubicBezTo>
                  <a:cubicBezTo>
                    <a:pt x="647374" y="2097718"/>
                    <a:pt x="665376" y="2153691"/>
                    <a:pt x="672029" y="2170323"/>
                  </a:cubicBezTo>
                  <a:cubicBezTo>
                    <a:pt x="675701" y="2188685"/>
                    <a:pt x="677124" y="2207644"/>
                    <a:pt x="683046" y="2225408"/>
                  </a:cubicBezTo>
                  <a:cubicBezTo>
                    <a:pt x="722152" y="2342726"/>
                    <a:pt x="690432" y="2179680"/>
                    <a:pt x="727113" y="2335576"/>
                  </a:cubicBezTo>
                  <a:cubicBezTo>
                    <a:pt x="731558" y="2354469"/>
                    <a:pt x="740772" y="2505381"/>
                    <a:pt x="793215" y="2522863"/>
                  </a:cubicBezTo>
                  <a:lnTo>
                    <a:pt x="826265" y="2533880"/>
                  </a:lnTo>
                  <a:cubicBezTo>
                    <a:pt x="888694" y="2530208"/>
                    <a:pt x="951272" y="2528525"/>
                    <a:pt x="1013552" y="2522863"/>
                  </a:cubicBezTo>
                  <a:cubicBezTo>
                    <a:pt x="1032200" y="2521168"/>
                    <a:pt x="1051589" y="2519594"/>
                    <a:pt x="1068636" y="2511846"/>
                  </a:cubicBezTo>
                  <a:cubicBezTo>
                    <a:pt x="1092744" y="2500888"/>
                    <a:pt x="1112703" y="2482468"/>
                    <a:pt x="1134737" y="2467779"/>
                  </a:cubicBezTo>
                  <a:lnTo>
                    <a:pt x="1167788" y="2445745"/>
                  </a:lnTo>
                  <a:cubicBezTo>
                    <a:pt x="1188100" y="2364498"/>
                    <a:pt x="1166272" y="2438265"/>
                    <a:pt x="1200839" y="2357610"/>
                  </a:cubicBezTo>
                  <a:cubicBezTo>
                    <a:pt x="1221285" y="2309904"/>
                    <a:pt x="1200673" y="2333638"/>
                    <a:pt x="1233889" y="2280492"/>
                  </a:cubicBezTo>
                  <a:cubicBezTo>
                    <a:pt x="1275152" y="2214470"/>
                    <a:pt x="1254920" y="2257459"/>
                    <a:pt x="1299991" y="2203374"/>
                  </a:cubicBezTo>
                  <a:cubicBezTo>
                    <a:pt x="1308467" y="2193202"/>
                    <a:pt x="1315007" y="2181551"/>
                    <a:pt x="1322024" y="2170323"/>
                  </a:cubicBezTo>
                  <a:cubicBezTo>
                    <a:pt x="1333373" y="2152165"/>
                    <a:pt x="1344676" y="2133957"/>
                    <a:pt x="1355075" y="2115239"/>
                  </a:cubicBezTo>
                  <a:cubicBezTo>
                    <a:pt x="1363051" y="2100883"/>
                    <a:pt x="1366595" y="2083788"/>
                    <a:pt x="1377109" y="2071171"/>
                  </a:cubicBezTo>
                  <a:cubicBezTo>
                    <a:pt x="1385585" y="2060999"/>
                    <a:pt x="1399142" y="2056482"/>
                    <a:pt x="1410159" y="2049138"/>
                  </a:cubicBezTo>
                  <a:cubicBezTo>
                    <a:pt x="1435369" y="1998718"/>
                    <a:pt x="1433920" y="1990004"/>
                    <a:pt x="1487277" y="1949986"/>
                  </a:cubicBezTo>
                  <a:cubicBezTo>
                    <a:pt x="1496567" y="1943018"/>
                    <a:pt x="1509311" y="1942641"/>
                    <a:pt x="1520328" y="1938969"/>
                  </a:cubicBezTo>
                  <a:cubicBezTo>
                    <a:pt x="1531345" y="1931624"/>
                    <a:pt x="1541882" y="1923504"/>
                    <a:pt x="1553378" y="1916935"/>
                  </a:cubicBezTo>
                  <a:cubicBezTo>
                    <a:pt x="1651071" y="1861111"/>
                    <a:pt x="1653578" y="1892229"/>
                    <a:pt x="1828800" y="1883885"/>
                  </a:cubicBezTo>
                  <a:cubicBezTo>
                    <a:pt x="1843489" y="1880213"/>
                    <a:pt x="1861613" y="1882997"/>
                    <a:pt x="1872868" y="1872868"/>
                  </a:cubicBezTo>
                  <a:cubicBezTo>
                    <a:pt x="1900164" y="1848302"/>
                    <a:pt x="1938969" y="1784733"/>
                    <a:pt x="1938969" y="1784733"/>
                  </a:cubicBezTo>
                  <a:cubicBezTo>
                    <a:pt x="1961646" y="1716702"/>
                    <a:pt x="1934178" y="1786409"/>
                    <a:pt x="1994053" y="1696598"/>
                  </a:cubicBezTo>
                  <a:cubicBezTo>
                    <a:pt x="2003163" y="1682933"/>
                    <a:pt x="2006233" y="1665669"/>
                    <a:pt x="2016087" y="1652531"/>
                  </a:cubicBezTo>
                  <a:cubicBezTo>
                    <a:pt x="2028551" y="1635912"/>
                    <a:pt x="2046474" y="1624097"/>
                    <a:pt x="2060154" y="1608463"/>
                  </a:cubicBezTo>
                  <a:cubicBezTo>
                    <a:pt x="2072245" y="1594645"/>
                    <a:pt x="2080222" y="1577379"/>
                    <a:pt x="2093205" y="1564396"/>
                  </a:cubicBezTo>
                  <a:cubicBezTo>
                    <a:pt x="2106188" y="1551413"/>
                    <a:pt x="2123624" y="1543628"/>
                    <a:pt x="2137272" y="1531345"/>
                  </a:cubicBezTo>
                  <a:cubicBezTo>
                    <a:pt x="2160433" y="1510500"/>
                    <a:pt x="2203374" y="1465244"/>
                    <a:pt x="2203374" y="1465244"/>
                  </a:cubicBezTo>
                  <a:cubicBezTo>
                    <a:pt x="2199702" y="1424849"/>
                    <a:pt x="2198093" y="1384212"/>
                    <a:pt x="2192357" y="1344058"/>
                  </a:cubicBezTo>
                  <a:cubicBezTo>
                    <a:pt x="2190715" y="1332562"/>
                    <a:pt x="2181340" y="1322621"/>
                    <a:pt x="2181340" y="1311008"/>
                  </a:cubicBezTo>
                  <a:cubicBezTo>
                    <a:pt x="2181340" y="1240792"/>
                    <a:pt x="2196937" y="1231786"/>
                    <a:pt x="2214391" y="1167788"/>
                  </a:cubicBezTo>
                  <a:cubicBezTo>
                    <a:pt x="2219318" y="1149723"/>
                    <a:pt x="2221735" y="1131065"/>
                    <a:pt x="2225407" y="1112704"/>
                  </a:cubicBezTo>
                  <a:cubicBezTo>
                    <a:pt x="2229079" y="1046603"/>
                    <a:pt x="2236424" y="980603"/>
                    <a:pt x="2236424" y="914400"/>
                  </a:cubicBezTo>
                  <a:cubicBezTo>
                    <a:pt x="2236424" y="844530"/>
                    <a:pt x="2241590" y="773050"/>
                    <a:pt x="2225407" y="705080"/>
                  </a:cubicBezTo>
                  <a:cubicBezTo>
                    <a:pt x="2224235" y="700157"/>
                    <a:pt x="2159243" y="672467"/>
                    <a:pt x="2148289" y="672029"/>
                  </a:cubicBezTo>
                  <a:cubicBezTo>
                    <a:pt x="1975791" y="665129"/>
                    <a:pt x="1803094" y="664684"/>
                    <a:pt x="1630497" y="661012"/>
                  </a:cubicBezTo>
                  <a:cubicBezTo>
                    <a:pt x="1608463" y="638978"/>
                    <a:pt x="1589324" y="613607"/>
                    <a:pt x="1564395" y="594911"/>
                  </a:cubicBezTo>
                  <a:cubicBezTo>
                    <a:pt x="1507864" y="552513"/>
                    <a:pt x="1533311" y="574844"/>
                    <a:pt x="1487277" y="528810"/>
                  </a:cubicBezTo>
                  <a:cubicBezTo>
                    <a:pt x="1472842" y="499939"/>
                    <a:pt x="1463454" y="476607"/>
                    <a:pt x="1443210" y="451692"/>
                  </a:cubicBezTo>
                  <a:cubicBezTo>
                    <a:pt x="1403775" y="403156"/>
                    <a:pt x="1356712" y="360508"/>
                    <a:pt x="1322024" y="308473"/>
                  </a:cubicBezTo>
                  <a:cubicBezTo>
                    <a:pt x="1297997" y="272431"/>
                    <a:pt x="1288641" y="256327"/>
                    <a:pt x="1255923" y="220338"/>
                  </a:cubicBezTo>
                  <a:cubicBezTo>
                    <a:pt x="1234962" y="197281"/>
                    <a:pt x="1207107" y="180164"/>
                    <a:pt x="1189822" y="154237"/>
                  </a:cubicBezTo>
                  <a:cubicBezTo>
                    <a:pt x="1182477" y="143220"/>
                    <a:pt x="1174357" y="132682"/>
                    <a:pt x="1167788" y="121186"/>
                  </a:cubicBezTo>
                  <a:cubicBezTo>
                    <a:pt x="1159640" y="106927"/>
                    <a:pt x="1157367" y="88731"/>
                    <a:pt x="1145754" y="77118"/>
                  </a:cubicBezTo>
                  <a:cubicBezTo>
                    <a:pt x="1127029" y="58393"/>
                    <a:pt x="1101687" y="47740"/>
                    <a:pt x="1079653" y="33051"/>
                  </a:cubicBezTo>
                  <a:cubicBezTo>
                    <a:pt x="1036938" y="4574"/>
                    <a:pt x="1059166" y="15205"/>
                    <a:pt x="1013552" y="0"/>
                  </a:cubicBezTo>
                  <a:cubicBezTo>
                    <a:pt x="995617" y="2989"/>
                    <a:pt x="937646" y="9119"/>
                    <a:pt x="914400" y="22034"/>
                  </a:cubicBezTo>
                  <a:cubicBezTo>
                    <a:pt x="891251" y="34895"/>
                    <a:pt x="867024" y="47377"/>
                    <a:pt x="848299" y="66102"/>
                  </a:cubicBezTo>
                  <a:cubicBezTo>
                    <a:pt x="805885" y="108514"/>
                    <a:pt x="828211" y="90510"/>
                    <a:pt x="782198" y="121186"/>
                  </a:cubicBezTo>
                  <a:cubicBezTo>
                    <a:pt x="767509" y="143220"/>
                    <a:pt x="760164" y="172598"/>
                    <a:pt x="738130" y="187287"/>
                  </a:cubicBezTo>
                  <a:cubicBezTo>
                    <a:pt x="727113" y="194632"/>
                    <a:pt x="714442" y="199959"/>
                    <a:pt x="705080" y="209321"/>
                  </a:cubicBezTo>
                  <a:cubicBezTo>
                    <a:pt x="692097" y="222304"/>
                    <a:pt x="685013" y="240405"/>
                    <a:pt x="672029" y="253388"/>
                  </a:cubicBezTo>
                  <a:cubicBezTo>
                    <a:pt x="662666" y="262751"/>
                    <a:pt x="648820" y="266564"/>
                    <a:pt x="638978" y="275422"/>
                  </a:cubicBezTo>
                  <a:cubicBezTo>
                    <a:pt x="611956" y="299741"/>
                    <a:pt x="592108" y="332374"/>
                    <a:pt x="561860" y="352540"/>
                  </a:cubicBezTo>
                  <a:cubicBezTo>
                    <a:pt x="539826" y="367229"/>
                    <a:pt x="520882" y="388234"/>
                    <a:pt x="495759" y="396608"/>
                  </a:cubicBezTo>
                  <a:cubicBezTo>
                    <a:pt x="454919" y="410221"/>
                    <a:pt x="431494" y="433331"/>
                    <a:pt x="418641" y="440675"/>
                  </a:cubicBezTo>
                  <a:close/>
                </a:path>
              </a:pathLst>
            </a:cu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29"/>
            <p:cNvSpPr/>
            <p:nvPr/>
          </p:nvSpPr>
          <p:spPr>
            <a:xfrm>
              <a:off x="6145849" y="4289691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29"/>
            <p:cNvSpPr/>
            <p:nvPr/>
          </p:nvSpPr>
          <p:spPr>
            <a:xfrm>
              <a:off x="7189068" y="4293700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29"/>
            <p:cNvSpPr/>
            <p:nvPr/>
          </p:nvSpPr>
          <p:spPr>
            <a:xfrm>
              <a:off x="6190281" y="3801105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29"/>
            <p:cNvSpPr/>
            <p:nvPr/>
          </p:nvSpPr>
          <p:spPr>
            <a:xfrm>
              <a:off x="6456742" y="3830233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29"/>
            <p:cNvSpPr/>
            <p:nvPr/>
          </p:nvSpPr>
          <p:spPr>
            <a:xfrm>
              <a:off x="6292352" y="4716316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29"/>
            <p:cNvSpPr/>
            <p:nvPr/>
          </p:nvSpPr>
          <p:spPr>
            <a:xfrm>
              <a:off x="7018966" y="4889162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129"/>
            <p:cNvSpPr/>
            <p:nvPr/>
          </p:nvSpPr>
          <p:spPr>
            <a:xfrm>
              <a:off x="6974534" y="3982633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29"/>
            <p:cNvSpPr/>
            <p:nvPr/>
          </p:nvSpPr>
          <p:spPr>
            <a:xfrm>
              <a:off x="5777960" y="4187151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29"/>
            <p:cNvSpPr/>
            <p:nvPr/>
          </p:nvSpPr>
          <p:spPr>
            <a:xfrm>
              <a:off x="6619956" y="4273956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129"/>
            <p:cNvSpPr/>
            <p:nvPr/>
          </p:nvSpPr>
          <p:spPr>
            <a:xfrm>
              <a:off x="6789799" y="4797160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129"/>
            <p:cNvSpPr/>
            <p:nvPr/>
          </p:nvSpPr>
          <p:spPr>
            <a:xfrm>
              <a:off x="6019320" y="4759718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129"/>
            <p:cNvSpPr/>
            <p:nvPr/>
          </p:nvSpPr>
          <p:spPr>
            <a:xfrm>
              <a:off x="6817625" y="4369172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129"/>
            <p:cNvSpPr/>
            <p:nvPr/>
          </p:nvSpPr>
          <p:spPr>
            <a:xfrm>
              <a:off x="7149222" y="4682055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129"/>
            <p:cNvSpPr/>
            <p:nvPr/>
          </p:nvSpPr>
          <p:spPr>
            <a:xfrm>
              <a:off x="6575524" y="4466718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129"/>
            <p:cNvSpPr/>
            <p:nvPr/>
          </p:nvSpPr>
          <p:spPr>
            <a:xfrm>
              <a:off x="5932096" y="4549626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129"/>
            <p:cNvSpPr/>
            <p:nvPr/>
          </p:nvSpPr>
          <p:spPr>
            <a:xfrm>
              <a:off x="5961499" y="3589486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129"/>
            <p:cNvSpPr/>
            <p:nvPr/>
          </p:nvSpPr>
          <p:spPr>
            <a:xfrm>
              <a:off x="7233499" y="4130695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29"/>
            <p:cNvSpPr/>
            <p:nvPr/>
          </p:nvSpPr>
          <p:spPr>
            <a:xfrm>
              <a:off x="6291617" y="5131621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29"/>
            <p:cNvSpPr/>
            <p:nvPr/>
          </p:nvSpPr>
          <p:spPr>
            <a:xfrm>
              <a:off x="6367879" y="4148937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29"/>
            <p:cNvSpPr/>
            <p:nvPr/>
          </p:nvSpPr>
          <p:spPr>
            <a:xfrm>
              <a:off x="6575523" y="3778065"/>
              <a:ext cx="88863" cy="86805"/>
            </a:xfrm>
            <a:prstGeom prst="ellipse">
              <a:avLst/>
            </a:prstGeom>
            <a:solidFill>
              <a:srgbClr val="4F6128"/>
            </a:solidFill>
            <a:ln cap="flat" cmpd="sng" w="9525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129"/>
            <p:cNvSpPr/>
            <p:nvPr/>
          </p:nvSpPr>
          <p:spPr>
            <a:xfrm>
              <a:off x="6234712" y="4051442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29"/>
            <p:cNvSpPr/>
            <p:nvPr/>
          </p:nvSpPr>
          <p:spPr>
            <a:xfrm>
              <a:off x="7329524" y="3913085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29"/>
            <p:cNvSpPr/>
            <p:nvPr/>
          </p:nvSpPr>
          <p:spPr>
            <a:xfrm>
              <a:off x="6279144" y="3562856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29"/>
            <p:cNvSpPr/>
            <p:nvPr/>
          </p:nvSpPr>
          <p:spPr>
            <a:xfrm>
              <a:off x="6545605" y="3591984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129"/>
            <p:cNvSpPr/>
            <p:nvPr/>
          </p:nvSpPr>
          <p:spPr>
            <a:xfrm>
              <a:off x="6381215" y="4478067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29"/>
            <p:cNvSpPr/>
            <p:nvPr/>
          </p:nvSpPr>
          <p:spPr>
            <a:xfrm>
              <a:off x="6985736" y="4142256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129"/>
            <p:cNvSpPr/>
            <p:nvPr/>
          </p:nvSpPr>
          <p:spPr>
            <a:xfrm>
              <a:off x="6469799" y="4952168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129"/>
            <p:cNvSpPr/>
            <p:nvPr/>
          </p:nvSpPr>
          <p:spPr>
            <a:xfrm>
              <a:off x="5866823" y="3948902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29"/>
            <p:cNvSpPr/>
            <p:nvPr/>
          </p:nvSpPr>
          <p:spPr>
            <a:xfrm>
              <a:off x="5744427" y="4708461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29"/>
            <p:cNvSpPr/>
            <p:nvPr/>
          </p:nvSpPr>
          <p:spPr>
            <a:xfrm>
              <a:off x="6878662" y="4558911"/>
              <a:ext cx="88863" cy="86805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29"/>
            <p:cNvSpPr/>
            <p:nvPr/>
          </p:nvSpPr>
          <p:spPr>
            <a:xfrm>
              <a:off x="6719516" y="4162310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29"/>
            <p:cNvSpPr/>
            <p:nvPr/>
          </p:nvSpPr>
          <p:spPr>
            <a:xfrm>
              <a:off x="6207279" y="4162311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29"/>
            <p:cNvSpPr/>
            <p:nvPr/>
          </p:nvSpPr>
          <p:spPr>
            <a:xfrm>
              <a:off x="6430135" y="3449186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29"/>
            <p:cNvSpPr/>
            <p:nvPr/>
          </p:nvSpPr>
          <p:spPr>
            <a:xfrm>
              <a:off x="6460230" y="4380129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29"/>
            <p:cNvSpPr/>
            <p:nvPr/>
          </p:nvSpPr>
          <p:spPr>
            <a:xfrm>
              <a:off x="6213594" y="5044816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29"/>
            <p:cNvSpPr/>
            <p:nvPr/>
          </p:nvSpPr>
          <p:spPr>
            <a:xfrm>
              <a:off x="6657588" y="4888786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29"/>
            <p:cNvSpPr/>
            <p:nvPr/>
          </p:nvSpPr>
          <p:spPr>
            <a:xfrm>
              <a:off x="5889815" y="4127399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29"/>
            <p:cNvSpPr/>
            <p:nvPr/>
          </p:nvSpPr>
          <p:spPr>
            <a:xfrm>
              <a:off x="5569079" y="4629134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29"/>
            <p:cNvSpPr/>
            <p:nvPr/>
          </p:nvSpPr>
          <p:spPr>
            <a:xfrm>
              <a:off x="6124731" y="4401515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29"/>
            <p:cNvSpPr/>
            <p:nvPr/>
          </p:nvSpPr>
          <p:spPr>
            <a:xfrm>
              <a:off x="6428421" y="4796784"/>
              <a:ext cx="88863" cy="86805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129"/>
          <p:cNvGrpSpPr/>
          <p:nvPr/>
        </p:nvGrpSpPr>
        <p:grpSpPr>
          <a:xfrm>
            <a:off x="988493" y="1956859"/>
            <a:ext cx="1756355" cy="2034015"/>
            <a:chOff x="-2717758" y="1737620"/>
            <a:chExt cx="2237208" cy="2533880"/>
          </a:xfrm>
        </p:grpSpPr>
        <p:sp>
          <p:nvSpPr>
            <p:cNvPr id="1092" name="Google Shape;1092;p129"/>
            <p:cNvSpPr/>
            <p:nvPr/>
          </p:nvSpPr>
          <p:spPr>
            <a:xfrm>
              <a:off x="-2717758" y="1737620"/>
              <a:ext cx="2237208" cy="2533880"/>
            </a:xfrm>
            <a:custGeom>
              <a:rect b="b" l="l" r="r" t="t"/>
              <a:pathLst>
                <a:path extrusionOk="0" h="2533880" w="2237208">
                  <a:moveTo>
                    <a:pt x="418641" y="440675"/>
                  </a:moveTo>
                  <a:lnTo>
                    <a:pt x="418641" y="440675"/>
                  </a:lnTo>
                  <a:cubicBezTo>
                    <a:pt x="346901" y="667852"/>
                    <a:pt x="366890" y="578247"/>
                    <a:pt x="341523" y="705080"/>
                  </a:cubicBezTo>
                  <a:cubicBezTo>
                    <a:pt x="344614" y="779264"/>
                    <a:pt x="365276" y="976723"/>
                    <a:pt x="341523" y="1079653"/>
                  </a:cubicBezTo>
                  <a:cubicBezTo>
                    <a:pt x="338546" y="1092555"/>
                    <a:pt x="327277" y="1101996"/>
                    <a:pt x="319489" y="1112704"/>
                  </a:cubicBezTo>
                  <a:cubicBezTo>
                    <a:pt x="297890" y="1142403"/>
                    <a:pt x="272851" y="1169698"/>
                    <a:pt x="253388" y="1200839"/>
                  </a:cubicBezTo>
                  <a:cubicBezTo>
                    <a:pt x="235027" y="1230217"/>
                    <a:pt x="219091" y="1261259"/>
                    <a:pt x="198304" y="1288974"/>
                  </a:cubicBezTo>
                  <a:cubicBezTo>
                    <a:pt x="187287" y="1303663"/>
                    <a:pt x="175438" y="1317763"/>
                    <a:pt x="165253" y="1333041"/>
                  </a:cubicBezTo>
                  <a:cubicBezTo>
                    <a:pt x="153375" y="1350858"/>
                    <a:pt x="145051" y="1370996"/>
                    <a:pt x="132203" y="1388126"/>
                  </a:cubicBezTo>
                  <a:cubicBezTo>
                    <a:pt x="64205" y="1478790"/>
                    <a:pt x="134388" y="1349442"/>
                    <a:pt x="66101" y="1476261"/>
                  </a:cubicBezTo>
                  <a:cubicBezTo>
                    <a:pt x="50529" y="1505181"/>
                    <a:pt x="36723" y="1535018"/>
                    <a:pt x="22034" y="1564396"/>
                  </a:cubicBezTo>
                  <a:lnTo>
                    <a:pt x="0" y="1608463"/>
                  </a:lnTo>
                  <a:cubicBezTo>
                    <a:pt x="3672" y="1648858"/>
                    <a:pt x="-912" y="1690881"/>
                    <a:pt x="11017" y="1729649"/>
                  </a:cubicBezTo>
                  <a:cubicBezTo>
                    <a:pt x="14911" y="1742304"/>
                    <a:pt x="33896" y="1743206"/>
                    <a:pt x="44068" y="1751682"/>
                  </a:cubicBezTo>
                  <a:cubicBezTo>
                    <a:pt x="99086" y="1797530"/>
                    <a:pt x="52084" y="1776388"/>
                    <a:pt x="110169" y="1795750"/>
                  </a:cubicBezTo>
                  <a:cubicBezTo>
                    <a:pt x="121186" y="1806767"/>
                    <a:pt x="130256" y="1820158"/>
                    <a:pt x="143219" y="1828800"/>
                  </a:cubicBezTo>
                  <a:cubicBezTo>
                    <a:pt x="152882" y="1835242"/>
                    <a:pt x="165698" y="1835011"/>
                    <a:pt x="176270" y="1839817"/>
                  </a:cubicBezTo>
                  <a:cubicBezTo>
                    <a:pt x="206172" y="1853409"/>
                    <a:pt x="236240" y="1866986"/>
                    <a:pt x="264405" y="1883885"/>
                  </a:cubicBezTo>
                  <a:lnTo>
                    <a:pt x="319489" y="1916935"/>
                  </a:lnTo>
                  <a:cubicBezTo>
                    <a:pt x="348994" y="1935092"/>
                    <a:pt x="375457" y="1959154"/>
                    <a:pt x="407624" y="1972020"/>
                  </a:cubicBezTo>
                  <a:cubicBezTo>
                    <a:pt x="425986" y="1979364"/>
                    <a:pt x="444192" y="1987109"/>
                    <a:pt x="462709" y="1994053"/>
                  </a:cubicBezTo>
                  <a:cubicBezTo>
                    <a:pt x="473582" y="1998130"/>
                    <a:pt x="485372" y="1999877"/>
                    <a:pt x="495759" y="2005070"/>
                  </a:cubicBezTo>
                  <a:cubicBezTo>
                    <a:pt x="581184" y="2047783"/>
                    <a:pt x="478789" y="2010430"/>
                    <a:pt x="561860" y="2038121"/>
                  </a:cubicBezTo>
                  <a:cubicBezTo>
                    <a:pt x="572877" y="2049138"/>
                    <a:pt x="581947" y="2062529"/>
                    <a:pt x="594911" y="2071171"/>
                  </a:cubicBezTo>
                  <a:cubicBezTo>
                    <a:pt x="604574" y="2077613"/>
                    <a:pt x="618894" y="2074933"/>
                    <a:pt x="627962" y="2082188"/>
                  </a:cubicBezTo>
                  <a:cubicBezTo>
                    <a:pt x="647374" y="2097718"/>
                    <a:pt x="665376" y="2153691"/>
                    <a:pt x="672029" y="2170323"/>
                  </a:cubicBezTo>
                  <a:cubicBezTo>
                    <a:pt x="675701" y="2188685"/>
                    <a:pt x="677124" y="2207644"/>
                    <a:pt x="683046" y="2225408"/>
                  </a:cubicBezTo>
                  <a:cubicBezTo>
                    <a:pt x="722152" y="2342726"/>
                    <a:pt x="690432" y="2179680"/>
                    <a:pt x="727113" y="2335576"/>
                  </a:cubicBezTo>
                  <a:cubicBezTo>
                    <a:pt x="731558" y="2354469"/>
                    <a:pt x="740772" y="2505381"/>
                    <a:pt x="793215" y="2522863"/>
                  </a:cubicBezTo>
                  <a:lnTo>
                    <a:pt x="826265" y="2533880"/>
                  </a:lnTo>
                  <a:cubicBezTo>
                    <a:pt x="888694" y="2530208"/>
                    <a:pt x="951272" y="2528525"/>
                    <a:pt x="1013552" y="2522863"/>
                  </a:cubicBezTo>
                  <a:cubicBezTo>
                    <a:pt x="1032200" y="2521168"/>
                    <a:pt x="1051589" y="2519594"/>
                    <a:pt x="1068636" y="2511846"/>
                  </a:cubicBezTo>
                  <a:cubicBezTo>
                    <a:pt x="1092744" y="2500888"/>
                    <a:pt x="1112703" y="2482468"/>
                    <a:pt x="1134737" y="2467779"/>
                  </a:cubicBezTo>
                  <a:lnTo>
                    <a:pt x="1167788" y="2445745"/>
                  </a:lnTo>
                  <a:cubicBezTo>
                    <a:pt x="1188100" y="2364498"/>
                    <a:pt x="1166272" y="2438265"/>
                    <a:pt x="1200839" y="2357610"/>
                  </a:cubicBezTo>
                  <a:cubicBezTo>
                    <a:pt x="1221285" y="2309904"/>
                    <a:pt x="1200673" y="2333638"/>
                    <a:pt x="1233889" y="2280492"/>
                  </a:cubicBezTo>
                  <a:cubicBezTo>
                    <a:pt x="1275152" y="2214470"/>
                    <a:pt x="1254920" y="2257459"/>
                    <a:pt x="1299991" y="2203374"/>
                  </a:cubicBezTo>
                  <a:cubicBezTo>
                    <a:pt x="1308467" y="2193202"/>
                    <a:pt x="1315007" y="2181551"/>
                    <a:pt x="1322024" y="2170323"/>
                  </a:cubicBezTo>
                  <a:cubicBezTo>
                    <a:pt x="1333373" y="2152165"/>
                    <a:pt x="1344676" y="2133957"/>
                    <a:pt x="1355075" y="2115239"/>
                  </a:cubicBezTo>
                  <a:cubicBezTo>
                    <a:pt x="1363051" y="2100883"/>
                    <a:pt x="1366595" y="2083788"/>
                    <a:pt x="1377109" y="2071171"/>
                  </a:cubicBezTo>
                  <a:cubicBezTo>
                    <a:pt x="1385585" y="2060999"/>
                    <a:pt x="1399142" y="2056482"/>
                    <a:pt x="1410159" y="2049138"/>
                  </a:cubicBezTo>
                  <a:cubicBezTo>
                    <a:pt x="1435369" y="1998718"/>
                    <a:pt x="1433920" y="1990004"/>
                    <a:pt x="1487277" y="1949986"/>
                  </a:cubicBezTo>
                  <a:cubicBezTo>
                    <a:pt x="1496567" y="1943018"/>
                    <a:pt x="1509311" y="1942641"/>
                    <a:pt x="1520328" y="1938969"/>
                  </a:cubicBezTo>
                  <a:cubicBezTo>
                    <a:pt x="1531345" y="1931624"/>
                    <a:pt x="1541882" y="1923504"/>
                    <a:pt x="1553378" y="1916935"/>
                  </a:cubicBezTo>
                  <a:cubicBezTo>
                    <a:pt x="1651071" y="1861111"/>
                    <a:pt x="1653578" y="1892229"/>
                    <a:pt x="1828800" y="1883885"/>
                  </a:cubicBezTo>
                  <a:cubicBezTo>
                    <a:pt x="1843489" y="1880213"/>
                    <a:pt x="1861613" y="1882997"/>
                    <a:pt x="1872868" y="1872868"/>
                  </a:cubicBezTo>
                  <a:cubicBezTo>
                    <a:pt x="1900164" y="1848302"/>
                    <a:pt x="1938969" y="1784733"/>
                    <a:pt x="1938969" y="1784733"/>
                  </a:cubicBezTo>
                  <a:cubicBezTo>
                    <a:pt x="1961646" y="1716702"/>
                    <a:pt x="1934178" y="1786409"/>
                    <a:pt x="1994053" y="1696598"/>
                  </a:cubicBezTo>
                  <a:cubicBezTo>
                    <a:pt x="2003163" y="1682933"/>
                    <a:pt x="2006233" y="1665669"/>
                    <a:pt x="2016087" y="1652531"/>
                  </a:cubicBezTo>
                  <a:cubicBezTo>
                    <a:pt x="2028551" y="1635912"/>
                    <a:pt x="2046474" y="1624097"/>
                    <a:pt x="2060154" y="1608463"/>
                  </a:cubicBezTo>
                  <a:cubicBezTo>
                    <a:pt x="2072245" y="1594645"/>
                    <a:pt x="2080222" y="1577379"/>
                    <a:pt x="2093205" y="1564396"/>
                  </a:cubicBezTo>
                  <a:cubicBezTo>
                    <a:pt x="2106188" y="1551413"/>
                    <a:pt x="2123624" y="1543628"/>
                    <a:pt x="2137272" y="1531345"/>
                  </a:cubicBezTo>
                  <a:cubicBezTo>
                    <a:pt x="2160433" y="1510500"/>
                    <a:pt x="2203374" y="1465244"/>
                    <a:pt x="2203374" y="1465244"/>
                  </a:cubicBezTo>
                  <a:cubicBezTo>
                    <a:pt x="2199702" y="1424849"/>
                    <a:pt x="2198093" y="1384212"/>
                    <a:pt x="2192357" y="1344058"/>
                  </a:cubicBezTo>
                  <a:cubicBezTo>
                    <a:pt x="2190715" y="1332562"/>
                    <a:pt x="2181340" y="1322621"/>
                    <a:pt x="2181340" y="1311008"/>
                  </a:cubicBezTo>
                  <a:cubicBezTo>
                    <a:pt x="2181340" y="1240792"/>
                    <a:pt x="2196937" y="1231786"/>
                    <a:pt x="2214391" y="1167788"/>
                  </a:cubicBezTo>
                  <a:cubicBezTo>
                    <a:pt x="2219318" y="1149723"/>
                    <a:pt x="2221735" y="1131065"/>
                    <a:pt x="2225407" y="1112704"/>
                  </a:cubicBezTo>
                  <a:cubicBezTo>
                    <a:pt x="2229079" y="1046603"/>
                    <a:pt x="2236424" y="980603"/>
                    <a:pt x="2236424" y="914400"/>
                  </a:cubicBezTo>
                  <a:cubicBezTo>
                    <a:pt x="2236424" y="844530"/>
                    <a:pt x="2241590" y="773050"/>
                    <a:pt x="2225407" y="705080"/>
                  </a:cubicBezTo>
                  <a:cubicBezTo>
                    <a:pt x="2224235" y="700157"/>
                    <a:pt x="2159243" y="672467"/>
                    <a:pt x="2148289" y="672029"/>
                  </a:cubicBezTo>
                  <a:cubicBezTo>
                    <a:pt x="1975791" y="665129"/>
                    <a:pt x="1803094" y="664684"/>
                    <a:pt x="1630497" y="661012"/>
                  </a:cubicBezTo>
                  <a:cubicBezTo>
                    <a:pt x="1608463" y="638978"/>
                    <a:pt x="1589324" y="613607"/>
                    <a:pt x="1564395" y="594911"/>
                  </a:cubicBezTo>
                  <a:cubicBezTo>
                    <a:pt x="1507864" y="552513"/>
                    <a:pt x="1533311" y="574844"/>
                    <a:pt x="1487277" y="528810"/>
                  </a:cubicBezTo>
                  <a:cubicBezTo>
                    <a:pt x="1472842" y="499939"/>
                    <a:pt x="1463454" y="476607"/>
                    <a:pt x="1443210" y="451692"/>
                  </a:cubicBezTo>
                  <a:cubicBezTo>
                    <a:pt x="1403775" y="403156"/>
                    <a:pt x="1356712" y="360508"/>
                    <a:pt x="1322024" y="308473"/>
                  </a:cubicBezTo>
                  <a:cubicBezTo>
                    <a:pt x="1297997" y="272431"/>
                    <a:pt x="1288641" y="256327"/>
                    <a:pt x="1255923" y="220338"/>
                  </a:cubicBezTo>
                  <a:cubicBezTo>
                    <a:pt x="1234962" y="197281"/>
                    <a:pt x="1207107" y="180164"/>
                    <a:pt x="1189822" y="154237"/>
                  </a:cubicBezTo>
                  <a:cubicBezTo>
                    <a:pt x="1182477" y="143220"/>
                    <a:pt x="1174357" y="132682"/>
                    <a:pt x="1167788" y="121186"/>
                  </a:cubicBezTo>
                  <a:cubicBezTo>
                    <a:pt x="1159640" y="106927"/>
                    <a:pt x="1157367" y="88731"/>
                    <a:pt x="1145754" y="77118"/>
                  </a:cubicBezTo>
                  <a:cubicBezTo>
                    <a:pt x="1127029" y="58393"/>
                    <a:pt x="1101687" y="47740"/>
                    <a:pt x="1079653" y="33051"/>
                  </a:cubicBezTo>
                  <a:cubicBezTo>
                    <a:pt x="1036938" y="4574"/>
                    <a:pt x="1059166" y="15205"/>
                    <a:pt x="1013552" y="0"/>
                  </a:cubicBezTo>
                  <a:cubicBezTo>
                    <a:pt x="995617" y="2989"/>
                    <a:pt x="937646" y="9119"/>
                    <a:pt x="914400" y="22034"/>
                  </a:cubicBezTo>
                  <a:cubicBezTo>
                    <a:pt x="891251" y="34895"/>
                    <a:pt x="867024" y="47377"/>
                    <a:pt x="848299" y="66102"/>
                  </a:cubicBezTo>
                  <a:cubicBezTo>
                    <a:pt x="805885" y="108514"/>
                    <a:pt x="828211" y="90510"/>
                    <a:pt x="782198" y="121186"/>
                  </a:cubicBezTo>
                  <a:cubicBezTo>
                    <a:pt x="767509" y="143220"/>
                    <a:pt x="760164" y="172598"/>
                    <a:pt x="738130" y="187287"/>
                  </a:cubicBezTo>
                  <a:cubicBezTo>
                    <a:pt x="727113" y="194632"/>
                    <a:pt x="714442" y="199959"/>
                    <a:pt x="705080" y="209321"/>
                  </a:cubicBezTo>
                  <a:cubicBezTo>
                    <a:pt x="692097" y="222304"/>
                    <a:pt x="685013" y="240405"/>
                    <a:pt x="672029" y="253388"/>
                  </a:cubicBezTo>
                  <a:cubicBezTo>
                    <a:pt x="662666" y="262751"/>
                    <a:pt x="648820" y="266564"/>
                    <a:pt x="638978" y="275422"/>
                  </a:cubicBezTo>
                  <a:cubicBezTo>
                    <a:pt x="611956" y="299741"/>
                    <a:pt x="592108" y="332374"/>
                    <a:pt x="561860" y="352540"/>
                  </a:cubicBezTo>
                  <a:cubicBezTo>
                    <a:pt x="539826" y="367229"/>
                    <a:pt x="520882" y="388234"/>
                    <a:pt x="495759" y="396608"/>
                  </a:cubicBezTo>
                  <a:cubicBezTo>
                    <a:pt x="454919" y="410221"/>
                    <a:pt x="431494" y="433331"/>
                    <a:pt x="418641" y="440675"/>
                  </a:cubicBezTo>
                  <a:close/>
                </a:path>
              </a:pathLst>
            </a:cu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29"/>
            <p:cNvSpPr/>
            <p:nvPr/>
          </p:nvSpPr>
          <p:spPr>
            <a:xfrm>
              <a:off x="-1328015" y="3204561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29"/>
            <p:cNvSpPr/>
            <p:nvPr/>
          </p:nvSpPr>
          <p:spPr>
            <a:xfrm>
              <a:off x="-1500935" y="3076316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29"/>
            <p:cNvSpPr/>
            <p:nvPr/>
          </p:nvSpPr>
          <p:spPr>
            <a:xfrm>
              <a:off x="-1671717" y="2844796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29"/>
            <p:cNvSpPr/>
            <p:nvPr/>
          </p:nvSpPr>
          <p:spPr>
            <a:xfrm>
              <a:off x="-1272334" y="3044308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29"/>
            <p:cNvSpPr/>
            <p:nvPr/>
          </p:nvSpPr>
          <p:spPr>
            <a:xfrm>
              <a:off x="-1663784" y="3032914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29"/>
            <p:cNvSpPr/>
            <p:nvPr/>
          </p:nvSpPr>
          <p:spPr>
            <a:xfrm>
              <a:off x="-1727084" y="3205427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29"/>
            <p:cNvSpPr/>
            <p:nvPr/>
          </p:nvSpPr>
          <p:spPr>
            <a:xfrm>
              <a:off x="-1320759" y="2884055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29"/>
            <p:cNvSpPr/>
            <p:nvPr/>
          </p:nvSpPr>
          <p:spPr>
            <a:xfrm>
              <a:off x="-1829997" y="3036848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29"/>
            <p:cNvSpPr/>
            <p:nvPr/>
          </p:nvSpPr>
          <p:spPr>
            <a:xfrm>
              <a:off x="-1517590" y="2911723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29"/>
            <p:cNvSpPr/>
            <p:nvPr/>
          </p:nvSpPr>
          <p:spPr>
            <a:xfrm>
              <a:off x="-1517590" y="3240641"/>
              <a:ext cx="88863" cy="8680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3" name="Google Shape;1103;p129"/>
          <p:cNvSpPr txBox="1"/>
          <p:nvPr/>
        </p:nvSpPr>
        <p:spPr>
          <a:xfrm>
            <a:off x="4837350" y="5122317"/>
            <a:ext cx="3570208" cy="9233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Representatividad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Validez externa (replicabilidad)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variabilidad es inconveniente?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Google Shape;1108;p1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3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Estimador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130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130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130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889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una muestra aleatoria, un estimador de   se define como:</a:t>
            </a:r>
            <a:endParaRPr/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qué se puede decir que      es una variable aleatoria? </a:t>
            </a:r>
            <a:endParaRPr/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Cuáles son las propiedades deseables para      ? </a:t>
            </a:r>
            <a:endParaRPr/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Insesgamiento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Eficiencia</a:t>
            </a:r>
            <a:endParaRPr/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 pequeña vs muestra grande: propiedades asintóticas y simulaciones Montecarlo (Statistics Lab)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3" name="Google Shape;1113;p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3643" y="1761342"/>
            <a:ext cx="219776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1771" y="2611155"/>
            <a:ext cx="2280697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130"/>
          <p:cNvPicPr preferRelativeResize="0"/>
          <p:nvPr/>
        </p:nvPicPr>
        <p:blipFill rotWithShape="1">
          <a:blip r:embed="rId6">
            <a:alphaModFix/>
          </a:blip>
          <a:srcRect b="4360" l="0" r="87657" t="0"/>
          <a:stretch/>
        </p:blipFill>
        <p:spPr>
          <a:xfrm>
            <a:off x="4324949" y="3792414"/>
            <a:ext cx="29434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130"/>
          <p:cNvPicPr preferRelativeResize="0"/>
          <p:nvPr/>
        </p:nvPicPr>
        <p:blipFill rotWithShape="1">
          <a:blip r:embed="rId6">
            <a:alphaModFix/>
          </a:blip>
          <a:srcRect b="4360" l="0" r="87657" t="0"/>
          <a:stretch/>
        </p:blipFill>
        <p:spPr>
          <a:xfrm>
            <a:off x="6200195" y="4666874"/>
            <a:ext cx="29434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13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Estimador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131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131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131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889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estimador es insesgado si:</a:t>
            </a:r>
            <a:endParaRPr/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eficiencia es una propiedad “relativa”:   y   son dos estimadores insesgados.      es relativamente más eficiente si su varianza es menor</a:t>
            </a:r>
            <a:endParaRPr/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Cómo elegir entre dos estimadores insesgados?</a:t>
            </a:r>
            <a:endParaRPr/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 mejor, siempre, un estimador insesgado que otro sesgado?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6" name="Google Shape;1126;p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826" y="2275006"/>
            <a:ext cx="2800350" cy="76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9612" y="3916160"/>
            <a:ext cx="222962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88503" y="3935357"/>
            <a:ext cx="213672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0384" y="4281919"/>
            <a:ext cx="222962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Conociendo el ambiente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paquetes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install.packages("pkg1")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install.packages(c("pkg1", "pkg2"))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R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q()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un objeto</a:t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objeto&lt;-…</a:t>
            </a: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x&lt;-2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1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13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Sesgo vs Eficiencia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132"/>
          <p:cNvSpPr txBox="1"/>
          <p:nvPr/>
        </p:nvSpPr>
        <p:spPr>
          <a:xfrm>
            <a:off x="457201" y="2600896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132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8" name="Google Shape;1138;p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1" y="3054535"/>
            <a:ext cx="3462051" cy="35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132"/>
          <p:cNvSpPr/>
          <p:nvPr/>
        </p:nvSpPr>
        <p:spPr>
          <a:xfrm>
            <a:off x="2736184" y="4449386"/>
            <a:ext cx="88863" cy="86805"/>
          </a:xfrm>
          <a:prstGeom prst="ellipse">
            <a:avLst/>
          </a:prstGeom>
          <a:solidFill>
            <a:srgbClr val="4F6128"/>
          </a:solidFill>
          <a:ln cap="flat" cmpd="sng" w="9525">
            <a:solidFill>
              <a:srgbClr val="4F612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132"/>
          <p:cNvSpPr/>
          <p:nvPr/>
        </p:nvSpPr>
        <p:spPr>
          <a:xfrm>
            <a:off x="2963828" y="4514597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132"/>
          <p:cNvSpPr/>
          <p:nvPr/>
        </p:nvSpPr>
        <p:spPr>
          <a:xfrm>
            <a:off x="2526901" y="4437947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132"/>
          <p:cNvSpPr/>
          <p:nvPr/>
        </p:nvSpPr>
        <p:spPr>
          <a:xfrm>
            <a:off x="2679829" y="4311665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132"/>
          <p:cNvSpPr/>
          <p:nvPr/>
        </p:nvSpPr>
        <p:spPr>
          <a:xfrm>
            <a:off x="2661124" y="4594272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32"/>
          <p:cNvSpPr/>
          <p:nvPr/>
        </p:nvSpPr>
        <p:spPr>
          <a:xfrm>
            <a:off x="2837794" y="4622620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32"/>
          <p:cNvSpPr/>
          <p:nvPr/>
        </p:nvSpPr>
        <p:spPr>
          <a:xfrm>
            <a:off x="2946328" y="4292851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132"/>
          <p:cNvSpPr/>
          <p:nvPr/>
        </p:nvSpPr>
        <p:spPr>
          <a:xfrm>
            <a:off x="2793362" y="4156550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7" name="Google Shape;1147;p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8920" y="3054535"/>
            <a:ext cx="3462051" cy="35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132"/>
          <p:cNvSpPr/>
          <p:nvPr/>
        </p:nvSpPr>
        <p:spPr>
          <a:xfrm>
            <a:off x="6116205" y="4814525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132"/>
          <p:cNvSpPr/>
          <p:nvPr/>
        </p:nvSpPr>
        <p:spPr>
          <a:xfrm>
            <a:off x="7159424" y="4818534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132"/>
          <p:cNvSpPr/>
          <p:nvPr/>
        </p:nvSpPr>
        <p:spPr>
          <a:xfrm>
            <a:off x="6160637" y="4325939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32"/>
          <p:cNvSpPr/>
          <p:nvPr/>
        </p:nvSpPr>
        <p:spPr>
          <a:xfrm>
            <a:off x="6427098" y="4355067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132"/>
          <p:cNvSpPr/>
          <p:nvPr/>
        </p:nvSpPr>
        <p:spPr>
          <a:xfrm>
            <a:off x="6262708" y="5241150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132"/>
          <p:cNvSpPr/>
          <p:nvPr/>
        </p:nvSpPr>
        <p:spPr>
          <a:xfrm>
            <a:off x="6989322" y="5413996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132"/>
          <p:cNvSpPr/>
          <p:nvPr/>
        </p:nvSpPr>
        <p:spPr>
          <a:xfrm>
            <a:off x="6988958" y="4496450"/>
            <a:ext cx="88863" cy="86805"/>
          </a:xfrm>
          <a:prstGeom prst="ellipse">
            <a:avLst/>
          </a:prstGeom>
          <a:solidFill>
            <a:srgbClr val="4F6128"/>
          </a:solidFill>
          <a:ln cap="flat" cmpd="sng" w="9525">
            <a:solidFill>
              <a:srgbClr val="4F612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32"/>
          <p:cNvSpPr/>
          <p:nvPr/>
        </p:nvSpPr>
        <p:spPr>
          <a:xfrm>
            <a:off x="5748316" y="4711985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32"/>
          <p:cNvSpPr/>
          <p:nvPr/>
        </p:nvSpPr>
        <p:spPr>
          <a:xfrm>
            <a:off x="7068504" y="4206229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132"/>
          <p:cNvSpPr/>
          <p:nvPr/>
        </p:nvSpPr>
        <p:spPr>
          <a:xfrm>
            <a:off x="6760155" y="5321994"/>
            <a:ext cx="88863" cy="8680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8" name="Google Shape;1158;p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8259" y="2003762"/>
            <a:ext cx="3400425" cy="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p1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3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Propiedades asintóticas: n-&gt;∞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133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133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133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2889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estimador es asintóticamente insesgado si:</a:t>
            </a:r>
            <a:endParaRPr/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estimador es consistente si:</a:t>
            </a:r>
            <a:endParaRPr/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Contar con una muestra grande garantiza  tener un buen estimador?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8" name="Google Shape;1168;p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5770" y="2694598"/>
            <a:ext cx="1939203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1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0630" y="4138912"/>
            <a:ext cx="376759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1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34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Más sobre estimación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34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134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134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889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método de estimación suele determinarse a partir de la solución de un problema de optimización sujeto a una una función de perdida</a:t>
            </a:r>
            <a:endParaRPr/>
          </a:p>
          <a:p>
            <a:pPr indent="-825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estos métodos son:</a:t>
            </a:r>
            <a:endParaRPr/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Máxima verosimilitud: especificación de la función de densidad. </a:t>
            </a:r>
            <a:endParaRPr/>
          </a:p>
          <a:p>
            <a:pPr indent="-234950" lvl="2" marL="108902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Estimador consistentes y asintóticamente normales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2" marL="108902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variaciones de este método. </a:t>
            </a:r>
            <a:endParaRPr/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Mínimos cuadrados</a:t>
            </a:r>
            <a:endParaRPr/>
          </a:p>
          <a:p>
            <a:pPr indent="-234950" lvl="2" marL="108902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especificar modelos lineales y no lineales</a:t>
            </a:r>
            <a:endParaRPr/>
          </a:p>
          <a:p>
            <a:pPr indent="-234950" lvl="2" marL="108902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 parte de una familia más grande de estimadores: M-Estimators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2" marL="108902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caso del modelo lineal, este estimador es BLUE y asintóticamente normal</a:t>
            </a:r>
            <a:endParaRPr/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Minimización de desviaciones absolutas ponderadas, e.g, modelos cuantílicos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 de un sistema de condiciones de identificación (GMM)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" name="Google Shape;1183;p1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35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Más sobre estimación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135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135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135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630" l="-73" r="-7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" name="Google Shape;1192;p1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136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136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136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136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Estudiemos propiedades de un estimador a partir de una simulación!</a:t>
            </a:r>
            <a:endParaRPr/>
          </a:p>
          <a:p>
            <a:pPr indent="0" lvl="0" marL="5397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 saber como se comporta el estimador muestral que se obtiene del experimento de lanzar una moneda por un número determinado de veces</a:t>
            </a:r>
            <a:endParaRPr/>
          </a:p>
          <a:p>
            <a:pPr indent="-11430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 que cara es 1 y sello es 0. Suponga que se realiza el experimento una vez. Cómo modelo modelar esto como un experimento aleatorio en el computador?</a:t>
            </a:r>
            <a:endParaRPr/>
          </a:p>
          <a:p>
            <a:pPr indent="-11430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experimento se realiza 10 veces, cuál es el estimador? Qué ocurre si el experimento se realiza 1000 veces? </a:t>
            </a:r>
            <a:endParaRPr/>
          </a:p>
          <a:p>
            <a:pPr indent="-11430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 varios escenarios y escriba una función que muestre cómo se comporta el estimador propuesto en el apartado anterior. Presente los resultados gráficamente.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" name="Google Shape;1201;p1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137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137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137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137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my.coin &lt;- function(n){1*(runif(n)&lt;=0.5)}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my.coin(10)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mean(my.coin(10))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draws&lt;-100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prob.coin&lt;-matrix(,draws)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grid&lt;-seq(length=draws, from=10, by=50)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1:draws) {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prob.coin[i]&lt;-mean(my.coin(grid[i]))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plot(grid, prob.coin, xlab="Numero de lanzamientos",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ylab="Estimador de la probabilidad de cara", ylim=c(0,1))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abline(h=0.5, col="blue", lty=2)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0" name="Google Shape;1210;p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138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138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138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38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Repitiendo el experimento para medir incertidumbre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rep_exp&lt;-5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prob.coin&lt;-matrix(,draws, rep_exp)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for(j in 1:rep_exp) {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 in 1:draws) {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prob.coin[i,j]&lt;-mean(my.coin(grid[i]))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matplot(grid, prob.coin, col=1:rep_exp)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1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139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139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139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39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Estudiemos el efecto de problema de misspecification, comparando dos estimadores de la media</a:t>
            </a:r>
            <a:endParaRPr/>
          </a:p>
          <a:p>
            <a:pPr indent="0" lvl="0" marL="5397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que los datos distribuyen como una exponencial con media 5 y estime la media de los datos usando el estimador tradicional (media muestral) y otro bajo el supuesto que es uniforme. Cómo definiría este segundo? Por qué podemos decir que hay misspecification?</a:t>
            </a:r>
            <a:endParaRPr/>
          </a:p>
          <a:p>
            <a:pPr indent="-11430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muestreos 100 muestreos de tamaño 50, 500, y 2500 y presente los resultados gráficamente.</a:t>
            </a:r>
            <a:endParaRPr/>
          </a:p>
          <a:p>
            <a:pPr indent="-11430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sucede ahora simulamos datos provenientes de una uniforme con la misma media? Realice el mismo ejercicio y compare los resultados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" name="Google Shape;1228;p1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140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140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40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140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Estudiemos el efecto de problema de misspecification, comparando dos estimadores de la media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draws&lt;-100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nsample&lt;-c(10, 500, 2500)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estimator_mu&lt;-matrix(,draws, length(nsample))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estimator_mumiss&lt;-matrix(,draws, length(nsample))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for(j in 1:length(nsample)) {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1:draws) {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x&lt;-</a:t>
            </a:r>
            <a:r>
              <a:rPr b="1" lang="es-C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rexp</a:t>
            </a: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(nsample[j], rate=0.2)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estimator_mumiss[i,j]&lt;-0.5*(max(x)-min(x))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estimator_mu[i,j]&lt;-mean(x)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matplot(1:draws, cbind(estimator_mumiss[,1],estimator_mu[,1]))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Gráfico con la muestra más pequeña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matplot(1:draws, cbind(estimator_mumiss[,2],estimator_mu[,2]))</a:t>
            </a:r>
            <a:endParaRPr/>
          </a:p>
          <a:p>
            <a:pPr indent="0" lvl="0" marL="53975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Google Shape;1237;p1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141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141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141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141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107" l="0" r="-666" t="-6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Conociendo el ambiente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objetos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ls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contenido directorio actual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dir()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dirección actual de directorio</a:t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getwd()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dirección actual de directorio</a:t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setwd(“home/user”)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" name="Google Shape;1246;p1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4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142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142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142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Estudiemos el comportamiento en muestra pequeña de diferentes estimadores de la media. </a:t>
            </a:r>
            <a:endParaRPr/>
          </a:p>
          <a:p>
            <a:pPr indent="0" lvl="0" marL="539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my.means &lt;- function(n, var=1){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x&lt;-rnorm(n, sd=var**0.5)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 &lt;- c(mean(x), x[1], median(x), (max(x)+min(x))/2)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names(res) &lt;- paste("g", c(1:4), sep="")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x&lt;-my.means(500)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5" name="Google Shape;1255;p1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143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143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143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143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draws&lt;-1000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nsample&lt;-10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my.simul&lt;-matrix(NA, ncol=4, nrow=draws)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1:1000){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my.simul[i,] &lt;- my.means(nsample)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my.simul&lt;-as.data.frame(my.simul)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names(my.simul) &lt;- paste("g", c(1:4), sep="")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boxplot(list(my.simul$g1, my.simul$g2, my.simul$g3, 	my.simul$g4))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abline(h=0, col='red')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Google Shape;1264;p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44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 (exponencial)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144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144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144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my.means &lt;- function(n, tasa=0.2){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x&lt;-rexp(n, rate=tasa)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 &lt;- c(mean(x), x[1], median(x), (max(x)+min(x))/2)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names(res) &lt;- paste("g", c(1:4), sep="")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x&lt;-my.means(500)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draws&lt;-1000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nsample&lt;-10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stasa&lt;-0.1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my.simul&lt;-matrix(NA, ncol=4, nrow=draws)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1:1000){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my.simul[i,] &lt;- my.means(nsample, stasa)</a:t>
            </a:r>
            <a:endParaRPr/>
          </a:p>
          <a:p>
            <a:pPr indent="0" lvl="0" marL="53975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1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145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 (exponencial)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145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145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145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my.simul&lt;-as.data.frame(my.simul)</a:t>
            </a:r>
            <a:endParaRPr/>
          </a:p>
          <a:p>
            <a:pPr indent="0" lvl="0" marL="53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names(my.simul) &lt;- paste("g", c(1:4), sep="")</a:t>
            </a:r>
            <a:endParaRPr/>
          </a:p>
          <a:p>
            <a:pPr indent="0" lvl="0" marL="53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9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boxplot(list(my.simul$g1, my.simul$g2, my.simul$g3, 	my.simul$g4) )</a:t>
            </a:r>
            <a:endParaRPr/>
          </a:p>
          <a:p>
            <a:pPr indent="0" lvl="0" marL="53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abline(h=1/stasa, col='red')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1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146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Pruebas de hipótesis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146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146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146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8892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que obtiene un estimador, es importante contrastar si los resultados se corresponden con resultados provenientes de la teoría</a:t>
            </a:r>
            <a:endParaRPr/>
          </a:p>
          <a:p>
            <a:pPr indent="-2349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estimamos la demanda de gasolina. Es esta inelástica?</a:t>
            </a:r>
            <a:endParaRPr/>
          </a:p>
          <a:p>
            <a:pPr indent="-120650" lvl="1" marL="688975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prueba de hipótesis consiste en una regla de decisión que permite rechazar o no una proposición, denotada como </a:t>
            </a:r>
            <a:r>
              <a:rPr i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107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aseline="-25000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2 tipos de errores:</a:t>
            </a:r>
            <a:endParaRPr baseline="-25000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892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7" name="Google Shape;1287;p146"/>
          <p:cNvGraphicFramePr/>
          <p:nvPr/>
        </p:nvGraphicFramePr>
        <p:xfrm>
          <a:off x="1676401" y="44371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{2A5B8EB7-BC8E-44E7-B2D5-8766C2BA4A9A}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Estado de naturaleza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53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O" sz="1800" u="none" cap="none" strike="noStrike"/>
                        <a:t>Decisión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s-CO" sz="1800" u="none" cap="none" strike="noStrike"/>
                        <a:t>H</a:t>
                      </a:r>
                      <a:r>
                        <a:rPr b="1" baseline="-25000" i="1" lang="es-CO" sz="1800" u="none" cap="none" strike="noStrike"/>
                        <a:t>0  </a:t>
                      </a:r>
                      <a:r>
                        <a:rPr b="1" i="1" lang="es-CO" sz="1800" u="none" cap="none" strike="noStrike"/>
                        <a:t>verdadera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s-CO" sz="1800" u="none" cap="none" strike="noStrike"/>
                        <a:t>H</a:t>
                      </a:r>
                      <a:r>
                        <a:rPr b="1" baseline="-25000" i="1" lang="es-CO" sz="1800" u="none" cap="none" strike="noStrike"/>
                        <a:t>0 </a:t>
                      </a:r>
                      <a:r>
                        <a:rPr b="1" i="1" lang="es-CO" sz="1800" u="none" cap="none" strike="noStrike"/>
                        <a:t> falsa</a:t>
                      </a:r>
                      <a:endParaRPr b="1" baseline="-25000" i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 u="none" cap="none" strike="noStrike"/>
                        <a:t>Rechazar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b="1" lang="es-CO" sz="1800">
                          <a:solidFill>
                            <a:srgbClr val="FF0000"/>
                          </a:solidFill>
                        </a:rPr>
                        <a:t> tipo I: α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Potencia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No rechazar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Novel de confianza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b="1" lang="es-CO" sz="1800">
                          <a:solidFill>
                            <a:srgbClr val="FF0000"/>
                          </a:solidFill>
                        </a:rPr>
                        <a:t> tipo II: β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2" name="Google Shape;1292;p1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553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147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Pruebas de hipótesis</a:t>
            </a:r>
            <a:endParaRPr b="1" sz="36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147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147"/>
          <p:cNvSpPr txBox="1"/>
          <p:nvPr/>
        </p:nvSpPr>
        <p:spPr>
          <a:xfrm>
            <a:off x="609601" y="19747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Pasos para realizar una prueba de hipótesis:</a:t>
            </a:r>
            <a:endParaRPr/>
          </a:p>
          <a:p>
            <a:pPr indent="-171450" lvl="2" marL="1714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 hipótesis: nula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alternativa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2" marL="1714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Estadístico de prueba</a:t>
            </a:r>
            <a:endParaRPr/>
          </a:p>
          <a:p>
            <a:pPr indent="-171450" lvl="2" marL="1714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 de significancia</a:t>
            </a:r>
            <a:endParaRPr/>
          </a:p>
          <a:p>
            <a:pPr indent="-171450" lvl="2" marL="1714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/>
          </a:p>
          <a:p>
            <a:pPr indent="-104775" lvl="3" marL="628650" marR="0" rtl="0" algn="just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2" marL="1714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147"/>
          <p:cNvSpPr txBox="1"/>
          <p:nvPr/>
        </p:nvSpPr>
        <p:spPr>
          <a:xfrm>
            <a:off x="457201" y="1669902"/>
            <a:ext cx="8229600" cy="4587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9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7" name="Google Shape;1297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8539" y="1782449"/>
            <a:ext cx="4506923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" name="Google Shape;1302;p1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148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Más análisis exploratorio de datos</a:t>
            </a:r>
            <a:endParaRPr/>
          </a:p>
        </p:txBody>
      </p:sp>
      <p:sp>
        <p:nvSpPr>
          <p:cNvPr id="1304" name="Google Shape;1304;p148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148"/>
          <p:cNvSpPr txBox="1"/>
          <p:nvPr/>
        </p:nvSpPr>
        <p:spPr>
          <a:xfrm>
            <a:off x="603068" y="18207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mytable &lt;- table(cyl,vs)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2-way table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margin.table(mytable, 1)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margin.table(mytable, 2)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prop.table(mytable)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Table de contingencia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prop.table(mytable, 1)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Distribución acumulada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cor(mtcars, use="complete.obs")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cor(mtcars, use="complete.obs", method="kendall")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Si se define como objeto puede manipularse como una matriz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" name="Google Shape;1310;p1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149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Analizando correlaciones</a:t>
            </a:r>
            <a:endParaRPr/>
          </a:p>
        </p:txBody>
      </p:sp>
      <p:sp>
        <p:nvSpPr>
          <p:cNvPr id="1312" name="Google Shape;1312;p149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149"/>
          <p:cNvSpPr txBox="1"/>
          <p:nvPr/>
        </p:nvSpPr>
        <p:spPr>
          <a:xfrm>
            <a:off x="603068" y="18207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plot(mtcars$wt, mtcars$mpg, main="Scatterplot", xlab="Car 	Weight ", 	ylab="Miles Per Gallon ")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abline(lm(mtcars$mpg~mtcars$wt), col="red")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lines(lowess(mtcars$wt,mtcars$mpg), col="blue")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Estima la relación de manera no-paramétrica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install.packages("car")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library(car)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scatterplot(mtcars$mpg ~ mtcars$wt | mtcars$cyl, data=mtcars,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xlab="Weight of Car", ylab="Miles Per Gallon", main="Enhanced   	Scatter Plot", labels=row.names(mtcars))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Separa el análisis de correlación por categorias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pairs(~mpg+disp+drat+wt,data=mtcars)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Matrix de diagramas de dispersión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scatterplot.matrix(~mpg+disp+drat+wt | cyl, data=mtcars)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150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Test de hipótesis</a:t>
            </a:r>
            <a:endParaRPr/>
          </a:p>
        </p:txBody>
      </p:sp>
      <p:sp>
        <p:nvSpPr>
          <p:cNvPr id="1320" name="Google Shape;1320;p150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50"/>
          <p:cNvSpPr txBox="1"/>
          <p:nvPr/>
        </p:nvSpPr>
        <p:spPr>
          <a:xfrm>
            <a:off x="603068" y="18207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t.test(mtcars$mpg ~ mtcars$vs)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Test de diferencia de medias por valores de vs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t.test(mtcars$gear, mtcars$carb)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Diferencia de medias entre 2 variables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t.test(mtcars$gear,mu=3)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wilcox.test(mtcars$mpg ~ mtcars$vs) 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Test de igualdad de distribuciones basada en rangos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mtcars$random&lt;-rnorm(dim(mtcars)[1])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wilcox.test(mtcars$random ~ mtcars$vs) 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kruskal.test(mtcars$random ~ mtcars$vs)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kruskal.test(mtcars$mpg ~ mtcars$vs) 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Test de igualdad de distribuciones, extensióa para más de 2 grupos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kruskal.test(mtcars$mpg ~ mtcars$cyl)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6" name="Google Shape;1326;p1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151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Test de hipótesis: normalidad</a:t>
            </a:r>
            <a:endParaRPr/>
          </a:p>
        </p:txBody>
      </p:sp>
      <p:sp>
        <p:nvSpPr>
          <p:cNvPr id="1328" name="Google Shape;1328;p151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151"/>
          <p:cNvSpPr txBox="1"/>
          <p:nvPr/>
        </p:nvSpPr>
        <p:spPr>
          <a:xfrm>
            <a:off x="603068" y="18207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shapiro.test(mtcars$mpg)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qqnorm(mtcars$mpg)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qqline(mtcars$mpg)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Conociendo el ambiente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general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objeto&lt;-función(argumentos)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objeto&lt;-objeto[argumentos]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?función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help(función)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 Librería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library(“nombre”)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funciones en una librería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library(help=“nombre”)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" name="Google Shape;1334;p1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15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Anova: Descomposición de varianza</a:t>
            </a:r>
            <a:endParaRPr/>
          </a:p>
        </p:txBody>
      </p:sp>
      <p:sp>
        <p:nvSpPr>
          <p:cNvPr id="1336" name="Google Shape;1336;p152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152"/>
          <p:cNvSpPr txBox="1"/>
          <p:nvPr/>
        </p:nvSpPr>
        <p:spPr>
          <a:xfrm>
            <a:off x="603068" y="18207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aov(mpg ~ vs, data=mtcars)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mi.anova&lt;-aov(newmpg ~ cyl, data=mtcars)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plot(mi.anova)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Scale-location: estudia la varianza residual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Cook's ditance: detección de puntos influénciales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summary(mi.anova)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Test para significancia de ANOVA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install.packages("gplots")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library(gplots)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cyl &lt;- factor(cyl)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plotmeans(newmpg~cyl,xlab="Number of Cylinders", ylab="Miles Per Gallon", 	main="Mean Plot with 95% CI")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plotmeans(mpg~cyl,xlab="Number of Cylinders", ylab="Miles Per Gallon", 	main="Mean Plot\nwith 95% CI")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Conociendo el ambiente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Ejecutar Script auxiliar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source(“Script.R”)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Borrar un objeto</a:t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rm(”objeto”)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Borrar todos los objetos en “Environment”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rm(list=ls())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comentarios…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# Hola!!!!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Cálculos básicos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 y resta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3+2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3-2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Multiplicatión y división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3*2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3/2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Cálculos básicos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Exponentes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3^2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3^(1/2)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Constantes importantes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pi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exp(1)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Arial"/>
              <a:buNone/>
            </a:pPr>
            <a:r>
              <a:rPr b="1" lang="es-CO" sz="259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pueden escribirse en una única línea de comando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2+3; 3-2; 5*2; 15/3; 2^5; sin(1)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Valores especiales en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Infinito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Inf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1+Inf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 de precisión (Machine epsilon)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.Machine$double.eps 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?.Machine 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0&gt;.Machine$double.eps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Manipulación de variables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valores particulares dos variables, e.g., 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x=3 (x&lt;-3)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y=2 (y&lt;-2)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Cálculos a partir de 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2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x+y 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x*y 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ts val="2380"/>
              <a:buFont typeface="Arial"/>
              <a:buNone/>
            </a:pPr>
            <a:r>
              <a:rPr b="1" lang="es-CO" sz="238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es case-sensitive, es decir distingue entre 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ts val="2380"/>
              <a:buFont typeface="Arial"/>
              <a:buNone/>
            </a:pPr>
            <a:r>
              <a:rPr b="1" lang="es-CO" sz="238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sobreescribe cuando se asigna un nuevo valor a un objeto ya creado.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804696" y="2225407"/>
            <a:ext cx="7682343" cy="4284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2400"/>
              <a:buFont typeface="Calibri"/>
              <a:buNone/>
            </a:pPr>
            <a:br>
              <a:rPr b="1" i="0" lang="es-CO" sz="24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s-CO" sz="24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s-CO" sz="24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CO" sz="24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En este módulo:</a:t>
            </a:r>
            <a:br>
              <a:rPr b="1" i="0" lang="es-CO" sz="24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s-CO" sz="24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CO" sz="24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	Un primer contacto con R</a:t>
            </a:r>
            <a:br>
              <a:rPr b="1" i="0" lang="es-CO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s-CO" sz="24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Análisis estadístico de datos</a:t>
            </a:r>
            <a:b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s-CO" sz="24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Más sobre R</a:t>
            </a:r>
            <a:b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b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804696" y="1114417"/>
            <a:ext cx="76823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0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Introducción a R y análisis estadístico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Lenguaje basado en funciones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es un lenguaje basado en funciones (como otros software estadísticos, e.g., Stata, Eviews, etc), y por tanto cada función esta identificada (nombrada) de manera única</a:t>
            </a:r>
            <a:endParaRPr/>
          </a:p>
          <a:p>
            <a:pPr indent="0" lvl="0" marL="0" marR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función básica consiste en la combinación de elementos (números, caracteres, cadenas de texto -strings-) en un único objeto o lista</a:t>
            </a:r>
            <a:endParaRPr/>
          </a:p>
          <a:p>
            <a:pPr indent="0" lvl="0" marL="0" marR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c(1,3,-2)</a:t>
            </a:r>
            <a:endParaRPr/>
          </a:p>
          <a:p>
            <a:pPr indent="0" lvl="0" marL="0" marR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c("a","a","b","b","a")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Funciones básicas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 y media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sum(c(1,3,-2))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mean(c(1,3,-2))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Varianza y desviación estandar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var(c(1,3,-2))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sd(c(1,3,-2))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Minimo y máximo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min(c(1,3,-2))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max(c(1,3,-2))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2170"/>
              <a:buFont typeface="Arial"/>
              <a:buNone/>
            </a:pPr>
            <a:r>
              <a:rPr b="1" lang="es-CO" sz="217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ahorrar sintaxis definiendo, e.g., 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x&lt;-c(1,3,-2)</a:t>
            </a: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Funciones básicas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objetos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x&lt;-c(1,3,4,6,8)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y&lt;-c(2,3,5,7,9)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Correlación y covarianza</a:t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cor(x,y)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cov(x,y)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Combinación de columnas y filas</a:t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cbind(x,y)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rbind(x,y)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Otras funciones importantes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Secuencias de números 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c(1:4); 3*c(1:4)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seq(-5,5,by=0.2)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seq(length=51, from=-5, by=0.2)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Raíz cuadrada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sqrt(c(1:4))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x&lt;-c(8.97, 10.06, 9.29, 7.44, 9.48)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median(x)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de vectores elemento a elemento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c(1:4)*c(4:1)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está basado en la manipulación de objetos que están asociados a una clase (“class”) que indica el tipo de objeto que representa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de R suelen estar definidas para una clase particular de objetos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no se pueden sumar una serie de 	cadenas de texto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Clases de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es-CO" sz="1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Numéricos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s-CO" sz="1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9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x&lt;-c(1,3,4,6,8)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s-CO" sz="19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</a:t>
            </a:r>
            <a:endParaRPr sz="19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s-CO" sz="19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class(x)</a:t>
            </a:r>
            <a:endParaRPr sz="19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sz="19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es-CO" sz="1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Enteros</a:t>
            </a:r>
            <a:endParaRPr sz="19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s-CO" sz="1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9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x&lt;-c(1L,3L)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s-CO" sz="19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s-CO" sz="19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class(x)</a:t>
            </a:r>
            <a:endParaRPr/>
          </a:p>
          <a:p>
            <a:pPr indent="-218440" lvl="0" marL="34290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sz="19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es-CO" sz="1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endParaRPr sz="19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s-CO" sz="1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9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x&lt;-c(”a”,”a”,”b”)</a:t>
            </a:r>
            <a:endParaRPr sz="19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s-CO" sz="19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s-CO" sz="19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class(x)</a:t>
            </a:r>
            <a:endParaRPr sz="19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sz="19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sz="196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Clases de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Factores o categorías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x&lt;-factor(c(”a”,”a”,”b”))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?factor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class(x)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x&lt;-c(1,3,-2)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y&lt;-c(2,1,6)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</a:t>
            </a:r>
            <a:r>
              <a:rPr lang="es-CO" sz="224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z&lt;-cbind(x,y)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CO" sz="186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</a:t>
            </a:r>
            <a:r>
              <a:rPr lang="es-CO" sz="27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sz="224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class(z)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5105" lvl="0" marL="34290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Clases de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(Data frame)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x&lt;-c(1,3,-2)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y&lt;-c(”a”, ”a”, ”b”)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z&lt;-data.frame(x,y)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z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class(z)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Transformación de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Numérico vs carácter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x&lt;-c(1,3,-2)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is.numeric(x)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as.character(x)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x&lt;-c(”1”,”3”,”-2”); x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is.character(x)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s-CO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as.numeric(x)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1" sz="259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Arial"/>
              <a:buNone/>
            </a:pPr>
            <a:r>
              <a:rPr b="1" lang="es-CO" sz="259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Estas transformaciones también pueden aplicarse a grandes volúmenes de datos.</a:t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Transformación de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x&lt;-c(1,”a”,-2)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class(x)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en este caso los datos se  	conforman como 	carácter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x&lt;-1:10&lt;5 ; x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Conjunto de valores lógicos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class(x)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is.character(x)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as.numeric(x)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Un primer contacto con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es un software free y open-source para análisis estadísticos</a:t>
            </a:r>
            <a:endParaRPr/>
          </a:p>
          <a:p>
            <a:pPr indent="-178435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Creado por Ross Ihaka y Robert Gentleman de la Universidad de Auckland (Nueva Zelanda), baso en el lenguaje S</a:t>
            </a:r>
            <a:endParaRPr/>
          </a:p>
          <a:p>
            <a:pPr indent="-178435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es manejado por R-Project for Statistical Computing: </a:t>
            </a:r>
            <a:r>
              <a:rPr lang="es-CO" sz="259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http://www.r-project.org/</a:t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435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compatible con Mac, Windows y Linux</a:t>
            </a:r>
            <a:endParaRPr/>
          </a:p>
          <a:p>
            <a:pPr indent="-178435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Transformación de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!x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Negación de x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which(x)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Muestra los índices (posiciones) en los 	que x toma el valor “True”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Funciones adaptables a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457200" y="2027103"/>
            <a:ext cx="8229600" cy="471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funciones que varían sus resultados dependiendo del tipo de objeto al que se aplica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 o mostar</a:t>
            </a:r>
            <a:endParaRPr sz="2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x&lt;-c(1,3,-2)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y&lt;-c(”a”, ”a”, ”b”)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print(x)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print(y)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print(paste(”el primer elemento de 	x  	es”, x[1]))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FF0000"/>
              </a:buClr>
              <a:buSzPts val="2380"/>
              <a:buFont typeface="Arial"/>
              <a:buNone/>
            </a:pPr>
            <a:r>
              <a:rPr b="1" lang="es-CO" sz="238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paste </a:t>
            </a: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función muy útil para la presentación de resultados y el estudio basado en textos.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Funciones adaptables a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x&lt;-c(1,3,-2)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y&lt;-factor(c(”a”, ”a”, ”b”))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summary(x)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summary(y)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s-CO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Rango</a:t>
            </a:r>
            <a:endParaRPr sz="2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range(x)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range(y)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s-CO" sz="2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R informa de manera explicita errores 	al aplicar funciones que no se adaptan a 	una clase particular de objeto</a:t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457200" y="2027104"/>
            <a:ext cx="8229600" cy="427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operadores lógicos son aquellos que arrojan como resultado “verdadero” o “falso”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un objeto útil para determinar que funciones o líneas de comando se deben ejecutar de acuerdo a la satisfacción de diferentes condiciones</a:t>
            </a:r>
            <a:endParaRPr/>
          </a:p>
          <a:p>
            <a: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Principales operadores lógicos</a:t>
            </a:r>
            <a:endParaRPr/>
          </a:p>
        </p:txBody>
      </p:sp>
      <p:graphicFrame>
        <p:nvGraphicFramePr>
          <p:cNvPr id="325" name="Google Shape;325;p46"/>
          <p:cNvGraphicFramePr/>
          <p:nvPr/>
        </p:nvGraphicFramePr>
        <p:xfrm>
          <a:off x="1530531" y="220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{9883431E-E62B-4AAD-B2A3-65F91215D95E}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Operador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Función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&lt;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Menor que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&gt;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Mayor que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&lt;=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Menor o igual que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&gt;=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Mayor o igual que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==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Igual 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!=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Diferente 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!x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“no” 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</a:t>
                      </a:r>
                      <a:r>
                        <a:rPr lang="es-CO" sz="1800" u="none" cap="none" strike="noStrike"/>
                        <a:t>|</a:t>
                      </a:r>
                      <a:r>
                        <a:rPr b="0" i="0"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x o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x &amp;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x y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Uso de operadores lógicos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457200" y="2027104"/>
            <a:ext cx="8229600" cy="427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x&lt;-y&lt;-5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x&lt;y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x&lt;=y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x&gt;y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x==y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x!=y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x&lt;-5 ; y&lt;-10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(x&lt;10 | y&lt;10)</a:t>
            </a:r>
            <a:endParaRPr sz="217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CO" sz="217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(x&lt;10 &amp; y&lt;10)</a:t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1" sz="217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Vectores y matrices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457200" y="1845243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x&lt;-1:10; names(x)&lt;-letters[1:10]; x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x[1:5]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x[c(2,3,5)]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x[c(”b”, ”d”)]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Invoca elementos particulares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y&lt;-rep(0,3) 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Repetir valores en un vector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x&lt;-array(1:60, c(5,4,3))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Arreglo matricial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Vectores y matrices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457200" y="1845243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Matrices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x&lt;-matrix(1:30, 3, 10)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class(x)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x[1:2,]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dim(x)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nrow(x); ncol(x)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as.vector(x)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Vectorización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s-CO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matrix puede contruirse con cualquier tipo de objetos, pero todos los elementos deben ser del mismo tipo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Vectores y matrices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457200" y="1845243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operaciones de matrices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x&lt;-matrix(1:30, 3, 10)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x+1; x*2; x/3; exp(x) 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Operaciones elemento a elemento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y&lt;-1:3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x*y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Multiplicación elemento a elemento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z&lt;-1:10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x%*%z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Multiplicación matricial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Vectores y matrices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457200" y="1845243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operaciones de matrices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x&lt;-matrix(1:30, 3, 10)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is.matrix(x)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t(x)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Transposición de matrices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diag(x)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Diagonal de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diag(diag(x))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solve(x)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Matriz diagonal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x%*%solve(x)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Un primer contacto con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un amplio número de recursos y actualizaciones en tiempo real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s-CO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CRAN dispone de mas de 3500 librerías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s-CO" sz="22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http://rseek.org/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es-CO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 Journal </a:t>
            </a:r>
            <a:r>
              <a:rPr b="0" i="0" lang="es-CO" sz="22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https://journal.r-project.org/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435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“Poderoso” y amigable para la realización de gráficas y mapas</a:t>
            </a:r>
            <a:endParaRPr/>
          </a:p>
          <a:p>
            <a:pPr indent="-178435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s-CO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con otro tipo de lenguajes (traductores disponibles) para Matlab, S, SAS, Julia …</a:t>
            </a:r>
            <a:endParaRPr/>
          </a:p>
          <a:p>
            <a:pPr indent="-178435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435" lvl="0" marL="34290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Vectores y matrices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2"/>
          <p:cNvSpPr txBox="1"/>
          <p:nvPr/>
        </p:nvSpPr>
        <p:spPr>
          <a:xfrm>
            <a:off x="457200" y="1668973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operaciones de matrices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det(x)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Determinante de la matriz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x&lt;-matrix(c(13, -4, 2, -4, 11, -2, 2, -2, 8), 3, 3, 	byrow=TRUE)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eigen(x)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ev&lt;-eigen(x)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vectors&lt;-ev$vectors 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Valores propios y vectores propios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 en qué consiste </a:t>
            </a:r>
            <a:r>
              <a:rPr b="1" lang="es-CO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”value” </a:t>
            </a:r>
            <a:r>
              <a:rPr b="1"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dentro de una función: e.g., ?eigen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x&lt;-matrix(rexp(100, rate=.1), ncol=10)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Matrices de números aleatorios siguiendo distribución 	exponencial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x&lt;-matrix(runif(100), ncol=10)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Vectores y matrices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3"/>
          <p:cNvSpPr txBox="1"/>
          <p:nvPr/>
        </p:nvSpPr>
        <p:spPr>
          <a:xfrm>
            <a:off x="457200" y="1845243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operaciones de matrices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y&lt;-c(TRUE, TRUE, FALSE, FALSE)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as.numeric(y) 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y &amp; TRUE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y &amp; FALSE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!y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y | FALSE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Combinando objetos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4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Adición de listas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x&lt;-1:3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y&lt;-101:103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c(x,y)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Combinación por columnas y filas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z&lt;-cbind(x,y)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w&lt;-rbing(z,z)</a:t>
            </a:r>
            <a:endParaRPr/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5"/>
          <p:cNvSpPr txBox="1"/>
          <p:nvPr/>
        </p:nvSpPr>
        <p:spPr>
          <a:xfrm>
            <a:off x="457200" y="1678488"/>
            <a:ext cx="8229600" cy="485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listas contienen objetos de diferente tipo que pueden ser referenciados como 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$”nombre” 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[[”numero”]]. 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Dichas listas también pueden anidarse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x&lt;-list(One=11:15, Two=c(”a”, ”b”, 	”c”), Three=(1:4)); x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y&lt;-list(x=x, Four=1:3); y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x$One; y$x$One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y$Four; y[[2]]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 disponibles en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6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https://stat.ethz.ch/R-manual/R-devel/library/datasets/html/00Index.html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data(austres)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?austres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View(austres)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summary(austres)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austres[1]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austres[1:5]</a:t>
            </a:r>
            <a:endParaRPr/>
          </a:p>
          <a:p>
            <a:pPr indent="-2286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Otras bases de datos disponibles: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https://vincentarelbundock.github.io/Rdatasets/datasets.html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 disponibles en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7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data(mtcars)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?mtcars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View(mtcars)</a:t>
            </a:r>
            <a:endParaRPr/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summary(mtcars)</a:t>
            </a:r>
            <a:endParaRPr/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names(mtcars)  	   </a:t>
            </a:r>
            <a:endParaRPr/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Ver nombre de las columnas</a:t>
            </a:r>
            <a:endParaRPr/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mtcars$mpg[1:10]    </a:t>
            </a:r>
            <a:endParaRPr/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Invocar una columna particular </a:t>
            </a:r>
            <a:endParaRPr/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mtcars[mtcars$am==1] </a:t>
            </a:r>
            <a:endParaRPr/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Cuál es el error?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mtcars[mtcars$am==1,]</a:t>
            </a:r>
            <a:endParaRPr/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mtcars[mtcars$am==1,2:5]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length(mtcars)</a:t>
            </a:r>
            <a:endParaRPr/>
          </a:p>
          <a:p>
            <a:pPr indent="-222250" lvl="0" marL="34290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4290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4290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4290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4290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42900" marR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88135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 disponibles en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8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x&lt;-mtcars[mtcars$am==1,]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Crear sub dataset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x$hcyl&lt;-x$cyl&gt;4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Crear nueva variable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x$hcyl&lt;-as.numeric(x$hcyl)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x$hmpg&lt;-as.numeric(x$mpg&gt;mean(x$mpg))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x$hmpg&lt;-NULL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Borra una variable de la base de datos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Funciones sobre Datasets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9"/>
          <p:cNvSpPr txBox="1"/>
          <p:nvPr/>
        </p:nvSpPr>
        <p:spPr>
          <a:xfrm>
            <a:off x="463731" y="1822303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Dimensión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O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length(mtcars)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O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length(mtcars$hp)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O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dim(mtcars)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O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rownames(mtcars)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O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colnames(mtcars)</a:t>
            </a:r>
            <a:endParaRPr/>
          </a:p>
          <a:p>
            <a:pPr indent="-2032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Indices (posiciones) y ordenamiento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O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sort(mtcars$hp)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O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Ordena los valores de la variable indicada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O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order(mtcars$hp)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CO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Encuentra los índices o posiciones del vector 	ordenado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Funciones sobre Datasets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60"/>
          <p:cNvSpPr txBox="1"/>
          <p:nvPr/>
        </p:nvSpPr>
        <p:spPr>
          <a:xfrm>
            <a:off x="463731" y="1822303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Indices (posiciones) y ordenamiento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mtcars2 &lt;- mtcars[order(mtcars$mpg),]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 una nueva base de datos ordenado por mpg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mtcars2 &lt;- mtcars[order(-mtcars$mpg),]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 una nueva base de datos ordenada,     decreciente, por mpg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Funciones sobre Datasets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61"/>
          <p:cNvSpPr txBox="1"/>
          <p:nvPr/>
        </p:nvSpPr>
        <p:spPr>
          <a:xfrm>
            <a:off x="463731" y="1722095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función a múltiples columnas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mtcars[1:3,1:4] # como obtenemos la media  								de cada columna o fila?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mean(mtcars[1:3,1:4])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mean(mtcars$mpg)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apply(mtcars[1:3,1:4],1, mean)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apply(mtcars[1:3,1:4],2, mean)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s-CO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 aplicar una importante serie de funciones de manera recursiva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apply(mtcars[1:3,1:4],2, summary)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apply(mtcars[1:3,1:4],1:2, function(x) x/2)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Consola de R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523" y="1822303"/>
            <a:ext cx="7552016" cy="44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663236" y="6365979"/>
            <a:ext cx="3631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curve(sin, -2*pi, 2*pi)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Funciones sobre Datasets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2"/>
          <p:cNvSpPr txBox="1"/>
          <p:nvPr/>
        </p:nvSpPr>
        <p:spPr>
          <a:xfrm>
            <a:off x="463731" y="1722095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 estadísticas agregadas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aggregate(mtcars[,1:4], by=list(mtcars$cyl), FUN=mean)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aggregate(mtcars[,1:4], by=list(mtcars$cyl), FUN=summary)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Muestreo aleatorio de un dataset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mtcars[sample(1:length(mtcars[,1]),30),]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submuestra de tamaño 30 sin reemplazamiento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mtcars[sample(1:length(mtcars[,1]),30, replace=TRUE),]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submuestra de tamaño 30 con reemplazamiento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44" name="Google Shape;444;p63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Escribir un Script que permita realizar las siguientes operaciones: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un vector columna de tamaño 50 que distribuya normal con media 10 y varianza 5.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un vector columna de tamaño 20 con números consecutivos desde -5 con saltos de 1.5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Combinar los 2 vectores anteriores en un vector columna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un vector columna que siga una distribución uniforme y pueda combinarse como una columna adicional del objeto anterior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objeto combinado de 2 columnas, extraer la parte que corresponden a valores entre 0,2 – 0,4 y 0,6 -0,8 de la columna 2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 una frase que presente la media y desviación estándar de la primera columna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51" name="Google Shape;451;p64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x&lt;-rnorm(50, 10, sqrt(5))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y&lt;-seq(length=20, from=-5, by=1.5)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z&lt;-c(x,y)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La función rbind es adaptablea objetos: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class(x); class(y)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rbind(x,y)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rbind(as.matrix(x),as.matrix(y))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w&lt;-cbind(z, runif(70))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w&lt;-w[((w[,2]&gt;0.2 &amp; w[,2]&lt;0.4) | (w[,2]&gt;0.6 &amp; w[,2]&lt;0.8)),]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print(paste("La media de la columna 1 es", 	mean(w[,1]), "y la deaviación estandar es", 	sd(w[,1])))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429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429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Mas sobre gráficas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5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plot(x$mpg, x$hp, xlab="MPG", ylab="HP",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col="red", main="My first R plot", sub="THIS I   	FUN!", col.axis="blue", col.lab="purple",  	col.sub="darkgreen",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fg="yellow4")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s-CO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adelante discutiremos otras herramientas que permiten hacer gráficas “más amigables”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Histogramas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66"/>
          <p:cNvSpPr txBox="1"/>
          <p:nvPr/>
        </p:nvSpPr>
        <p:spPr>
          <a:xfrm>
            <a:off x="457201" y="2025095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hist(mtcars$mpg)</a:t>
            </a:r>
            <a:endParaRPr/>
          </a:p>
        </p:txBody>
      </p:sp>
      <p:pic>
        <p:nvPicPr>
          <p:cNvPr id="466" name="Google Shape;46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323" y="2025095"/>
            <a:ext cx="4317039" cy="392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7"/>
          <p:cNvSpPr txBox="1"/>
          <p:nvPr/>
        </p:nvSpPr>
        <p:spPr>
          <a:xfrm>
            <a:off x="457201" y="2025095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67"/>
          <p:cNvSpPr txBox="1"/>
          <p:nvPr/>
        </p:nvSpPr>
        <p:spPr>
          <a:xfrm>
            <a:off x="587944" y="1321361"/>
            <a:ext cx="8442876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Histograma con curva de densidad normal ajustada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 &lt;- mtcars$mpg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h&lt;-hist(x, breaks=10, col="red", xlab="Miles Per     	Gallon", main="Histogram with Normal Curve")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Creación de un objeto que contiene el histograma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xfit&lt;-seq(min(x),max(x),length=40)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yfit&lt;-dnorm(xfit,mean=mean(x),sd=sd(x))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yfit&lt;-yfit*diff(h$mids[1:2])*length(x)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mids contiene los puntos medios de cada celda (con   	ello se construye el poligono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&gt;lines(xfit, yfit, col="blue", lwd=2)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6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Histogramas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8"/>
          <p:cNvSpPr txBox="1"/>
          <p:nvPr/>
        </p:nvSpPr>
        <p:spPr>
          <a:xfrm>
            <a:off x="457201" y="2025095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1" name="Google Shape;48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521" y="1168943"/>
            <a:ext cx="5362050" cy="5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Densidad Suavizada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69"/>
          <p:cNvSpPr txBox="1"/>
          <p:nvPr/>
        </p:nvSpPr>
        <p:spPr>
          <a:xfrm>
            <a:off x="327852" y="1801693"/>
            <a:ext cx="7515322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 &lt;- density(mtcars$mpg) 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plot(d)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polygon(d, col="red", border="blue")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Una vez creado el objeto se puede adicionar características de color</a:t>
            </a:r>
            <a:endParaRPr/>
          </a:p>
        </p:txBody>
      </p:sp>
      <p:sp>
        <p:nvSpPr>
          <p:cNvPr id="489" name="Google Shape;489;p69"/>
          <p:cNvSpPr txBox="1"/>
          <p:nvPr/>
        </p:nvSpPr>
        <p:spPr>
          <a:xfrm>
            <a:off x="4644758" y="2049039"/>
            <a:ext cx="4327732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0" name="Google Shape;49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758" y="3671566"/>
            <a:ext cx="3505078" cy="3186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977" y="3741472"/>
            <a:ext cx="3351283" cy="3046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7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Diagrama de Barras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70"/>
          <p:cNvSpPr txBox="1"/>
          <p:nvPr/>
        </p:nvSpPr>
        <p:spPr>
          <a:xfrm>
            <a:off x="319489" y="1966308"/>
            <a:ext cx="4869456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simple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counts&lt;-table(mtcars$gear)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barplot(counts, main="Car Distribution", xlab="Number of Gears", ylim=c(0,16))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9" name="Google Shape;49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5560" y="2269394"/>
            <a:ext cx="3841200" cy="34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7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Diagrama de Barras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71"/>
          <p:cNvSpPr txBox="1"/>
          <p:nvPr/>
        </p:nvSpPr>
        <p:spPr>
          <a:xfrm>
            <a:off x="374888" y="1907289"/>
            <a:ext cx="5649334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Barras apiladas - agrupadas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counts&lt;-table(mtcars$vs, mtcars$gear)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barplot(counts, main="Car   	Distribution by Gears and VS”, 	xlab="Number of Gears”, 	col=c("darkblue","red"),legend = 	rownames(counts))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Para crear barras agrupadas, se modifica el argumento </a:t>
            </a:r>
            <a:r>
              <a:rPr b="1" i="1"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beside=TRUE</a:t>
            </a:r>
            <a:endParaRPr b="1" i="1"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7" name="Google Shape;50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3018" y="1822303"/>
            <a:ext cx="2622230" cy="226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4222" y="4176974"/>
            <a:ext cx="2681026" cy="268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Rstudio IDE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RStudio IDE es una plataforma de programación (integrated development environment) para R</a:t>
            </a:r>
            <a:endParaRPr/>
          </a:p>
          <a:p>
            <a: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RStudio hace más amigable la interacción con R</a:t>
            </a:r>
            <a:endParaRPr/>
          </a:p>
          <a:p>
            <a: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encuentra disponible en </a:t>
            </a:r>
            <a:r>
              <a:rPr lang="es-CO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http://www.rstudio.com/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compatible con Mac, Windows y Linux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Diagrama de Pastel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72"/>
          <p:cNvSpPr txBox="1"/>
          <p:nvPr/>
        </p:nvSpPr>
        <p:spPr>
          <a:xfrm>
            <a:off x="374887" y="1907289"/>
            <a:ext cx="5022439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Simple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slices&lt;-c(10, 12,4, 16, 8)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lbls&lt;-c("US", "UK", 	"Australia", "Germany", 	"France")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pie(slices, labels = lbls, main="Pie Chart of Countries")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6" name="Google Shape;51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8053" y="2072238"/>
            <a:ext cx="4593600" cy="41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Diagrama de Pastel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3"/>
          <p:cNvSpPr txBox="1"/>
          <p:nvPr/>
        </p:nvSpPr>
        <p:spPr>
          <a:xfrm>
            <a:off x="374887" y="1907289"/>
            <a:ext cx="8526586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con porcentajes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slices&lt;-c(10, 12, 4, 16, 8)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lbls&lt;-c("US", "UK", "Australia", "Germany", 	"France")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pct&lt;-round(slices/sum(slices)*100)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#Adicionando porcentajes a las etiquetas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lbls&lt;-paste(lbls, pct)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#Adicionando símbolo %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lbls&lt;-paste(lbls,"%",sep="")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pie(slices,labels = lbls, main="Pie Chart of 	Countries")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4"/>
          <p:cNvSpPr txBox="1"/>
          <p:nvPr/>
        </p:nvSpPr>
        <p:spPr>
          <a:xfrm>
            <a:off x="457201" y="2025095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0" name="Google Shape;53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397" y="1398090"/>
            <a:ext cx="6207385" cy="564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Boxplot	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5"/>
          <p:cNvSpPr txBox="1"/>
          <p:nvPr/>
        </p:nvSpPr>
        <p:spPr>
          <a:xfrm>
            <a:off x="374887" y="1989600"/>
            <a:ext cx="8112152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Simple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boxplot(mpg~cyl, data=mtcars, main="Car Milage 	Data", xlab="Number of Cylinders", ylab="Miles 	Per Gallon")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8" name="Google Shape;538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954" y="3343512"/>
            <a:ext cx="3974502" cy="3613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7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Diagrama de Dispersión	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6"/>
          <p:cNvSpPr txBox="1"/>
          <p:nvPr/>
        </p:nvSpPr>
        <p:spPr>
          <a:xfrm>
            <a:off x="374887" y="1989600"/>
            <a:ext cx="4792024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Simple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plot(wt, mpg, main="Scatterplot 	Example",  xlab="Car Weight ", 	ylab="Miles Per Gallon ")</a:t>
            </a:r>
            <a:endParaRPr/>
          </a:p>
        </p:txBody>
      </p:sp>
      <p:pic>
        <p:nvPicPr>
          <p:cNvPr id="546" name="Google Shape;546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0944" y="2229192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7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553" name="Google Shape;553;p77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Teniendo en cuenta una de las bases de datos disponibles en R, realice un análisis descriptivo sobre las variables allí contenidas en un slide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Importar y exportar datos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8"/>
          <p:cNvSpPr txBox="1"/>
          <p:nvPr/>
        </p:nvSpPr>
        <p:spPr>
          <a:xfrm>
            <a:off x="463731" y="17497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setwd(“nombre de directorio”)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midata&lt;-read.csv(file="USArrests.csv")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ocasiones es necesario indicar que los datos contienen los nombres de las columnas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midata&lt;-read.csv(file="USArrests.csv", header = TRUE)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Importar y exportar datos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79"/>
          <p:cNvSpPr txBox="1"/>
          <p:nvPr/>
        </p:nvSpPr>
        <p:spPr>
          <a:xfrm>
            <a:off x="463731" y="1749704"/>
            <a:ext cx="8229600" cy="555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funciones para otros tipos de formatos: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79"/>
          <p:cNvSpPr/>
          <p:nvPr/>
        </p:nvSpPr>
        <p:spPr>
          <a:xfrm>
            <a:off x="507571" y="2141290"/>
            <a:ext cx="7979467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Librería: gdata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Función: read.xls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workbook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Librería: XLConnect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Función: readworksheet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Minitad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Librería: foreing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Función: read.mtp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Librería: foreing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Función: read.spss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Función: read.table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8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Importar y exportar datos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80"/>
          <p:cNvSpPr txBox="1"/>
          <p:nvPr/>
        </p:nvSpPr>
        <p:spPr>
          <a:xfrm>
            <a:off x="463731" y="2107332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sub_midata&lt;-midata[midata$Murder&gt;10,]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write.csv(sub_midata, file = 	“nueva_data.csv")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funciones similares para exportar a formatos txt, xls, mtp,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8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8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If/else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81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general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if(…) {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“operaciones”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“operaciones”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anidada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if(…) {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“operaciones”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if(…) {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“operaciones”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“operaciones”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O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Consola Rstudio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377" y="1946361"/>
            <a:ext cx="7382307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8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If/else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82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&gt;x&lt;-10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&gt;if(x&gt;5) 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x&lt;-x/2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y&lt;-2*x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x&lt;-2*2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y&lt;-x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&gt;x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&gt;y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&gt;x&lt;-4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&gt;if(x&gt;5) 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x&lt;-x/2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y&lt;-2*x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x&lt;-2*2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y&lt;-x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&gt;x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&gt;y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8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83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general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 in I) 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“operaciones”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letters[1:5]) 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print(i)	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&gt;x&lt;-11:15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&gt;x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 for(i in 1:5) 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x[i]=x[i]+1 	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8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84"/>
          <p:cNvSpPr txBox="1"/>
          <p:nvPr/>
        </p:nvSpPr>
        <p:spPr>
          <a:xfrm>
            <a:off x="457200" y="2027104"/>
            <a:ext cx="8229600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general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while(…) {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“operaciones”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lang="es-CO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operaciones se llevan a cabo hasta que la condición en </a:t>
            </a:r>
            <a:r>
              <a:rPr lang="es-CO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(…)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se satisface.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85"/>
          <p:cNvSpPr txBox="1"/>
          <p:nvPr/>
        </p:nvSpPr>
        <p:spPr>
          <a:xfrm>
            <a:off x="242371" y="2027104"/>
            <a:ext cx="8736375" cy="450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&gt;x&lt;-80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&gt;iter&lt;-0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&gt;while(x&lt;100) 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x&lt;-x+sqrt(x)/10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iter=iter+1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&gt;x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&gt;iter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&gt;x&lt;-80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&gt;iter&lt;-0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&gt;while(x&lt;100 &amp; iter&lt;20) 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x&lt;-x+sqrt(x)/10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iter=iter+1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&gt;x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&gt;iter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8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617" name="Google Shape;617;p86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loop en que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calculen 10 matrices de números aleatorios de 3 por 3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Computar el determinante de la matriz y guardarlo en una matriz o vector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estadísticas descriptivas de dicho vector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624" name="Google Shape;624;p87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loop en que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calculen 10 matrices de números aleatorios de 3 por 3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Computar el determinante de la matriz y guardarlo en una matriz o vector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estadísticas descriptivas de dicho vector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v&lt;-10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dets&lt;-matrix(NA, v, 1)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 (i in 1:v){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x&lt;-matrix(runif(9), 3)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dets[i]&lt;-det(x)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summary(dets)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8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631" name="Google Shape;631;p88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while que imprima el numero de interaciones que tienen que ocurrir hasta encontrar que la media de un vector de tamaño 100 que distribuye uniforme tenga media menor a 0,6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8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638" name="Google Shape;638;p89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while que imprima el numero de interaciones que tienen que ocurrir hasta encontrar que la media de un vector de tamaño 100 que distribuye uniforme tenga media menor a 0,6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x&lt;-runif(100)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iter&lt;-0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while(mean(x)&lt;0.6) 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iter=iter+1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print(iter)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x&lt;-runif(100)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9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Función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90"/>
          <p:cNvSpPr txBox="1"/>
          <p:nvPr/>
        </p:nvSpPr>
        <p:spPr>
          <a:xfrm>
            <a:off x="5333167" y="1949986"/>
            <a:ext cx="4401239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myfun&lt;-function(x)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if(x&gt;5)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x&lt;-x/2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y&lt;-2*x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x&lt;-2*2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y&lt;-x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list(x=x,y=y)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class(myfun)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myfun(10)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myfun(4)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90"/>
          <p:cNvSpPr txBox="1"/>
          <p:nvPr/>
        </p:nvSpPr>
        <p:spPr>
          <a:xfrm>
            <a:off x="195442" y="1949986"/>
            <a:ext cx="5301975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general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nombre&lt;-function(parametros)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“operaciones”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9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Otro ejemplo de funciones</a:t>
            </a:r>
            <a:endParaRPr/>
          </a:p>
        </p:txBody>
      </p:sp>
      <p:sp>
        <p:nvSpPr>
          <p:cNvPr id="653" name="Google Shape;653;p91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&gt;myfun2&lt;- function(x, a=0, b=1){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+ b*x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 a y b tiene como valores de defecto 0 y 1    resepctivamente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myfun2(0)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myfun2(5)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myfun2(5, a=1, b=2 )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myfun2(5, 1, 2)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myfun2(c(1:10), a=1, b=2 )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Consola Rstudio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007" y="1872604"/>
            <a:ext cx="8521048" cy="22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5629" y="4338843"/>
            <a:ext cx="6245803" cy="2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9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660" name="Google Shape;660;p92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función que muestre el resultado de elevar 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 potencia 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 imprima la frase: “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elevado a la 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igual a ?”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9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667" name="Google Shape;667;p93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función que muestre el resultado de elevar 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 potencia 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 imprima la frase: “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elevado a la </a:t>
            </a: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igual a ?”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pow&lt;-function(x, y) {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result&lt;-x^y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print(paste(x, ”elevado a la potencia”, y, ”es 	igual a”, 	result))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pow(2,3)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9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674" name="Google Shape;674;p94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función que realice dos procedimiento diferentes con una base de datos, e.g, tabla de descriptivas o gráfica, dependiendo del valor que tome un parámetro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681" name="Google Shape;681;p95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función que realice dos procedimiento diferentes con una base de datos, e.g, tabla de descriptivas o gráfica, dependiendo del valor que tome un parámetro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mi_des&lt;-function(grafica=1)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data(mtcars)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(grafica==1)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&lt;- mtcars$mpg 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h&lt;-hist(x, breaks=10, col="red", xlab="Miles Per 	Gallon", 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main="Histogram with Normal Curve")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paste("Nota: Como el parametro gráfica es igual a", 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grafica, "se muestra el histograma de mpg")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9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688" name="Google Shape;688;p96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función que realice dos procedimiento diferentes con una base de datos, e.g, tabla de descriptivas o gráfica, dependiendo del valor que tome un parámetro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y&lt;-summary(mtcars$mpg) 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print(y)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paste("Nota: Como el parametro gráfica es igual a", 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grafica, "se muestra las descriptivas de mpg")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mi_des()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mi_des(1)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mi_des(0)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9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Ejercicio (solución alternativa)</a:t>
            </a:r>
            <a:endParaRPr/>
          </a:p>
        </p:txBody>
      </p:sp>
      <p:sp>
        <p:nvSpPr>
          <p:cNvPr id="695" name="Google Shape;695;p97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función que realice dos procedimiento diferentes con una base de datos, e.g, tabla de descriptivas o gráfica, dependiendo del valor que tome un parámetro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mi_des2&lt;-function(grafica=TRUE)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data(mtcars)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(!grafica)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mi_des2()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mi_des2(grafica=FALSE)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9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Ejemplo: Loop con TryCatch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98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loops muy grandes es usual encontrar errores en las operaciones que paran el procedimiento. Esto puede solucionar con la función 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cual permite incluir mensajes tipo warning y error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x&lt;-c(runif(8), letters[1:4], 1:8)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z&lt;-matrix(, nrow=length(x))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1:length(x))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z[i]&lt;-as.numeric(x[i])**2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99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Ejemplo: Loop con TryCatch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99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loops muy grandes es usual encontrar errores en las operaciones que paran el procedimiento. Esto puede solucionar con la función </a:t>
            </a: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cual permite incluir mensajes tipo warning y error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x&lt;-c(runif(8), letters[1:4], 1:8)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z&lt;-matrix(, nrow=length(x))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1:length(x)) 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tryCatch({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z[i]&lt;-as.numeric(x[i])**2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error=function(e){})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10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100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Ejemplo: Loop con TryCatch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00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loops muy grandes es usual encontrar errores en las operaciones que paran el procedimiento. Esto puede solucionar con la función </a:t>
            </a: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TryCatch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cual permite incluir mensajes tipo warning y error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x&lt;-c(runif(8), letters[1:4], 1:8)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z&lt;-matrix(, nrow=length(x))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for(i in 1:length(x)) {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tryCatch({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z[i]&lt;-as.numeric(x[i])**2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error=function(e){}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, warning=function(w){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print(w)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print("No se puede operar numéricamente con letras!")})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y warning puede incluir condicionales para mostrar diferentes mensajes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1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101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Datos: Naturaleza y tipos</a:t>
            </a:r>
            <a:endParaRPr/>
          </a:p>
        </p:txBody>
      </p:sp>
      <p:sp>
        <p:nvSpPr>
          <p:cNvPr id="723" name="Google Shape;723;p101"/>
          <p:cNvSpPr txBox="1"/>
          <p:nvPr/>
        </p:nvSpPr>
        <p:spPr>
          <a:xfrm>
            <a:off x="457201" y="1674564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definen su naturaleza de acuerdo a la fuente procedencia: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experimentales: Control y tratamiento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observacionales: encuestas y datos administrativos (datos masivos usualmente no estructurados)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quasi-experimentales (variación exógena)</a:t>
            </a:r>
            <a:endParaRPr/>
          </a:p>
          <a:p>
            <a:pPr indent="-209550" lvl="1" marL="74295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1" marL="74295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categorías anteriores corresponden a datos “muy” estructurados, sin embargo, existen fuentes de datos no estructurados que son de gran utilidad para realizar análisis estadístico: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Imágenes satelitales: Lidar, Landsat, drones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como dato: Twitter, Yelp, …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Granulated data: transacciones (tarjetas de crédito, uber, compras…), CDRs, Netflix, …</a:t>
            </a:r>
            <a:endParaRPr/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s-CO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Qué hace diferente las fuentes de datos a las anteriores? 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s-CO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objetivo y diseño!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3" y="55084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Consola Rstudio</a:t>
            </a:r>
            <a:endParaRPr b="1" sz="40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537" y="1864439"/>
            <a:ext cx="5213816" cy="2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5">
            <a:alphaModFix/>
          </a:blip>
          <a:srcRect b="71909" l="0" r="0" t="0"/>
          <a:stretch/>
        </p:blipFill>
        <p:spPr>
          <a:xfrm>
            <a:off x="3586282" y="4316777"/>
            <a:ext cx="4959090" cy="133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0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Datos: Naturaleza y tipos</a:t>
            </a:r>
            <a:endParaRPr/>
          </a:p>
        </p:txBody>
      </p:sp>
      <p:sp>
        <p:nvSpPr>
          <p:cNvPr id="730" name="Google Shape;730;p102"/>
          <p:cNvSpPr txBox="1"/>
          <p:nvPr/>
        </p:nvSpPr>
        <p:spPr>
          <a:xfrm>
            <a:off x="457201" y="1674564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datos: conocer como se “indexan” los datos es clave para determinar sus fuentes de variación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Sección cruzada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 de tiempo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espaciales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propósitos tiene el análisis estadístico? Se puede resumir en 3: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Inferencia: Determinantes, relaciones causales, …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Pronóstico: Qué pasará con x-variable si…?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clúster: Cuál es el factor común?</a:t>
            </a:r>
            <a:endParaRPr/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2" marL="11430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1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103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Datos: Naturaleza y tipos</a:t>
            </a:r>
            <a:endParaRPr/>
          </a:p>
        </p:txBody>
      </p:sp>
      <p:sp>
        <p:nvSpPr>
          <p:cNvPr id="737" name="Google Shape;737;p103"/>
          <p:cNvSpPr txBox="1"/>
          <p:nvPr/>
        </p:nvSpPr>
        <p:spPr>
          <a:xfrm>
            <a:off x="457201" y="1949986"/>
            <a:ext cx="8229600" cy="430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tipología de los datos determina las metodologías estadísticas apropiadas para su análisis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Continuos vs discretos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Cuasi-continuos: </a:t>
            </a:r>
            <a:endParaRPr/>
          </a:p>
          <a:p>
            <a:pPr indent="-228600" lvl="2" marL="1143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de recolección o precisión</a:t>
            </a:r>
            <a:endParaRPr/>
          </a:p>
          <a:p>
            <a:pPr indent="-228600" lvl="2" marL="1143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Ejemplos: el tiempo, la edad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CO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metodologías utilizadas también responden al tipo de información: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s-CO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Cuantitativo (medir un efecto): educación vs salario</a:t>
            </a:r>
            <a:endParaRPr/>
          </a:p>
          <a:p>
            <a:pPr indent="-285750" lvl="1" marL="74295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s-CO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Cualitativo (describir la variable): felicidad vs edad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1143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0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Datos: Naturaleza y tipos</a:t>
            </a:r>
            <a:endParaRPr/>
          </a:p>
        </p:txBody>
      </p:sp>
      <p:sp>
        <p:nvSpPr>
          <p:cNvPr id="744" name="Google Shape;744;p104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I-regularidades que pueden estar presentes en los datos: Restricciones de rango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Censura y truncamiento</a:t>
            </a:r>
            <a:endParaRPr/>
          </a:p>
          <a:p>
            <a:pPr indent="-228600" lvl="2" marL="11430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 interés: Ingreso familiar</a:t>
            </a:r>
            <a:endParaRPr/>
          </a:p>
          <a:p>
            <a:pPr indent="-228600" lvl="2" marL="11430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Censura: Se observa el ingreso para todos los hogares que ganan X o menos, para los demás solo se conoce X</a:t>
            </a:r>
            <a:endParaRPr/>
          </a:p>
          <a:p>
            <a:pPr indent="-228600" lvl="2" marL="11430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Truncamiento: Solo se observa el ingreso de aquellos que ganan menos de X</a:t>
            </a:r>
            <a:endParaRPr/>
          </a:p>
          <a:p>
            <a:pPr indent="-228600" lvl="2" marL="1143000" marR="0" rtl="0" algn="just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b="1" i="0" lang="es-CO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Qué ocurre si queremos analizar la media del ingreso?</a:t>
            </a:r>
            <a:endParaRPr/>
          </a:p>
          <a:p>
            <a:pPr indent="-228600" lvl="2" marL="11430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 tipo de cesura: No se observan los niveles de ingreso pero si en que quintil se encuentra. </a:t>
            </a:r>
            <a:r>
              <a:rPr b="1" i="0" lang="es-CO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Cómo cambia esto la pregunta de análisis?</a:t>
            </a:r>
            <a:endParaRPr b="1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2" marL="1143000" marR="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no negativas</a:t>
            </a:r>
            <a:endParaRPr/>
          </a:p>
          <a:p>
            <a:pPr indent="-228600" lvl="2" marL="11430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 de una firma por la venta de un bien (continua)</a:t>
            </a:r>
            <a:endParaRPr/>
          </a:p>
          <a:p>
            <a:pPr indent="-228600" lvl="2" marL="11430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de accidentes de tráfico (discreta, con rango grande)</a:t>
            </a:r>
            <a:endParaRPr/>
          </a:p>
          <a:p>
            <a:pPr indent="-228600" lvl="2" marL="114300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de artículos leídos en un día (discreta)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05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Datos: Naturaleza y tipos</a:t>
            </a:r>
            <a:endParaRPr/>
          </a:p>
        </p:txBody>
      </p:sp>
      <p:sp>
        <p:nvSpPr>
          <p:cNvPr id="751" name="Google Shape;751;p105"/>
          <p:cNvSpPr txBox="1"/>
          <p:nvPr/>
        </p:nvSpPr>
        <p:spPr>
          <a:xfrm>
            <a:off x="457200" y="1949986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I-regularidades que pueden estar presentes en los datos: Problemas de muestro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 muestra (regla de observación)</a:t>
            </a:r>
            <a:endParaRPr/>
          </a:p>
          <a:p>
            <a:pPr indent="-228600" lvl="2" marL="1143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encuentra disponible información sobre hogares que viven en el norte de Bogotá</a:t>
            </a:r>
            <a:endParaRPr/>
          </a:p>
          <a:p>
            <a:pPr indent="-114300" lvl="2" marL="1143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Sesgo de tamaño</a:t>
            </a:r>
            <a:endParaRPr/>
          </a:p>
          <a:p>
            <a:pPr indent="-228600" lvl="2" marL="1143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Estudio geológico sobre movimiento telúricos</a:t>
            </a:r>
            <a:endParaRPr/>
          </a:p>
          <a:p>
            <a:pPr indent="-114300" lvl="2" marL="1143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data: </a:t>
            </a:r>
            <a:endParaRPr/>
          </a:p>
          <a:p>
            <a:pPr indent="-228600" lvl="2" marL="1143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aleatorio vs no aleatorio</a:t>
            </a:r>
            <a:endParaRPr/>
          </a:p>
          <a:p>
            <a:pPr indent="-228600" lvl="2" marL="1143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Imputar vs ponderar</a:t>
            </a:r>
            <a:endParaRPr/>
          </a:p>
          <a:p>
            <a:pPr indent="-158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Representatividad a un nivel de agregación menor (small area)</a:t>
            </a:r>
            <a:endParaRPr/>
          </a:p>
          <a:p>
            <a:pPr indent="0" lvl="2" marL="9144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11430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1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106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Datos: Naturaleza y tipos</a:t>
            </a:r>
            <a:endParaRPr/>
          </a:p>
        </p:txBody>
      </p:sp>
      <p:sp>
        <p:nvSpPr>
          <p:cNvPr id="758" name="Google Shape;758;p106"/>
          <p:cNvSpPr txBox="1"/>
          <p:nvPr/>
        </p:nvSpPr>
        <p:spPr>
          <a:xfrm>
            <a:off x="457200" y="1740665"/>
            <a:ext cx="8229600" cy="458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Debo tener en encuesta estos problemas?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reto del analista de datos consiste en generar conclusiones sobre una población (underlying population) a partir de un conjunto finito de datos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tanto la respuesta es: SI, deben tenerse en cuenta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está en juego es la validez de los resultados</a:t>
            </a:r>
            <a:endParaRPr/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una de las problemáticas anteriores se soluciona a través de modelación estadística de diferentes componentes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modelo requiere identificación, para lo cual se deben realizar supuestos sobre la estructura de los datos.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Pensemos en un modelo de regresión: Cuáles son los supuestos y que de que manera pueden violarse?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1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07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Datos: Naturaleza y tipos</a:t>
            </a:r>
            <a:endParaRPr/>
          </a:p>
        </p:txBody>
      </p:sp>
      <p:grpSp>
        <p:nvGrpSpPr>
          <p:cNvPr id="765" name="Google Shape;765;p107"/>
          <p:cNvGrpSpPr/>
          <p:nvPr/>
        </p:nvGrpSpPr>
        <p:grpSpPr>
          <a:xfrm>
            <a:off x="830432" y="1921073"/>
            <a:ext cx="7656489" cy="4827138"/>
            <a:chOff x="116" y="282797"/>
            <a:chExt cx="7656489" cy="4827138"/>
          </a:xfrm>
        </p:grpSpPr>
        <p:sp>
          <p:nvSpPr>
            <p:cNvPr id="766" name="Google Shape;766;p107"/>
            <p:cNvSpPr/>
            <p:nvPr/>
          </p:nvSpPr>
          <p:spPr>
            <a:xfrm>
              <a:off x="6490385" y="3669906"/>
              <a:ext cx="152115" cy="4664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7" name="Google Shape;767;p107"/>
            <p:cNvSpPr/>
            <p:nvPr/>
          </p:nvSpPr>
          <p:spPr>
            <a:xfrm>
              <a:off x="6282494" y="2949892"/>
              <a:ext cx="613533" cy="2129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8" name="Google Shape;768;p107"/>
            <p:cNvSpPr/>
            <p:nvPr/>
          </p:nvSpPr>
          <p:spPr>
            <a:xfrm>
              <a:off x="5668961" y="2949892"/>
              <a:ext cx="613533" cy="2129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9" name="Google Shape;769;p107"/>
            <p:cNvSpPr/>
            <p:nvPr/>
          </p:nvSpPr>
          <p:spPr>
            <a:xfrm>
              <a:off x="4621898" y="2229878"/>
              <a:ext cx="1660596" cy="2129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0" name="Google Shape;770;p107"/>
            <p:cNvSpPr/>
            <p:nvPr/>
          </p:nvSpPr>
          <p:spPr>
            <a:xfrm>
              <a:off x="3782726" y="2949892"/>
              <a:ext cx="152115" cy="11865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1" name="Google Shape;771;p107"/>
            <p:cNvSpPr/>
            <p:nvPr/>
          </p:nvSpPr>
          <p:spPr>
            <a:xfrm>
              <a:off x="3782726" y="2949892"/>
              <a:ext cx="152115" cy="4664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2" name="Google Shape;772;p107"/>
            <p:cNvSpPr/>
            <p:nvPr/>
          </p:nvSpPr>
          <p:spPr>
            <a:xfrm>
              <a:off x="4188368" y="2229878"/>
              <a:ext cx="433529" cy="2129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3" name="Google Shape;773;p107"/>
            <p:cNvSpPr/>
            <p:nvPr/>
          </p:nvSpPr>
          <p:spPr>
            <a:xfrm>
              <a:off x="2961302" y="2229878"/>
              <a:ext cx="1660596" cy="2129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4" name="Google Shape;774;p107"/>
            <p:cNvSpPr/>
            <p:nvPr/>
          </p:nvSpPr>
          <p:spPr>
            <a:xfrm>
              <a:off x="4576178" y="1509864"/>
              <a:ext cx="91440" cy="21296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5" name="Google Shape;775;p107"/>
            <p:cNvSpPr/>
            <p:nvPr/>
          </p:nvSpPr>
          <p:spPr>
            <a:xfrm>
              <a:off x="2871300" y="789849"/>
              <a:ext cx="1750597" cy="2129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6" name="Google Shape;776;p107"/>
            <p:cNvSpPr/>
            <p:nvPr/>
          </p:nvSpPr>
          <p:spPr>
            <a:xfrm>
              <a:off x="1328593" y="2949892"/>
              <a:ext cx="152115" cy="19065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7" name="Google Shape;777;p107"/>
            <p:cNvSpPr/>
            <p:nvPr/>
          </p:nvSpPr>
          <p:spPr>
            <a:xfrm>
              <a:off x="1328593" y="2949892"/>
              <a:ext cx="152115" cy="11865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8" name="Google Shape;778;p107"/>
            <p:cNvSpPr/>
            <p:nvPr/>
          </p:nvSpPr>
          <p:spPr>
            <a:xfrm>
              <a:off x="1328593" y="2949892"/>
              <a:ext cx="152115" cy="4664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9" name="Google Shape;779;p107"/>
            <p:cNvSpPr/>
            <p:nvPr/>
          </p:nvSpPr>
          <p:spPr>
            <a:xfrm>
              <a:off x="1120702" y="2229878"/>
              <a:ext cx="613533" cy="2129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0" name="Google Shape;780;p107"/>
            <p:cNvSpPr/>
            <p:nvPr/>
          </p:nvSpPr>
          <p:spPr>
            <a:xfrm>
              <a:off x="507169" y="2229878"/>
              <a:ext cx="613533" cy="2129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1" name="Google Shape;781;p107"/>
            <p:cNvSpPr/>
            <p:nvPr/>
          </p:nvSpPr>
          <p:spPr>
            <a:xfrm>
              <a:off x="1074982" y="1509864"/>
              <a:ext cx="91440" cy="21296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2" name="Google Shape;782;p107"/>
            <p:cNvSpPr/>
            <p:nvPr/>
          </p:nvSpPr>
          <p:spPr>
            <a:xfrm>
              <a:off x="1120702" y="789849"/>
              <a:ext cx="1750597" cy="2129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3" name="Google Shape;783;p107"/>
            <p:cNvSpPr/>
            <p:nvPr/>
          </p:nvSpPr>
          <p:spPr>
            <a:xfrm>
              <a:off x="2364248" y="282797"/>
              <a:ext cx="1014104" cy="50705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7"/>
            <p:cNvSpPr txBox="1"/>
            <p:nvPr/>
          </p:nvSpPr>
          <p:spPr>
            <a:xfrm>
              <a:off x="2364248" y="282797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Tipos de Datos</a:t>
              </a:r>
              <a:endParaRPr b="1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07"/>
            <p:cNvSpPr/>
            <p:nvPr/>
          </p:nvSpPr>
          <p:spPr>
            <a:xfrm>
              <a:off x="613650" y="1002811"/>
              <a:ext cx="1014104" cy="507052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07"/>
            <p:cNvSpPr txBox="1"/>
            <p:nvPr/>
          </p:nvSpPr>
          <p:spPr>
            <a:xfrm>
              <a:off x="613650" y="1002811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Datos Cuantitativos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07"/>
            <p:cNvSpPr/>
            <p:nvPr/>
          </p:nvSpPr>
          <p:spPr>
            <a:xfrm>
              <a:off x="613650" y="1722826"/>
              <a:ext cx="1014104" cy="507052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7"/>
            <p:cNvSpPr txBox="1"/>
            <p:nvPr/>
          </p:nvSpPr>
          <p:spPr>
            <a:xfrm>
              <a:off x="613650" y="1722826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Discretos o Continuos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07"/>
            <p:cNvSpPr/>
            <p:nvPr/>
          </p:nvSpPr>
          <p:spPr>
            <a:xfrm>
              <a:off x="116" y="2442840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07"/>
            <p:cNvSpPr txBox="1"/>
            <p:nvPr/>
          </p:nvSpPr>
          <p:spPr>
            <a:xfrm>
              <a:off x="116" y="2442840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Rango No Restringido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07"/>
            <p:cNvSpPr/>
            <p:nvPr/>
          </p:nvSpPr>
          <p:spPr>
            <a:xfrm>
              <a:off x="1227183" y="2442840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07"/>
            <p:cNvSpPr txBox="1"/>
            <p:nvPr/>
          </p:nvSpPr>
          <p:spPr>
            <a:xfrm>
              <a:off x="1227183" y="2442840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Rango  Restringido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07"/>
            <p:cNvSpPr/>
            <p:nvPr/>
          </p:nvSpPr>
          <p:spPr>
            <a:xfrm>
              <a:off x="1480709" y="3162854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07"/>
            <p:cNvSpPr txBox="1"/>
            <p:nvPr/>
          </p:nvSpPr>
          <p:spPr>
            <a:xfrm>
              <a:off x="1480709" y="3162854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Censurados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07"/>
            <p:cNvSpPr/>
            <p:nvPr/>
          </p:nvSpPr>
          <p:spPr>
            <a:xfrm>
              <a:off x="1480709" y="3882868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7"/>
            <p:cNvSpPr txBox="1"/>
            <p:nvPr/>
          </p:nvSpPr>
          <p:spPr>
            <a:xfrm>
              <a:off x="1480709" y="3882868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Truncados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07"/>
            <p:cNvSpPr/>
            <p:nvPr/>
          </p:nvSpPr>
          <p:spPr>
            <a:xfrm>
              <a:off x="1480709" y="4602883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7"/>
            <p:cNvSpPr txBox="1"/>
            <p:nvPr/>
          </p:nvSpPr>
          <p:spPr>
            <a:xfrm>
              <a:off x="1480709" y="4602883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Sesgo de selección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07"/>
            <p:cNvSpPr/>
            <p:nvPr/>
          </p:nvSpPr>
          <p:spPr>
            <a:xfrm>
              <a:off x="4114846" y="1002811"/>
              <a:ext cx="1014104" cy="507052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7"/>
            <p:cNvSpPr txBox="1"/>
            <p:nvPr/>
          </p:nvSpPr>
          <p:spPr>
            <a:xfrm>
              <a:off x="4114846" y="1002811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Datos Cualitativos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07"/>
            <p:cNvSpPr/>
            <p:nvPr/>
          </p:nvSpPr>
          <p:spPr>
            <a:xfrm>
              <a:off x="4114846" y="1722826"/>
              <a:ext cx="1014104" cy="507052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7"/>
            <p:cNvSpPr txBox="1"/>
            <p:nvPr/>
          </p:nvSpPr>
          <p:spPr>
            <a:xfrm>
              <a:off x="4114846" y="1722826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Discretos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07"/>
            <p:cNvSpPr/>
            <p:nvPr/>
          </p:nvSpPr>
          <p:spPr>
            <a:xfrm>
              <a:off x="2454249" y="2442840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7"/>
            <p:cNvSpPr txBox="1"/>
            <p:nvPr/>
          </p:nvSpPr>
          <p:spPr>
            <a:xfrm>
              <a:off x="2454249" y="2442840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Binarios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07"/>
            <p:cNvSpPr/>
            <p:nvPr/>
          </p:nvSpPr>
          <p:spPr>
            <a:xfrm>
              <a:off x="3681316" y="2442840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7"/>
            <p:cNvSpPr txBox="1"/>
            <p:nvPr/>
          </p:nvSpPr>
          <p:spPr>
            <a:xfrm>
              <a:off x="3681316" y="2442840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Miltinomiales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07"/>
            <p:cNvSpPr/>
            <p:nvPr/>
          </p:nvSpPr>
          <p:spPr>
            <a:xfrm>
              <a:off x="3934842" y="3162854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7"/>
            <p:cNvSpPr txBox="1"/>
            <p:nvPr/>
          </p:nvSpPr>
          <p:spPr>
            <a:xfrm>
              <a:off x="3934842" y="3162854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Secuenciales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07"/>
            <p:cNvSpPr/>
            <p:nvPr/>
          </p:nvSpPr>
          <p:spPr>
            <a:xfrm>
              <a:off x="3934842" y="3882868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7"/>
            <p:cNvSpPr txBox="1"/>
            <p:nvPr/>
          </p:nvSpPr>
          <p:spPr>
            <a:xfrm>
              <a:off x="3934842" y="3882868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 secuenciales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07"/>
            <p:cNvSpPr/>
            <p:nvPr/>
          </p:nvSpPr>
          <p:spPr>
            <a:xfrm>
              <a:off x="5775442" y="2442840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7"/>
            <p:cNvSpPr txBox="1"/>
            <p:nvPr/>
          </p:nvSpPr>
          <p:spPr>
            <a:xfrm>
              <a:off x="5775442" y="2442840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Ordenados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07"/>
            <p:cNvSpPr/>
            <p:nvPr/>
          </p:nvSpPr>
          <p:spPr>
            <a:xfrm>
              <a:off x="5161908" y="3162854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7"/>
            <p:cNvSpPr txBox="1"/>
            <p:nvPr/>
          </p:nvSpPr>
          <p:spPr>
            <a:xfrm>
              <a:off x="5161908" y="3162854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Rango Finito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07"/>
            <p:cNvSpPr/>
            <p:nvPr/>
          </p:nvSpPr>
          <p:spPr>
            <a:xfrm>
              <a:off x="6388975" y="3162854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7"/>
            <p:cNvSpPr txBox="1"/>
            <p:nvPr/>
          </p:nvSpPr>
          <p:spPr>
            <a:xfrm>
              <a:off x="6388975" y="3162854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Conteo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07"/>
            <p:cNvSpPr/>
            <p:nvPr/>
          </p:nvSpPr>
          <p:spPr>
            <a:xfrm>
              <a:off x="6642501" y="3882868"/>
              <a:ext cx="1014104" cy="50705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7"/>
            <p:cNvSpPr txBox="1"/>
            <p:nvPr/>
          </p:nvSpPr>
          <p:spPr>
            <a:xfrm>
              <a:off x="6642501" y="3882868"/>
              <a:ext cx="1014104" cy="507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Supervivencia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08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Métodos estadísticos</a:t>
            </a:r>
            <a:endParaRPr/>
          </a:p>
        </p:txBody>
      </p:sp>
      <p:sp>
        <p:nvSpPr>
          <p:cNvPr id="825" name="Google Shape;825;p108"/>
          <p:cNvSpPr txBox="1"/>
          <p:nvPr/>
        </p:nvSpPr>
        <p:spPr>
          <a:xfrm>
            <a:off x="457201" y="1822302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estadísticos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Exploración de datos: gráficas, descripciones, validación de muestra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 hipótesis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Estimación(*)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Contraste e hipótesis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resultados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 En está etapa se deben tomar decisiones cruciales del análisis: Cómo están relacionadas las variables?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 paramétricas: lineales y no lineales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 no paramétricas: data driven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un punto intermedio?</a:t>
            </a:r>
            <a:endParaRPr/>
          </a:p>
          <a:p>
            <a:pPr indent="-1714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s-CO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primer paso consiste en reconocer teóricamente de donde vienen los datos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09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Modelo paramétrico vs no paramétrico</a:t>
            </a:r>
            <a:endParaRPr/>
          </a:p>
        </p:txBody>
      </p:sp>
      <p:sp>
        <p:nvSpPr>
          <p:cNvPr id="832" name="Google Shape;832;p109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punto de partida es simular: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objetivo=f(observable, no observables)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paramétrico asume cierta estructura sobre el proceso generador de los datos o algunas de sus características, e.g., la media condicional, un cuantile, la varianza, etc…, es decir como es </a:t>
            </a:r>
            <a:r>
              <a:rPr lang="es-CO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validez del modelo paramétrico depende de que se satisfagan estos supuestos en la forma funcional (misspecification)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modelo no paramétrico es flexible en las formas funcionales de los datos, pero es costoso en términos de incertidumbre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final, la decisión de qué modelo elegir depende de que tanta información se tiene y que tan verás es esta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1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110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Más análisis exploratorio de datos</a:t>
            </a:r>
            <a:endParaRPr/>
          </a:p>
        </p:txBody>
      </p:sp>
      <p:sp>
        <p:nvSpPr>
          <p:cNvPr id="839" name="Google Shape;839;p110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10"/>
          <p:cNvSpPr txBox="1"/>
          <p:nvPr/>
        </p:nvSpPr>
        <p:spPr>
          <a:xfrm>
            <a:off x="603068" y="18207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data(mtcars)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?mtcars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View(mtcars)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summary(mtcars)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write.csv(summary(mtcars), file ="stats.csv")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mtcars$mpgcat[mtcars$mpg&lt;=quantile(mtcars$mpg)[2]]&lt;-1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mtcars$mpgcat[mtcars$mpg&gt;quantile(mtcars$mpg)[2] &amp; 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mtcars$mpg&lt;=quantile(mtcars$mpg)[3]]&lt;-2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mtcars$mpgcat[mtcars$mpg&gt;quantile(mtcars$mpg)[3] &amp; 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mtcars$mpg&lt;=quantile(mtcars$mpg)[4]]&lt;-3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mtcars$mpgcat[mtcars$mpg&gt;quantile(mtcars$mpg)[4]]&lt;-4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 categorías deacuerdo a valores de una variable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names(mtcars)[”posicion”]&lt;-paste(“nuevo nombre")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Renombrar columnas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1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018"/>
            <a:ext cx="913093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111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Más análisis exploratorio de datos</a:t>
            </a:r>
            <a:endParaRPr/>
          </a:p>
        </p:txBody>
      </p:sp>
      <p:sp>
        <p:nvSpPr>
          <p:cNvPr id="847" name="Google Shape;847;p111"/>
          <p:cNvSpPr txBox="1"/>
          <p:nvPr/>
        </p:nvSpPr>
        <p:spPr>
          <a:xfrm>
            <a:off x="450668" y="16683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111"/>
          <p:cNvSpPr txBox="1"/>
          <p:nvPr/>
        </p:nvSpPr>
        <p:spPr>
          <a:xfrm>
            <a:off x="603068" y="1820793"/>
            <a:ext cx="8229600" cy="443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sapply(mtcars, summary, na.rm=TRUE)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write.csv(sapply(mtcars, summary, na.rm=TRUE), file  	="stats.csv")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aggdata &lt;-aggregate(mtcars, by=list(mtcars$cyl), FUN=mean, 	na.rm=TRUE)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print(aggdata)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aggdata &lt;-aggregate(mtcars, by=list(mtcars$cyl, mtcars$vs), 	FUN=mean, na.rm=TRUE)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print(aggdata)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write.csv(summary(mtcars), file ="stats.csv")</a:t>
            </a:r>
            <a:endParaRPr/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