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17" r:id="rId28"/>
    <p:sldId id="420" r:id="rId29"/>
    <p:sldId id="421" r:id="rId30"/>
    <p:sldId id="419" r:id="rId31"/>
    <p:sldId id="422" r:id="rId32"/>
    <p:sldId id="423" r:id="rId33"/>
    <p:sldId id="424" r:id="rId34"/>
    <p:sldId id="426" r:id="rId35"/>
    <p:sldId id="425" r:id="rId36"/>
  </p:sldIdLst>
  <p:sldSz cx="9144000" cy="6858000" type="screen4x3"/>
  <p:notesSz cx="7315200" cy="96012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471D6-64A7-4500-87B4-52922375C3E9}" type="datetimeFigureOut">
              <a:rPr lang="es-CO" smtClean="0"/>
              <a:t>31/10/2017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84CCA-6AFA-4BD5-B164-AD53D1531A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013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908B5-D1AD-4246-8411-684C0AF343C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661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908B5-D1AD-4246-8411-684C0AF343C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414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908B5-D1AD-4246-8411-684C0AF343C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0081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908B5-D1AD-4246-8411-684C0AF343C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150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908B5-D1AD-4246-8411-684C0AF343C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2520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908B5-D1AD-4246-8411-684C0AF343CC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911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908B5-D1AD-4246-8411-684C0AF343CC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2045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908B5-D1AD-4246-8411-684C0AF343C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647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908B5-D1AD-4246-8411-684C0AF343CC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485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908B5-D1AD-4246-8411-684C0AF343CC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447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908B5-D1AD-4246-8411-684C0AF343CC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67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908B5-D1AD-4246-8411-684C0AF343C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850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908B5-D1AD-4246-8411-684C0AF343CC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738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908B5-D1AD-4246-8411-684C0AF343CC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1564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908B5-D1AD-4246-8411-684C0AF343CC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5920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908B5-D1AD-4246-8411-684C0AF343CC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99828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908B5-D1AD-4246-8411-684C0AF343CC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93959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908B5-D1AD-4246-8411-684C0AF343CC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2277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908B5-D1AD-4246-8411-684C0AF343C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338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908B5-D1AD-4246-8411-684C0AF343C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674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908B5-D1AD-4246-8411-684C0AF343C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1476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908B5-D1AD-4246-8411-684C0AF343C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6792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908B5-D1AD-4246-8411-684C0AF343C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8375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908B5-D1AD-4246-8411-684C0AF343C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2659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908B5-D1AD-4246-8411-684C0AF343C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683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B1B0-157C-AA45-8852-EE9AFFB86227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4445-28C7-7040-AF94-0D64D788EC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9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B1B0-157C-AA45-8852-EE9AFFB86227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4445-28C7-7040-AF94-0D64D788EC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354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B1B0-157C-AA45-8852-EE9AFFB86227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4445-28C7-7040-AF94-0D64D788EC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6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B1B0-157C-AA45-8852-EE9AFFB86227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4445-28C7-7040-AF94-0D64D788EC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095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B1B0-157C-AA45-8852-EE9AFFB86227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4445-28C7-7040-AF94-0D64D788EC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57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B1B0-157C-AA45-8852-EE9AFFB86227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4445-28C7-7040-AF94-0D64D788EC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70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B1B0-157C-AA45-8852-EE9AFFB86227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4445-28C7-7040-AF94-0D64D788EC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31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B1B0-157C-AA45-8852-EE9AFFB86227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4445-28C7-7040-AF94-0D64D788EC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924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B1B0-157C-AA45-8852-EE9AFFB86227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4445-28C7-7040-AF94-0D64D788EC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32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B1B0-157C-AA45-8852-EE9AFFB86227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4445-28C7-7040-AF94-0D64D788EC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33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B1B0-157C-AA45-8852-EE9AFFB86227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4445-28C7-7040-AF94-0D64D788EC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88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CB1B0-157C-AA45-8852-EE9AFFB86227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B4445-28C7-7040-AF94-0D64D788EC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66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eoportal.dane.gov.co/v2/?page=elementoDescargaMG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stonsanchez.com/Handling_and_Processing_Strings_in_R.pdf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bloggers.com/scraping-with-seleniu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29734" y="2130426"/>
            <a:ext cx="4528465" cy="1239630"/>
          </a:xfrm>
        </p:spPr>
        <p:txBody>
          <a:bodyPr/>
          <a:lstStyle/>
          <a:p>
            <a:r>
              <a:rPr lang="es-ES" dirty="0" smtClean="0"/>
              <a:t>TÍTULO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0937" cy="6857999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29734" y="5629336"/>
            <a:ext cx="4528465" cy="816788"/>
          </a:xfrm>
        </p:spPr>
        <p:txBody>
          <a:bodyPr>
            <a:normAutofit fontScale="70000" lnSpcReduction="20000"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Módulo 2</a:t>
            </a:r>
          </a:p>
          <a:p>
            <a:r>
              <a:rPr lang="es-CO" dirty="0" smtClean="0">
                <a:solidFill>
                  <a:schemeClr val="bg1"/>
                </a:solidFill>
              </a:rPr>
              <a:t>DIPLOMADO</a:t>
            </a:r>
            <a:r>
              <a:rPr lang="es-CO" dirty="0">
                <a:solidFill>
                  <a:schemeClr val="bg1"/>
                </a:solidFill>
              </a:rPr>
              <a:t> EN CIENCIA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24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0"/>
            <a:ext cx="9130937" cy="6857999"/>
          </a:xfr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373657" y="1536801"/>
            <a:ext cx="2500291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#Colores</a:t>
            </a: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col</a:t>
            </a:r>
            <a:endParaRPr lang="es-C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col.axis</a:t>
            </a:r>
            <a:endParaRPr lang="es-C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col.lab</a:t>
            </a:r>
            <a:endParaRPr lang="es-C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col.main</a:t>
            </a:r>
            <a:endParaRPr lang="es-C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800" dirty="0" smtClean="0">
                <a:latin typeface="Calibri"/>
                <a:cs typeface="Calibri"/>
              </a:rPr>
              <a:t>Los colores pueden ser especidicados por indice, nombre o RGB. </a:t>
            </a:r>
            <a:r>
              <a:rPr lang="es-CO" sz="1800" dirty="0">
                <a:cs typeface="Calibri"/>
              </a:rPr>
              <a:t>Por ejemplo: col=1, col="white", </a:t>
            </a:r>
            <a:r>
              <a:rPr lang="es-CO" sz="1800" dirty="0" smtClean="0">
                <a:cs typeface="Calibri"/>
              </a:rPr>
              <a:t>y col</a:t>
            </a:r>
            <a:r>
              <a:rPr lang="es-CO" sz="1800" dirty="0">
                <a:cs typeface="Calibri"/>
              </a:rPr>
              <a:t>="#FFFFFF" </a:t>
            </a:r>
            <a:r>
              <a:rPr lang="es-CO" sz="1800" dirty="0" smtClean="0">
                <a:cs typeface="Calibri"/>
              </a:rPr>
              <a:t>son equivalentes.</a:t>
            </a:r>
            <a:endParaRPr lang="es-CO" sz="1800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471" y="1336262"/>
            <a:ext cx="5556918" cy="496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0"/>
            <a:ext cx="9130937" cy="6857999"/>
          </a:xfr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256694" y="1319551"/>
            <a:ext cx="8649203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000" dirty="0" smtClean="0">
                <a:latin typeface="Calibri"/>
                <a:cs typeface="Calibri"/>
              </a:rPr>
              <a:t>Existen diversas funciones y paquetes útiles para la selección de colores:</a:t>
            </a:r>
          </a:p>
          <a:p>
            <a:pPr marL="0" indent="0" algn="just">
              <a:buNone/>
            </a:pPr>
            <a:endParaRPr lang="es-CO" sz="2000" dirty="0">
              <a:latin typeface="Calibri"/>
              <a:cs typeface="Calibri"/>
            </a:endParaRPr>
          </a:p>
          <a:p>
            <a:pPr algn="just"/>
            <a:r>
              <a:rPr lang="es-CO" sz="2000" dirty="0" smtClean="0">
                <a:latin typeface="Calibri"/>
                <a:cs typeface="Calibri"/>
              </a:rPr>
              <a:t>Combinaciones preestablecidas: </a:t>
            </a:r>
            <a:r>
              <a:rPr lang="es-CO" sz="2000" dirty="0">
                <a:latin typeface="Calibri"/>
                <a:cs typeface="Calibri"/>
              </a:rPr>
              <a:t>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rainbow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(n), heat.colors(n), terrain.colors(n)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topo.colors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(n),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cm.colors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pPr marL="0" indent="0">
              <a:buNone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03" y="3635035"/>
            <a:ext cx="3604001" cy="309029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45569" y="3059668"/>
            <a:ext cx="4032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col=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rainbow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(5))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1461" y="3635035"/>
            <a:ext cx="3609144" cy="30947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795483" y="3132011"/>
            <a:ext cx="411041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col=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heat.colors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(5))</a:t>
            </a:r>
          </a:p>
        </p:txBody>
      </p:sp>
    </p:spTree>
    <p:extLst>
      <p:ext uri="{BB962C8B-B14F-4D97-AF65-F5344CB8AC3E}">
        <p14:creationId xmlns:p14="http://schemas.microsoft.com/office/powerpoint/2010/main" val="108015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0"/>
            <a:ext cx="9130937" cy="6857999"/>
          </a:xfr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256694" y="1319551"/>
            <a:ext cx="8649203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000" dirty="0" smtClean="0">
                <a:latin typeface="Calibri"/>
                <a:cs typeface="Calibri"/>
              </a:rPr>
              <a:t>Existen diversas funciones y paquetes útiles para la selección de colores:</a:t>
            </a:r>
          </a:p>
          <a:p>
            <a:pPr marL="0" indent="0" algn="just">
              <a:buNone/>
            </a:pPr>
            <a:endParaRPr lang="es-CO" sz="2000" dirty="0">
              <a:latin typeface="Calibri"/>
              <a:cs typeface="Calibri"/>
            </a:endParaRPr>
          </a:p>
          <a:p>
            <a:pPr algn="just"/>
            <a:r>
              <a:rPr lang="es-CO" sz="2000" dirty="0" smtClean="0">
                <a:latin typeface="Calibri"/>
                <a:cs typeface="Calibri"/>
              </a:rPr>
              <a:t>Funciones para generar “gradientes” de color: 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colorRampPalette(c(“col1”, “col2”))(5)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01270" y="3659832"/>
            <a:ext cx="40769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col =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colorRampPalette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(c("royalblue3", "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"))(5))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266" y="2931708"/>
            <a:ext cx="4208672" cy="360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0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274648"/>
            <a:ext cx="80298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Paquetes para la elaboración de  gráficas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624291" y="3047106"/>
            <a:ext cx="6844632" cy="2267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400" dirty="0" smtClean="0">
                <a:latin typeface="Calibri"/>
                <a:cs typeface="Calibri"/>
              </a:rPr>
              <a:t>Algunos de los más usados son:</a:t>
            </a:r>
          </a:p>
          <a:p>
            <a:pPr marL="0" indent="0">
              <a:buNone/>
            </a:pPr>
            <a:endParaRPr lang="es-CO" sz="24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lattice</a:t>
            </a:r>
          </a:p>
          <a:p>
            <a:pPr marL="0" indent="0">
              <a:buNone/>
            </a:pP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gplot2</a:t>
            </a:r>
          </a:p>
          <a:p>
            <a:pPr marL="0" indent="0">
              <a:buNone/>
            </a:pP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corrplot</a:t>
            </a:r>
            <a:endParaRPr lang="es-C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41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0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274648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 smtClean="0">
                <a:solidFill>
                  <a:schemeClr val="accent2">
                    <a:lumMod val="50000"/>
                  </a:schemeClr>
                </a:solidFill>
              </a:rPr>
              <a:t>lattice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624291" y="1988139"/>
            <a:ext cx="7862748" cy="4161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400" dirty="0" smtClean="0">
                <a:latin typeface="Calibri"/>
                <a:cs typeface="Calibri"/>
              </a:rPr>
              <a:t>&gt; </a:t>
            </a:r>
            <a:r>
              <a:rPr lang="es-CO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lattice</a:t>
            </a: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attach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Crear factores con diferentes etiquetas</a:t>
            </a:r>
          </a:p>
          <a:p>
            <a:pPr marL="0" indent="0">
              <a:buNone/>
            </a:pPr>
            <a:endParaRPr lang="es-CO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2400" dirty="0">
                <a:cs typeface="Calibri"/>
              </a:rPr>
              <a:t>&gt; </a:t>
            </a:r>
            <a:r>
              <a:rPr lang="es-CO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gear.f</a:t>
            </a: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&lt;-factor(gear,levels=c(3,4,5),</a:t>
            </a:r>
          </a:p>
          <a:p>
            <a:pPr marL="0" indent="0">
              <a:buNone/>
            </a:pP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	labels=c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(“3gears”,”4gears”,”5gears”)</a:t>
            </a: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endParaRPr lang="es-CO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2400" dirty="0">
                <a:cs typeface="Calibri"/>
              </a:rPr>
              <a:t>&gt; </a:t>
            </a:r>
            <a:r>
              <a:rPr lang="es-CO" sz="2400" dirty="0" smtClean="0">
                <a:cs typeface="Calibri"/>
              </a:rPr>
              <a:t> </a:t>
            </a:r>
            <a:r>
              <a:rPr lang="es-CO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cyl.f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&lt;-factor(cyl,levels=c(4,6,8),</a:t>
            </a:r>
          </a:p>
          <a:p>
            <a:pPr marL="0" indent="0">
              <a:buNone/>
            </a:pP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labels=c("4cyl","6cyl","8cyl")) </a:t>
            </a:r>
          </a:p>
        </p:txBody>
      </p:sp>
    </p:spTree>
    <p:extLst>
      <p:ext uri="{BB962C8B-B14F-4D97-AF65-F5344CB8AC3E}">
        <p14:creationId xmlns:p14="http://schemas.microsoft.com/office/powerpoint/2010/main" val="227910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0"/>
            <a:ext cx="9130937" cy="6857999"/>
          </a:xfr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22" y="2734426"/>
            <a:ext cx="3799787" cy="379978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319" y="2723859"/>
            <a:ext cx="3810354" cy="381035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58185" y="1392606"/>
            <a:ext cx="40368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latin typeface="Courier New"/>
                <a:cs typeface="Courier New"/>
              </a:rPr>
              <a:t># </a:t>
            </a:r>
            <a:r>
              <a:rPr lang="es-ES" sz="1600" dirty="0" err="1" smtClean="0">
                <a:latin typeface="Courier New"/>
                <a:cs typeface="Courier New"/>
              </a:rPr>
              <a:t>Kernel</a:t>
            </a:r>
            <a:r>
              <a:rPr lang="es-ES" sz="1600" dirty="0" smtClean="0">
                <a:latin typeface="Courier New"/>
                <a:cs typeface="Courier New"/>
              </a:rPr>
              <a:t> </a:t>
            </a:r>
            <a:r>
              <a:rPr lang="es-ES" sz="1600" dirty="0" err="1">
                <a:latin typeface="Courier New"/>
                <a:cs typeface="Courier New"/>
              </a:rPr>
              <a:t>density</a:t>
            </a:r>
            <a:r>
              <a:rPr lang="es-ES" sz="1600" dirty="0">
                <a:latin typeface="Courier New"/>
                <a:cs typeface="Courier New"/>
              </a:rPr>
              <a:t> </a:t>
            </a:r>
            <a:r>
              <a:rPr lang="es-ES" sz="1600" dirty="0" err="1">
                <a:latin typeface="Courier New"/>
                <a:cs typeface="Courier New"/>
              </a:rPr>
              <a:t>plot</a:t>
            </a:r>
            <a:r>
              <a:rPr lang="es-ES" sz="1600" dirty="0">
                <a:latin typeface="Courier New"/>
                <a:cs typeface="Courier New"/>
              </a:rPr>
              <a:t> </a:t>
            </a:r>
          </a:p>
          <a:p>
            <a:endParaRPr lang="es-ES" sz="1600" dirty="0" smtClean="0">
              <a:latin typeface="Courier New"/>
              <a:cs typeface="Courier New"/>
            </a:endParaRPr>
          </a:p>
          <a:p>
            <a:r>
              <a:rPr lang="es-ES" sz="1600" dirty="0" smtClean="0">
                <a:latin typeface="Courier New"/>
                <a:cs typeface="Courier New"/>
              </a:rPr>
              <a:t>&gt; </a:t>
            </a:r>
            <a:r>
              <a:rPr lang="es-ES" sz="1600" dirty="0" err="1" smtClean="0">
                <a:latin typeface="Courier New"/>
                <a:cs typeface="Courier New"/>
              </a:rPr>
              <a:t>densityplot</a:t>
            </a:r>
            <a:r>
              <a:rPr lang="es-ES" sz="1600" dirty="0">
                <a:latin typeface="Courier New"/>
                <a:cs typeface="Courier New"/>
              </a:rPr>
              <a:t>(~</a:t>
            </a:r>
            <a:r>
              <a:rPr lang="es-ES" sz="1600" dirty="0" err="1" smtClean="0">
                <a:latin typeface="Courier New"/>
                <a:cs typeface="Courier New"/>
              </a:rPr>
              <a:t>mpg</a:t>
            </a:r>
            <a:r>
              <a:rPr lang="es-ES" sz="1600" dirty="0" smtClean="0">
                <a:latin typeface="Courier New"/>
                <a:cs typeface="Courier New"/>
              </a:rPr>
              <a:t>)</a:t>
            </a:r>
            <a:endParaRPr lang="es-ES" sz="1600" dirty="0">
              <a:latin typeface="Courier New"/>
              <a:cs typeface="Courier New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595031" y="1392606"/>
            <a:ext cx="44111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latin typeface="Courier New"/>
                <a:cs typeface="Courier New"/>
              </a:rPr>
              <a:t># </a:t>
            </a:r>
            <a:r>
              <a:rPr lang="es-ES" sz="1600" dirty="0" err="1" smtClean="0">
                <a:latin typeface="Courier New"/>
                <a:cs typeface="Courier New"/>
              </a:rPr>
              <a:t>Kernel</a:t>
            </a:r>
            <a:r>
              <a:rPr lang="es-ES" sz="1600" dirty="0" smtClean="0">
                <a:latin typeface="Courier New"/>
                <a:cs typeface="Courier New"/>
              </a:rPr>
              <a:t> </a:t>
            </a:r>
            <a:r>
              <a:rPr lang="es-ES" sz="1600" dirty="0" err="1">
                <a:latin typeface="Courier New"/>
                <a:cs typeface="Courier New"/>
              </a:rPr>
              <a:t>density</a:t>
            </a:r>
            <a:r>
              <a:rPr lang="es-ES" sz="1600" dirty="0">
                <a:latin typeface="Courier New"/>
                <a:cs typeface="Courier New"/>
              </a:rPr>
              <a:t> </a:t>
            </a:r>
            <a:r>
              <a:rPr lang="es-ES" sz="1600" dirty="0" err="1" smtClean="0">
                <a:latin typeface="Courier New"/>
                <a:cs typeface="Courier New"/>
              </a:rPr>
              <a:t>plot</a:t>
            </a:r>
            <a:r>
              <a:rPr lang="es-ES" sz="1600" dirty="0" smtClean="0">
                <a:latin typeface="Courier New"/>
                <a:cs typeface="Courier New"/>
              </a:rPr>
              <a:t> por nivel del factor </a:t>
            </a:r>
          </a:p>
          <a:p>
            <a:endParaRPr lang="es-ES" sz="1600" dirty="0">
              <a:latin typeface="Courier New"/>
              <a:cs typeface="Courier New"/>
            </a:endParaRPr>
          </a:p>
          <a:p>
            <a:r>
              <a:rPr lang="es-ES" sz="1600" dirty="0" smtClean="0">
                <a:latin typeface="Courier New"/>
                <a:cs typeface="Courier New"/>
              </a:rPr>
              <a:t>&gt; </a:t>
            </a:r>
            <a:r>
              <a:rPr lang="es-ES" sz="1600" dirty="0" err="1" smtClean="0">
                <a:latin typeface="Courier New"/>
                <a:cs typeface="Courier New"/>
              </a:rPr>
              <a:t>densityplot</a:t>
            </a:r>
            <a:r>
              <a:rPr lang="es-ES" sz="1600" dirty="0">
                <a:latin typeface="Courier New"/>
                <a:cs typeface="Courier New"/>
              </a:rPr>
              <a:t>(~</a:t>
            </a:r>
            <a:r>
              <a:rPr lang="es-ES" sz="1600" dirty="0" err="1" smtClean="0">
                <a:latin typeface="Courier New"/>
                <a:cs typeface="Courier New"/>
              </a:rPr>
              <a:t>mpg|cyl.f</a:t>
            </a:r>
            <a:r>
              <a:rPr lang="es-ES" sz="1600" dirty="0" smtClean="0">
                <a:latin typeface="Courier New"/>
                <a:cs typeface="Courier New"/>
              </a:rPr>
              <a:t>)</a:t>
            </a:r>
            <a:endParaRPr lang="es-E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651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0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40956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 smtClean="0">
                <a:solidFill>
                  <a:schemeClr val="accent2">
                    <a:lumMod val="50000"/>
                  </a:schemeClr>
                </a:solidFill>
              </a:rPr>
              <a:t>ggplot2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624291" y="1988139"/>
            <a:ext cx="7862748" cy="4161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gplot2”)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(ggplot2)</a:t>
            </a:r>
          </a:p>
          <a:p>
            <a:pPr marL="0" indent="0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mtcars[, c("mpg", "cyl", "wt")]</a:t>
            </a:r>
          </a:p>
          <a:p>
            <a:pPr marL="0" indent="0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923" y="3949442"/>
            <a:ext cx="5613718" cy="233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9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0"/>
            <a:ext cx="9130937" cy="6857999"/>
          </a:xfrm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485589" y="1745019"/>
            <a:ext cx="4092942" cy="585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2000" dirty="0">
                <a:latin typeface="Courier New"/>
                <a:cs typeface="Courier New"/>
              </a:rPr>
              <a:t>&gt;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qplot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wt, data=mtcars)</a:t>
            </a: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28" y="2793398"/>
            <a:ext cx="3739003" cy="32060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7233" y="2793398"/>
            <a:ext cx="3919324" cy="3360668"/>
          </a:xfrm>
          <a:prstGeom prst="rect">
            <a:avLst/>
          </a:prstGeom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4717233" y="1745019"/>
            <a:ext cx="4092942" cy="585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2000" dirty="0" smtClean="0">
                <a:latin typeface="Courier New"/>
                <a:cs typeface="Courier New"/>
              </a:rPr>
              <a:t>&gt; </a:t>
            </a:r>
            <a:r>
              <a:rPr lang="es-CO" sz="2000" dirty="0" err="1" smtClean="0">
                <a:latin typeface="Courier New"/>
                <a:cs typeface="Courier New"/>
              </a:rPr>
              <a:t>qplot</a:t>
            </a:r>
            <a:r>
              <a:rPr lang="es-CO" sz="2000" dirty="0" smtClean="0">
                <a:latin typeface="Courier New"/>
                <a:cs typeface="Courier New"/>
              </a:rPr>
              <a:t>(</a:t>
            </a:r>
            <a:r>
              <a:rPr lang="es-CO" sz="2000" dirty="0" err="1" smtClean="0">
                <a:latin typeface="Courier New"/>
                <a:cs typeface="Courier New"/>
              </a:rPr>
              <a:t>mpg</a:t>
            </a:r>
            <a:r>
              <a:rPr lang="es-CO" sz="2000" dirty="0">
                <a:latin typeface="Courier New"/>
                <a:cs typeface="Courier New"/>
              </a:rPr>
              <a:t>, wt, data = mtcars, geom = c("point", "smooth"))</a:t>
            </a:r>
            <a:endParaRPr lang="es-CO" sz="20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597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0"/>
            <a:ext cx="9130937" cy="6857999"/>
          </a:xfrm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588627" y="1535856"/>
            <a:ext cx="8317269" cy="1003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000" dirty="0" smtClean="0">
                <a:latin typeface="Courier New"/>
                <a:cs typeface="Courier New"/>
              </a:rPr>
              <a:t>&gt;qplot</a:t>
            </a:r>
            <a:r>
              <a:rPr lang="es-CO" sz="2000" dirty="0">
                <a:latin typeface="Courier New"/>
                <a:cs typeface="Courier New"/>
              </a:rPr>
              <a:t>(mpg, wt, data = mtcars, color = factor(cyl</a:t>
            </a:r>
            <a:r>
              <a:rPr lang="es-CO" sz="2000" dirty="0" smtClean="0">
                <a:latin typeface="Courier New"/>
                <a:cs typeface="Courier New"/>
              </a:rPr>
              <a:t>), geom=c("point", "smooth"))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735" y="2330797"/>
            <a:ext cx="6253343" cy="390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0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0"/>
            <a:ext cx="9130937" cy="6857999"/>
          </a:xfrm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588627" y="1535856"/>
            <a:ext cx="8317269" cy="4847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 head(</a:t>
            </a:r>
            <a:r>
              <a:rPr lang="en-US" sz="2000" dirty="0" err="1">
                <a:latin typeface="Courier New"/>
                <a:cs typeface="Courier New"/>
              </a:rPr>
              <a:t>PlantGrowth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weight group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1   4.17  ctrl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2   5.58  ctrl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3   5.18  ctrl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4   6.11  ctrl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5   4.50  ctrl</a:t>
            </a:r>
          </a:p>
          <a:p>
            <a:pPr marL="457200" indent="-457200">
              <a:buAutoNum type="arabicPlain" startAt="6"/>
            </a:pPr>
            <a:r>
              <a:rPr lang="en-US" sz="2000" dirty="0" smtClean="0">
                <a:latin typeface="Courier New"/>
                <a:cs typeface="Courier New"/>
              </a:rPr>
              <a:t> 4.61  ctrl</a:t>
            </a: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 </a:t>
            </a:r>
            <a:r>
              <a:rPr lang="en-US" sz="2000" dirty="0" err="1">
                <a:latin typeface="Courier New"/>
                <a:cs typeface="Courier New"/>
              </a:rPr>
              <a:t>qplot</a:t>
            </a:r>
            <a:r>
              <a:rPr lang="en-US" sz="2000" dirty="0">
                <a:latin typeface="Courier New"/>
                <a:cs typeface="Courier New"/>
              </a:rPr>
              <a:t>(group, weight, data = </a:t>
            </a:r>
            <a:r>
              <a:rPr lang="en-US" sz="2000" dirty="0" err="1">
                <a:latin typeface="Courier New"/>
                <a:cs typeface="Courier New"/>
              </a:rPr>
              <a:t>PlantGrowth</a:t>
            </a:r>
            <a:r>
              <a:rPr lang="en-US" sz="2000" dirty="0"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</a:t>
            </a:r>
            <a:r>
              <a:rPr lang="en-US" sz="2000" dirty="0" err="1">
                <a:latin typeface="Courier New"/>
                <a:cs typeface="Courier New"/>
              </a:rPr>
              <a:t>geom</a:t>
            </a:r>
            <a:r>
              <a:rPr lang="en-US" sz="2000" dirty="0">
                <a:latin typeface="Courier New"/>
                <a:cs typeface="Courier New"/>
              </a:rPr>
              <a:t>=c("boxplot", "jitter"), fill = </a:t>
            </a:r>
            <a:r>
              <a:rPr lang="en-US" sz="2000" dirty="0" smtClean="0">
                <a:latin typeface="Courier New"/>
                <a:cs typeface="Courier New"/>
              </a:rPr>
              <a:t>group)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s-CO" sz="2000" dirty="0" smtClean="0">
              <a:latin typeface="Courier New"/>
              <a:cs typeface="Courier New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614" y="1737465"/>
            <a:ext cx="4745355" cy="338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6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0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760474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Personalizar gráficas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73656" y="1536801"/>
            <a:ext cx="5507912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dirty="0" smtClean="0"/>
              <a:t>Personalizar utilizando el parámetro 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par</a:t>
            </a:r>
          </a:p>
          <a:p>
            <a:pPr marL="0" indent="0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#Ver parámetros actuales (default)</a:t>
            </a: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par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#Almacenar parámetros en un objeto</a:t>
            </a:r>
          </a:p>
          <a:p>
            <a:pPr marL="0" indent="0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opar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 par() </a:t>
            </a:r>
            <a:endParaRPr lang="es-C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#Modificar colores de las etiquetas de los ejes</a:t>
            </a:r>
          </a:p>
          <a:p>
            <a:pPr marL="0" indent="0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par(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col.lab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=“blue”)</a:t>
            </a: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#Reestablecer parámetros originales</a:t>
            </a:r>
          </a:p>
          <a:p>
            <a:pPr marL="0" indent="0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par(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opar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604" y="2539498"/>
            <a:ext cx="3181053" cy="294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6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0"/>
            <a:ext cx="9130937" cy="6857999"/>
          </a:xfrm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588627" y="1535856"/>
            <a:ext cx="8317269" cy="4847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 </a:t>
            </a:r>
            <a:r>
              <a:rPr lang="en-US" sz="2000" dirty="0" err="1" smtClean="0">
                <a:latin typeface="Courier New"/>
                <a:cs typeface="Courier New"/>
              </a:rPr>
              <a:t>qplot</a:t>
            </a:r>
            <a:r>
              <a:rPr lang="en-US" sz="2000" dirty="0">
                <a:latin typeface="Courier New"/>
                <a:cs typeface="Courier New"/>
              </a:rPr>
              <a:t>(group, weight, data = </a:t>
            </a:r>
            <a:r>
              <a:rPr lang="en-US" sz="2000" dirty="0" err="1">
                <a:latin typeface="Courier New"/>
                <a:cs typeface="Courier New"/>
              </a:rPr>
              <a:t>PlantGrowth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 smtClean="0">
                <a:latin typeface="Courier New"/>
                <a:cs typeface="Courier New"/>
              </a:rPr>
              <a:t>geom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= "</a:t>
            </a:r>
            <a:r>
              <a:rPr lang="en-US" sz="2000" dirty="0" err="1">
                <a:latin typeface="Courier New"/>
                <a:cs typeface="Courier New"/>
              </a:rPr>
              <a:t>dotplot</a:t>
            </a:r>
            <a:r>
              <a:rPr lang="en-US" sz="2000" dirty="0">
                <a:latin typeface="Courier New"/>
                <a:cs typeface="Courier New"/>
              </a:rPr>
              <a:t>", </a:t>
            </a:r>
            <a:r>
              <a:rPr lang="en-US" sz="2000" dirty="0" err="1">
                <a:latin typeface="Courier New"/>
                <a:cs typeface="Courier New"/>
              </a:rPr>
              <a:t>stackdir</a:t>
            </a:r>
            <a:r>
              <a:rPr lang="en-US" sz="2000" dirty="0">
                <a:latin typeface="Courier New"/>
                <a:cs typeface="Courier New"/>
              </a:rPr>
              <a:t> = "center", </a:t>
            </a:r>
            <a:r>
              <a:rPr lang="en-US" sz="2000" dirty="0" err="1" smtClean="0">
                <a:latin typeface="Courier New"/>
                <a:cs typeface="Courier New"/>
              </a:rPr>
              <a:t>binaxis</a:t>
            </a:r>
            <a:r>
              <a:rPr lang="en-US" sz="2000" dirty="0" smtClean="0">
                <a:latin typeface="Courier New"/>
                <a:cs typeface="Courier New"/>
              </a:rPr>
              <a:t>= </a:t>
            </a:r>
            <a:r>
              <a:rPr lang="en-US" sz="2000" dirty="0">
                <a:latin typeface="Courier New"/>
                <a:cs typeface="Courier New"/>
              </a:rPr>
              <a:t>"</a:t>
            </a:r>
            <a:r>
              <a:rPr lang="en-US" sz="2000" dirty="0" smtClean="0">
                <a:latin typeface="Courier New"/>
                <a:cs typeface="Courier New"/>
              </a:rPr>
              <a:t>y”, color </a:t>
            </a:r>
            <a:r>
              <a:rPr lang="en-US" sz="2000" dirty="0">
                <a:latin typeface="Courier New"/>
                <a:cs typeface="Courier New"/>
              </a:rPr>
              <a:t>= group, fill = group)</a:t>
            </a:r>
            <a:endParaRPr lang="es-CO" sz="2000" dirty="0" smtClean="0">
              <a:latin typeface="Courier New"/>
              <a:cs typeface="Courier New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161" y="2814619"/>
            <a:ext cx="4786302" cy="341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2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0"/>
            <a:ext cx="9130937" cy="6857999"/>
          </a:xfrm>
        </p:spPr>
      </p:pic>
      <p:sp>
        <p:nvSpPr>
          <p:cNvPr id="5" name="Rectángulo 4"/>
          <p:cNvSpPr/>
          <p:nvPr/>
        </p:nvSpPr>
        <p:spPr>
          <a:xfrm>
            <a:off x="334180" y="1214688"/>
            <a:ext cx="832108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&gt; </a:t>
            </a:r>
            <a:r>
              <a:rPr lang="en-US" dirty="0" err="1">
                <a:latin typeface="Courier New"/>
                <a:cs typeface="Courier New"/>
              </a:rPr>
              <a:t>set.seed</a:t>
            </a:r>
            <a:r>
              <a:rPr lang="en-US" dirty="0">
                <a:latin typeface="Courier New"/>
                <a:cs typeface="Courier New"/>
              </a:rPr>
              <a:t>(1234)</a:t>
            </a:r>
          </a:p>
          <a:p>
            <a:r>
              <a:rPr lang="en-US" dirty="0" smtClean="0">
                <a:latin typeface="Courier New"/>
                <a:cs typeface="Courier New"/>
              </a:rPr>
              <a:t>&gt; </a:t>
            </a:r>
            <a:r>
              <a:rPr lang="en-US" dirty="0" err="1" smtClean="0">
                <a:latin typeface="Courier New"/>
                <a:cs typeface="Courier New"/>
              </a:rPr>
              <a:t>mydata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err="1">
                <a:latin typeface="Courier New"/>
                <a:cs typeface="Courier New"/>
              </a:rPr>
              <a:t>data.frame</a:t>
            </a:r>
            <a:r>
              <a:rPr lang="en-US" dirty="0" smtClean="0">
                <a:latin typeface="Courier New"/>
                <a:cs typeface="Courier New"/>
              </a:rPr>
              <a:t>( sex </a:t>
            </a:r>
            <a:r>
              <a:rPr lang="en-US" dirty="0">
                <a:latin typeface="Courier New"/>
                <a:cs typeface="Courier New"/>
              </a:rPr>
              <a:t>= factor(rep(c("F", "M"), </a:t>
            </a:r>
            <a:r>
              <a:rPr lang="en-US" dirty="0" smtClean="0">
                <a:latin typeface="Courier New"/>
                <a:cs typeface="Courier New"/>
              </a:rPr>
              <a:t>	each=200</a:t>
            </a:r>
            <a:r>
              <a:rPr lang="en-US" dirty="0">
                <a:latin typeface="Courier New"/>
                <a:cs typeface="Courier New"/>
              </a:rPr>
              <a:t>))</a:t>
            </a:r>
            <a:r>
              <a:rPr lang="en-US" dirty="0" smtClean="0">
                <a:latin typeface="Courier New"/>
                <a:cs typeface="Courier New"/>
              </a:rPr>
              <a:t>,  </a:t>
            </a:r>
            <a:r>
              <a:rPr lang="en-US" dirty="0">
                <a:latin typeface="Courier New"/>
                <a:cs typeface="Courier New"/>
              </a:rPr>
              <a:t>weight = c(</a:t>
            </a:r>
            <a:r>
              <a:rPr lang="en-US" dirty="0" err="1">
                <a:latin typeface="Courier New"/>
                <a:cs typeface="Courier New"/>
              </a:rPr>
              <a:t>rnorm</a:t>
            </a:r>
            <a:r>
              <a:rPr lang="en-US" dirty="0">
                <a:latin typeface="Courier New"/>
                <a:cs typeface="Courier New"/>
              </a:rPr>
              <a:t>(200, 55), </a:t>
            </a:r>
            <a:r>
              <a:rPr lang="en-US" dirty="0" err="1">
                <a:latin typeface="Courier New"/>
                <a:cs typeface="Courier New"/>
              </a:rPr>
              <a:t>rnorm</a:t>
            </a:r>
            <a:r>
              <a:rPr lang="en-US" dirty="0">
                <a:latin typeface="Courier New"/>
                <a:cs typeface="Courier New"/>
              </a:rPr>
              <a:t>(200, 58)))</a:t>
            </a:r>
          </a:p>
          <a:p>
            <a:r>
              <a:rPr lang="en-US" dirty="0" smtClean="0">
                <a:latin typeface="Courier New"/>
                <a:cs typeface="Courier New"/>
              </a:rPr>
              <a:t>&gt; head(</a:t>
            </a:r>
            <a:r>
              <a:rPr lang="en-US" dirty="0" err="1" smtClean="0">
                <a:latin typeface="Courier New"/>
                <a:cs typeface="Courier New"/>
              </a:rPr>
              <a:t>mydata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latin typeface="Courier New"/>
                <a:cs typeface="Courier New"/>
              </a:rPr>
              <a:t>  sex   weight</a:t>
            </a:r>
          </a:p>
          <a:p>
            <a:r>
              <a:rPr lang="en-US" dirty="0">
                <a:latin typeface="Courier New"/>
                <a:cs typeface="Courier New"/>
              </a:rPr>
              <a:t>1   F 53.79293</a:t>
            </a:r>
          </a:p>
          <a:p>
            <a:r>
              <a:rPr lang="en-US" dirty="0">
                <a:latin typeface="Courier New"/>
                <a:cs typeface="Courier New"/>
              </a:rPr>
              <a:t>2   F 55.27743</a:t>
            </a:r>
          </a:p>
          <a:p>
            <a:r>
              <a:rPr lang="en-US" dirty="0">
                <a:latin typeface="Courier New"/>
                <a:cs typeface="Courier New"/>
              </a:rPr>
              <a:t>3   F 56.08444</a:t>
            </a:r>
          </a:p>
          <a:p>
            <a:r>
              <a:rPr lang="en-US" dirty="0">
                <a:latin typeface="Courier New"/>
                <a:cs typeface="Courier New"/>
              </a:rPr>
              <a:t>4   F 52.65430</a:t>
            </a:r>
          </a:p>
          <a:p>
            <a:r>
              <a:rPr lang="en-US" dirty="0">
                <a:latin typeface="Courier New"/>
                <a:cs typeface="Courier New"/>
              </a:rPr>
              <a:t>5   F 55.42912</a:t>
            </a:r>
          </a:p>
          <a:p>
            <a:r>
              <a:rPr lang="en-US" dirty="0">
                <a:latin typeface="Courier New"/>
                <a:cs typeface="Courier New"/>
              </a:rPr>
              <a:t>6   F 55.50606</a:t>
            </a: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34180" y="4843836"/>
            <a:ext cx="84547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Courier New"/>
                <a:cs typeface="Courier New"/>
              </a:rPr>
              <a:t># Fig1</a:t>
            </a:r>
          </a:p>
          <a:p>
            <a:r>
              <a:rPr lang="es-ES" dirty="0" smtClean="0">
                <a:latin typeface="Courier New"/>
                <a:cs typeface="Courier New"/>
              </a:rPr>
              <a:t>&gt; </a:t>
            </a:r>
            <a:r>
              <a:rPr lang="es-ES" dirty="0" err="1" smtClean="0">
                <a:latin typeface="Courier New"/>
                <a:cs typeface="Courier New"/>
              </a:rPr>
              <a:t>qplot</a:t>
            </a:r>
            <a:r>
              <a:rPr lang="es-ES" dirty="0" smtClean="0">
                <a:latin typeface="Courier New"/>
                <a:cs typeface="Courier New"/>
              </a:rPr>
              <a:t>(</a:t>
            </a:r>
            <a:r>
              <a:rPr lang="es-ES" dirty="0" err="1" smtClean="0">
                <a:latin typeface="Courier New"/>
                <a:cs typeface="Courier New"/>
              </a:rPr>
              <a:t>weight</a:t>
            </a:r>
            <a:r>
              <a:rPr lang="es-ES" dirty="0">
                <a:latin typeface="Courier New"/>
                <a:cs typeface="Courier New"/>
              </a:rPr>
              <a:t>, data = </a:t>
            </a:r>
            <a:r>
              <a:rPr lang="es-ES" dirty="0" err="1">
                <a:latin typeface="Courier New"/>
                <a:cs typeface="Courier New"/>
              </a:rPr>
              <a:t>mydata</a:t>
            </a:r>
            <a:r>
              <a:rPr lang="es-ES" dirty="0">
                <a:latin typeface="Courier New"/>
                <a:cs typeface="Courier New"/>
              </a:rPr>
              <a:t>, </a:t>
            </a:r>
            <a:r>
              <a:rPr lang="es-ES" dirty="0" err="1">
                <a:latin typeface="Courier New"/>
                <a:cs typeface="Courier New"/>
              </a:rPr>
              <a:t>geom</a:t>
            </a:r>
            <a:r>
              <a:rPr lang="es-ES" dirty="0">
                <a:latin typeface="Courier New"/>
                <a:cs typeface="Courier New"/>
              </a:rPr>
              <a:t> = "</a:t>
            </a:r>
            <a:r>
              <a:rPr lang="es-ES" dirty="0" err="1">
                <a:latin typeface="Courier New"/>
                <a:cs typeface="Courier New"/>
              </a:rPr>
              <a:t>histogram</a:t>
            </a:r>
            <a:r>
              <a:rPr lang="es-ES" dirty="0">
                <a:latin typeface="Courier New"/>
                <a:cs typeface="Courier New"/>
              </a:rPr>
              <a:t>"</a:t>
            </a:r>
            <a:r>
              <a:rPr lang="es-ES" dirty="0" smtClean="0">
                <a:latin typeface="Courier New"/>
                <a:cs typeface="Courier New"/>
              </a:rPr>
              <a:t>)</a:t>
            </a:r>
          </a:p>
          <a:p>
            <a:r>
              <a:rPr lang="es-ES" dirty="0" smtClean="0">
                <a:latin typeface="Courier New"/>
                <a:cs typeface="Courier New"/>
              </a:rPr>
              <a:t>#Fig2</a:t>
            </a:r>
            <a:endParaRPr lang="es-ES" dirty="0">
              <a:latin typeface="Courier New"/>
              <a:cs typeface="Courier New"/>
            </a:endParaRPr>
          </a:p>
          <a:p>
            <a:r>
              <a:rPr lang="es-ES" dirty="0" smtClean="0">
                <a:latin typeface="Courier New"/>
                <a:cs typeface="Courier New"/>
              </a:rPr>
              <a:t>&gt; </a:t>
            </a:r>
            <a:r>
              <a:rPr lang="es-ES" dirty="0" err="1" smtClean="0">
                <a:latin typeface="Courier New"/>
                <a:cs typeface="Courier New"/>
              </a:rPr>
              <a:t>qplot</a:t>
            </a:r>
            <a:r>
              <a:rPr lang="es-ES" dirty="0" smtClean="0">
                <a:latin typeface="Courier New"/>
                <a:cs typeface="Courier New"/>
              </a:rPr>
              <a:t>(</a:t>
            </a:r>
            <a:r>
              <a:rPr lang="es-ES" dirty="0" err="1" smtClean="0">
                <a:latin typeface="Courier New"/>
                <a:cs typeface="Courier New"/>
              </a:rPr>
              <a:t>weight</a:t>
            </a:r>
            <a:r>
              <a:rPr lang="es-ES" dirty="0">
                <a:latin typeface="Courier New"/>
                <a:cs typeface="Courier New"/>
              </a:rPr>
              <a:t>, data = </a:t>
            </a:r>
            <a:r>
              <a:rPr lang="es-ES" dirty="0" err="1">
                <a:latin typeface="Courier New"/>
                <a:cs typeface="Courier New"/>
              </a:rPr>
              <a:t>mydata</a:t>
            </a:r>
            <a:r>
              <a:rPr lang="es-ES" dirty="0">
                <a:latin typeface="Courier New"/>
                <a:cs typeface="Courier New"/>
              </a:rPr>
              <a:t>, </a:t>
            </a:r>
            <a:r>
              <a:rPr lang="es-ES" dirty="0" err="1">
                <a:latin typeface="Courier New"/>
                <a:cs typeface="Courier New"/>
              </a:rPr>
              <a:t>geom</a:t>
            </a:r>
            <a:r>
              <a:rPr lang="es-ES" dirty="0">
                <a:latin typeface="Courier New"/>
                <a:cs typeface="Courier New"/>
              </a:rPr>
              <a:t> = "</a:t>
            </a:r>
            <a:r>
              <a:rPr lang="es-ES" dirty="0" err="1" smtClean="0">
                <a:latin typeface="Courier New"/>
                <a:cs typeface="Courier New"/>
              </a:rPr>
              <a:t>histogram</a:t>
            </a:r>
            <a:r>
              <a:rPr lang="es-ES" dirty="0" smtClean="0">
                <a:latin typeface="Courier New"/>
                <a:cs typeface="Courier New"/>
              </a:rPr>
              <a:t>”, </a:t>
            </a:r>
            <a:r>
              <a:rPr lang="es-ES" dirty="0" err="1" smtClean="0">
                <a:latin typeface="Courier New"/>
                <a:cs typeface="Courier New"/>
              </a:rPr>
              <a:t>fill</a:t>
            </a:r>
            <a:r>
              <a:rPr lang="es-ES" dirty="0" smtClean="0">
                <a:latin typeface="Courier New"/>
                <a:cs typeface="Courier New"/>
              </a:rPr>
              <a:t> </a:t>
            </a:r>
            <a:r>
              <a:rPr lang="es-ES" dirty="0">
                <a:latin typeface="Courier New"/>
                <a:cs typeface="Courier New"/>
              </a:rPr>
              <a:t>= </a:t>
            </a:r>
            <a:r>
              <a:rPr lang="es-ES" dirty="0" smtClean="0">
                <a:latin typeface="Courier New"/>
                <a:cs typeface="Courier New"/>
              </a:rPr>
              <a:t>	sex</a:t>
            </a:r>
            <a:r>
              <a:rPr lang="es-ES" dirty="0">
                <a:latin typeface="Courier New"/>
                <a:cs typeface="Courier New"/>
              </a:rPr>
              <a:t>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641" y="2451458"/>
            <a:ext cx="3342495" cy="267399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390" y="2551726"/>
            <a:ext cx="3017965" cy="241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0"/>
            <a:ext cx="9130937" cy="6857999"/>
          </a:xfr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53" y="1474746"/>
            <a:ext cx="2341014" cy="234101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2505" y="1499210"/>
            <a:ext cx="2555208" cy="255520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9136" y="1492544"/>
            <a:ext cx="2789290" cy="278929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076" y="3981201"/>
            <a:ext cx="2634518" cy="263451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6511" y="3996148"/>
            <a:ext cx="2765387" cy="276538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4297" y="4242804"/>
            <a:ext cx="2966144" cy="2372915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775547" y="519509"/>
            <a:ext cx="4032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 smtClean="0">
                <a:latin typeface="Calibri"/>
                <a:cs typeface="Calibri"/>
              </a:rPr>
              <a:t>Múltiples opciones para crear gráficos personalizados….</a:t>
            </a:r>
            <a:endParaRPr lang="es-ES" sz="24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04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0"/>
            <a:ext cx="9130937" cy="6857999"/>
          </a:xfrm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457201" y="1886799"/>
            <a:ext cx="8317269" cy="4847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 M&lt;-</a:t>
            </a:r>
            <a:r>
              <a:rPr lang="en-US" sz="2000" dirty="0" err="1">
                <a:latin typeface="Courier New"/>
                <a:cs typeface="Courier New"/>
              </a:rPr>
              <a:t>cor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mtcars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 head(round(M,2))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</a:t>
            </a:r>
            <a:r>
              <a:rPr lang="en-US" sz="1400" dirty="0">
                <a:latin typeface="Courier New"/>
                <a:cs typeface="Courier New"/>
              </a:rPr>
              <a:t> mpg   </a:t>
            </a:r>
            <a:r>
              <a:rPr lang="en-US" sz="1400" dirty="0" err="1">
                <a:latin typeface="Courier New"/>
                <a:cs typeface="Courier New"/>
              </a:rPr>
              <a:t>cyl</a:t>
            </a:r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err="1">
                <a:latin typeface="Courier New"/>
                <a:cs typeface="Courier New"/>
              </a:rPr>
              <a:t>disp</a:t>
            </a: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hp</a:t>
            </a:r>
            <a:r>
              <a:rPr lang="en-US" sz="1400" dirty="0">
                <a:latin typeface="Courier New"/>
                <a:cs typeface="Courier New"/>
              </a:rPr>
              <a:t>  drat    </a:t>
            </a:r>
            <a:r>
              <a:rPr lang="en-US" sz="1400" dirty="0" err="1">
                <a:latin typeface="Courier New"/>
                <a:cs typeface="Courier New"/>
              </a:rPr>
              <a:t>wt</a:t>
            </a:r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err="1">
                <a:latin typeface="Courier New"/>
                <a:cs typeface="Courier New"/>
              </a:rPr>
              <a:t>qsec</a:t>
            </a: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vs</a:t>
            </a:r>
            <a:r>
              <a:rPr lang="en-US" sz="1400" dirty="0">
                <a:latin typeface="Courier New"/>
                <a:cs typeface="Courier New"/>
              </a:rPr>
              <a:t>    am  gear  carb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mpg   1.00 -0.85 -0.85 -0.78  0.68 -0.87  0.42  0.66  0.60  0.48 -0.55</a:t>
            </a:r>
          </a:p>
          <a:p>
            <a:pPr marL="0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cyl</a:t>
            </a:r>
            <a:r>
              <a:rPr lang="en-US" sz="1400" dirty="0">
                <a:latin typeface="Courier New"/>
                <a:cs typeface="Courier New"/>
              </a:rPr>
              <a:t>  -0.85  1.00  0.90  0.83 -0.70  0.78 -0.59 -0.81 -0.52 -0.49  0.53</a:t>
            </a:r>
          </a:p>
          <a:p>
            <a:pPr marL="0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disp</a:t>
            </a:r>
            <a:r>
              <a:rPr lang="en-US" sz="1400" dirty="0">
                <a:latin typeface="Courier New"/>
                <a:cs typeface="Courier New"/>
              </a:rPr>
              <a:t> -0.85  0.90  1.00  0.79 -0.71  0.89 -0.43 -0.71 -0.59 -0.56  0.39</a:t>
            </a:r>
          </a:p>
          <a:p>
            <a:pPr marL="0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hp</a:t>
            </a:r>
            <a:r>
              <a:rPr lang="en-US" sz="1400" dirty="0">
                <a:latin typeface="Courier New"/>
                <a:cs typeface="Courier New"/>
              </a:rPr>
              <a:t>   -0.78  0.83  0.79  1.00 -0.45  0.66 -0.71 -0.72 -0.24 -0.13  0.75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drat  0.68 -0.70 -0.71 -0.45  1.00 -0.71  0.09  0.44  0.71  0.70 -0.09</a:t>
            </a:r>
          </a:p>
          <a:p>
            <a:pPr marL="0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wt</a:t>
            </a:r>
            <a:r>
              <a:rPr lang="en-US" sz="1400" dirty="0">
                <a:latin typeface="Courier New"/>
                <a:cs typeface="Courier New"/>
              </a:rPr>
              <a:t>   -0.87  0.78  0.89  0.66 -0.71  1.00 -0.17 -0.55 -0.69 -0.58  </a:t>
            </a:r>
            <a:r>
              <a:rPr lang="en-US" sz="1400" dirty="0" smtClean="0">
                <a:latin typeface="Courier New"/>
                <a:cs typeface="Courier New"/>
              </a:rPr>
              <a:t>0.43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57201" y="1029579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chemeClr val="accent2">
                    <a:lumMod val="50000"/>
                  </a:schemeClr>
                </a:solidFill>
              </a:rPr>
              <a:t>corrplot</a:t>
            </a:r>
          </a:p>
        </p:txBody>
      </p:sp>
    </p:spTree>
    <p:extLst>
      <p:ext uri="{BB962C8B-B14F-4D97-AF65-F5344CB8AC3E}">
        <p14:creationId xmlns:p14="http://schemas.microsoft.com/office/powerpoint/2010/main" val="21716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0"/>
            <a:ext cx="9130937" cy="6857999"/>
          </a:xfrm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457201" y="1886799"/>
            <a:ext cx="8317269" cy="4847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 library(</a:t>
            </a:r>
            <a:r>
              <a:rPr lang="en-US" sz="2000" dirty="0" err="1" smtClean="0">
                <a:latin typeface="Courier New"/>
                <a:cs typeface="Courier New"/>
              </a:rPr>
              <a:t>corrplot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57201" y="1029579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chemeClr val="accent2">
                    <a:lumMod val="50000"/>
                  </a:schemeClr>
                </a:solidFill>
              </a:rPr>
              <a:t>corrplot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12" y="2704190"/>
            <a:ext cx="3769446" cy="376944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740" y="2897629"/>
            <a:ext cx="3628098" cy="362809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57201" y="2443903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&gt; </a:t>
            </a:r>
            <a:r>
              <a:rPr lang="en-US" dirty="0" err="1" smtClean="0">
                <a:latin typeface="Courier New"/>
                <a:cs typeface="Courier New"/>
              </a:rPr>
              <a:t>corrplot</a:t>
            </a:r>
            <a:r>
              <a:rPr lang="en-US" dirty="0" smtClean="0">
                <a:latin typeface="Courier New"/>
                <a:cs typeface="Courier New"/>
              </a:rPr>
              <a:t>(M</a:t>
            </a:r>
            <a:r>
              <a:rPr lang="en-US" dirty="0">
                <a:latin typeface="Courier New"/>
                <a:cs typeface="Courier New"/>
              </a:rPr>
              <a:t>, method="circle")   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858941" y="2416491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&gt; </a:t>
            </a:r>
            <a:r>
              <a:rPr lang="en-US" dirty="0" err="1" smtClean="0">
                <a:latin typeface="Courier New"/>
                <a:cs typeface="Courier New"/>
              </a:rPr>
              <a:t>corrplot</a:t>
            </a:r>
            <a:r>
              <a:rPr lang="en-US" dirty="0" smtClean="0">
                <a:latin typeface="Courier New"/>
                <a:cs typeface="Courier New"/>
              </a:rPr>
              <a:t>(M</a:t>
            </a:r>
            <a:r>
              <a:rPr lang="en-US" dirty="0">
                <a:latin typeface="Courier New"/>
                <a:cs typeface="Courier New"/>
              </a:rPr>
              <a:t>, method="circle")   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59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0"/>
            <a:ext cx="9130937" cy="6857999"/>
          </a:xfrm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457201" y="1886799"/>
            <a:ext cx="8317269" cy="4847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 library(</a:t>
            </a:r>
            <a:r>
              <a:rPr lang="en-US" sz="2000" dirty="0" err="1" smtClean="0">
                <a:latin typeface="Courier New"/>
                <a:cs typeface="Courier New"/>
              </a:rPr>
              <a:t>corrplot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57201" y="1029579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chemeClr val="accent2">
                    <a:lumMod val="50000"/>
                  </a:schemeClr>
                </a:solidFill>
              </a:rPr>
              <a:t>corrplot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57201" y="244390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&gt; </a:t>
            </a:r>
            <a:r>
              <a:rPr lang="en-US" dirty="0" err="1" smtClean="0">
                <a:latin typeface="Courier New"/>
                <a:cs typeface="Courier New"/>
              </a:rPr>
              <a:t>corrplot</a:t>
            </a:r>
            <a:r>
              <a:rPr lang="en-US" dirty="0" smtClean="0">
                <a:latin typeface="Courier New"/>
                <a:cs typeface="Courier New"/>
              </a:rPr>
              <a:t>(M</a:t>
            </a:r>
            <a:r>
              <a:rPr lang="en-US" dirty="0">
                <a:latin typeface="Courier New"/>
                <a:cs typeface="Courier New"/>
              </a:rPr>
              <a:t>, type="upper")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endParaRPr lang="en-US" sz="1200" dirty="0">
              <a:latin typeface="Courier New"/>
              <a:cs typeface="Courier New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38" y="2973718"/>
            <a:ext cx="3884281" cy="388428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441461" y="215897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>
                <a:latin typeface="Courier New"/>
                <a:cs typeface="Courier New"/>
              </a:rPr>
              <a:t>&gt; </a:t>
            </a:r>
            <a:r>
              <a:rPr lang="es-ES" dirty="0" err="1" smtClean="0">
                <a:latin typeface="Courier New"/>
                <a:cs typeface="Courier New"/>
              </a:rPr>
              <a:t>corrplot</a:t>
            </a:r>
            <a:r>
              <a:rPr lang="es-ES" dirty="0" smtClean="0">
                <a:latin typeface="Courier New"/>
                <a:cs typeface="Courier New"/>
              </a:rPr>
              <a:t>(M</a:t>
            </a:r>
            <a:r>
              <a:rPr lang="es-ES" dirty="0">
                <a:latin typeface="Courier New"/>
                <a:cs typeface="Courier New"/>
              </a:rPr>
              <a:t>, </a:t>
            </a:r>
            <a:r>
              <a:rPr lang="es-ES" dirty="0" err="1">
                <a:latin typeface="Courier New"/>
                <a:cs typeface="Courier New"/>
              </a:rPr>
              <a:t>type</a:t>
            </a:r>
            <a:r>
              <a:rPr lang="es-ES" dirty="0">
                <a:latin typeface="Courier New"/>
                <a:cs typeface="Courier New"/>
              </a:rPr>
              <a:t>="</a:t>
            </a:r>
            <a:r>
              <a:rPr lang="es-ES" dirty="0" err="1">
                <a:latin typeface="Courier New"/>
                <a:cs typeface="Courier New"/>
              </a:rPr>
              <a:t>upper</a:t>
            </a:r>
            <a:r>
              <a:rPr lang="es-ES" dirty="0">
                <a:latin typeface="Courier New"/>
                <a:cs typeface="Courier New"/>
              </a:rPr>
              <a:t>", </a:t>
            </a:r>
            <a:r>
              <a:rPr lang="es-ES" dirty="0" smtClean="0">
                <a:latin typeface="Courier New"/>
                <a:cs typeface="Courier New"/>
              </a:rPr>
              <a:t>	</a:t>
            </a:r>
            <a:r>
              <a:rPr lang="es-ES" dirty="0" err="1" smtClean="0">
                <a:latin typeface="Courier New"/>
                <a:cs typeface="Courier New"/>
              </a:rPr>
              <a:t>order</a:t>
            </a:r>
            <a:r>
              <a:rPr lang="es-ES" dirty="0">
                <a:latin typeface="Courier New"/>
                <a:cs typeface="Courier New"/>
              </a:rPr>
              <a:t>="</a:t>
            </a:r>
            <a:r>
              <a:rPr lang="es-ES" dirty="0" err="1" smtClean="0">
                <a:latin typeface="Courier New"/>
                <a:cs typeface="Courier New"/>
              </a:rPr>
              <a:t>hclust</a:t>
            </a:r>
            <a:r>
              <a:rPr lang="es-ES" dirty="0" smtClean="0">
                <a:latin typeface="Courier New"/>
                <a:cs typeface="Courier New"/>
              </a:rPr>
              <a:t>”,</a:t>
            </a:r>
            <a:r>
              <a:rPr lang="es-ES" dirty="0" smtClean="0">
                <a:latin typeface="Courier New"/>
                <a:cs typeface="Courier New"/>
              </a:rPr>
              <a:t>col=brewer.pa	l(n=8</a:t>
            </a:r>
            <a:r>
              <a:rPr lang="es-ES" dirty="0">
                <a:latin typeface="Courier New"/>
                <a:cs typeface="Courier New"/>
              </a:rPr>
              <a:t>, </a:t>
            </a:r>
            <a:r>
              <a:rPr lang="es-ES" dirty="0" err="1">
                <a:latin typeface="Courier New"/>
                <a:cs typeface="Courier New"/>
              </a:rPr>
              <a:t>name</a:t>
            </a:r>
            <a:r>
              <a:rPr lang="es-ES" dirty="0">
                <a:latin typeface="Courier New"/>
                <a:cs typeface="Courier New"/>
              </a:rPr>
              <a:t>="</a:t>
            </a:r>
            <a:r>
              <a:rPr lang="es-ES" dirty="0" err="1">
                <a:latin typeface="Courier New"/>
                <a:cs typeface="Courier New"/>
              </a:rPr>
              <a:t>RdYlBu</a:t>
            </a:r>
            <a:r>
              <a:rPr lang="es-ES" dirty="0">
                <a:latin typeface="Courier New"/>
                <a:cs typeface="Courier New"/>
              </a:rPr>
              <a:t>"))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1" y="3298460"/>
            <a:ext cx="3559539" cy="35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0"/>
            <a:ext cx="9130937" cy="6857999"/>
          </a:xfrm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457201" y="1886799"/>
            <a:ext cx="4973224" cy="4847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#</a:t>
            </a:r>
            <a:r>
              <a:rPr lang="en-US" sz="2000" dirty="0" err="1" smtClean="0">
                <a:latin typeface="Courier New"/>
                <a:cs typeface="Courier New"/>
              </a:rPr>
              <a:t>Adicionar</a:t>
            </a:r>
            <a:r>
              <a:rPr lang="en-US" sz="2000" dirty="0" smtClean="0">
                <a:latin typeface="Courier New"/>
                <a:cs typeface="Courier New"/>
              </a:rPr>
              <a:t> p-value a </a:t>
            </a:r>
            <a:r>
              <a:rPr lang="en-US" sz="2000" dirty="0" err="1" smtClean="0">
                <a:latin typeface="Courier New"/>
                <a:cs typeface="Courier New"/>
              </a:rPr>
              <a:t>las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correlaciones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 </a:t>
            </a:r>
            <a:r>
              <a:rPr lang="en-US" sz="2000" dirty="0" err="1" smtClean="0">
                <a:latin typeface="Courier New"/>
                <a:cs typeface="Courier New"/>
              </a:rPr>
              <a:t>p.mat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&lt;- </a:t>
            </a:r>
            <a:r>
              <a:rPr lang="en-US" sz="2000" dirty="0" err="1">
                <a:latin typeface="Courier New"/>
                <a:cs typeface="Courier New"/>
              </a:rPr>
              <a:t>cor.mtest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mtcars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# </a:t>
            </a:r>
            <a:r>
              <a:rPr lang="en-US" sz="2000" dirty="0" err="1" smtClean="0">
                <a:latin typeface="Courier New"/>
                <a:cs typeface="Courier New"/>
              </a:rPr>
              <a:t>Dejar</a:t>
            </a:r>
            <a:r>
              <a:rPr lang="en-US" sz="2000" dirty="0" smtClean="0">
                <a:latin typeface="Courier New"/>
                <a:cs typeface="Courier New"/>
              </a:rPr>
              <a:t> en </a:t>
            </a:r>
            <a:r>
              <a:rPr lang="en-US" sz="2000" dirty="0" err="1" smtClean="0">
                <a:latin typeface="Courier New"/>
                <a:cs typeface="Courier New"/>
              </a:rPr>
              <a:t>blanco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las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correlaciones</a:t>
            </a:r>
            <a:r>
              <a:rPr lang="en-US" sz="2000" dirty="0" smtClean="0">
                <a:latin typeface="Courier New"/>
                <a:cs typeface="Courier New"/>
              </a:rPr>
              <a:t> no </a:t>
            </a:r>
            <a:r>
              <a:rPr lang="en-US" sz="2000" dirty="0" err="1" smtClean="0">
                <a:latin typeface="Courier New"/>
                <a:cs typeface="Courier New"/>
              </a:rPr>
              <a:t>significativas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 </a:t>
            </a:r>
            <a:r>
              <a:rPr lang="en-US" sz="2000" dirty="0" err="1" smtClean="0">
                <a:latin typeface="Courier New"/>
                <a:cs typeface="Courier New"/>
              </a:rPr>
              <a:t>corrplot</a:t>
            </a:r>
            <a:r>
              <a:rPr lang="en-US" sz="2000" dirty="0" smtClean="0">
                <a:latin typeface="Courier New"/>
                <a:cs typeface="Courier New"/>
              </a:rPr>
              <a:t>(M</a:t>
            </a:r>
            <a:r>
              <a:rPr lang="en-US" sz="2000" dirty="0">
                <a:latin typeface="Courier New"/>
                <a:cs typeface="Courier New"/>
              </a:rPr>
              <a:t>, type="upper", </a:t>
            </a:r>
            <a:r>
              <a:rPr lang="en-US" sz="2000" dirty="0" smtClean="0">
                <a:latin typeface="Courier New"/>
                <a:cs typeface="Courier New"/>
              </a:rPr>
              <a:t>	order</a:t>
            </a:r>
            <a:r>
              <a:rPr lang="en-US" sz="2000" dirty="0">
                <a:latin typeface="Courier New"/>
                <a:cs typeface="Courier New"/>
              </a:rPr>
              <a:t>="</a:t>
            </a:r>
            <a:r>
              <a:rPr lang="en-US" sz="2000" dirty="0" err="1">
                <a:latin typeface="Courier New"/>
                <a:cs typeface="Courier New"/>
              </a:rPr>
              <a:t>hclust</a:t>
            </a:r>
            <a:r>
              <a:rPr lang="en-US" sz="2000" dirty="0">
                <a:latin typeface="Courier New"/>
                <a:cs typeface="Courier New"/>
              </a:rPr>
              <a:t>", </a:t>
            </a:r>
            <a:r>
              <a:rPr lang="en-US" sz="2000" dirty="0" err="1" smtClean="0">
                <a:latin typeface="Courier New"/>
                <a:cs typeface="Courier New"/>
              </a:rPr>
              <a:t>p.mat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= </a:t>
            </a: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p.mat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sig.level</a:t>
            </a:r>
            <a:r>
              <a:rPr lang="en-US" sz="2000" dirty="0">
                <a:latin typeface="Courier New"/>
                <a:cs typeface="Courier New"/>
              </a:rPr>
              <a:t> = 0.01, </a:t>
            </a: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insig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= "blank")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57201" y="1029579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chemeClr val="accent2">
                    <a:lumMod val="50000"/>
                  </a:schemeClr>
                </a:solidFill>
              </a:rPr>
              <a:t>corrplot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/>
          <a:srcRect l="14828"/>
          <a:stretch/>
        </p:blipFill>
        <p:spPr>
          <a:xfrm>
            <a:off x="5386402" y="2097574"/>
            <a:ext cx="3742924" cy="376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Datos </a:t>
            </a:r>
            <a:r>
              <a:rPr lang="es-ES" sz="3600" b="1" dirty="0" err="1" smtClean="0">
                <a:solidFill>
                  <a:schemeClr val="accent2">
                    <a:lumMod val="50000"/>
                  </a:schemeClr>
                </a:solidFill>
              </a:rPr>
              <a:t>World</a:t>
            </a:r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 Bank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0668" y="16683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CO" sz="1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03068" y="18207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wbstats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wbstats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("WDI")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(WDI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wbsearch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Lista de indicadores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unemp_vars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wbsearch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unemployment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head(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unemp_vars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wbcountries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wbdatacatalog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wbtopics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Bases pre-creadas</a:t>
            </a:r>
          </a:p>
          <a:p>
            <a:pPr marL="0" indent="0">
              <a:buNone/>
            </a:pP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new_wb_cache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wbcache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new_wdi_cache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WDIcache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Carga todos los indicadores 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disponibles</a:t>
            </a: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73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Datos </a:t>
            </a:r>
            <a:r>
              <a:rPr lang="es-ES" sz="3600" b="1" dirty="0" err="1" smtClean="0">
                <a:solidFill>
                  <a:schemeClr val="accent2">
                    <a:lumMod val="50000"/>
                  </a:schemeClr>
                </a:solidFill>
              </a:rPr>
              <a:t>World</a:t>
            </a:r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 Bank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0668" y="16683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CO" sz="1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03068" y="18207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wbsearch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gdp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.*US\\$", cache =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new_wb_cache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.* significa cualquier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caracter</a:t>
            </a: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wbsearch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life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expectancy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at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.*total", cache =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new_wb_cache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WDIsearch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gdp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.*US\\$", cache =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new_wdi_cache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wb_dat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indicator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c("NY.GDP.PCAP.KD", "SP.DYN.LE00.IN", 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"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SP.DYN.IMRT.IN")) 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wb_dat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wb_dat$indicatorID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wb_dat$indicatorID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 "NY.GDP.PCAP.KD"] &lt;- "GDP"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wb_dat$indicatorID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wb_dat$indicatorID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 "SP.DYN.LE00.IN"] &lt;- 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life_expectancy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wb_dat$indicatorID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wb_dat$indicatorID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 "SP.DYN.IMRT.IN"] &lt;- &gt; 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infant_mortality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wb_countries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wbcountries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wb_countries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Crear base de datos con información de los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paises</a:t>
            </a: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15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Datos </a:t>
            </a:r>
            <a:r>
              <a:rPr lang="es-ES" sz="3600" b="1" dirty="0" err="1" smtClean="0">
                <a:solidFill>
                  <a:schemeClr val="accent2">
                    <a:lumMod val="50000"/>
                  </a:schemeClr>
                </a:solidFill>
              </a:rPr>
              <a:t>World</a:t>
            </a:r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 Bank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0668" y="16683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CO" sz="1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03068" y="18207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wb_dat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wb_dat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wb_countries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[c("iso2c", "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")],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"iso2c",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all.x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(ggplot2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subset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wb_dat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date == "2008"), aes(x = GDP, y 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infant_mortality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74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0"/>
            <a:ext cx="9130937" cy="6857999"/>
          </a:xfr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373656" y="1536801"/>
            <a:ext cx="8548950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dirty="0" smtClean="0"/>
              <a:t>Personalizar ajustando el parámetro  en las opciones del gráfico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col.lab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=”blue"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440" y="2756749"/>
            <a:ext cx="4310922" cy="398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6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Mapas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0668" y="16683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CO" sz="1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03068" y="18207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000" dirty="0" smtClean="0"/>
              <a:t>Hay un gran número de paquetes con herramientas para el manejo de mapas. Aquí se presentan dos ejemplos sencillos de ellos</a:t>
            </a: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(c("ggplot2", "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stringr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mapdata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&lt;-c("ggplot2", "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stringr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mapdata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character.only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 </a:t>
            </a:r>
          </a:p>
          <a:p>
            <a:pPr marL="0" indent="0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contiene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shapefiles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para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pa;ises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cuidades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Para el caso de Colombia, visite la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piagina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del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IGAC 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 DANE</a:t>
            </a:r>
          </a:p>
          <a:p>
            <a:pPr marL="0" indent="0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https://geoportal.dane.gov.co/v2/?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page=elementoDescargaMGN</a:t>
            </a:r>
            <a:endParaRPr lang="es-CO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92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Test de hipótesis: normalidad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0668" y="16683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CO" sz="1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03068" y="18207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?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map_data</a:t>
            </a: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 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map_data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("usa")</a:t>
            </a:r>
          </a:p>
          <a:p>
            <a:pPr marL="0" indent="0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(usa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head(usa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Longitud, latitud </a:t>
            </a:r>
          </a:p>
          <a:p>
            <a:pPr marL="0" indent="0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geom_polygon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usa, aes(x=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y 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= 	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coord_fixed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(1.3)</a:t>
            </a:r>
          </a:p>
          <a:p>
            <a:pPr marL="0" indent="0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coord_fixed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permite mantener la relación de tamaño</a:t>
            </a:r>
          </a:p>
          <a:p>
            <a:pPr marL="0" indent="0">
              <a:buNone/>
            </a:pP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states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map_data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View(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states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 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geom_polygon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(aes(x 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 color = "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 + </a:t>
            </a:r>
          </a:p>
          <a:p>
            <a:pPr marL="0" indent="0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coord_fixed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(1.3) +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guides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=FALSE)</a:t>
            </a:r>
          </a:p>
          <a:p>
            <a:pPr marL="0" indent="0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guides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=FALSE) quita la leyenda</a:t>
            </a:r>
          </a:p>
        </p:txBody>
      </p:sp>
    </p:spTree>
    <p:extLst>
      <p:ext uri="{BB962C8B-B14F-4D97-AF65-F5344CB8AC3E}">
        <p14:creationId xmlns:p14="http://schemas.microsoft.com/office/powerpoint/2010/main" val="142974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err="1" smtClean="0">
                <a:solidFill>
                  <a:schemeClr val="accent2">
                    <a:lumMod val="50000"/>
                  </a:schemeClr>
                </a:solidFill>
              </a:rPr>
              <a:t>Manupulación</a:t>
            </a:r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 de texto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0668" y="16683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CO" sz="1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03068" y="18207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(c("</a:t>
            </a:r>
            <a:r>
              <a:rPr lang="es-CO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stringr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"zoo"))</a:t>
            </a:r>
          </a:p>
          <a:p>
            <a:pPr marL="0" indent="0">
              <a:buNone/>
            </a:pP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s-C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stringr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s-C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(zoo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s-C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s-C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&lt;- c("</a:t>
            </a:r>
            <a:r>
              <a:rPr lang="es-CO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s-CO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s-CO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food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s-CO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s-CO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reefed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s-C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str_detect</a:t>
            </a:r>
            <a:r>
              <a:rPr lang="es-C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s-CO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s-C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Detectar o encontrar </a:t>
            </a:r>
            <a:r>
              <a:rPr lang="es-CO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es-C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str_detect</a:t>
            </a:r>
            <a:r>
              <a:rPr lang="es-C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"f.*d")</a:t>
            </a:r>
          </a:p>
          <a:p>
            <a:pPr marL="0" indent="0">
              <a:buNone/>
            </a:pP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Cualquier </a:t>
            </a:r>
            <a:r>
              <a:rPr lang="es-CO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caracter</a:t>
            </a:r>
            <a:endParaRPr lang="es-C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str_detect</a:t>
            </a:r>
            <a:r>
              <a:rPr lang="es-C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"^f")</a:t>
            </a:r>
          </a:p>
          <a:p>
            <a:pPr marL="0" indent="0">
              <a:buNone/>
            </a:pP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^ Primer </a:t>
            </a:r>
            <a:r>
              <a:rPr lang="es-CO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caracter</a:t>
            </a:r>
            <a:endParaRPr lang="es-C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str_detect</a:t>
            </a:r>
            <a:r>
              <a:rPr lang="es-C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"o$")</a:t>
            </a:r>
          </a:p>
          <a:p>
            <a:pPr marL="0" indent="0">
              <a:buNone/>
            </a:pP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$ </a:t>
            </a:r>
            <a:r>
              <a:rPr lang="es-CO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ültimo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caracter</a:t>
            </a:r>
            <a:endParaRPr lang="es-C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0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err="1">
                <a:solidFill>
                  <a:schemeClr val="accent2">
                    <a:lumMod val="50000"/>
                  </a:schemeClr>
                </a:solidFill>
              </a:rPr>
              <a:t>Manupulación</a:t>
            </a:r>
            <a:r>
              <a:rPr lang="es-ES" sz="3600" b="1" dirty="0">
                <a:solidFill>
                  <a:schemeClr val="accent2">
                    <a:lumMod val="50000"/>
                  </a:schemeClr>
                </a:solidFill>
              </a:rPr>
              <a:t> de texto</a:t>
            </a:r>
            <a:endParaRPr lang="es-ES" sz="36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0668" y="16683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CO" sz="1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03068" y="18207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</a:t>
            </a:r>
            <a:r>
              <a:rPr lang="es-C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s-CO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CO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text.txt")</a:t>
            </a:r>
          </a:p>
          <a:p>
            <a:pPr marL="0" indent="0">
              <a:buNone/>
            </a:pP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s-C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head(</a:t>
            </a:r>
            <a:r>
              <a:rPr lang="es-CO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s-C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chap_positions</a:t>
            </a:r>
            <a:r>
              <a:rPr lang="es-C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s-CO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str_detect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"^CHAPTER"))</a:t>
            </a:r>
          </a:p>
          <a:p>
            <a:pPr marL="0" indent="0">
              <a:buNone/>
            </a:pPr>
            <a:r>
              <a:rPr lang="es-C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s-CO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Lineas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que comienzan con la palabra </a:t>
            </a:r>
            <a:r>
              <a:rPr lang="es-CO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Chapter</a:t>
            </a:r>
            <a:endParaRPr lang="es-C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chapter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s-CO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[chap_positions+1]</a:t>
            </a:r>
          </a:p>
          <a:p>
            <a:pPr marL="0" indent="0">
              <a:buNone/>
            </a:pPr>
            <a:r>
              <a:rPr lang="es-C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Guarda la </a:t>
            </a:r>
            <a:r>
              <a:rPr lang="es-CO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despúes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con los </a:t>
            </a:r>
            <a:r>
              <a:rPr lang="es-CO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titulos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de los capítulos</a:t>
            </a:r>
          </a:p>
          <a:p>
            <a:pPr marL="0" indent="0">
              <a:buNone/>
            </a:pPr>
            <a:endParaRPr lang="es-C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chap_nums</a:t>
            </a:r>
            <a:r>
              <a:rPr lang="es-C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s-CO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str_match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O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chap_positions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 "^CHAPTER +([[:</a:t>
            </a:r>
            <a:r>
              <a:rPr lang="es-CO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:]]+)")</a:t>
            </a:r>
          </a:p>
          <a:p>
            <a:pPr marL="0" indent="0">
              <a:buNone/>
            </a:pP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Extraer los números de los </a:t>
            </a:r>
            <a:r>
              <a:rPr lang="es-CO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capitulos</a:t>
            </a:r>
            <a:endParaRPr lang="es-C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Mas funciones para texto: 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</a:t>
            </a:r>
            <a:r>
              <a:rPr lang="es-CO" sz="15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www.gastonsanchez.com/Handling_and_Processing_Strings_in_R.pdf</a:t>
            </a:r>
            <a:endParaRPr lang="es-CO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C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7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Ejemplo sencillo de web </a:t>
            </a:r>
            <a:r>
              <a:rPr lang="es-ES" sz="3600" b="1" dirty="0" err="1" smtClean="0">
                <a:solidFill>
                  <a:schemeClr val="accent2">
                    <a:lumMod val="50000"/>
                  </a:schemeClr>
                </a:solidFill>
              </a:rPr>
              <a:t>scrapping</a:t>
            </a:r>
            <a:endParaRPr lang="es-ES" sz="36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0668" y="16683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CO" sz="1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03068" y="18207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800" dirty="0" smtClean="0"/>
              <a:t>La forma más sencilla de hacer web </a:t>
            </a:r>
            <a:r>
              <a:rPr lang="es-CO" sz="1800" dirty="0" err="1" smtClean="0"/>
              <a:t>scrapping</a:t>
            </a:r>
            <a:r>
              <a:rPr lang="es-CO" sz="1800" dirty="0" smtClean="0"/>
              <a:t> a </a:t>
            </a:r>
            <a:r>
              <a:rPr lang="es-CO" sz="1800" dirty="0" err="1" smtClean="0"/>
              <a:t>a</a:t>
            </a:r>
            <a:r>
              <a:rPr lang="es-CO" sz="1800" dirty="0" smtClean="0"/>
              <a:t> través de manipulación de texto, aunque esto no siempre es posible. La herramienta. R también cuenta con un paquete que permite conectarse como </a:t>
            </a:r>
            <a:r>
              <a:rPr lang="es-CO" sz="1800" dirty="0" err="1" smtClean="0"/>
              <a:t>Selenium</a:t>
            </a:r>
            <a:r>
              <a:rPr lang="es-CO" sz="1800" dirty="0" smtClean="0"/>
              <a:t> Server, un programa java que permite correr HTML en diferentes navegadores.</a:t>
            </a:r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r>
              <a:rPr lang="es-CO" sz="1800" dirty="0"/>
              <a:t>Un ejemplo del uso de </a:t>
            </a:r>
            <a:r>
              <a:rPr lang="es-CO" sz="1800" dirty="0" err="1"/>
              <a:t>Selenium</a:t>
            </a:r>
            <a:r>
              <a:rPr lang="es-CO" sz="1800" dirty="0"/>
              <a:t>:</a:t>
            </a:r>
          </a:p>
          <a:p>
            <a:pPr marL="0" indent="0">
              <a:buNone/>
            </a:pPr>
            <a:r>
              <a:rPr lang="es-CO" sz="1800" dirty="0" smtClean="0">
                <a:latin typeface="+mj-lt"/>
                <a:cs typeface="Courier New" panose="02070309020205020404" pitchFamily="49" charset="0"/>
                <a:hlinkClick r:id="rId3"/>
              </a:rPr>
              <a:t>https</a:t>
            </a:r>
            <a:r>
              <a:rPr lang="es-CO" sz="1800" dirty="0">
                <a:latin typeface="+mj-lt"/>
                <a:cs typeface="Courier New" panose="02070309020205020404" pitchFamily="49" charset="0"/>
                <a:hlinkClick r:id="rId3"/>
              </a:rPr>
              <a:t>://www.r-bloggers.com/scraping-with-selenium</a:t>
            </a:r>
            <a:r>
              <a:rPr lang="es-CO" sz="1800" dirty="0" smtClean="0">
                <a:latin typeface="+mj-lt"/>
                <a:cs typeface="Courier New" panose="02070309020205020404" pitchFamily="49" charset="0"/>
                <a:hlinkClick r:id="rId3"/>
              </a:rPr>
              <a:t>/</a:t>
            </a:r>
            <a:endParaRPr lang="es-CO" sz="1800" dirty="0" smtClean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800" dirty="0"/>
              <a:t>Un ejemplo </a:t>
            </a:r>
            <a:r>
              <a:rPr lang="es-CO" sz="1800" dirty="0" smtClean="0"/>
              <a:t>a través de manipulación de texto:</a:t>
            </a:r>
            <a:endParaRPr lang="es-CO" sz="1800" dirty="0"/>
          </a:p>
          <a:p>
            <a:pPr marL="0" indent="0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web_page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www.programmingr.com/ 	jan09rlist.html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Leer 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código 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HTML de la 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 (abrir y mirar estructura)</a:t>
            </a: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head(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web_page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2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Ejemplo sencillo de web </a:t>
            </a:r>
            <a:r>
              <a:rPr lang="es-ES" sz="3600" b="1" dirty="0" err="1" smtClean="0">
                <a:solidFill>
                  <a:schemeClr val="accent2">
                    <a:lumMod val="50000"/>
                  </a:schemeClr>
                </a:solidFill>
              </a:rPr>
              <a:t>scrapping</a:t>
            </a:r>
            <a:endParaRPr lang="es-ES" sz="36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0668" y="16683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CO" sz="1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03068" y="18207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author_lines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web_page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[grep("&lt;I&gt;",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web_page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Posiciones donde se encuentra el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"&lt;I&gt;"</a:t>
            </a:r>
          </a:p>
          <a:p>
            <a:pPr marL="0" indent="0">
              <a:buNone/>
            </a:pP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authors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("&lt;I&gt;", "",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author_lines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Borrar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&lt;I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author_counts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authors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decreasing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author_counts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[1:10]</a:t>
            </a:r>
          </a:p>
          <a:p>
            <a:pPr marL="0" indent="0">
              <a:buNone/>
            </a:pPr>
            <a:endParaRPr lang="es-C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93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0"/>
            <a:ext cx="9130937" cy="6857999"/>
          </a:xfr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373656" y="1737339"/>
            <a:ext cx="8548950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400" dirty="0" smtClean="0"/>
              <a:t>Personalizar tamaño de texto y simbolos</a:t>
            </a:r>
            <a:endParaRPr lang="es-C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735193" y="2556864"/>
          <a:ext cx="7769688" cy="29260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22046"/>
                <a:gridCol w="5647642"/>
              </a:tblGrid>
              <a:tr h="453431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Opción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Descripción</a:t>
                      </a:r>
                      <a:endParaRPr lang="es-ES" sz="2400" dirty="0"/>
                    </a:p>
                  </a:txBody>
                  <a:tcPr/>
                </a:tc>
              </a:tr>
              <a:tr h="453431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cex</a:t>
                      </a:r>
                      <a:endParaRPr lang="es-E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2200" dirty="0" smtClean="0"/>
                        <a:t>Número que indica el tamaño escalado al default (1). </a:t>
                      </a:r>
                      <a:r>
                        <a:rPr lang="es-ES" sz="2200" dirty="0" err="1" smtClean="0"/>
                        <a:t>e.g</a:t>
                      </a:r>
                      <a:r>
                        <a:rPr lang="es-ES" sz="2200" dirty="0" smtClean="0"/>
                        <a:t>. 1.5 es 50% más grande y 0.5 es 50%</a:t>
                      </a:r>
                      <a:r>
                        <a:rPr lang="es-ES" sz="2200" baseline="0" dirty="0" smtClean="0"/>
                        <a:t> más pequeño.</a:t>
                      </a:r>
                      <a:endParaRPr lang="es-ES" sz="2200" dirty="0"/>
                    </a:p>
                  </a:txBody>
                  <a:tcPr/>
                </a:tc>
              </a:tr>
              <a:tr h="453431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err="1" smtClean="0">
                          <a:latin typeface="Courier New"/>
                          <a:cs typeface="Courier New"/>
                        </a:rPr>
                        <a:t>cex.axis</a:t>
                      </a:r>
                      <a:endParaRPr lang="es-E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dirty="0" smtClean="0"/>
                        <a:t>Tamaño del</a:t>
                      </a:r>
                      <a:r>
                        <a:rPr lang="es-ES" sz="2200" baseline="0" dirty="0" smtClean="0"/>
                        <a:t> eje relativo a </a:t>
                      </a:r>
                      <a:r>
                        <a:rPr lang="es-ES" sz="2200" baseline="0" dirty="0" err="1" smtClean="0"/>
                        <a:t>cex</a:t>
                      </a:r>
                      <a:endParaRPr lang="es-ES" sz="2200" dirty="0"/>
                    </a:p>
                  </a:txBody>
                  <a:tcPr/>
                </a:tc>
              </a:tr>
              <a:tr h="45343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 err="1" smtClean="0">
                          <a:latin typeface="Courier New"/>
                          <a:cs typeface="Courier New"/>
                        </a:rPr>
                        <a:t>cex.lab</a:t>
                      </a:r>
                      <a:endParaRPr lang="es-ES" sz="240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dirty="0" smtClean="0"/>
                        <a:t>Tamaño de los nombres de eje relativo a </a:t>
                      </a:r>
                      <a:r>
                        <a:rPr lang="es-ES" sz="2200" dirty="0" err="1" smtClean="0"/>
                        <a:t>cex</a:t>
                      </a:r>
                      <a:endParaRPr lang="es-ES" sz="2200" dirty="0"/>
                    </a:p>
                  </a:txBody>
                  <a:tcPr/>
                </a:tc>
              </a:tr>
              <a:tr h="45343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 err="1" smtClean="0">
                          <a:latin typeface="Courier New"/>
                          <a:cs typeface="Courier New"/>
                        </a:rPr>
                        <a:t>cex.main</a:t>
                      </a:r>
                      <a:endParaRPr lang="es-ES" sz="240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dirty="0" smtClean="0"/>
                        <a:t>Tamaño del</a:t>
                      </a:r>
                      <a:r>
                        <a:rPr lang="es-ES" sz="2200" baseline="0" dirty="0" smtClean="0"/>
                        <a:t> titulo relativo a </a:t>
                      </a:r>
                      <a:r>
                        <a:rPr lang="es-ES" sz="2200" baseline="0" dirty="0" err="1" smtClean="0"/>
                        <a:t>cex</a:t>
                      </a:r>
                      <a:endParaRPr lang="es-E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91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0"/>
            <a:ext cx="9130937" cy="6857999"/>
          </a:xfr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373656" y="1536801"/>
            <a:ext cx="8548950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19" y="2435845"/>
            <a:ext cx="3941604" cy="337977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9890" y="2435845"/>
            <a:ext cx="3975879" cy="340916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4829763" y="1930090"/>
            <a:ext cx="4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&gt;hist(mtcars$mpg, cex.axis=2)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90111" y="1926118"/>
            <a:ext cx="4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&gt;hist(mtcars$mpg, 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cex.main=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231919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0"/>
            <a:ext cx="9130937" cy="6857999"/>
          </a:xfr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373656" y="1369685"/>
            <a:ext cx="8548950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400" dirty="0" smtClean="0"/>
              <a:t>Personalizar simbolos</a:t>
            </a:r>
            <a:endParaRPr lang="es-C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011" y="1737334"/>
            <a:ext cx="4225607" cy="450987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57455" y="2110784"/>
            <a:ext cx="3632324" cy="35394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#Tipo de símbolo</a:t>
            </a:r>
          </a:p>
          <a:p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</a:p>
          <a:p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#Color</a:t>
            </a:r>
          </a:p>
          <a:p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</a:p>
          <a:p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#Relleno</a:t>
            </a:r>
          </a:p>
          <a:p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1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0"/>
            <a:ext cx="9130937" cy="6857999"/>
          </a:xfr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373656" y="1369685"/>
            <a:ext cx="8548950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73655" y="1369685"/>
            <a:ext cx="85489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&lt;- 1: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y1 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x*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plot(x, y1, type = "b", frame = FALSE, pch = 19, col 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= 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"red", xlab = "x", ylab = "y")</a:t>
            </a: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56" y="2908362"/>
            <a:ext cx="4121065" cy="353365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4721" y="2991917"/>
            <a:ext cx="4241927" cy="363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0"/>
            <a:ext cx="9130937" cy="6857999"/>
          </a:xfr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373656" y="1369685"/>
            <a:ext cx="8548950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73655" y="1369685"/>
            <a:ext cx="85489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&lt;- 1: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&gt;y1 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x*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plot(x, y1, type = "b", frame = FALSE, pch = 19, col 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= 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"red", xlab = "x", ylab = "y")</a:t>
            </a: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56" y="2908362"/>
            <a:ext cx="4121065" cy="353365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4721" y="2991917"/>
            <a:ext cx="4241927" cy="363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0"/>
            <a:ext cx="9130937" cy="6857999"/>
          </a:xfr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373656" y="1536801"/>
            <a:ext cx="8315024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400" dirty="0" smtClean="0"/>
              <a:t>Otros ejemplos parámetros susceptibles de personalizar</a:t>
            </a:r>
            <a:endParaRPr lang="es-C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#Tipo de linea</a:t>
            </a: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&gt;lty</a:t>
            </a:r>
          </a:p>
          <a:p>
            <a:pPr marL="0" indent="0">
              <a:buNone/>
            </a:pP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#Márgenes</a:t>
            </a:r>
          </a:p>
          <a:p>
            <a:pPr marL="0" indent="0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</a:t>
            </a:r>
          </a:p>
          <a:p>
            <a:pPr marL="0" indent="0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(Default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c(5, 4, 4, 2) + 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0.1) </a:t>
            </a:r>
            <a:endParaRPr lang="es-C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(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inferior, izquierda, superior,derecha).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403" y="2395642"/>
            <a:ext cx="4070730" cy="241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1392</Words>
  <Application>Microsoft Office PowerPoint</Application>
  <PresentationFormat>Presentación en pantalla (4:3)</PresentationFormat>
  <Paragraphs>306</Paragraphs>
  <Slides>35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9" baseType="lpstr">
      <vt:lpstr>Arial</vt:lpstr>
      <vt:lpstr>Calibri</vt:lpstr>
      <vt:lpstr>Courier New</vt:lpstr>
      <vt:lpstr>Tema de Office</vt:lpstr>
      <vt:lpstr>TÍTULO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MAC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MAC MAC</dc:creator>
  <cp:lastModifiedBy>Andres Felipe Garcia Suaza</cp:lastModifiedBy>
  <cp:revision>162</cp:revision>
  <cp:lastPrinted>2017-10-30T14:23:36Z</cp:lastPrinted>
  <dcterms:created xsi:type="dcterms:W3CDTF">2016-11-23T20:14:56Z</dcterms:created>
  <dcterms:modified xsi:type="dcterms:W3CDTF">2017-10-31T19:02:24Z</dcterms:modified>
</cp:coreProperties>
</file>