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0"/>
  </p:notesMasterIdLst>
  <p:sldIdLst>
    <p:sldId id="256" r:id="rId2"/>
    <p:sldId id="259" r:id="rId3"/>
    <p:sldId id="263" r:id="rId4"/>
    <p:sldId id="300" r:id="rId5"/>
    <p:sldId id="430" r:id="rId6"/>
    <p:sldId id="431" r:id="rId7"/>
    <p:sldId id="454" r:id="rId8"/>
    <p:sldId id="455" r:id="rId9"/>
    <p:sldId id="440" r:id="rId10"/>
    <p:sldId id="442" r:id="rId11"/>
    <p:sldId id="443" r:id="rId12"/>
    <p:sldId id="456" r:id="rId13"/>
    <p:sldId id="457" r:id="rId14"/>
    <p:sldId id="458" r:id="rId15"/>
    <p:sldId id="444" r:id="rId16"/>
    <p:sldId id="445" r:id="rId17"/>
    <p:sldId id="446" r:id="rId18"/>
    <p:sldId id="447" r:id="rId19"/>
    <p:sldId id="448" r:id="rId20"/>
    <p:sldId id="449" r:id="rId21"/>
    <p:sldId id="450" r:id="rId22"/>
    <p:sldId id="451" r:id="rId23"/>
    <p:sldId id="452" r:id="rId24"/>
    <p:sldId id="453" r:id="rId25"/>
    <p:sldId id="459" r:id="rId26"/>
    <p:sldId id="460" r:id="rId27"/>
    <p:sldId id="461" r:id="rId28"/>
    <p:sldId id="462" r:id="rId29"/>
    <p:sldId id="463" r:id="rId30"/>
    <p:sldId id="464" r:id="rId31"/>
    <p:sldId id="465" r:id="rId32"/>
    <p:sldId id="466" r:id="rId33"/>
    <p:sldId id="467" r:id="rId34"/>
    <p:sldId id="469" r:id="rId35"/>
    <p:sldId id="470" r:id="rId36"/>
    <p:sldId id="471" r:id="rId37"/>
    <p:sldId id="472" r:id="rId38"/>
    <p:sldId id="473" r:id="rId39"/>
    <p:sldId id="474" r:id="rId40"/>
    <p:sldId id="475" r:id="rId41"/>
    <p:sldId id="476" r:id="rId42"/>
    <p:sldId id="477" r:id="rId43"/>
    <p:sldId id="478" r:id="rId44"/>
    <p:sldId id="479" r:id="rId45"/>
    <p:sldId id="480" r:id="rId46"/>
    <p:sldId id="481" r:id="rId47"/>
    <p:sldId id="483" r:id="rId48"/>
    <p:sldId id="482" r:id="rId49"/>
    <p:sldId id="484" r:id="rId50"/>
    <p:sldId id="485" r:id="rId51"/>
    <p:sldId id="486" r:id="rId52"/>
    <p:sldId id="487" r:id="rId53"/>
    <p:sldId id="488" r:id="rId54"/>
    <p:sldId id="489" r:id="rId55"/>
    <p:sldId id="490" r:id="rId56"/>
    <p:sldId id="491" r:id="rId57"/>
    <p:sldId id="492" r:id="rId58"/>
    <p:sldId id="493" r:id="rId59"/>
    <p:sldId id="494" r:id="rId60"/>
    <p:sldId id="496" r:id="rId61"/>
    <p:sldId id="495" r:id="rId62"/>
    <p:sldId id="497" r:id="rId63"/>
    <p:sldId id="498" r:id="rId64"/>
    <p:sldId id="499" r:id="rId65"/>
    <p:sldId id="500" r:id="rId66"/>
    <p:sldId id="501" r:id="rId67"/>
    <p:sldId id="524" r:id="rId68"/>
    <p:sldId id="525" r:id="rId69"/>
    <p:sldId id="543" r:id="rId70"/>
    <p:sldId id="544" r:id="rId71"/>
    <p:sldId id="504" r:id="rId72"/>
    <p:sldId id="505" r:id="rId73"/>
    <p:sldId id="506" r:id="rId74"/>
    <p:sldId id="508" r:id="rId75"/>
    <p:sldId id="509" r:id="rId76"/>
    <p:sldId id="510" r:id="rId77"/>
    <p:sldId id="507" r:id="rId78"/>
    <p:sldId id="511" r:id="rId79"/>
    <p:sldId id="534" r:id="rId80"/>
    <p:sldId id="541" r:id="rId81"/>
    <p:sldId id="512" r:id="rId82"/>
    <p:sldId id="513" r:id="rId83"/>
    <p:sldId id="514" r:id="rId84"/>
    <p:sldId id="515" r:id="rId85"/>
    <p:sldId id="516" r:id="rId86"/>
    <p:sldId id="517" r:id="rId87"/>
    <p:sldId id="535" r:id="rId88"/>
    <p:sldId id="536" r:id="rId89"/>
    <p:sldId id="518" r:id="rId90"/>
    <p:sldId id="519" r:id="rId91"/>
    <p:sldId id="520" r:id="rId92"/>
    <p:sldId id="521" r:id="rId93"/>
    <p:sldId id="526" r:id="rId94"/>
    <p:sldId id="527" r:id="rId95"/>
    <p:sldId id="528" r:id="rId96"/>
    <p:sldId id="529" r:id="rId97"/>
    <p:sldId id="530" r:id="rId98"/>
    <p:sldId id="531" r:id="rId99"/>
    <p:sldId id="532" r:id="rId100"/>
    <p:sldId id="533" r:id="rId101"/>
    <p:sldId id="537" r:id="rId102"/>
    <p:sldId id="538" r:id="rId103"/>
    <p:sldId id="539" r:id="rId104"/>
    <p:sldId id="540" r:id="rId105"/>
    <p:sldId id="542" r:id="rId106"/>
    <p:sldId id="546" r:id="rId107"/>
    <p:sldId id="545" r:id="rId108"/>
    <p:sldId id="547" r:id="rId109"/>
    <p:sldId id="548" r:id="rId110"/>
    <p:sldId id="549" r:id="rId111"/>
    <p:sldId id="550" r:id="rId112"/>
    <p:sldId id="551" r:id="rId113"/>
    <p:sldId id="552" r:id="rId114"/>
    <p:sldId id="553" r:id="rId115"/>
    <p:sldId id="554" r:id="rId116"/>
    <p:sldId id="555" r:id="rId117"/>
    <p:sldId id="556" r:id="rId118"/>
    <p:sldId id="557" r:id="rId119"/>
    <p:sldId id="558" r:id="rId120"/>
    <p:sldId id="559" r:id="rId121"/>
    <p:sldId id="560" r:id="rId122"/>
    <p:sldId id="561" r:id="rId123"/>
    <p:sldId id="562" r:id="rId124"/>
    <p:sldId id="563" r:id="rId125"/>
    <p:sldId id="564" r:id="rId126"/>
    <p:sldId id="565" r:id="rId127"/>
    <p:sldId id="566" r:id="rId128"/>
    <p:sldId id="567" r:id="rId129"/>
  </p:sldIdLst>
  <p:sldSz cx="9144000" cy="6858000" type="screen4x3"/>
  <p:notesSz cx="7315200" cy="96012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09" autoAdjust="0"/>
    <p:restoredTop sz="94660"/>
  </p:normalViewPr>
  <p:slideViewPr>
    <p:cSldViewPr snapToGrid="0" snapToObjects="1">
      <p:cViewPr varScale="1">
        <p:scale>
          <a:sx n="113" d="100"/>
          <a:sy n="113" d="100"/>
        </p:scale>
        <p:origin x="18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68471D6-64A7-4500-87B4-52922375C3E9}" type="datetimeFigureOut">
              <a:rPr lang="es-CO" smtClean="0"/>
              <a:t>27/11/2017</a:t>
            </a:fld>
            <a:endParaRPr lang="es-CO"/>
          </a:p>
        </p:txBody>
      </p:sp>
      <p:sp>
        <p:nvSpPr>
          <p:cNvPr id="4" name="Marcador de imagen de diapositiva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8C484CCA-6AFA-4BD5-B164-AD53D1531A97}" type="slidenum">
              <a:rPr lang="es-CO" smtClean="0"/>
              <a:t>‹#›</a:t>
            </a:fld>
            <a:endParaRPr lang="es-CO"/>
          </a:p>
        </p:txBody>
      </p:sp>
    </p:spTree>
    <p:extLst>
      <p:ext uri="{BB962C8B-B14F-4D97-AF65-F5344CB8AC3E}">
        <p14:creationId xmlns:p14="http://schemas.microsoft.com/office/powerpoint/2010/main" val="135013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C484CCA-6AFA-4BD5-B164-AD53D1531A97}" type="slidenum">
              <a:rPr lang="es-CO" smtClean="0"/>
              <a:t>7</a:t>
            </a:fld>
            <a:endParaRPr lang="es-CO"/>
          </a:p>
        </p:txBody>
      </p:sp>
    </p:spTree>
    <p:extLst>
      <p:ext uri="{BB962C8B-B14F-4D97-AF65-F5344CB8AC3E}">
        <p14:creationId xmlns:p14="http://schemas.microsoft.com/office/powerpoint/2010/main" val="306626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84CCA-6AFA-4BD5-B164-AD53D1531A97}" type="slidenum">
              <a:rPr lang="es-CO" smtClean="0"/>
              <a:t>24</a:t>
            </a:fld>
            <a:endParaRPr lang="es-CO"/>
          </a:p>
        </p:txBody>
      </p:sp>
    </p:spTree>
    <p:extLst>
      <p:ext uri="{BB962C8B-B14F-4D97-AF65-F5344CB8AC3E}">
        <p14:creationId xmlns:p14="http://schemas.microsoft.com/office/powerpoint/2010/main" val="1007785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84CCA-6AFA-4BD5-B164-AD53D1531A97}" type="slidenum">
              <a:rPr lang="es-CO" smtClean="0"/>
              <a:t>31</a:t>
            </a:fld>
            <a:endParaRPr lang="es-CO"/>
          </a:p>
        </p:txBody>
      </p:sp>
    </p:spTree>
    <p:extLst>
      <p:ext uri="{BB962C8B-B14F-4D97-AF65-F5344CB8AC3E}">
        <p14:creationId xmlns:p14="http://schemas.microsoft.com/office/powerpoint/2010/main" val="335467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84CCA-6AFA-4BD5-B164-AD53D1531A97}" type="slidenum">
              <a:rPr lang="es-CO" smtClean="0"/>
              <a:t>32</a:t>
            </a:fld>
            <a:endParaRPr lang="es-CO"/>
          </a:p>
        </p:txBody>
      </p:sp>
    </p:spTree>
    <p:extLst>
      <p:ext uri="{BB962C8B-B14F-4D97-AF65-F5344CB8AC3E}">
        <p14:creationId xmlns:p14="http://schemas.microsoft.com/office/powerpoint/2010/main" val="3672992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84CCA-6AFA-4BD5-B164-AD53D1531A97}" type="slidenum">
              <a:rPr lang="es-CO" smtClean="0"/>
              <a:t>33</a:t>
            </a:fld>
            <a:endParaRPr lang="es-CO"/>
          </a:p>
        </p:txBody>
      </p:sp>
    </p:spTree>
    <p:extLst>
      <p:ext uri="{BB962C8B-B14F-4D97-AF65-F5344CB8AC3E}">
        <p14:creationId xmlns:p14="http://schemas.microsoft.com/office/powerpoint/2010/main" val="282338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84CCA-6AFA-4BD5-B164-AD53D1531A97}" type="slidenum">
              <a:rPr lang="es-CO" smtClean="0"/>
              <a:t>114</a:t>
            </a:fld>
            <a:endParaRPr lang="es-CO"/>
          </a:p>
        </p:txBody>
      </p:sp>
    </p:spTree>
    <p:extLst>
      <p:ext uri="{BB962C8B-B14F-4D97-AF65-F5344CB8AC3E}">
        <p14:creationId xmlns:p14="http://schemas.microsoft.com/office/powerpoint/2010/main" val="3966447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84CCA-6AFA-4BD5-B164-AD53D1531A97}" type="slidenum">
              <a:rPr lang="es-CO" smtClean="0"/>
              <a:t>115</a:t>
            </a:fld>
            <a:endParaRPr lang="es-CO"/>
          </a:p>
        </p:txBody>
      </p:sp>
    </p:spTree>
    <p:extLst>
      <p:ext uri="{BB962C8B-B14F-4D97-AF65-F5344CB8AC3E}">
        <p14:creationId xmlns:p14="http://schemas.microsoft.com/office/powerpoint/2010/main" val="109867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84CCA-6AFA-4BD5-B164-AD53D1531A97}" type="slidenum">
              <a:rPr lang="es-CO" smtClean="0"/>
              <a:t>116</a:t>
            </a:fld>
            <a:endParaRPr lang="es-CO"/>
          </a:p>
        </p:txBody>
      </p:sp>
    </p:spTree>
    <p:extLst>
      <p:ext uri="{BB962C8B-B14F-4D97-AF65-F5344CB8AC3E}">
        <p14:creationId xmlns:p14="http://schemas.microsoft.com/office/powerpoint/2010/main" val="115505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3DCB1B0-157C-AA45-8852-EE9AFFB86227}" type="datetimeFigureOut">
              <a:rPr lang="es-ES" smtClean="0"/>
              <a:t>27/11/2017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18739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E3DCB1B0-157C-AA45-8852-EE9AFFB86227}" type="datetimeFigureOut">
              <a:rPr lang="es-ES" smtClean="0"/>
              <a:t>27/11/2017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348354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E3DCB1B0-157C-AA45-8852-EE9AFFB86227}" type="datetimeFigureOut">
              <a:rPr lang="es-ES" smtClean="0"/>
              <a:t>27/11/2017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20176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E3DCB1B0-157C-AA45-8852-EE9AFFB86227}" type="datetimeFigureOut">
              <a:rPr lang="es-ES" smtClean="0"/>
              <a:t>27/11/2017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371095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E3DCB1B0-157C-AA45-8852-EE9AFFB86227}" type="datetimeFigureOut">
              <a:rPr lang="es-ES" smtClean="0"/>
              <a:t>27/11/2017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284557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E3DCB1B0-157C-AA45-8852-EE9AFFB86227}" type="datetimeFigureOut">
              <a:rPr lang="es-ES" smtClean="0"/>
              <a:t>27/11/2017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70270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E3DCB1B0-157C-AA45-8852-EE9AFFB86227}" type="datetimeFigureOut">
              <a:rPr lang="es-ES" smtClean="0"/>
              <a:t>27/11/2017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139031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E3DCB1B0-157C-AA45-8852-EE9AFFB86227}" type="datetimeFigureOut">
              <a:rPr lang="es-ES" smtClean="0"/>
              <a:t>27/11/2017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318924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3DCB1B0-157C-AA45-8852-EE9AFFB86227}" type="datetimeFigureOut">
              <a:rPr lang="es-ES" smtClean="0"/>
              <a:t>27/11/2017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137232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E3DCB1B0-157C-AA45-8852-EE9AFFB86227}" type="datetimeFigureOut">
              <a:rPr lang="es-ES" smtClean="0"/>
              <a:t>27/11/2017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245833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E3DCB1B0-157C-AA45-8852-EE9AFFB86227}" type="datetimeFigureOut">
              <a:rPr lang="es-ES" smtClean="0"/>
              <a:t>27/11/2017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31B4445-28C7-7040-AF94-0D64D788EC8B}" type="slidenum">
              <a:rPr lang="es-ES" smtClean="0"/>
              <a:t>‹#›</a:t>
            </a:fld>
            <a:endParaRPr lang="es-ES"/>
          </a:p>
        </p:txBody>
      </p:sp>
    </p:spTree>
    <p:extLst>
      <p:ext uri="{BB962C8B-B14F-4D97-AF65-F5344CB8AC3E}">
        <p14:creationId xmlns:p14="http://schemas.microsoft.com/office/powerpoint/2010/main" val="319588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CB1B0-157C-AA45-8852-EE9AFFB86227}" type="datetimeFigureOut">
              <a:rPr lang="es-ES" smtClean="0"/>
              <a:t>27/11/2017</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B4445-28C7-7040-AF94-0D64D788EC8B}" type="slidenum">
              <a:rPr lang="es-ES" smtClean="0"/>
              <a:t>‹#›</a:t>
            </a:fld>
            <a:endParaRPr lang="es-ES"/>
          </a:p>
        </p:txBody>
      </p:sp>
    </p:spTree>
    <p:extLst>
      <p:ext uri="{BB962C8B-B14F-4D97-AF65-F5344CB8AC3E}">
        <p14:creationId xmlns:p14="http://schemas.microsoft.com/office/powerpoint/2010/main" val="3921668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9" Type="http://schemas.openxmlformats.org/officeDocument/2006/relationships/image" Target="../media/image69.png"/></Relationships>
</file>

<file path=ppt/slides/_rels/slide1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NULL"/><Relationship Id="rId4" Type="http://schemas.openxmlformats.org/officeDocument/2006/relationships/image" Target="../media/image62.png"/></Relationships>
</file>

<file path=ppt/slides/_rels/slide1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9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29734" y="2130426"/>
            <a:ext cx="4528465" cy="1239630"/>
          </a:xfrm>
        </p:spPr>
        <p:txBody>
          <a:bodyPr/>
          <a:lstStyle/>
          <a:p>
            <a:r>
              <a:rPr lang="es-ES" dirty="0" smtClean="0"/>
              <a:t>TÍTULO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0937" cy="6857999"/>
          </a:xfrm>
          <a:prstGeom prst="rect">
            <a:avLst/>
          </a:prstGeom>
        </p:spPr>
      </p:pic>
      <p:sp>
        <p:nvSpPr>
          <p:cNvPr id="3" name="Subtítulo 2"/>
          <p:cNvSpPr>
            <a:spLocks noGrp="1"/>
          </p:cNvSpPr>
          <p:nvPr>
            <p:ph type="subTitle" idx="1"/>
          </p:nvPr>
        </p:nvSpPr>
        <p:spPr>
          <a:xfrm>
            <a:off x="3929734" y="5629336"/>
            <a:ext cx="4528465" cy="816788"/>
          </a:xfrm>
        </p:spPr>
        <p:txBody>
          <a:bodyPr>
            <a:normAutofit fontScale="70000" lnSpcReduction="20000"/>
          </a:bodyPr>
          <a:lstStyle/>
          <a:p>
            <a:r>
              <a:rPr lang="es-CO" dirty="0" smtClean="0">
                <a:solidFill>
                  <a:schemeClr val="bg1"/>
                </a:solidFill>
              </a:rPr>
              <a:t>Módulo 6</a:t>
            </a:r>
          </a:p>
          <a:p>
            <a:r>
              <a:rPr lang="es-CO" dirty="0" smtClean="0">
                <a:solidFill>
                  <a:schemeClr val="bg1"/>
                </a:solidFill>
              </a:rPr>
              <a:t>DIPLOMADO</a:t>
            </a:r>
            <a:r>
              <a:rPr lang="es-CO" dirty="0">
                <a:solidFill>
                  <a:schemeClr val="bg1"/>
                </a:solidFill>
              </a:rPr>
              <a:t> EN CIENCIA DE DATOS</a:t>
            </a:r>
            <a:endParaRPr lang="es-ES" dirty="0">
              <a:solidFill>
                <a:schemeClr val="bg1"/>
              </a:solidFill>
            </a:endParaRPr>
          </a:p>
        </p:txBody>
      </p:sp>
    </p:spTree>
    <p:extLst>
      <p:ext uri="{BB962C8B-B14F-4D97-AF65-F5344CB8AC3E}">
        <p14:creationId xmlns:p14="http://schemas.microsoft.com/office/powerpoint/2010/main" val="1090247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75307"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Más sobre métodos de regresión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indent="-234950" algn="just"/>
            <a:r>
              <a:rPr lang="es-CO" sz="2400" dirty="0" smtClean="0"/>
              <a:t>Los métodos anteriores se clasifican como paramétricos o </a:t>
            </a:r>
            <a:r>
              <a:rPr lang="es-CO" sz="2400" dirty="0" err="1" smtClean="0"/>
              <a:t>semiparamétricos</a:t>
            </a:r>
            <a:endParaRPr lang="es-CO" sz="2400" dirty="0" smtClean="0"/>
          </a:p>
          <a:p>
            <a:pPr marL="688975" lvl="1" indent="-234950" algn="just"/>
            <a:r>
              <a:rPr lang="es-CO" sz="2000" dirty="0" smtClean="0"/>
              <a:t>Existe una familia amplia de modelo no paramétricos</a:t>
            </a:r>
          </a:p>
          <a:p>
            <a:pPr marL="688975" lvl="1" indent="-234950" algn="just"/>
            <a:endParaRPr lang="es-CO" sz="2000" dirty="0"/>
          </a:p>
          <a:p>
            <a:pPr marL="288925" indent="-234950" algn="just"/>
            <a:r>
              <a:rPr lang="es-CO" sz="2400" dirty="0" smtClean="0"/>
              <a:t>El método consiste en encontrar el conjunto de parámetros o funciones que minimizan una función de perdida asociada a error de estimación</a:t>
            </a:r>
          </a:p>
          <a:p>
            <a:pPr marL="688975" lvl="1" indent="-234950" algn="just"/>
            <a:r>
              <a:rPr lang="es-CO" sz="2000" dirty="0" smtClean="0"/>
              <a:t>Minimizar la probabilidad de especificar erróneamente la función de distribución</a:t>
            </a:r>
          </a:p>
          <a:p>
            <a:pPr marL="688975" lvl="1" indent="-234950" algn="just"/>
            <a:r>
              <a:rPr lang="es-CO" sz="2000" dirty="0" smtClean="0"/>
              <a:t>Minimizar el error cuadrado medio. Por qué es importante esta cantidad?</a:t>
            </a:r>
          </a:p>
          <a:p>
            <a:pPr marL="688975" lvl="1" indent="-234950" algn="just"/>
            <a:r>
              <a:rPr lang="es-CO" sz="2000" dirty="0" smtClean="0"/>
              <a:t>Minimizar la distancia entre lo </a:t>
            </a:r>
            <a:r>
              <a:rPr lang="es-CO" sz="2000" dirty="0" err="1" smtClean="0"/>
              <a:t>muestral</a:t>
            </a:r>
            <a:r>
              <a:rPr lang="es-CO" sz="2000" dirty="0" smtClean="0"/>
              <a:t> y lo esperado poblacionalmente. </a:t>
            </a:r>
            <a:endParaRPr lang="es-CO" sz="2400" dirty="0" smtClean="0"/>
          </a:p>
        </p:txBody>
      </p:sp>
    </p:spTree>
    <p:extLst>
      <p:ext uri="{BB962C8B-B14F-4D97-AF65-F5344CB8AC3E}">
        <p14:creationId xmlns:p14="http://schemas.microsoft.com/office/powerpoint/2010/main" val="188932583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Variables omitidas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Se puede mostrar que:</a:t>
                </a:r>
                <a:endParaRPr lang="en-US" sz="2000" i="1" dirty="0" smtClean="0">
                  <a:latin typeface="Cambria Math" panose="02040503050406030204" pitchFamily="18" charset="0"/>
                </a:endParaRPr>
              </a:p>
              <a:p>
                <a:pPr algn="just"/>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d>
                      <m:r>
                        <a:rPr lang="en-US" sz="2000" i="1">
                          <a:latin typeface="Cambria Math" panose="02040503050406030204" pitchFamily="18" charset="0"/>
                        </a:rPr>
                        <m:t>=</m:t>
                      </m:r>
                      <m:r>
                        <a:rPr lang="en-US" sz="2000" i="1">
                          <a:latin typeface="Cambria Math" panose="02040503050406030204" pitchFamily="18" charset="0"/>
                        </a:rPr>
                        <m:t>𝛽</m:t>
                      </m:r>
                      <m:r>
                        <a:rPr lang="en-US" sz="2000" b="0" i="1" smtClean="0">
                          <a:latin typeface="Cambria Math" panose="02040503050406030204" pitchFamily="18" charset="0"/>
                        </a:rPr>
                        <m:t>+</m:t>
                      </m:r>
                      <m:r>
                        <a:rPr lang="en-US" sz="2000" b="0" i="1" smtClean="0">
                          <a:latin typeface="Cambria Math" panose="02040503050406030204" pitchFamily="18" charset="0"/>
                        </a:rPr>
                        <m:t>𝛾</m:t>
                      </m:r>
                      <m:f>
                        <m:fPr>
                          <m:ctrlPr>
                            <a:rPr lang="en-US" sz="2000" b="0" i="1" smtClean="0">
                              <a:latin typeface="Cambria Math" panose="02040503050406030204" pitchFamily="18" charset="0"/>
                            </a:rPr>
                          </m:ctrlPr>
                        </m:fPr>
                        <m:num>
                          <m:nary>
                            <m:naryPr>
                              <m:chr m:val="∑"/>
                              <m:subHide m:val="on"/>
                              <m:supHide m:val="on"/>
                              <m:ctrlPr>
                                <a:rPr lang="en-US" sz="2000" b="0" i="1" smtClean="0">
                                  <a:latin typeface="Cambria Math" panose="02040503050406030204" pitchFamily="18" charset="0"/>
                                </a:rPr>
                              </m:ctrlPr>
                            </m:naryPr>
                            <m:sub/>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e>
                          </m:nary>
                        </m:num>
                        <m:den>
                          <m:nary>
                            <m:naryPr>
                              <m:chr m:val="∑"/>
                              <m:subHide m:val="on"/>
                              <m:supHide m:val="on"/>
                              <m:ctrlPr>
                                <a:rPr lang="en-US" sz="2000" b="0" i="1" smtClean="0">
                                  <a:latin typeface="Cambria Math" panose="02040503050406030204" pitchFamily="18" charset="0"/>
                                </a:rPr>
                              </m:ctrlPr>
                            </m:naryPr>
                            <m:sub/>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e>
                                  </m:d>
                                </m:e>
                                <m:sup>
                                  <m:r>
                                    <a:rPr lang="en-US" sz="2000" b="0" i="1" smtClean="0">
                                      <a:latin typeface="Cambria Math" panose="02040503050406030204" pitchFamily="18" charset="0"/>
                                    </a:rPr>
                                    <m:t>2</m:t>
                                  </m:r>
                                </m:sup>
                              </m:sSup>
                            </m:e>
                          </m:nary>
                        </m:den>
                      </m:f>
                    </m:oMath>
                  </m:oMathPara>
                </a14:m>
                <a:endParaRPr lang="en-US" sz="2000" dirty="0" smtClean="0"/>
              </a:p>
              <a:p>
                <a:pPr marL="0" indent="0" algn="just">
                  <a:buNone/>
                </a:pPr>
                <a:r>
                  <a:rPr lang="en-US" sz="2000" dirty="0" err="1" smtClean="0"/>
                  <a:t>Cómo</a:t>
                </a:r>
                <a:r>
                  <a:rPr lang="en-US" sz="2000" dirty="0" smtClean="0"/>
                  <a:t> se </a:t>
                </a:r>
                <a:r>
                  <a:rPr lang="en-US" sz="2000" dirty="0" err="1" smtClean="0"/>
                  <a:t>puede</a:t>
                </a:r>
                <a:r>
                  <a:rPr lang="en-US" sz="2000" dirty="0" smtClean="0"/>
                  <a:t> </a:t>
                </a:r>
                <a:r>
                  <a:rPr lang="en-US" sz="2000" dirty="0" err="1" smtClean="0"/>
                  <a:t>interpretar</a:t>
                </a:r>
                <a:r>
                  <a:rPr lang="en-US" sz="2000" dirty="0" smtClean="0"/>
                  <a:t> </a:t>
                </a:r>
                <a:r>
                  <a:rPr lang="en-US" sz="2000" dirty="0" err="1" smtClean="0"/>
                  <a:t>este</a:t>
                </a:r>
                <a:r>
                  <a:rPr lang="en-US" sz="2000" dirty="0" smtClean="0"/>
                  <a:t> </a:t>
                </a:r>
                <a:r>
                  <a:rPr lang="en-US" sz="2000" dirty="0" err="1" smtClean="0"/>
                  <a:t>resultado</a:t>
                </a:r>
                <a:r>
                  <a:rPr lang="en-US" sz="2000" dirty="0" smtClean="0"/>
                  <a:t>? </a:t>
                </a:r>
                <a:r>
                  <a:rPr lang="en-US" sz="2000" dirty="0" err="1" smtClean="0"/>
                  <a:t>Cuál</a:t>
                </a:r>
                <a:r>
                  <a:rPr lang="en-US" sz="2000" dirty="0" smtClean="0"/>
                  <a:t> </a:t>
                </a:r>
                <a:r>
                  <a:rPr lang="en-US" sz="2000" dirty="0" err="1" smtClean="0"/>
                  <a:t>es</a:t>
                </a:r>
                <a:r>
                  <a:rPr lang="en-US" sz="2000" dirty="0" smtClean="0"/>
                  <a:t> el </a:t>
                </a:r>
                <a:r>
                  <a:rPr lang="en-US" sz="2000" dirty="0" err="1" smtClean="0"/>
                  <a:t>signo</a:t>
                </a:r>
                <a:r>
                  <a:rPr lang="en-US" sz="2000" dirty="0" smtClean="0"/>
                  <a:t> del </a:t>
                </a:r>
                <a:r>
                  <a:rPr lang="en-US" sz="2000" dirty="0" err="1" smtClean="0"/>
                  <a:t>sesgo</a:t>
                </a:r>
                <a:r>
                  <a:rPr lang="en-US" sz="2000" dirty="0" smtClean="0"/>
                  <a:t>?</a:t>
                </a:r>
              </a:p>
              <a:p>
                <a:pPr marL="0" indent="0" algn="just">
                  <a:buNone/>
                </a:pPr>
                <a:endParaRPr lang="en-US" sz="2000" dirty="0"/>
              </a:p>
              <a:p>
                <a:pPr algn="just"/>
                <a:r>
                  <a:rPr lang="es-ES" sz="2000" dirty="0"/>
                  <a:t>En algunos casos no es posible determinar el signo del </a:t>
                </a:r>
                <a:r>
                  <a:rPr lang="es-ES" sz="2000" dirty="0" smtClean="0"/>
                  <a:t>sesgo. Por ejemplo, cuando se consideran varias variables explicativas</a:t>
                </a:r>
              </a:p>
              <a:p>
                <a:pPr algn="just"/>
                <a:endParaRPr lang="es-ES" sz="2000" dirty="0"/>
              </a:p>
              <a:p>
                <a:pPr algn="just"/>
                <a:r>
                  <a:rPr lang="es-ES" sz="2000" dirty="0" smtClean="0"/>
                  <a:t>Este es el problema típico de </a:t>
                </a:r>
                <a:r>
                  <a:rPr lang="es-ES" sz="2000" dirty="0" err="1" smtClean="0"/>
                  <a:t>endogeneidad</a:t>
                </a:r>
                <a:r>
                  <a:rPr lang="es-ES" sz="2000" dirty="0" smtClean="0"/>
                  <a:t>, el cual puede solucionarse a través del método de variables instrumentales</a:t>
                </a:r>
              </a:p>
              <a:p>
                <a:pPr algn="just"/>
                <a:endParaRPr lang="es-ES" sz="2000" dirty="0"/>
              </a:p>
              <a:p>
                <a:pPr algn="just"/>
                <a:r>
                  <a:rPr lang="es-ES" sz="2000" dirty="0"/>
                  <a:t>Cómo analizaríamos este problema a través de un ejercicio Montecarlo</a:t>
                </a:r>
                <a:r>
                  <a:rPr lang="es-ES" sz="2000" dirty="0" smtClean="0"/>
                  <a:t>?</a:t>
                </a:r>
                <a:endParaRPr lang="en-US" sz="2000" dirty="0" smtClean="0"/>
              </a:p>
              <a:p>
                <a:pPr marL="0" indent="0">
                  <a:buNone/>
                </a:pPr>
                <a:endParaRPr lang="en-US" sz="2000" dirty="0"/>
              </a:p>
              <a:p>
                <a:pPr marL="0" indent="0">
                  <a:buNone/>
                </a:pPr>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741" b="-12660"/>
                </a:stretch>
              </a:blipFill>
            </p:spPr>
            <p:txBody>
              <a:bodyPr/>
              <a:lstStyle/>
              <a:p>
                <a:r>
                  <a:rPr lang="es-CO">
                    <a:noFill/>
                  </a:rPr>
                  <a:t> </a:t>
                </a:r>
              </a:p>
            </p:txBody>
          </p:sp>
        </mc:Fallback>
      </mc:AlternateContent>
    </p:spTree>
    <p:extLst>
      <p:ext uri="{BB962C8B-B14F-4D97-AF65-F5344CB8AC3E}">
        <p14:creationId xmlns:p14="http://schemas.microsoft.com/office/powerpoint/2010/main" val="293483307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err="1" smtClean="0">
                <a:solidFill>
                  <a:schemeClr val="accent2">
                    <a:lumMod val="50000"/>
                  </a:schemeClr>
                </a:solidFill>
              </a:rPr>
              <a:t>Endogeneidad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a:t>Asumir que X es </a:t>
                </a:r>
                <a:r>
                  <a:rPr lang="es-ES" sz="2000" dirty="0" smtClean="0"/>
                  <a:t>predeterminada </a:t>
                </a:r>
                <a:r>
                  <a:rPr lang="es-ES" sz="2000" dirty="0"/>
                  <a:t>puede ser realista en las </a:t>
                </a:r>
                <a:r>
                  <a:rPr lang="es-ES" sz="2000" dirty="0" smtClean="0"/>
                  <a:t>ciencias experimentales</a:t>
                </a:r>
                <a:r>
                  <a:rPr lang="es-ES" sz="2000" dirty="0"/>
                  <a:t>. El investigador selecciona los valores de X (</a:t>
                </a:r>
                <a:r>
                  <a:rPr lang="es-ES" sz="2000" dirty="0" err="1"/>
                  <a:t>e.g</a:t>
                </a:r>
                <a:r>
                  <a:rPr lang="es-ES" sz="2000" dirty="0"/>
                  <a:t>. </a:t>
                </a:r>
                <a:r>
                  <a:rPr lang="es-ES" sz="2000" dirty="0" smtClean="0"/>
                  <a:t>dosis de </a:t>
                </a:r>
                <a:r>
                  <a:rPr lang="es-ES" sz="2000" dirty="0"/>
                  <a:t>medicina) y luego observa Y (</a:t>
                </a:r>
                <a:r>
                  <a:rPr lang="es-ES" sz="2000" dirty="0" err="1"/>
                  <a:t>e.g</a:t>
                </a:r>
                <a:r>
                  <a:rPr lang="es-ES" sz="2000" dirty="0"/>
                  <a:t>. estado de salud</a:t>
                </a:r>
                <a:r>
                  <a:rPr lang="es-ES" sz="2000" dirty="0" smtClean="0"/>
                  <a:t>)</a:t>
                </a:r>
              </a:p>
              <a:p>
                <a:pPr algn="just"/>
                <a:endParaRPr lang="es-ES" sz="2000" dirty="0"/>
              </a:p>
              <a:p>
                <a:pPr algn="just"/>
                <a:r>
                  <a:rPr lang="es-ES" sz="2000" dirty="0" smtClean="0"/>
                  <a:t>Sin </a:t>
                </a:r>
                <a:r>
                  <a:rPr lang="es-ES" sz="2000" dirty="0"/>
                  <a:t>embargo, </a:t>
                </a:r>
                <a:r>
                  <a:rPr lang="es-ES" sz="2000" dirty="0" smtClean="0"/>
                  <a:t>el supuesto </a:t>
                </a:r>
                <a:r>
                  <a:rPr lang="es-ES" sz="2000" dirty="0"/>
                  <a:t>que X es fija no siempre se </a:t>
                </a:r>
                <a:r>
                  <a:rPr lang="es-ES" sz="2000" dirty="0" smtClean="0"/>
                  <a:t>cumple en muchos otros casos</a:t>
                </a:r>
              </a:p>
              <a:p>
                <a:pPr algn="just"/>
                <a:endParaRPr lang="es-ES" sz="2000" dirty="0"/>
              </a:p>
              <a:p>
                <a:pPr algn="just"/>
                <a:r>
                  <a:rPr lang="es-ES" sz="2000" dirty="0"/>
                  <a:t>Asumir que X es aleatorio no causa problemas en las propiedades </a:t>
                </a:r>
                <a:r>
                  <a:rPr lang="es-ES" sz="2000" dirty="0" smtClean="0"/>
                  <a:t>del </a:t>
                </a:r>
                <a:r>
                  <a:rPr lang="en-US" sz="2000" dirty="0" err="1" smtClean="0"/>
                  <a:t>estimador</a:t>
                </a:r>
                <a:r>
                  <a:rPr lang="en-US" sz="2000" dirty="0" smtClean="0"/>
                  <a:t> </a:t>
                </a:r>
                <a:r>
                  <a:rPr lang="en-US" sz="2000" dirty="0"/>
                  <a:t>de MCO, a </a:t>
                </a:r>
                <a:r>
                  <a:rPr lang="en-US" sz="2000" dirty="0" err="1"/>
                  <a:t>menos</a:t>
                </a:r>
                <a:r>
                  <a:rPr lang="en-US" sz="2000" dirty="0"/>
                  <a:t> que </a:t>
                </a:r>
                <a:r>
                  <a:rPr lang="en-US" sz="2000" dirty="0" smtClean="0"/>
                  <a:t>X </a:t>
                </a:r>
                <a:r>
                  <a:rPr lang="en-US" sz="2000" dirty="0" err="1" smtClean="0"/>
                  <a:t>est</a:t>
                </a:r>
                <a:r>
                  <a:rPr lang="en-US" sz="2000" dirty="0" err="1"/>
                  <a:t>é</a:t>
                </a:r>
                <a:r>
                  <a:rPr lang="en-US" sz="2000" dirty="0" smtClean="0"/>
                  <a:t> </a:t>
                </a:r>
                <a:r>
                  <a:rPr lang="en-US" sz="2000" dirty="0" err="1"/>
                  <a:t>correlacionada</a:t>
                </a:r>
                <a:r>
                  <a:rPr lang="en-US" sz="2000" dirty="0"/>
                  <a:t> con </a:t>
                </a:r>
                <a:r>
                  <a:rPr lang="en-US" sz="2000" dirty="0" smtClean="0"/>
                  <a:t>el </a:t>
                </a:r>
                <a:r>
                  <a:rPr lang="en-US" sz="2000" dirty="0" err="1" smtClean="0"/>
                  <a:t>término</a:t>
                </a:r>
                <a:r>
                  <a:rPr lang="en-US" sz="2000" dirty="0" smtClean="0"/>
                  <a:t> </a:t>
                </a:r>
                <a:r>
                  <a:rPr lang="en-US" sz="2000" dirty="0"/>
                  <a:t>de </a:t>
                </a:r>
                <a:r>
                  <a:rPr lang="en-US" sz="2000" dirty="0" smtClean="0"/>
                  <a:t>error, </a:t>
                </a:r>
                <a:r>
                  <a:rPr lang="en-US" sz="2000" dirty="0" err="1" smtClean="0"/>
                  <a:t>es</a:t>
                </a:r>
                <a:r>
                  <a:rPr lang="en-US" sz="2000" dirty="0" smtClean="0"/>
                  <a:t> </a:t>
                </a:r>
                <a:r>
                  <a:rPr lang="en-US" sz="2000" dirty="0" err="1" smtClean="0"/>
                  <a:t>decir</a:t>
                </a:r>
                <a:r>
                  <a:rPr lang="en-US" sz="2000" dirty="0" smtClean="0"/>
                  <a:t>, </a:t>
                </a:r>
                <a14:m>
                  <m:oMath xmlns:m="http://schemas.openxmlformats.org/officeDocument/2006/math">
                    <m:r>
                      <a:rPr lang="en-US" sz="2000" i="1">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𝑡</m:t>
                            </m:r>
                          </m:sub>
                        </m:sSub>
                      </m:e>
                    </m:d>
                    <m:r>
                      <a:rPr lang="en-US" sz="2000" i="1">
                        <a:latin typeface="Cambria Math" panose="02040503050406030204" pitchFamily="18" charset="0"/>
                      </a:rPr>
                      <m:t>=0</m:t>
                    </m:r>
                  </m:oMath>
                </a14:m>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r="-741"/>
                </a:stretch>
              </a:blipFill>
            </p:spPr>
            <p:txBody>
              <a:bodyPr/>
              <a:lstStyle/>
              <a:p>
                <a:r>
                  <a:rPr lang="en-US">
                    <a:noFill/>
                  </a:rPr>
                  <a:t> </a:t>
                </a:r>
              </a:p>
            </p:txBody>
          </p:sp>
        </mc:Fallback>
      </mc:AlternateContent>
    </p:spTree>
    <p:extLst>
      <p:ext uri="{BB962C8B-B14F-4D97-AF65-F5344CB8AC3E}">
        <p14:creationId xmlns:p14="http://schemas.microsoft.com/office/powerpoint/2010/main" val="10971263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Variables instrumentales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661895"/>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2000" dirty="0" smtClean="0"/>
                  <a:t>Supongamos que existe una variable </a:t>
                </a:r>
                <a14:m>
                  <m:oMath xmlns:m="http://schemas.openxmlformats.org/officeDocument/2006/math">
                    <m:r>
                      <a:rPr lang="en-US" sz="2000" i="1">
                        <a:latin typeface="Cambria Math" panose="02040503050406030204" pitchFamily="18" charset="0"/>
                      </a:rPr>
                      <m:t>𝑍</m:t>
                    </m:r>
                  </m:oMath>
                </a14:m>
                <a:r>
                  <a:rPr lang="es-ES" sz="2000" dirty="0"/>
                  <a:t> que </a:t>
                </a:r>
                <a:r>
                  <a:rPr lang="es-ES" sz="2000" dirty="0" smtClean="0"/>
                  <a:t>está </a:t>
                </a:r>
                <a:r>
                  <a:rPr lang="es-ES" sz="2000" dirty="0"/>
                  <a:t>correlacionada con </a:t>
                </a:r>
                <a14:m>
                  <m:oMath xmlns:m="http://schemas.openxmlformats.org/officeDocument/2006/math">
                    <m:r>
                      <m:rPr>
                        <m:sty m:val="p"/>
                      </m:rPr>
                      <a:rPr lang="en-US" sz="2000" b="0" i="0" smtClean="0">
                        <a:latin typeface="Cambria Math" panose="02040503050406030204" pitchFamily="18" charset="0"/>
                      </a:rPr>
                      <m:t>X</m:t>
                    </m:r>
                  </m:oMath>
                </a14:m>
                <a:r>
                  <a:rPr lang="es-ES" sz="2000" dirty="0" smtClean="0"/>
                  <a:t> (relevancia) pero </a:t>
                </a:r>
                <a:r>
                  <a:rPr lang="es-ES" sz="2000" dirty="0"/>
                  <a:t>que es independiente del </a:t>
                </a:r>
                <a:r>
                  <a:rPr lang="es-ES" sz="2000" dirty="0" smtClean="0"/>
                  <a:t>término </a:t>
                </a:r>
                <a:r>
                  <a:rPr lang="es-ES" sz="2000" dirty="0"/>
                  <a:t>de error, es decir </a:t>
                </a:r>
                <a14:m>
                  <m:oMath xmlns:m="http://schemas.openxmlformats.org/officeDocument/2006/math">
                    <m:r>
                      <a:rPr lang="en-US" sz="2000" i="1">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sSub>
                          <m:sSubPr>
                            <m:ctrlPr>
                              <a:rPr lang="es-CO" sz="2000" i="1">
                                <a:latin typeface="Cambria Math" panose="02040503050406030204" pitchFamily="18" charset="0"/>
                              </a:rPr>
                            </m:ctrlPr>
                          </m:sSubPr>
                          <m:e>
                            <m:r>
                              <a:rPr lang="en-US" sz="2000" b="0" i="1" smtClean="0">
                                <a:latin typeface="Cambria Math" panose="02040503050406030204" pitchFamily="18" charset="0"/>
                              </a:rPr>
                              <m:t>𝑍</m:t>
                            </m:r>
                          </m:e>
                          <m:sub>
                            <m:r>
                              <a:rPr lang="es-CO" sz="2000" i="1">
                                <a:latin typeface="Cambria Math" panose="02040503050406030204" pitchFamily="18" charset="0"/>
                              </a:rPr>
                              <m:t>𝑡</m:t>
                            </m:r>
                          </m:sub>
                        </m:sSub>
                      </m:e>
                    </m:d>
                    <m:r>
                      <a:rPr lang="en-US" sz="2000" b="0" i="1" smtClean="0">
                        <a:latin typeface="Cambria Math" panose="02040503050406030204" pitchFamily="18" charset="0"/>
                      </a:rPr>
                      <m:t>=0</m:t>
                    </m:r>
                  </m:oMath>
                </a14:m>
                <a:r>
                  <a:rPr lang="es-ES" sz="2000" dirty="0" smtClean="0"/>
                  <a:t> (validez)</a:t>
                </a:r>
              </a:p>
              <a:p>
                <a:endParaRPr lang="es-ES" sz="2000" dirty="0"/>
              </a:p>
              <a:p>
                <a:r>
                  <a:rPr lang="es-ES" sz="2000" dirty="0"/>
                  <a:t>Una variable que satisface estas dos condiciones se denomina </a:t>
                </a:r>
                <a:r>
                  <a:rPr lang="es-ES" sz="2000" dirty="0" smtClean="0"/>
                  <a:t>variable instrumental. Cual es la intuición del uso de esta variable?</a:t>
                </a:r>
              </a:p>
              <a:p>
                <a:endParaRPr lang="es-ES" sz="2000" dirty="0"/>
              </a:p>
              <a:p>
                <a:pPr algn="just"/>
                <a:r>
                  <a:rPr lang="es-ES" sz="2000" dirty="0" smtClean="0"/>
                  <a:t>Se puede mostrar que el estimador de variables instrumentales está dado por </a:t>
                </a:r>
                <a:r>
                  <a:rPr lang="es-ES" sz="2000" dirty="0"/>
                  <a:t>Este problema tiene solución cerrada que viene dada por:</a:t>
                </a:r>
              </a:p>
              <a:p>
                <a:pPr marL="0" indent="0" algn="just">
                  <a:buNone/>
                </a:pPr>
                <a14:m>
                  <m:oMathPara xmlns:m="http://schemas.openxmlformats.org/officeDocument/2006/math">
                    <m:oMathParaPr>
                      <m:jc m:val="center"/>
                    </m:oMathParaPr>
                    <m:oMath xmlns:m="http://schemas.openxmlformats.org/officeDocument/2006/math">
                      <m:sSub>
                        <m:sSubPr>
                          <m:ctrlPr>
                            <a:rPr lang="en-US" sz="2000" b="1" i="1" smtClean="0">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𝜷</m:t>
                              </m:r>
                            </m:e>
                          </m:acc>
                        </m:e>
                        <m:sub>
                          <m:r>
                            <a:rPr lang="en-US" sz="2000" b="1" i="1" smtClean="0">
                              <a:latin typeface="Cambria Math" panose="02040503050406030204" pitchFamily="18" charset="0"/>
                            </a:rPr>
                            <m:t>𝑰𝑽</m:t>
                          </m:r>
                        </m:sub>
                      </m:sSub>
                      <m:r>
                        <a:rPr lang="es-CO" sz="2000" b="1" i="1">
                          <a:latin typeface="Cambria Math" panose="02040503050406030204" pitchFamily="18" charset="0"/>
                        </a:rPr>
                        <m:t>=</m:t>
                      </m:r>
                      <m:sSup>
                        <m:sSupPr>
                          <m:ctrlPr>
                            <a:rPr lang="es-CO" sz="2000" b="1" i="1">
                              <a:latin typeface="Cambria Math" panose="02040503050406030204" pitchFamily="18" charset="0"/>
                            </a:rPr>
                          </m:ctrlPr>
                        </m:sSupPr>
                        <m:e>
                          <m:d>
                            <m:dPr>
                              <m:ctrlPr>
                                <a:rPr lang="es-CO" sz="2000" b="1" i="1">
                                  <a:latin typeface="Cambria Math" panose="02040503050406030204" pitchFamily="18" charset="0"/>
                                </a:rPr>
                              </m:ctrlPr>
                            </m:dPr>
                            <m:e>
                              <m:r>
                                <m:rPr>
                                  <m:nor/>
                                </m:rPr>
                                <a:rPr lang="en-US" sz="2000" b="1" i="0" smtClean="0">
                                  <a:latin typeface="Cambria Math" panose="02040503050406030204" pitchFamily="18" charset="0"/>
                                </a:rPr>
                                <m:t>Z</m:t>
                              </m:r>
                              <m:r>
                                <m:rPr>
                                  <m:nor/>
                                </m:rPr>
                                <a:rPr lang="es-ES" sz="2000" dirty="0"/>
                                <m:t>’</m:t>
                              </m:r>
                              <m:r>
                                <a:rPr lang="es-CO" sz="2000" b="1" i="1">
                                  <a:latin typeface="Cambria Math" panose="02040503050406030204" pitchFamily="18" charset="0"/>
                                </a:rPr>
                                <m:t>𝑿</m:t>
                              </m:r>
                            </m:e>
                          </m:d>
                        </m:e>
                        <m:sup>
                          <m:r>
                            <a:rPr lang="es-CO" sz="2000" b="1" i="1">
                              <a:latin typeface="Cambria Math" panose="02040503050406030204" pitchFamily="18" charset="0"/>
                            </a:rPr>
                            <m:t>−</m:t>
                          </m:r>
                          <m:r>
                            <a:rPr lang="es-CO" sz="2000" b="1" i="1">
                              <a:latin typeface="Cambria Math" panose="02040503050406030204" pitchFamily="18" charset="0"/>
                            </a:rPr>
                            <m:t>𝟏</m:t>
                          </m:r>
                        </m:sup>
                      </m:sSup>
                      <m:r>
                        <m:rPr>
                          <m:nor/>
                        </m:rPr>
                        <a:rPr lang="en-US" sz="2000" b="1" i="0" smtClean="0">
                          <a:latin typeface="Cambria Math" panose="02040503050406030204" pitchFamily="18" charset="0"/>
                        </a:rPr>
                        <m:t>Z</m:t>
                      </m:r>
                      <m:r>
                        <m:rPr>
                          <m:nor/>
                        </m:rPr>
                        <a:rPr lang="es-ES" sz="2000" dirty="0"/>
                        <m:t>’</m:t>
                      </m:r>
                      <m:r>
                        <a:rPr lang="es-CO" sz="2000" b="1" i="1" dirty="0">
                          <a:latin typeface="Cambria Math" panose="02040503050406030204" pitchFamily="18" charset="0"/>
                        </a:rPr>
                        <m:t>𝒀</m:t>
                      </m:r>
                    </m:oMath>
                  </m:oMathPara>
                </a14:m>
                <a:endParaRPr lang="es-ES" sz="2000" dirty="0"/>
              </a:p>
              <a:p>
                <a:endParaRPr lang="es-ES" sz="2000" dirty="0" smtClean="0"/>
              </a:p>
              <a:p>
                <a:r>
                  <a:rPr lang="es-ES" sz="2000" dirty="0" smtClean="0"/>
                  <a:t>Para realizar inferencia en este caso debe corregirse la matriz de varianzas del estimador. Por qué?</a:t>
                </a:r>
              </a:p>
              <a:p>
                <a:endParaRPr lang="es-ES" sz="2000" dirty="0"/>
              </a:p>
              <a:p>
                <a:r>
                  <a:rPr lang="es-ES" sz="2000" dirty="0"/>
                  <a:t>Es posible utilizar mas de un </a:t>
                </a:r>
                <a:r>
                  <a:rPr lang="es-ES" sz="2000" dirty="0" smtClean="0"/>
                  <a:t>instrumento</a:t>
                </a:r>
                <a:endParaRPr lang="es-ES" sz="2000" dirty="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661895"/>
                <a:ext cx="8229600" cy="4282877"/>
              </a:xfrm>
              <a:prstGeom prst="rect">
                <a:avLst/>
              </a:prstGeom>
              <a:blipFill rotWithShape="0">
                <a:blip r:embed="rId3"/>
                <a:stretch>
                  <a:fillRect l="-667" t="-855" r="-741" b="-23362"/>
                </a:stretch>
              </a:blipFill>
            </p:spPr>
            <p:txBody>
              <a:bodyPr/>
              <a:lstStyle/>
              <a:p>
                <a:r>
                  <a:rPr lang="en-US">
                    <a:noFill/>
                  </a:rPr>
                  <a:t> </a:t>
                </a:r>
              </a:p>
            </p:txBody>
          </p:sp>
        </mc:Fallback>
      </mc:AlternateContent>
    </p:spTree>
    <p:extLst>
      <p:ext uri="{BB962C8B-B14F-4D97-AF65-F5344CB8AC3E}">
        <p14:creationId xmlns:p14="http://schemas.microsoft.com/office/powerpoint/2010/main" val="29815664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Ejemplo IV</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000" dirty="0" smtClean="0"/>
              <a:t>Consideremos información sobre salarios y educación. Por qué tenemos </a:t>
            </a:r>
            <a:r>
              <a:rPr lang="es-ES" sz="2000" dirty="0" err="1" smtClean="0"/>
              <a:t>endogeneidad</a:t>
            </a:r>
            <a:r>
              <a:rPr lang="es-ES" sz="2000" dirty="0" smtClean="0"/>
              <a:t> en este caso?</a:t>
            </a:r>
          </a:p>
          <a:p>
            <a:endParaRPr lang="es-ES" sz="1700" dirty="0"/>
          </a:p>
          <a:p>
            <a:pPr marL="0" indent="0">
              <a:buNone/>
            </a:pPr>
            <a:r>
              <a:rPr lang="es-ES" sz="1700" dirty="0" smtClean="0">
                <a:latin typeface="Courier New" panose="02070309020205020404" pitchFamily="49" charset="0"/>
                <a:cs typeface="Courier New" panose="02070309020205020404" pitchFamily="49" charset="0"/>
              </a:rPr>
              <a:t>&gt; load(file</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mroz.rda</a:t>
            </a:r>
            <a:r>
              <a:rPr lang="es-ES" sz="1700" dirty="0">
                <a:latin typeface="Courier New" panose="02070309020205020404" pitchFamily="49" charset="0"/>
                <a:cs typeface="Courier New" panose="02070309020205020404" pitchFamily="49" charset="0"/>
              </a:rPr>
              <a:t>")</a:t>
            </a:r>
          </a:p>
          <a:p>
            <a:pPr marL="0" indent="0">
              <a:buNone/>
            </a:pPr>
            <a:r>
              <a:rPr lang="es-ES" sz="1700" dirty="0">
                <a:latin typeface="Courier New" panose="02070309020205020404" pitchFamily="49" charset="0"/>
                <a:cs typeface="Courier New" panose="02070309020205020404" pitchFamily="49" charset="0"/>
              </a:rPr>
              <a:t>&gt; </a:t>
            </a:r>
            <a:r>
              <a:rPr lang="es-ES" sz="1700" dirty="0" smtClean="0">
                <a:latin typeface="Courier New" panose="02070309020205020404" pitchFamily="49" charset="0"/>
                <a:cs typeface="Courier New" panose="02070309020205020404" pitchFamily="49" charset="0"/>
              </a:rPr>
              <a:t>mroz1 </a:t>
            </a:r>
            <a:r>
              <a:rPr lang="es-ES" sz="1700" dirty="0">
                <a:latin typeface="Courier New" panose="02070309020205020404" pitchFamily="49" charset="0"/>
                <a:cs typeface="Courier New" panose="02070309020205020404" pitchFamily="49" charset="0"/>
              </a:rPr>
              <a:t>&lt;- </a:t>
            </a:r>
            <a:r>
              <a:rPr lang="es-ES" sz="1700" dirty="0" err="1">
                <a:latin typeface="Courier New" panose="02070309020205020404" pitchFamily="49" charset="0"/>
                <a:cs typeface="Courier New" panose="02070309020205020404" pitchFamily="49" charset="0"/>
              </a:rPr>
              <a:t>mroz</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mroz$lfp</a:t>
            </a:r>
            <a:r>
              <a:rPr lang="es-ES" sz="1700" dirty="0">
                <a:latin typeface="Courier New" panose="02070309020205020404" pitchFamily="49" charset="0"/>
                <a:cs typeface="Courier New" panose="02070309020205020404" pitchFamily="49" charset="0"/>
              </a:rPr>
              <a:t>==1,] </a:t>
            </a:r>
          </a:p>
          <a:p>
            <a:pPr marL="0" indent="0">
              <a:buNone/>
            </a:pPr>
            <a:r>
              <a:rPr lang="es-ES" sz="1700" dirty="0">
                <a:latin typeface="Courier New" panose="02070309020205020404" pitchFamily="49" charset="0"/>
                <a:cs typeface="Courier New" panose="02070309020205020404" pitchFamily="49" charset="0"/>
              </a:rPr>
              <a:t>#Restringe la base de datos a aquellos empleados</a:t>
            </a:r>
          </a:p>
          <a:p>
            <a:pPr marL="0" indent="0">
              <a:buNone/>
            </a:pPr>
            <a:endParaRPr lang="es-ES" sz="1700" dirty="0">
              <a:latin typeface="Courier New" panose="02070309020205020404" pitchFamily="49" charset="0"/>
              <a:cs typeface="Courier New" panose="02070309020205020404" pitchFamily="49" charset="0"/>
            </a:endParaRPr>
          </a:p>
          <a:p>
            <a:pPr marL="0"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install.packages</a:t>
            </a:r>
            <a:r>
              <a:rPr lang="es-ES" sz="1700" dirty="0">
                <a:latin typeface="Courier New" panose="02070309020205020404" pitchFamily="49" charset="0"/>
                <a:cs typeface="Courier New" panose="02070309020205020404" pitchFamily="49" charset="0"/>
              </a:rPr>
              <a:t>("AER")</a:t>
            </a:r>
          </a:p>
          <a:p>
            <a:pPr marL="0" indent="0">
              <a:buNone/>
            </a:pPr>
            <a:r>
              <a:rPr lang="es-ES" sz="1700" dirty="0">
                <a:latin typeface="Courier New" panose="02070309020205020404" pitchFamily="49" charset="0"/>
                <a:cs typeface="Courier New" panose="02070309020205020404" pitchFamily="49" charset="0"/>
              </a:rPr>
              <a:t>&gt; </a:t>
            </a:r>
            <a:r>
              <a:rPr lang="es-ES" sz="1700" dirty="0" err="1" smtClean="0">
                <a:latin typeface="Courier New" panose="02070309020205020404" pitchFamily="49" charset="0"/>
                <a:cs typeface="Courier New" panose="02070309020205020404" pitchFamily="49" charset="0"/>
              </a:rPr>
              <a:t>library</a:t>
            </a:r>
            <a:r>
              <a:rPr lang="es-ES" sz="1700" dirty="0" smtClean="0">
                <a:latin typeface="Courier New" panose="02070309020205020404" pitchFamily="49" charset="0"/>
                <a:cs typeface="Courier New" panose="02070309020205020404" pitchFamily="49" charset="0"/>
              </a:rPr>
              <a:t>(AER</a:t>
            </a:r>
            <a:r>
              <a:rPr lang="es-ES" sz="1700" dirty="0">
                <a:latin typeface="Courier New" panose="02070309020205020404" pitchFamily="49" charset="0"/>
                <a:cs typeface="Courier New" panose="02070309020205020404" pitchFamily="49" charset="0"/>
              </a:rPr>
              <a:t>)</a:t>
            </a:r>
          </a:p>
          <a:p>
            <a:pPr marL="0" indent="0">
              <a:buNone/>
            </a:pPr>
            <a:endParaRPr lang="es-ES" sz="1700" dirty="0">
              <a:latin typeface="Courier New" panose="02070309020205020404" pitchFamily="49" charset="0"/>
              <a:cs typeface="Courier New" panose="02070309020205020404" pitchFamily="49" charset="0"/>
            </a:endParaRPr>
          </a:p>
          <a:p>
            <a:pPr marL="0" indent="0">
              <a:buNone/>
            </a:pPr>
            <a:r>
              <a:rPr lang="es-ES" sz="1700" dirty="0">
                <a:latin typeface="Courier New" panose="02070309020205020404" pitchFamily="49" charset="0"/>
                <a:cs typeface="Courier New" panose="02070309020205020404" pitchFamily="49" charset="0"/>
              </a:rPr>
              <a:t>&gt; </a:t>
            </a:r>
            <a:r>
              <a:rPr lang="es-ES" sz="1700" dirty="0" smtClean="0">
                <a:latin typeface="Courier New" panose="02070309020205020404" pitchFamily="49" charset="0"/>
                <a:cs typeface="Courier New" panose="02070309020205020404" pitchFamily="49" charset="0"/>
              </a:rPr>
              <a:t>mroz1.ols </a:t>
            </a:r>
            <a:r>
              <a:rPr lang="es-ES" sz="1700" dirty="0">
                <a:latin typeface="Courier New" panose="02070309020205020404" pitchFamily="49" charset="0"/>
                <a:cs typeface="Courier New" panose="02070309020205020404" pitchFamily="49" charset="0"/>
              </a:rPr>
              <a:t>&lt;- lm(log(</a:t>
            </a:r>
            <a:r>
              <a:rPr lang="es-ES" sz="1700" dirty="0" err="1">
                <a:latin typeface="Courier New" panose="02070309020205020404" pitchFamily="49" charset="0"/>
                <a:cs typeface="Courier New" panose="02070309020205020404" pitchFamily="49" charset="0"/>
              </a:rPr>
              <a:t>wage</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educ+exper+I</a:t>
            </a:r>
            <a:r>
              <a:rPr lang="es-ES" sz="1700" dirty="0">
                <a:latin typeface="Courier New" panose="02070309020205020404" pitchFamily="49" charset="0"/>
                <a:cs typeface="Courier New" panose="02070309020205020404" pitchFamily="49" charset="0"/>
              </a:rPr>
              <a:t>(exper^2), data=mroz1)</a:t>
            </a:r>
          </a:p>
          <a:p>
            <a:pPr marL="0" indent="0">
              <a:buNone/>
            </a:pPr>
            <a:r>
              <a:rPr lang="es-ES" sz="1700" dirty="0">
                <a:latin typeface="Courier New" panose="02070309020205020404" pitchFamily="49" charset="0"/>
                <a:cs typeface="Courier New" panose="02070309020205020404" pitchFamily="49" charset="0"/>
              </a:rPr>
              <a:t>&gt; </a:t>
            </a:r>
            <a:r>
              <a:rPr lang="es-ES" sz="1700" dirty="0" smtClean="0">
                <a:latin typeface="Courier New" panose="02070309020205020404" pitchFamily="49" charset="0"/>
                <a:cs typeface="Courier New" panose="02070309020205020404" pitchFamily="49" charset="0"/>
              </a:rPr>
              <a:t>mroz1.iv </a:t>
            </a:r>
            <a:r>
              <a:rPr lang="es-ES" sz="1700" dirty="0">
                <a:latin typeface="Courier New" panose="02070309020205020404" pitchFamily="49" charset="0"/>
                <a:cs typeface="Courier New" panose="02070309020205020404" pitchFamily="49" charset="0"/>
              </a:rPr>
              <a:t>&lt;- </a:t>
            </a:r>
            <a:r>
              <a:rPr lang="es-ES" sz="1700" dirty="0" err="1">
                <a:latin typeface="Courier New" panose="02070309020205020404" pitchFamily="49" charset="0"/>
                <a:cs typeface="Courier New" panose="02070309020205020404" pitchFamily="49" charset="0"/>
              </a:rPr>
              <a:t>ivreg</a:t>
            </a:r>
            <a:r>
              <a:rPr lang="es-ES" sz="1700" dirty="0">
                <a:latin typeface="Courier New" panose="02070309020205020404" pitchFamily="49" charset="0"/>
                <a:cs typeface="Courier New" panose="02070309020205020404" pitchFamily="49" charset="0"/>
              </a:rPr>
              <a:t>(log(</a:t>
            </a:r>
            <a:r>
              <a:rPr lang="es-ES" sz="1700" dirty="0" err="1">
                <a:latin typeface="Courier New" panose="02070309020205020404" pitchFamily="49" charset="0"/>
                <a:cs typeface="Courier New" panose="02070309020205020404" pitchFamily="49" charset="0"/>
              </a:rPr>
              <a:t>wage</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educ+exper+I</a:t>
            </a:r>
            <a:r>
              <a:rPr lang="es-ES" sz="1700" dirty="0">
                <a:latin typeface="Courier New" panose="02070309020205020404" pitchFamily="49" charset="0"/>
                <a:cs typeface="Courier New" panose="02070309020205020404" pitchFamily="49" charset="0"/>
              </a:rPr>
              <a:t>(exper^2)|</a:t>
            </a:r>
          </a:p>
          <a:p>
            <a:pPr marL="0" indent="0">
              <a:buNone/>
            </a:pPr>
            <a:r>
              <a:rPr lang="es-ES" sz="1700" dirty="0" smtClean="0">
                <a:latin typeface="Courier New" panose="02070309020205020404" pitchFamily="49" charset="0"/>
                <a:cs typeface="Courier New" panose="02070309020205020404" pitchFamily="49" charset="0"/>
              </a:rPr>
              <a:t>	</a:t>
            </a:r>
            <a:r>
              <a:rPr lang="es-ES" sz="1700" dirty="0" err="1" smtClean="0">
                <a:latin typeface="Courier New" panose="02070309020205020404" pitchFamily="49" charset="0"/>
                <a:cs typeface="Courier New" panose="02070309020205020404" pitchFamily="49" charset="0"/>
              </a:rPr>
              <a:t>exper+I</a:t>
            </a:r>
            <a:r>
              <a:rPr lang="es-ES" sz="1700" dirty="0" smtClean="0">
                <a:latin typeface="Courier New" panose="02070309020205020404" pitchFamily="49" charset="0"/>
                <a:cs typeface="Courier New" panose="02070309020205020404" pitchFamily="49" charset="0"/>
              </a:rPr>
              <a:t>(exper^2</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mothereduc</a:t>
            </a:r>
            <a:r>
              <a:rPr lang="es-ES" sz="1700" dirty="0">
                <a:latin typeface="Courier New" panose="02070309020205020404" pitchFamily="49" charset="0"/>
                <a:cs typeface="Courier New" panose="02070309020205020404" pitchFamily="49" charset="0"/>
              </a:rPr>
              <a:t>, </a:t>
            </a:r>
            <a:r>
              <a:rPr lang="es-ES" sz="1700" dirty="0" smtClean="0">
                <a:latin typeface="Courier New" panose="02070309020205020404" pitchFamily="49" charset="0"/>
                <a:cs typeface="Courier New" panose="02070309020205020404" pitchFamily="49" charset="0"/>
              </a:rPr>
              <a:t>data=mroz1</a:t>
            </a:r>
            <a:r>
              <a:rPr lang="es-ES" sz="1700" dirty="0">
                <a:latin typeface="Courier New" panose="02070309020205020404" pitchFamily="49" charset="0"/>
                <a:cs typeface="Courier New" panose="02070309020205020404" pitchFamily="49" charset="0"/>
              </a:rPr>
              <a:t>)</a:t>
            </a:r>
          </a:p>
          <a:p>
            <a:pPr marL="0" indent="0">
              <a:buNone/>
            </a:pPr>
            <a:r>
              <a:rPr lang="es-ES" sz="1700" dirty="0">
                <a:latin typeface="Courier New" panose="02070309020205020404" pitchFamily="49" charset="0"/>
                <a:cs typeface="Courier New" panose="02070309020205020404" pitchFamily="49" charset="0"/>
              </a:rPr>
              <a:t>&gt; </a:t>
            </a:r>
            <a:r>
              <a:rPr lang="es-ES" sz="1700" dirty="0" smtClean="0">
                <a:latin typeface="Courier New" panose="02070309020205020404" pitchFamily="49" charset="0"/>
                <a:cs typeface="Courier New" panose="02070309020205020404" pitchFamily="49" charset="0"/>
              </a:rPr>
              <a:t>mroz1.iv1 </a:t>
            </a:r>
            <a:r>
              <a:rPr lang="es-ES" sz="1700" dirty="0">
                <a:latin typeface="Courier New" panose="02070309020205020404" pitchFamily="49" charset="0"/>
                <a:cs typeface="Courier New" panose="02070309020205020404" pitchFamily="49" charset="0"/>
              </a:rPr>
              <a:t>&lt;- </a:t>
            </a:r>
            <a:r>
              <a:rPr lang="es-ES" sz="1700" dirty="0" err="1">
                <a:latin typeface="Courier New" panose="02070309020205020404" pitchFamily="49" charset="0"/>
                <a:cs typeface="Courier New" panose="02070309020205020404" pitchFamily="49" charset="0"/>
              </a:rPr>
              <a:t>ivreg</a:t>
            </a:r>
            <a:r>
              <a:rPr lang="es-ES" sz="1700" dirty="0">
                <a:latin typeface="Courier New" panose="02070309020205020404" pitchFamily="49" charset="0"/>
                <a:cs typeface="Courier New" panose="02070309020205020404" pitchFamily="49" charset="0"/>
              </a:rPr>
              <a:t>(log(</a:t>
            </a:r>
            <a:r>
              <a:rPr lang="es-ES" sz="1700" dirty="0" err="1">
                <a:latin typeface="Courier New" panose="02070309020205020404" pitchFamily="49" charset="0"/>
                <a:cs typeface="Courier New" panose="02070309020205020404" pitchFamily="49" charset="0"/>
              </a:rPr>
              <a:t>wage</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educ+exper+I</a:t>
            </a:r>
            <a:r>
              <a:rPr lang="es-ES" sz="1700" dirty="0">
                <a:latin typeface="Courier New" panose="02070309020205020404" pitchFamily="49" charset="0"/>
                <a:cs typeface="Courier New" panose="02070309020205020404" pitchFamily="49" charset="0"/>
              </a:rPr>
              <a:t>(exper^2)|</a:t>
            </a:r>
          </a:p>
          <a:p>
            <a:pPr marL="0" indent="0">
              <a:buNone/>
            </a:pPr>
            <a:r>
              <a:rPr lang="es-ES" sz="1700" dirty="0" smtClean="0">
                <a:latin typeface="Courier New" panose="02070309020205020404" pitchFamily="49" charset="0"/>
                <a:cs typeface="Courier New" panose="02070309020205020404" pitchFamily="49" charset="0"/>
              </a:rPr>
              <a:t>	</a:t>
            </a:r>
            <a:r>
              <a:rPr lang="es-ES" sz="1700" dirty="0" err="1" smtClean="0">
                <a:latin typeface="Courier New" panose="02070309020205020404" pitchFamily="49" charset="0"/>
                <a:cs typeface="Courier New" panose="02070309020205020404" pitchFamily="49" charset="0"/>
              </a:rPr>
              <a:t>exper+I</a:t>
            </a:r>
            <a:r>
              <a:rPr lang="es-ES" sz="1700" dirty="0" smtClean="0">
                <a:latin typeface="Courier New" panose="02070309020205020404" pitchFamily="49" charset="0"/>
                <a:cs typeface="Courier New" panose="02070309020205020404" pitchFamily="49" charset="0"/>
              </a:rPr>
              <a:t>(exper^2</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mothereduc+fathereduc</a:t>
            </a:r>
            <a:r>
              <a:rPr lang="es-ES" sz="1700" dirty="0" smtClean="0">
                <a:latin typeface="Courier New" panose="02070309020205020404" pitchFamily="49" charset="0"/>
                <a:cs typeface="Courier New" panose="02070309020205020404" pitchFamily="49" charset="0"/>
              </a:rPr>
              <a:t>, data=mroz1</a:t>
            </a:r>
            <a:r>
              <a:rPr lang="es-ES" sz="1700" dirty="0">
                <a:latin typeface="Courier New" panose="02070309020205020404" pitchFamily="49" charset="0"/>
                <a:cs typeface="Courier New" panose="02070309020205020404" pitchFamily="49" charset="0"/>
              </a:rPr>
              <a:t>)</a:t>
            </a:r>
          </a:p>
          <a:p>
            <a:endParaRPr lang="es-ES" sz="1600" dirty="0" smtClean="0"/>
          </a:p>
        </p:txBody>
      </p:sp>
    </p:spTree>
    <p:extLst>
      <p:ext uri="{BB962C8B-B14F-4D97-AF65-F5344CB8AC3E}">
        <p14:creationId xmlns:p14="http://schemas.microsoft.com/office/powerpoint/2010/main" val="36849286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Ejemplo </a:t>
            </a:r>
            <a:r>
              <a:rPr lang="es-ES" sz="3600" b="1" dirty="0">
                <a:solidFill>
                  <a:schemeClr val="accent2">
                    <a:lumMod val="50000"/>
                  </a:schemeClr>
                </a:solidFill>
              </a:rPr>
              <a:t>IV: Presentar </a:t>
            </a:r>
            <a:r>
              <a:rPr lang="es-ES" sz="3600" b="1" dirty="0" smtClean="0">
                <a:solidFill>
                  <a:schemeClr val="accent2">
                    <a:lumMod val="50000"/>
                  </a:schemeClr>
                </a:solidFill>
              </a:rPr>
              <a:t>resultados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1700" dirty="0"/>
          </a:p>
          <a:p>
            <a:pPr marL="0" indent="0">
              <a:buNone/>
            </a:pPr>
            <a:r>
              <a:rPr lang="es-ES" sz="1700" dirty="0" smtClean="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install.packages</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data.table</a:t>
            </a:r>
            <a:r>
              <a:rPr lang="es-ES" sz="1700" dirty="0">
                <a:latin typeface="Courier New" panose="02070309020205020404" pitchFamily="49" charset="0"/>
                <a:cs typeface="Courier New" panose="02070309020205020404" pitchFamily="49" charset="0"/>
              </a:rPr>
              <a:t>")</a:t>
            </a:r>
          </a:p>
          <a:p>
            <a:pPr marL="0" indent="0">
              <a:buNone/>
            </a:pP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install.packages</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texreg</a:t>
            </a:r>
            <a:r>
              <a:rPr lang="es-ES" sz="1700" dirty="0">
                <a:latin typeface="Courier New" panose="02070309020205020404" pitchFamily="49" charset="0"/>
                <a:cs typeface="Courier New" panose="02070309020205020404" pitchFamily="49" charset="0"/>
              </a:rPr>
              <a:t>")</a:t>
            </a:r>
          </a:p>
          <a:p>
            <a:pPr marL="0" indent="0">
              <a:buNone/>
            </a:pPr>
            <a:r>
              <a:rPr lang="es-ES" sz="1700" dirty="0" smtClean="0">
                <a:latin typeface="Courier New" panose="02070309020205020404" pitchFamily="49" charset="0"/>
                <a:cs typeface="Courier New" panose="02070309020205020404" pitchFamily="49" charset="0"/>
              </a:rPr>
              <a:t>&gt; </a:t>
            </a:r>
            <a:r>
              <a:rPr lang="es-ES" sz="1700" dirty="0" err="1" smtClean="0">
                <a:latin typeface="Courier New" panose="02070309020205020404" pitchFamily="49" charset="0"/>
                <a:cs typeface="Courier New" panose="02070309020205020404" pitchFamily="49" charset="0"/>
              </a:rPr>
              <a:t>library</a:t>
            </a:r>
            <a:r>
              <a:rPr lang="es-ES" sz="1700" dirty="0" smtClean="0">
                <a:latin typeface="Courier New" panose="02070309020205020404" pitchFamily="49" charset="0"/>
                <a:cs typeface="Courier New" panose="02070309020205020404" pitchFamily="49" charset="0"/>
              </a:rPr>
              <a:t>(</a:t>
            </a:r>
            <a:r>
              <a:rPr lang="es-ES" sz="1700" dirty="0" err="1" smtClean="0">
                <a:latin typeface="Courier New" panose="02070309020205020404" pitchFamily="49" charset="0"/>
                <a:cs typeface="Courier New" panose="02070309020205020404" pitchFamily="49" charset="0"/>
              </a:rPr>
              <a:t>data.table</a:t>
            </a:r>
            <a:r>
              <a:rPr lang="es-ES" sz="1700" dirty="0">
                <a:latin typeface="Courier New" panose="02070309020205020404" pitchFamily="49" charset="0"/>
                <a:cs typeface="Courier New" panose="02070309020205020404" pitchFamily="49" charset="0"/>
              </a:rPr>
              <a:t>)</a:t>
            </a:r>
          </a:p>
          <a:p>
            <a:pPr marL="0" indent="0">
              <a:buNone/>
            </a:pPr>
            <a:r>
              <a:rPr lang="es-ES" sz="1700" dirty="0">
                <a:latin typeface="Courier New" panose="02070309020205020404" pitchFamily="49" charset="0"/>
                <a:cs typeface="Courier New" panose="02070309020205020404" pitchFamily="49" charset="0"/>
              </a:rPr>
              <a:t>&gt; </a:t>
            </a:r>
            <a:r>
              <a:rPr lang="es-ES" sz="1700" dirty="0" err="1" smtClean="0">
                <a:latin typeface="Courier New" panose="02070309020205020404" pitchFamily="49" charset="0"/>
                <a:cs typeface="Courier New" panose="02070309020205020404" pitchFamily="49" charset="0"/>
              </a:rPr>
              <a:t>library</a:t>
            </a:r>
            <a:r>
              <a:rPr lang="es-ES" sz="1700" dirty="0" smtClean="0">
                <a:latin typeface="Courier New" panose="02070309020205020404" pitchFamily="49" charset="0"/>
                <a:cs typeface="Courier New" panose="02070309020205020404" pitchFamily="49" charset="0"/>
              </a:rPr>
              <a:t>(</a:t>
            </a:r>
            <a:r>
              <a:rPr lang="es-ES" sz="1700" dirty="0" err="1" smtClean="0">
                <a:latin typeface="Courier New" panose="02070309020205020404" pitchFamily="49" charset="0"/>
                <a:cs typeface="Courier New" panose="02070309020205020404" pitchFamily="49" charset="0"/>
              </a:rPr>
              <a:t>texreg</a:t>
            </a:r>
            <a:r>
              <a:rPr lang="es-ES" sz="1700" dirty="0">
                <a:latin typeface="Courier New" panose="02070309020205020404" pitchFamily="49" charset="0"/>
                <a:cs typeface="Courier New" panose="02070309020205020404" pitchFamily="49" charset="0"/>
              </a:rPr>
              <a:t>)</a:t>
            </a:r>
          </a:p>
          <a:p>
            <a:pPr marL="0" indent="0">
              <a:buNone/>
            </a:pPr>
            <a:r>
              <a:rPr lang="es-ES" sz="1700" dirty="0" smtClean="0">
                <a:latin typeface="Courier New" panose="02070309020205020404" pitchFamily="49" charset="0"/>
                <a:cs typeface="Courier New" panose="02070309020205020404" pitchFamily="49" charset="0"/>
              </a:rPr>
              <a:t>&gt; </a:t>
            </a:r>
            <a:r>
              <a:rPr lang="es-ES" sz="1700" dirty="0" err="1" smtClean="0">
                <a:latin typeface="Courier New" panose="02070309020205020404" pitchFamily="49" charset="0"/>
                <a:cs typeface="Courier New" panose="02070309020205020404" pitchFamily="49" charset="0"/>
              </a:rPr>
              <a:t>screenreg</a:t>
            </a:r>
            <a:r>
              <a:rPr lang="es-ES" sz="1700" dirty="0" smtClean="0">
                <a:latin typeface="Courier New" panose="02070309020205020404" pitchFamily="49" charset="0"/>
                <a:cs typeface="Courier New" panose="02070309020205020404" pitchFamily="49" charset="0"/>
              </a:rPr>
              <a:t>(</a:t>
            </a:r>
            <a:r>
              <a:rPr lang="es-ES" sz="1700" dirty="0" err="1" smtClean="0">
                <a:latin typeface="Courier New" panose="02070309020205020404" pitchFamily="49" charset="0"/>
                <a:cs typeface="Courier New" panose="02070309020205020404" pitchFamily="49" charset="0"/>
              </a:rPr>
              <a:t>list</a:t>
            </a:r>
            <a:r>
              <a:rPr lang="es-ES" sz="1700" dirty="0" smtClean="0">
                <a:latin typeface="Courier New" panose="02070309020205020404" pitchFamily="49" charset="0"/>
                <a:cs typeface="Courier New" panose="02070309020205020404" pitchFamily="49" charset="0"/>
              </a:rPr>
              <a:t>(mroz1.ols</a:t>
            </a:r>
            <a:r>
              <a:rPr lang="es-ES" sz="1700" dirty="0">
                <a:latin typeface="Courier New" panose="02070309020205020404" pitchFamily="49" charset="0"/>
                <a:cs typeface="Courier New" panose="02070309020205020404" pitchFamily="49" charset="0"/>
              </a:rPr>
              <a:t>, mroz1.iv, mroz1.iv1</a:t>
            </a:r>
            <a:r>
              <a:rPr lang="es-ES" sz="1700" dirty="0" smtClean="0">
                <a:latin typeface="Courier New" panose="02070309020205020404" pitchFamily="49" charset="0"/>
                <a:cs typeface="Courier New" panose="02070309020205020404" pitchFamily="49" charset="0"/>
              </a:rPr>
              <a:t>))</a:t>
            </a:r>
          </a:p>
          <a:p>
            <a:endParaRPr lang="es-ES" sz="1600" dirty="0" smtClean="0"/>
          </a:p>
          <a:p>
            <a:pPr marL="0" indent="0">
              <a:buNone/>
            </a:pPr>
            <a:r>
              <a:rPr lang="es-ES" sz="2000" dirty="0" smtClean="0"/>
              <a:t>Cómo podemos interpretar el resultado?</a:t>
            </a:r>
          </a:p>
          <a:p>
            <a:pPr marL="0" indent="0">
              <a:buNone/>
            </a:pPr>
            <a:endParaRPr lang="es-ES" sz="2000" dirty="0"/>
          </a:p>
          <a:p>
            <a:r>
              <a:rPr lang="es-ES" sz="2000" dirty="0" smtClean="0"/>
              <a:t>La validez del instrumento puede testearse: Test de </a:t>
            </a:r>
            <a:r>
              <a:rPr lang="es-ES" sz="2000" dirty="0" err="1" smtClean="0"/>
              <a:t>hausman</a:t>
            </a:r>
            <a:endParaRPr lang="es-ES" sz="2000" dirty="0" smtClean="0"/>
          </a:p>
          <a:p>
            <a:r>
              <a:rPr lang="es-ES" sz="2000" dirty="0" smtClean="0"/>
              <a:t>Existen métodos que permiten estimar parámetros en caso el caso que el instrumento es “</a:t>
            </a:r>
            <a:r>
              <a:rPr lang="es-ES" sz="2000" dirty="0" err="1" smtClean="0"/>
              <a:t>debil</a:t>
            </a:r>
            <a:r>
              <a:rPr lang="es-ES" sz="2000" dirty="0" smtClean="0"/>
              <a:t>”</a:t>
            </a:r>
            <a:endParaRPr lang="es-ES" sz="2000" dirty="0"/>
          </a:p>
          <a:p>
            <a:endParaRPr lang="es-ES" sz="1600" dirty="0" smtClean="0"/>
          </a:p>
        </p:txBody>
      </p:sp>
    </p:spTree>
    <p:extLst>
      <p:ext uri="{BB962C8B-B14F-4D97-AF65-F5344CB8AC3E}">
        <p14:creationId xmlns:p14="http://schemas.microsoft.com/office/powerpoint/2010/main" val="267134762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Ejemplo IV: Presentar resultados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install.packages</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stargazer</a:t>
            </a:r>
            <a:r>
              <a:rPr lang="es-ES" sz="1400" dirty="0">
                <a:latin typeface="Courier New" panose="02070309020205020404" pitchFamily="49" charset="0"/>
                <a:cs typeface="Courier New" panose="02070309020205020404" pitchFamily="49" charset="0"/>
              </a:rPr>
              <a:t>")</a:t>
            </a:r>
          </a:p>
          <a:p>
            <a:pPr marL="0" indent="0">
              <a:buNone/>
            </a:pPr>
            <a:r>
              <a:rPr lang="es-ES" sz="1400" dirty="0" smtClean="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library</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stargazer</a:t>
            </a:r>
            <a:r>
              <a:rPr lang="es-ES" sz="1400" dirty="0">
                <a:latin typeface="Courier New" panose="02070309020205020404" pitchFamily="49" charset="0"/>
                <a:cs typeface="Courier New" panose="02070309020205020404" pitchFamily="49" charset="0"/>
              </a:rPr>
              <a:t>)</a:t>
            </a:r>
          </a:p>
          <a:p>
            <a:pPr marL="0" indent="0">
              <a:buNone/>
            </a:pPr>
            <a:r>
              <a:rPr lang="es-ES" sz="1400" dirty="0" smtClean="0">
                <a:latin typeface="Courier New" panose="02070309020205020404" pitchFamily="49" charset="0"/>
                <a:cs typeface="Courier New" panose="02070309020205020404" pitchFamily="49" charset="0"/>
              </a:rPr>
              <a:t>&gt; ?</a:t>
            </a:r>
            <a:r>
              <a:rPr lang="es-ES" sz="1400" dirty="0" err="1">
                <a:latin typeface="Courier New" panose="02070309020205020404" pitchFamily="49" charset="0"/>
                <a:cs typeface="Courier New" panose="02070309020205020404" pitchFamily="49" charset="0"/>
              </a:rPr>
              <a:t>stargazer</a:t>
            </a:r>
            <a:endParaRPr lang="es-ES" sz="1400" dirty="0">
              <a:latin typeface="Courier New" panose="02070309020205020404" pitchFamily="49" charset="0"/>
              <a:cs typeface="Courier New" panose="02070309020205020404" pitchFamily="49" charset="0"/>
            </a:endParaRPr>
          </a:p>
          <a:p>
            <a:pPr marL="0" indent="0">
              <a:buNone/>
            </a:pPr>
            <a:r>
              <a:rPr lang="es-ES" sz="1400" dirty="0" smtClean="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stargazer</a:t>
            </a:r>
            <a:r>
              <a:rPr lang="es-ES" sz="1400" dirty="0" smtClean="0">
                <a:latin typeface="Courier New" panose="02070309020205020404" pitchFamily="49" charset="0"/>
                <a:cs typeface="Courier New" panose="02070309020205020404" pitchFamily="49" charset="0"/>
              </a:rPr>
              <a:t>(mroz1.ols</a:t>
            </a:r>
            <a:r>
              <a:rPr lang="es-ES" sz="1400" dirty="0">
                <a:latin typeface="Courier New" panose="02070309020205020404" pitchFamily="49" charset="0"/>
                <a:cs typeface="Courier New" panose="02070309020205020404" pitchFamily="49" charset="0"/>
              </a:rPr>
              <a:t>, mroz1.iv, mroz1.iv1,</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title</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Wage</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equation</a:t>
            </a:r>
            <a:r>
              <a:rPr lang="es-ES" sz="1400" dirty="0">
                <a:latin typeface="Courier New" panose="02070309020205020404" pitchFamily="49" charset="0"/>
                <a:cs typeface="Courier New" panose="02070309020205020404" pitchFamily="49" charset="0"/>
              </a:rPr>
              <a:t>: OLS, and IV </a:t>
            </a:r>
            <a:r>
              <a:rPr lang="es-ES" sz="1400" dirty="0" err="1">
                <a:latin typeface="Courier New" panose="02070309020205020404" pitchFamily="49" charset="0"/>
                <a:cs typeface="Courier New" panose="02070309020205020404" pitchFamily="49" charset="0"/>
              </a:rPr>
              <a:t>models</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compared</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header</a:t>
            </a:r>
            <a:r>
              <a:rPr lang="es-ES" sz="1400" dirty="0">
                <a:latin typeface="Courier New" panose="02070309020205020404" pitchFamily="49" charset="0"/>
                <a:cs typeface="Courier New" panose="02070309020205020404" pitchFamily="49" charset="0"/>
              </a:rPr>
              <a:t>=FALSE, </a:t>
            </a:r>
            <a:r>
              <a:rPr lang="es-ES" sz="1400" dirty="0" err="1" smtClean="0">
                <a:latin typeface="Courier New" panose="02070309020205020404" pitchFamily="49" charset="0"/>
                <a:cs typeface="Courier New" panose="02070309020205020404" pitchFamily="49" charset="0"/>
              </a:rPr>
              <a:t>keep.stat</a:t>
            </a:r>
            <a:r>
              <a:rPr lang="es-ES" sz="1400" dirty="0">
                <a:latin typeface="Courier New" panose="02070309020205020404" pitchFamily="49" charset="0"/>
                <a:cs typeface="Courier New" panose="02070309020205020404" pitchFamily="49" charset="0"/>
              </a:rPr>
              <a:t>="n",  # </a:t>
            </a:r>
            <a:r>
              <a:rPr lang="es-ES" sz="1400" dirty="0" err="1">
                <a:latin typeface="Courier New" panose="02070309020205020404" pitchFamily="49" charset="0"/>
                <a:cs typeface="Courier New" panose="02070309020205020404" pitchFamily="49" charset="0"/>
              </a:rPr>
              <a:t>what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statistics</a:t>
            </a:r>
            <a:r>
              <a:rPr lang="es-ES" sz="1400" dirty="0">
                <a:latin typeface="Courier New" panose="02070309020205020404" pitchFamily="49" charset="0"/>
                <a:cs typeface="Courier New" panose="02070309020205020404" pitchFamily="49" charset="0"/>
              </a:rPr>
              <a:t> to </a:t>
            </a:r>
            <a:r>
              <a:rPr lang="es-ES" sz="1400" dirty="0" err="1">
                <a:latin typeface="Courier New" panose="02070309020205020404" pitchFamily="49" charset="0"/>
                <a:cs typeface="Courier New" panose="02070309020205020404" pitchFamily="49" charset="0"/>
              </a:rPr>
              <a:t>print</a:t>
            </a: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omit.table.layout</a:t>
            </a:r>
            <a:r>
              <a:rPr lang="es-ES" sz="1400" dirty="0">
                <a:latin typeface="Courier New" panose="02070309020205020404" pitchFamily="49" charset="0"/>
                <a:cs typeface="Courier New" panose="02070309020205020404" pitchFamily="49" charset="0"/>
              </a:rPr>
              <a:t>="n</a:t>
            </a:r>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star.cutoffs</a:t>
            </a:r>
            <a:r>
              <a:rPr lang="es-ES" sz="1400" dirty="0" smtClean="0">
                <a:latin typeface="Courier New" panose="02070309020205020404" pitchFamily="49" charset="0"/>
                <a:cs typeface="Courier New" panose="02070309020205020404" pitchFamily="49" charset="0"/>
              </a:rPr>
              <a:t>=NA, </a:t>
            </a:r>
            <a:r>
              <a:rPr lang="es-ES" sz="1400" dirty="0" err="1" smtClean="0">
                <a:latin typeface="Courier New" panose="02070309020205020404" pitchFamily="49" charset="0"/>
                <a:cs typeface="Courier New" panose="02070309020205020404" pitchFamily="49" charset="0"/>
              </a:rPr>
              <a:t>digits</a:t>
            </a:r>
            <a:r>
              <a:rPr lang="es-ES" sz="1400" dirty="0" smtClean="0">
                <a:latin typeface="Courier New" panose="02070309020205020404" pitchFamily="49" charset="0"/>
                <a:cs typeface="Courier New" panose="02070309020205020404" pitchFamily="49" charset="0"/>
              </a:rPr>
              <a:t>=4</a:t>
            </a:r>
            <a:r>
              <a:rPr lang="es-ES" sz="1400" dirty="0">
                <a:latin typeface="Courier New" panose="02070309020205020404" pitchFamily="49" charset="0"/>
                <a:cs typeface="Courier New" panose="02070309020205020404" pitchFamily="49" charset="0"/>
              </a:rPr>
              <a:t>, </a:t>
            </a:r>
          </a:p>
          <a:p>
            <a:pPr marL="0" indent="0">
              <a:buNone/>
            </a:pPr>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intercept.bottom</a:t>
            </a:r>
            <a:r>
              <a:rPr lang="es-ES" sz="1400" dirty="0" smtClean="0">
                <a:latin typeface="Courier New" panose="02070309020205020404" pitchFamily="49" charset="0"/>
                <a:cs typeface="Courier New" panose="02070309020205020404" pitchFamily="49" charset="0"/>
              </a:rPr>
              <a:t>=FALSE</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moves</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the</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intercept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coef</a:t>
            </a:r>
            <a:r>
              <a:rPr lang="es-ES" sz="1400" dirty="0">
                <a:latin typeface="Courier New" panose="02070309020205020404" pitchFamily="49" charset="0"/>
                <a:cs typeface="Courier New" panose="02070309020205020404" pitchFamily="49" charset="0"/>
              </a:rPr>
              <a:t> to top</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column.labels</a:t>
            </a:r>
            <a:r>
              <a:rPr lang="es-ES" sz="1400" dirty="0">
                <a:latin typeface="Courier New" panose="02070309020205020404" pitchFamily="49" charset="0"/>
                <a:cs typeface="Courier New" panose="02070309020205020404" pitchFamily="49" charset="0"/>
              </a:rPr>
              <a:t>=c("OLS</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IV </a:t>
            </a:r>
            <a:r>
              <a:rPr lang="es-ES" sz="1400" dirty="0" err="1">
                <a:latin typeface="Courier New" panose="02070309020205020404" pitchFamily="49" charset="0"/>
                <a:cs typeface="Courier New" panose="02070309020205020404" pitchFamily="49" charset="0"/>
              </a:rPr>
              <a:t>mothereduc</a:t>
            </a:r>
            <a:r>
              <a:rPr lang="es-ES" sz="1400" dirty="0">
                <a:latin typeface="Courier New" panose="02070309020205020404" pitchFamily="49" charset="0"/>
                <a:cs typeface="Courier New" panose="02070309020205020404" pitchFamily="49" charset="0"/>
              </a:rPr>
              <a:t>", </a:t>
            </a:r>
          </a:p>
          <a:p>
            <a:pPr marL="0" indent="0">
              <a:buNone/>
            </a:pPr>
            <a:r>
              <a:rPr lang="es-ES" sz="1400" dirty="0">
                <a:latin typeface="Courier New" panose="02070309020205020404" pitchFamily="49" charset="0"/>
                <a:cs typeface="Courier New" panose="02070309020205020404" pitchFamily="49" charset="0"/>
              </a:rPr>
              <a:t>                          "IV </a:t>
            </a:r>
            <a:r>
              <a:rPr lang="es-ES" sz="1400" dirty="0" err="1">
                <a:latin typeface="Courier New" panose="02070309020205020404" pitchFamily="49" charset="0"/>
                <a:cs typeface="Courier New" panose="02070309020205020404" pitchFamily="49" charset="0"/>
              </a:rPr>
              <a:t>mothereduc</a:t>
            </a:r>
            <a:r>
              <a:rPr lang="es-ES" sz="1400" dirty="0">
                <a:latin typeface="Courier New" panose="02070309020205020404" pitchFamily="49" charset="0"/>
                <a:cs typeface="Courier New" panose="02070309020205020404" pitchFamily="49" charset="0"/>
              </a:rPr>
              <a:t> and </a:t>
            </a:r>
            <a:r>
              <a:rPr lang="es-ES" sz="1400" dirty="0" err="1">
                <a:latin typeface="Courier New" panose="02070309020205020404" pitchFamily="49" charset="0"/>
                <a:cs typeface="Courier New" panose="02070309020205020404" pitchFamily="49" charset="0"/>
              </a:rPr>
              <a:t>fathereduc</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dep.var.labels.include</a:t>
            </a:r>
            <a:r>
              <a:rPr lang="es-ES" sz="1400" dirty="0">
                <a:latin typeface="Courier New" panose="02070309020205020404" pitchFamily="49" charset="0"/>
                <a:cs typeface="Courier New" panose="02070309020205020404" pitchFamily="49" charset="0"/>
              </a:rPr>
              <a:t> = FALSE,</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model.numbers</a:t>
            </a:r>
            <a:r>
              <a:rPr lang="es-ES" sz="1400" dirty="0">
                <a:latin typeface="Courier New" panose="02070309020205020404" pitchFamily="49" charset="0"/>
                <a:cs typeface="Courier New" panose="02070309020205020404" pitchFamily="49" charset="0"/>
              </a:rPr>
              <a:t> = FALSE</a:t>
            </a:r>
            <a:r>
              <a:rPr lang="es-ES" sz="1400" dirty="0" smtClean="0">
                <a:latin typeface="Courier New" panose="02070309020205020404" pitchFamily="49" charset="0"/>
                <a:cs typeface="Courier New" panose="02070309020205020404" pitchFamily="49" charset="0"/>
              </a:rPr>
              <a:t>,</a:t>
            </a:r>
          </a:p>
          <a:p>
            <a:pPr marL="0" indent="0">
              <a:buNone/>
            </a:pPr>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dep.var.caption</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Dependent</a:t>
            </a:r>
            <a:r>
              <a:rPr lang="es-ES" sz="1400" dirty="0" smtClean="0">
                <a:latin typeface="Courier New" panose="02070309020205020404" pitchFamily="49" charset="0"/>
                <a:cs typeface="Courier New" panose="02070309020205020404" pitchFamily="49" charset="0"/>
              </a:rPr>
              <a:t> variable: </a:t>
            </a:r>
            <a:r>
              <a:rPr lang="es-ES" sz="1400" dirty="0" err="1" smtClean="0">
                <a:latin typeface="Courier New" panose="02070309020205020404" pitchFamily="49" charset="0"/>
                <a:cs typeface="Courier New" panose="02070309020205020404" pitchFamily="49" charset="0"/>
              </a:rPr>
              <a:t>wage</a:t>
            </a:r>
            <a:r>
              <a:rPr lang="es-ES" sz="1400" dirty="0" smtClean="0">
                <a:latin typeface="Courier New" panose="02070309020205020404" pitchFamily="49" charset="0"/>
                <a:cs typeface="Courier New" panose="02070309020205020404" pitchFamily="49" charset="0"/>
              </a:rPr>
              <a:t>",</a:t>
            </a:r>
          </a:p>
          <a:p>
            <a:pPr marL="0" indent="0">
              <a:buNone/>
            </a:pPr>
            <a:r>
              <a:rPr lang="es-ES" sz="1400" dirty="0" smtClean="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model.names</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FALSE,star.char</a:t>
            </a:r>
            <a:r>
              <a:rPr lang="es-ES" sz="1400" dirty="0" smtClean="0">
                <a:latin typeface="Courier New" panose="02070309020205020404" pitchFamily="49" charset="0"/>
                <a:cs typeface="Courier New" panose="02070309020205020404" pitchFamily="49" charset="0"/>
              </a:rPr>
              <a:t>=NULL)</a:t>
            </a:r>
            <a:endParaRPr lang="es-ES" sz="1200" dirty="0" smtClean="0"/>
          </a:p>
        </p:txBody>
      </p:sp>
    </p:spTree>
    <p:extLst>
      <p:ext uri="{BB962C8B-B14F-4D97-AF65-F5344CB8AC3E}">
        <p14:creationId xmlns:p14="http://schemas.microsoft.com/office/powerpoint/2010/main" val="256239021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err="1" smtClean="0">
                <a:solidFill>
                  <a:schemeClr val="accent2">
                    <a:lumMod val="50000"/>
                  </a:schemeClr>
                </a:solidFill>
              </a:rPr>
              <a:t>Heteroscedasticidad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745197"/>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000" dirty="0" smtClean="0"/>
                  <a:t>Este </a:t>
                </a:r>
                <a:r>
                  <a:rPr lang="en-US" sz="2000" dirty="0" err="1" smtClean="0"/>
                  <a:t>problema</a:t>
                </a:r>
                <a:r>
                  <a:rPr lang="en-US" sz="2000" dirty="0" smtClean="0"/>
                  <a:t> </a:t>
                </a:r>
                <a:r>
                  <a:rPr lang="en-US" sz="2000" dirty="0" err="1" smtClean="0"/>
                  <a:t>aparece</a:t>
                </a:r>
                <a:r>
                  <a:rPr lang="en-US" sz="2000" dirty="0" smtClean="0"/>
                  <a:t> </a:t>
                </a:r>
                <a:r>
                  <a:rPr lang="en-US" sz="2000" dirty="0" err="1" smtClean="0"/>
                  <a:t>si</a:t>
                </a:r>
                <a:r>
                  <a:rPr lang="en-US" sz="2000" dirty="0" smtClean="0"/>
                  <a:t>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2</m:t>
                        </m:r>
                      </m:sup>
                    </m:sSup>
                  </m:oMath>
                </a14:m>
                <a:r>
                  <a:rPr lang="en-US" sz="2000" dirty="0" smtClean="0"/>
                  <a:t>, lo </a:t>
                </a:r>
                <a:r>
                  <a:rPr lang="en-US" sz="2000" dirty="0" err="1" smtClean="0"/>
                  <a:t>cual</a:t>
                </a:r>
                <a:r>
                  <a:rPr lang="en-US" sz="2000" dirty="0" smtClean="0"/>
                  <a:t> </a:t>
                </a:r>
                <a:r>
                  <a:rPr lang="en-US" sz="2000" dirty="0" err="1" smtClean="0"/>
                  <a:t>implica</a:t>
                </a:r>
                <a:r>
                  <a:rPr lang="en-US" sz="2000" dirty="0" smtClean="0"/>
                  <a:t> que la </a:t>
                </a:r>
                <a:r>
                  <a:rPr lang="en-US" sz="2000" dirty="0" err="1" smtClean="0"/>
                  <a:t>variación</a:t>
                </a:r>
                <a:r>
                  <a:rPr lang="en-US" sz="2000" dirty="0" smtClean="0"/>
                  <a:t> de </a:t>
                </a:r>
                <a:r>
                  <a:rPr lang="en-US" sz="2000" dirty="0" err="1" smtClean="0"/>
                  <a:t>los</a:t>
                </a:r>
                <a:r>
                  <a:rPr lang="en-US" sz="2000" dirty="0" smtClean="0"/>
                  <a:t> </a:t>
                </a:r>
                <a:r>
                  <a:rPr lang="en-US" sz="2000" dirty="0" err="1" smtClean="0"/>
                  <a:t>errores</a:t>
                </a:r>
                <a:r>
                  <a:rPr lang="en-US" sz="2000" dirty="0" smtClean="0"/>
                  <a:t> </a:t>
                </a:r>
                <a:r>
                  <a:rPr lang="en-US" sz="2000" dirty="0" err="1" smtClean="0"/>
                  <a:t>responde</a:t>
                </a:r>
                <a:r>
                  <a:rPr lang="en-US" sz="2000" dirty="0" smtClean="0"/>
                  <a:t> a un patron que </a:t>
                </a:r>
                <a:r>
                  <a:rPr lang="en-US" sz="2000" dirty="0" err="1" smtClean="0"/>
                  <a:t>podría</a:t>
                </a:r>
                <a:r>
                  <a:rPr lang="en-US" sz="2000" dirty="0" smtClean="0"/>
                  <a:t> </a:t>
                </a:r>
                <a:r>
                  <a:rPr lang="en-US" sz="2000" dirty="0" err="1" smtClean="0"/>
                  <a:t>depender</a:t>
                </a:r>
                <a:r>
                  <a:rPr lang="en-US" sz="2000" dirty="0" smtClean="0"/>
                  <a:t>, </a:t>
                </a:r>
                <a:r>
                  <a:rPr lang="en-US" sz="2000" dirty="0" err="1" smtClean="0"/>
                  <a:t>por</a:t>
                </a:r>
                <a:r>
                  <a:rPr lang="en-US" sz="2000" dirty="0" smtClean="0"/>
                  <a:t> </a:t>
                </a:r>
                <a:r>
                  <a:rPr lang="en-US" sz="2000" dirty="0" err="1" smtClean="0"/>
                  <a:t>ejemplo</a:t>
                </a:r>
                <a:r>
                  <a:rPr lang="en-US" sz="2000" dirty="0" smtClean="0"/>
                  <a:t>, del </a:t>
                </a:r>
                <a:r>
                  <a:rPr lang="en-US" sz="2000" dirty="0" err="1" smtClean="0"/>
                  <a:t>conjunto</a:t>
                </a:r>
                <a:r>
                  <a:rPr lang="en-US" sz="2000" dirty="0" smtClean="0"/>
                  <a:t> de variables </a:t>
                </a:r>
                <a:r>
                  <a:rPr lang="en-US" sz="2000" dirty="0" err="1" smtClean="0"/>
                  <a:t>incluídas</a:t>
                </a:r>
                <a:r>
                  <a:rPr lang="en-US" sz="2000" dirty="0" smtClean="0"/>
                  <a:t> </a:t>
                </a:r>
                <a:r>
                  <a:rPr lang="en-US" sz="2000" dirty="0" err="1" smtClean="0"/>
                  <a:t>en</a:t>
                </a:r>
                <a:r>
                  <a:rPr lang="en-US" sz="2000" dirty="0" smtClean="0"/>
                  <a:t> el </a:t>
                </a:r>
                <a:r>
                  <a:rPr lang="en-US" sz="2000" dirty="0" err="1" smtClean="0"/>
                  <a:t>modelo</a:t>
                </a:r>
                <a:endParaRPr lang="en-US" sz="2000" dirty="0" smtClean="0"/>
              </a:p>
              <a:p>
                <a:pPr algn="just"/>
                <a:endParaRPr lang="en-US" sz="2000" dirty="0" smtClean="0"/>
              </a:p>
              <a:p>
                <a:pPr algn="just"/>
                <a:r>
                  <a:rPr lang="en-US" sz="2000" dirty="0" smtClean="0"/>
                  <a:t>La </a:t>
                </a:r>
                <a:r>
                  <a:rPr lang="en-US" sz="2000" dirty="0" err="1" smtClean="0"/>
                  <a:t>heteroscedasticidad</a:t>
                </a:r>
                <a:r>
                  <a:rPr lang="en-US" sz="2000" dirty="0" smtClean="0"/>
                  <a:t> </a:t>
                </a:r>
                <a:r>
                  <a:rPr lang="en-US" sz="2000" dirty="0" err="1" smtClean="0"/>
                  <a:t>tiene</a:t>
                </a:r>
                <a:r>
                  <a:rPr lang="en-US" sz="2000" dirty="0" smtClean="0"/>
                  <a:t> </a:t>
                </a:r>
                <a:r>
                  <a:rPr lang="en-US" sz="2000" dirty="0" err="1" smtClean="0"/>
                  <a:t>como</a:t>
                </a:r>
                <a:r>
                  <a:rPr lang="en-US" sz="2000" dirty="0" smtClean="0"/>
                  <a:t> </a:t>
                </a:r>
                <a:r>
                  <a:rPr lang="en-US" sz="2000" dirty="0" err="1" smtClean="0"/>
                  <a:t>consecuencia</a:t>
                </a:r>
                <a:r>
                  <a:rPr lang="en-US" sz="2000" dirty="0" smtClean="0"/>
                  <a:t> que </a:t>
                </a:r>
                <a:r>
                  <a:rPr lang="en-US" sz="2000" dirty="0" err="1" smtClean="0"/>
                  <a:t>los</a:t>
                </a:r>
                <a:r>
                  <a:rPr lang="en-US" sz="2000" dirty="0" smtClean="0"/>
                  <a:t> </a:t>
                </a:r>
                <a:r>
                  <a:rPr lang="en-US" sz="2000" dirty="0" err="1" smtClean="0"/>
                  <a:t>estimadores</a:t>
                </a:r>
                <a:r>
                  <a:rPr lang="en-US" sz="2000" dirty="0" smtClean="0"/>
                  <a:t> MCO son </a:t>
                </a:r>
                <a:r>
                  <a:rPr lang="en-US" sz="2000" dirty="0" err="1" smtClean="0"/>
                  <a:t>ineficientes</a:t>
                </a:r>
                <a:r>
                  <a:rPr lang="en-US" sz="2000" dirty="0" smtClean="0"/>
                  <a:t>. </a:t>
                </a:r>
              </a:p>
              <a:p>
                <a:pPr algn="just"/>
                <a:endParaRPr lang="en-US" sz="2000" dirty="0" smtClean="0"/>
              </a:p>
              <a:p>
                <a:pPr algn="just"/>
                <a:r>
                  <a:rPr lang="en-US" sz="2000" dirty="0" smtClean="0"/>
                  <a:t>Solo </a:t>
                </a:r>
                <a:r>
                  <a:rPr lang="en-US" sz="2000" dirty="0" err="1" smtClean="0"/>
                  <a:t>en</a:t>
                </a:r>
                <a:r>
                  <a:rPr lang="en-US" sz="2000" dirty="0" smtClean="0"/>
                  <a:t> </a:t>
                </a:r>
                <a:r>
                  <a:rPr lang="en-US" sz="2000" dirty="0" err="1" smtClean="0"/>
                  <a:t>caso</a:t>
                </a:r>
                <a:r>
                  <a:rPr lang="en-US" sz="2000" dirty="0" smtClean="0"/>
                  <a:t> que </a:t>
                </a:r>
                <a:r>
                  <a:rPr lang="en-US" sz="2000" dirty="0" err="1" smtClean="0"/>
                  <a:t>esto</a:t>
                </a:r>
                <a:r>
                  <a:rPr lang="en-US" sz="2000" dirty="0" smtClean="0"/>
                  <a:t> se </a:t>
                </a:r>
                <a:r>
                  <a:rPr lang="en-US" sz="2000" dirty="0" err="1" smtClean="0"/>
                  <a:t>deba</a:t>
                </a:r>
                <a:r>
                  <a:rPr lang="en-US" sz="2000" dirty="0" smtClean="0"/>
                  <a:t> a un </a:t>
                </a:r>
                <a:r>
                  <a:rPr lang="en-US" sz="2000" dirty="0" err="1" smtClean="0"/>
                  <a:t>problema</a:t>
                </a:r>
                <a:r>
                  <a:rPr lang="en-US" sz="2000" dirty="0" smtClean="0"/>
                  <a:t> de variable </a:t>
                </a:r>
                <a:r>
                  <a:rPr lang="en-US" sz="2000" dirty="0" err="1" smtClean="0"/>
                  <a:t>omitida</a:t>
                </a:r>
                <a:r>
                  <a:rPr lang="en-US" sz="2000" dirty="0" smtClean="0"/>
                  <a:t>, </a:t>
                </a:r>
                <a:r>
                  <a:rPr lang="en-US" sz="2000" dirty="0" err="1" smtClean="0"/>
                  <a:t>puede</a:t>
                </a:r>
                <a:r>
                  <a:rPr lang="en-US" sz="2000" dirty="0" smtClean="0"/>
                  <a:t> </a:t>
                </a:r>
                <a:r>
                  <a:rPr lang="en-US" sz="2000" dirty="0" err="1" smtClean="0"/>
                  <a:t>afectar</a:t>
                </a:r>
                <a:r>
                  <a:rPr lang="en-US" sz="2000" dirty="0" smtClean="0"/>
                  <a:t> </a:t>
                </a:r>
                <a:r>
                  <a:rPr lang="en-US" sz="2000" dirty="0" err="1" smtClean="0"/>
                  <a:t>tambien</a:t>
                </a:r>
                <a:r>
                  <a:rPr lang="en-US" sz="2000" dirty="0" smtClean="0"/>
                  <a:t> la </a:t>
                </a:r>
                <a:r>
                  <a:rPr lang="en-US" sz="2000" dirty="0" err="1" smtClean="0"/>
                  <a:t>consistencia</a:t>
                </a:r>
                <a:r>
                  <a:rPr lang="en-US" sz="2000" dirty="0" smtClean="0"/>
                  <a:t> del </a:t>
                </a:r>
                <a:r>
                  <a:rPr lang="en-US" sz="2000" dirty="0" err="1" smtClean="0"/>
                  <a:t>estimador</a:t>
                </a:r>
                <a:endParaRPr lang="en-US" sz="2000" dirty="0"/>
              </a:p>
              <a:p>
                <a:pPr marL="0" indent="0" algn="just">
                  <a:buNone/>
                </a:pPr>
                <a:endParaRPr lang="en-US" sz="2000" dirty="0"/>
              </a:p>
              <a:p>
                <a:pPr algn="just"/>
                <a:r>
                  <a:rPr lang="en-US" sz="2000" dirty="0" smtClean="0"/>
                  <a:t>El test de White </a:t>
                </a:r>
                <a:r>
                  <a:rPr lang="en-US" sz="2000" dirty="0" err="1" smtClean="0"/>
                  <a:t>permite</a:t>
                </a:r>
                <a:r>
                  <a:rPr lang="en-US" sz="2000" dirty="0" smtClean="0"/>
                  <a:t> </a:t>
                </a:r>
                <a:r>
                  <a:rPr lang="en-US" sz="2000" dirty="0" err="1" smtClean="0"/>
                  <a:t>detectar</a:t>
                </a:r>
                <a:r>
                  <a:rPr lang="en-US" sz="2000" dirty="0" smtClean="0"/>
                  <a:t> </a:t>
                </a:r>
                <a:r>
                  <a:rPr lang="en-US" sz="2000" dirty="0" err="1" smtClean="0"/>
                  <a:t>heteroscedasticidad</a:t>
                </a:r>
                <a:r>
                  <a:rPr lang="en-US" sz="2000" dirty="0" smtClean="0"/>
                  <a:t> que </a:t>
                </a:r>
                <a:r>
                  <a:rPr lang="en-US" sz="2000" dirty="0" err="1" smtClean="0"/>
                  <a:t>depende</a:t>
                </a:r>
                <a:r>
                  <a:rPr lang="en-US" sz="2000" dirty="0" smtClean="0"/>
                  <a:t> de las variables </a:t>
                </a:r>
                <a:r>
                  <a:rPr lang="en-US" sz="2000" dirty="0" err="1" smtClean="0"/>
                  <a:t>exógenas</a:t>
                </a:r>
                <a:r>
                  <a:rPr lang="en-US" sz="2000" dirty="0" smtClean="0"/>
                  <a:t> del </a:t>
                </a:r>
                <a:r>
                  <a:rPr lang="en-US" sz="2000" dirty="0" err="1" smtClean="0"/>
                  <a:t>modelo</a:t>
                </a:r>
                <a:endParaRPr lang="en-US" sz="2000" dirty="0" smtClean="0"/>
              </a:p>
              <a:p>
                <a:pPr algn="just"/>
                <a:endParaRPr lang="en-US" sz="2000" dirty="0"/>
              </a:p>
              <a:p>
                <a:pPr algn="just"/>
                <a:r>
                  <a:rPr lang="en-US" sz="2000" dirty="0" smtClean="0"/>
                  <a:t>El </a:t>
                </a:r>
                <a:r>
                  <a:rPr lang="en-US" sz="2000" dirty="0" err="1" smtClean="0"/>
                  <a:t>este</a:t>
                </a:r>
                <a:r>
                  <a:rPr lang="en-US" sz="2000" dirty="0" smtClean="0"/>
                  <a:t> </a:t>
                </a:r>
                <a:r>
                  <a:rPr lang="en-US" sz="2000" dirty="0" err="1" smtClean="0"/>
                  <a:t>caso</a:t>
                </a:r>
                <a:r>
                  <a:rPr lang="en-US" sz="2000" dirty="0" smtClean="0"/>
                  <a:t> la </a:t>
                </a:r>
                <a:r>
                  <a:rPr lang="en-US" sz="2000" dirty="0" err="1" smtClean="0"/>
                  <a:t>hipótesis</a:t>
                </a:r>
                <a:r>
                  <a:rPr lang="en-US" sz="2000" dirty="0" smtClean="0"/>
                  <a:t> </a:t>
                </a:r>
                <a:r>
                  <a:rPr lang="en-US" sz="2000" dirty="0" err="1" smtClean="0"/>
                  <a:t>nula</a:t>
                </a:r>
                <a:r>
                  <a:rPr lang="en-US" sz="2000" dirty="0" smtClean="0"/>
                  <a:t> </a:t>
                </a:r>
                <a:r>
                  <a:rPr lang="en-US" sz="2000" dirty="0" err="1" smtClean="0"/>
                  <a:t>es</a:t>
                </a:r>
                <a:r>
                  <a:rPr lang="en-US" sz="2000" dirty="0" smtClean="0"/>
                  <a:t> </a:t>
                </a:r>
                <a:r>
                  <a:rPr lang="en-US" sz="2000" dirty="0" err="1" smtClean="0"/>
                  <a:t>homoscedasticidad</a:t>
                </a:r>
                <a:endParaRPr lang="en-US" sz="2000" dirty="0" smtClean="0"/>
              </a:p>
              <a:p>
                <a:pPr algn="just"/>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745197"/>
                <a:ext cx="8229600" cy="4435277"/>
              </a:xfrm>
              <a:prstGeom prst="rect">
                <a:avLst/>
              </a:prstGeom>
              <a:blipFill rotWithShape="0">
                <a:blip r:embed="rId3"/>
                <a:stretch>
                  <a:fillRect l="-667" t="-687" r="-741" b="-11676"/>
                </a:stretch>
              </a:blipFill>
            </p:spPr>
            <p:txBody>
              <a:bodyPr/>
              <a:lstStyle/>
              <a:p>
                <a:r>
                  <a:rPr lang="es-CO">
                    <a:noFill/>
                  </a:rPr>
                  <a:t> </a:t>
                </a:r>
              </a:p>
            </p:txBody>
          </p:sp>
        </mc:Fallback>
      </mc:AlternateContent>
    </p:spTree>
    <p:extLst>
      <p:ext uri="{BB962C8B-B14F-4D97-AF65-F5344CB8AC3E}">
        <p14:creationId xmlns:p14="http://schemas.microsoft.com/office/powerpoint/2010/main" val="105395554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err="1" smtClean="0">
                <a:solidFill>
                  <a:schemeClr val="accent2">
                    <a:lumMod val="50000"/>
                  </a:schemeClr>
                </a:solidFill>
              </a:rPr>
              <a:t>Heteroscedasticidad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000" dirty="0" smtClean="0"/>
                  <a:t>En </a:t>
                </a:r>
                <a:r>
                  <a:rPr lang="en-US" sz="2000" dirty="0" err="1" smtClean="0"/>
                  <a:t>caso</a:t>
                </a:r>
                <a:r>
                  <a:rPr lang="en-US" sz="2000" dirty="0" smtClean="0"/>
                  <a:t> de 2 variables </a:t>
                </a:r>
                <a:r>
                  <a:rPr lang="en-US" sz="2000" dirty="0" err="1" smtClean="0"/>
                  <a:t>exógenas</a:t>
                </a:r>
                <a:r>
                  <a:rPr lang="en-US" sz="2000" dirty="0" smtClean="0"/>
                  <a:t>, se </a:t>
                </a:r>
                <a:r>
                  <a:rPr lang="en-US" sz="2000" dirty="0" err="1" smtClean="0"/>
                  <a:t>plantea</a:t>
                </a:r>
                <a:r>
                  <a:rPr lang="en-US" sz="2000" dirty="0" smtClean="0"/>
                  <a:t> un </a:t>
                </a:r>
                <a:r>
                  <a:rPr lang="en-US" sz="2000" dirty="0" err="1" smtClean="0"/>
                  <a:t>modelo</a:t>
                </a:r>
                <a:r>
                  <a:rPr lang="en-US" sz="2000" dirty="0" smtClean="0"/>
                  <a:t> de regression auxiliary dado </a:t>
                </a:r>
                <a:r>
                  <a:rPr lang="en-US" sz="2000" dirty="0" err="1" smtClean="0"/>
                  <a:t>por</a:t>
                </a:r>
                <a:r>
                  <a:rPr lang="en-US" sz="2000" dirty="0" smtClean="0"/>
                  <a:t>:</a:t>
                </a:r>
              </a:p>
              <a:p>
                <a:pPr algn="just"/>
                <a:endParaRPr lang="en-US" sz="2000" dirty="0" smtClean="0"/>
              </a:p>
              <a:p>
                <a:pPr marL="0" indent="0" algn="just">
                  <a:buNone/>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acc>
                            <m:accPr>
                              <m:chr m:val="̂"/>
                              <m:ctrlPr>
                                <a:rPr lang="en-US" sz="2000" i="1">
                                  <a:latin typeface="Cambria Math" panose="02040503050406030204" pitchFamily="18" charset="0"/>
                                </a:rPr>
                              </m:ctrlPr>
                            </m:accPr>
                            <m:e>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𝑖</m:t>
                                  </m:r>
                                </m:sub>
                              </m:sSub>
                            </m:e>
                          </m:acc>
                        </m:e>
                        <m:sup>
                          <m:r>
                            <a:rPr lang="es-CO" sz="2000" b="0" i="1" smtClean="0">
                              <a:latin typeface="Cambria Math" panose="02040503050406030204" pitchFamily="18" charset="0"/>
                            </a:rPr>
                            <m:t>2</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s-CO" sz="2000" b="0" i="1" smtClean="0">
                              <a:latin typeface="Cambria Math" panose="02040503050406030204" pitchFamily="18" charset="0"/>
                            </a:rPr>
                            <m:t>𝛿</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b="0" i="1" smtClean="0">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b="0" i="1" smtClean="0">
                              <a:latin typeface="Cambria Math" panose="02040503050406030204" pitchFamily="18" charset="0"/>
                            </a:rPr>
                            <m:t>2</m:t>
                          </m:r>
                          <m:r>
                            <a:rPr lang="es-CO"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b="0" i="1" smtClean="0">
                              <a:latin typeface="Cambria Math" panose="02040503050406030204" pitchFamily="18" charset="0"/>
                            </a:rPr>
                            <m:t>3</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b="0" i="1" smtClean="0">
                              <a:latin typeface="Cambria Math" panose="02040503050406030204" pitchFamily="18" charset="0"/>
                            </a:rPr>
                            <m:t>3</m:t>
                          </m:r>
                          <m:r>
                            <a:rPr lang="es-CO" sz="2000" i="1">
                              <a:latin typeface="Cambria Math" panose="02040503050406030204" pitchFamily="18" charset="0"/>
                            </a:rPr>
                            <m:t>𝑖</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b="0" i="1" smtClean="0">
                              <a:latin typeface="Cambria Math" panose="02040503050406030204" pitchFamily="18" charset="0"/>
                            </a:rPr>
                            <m:t>4</m:t>
                          </m:r>
                        </m:sub>
                      </m:sSub>
                      <m:sSubSup>
                        <m:sSubSupPr>
                          <m:ctrlPr>
                            <a:rPr lang="es-CO" sz="2000" i="1" smtClean="0">
                              <a:latin typeface="Cambria Math" panose="02040503050406030204" pitchFamily="18" charset="0"/>
                            </a:rPr>
                          </m:ctrlPr>
                        </m:sSubSupPr>
                        <m:e>
                          <m:r>
                            <a:rPr lang="es-CO" sz="2000" b="0" i="1" smtClean="0">
                              <a:latin typeface="Cambria Math" panose="02040503050406030204" pitchFamily="18" charset="0"/>
                            </a:rPr>
                            <m:t>𝑋</m:t>
                          </m:r>
                        </m:e>
                        <m:sub>
                          <m:r>
                            <a:rPr lang="es-CO" sz="2000" b="0" i="1" smtClean="0">
                              <a:latin typeface="Cambria Math" panose="02040503050406030204" pitchFamily="18" charset="0"/>
                            </a:rPr>
                            <m:t>2</m:t>
                          </m:r>
                          <m:r>
                            <a:rPr lang="es-CO" sz="2000" b="0" i="1" smtClean="0">
                              <a:latin typeface="Cambria Math" panose="02040503050406030204" pitchFamily="18" charset="0"/>
                            </a:rPr>
                            <m:t>𝑖</m:t>
                          </m:r>
                        </m:sub>
                        <m:sup>
                          <m:r>
                            <a:rPr lang="es-CO" sz="2000" b="0" i="1" smtClean="0">
                              <a:latin typeface="Cambria Math" panose="02040503050406030204" pitchFamily="18" charset="0"/>
                            </a:rPr>
                            <m:t>2</m:t>
                          </m:r>
                        </m:sup>
                      </m:sSubSup>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b="0" i="1" smtClean="0">
                              <a:latin typeface="Cambria Math" panose="02040503050406030204" pitchFamily="18" charset="0"/>
                            </a:rPr>
                            <m:t>5</m:t>
                          </m:r>
                        </m:sub>
                      </m:sSub>
                      <m:sSubSup>
                        <m:sSubSupPr>
                          <m:ctrlPr>
                            <a:rPr lang="es-CO" sz="2000" i="1">
                              <a:latin typeface="Cambria Math" panose="02040503050406030204" pitchFamily="18" charset="0"/>
                            </a:rPr>
                          </m:ctrlPr>
                        </m:sSubSupPr>
                        <m:e>
                          <m:r>
                            <a:rPr lang="es-CO" sz="2000" i="1">
                              <a:latin typeface="Cambria Math" panose="02040503050406030204" pitchFamily="18" charset="0"/>
                            </a:rPr>
                            <m:t>𝑋</m:t>
                          </m:r>
                        </m:e>
                        <m:sub>
                          <m:r>
                            <a:rPr lang="es-CO" sz="2000" b="0" i="1" smtClean="0">
                              <a:latin typeface="Cambria Math" panose="02040503050406030204" pitchFamily="18" charset="0"/>
                            </a:rPr>
                            <m:t>3</m:t>
                          </m:r>
                          <m:r>
                            <a:rPr lang="es-CO" sz="2000" i="1">
                              <a:latin typeface="Cambria Math" panose="02040503050406030204" pitchFamily="18" charset="0"/>
                            </a:rPr>
                            <m:t>𝑖</m:t>
                          </m:r>
                        </m:sub>
                        <m:sup>
                          <m:r>
                            <a:rPr lang="es-CO" sz="2000" i="1">
                              <a:latin typeface="Cambria Math" panose="02040503050406030204" pitchFamily="18" charset="0"/>
                            </a:rPr>
                            <m:t>2</m:t>
                          </m:r>
                        </m:sup>
                      </m:sSubSup>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b="0" i="1" smtClean="0">
                              <a:latin typeface="Cambria Math" panose="02040503050406030204" pitchFamily="18" charset="0"/>
                            </a:rPr>
                            <m:t>6</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b="0" i="1" smtClean="0">
                              <a:latin typeface="Cambria Math" panose="02040503050406030204" pitchFamily="18" charset="0"/>
                            </a:rPr>
                            <m:t>2</m:t>
                          </m:r>
                          <m:r>
                            <a:rPr lang="es-CO"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i="1">
                              <a:latin typeface="Cambria Math" panose="02040503050406030204" pitchFamily="18" charset="0"/>
                            </a:rPr>
                            <m:t>3</m:t>
                          </m:r>
                          <m:r>
                            <a:rPr lang="es-CO" sz="2000" i="1">
                              <a:latin typeface="Cambria Math" panose="02040503050406030204" pitchFamily="18" charset="0"/>
                            </a:rPr>
                            <m:t>𝑖</m:t>
                          </m:r>
                        </m:sub>
                      </m:sSub>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b="0" i="1" smtClean="0">
                              <a:latin typeface="Cambria Math" panose="02040503050406030204" pitchFamily="18" charset="0"/>
                            </a:rPr>
                            <m:t>𝜂</m:t>
                          </m:r>
                        </m:e>
                        <m:sub>
                          <m:r>
                            <a:rPr lang="es-CO" sz="2000" i="1">
                              <a:latin typeface="Cambria Math" panose="02040503050406030204" pitchFamily="18" charset="0"/>
                            </a:rPr>
                            <m:t>𝑖</m:t>
                          </m:r>
                        </m:sub>
                      </m:sSub>
                    </m:oMath>
                  </m:oMathPara>
                </a14:m>
                <a:endParaRPr lang="en-US" sz="2000" dirty="0" smtClean="0"/>
              </a:p>
              <a:p>
                <a:pPr marL="0" indent="0" algn="just">
                  <a:buNone/>
                </a:pPr>
                <a:endParaRPr lang="en-US" sz="2000" dirty="0"/>
              </a:p>
              <a:p>
                <a:pPr algn="just"/>
                <a:r>
                  <a:rPr lang="en-US" sz="2000" dirty="0" smtClean="0"/>
                  <a:t>La </a:t>
                </a:r>
                <a:r>
                  <a:rPr lang="en-US" sz="2000" dirty="0" err="1" smtClean="0"/>
                  <a:t>prueba</a:t>
                </a:r>
                <a:r>
                  <a:rPr lang="en-US" sz="2000" dirty="0" smtClean="0"/>
                  <a:t> </a:t>
                </a:r>
                <a:r>
                  <a:rPr lang="en-US" sz="2000" dirty="0" err="1" smtClean="0"/>
                  <a:t>está</a:t>
                </a:r>
                <a:r>
                  <a:rPr lang="en-US" sz="2000" dirty="0" smtClean="0"/>
                  <a:t> </a:t>
                </a:r>
                <a:r>
                  <a:rPr lang="en-US" sz="2000" dirty="0" err="1" smtClean="0"/>
                  <a:t>basada</a:t>
                </a:r>
                <a:r>
                  <a:rPr lang="en-US" sz="2000" dirty="0" smtClean="0"/>
                  <a:t> </a:t>
                </a:r>
                <a:r>
                  <a:rPr lang="en-US" sz="2000" dirty="0" err="1" smtClean="0"/>
                  <a:t>en</a:t>
                </a:r>
                <a:r>
                  <a:rPr lang="en-US" sz="2000" dirty="0" smtClean="0"/>
                  <a:t> la </a:t>
                </a:r>
                <a:r>
                  <a:rPr lang="en-US" sz="2000" dirty="0" err="1" smtClean="0"/>
                  <a:t>hipótesis</a:t>
                </a:r>
                <a:r>
                  <a:rPr lang="en-US" sz="2000" dirty="0" smtClean="0"/>
                  <a:t>:</a:t>
                </a:r>
              </a:p>
              <a:p>
                <a:pPr algn="just"/>
                <a:endParaRPr lang="en-US" sz="20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𝐻</m:t>
                          </m:r>
                        </m:e>
                        <m:sub>
                          <m:r>
                            <a:rPr lang="es-CO" sz="2000" b="0" i="1" smtClean="0">
                              <a:latin typeface="Cambria Math" panose="02040503050406030204" pitchFamily="18" charset="0"/>
                            </a:rPr>
                            <m:t>0</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i="1">
                              <a:latin typeface="Cambria Math" panose="02040503050406030204" pitchFamily="18" charset="0"/>
                            </a:rPr>
                            <m:t>2</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i="1">
                              <a:latin typeface="Cambria Math" panose="02040503050406030204" pitchFamily="18" charset="0"/>
                            </a:rPr>
                            <m:t>3</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i="1">
                              <a:latin typeface="Cambria Math" panose="02040503050406030204" pitchFamily="18" charset="0"/>
                            </a:rPr>
                            <m:t>4</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i="1">
                              <a:latin typeface="Cambria Math" panose="02040503050406030204" pitchFamily="18" charset="0"/>
                            </a:rPr>
                            <m:t>5</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𝛿</m:t>
                          </m:r>
                        </m:e>
                        <m:sub>
                          <m:r>
                            <a:rPr lang="es-CO" sz="2000" i="1">
                              <a:latin typeface="Cambria Math" panose="02040503050406030204" pitchFamily="18" charset="0"/>
                            </a:rPr>
                            <m:t>6</m:t>
                          </m:r>
                        </m:sub>
                      </m:sSub>
                      <m:r>
                        <a:rPr lang="es-CO" sz="2000" b="0" i="1" smtClean="0">
                          <a:latin typeface="Cambria Math" panose="02040503050406030204" pitchFamily="18" charset="0"/>
                        </a:rPr>
                        <m:t>=0</m:t>
                      </m:r>
                    </m:oMath>
                  </m:oMathPara>
                </a14:m>
                <a:endParaRPr lang="en-US" sz="2000" dirty="0" smtClean="0"/>
              </a:p>
              <a:p>
                <a:pPr marL="0" indent="0" algn="just">
                  <a:buNone/>
                </a:pPr>
                <a:endParaRPr lang="en-US" sz="2000" dirty="0" smtClean="0"/>
              </a:p>
              <a:p>
                <a:pPr algn="just"/>
                <a:r>
                  <a:rPr lang="en-US" sz="2000" dirty="0" err="1" smtClean="0"/>
                  <a:t>Dicha</a:t>
                </a:r>
                <a:r>
                  <a:rPr lang="en-US" sz="2000" dirty="0" smtClean="0"/>
                  <a:t> </a:t>
                </a:r>
                <a:r>
                  <a:rPr lang="en-US" sz="2000" dirty="0" err="1" smtClean="0"/>
                  <a:t>hipotesis</a:t>
                </a:r>
                <a:r>
                  <a:rPr lang="en-US" sz="2000" dirty="0" smtClean="0"/>
                  <a:t> se </a:t>
                </a:r>
                <a:r>
                  <a:rPr lang="en-US" sz="2000" dirty="0" err="1" smtClean="0"/>
                  <a:t>contraste</a:t>
                </a:r>
                <a:r>
                  <a:rPr lang="en-US" sz="2000" dirty="0" smtClean="0"/>
                  <a:t> a </a:t>
                </a:r>
                <a:r>
                  <a:rPr lang="en-US" sz="2000" dirty="0" err="1" smtClean="0"/>
                  <a:t>través</a:t>
                </a:r>
                <a:r>
                  <a:rPr lang="en-US" sz="2000" dirty="0" smtClean="0"/>
                  <a:t> de un </a:t>
                </a:r>
                <a:r>
                  <a:rPr lang="en-US" sz="2000" dirty="0" err="1" smtClean="0"/>
                  <a:t>estadístico</a:t>
                </a:r>
                <a:r>
                  <a:rPr lang="en-US" sz="2000" dirty="0" smtClean="0"/>
                  <a:t> F, similar al </a:t>
                </a:r>
                <a:r>
                  <a:rPr lang="en-US" sz="2000" dirty="0" err="1" smtClean="0"/>
                  <a:t>contraste</a:t>
                </a:r>
                <a:r>
                  <a:rPr lang="en-US" sz="2000" dirty="0" smtClean="0"/>
                  <a:t> global de </a:t>
                </a:r>
                <a:r>
                  <a:rPr lang="en-US" sz="2000" dirty="0" err="1" smtClean="0"/>
                  <a:t>regresión</a:t>
                </a:r>
                <a:endParaRPr lang="en-US" sz="2000" dirty="0" smtClean="0"/>
              </a:p>
              <a:p>
                <a:pPr marL="0" indent="0" algn="just">
                  <a:buNone/>
                </a:pPr>
                <a:endParaRPr lang="en-US" sz="2000" dirty="0"/>
              </a:p>
              <a:p>
                <a:pPr algn="just"/>
                <a:r>
                  <a:rPr lang="en-US" sz="2000" dirty="0" err="1" smtClean="0"/>
                  <a:t>Qué</a:t>
                </a:r>
                <a:r>
                  <a:rPr lang="en-US" sz="2000" dirty="0" smtClean="0"/>
                  <a:t> </a:t>
                </a:r>
                <a:r>
                  <a:rPr lang="en-US" sz="2000" dirty="0" err="1" smtClean="0"/>
                  <a:t>limitaciones</a:t>
                </a:r>
                <a:r>
                  <a:rPr lang="en-US" sz="2000" dirty="0" smtClean="0"/>
                  <a:t> </a:t>
                </a:r>
                <a:r>
                  <a:rPr lang="en-US" sz="2000" dirty="0" err="1" smtClean="0"/>
                  <a:t>tiene</a:t>
                </a:r>
                <a:r>
                  <a:rPr lang="en-US" sz="2000" dirty="0" smtClean="0"/>
                  <a:t> </a:t>
                </a:r>
                <a:r>
                  <a:rPr lang="en-US" sz="2000" dirty="0" err="1" smtClean="0"/>
                  <a:t>este</a:t>
                </a:r>
                <a:r>
                  <a:rPr lang="en-US" sz="2000" dirty="0" smtClean="0"/>
                  <a:t> test? </a:t>
                </a:r>
                <a:r>
                  <a:rPr lang="en-US" sz="2000" dirty="0" err="1" smtClean="0"/>
                  <a:t>Qué</a:t>
                </a:r>
                <a:r>
                  <a:rPr lang="en-US" sz="2000" dirty="0" smtClean="0"/>
                  <a:t> </a:t>
                </a:r>
                <a:r>
                  <a:rPr lang="en-US" sz="2000" dirty="0" err="1" smtClean="0"/>
                  <a:t>ocurre</a:t>
                </a:r>
                <a:r>
                  <a:rPr lang="en-US" sz="2000" dirty="0" smtClean="0"/>
                  <a:t> </a:t>
                </a:r>
                <a:r>
                  <a:rPr lang="en-US" sz="2000" dirty="0" err="1" smtClean="0"/>
                  <a:t>si</a:t>
                </a:r>
                <a:r>
                  <a:rPr lang="en-US" sz="2000" dirty="0" smtClean="0"/>
                  <a:t> el </a:t>
                </a:r>
                <a:r>
                  <a:rPr lang="en-US" sz="2000" dirty="0" err="1" smtClean="0"/>
                  <a:t>número</a:t>
                </a:r>
                <a:r>
                  <a:rPr lang="en-US" sz="2000" dirty="0" smtClean="0"/>
                  <a:t> de variables </a:t>
                </a:r>
                <a:r>
                  <a:rPr lang="en-US" sz="2000" dirty="0" err="1" smtClean="0"/>
                  <a:t>es</a:t>
                </a:r>
                <a:r>
                  <a:rPr lang="en-US" sz="2000" dirty="0" smtClean="0"/>
                  <a:t> </a:t>
                </a:r>
                <a:r>
                  <a:rPr lang="en-US" sz="2000" dirty="0" err="1" smtClean="0"/>
                  <a:t>grande</a:t>
                </a:r>
                <a:r>
                  <a:rPr lang="en-US" sz="2000" dirty="0" smtClean="0"/>
                  <a:t>?</a:t>
                </a: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601976"/>
                <a:ext cx="8229600" cy="4435277"/>
              </a:xfrm>
              <a:prstGeom prst="rect">
                <a:avLst/>
              </a:prstGeom>
              <a:blipFill rotWithShape="0">
                <a:blip r:embed="rId3"/>
                <a:stretch>
                  <a:fillRect l="-667" t="-825" r="-741" b="-12655"/>
                </a:stretch>
              </a:blipFill>
            </p:spPr>
            <p:txBody>
              <a:bodyPr/>
              <a:lstStyle/>
              <a:p>
                <a:r>
                  <a:rPr lang="es-CO">
                    <a:noFill/>
                  </a:rPr>
                  <a:t> </a:t>
                </a:r>
              </a:p>
            </p:txBody>
          </p:sp>
        </mc:Fallback>
      </mc:AlternateContent>
    </p:spTree>
    <p:extLst>
      <p:ext uri="{BB962C8B-B14F-4D97-AF65-F5344CB8AC3E}">
        <p14:creationId xmlns:p14="http://schemas.microsoft.com/office/powerpoint/2010/main" val="419543696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err="1" smtClean="0">
                <a:solidFill>
                  <a:schemeClr val="accent2">
                    <a:lumMod val="50000"/>
                  </a:schemeClr>
                </a:solidFill>
              </a:rPr>
              <a:t>Heteroscedasticidad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000" dirty="0" smtClean="0"/>
                  <a:t>Existen </a:t>
                </a:r>
                <a:r>
                  <a:rPr lang="en-US" sz="2000" dirty="0" err="1" smtClean="0"/>
                  <a:t>otros</a:t>
                </a:r>
                <a:r>
                  <a:rPr lang="en-US" sz="2000" dirty="0" smtClean="0"/>
                  <a:t> test </a:t>
                </a:r>
                <a:r>
                  <a:rPr lang="en-US" sz="2000" dirty="0" err="1" smtClean="0"/>
                  <a:t>estadísticos</a:t>
                </a:r>
                <a:r>
                  <a:rPr lang="en-US" sz="2000" dirty="0" smtClean="0"/>
                  <a:t> que </a:t>
                </a:r>
                <a:r>
                  <a:rPr lang="en-US" sz="2000" dirty="0" err="1" smtClean="0"/>
                  <a:t>capturan</a:t>
                </a:r>
                <a:r>
                  <a:rPr lang="en-US" sz="2000" dirty="0" smtClean="0"/>
                  <a:t> </a:t>
                </a:r>
                <a:r>
                  <a:rPr lang="en-US" sz="2000" dirty="0" err="1" smtClean="0"/>
                  <a:t>diferentes</a:t>
                </a:r>
                <a:r>
                  <a:rPr lang="en-US" sz="2000" dirty="0" smtClean="0"/>
                  <a:t> </a:t>
                </a:r>
                <a:r>
                  <a:rPr lang="en-US" sz="2000" dirty="0" err="1" smtClean="0"/>
                  <a:t>patrones</a:t>
                </a:r>
                <a:r>
                  <a:rPr lang="en-US" sz="2000" dirty="0" smtClean="0"/>
                  <a:t> de </a:t>
                </a:r>
                <a:r>
                  <a:rPr lang="en-US" sz="2000" dirty="0" err="1" smtClean="0"/>
                  <a:t>heteroscedasticidad</a:t>
                </a:r>
                <a:endParaRPr lang="en-US" sz="2000" dirty="0" smtClean="0"/>
              </a:p>
              <a:p>
                <a:pPr algn="just"/>
                <a:endParaRPr lang="en-US" sz="2000" dirty="0"/>
              </a:p>
              <a:p>
                <a:pPr algn="just"/>
                <a:r>
                  <a:rPr lang="en-US" sz="2000" dirty="0" smtClean="0"/>
                  <a:t>Para </a:t>
                </a:r>
                <a:r>
                  <a:rPr lang="en-US" sz="2000" dirty="0" err="1" smtClean="0"/>
                  <a:t>solucionar</a:t>
                </a:r>
                <a:r>
                  <a:rPr lang="en-US" sz="2000" dirty="0" smtClean="0"/>
                  <a:t> </a:t>
                </a:r>
                <a:r>
                  <a:rPr lang="en-US" sz="2000" dirty="0" err="1" smtClean="0"/>
                  <a:t>este</a:t>
                </a:r>
                <a:r>
                  <a:rPr lang="en-US" sz="2000" dirty="0" smtClean="0"/>
                  <a:t> </a:t>
                </a:r>
                <a:r>
                  <a:rPr lang="en-US" sz="2000" dirty="0" err="1" smtClean="0"/>
                  <a:t>problema</a:t>
                </a:r>
                <a:r>
                  <a:rPr lang="en-US" sz="2000" dirty="0" smtClean="0"/>
                  <a:t>, </a:t>
                </a:r>
                <a:r>
                  <a:rPr lang="en-US" sz="2000" dirty="0" err="1" smtClean="0"/>
                  <a:t>suele</a:t>
                </a:r>
                <a:r>
                  <a:rPr lang="en-US" sz="2000" dirty="0" smtClean="0"/>
                  <a:t> </a:t>
                </a:r>
                <a:r>
                  <a:rPr lang="en-US" sz="2000" dirty="0" err="1" smtClean="0"/>
                  <a:t>implementarse</a:t>
                </a:r>
                <a:r>
                  <a:rPr lang="en-US" sz="2000" dirty="0" smtClean="0"/>
                  <a:t> el </a:t>
                </a:r>
                <a:r>
                  <a:rPr lang="en-US" sz="2000" dirty="0" err="1" smtClean="0"/>
                  <a:t>método</a:t>
                </a:r>
                <a:r>
                  <a:rPr lang="en-US" sz="2000" dirty="0" smtClean="0"/>
                  <a:t> de MCGF (</a:t>
                </a:r>
                <a:r>
                  <a:rPr lang="en-US" sz="2000" dirty="0" err="1" smtClean="0"/>
                  <a:t>minimos</a:t>
                </a:r>
                <a:r>
                  <a:rPr lang="en-US" sz="2000" dirty="0" smtClean="0"/>
                  <a:t> </a:t>
                </a:r>
                <a:r>
                  <a:rPr lang="en-US" sz="2000" dirty="0" err="1" smtClean="0"/>
                  <a:t>cuadrado</a:t>
                </a:r>
                <a:r>
                  <a:rPr lang="en-US" sz="2000" dirty="0" smtClean="0"/>
                  <a:t> </a:t>
                </a:r>
                <a:r>
                  <a:rPr lang="en-US" sz="2000" dirty="0" err="1" smtClean="0"/>
                  <a:t>generalizados</a:t>
                </a:r>
                <a:r>
                  <a:rPr lang="en-US" sz="2000" dirty="0" smtClean="0"/>
                  <a:t> </a:t>
                </a:r>
                <a:r>
                  <a:rPr lang="en-US" sz="2000" dirty="0" err="1" smtClean="0"/>
                  <a:t>factibles</a:t>
                </a:r>
                <a:r>
                  <a:rPr lang="en-US" sz="2000" dirty="0" smtClean="0"/>
                  <a:t>), el </a:t>
                </a:r>
                <a:r>
                  <a:rPr lang="en-US" sz="2000" dirty="0" err="1" smtClean="0"/>
                  <a:t>cual</a:t>
                </a:r>
                <a:r>
                  <a:rPr lang="en-US" sz="2000" dirty="0" smtClean="0"/>
                  <a:t> </a:t>
                </a:r>
                <a:r>
                  <a:rPr lang="en-US" sz="2000" dirty="0" err="1" smtClean="0"/>
                  <a:t>consiste</a:t>
                </a:r>
                <a:r>
                  <a:rPr lang="en-US" sz="2000" dirty="0" smtClean="0"/>
                  <a:t> </a:t>
                </a:r>
                <a:r>
                  <a:rPr lang="en-US" sz="2000" dirty="0" err="1" smtClean="0"/>
                  <a:t>en</a:t>
                </a:r>
                <a:r>
                  <a:rPr lang="en-US" sz="2000" dirty="0" smtClean="0"/>
                  <a:t> </a:t>
                </a:r>
                <a:r>
                  <a:rPr lang="en-US" sz="2000" dirty="0" err="1" smtClean="0"/>
                  <a:t>esitimar</a:t>
                </a:r>
                <a:r>
                  <a:rPr lang="en-US" sz="2000" dirty="0" smtClean="0"/>
                  <a:t> el </a:t>
                </a:r>
                <a:r>
                  <a:rPr lang="en-US" sz="2000" dirty="0" err="1" smtClean="0"/>
                  <a:t>modelo</a:t>
                </a:r>
                <a:r>
                  <a:rPr lang="en-US" sz="2000" dirty="0" smtClean="0"/>
                  <a:t> </a:t>
                </a:r>
                <a:r>
                  <a:rPr lang="en-US" sz="2000" dirty="0" err="1" smtClean="0"/>
                  <a:t>en</a:t>
                </a:r>
                <a:r>
                  <a:rPr lang="en-US" sz="2000" dirty="0" smtClean="0"/>
                  <a:t> 2 </a:t>
                </a:r>
                <a:r>
                  <a:rPr lang="en-US" sz="2000" dirty="0" err="1" smtClean="0"/>
                  <a:t>etapas</a:t>
                </a:r>
                <a:r>
                  <a:rPr lang="en-US" sz="2000" dirty="0" smtClean="0"/>
                  <a:t>:</a:t>
                </a:r>
              </a:p>
              <a:p>
                <a:pPr lvl="1" algn="just"/>
                <a:r>
                  <a:rPr lang="en-US" sz="1600" dirty="0" err="1" smtClean="0"/>
                  <a:t>En</a:t>
                </a:r>
                <a:r>
                  <a:rPr lang="en-US" sz="1600" dirty="0" smtClean="0"/>
                  <a:t> la </a:t>
                </a:r>
                <a:r>
                  <a:rPr lang="en-US" sz="1600" dirty="0" err="1" smtClean="0"/>
                  <a:t>primera</a:t>
                </a:r>
                <a:r>
                  <a:rPr lang="en-US" sz="1600" dirty="0" smtClean="0"/>
                  <a:t> </a:t>
                </a:r>
                <a:r>
                  <a:rPr lang="en-US" sz="1600" dirty="0" err="1" smtClean="0"/>
                  <a:t>etapa</a:t>
                </a:r>
                <a:r>
                  <a:rPr lang="en-US" sz="1600" dirty="0" smtClean="0"/>
                  <a:t> se </a:t>
                </a:r>
                <a:r>
                  <a:rPr lang="en-US" sz="1600" dirty="0" err="1" smtClean="0"/>
                  <a:t>aplica</a:t>
                </a:r>
                <a:r>
                  <a:rPr lang="en-US" sz="1600" dirty="0" smtClean="0"/>
                  <a:t> el </a:t>
                </a:r>
                <a:r>
                  <a:rPr lang="en-US" sz="1600" dirty="0" err="1" smtClean="0"/>
                  <a:t>estimador</a:t>
                </a:r>
                <a:r>
                  <a:rPr lang="en-US" sz="1600" dirty="0" smtClean="0"/>
                  <a:t> MCO </a:t>
                </a:r>
              </a:p>
              <a:p>
                <a:pPr lvl="1" algn="just"/>
                <a:r>
                  <a:rPr lang="en-US" sz="1600" dirty="0" smtClean="0"/>
                  <a:t>Se </a:t>
                </a:r>
                <a:r>
                  <a:rPr lang="en-US" sz="1600" dirty="0" err="1" smtClean="0"/>
                  <a:t>estima</a:t>
                </a:r>
                <a:r>
                  <a:rPr lang="en-US" sz="1600" dirty="0" smtClean="0"/>
                  <a:t> la matrix de </a:t>
                </a:r>
                <a:r>
                  <a:rPr lang="en-US" sz="1600" dirty="0" err="1" smtClean="0"/>
                  <a:t>varianzas</a:t>
                </a:r>
                <a:r>
                  <a:rPr lang="en-US" sz="1600" dirty="0" smtClean="0"/>
                  <a:t> y </a:t>
                </a:r>
                <a:r>
                  <a:rPr lang="en-US" sz="1600" dirty="0" err="1" smtClean="0"/>
                  <a:t>covarianzas</a:t>
                </a:r>
                <a:r>
                  <a:rPr lang="en-US" sz="1600" dirty="0" smtClean="0"/>
                  <a:t> de </a:t>
                </a:r>
                <a:r>
                  <a:rPr lang="en-US" sz="1600" dirty="0" err="1" smtClean="0"/>
                  <a:t>los</a:t>
                </a:r>
                <a:r>
                  <a:rPr lang="en-US" sz="1600" dirty="0" smtClean="0"/>
                  <a:t> </a:t>
                </a:r>
                <a:r>
                  <a:rPr lang="en-US" sz="1600" dirty="0" err="1" smtClean="0"/>
                  <a:t>errores</a:t>
                </a:r>
                <a:r>
                  <a:rPr lang="en-US" sz="1600" dirty="0" smtClean="0"/>
                  <a:t> </a:t>
                </a:r>
                <a14:m>
                  <m:oMath xmlns:m="http://schemas.openxmlformats.org/officeDocument/2006/math">
                    <m:r>
                      <m:rPr>
                        <m:sty m:val="p"/>
                      </m:rPr>
                      <a:rPr lang="es-CO" sz="1600" b="0" i="0" smtClean="0">
                        <a:latin typeface="Cambria Math" panose="02040503050406030204" pitchFamily="18" charset="0"/>
                      </a:rPr>
                      <m:t>Ω</m:t>
                    </m:r>
                  </m:oMath>
                </a14:m>
                <a:r>
                  <a:rPr lang="en-US" sz="1600" dirty="0" smtClean="0"/>
                  <a:t> como </a:t>
                </a:r>
                <a14:m>
                  <m:oMath xmlns:m="http://schemas.openxmlformats.org/officeDocument/2006/math">
                    <m:r>
                      <m:rPr>
                        <m:sty m:val="p"/>
                      </m:rPr>
                      <a:rPr lang="es-CO" sz="1600">
                        <a:latin typeface="Cambria Math" panose="02040503050406030204" pitchFamily="18" charset="0"/>
                      </a:rPr>
                      <m:t>Ω</m:t>
                    </m:r>
                    <m:r>
                      <a:rPr lang="es-CO" sz="1600" b="0" i="0" smtClean="0">
                        <a:latin typeface="Cambria Math" panose="02040503050406030204" pitchFamily="18" charset="0"/>
                      </a:rPr>
                      <m:t>=</m:t>
                    </m:r>
                    <m:nary>
                      <m:naryPr>
                        <m:chr m:val="∑"/>
                        <m:subHide m:val="on"/>
                        <m:supHide m:val="on"/>
                        <m:ctrlPr>
                          <a:rPr lang="es-CO" sz="1600" b="0" i="1" smtClean="0">
                            <a:latin typeface="Cambria Math" panose="02040503050406030204" pitchFamily="18" charset="0"/>
                          </a:rPr>
                        </m:ctrlPr>
                      </m:naryPr>
                      <m:sub/>
                      <m:sup/>
                      <m:e>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𝑢</m:t>
                            </m:r>
                          </m:e>
                          <m:sub>
                            <m:r>
                              <a:rPr lang="es-CO" sz="1600" b="0" i="1" smtClean="0">
                                <a:latin typeface="Cambria Math" panose="02040503050406030204" pitchFamily="18" charset="0"/>
                              </a:rPr>
                              <m:t>𝑖</m:t>
                            </m:r>
                          </m:sub>
                        </m:sSub>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𝑢</m:t>
                            </m:r>
                          </m:e>
                          <m:sub>
                            <m:r>
                              <a:rPr lang="es-CO" sz="1600" b="0" i="1" smtClean="0">
                                <a:latin typeface="Cambria Math" panose="02040503050406030204" pitchFamily="18" charset="0"/>
                              </a:rPr>
                              <m:t>𝑖</m:t>
                            </m:r>
                          </m:sub>
                          <m:sup>
                            <m:r>
                              <a:rPr lang="es-CO" sz="1600" b="0" i="1" smtClean="0">
                                <a:latin typeface="Cambria Math" panose="02040503050406030204" pitchFamily="18" charset="0"/>
                              </a:rPr>
                              <m:t>′</m:t>
                            </m:r>
                          </m:sup>
                        </m:sSubSup>
                      </m:e>
                    </m:nary>
                  </m:oMath>
                </a14:m>
                <a:endParaRPr lang="en-US" sz="1600" dirty="0" smtClean="0"/>
              </a:p>
              <a:p>
                <a:pPr lvl="1" algn="just"/>
                <a:r>
                  <a:rPr lang="en-US" sz="1600" dirty="0" err="1" smtClean="0"/>
                  <a:t>Aplica</a:t>
                </a:r>
                <a:r>
                  <a:rPr lang="en-US" sz="1600" dirty="0" smtClean="0"/>
                  <a:t> el </a:t>
                </a:r>
                <a:r>
                  <a:rPr lang="en-US" sz="1600" dirty="0" err="1" smtClean="0"/>
                  <a:t>estimador</a:t>
                </a:r>
                <a:r>
                  <a:rPr lang="en-US" sz="1600" dirty="0" smtClean="0"/>
                  <a:t> MCO </a:t>
                </a:r>
                <a:r>
                  <a:rPr lang="en-US" sz="1600" dirty="0" err="1" smtClean="0"/>
                  <a:t>ponderando</a:t>
                </a:r>
                <a:r>
                  <a:rPr lang="en-US" sz="1600" dirty="0" smtClean="0"/>
                  <a:t> </a:t>
                </a:r>
                <a:r>
                  <a:rPr lang="en-US" sz="1600" dirty="0" err="1" smtClean="0"/>
                  <a:t>por</a:t>
                </a:r>
                <a:r>
                  <a:rPr lang="en-US" sz="1600" dirty="0" smtClean="0"/>
                  <a:t> la </a:t>
                </a:r>
                <a:r>
                  <a:rPr lang="en-US" sz="1600" dirty="0" err="1" smtClean="0"/>
                  <a:t>matriz</a:t>
                </a:r>
                <a:r>
                  <a:rPr lang="en-US" sz="1600" dirty="0" smtClean="0"/>
                  <a:t> </a:t>
                </a:r>
                <a14:m>
                  <m:oMath xmlns:m="http://schemas.openxmlformats.org/officeDocument/2006/math">
                    <m:sSup>
                      <m:sSupPr>
                        <m:ctrlPr>
                          <a:rPr lang="es-CO" sz="1600" b="0" i="1" smtClean="0">
                            <a:latin typeface="Cambria Math" panose="02040503050406030204" pitchFamily="18" charset="0"/>
                          </a:rPr>
                        </m:ctrlPr>
                      </m:sSupPr>
                      <m:e>
                        <m:r>
                          <m:rPr>
                            <m:sty m:val="p"/>
                          </m:rPr>
                          <a:rPr lang="es-CO" sz="1600" b="0" i="0" smtClean="0">
                            <a:latin typeface="Cambria Math" panose="02040503050406030204" pitchFamily="18" charset="0"/>
                          </a:rPr>
                          <m:t>P</m:t>
                        </m:r>
                      </m:e>
                      <m:sup>
                        <m:r>
                          <a:rPr lang="es-CO" sz="1600" b="0" i="0" smtClean="0">
                            <a:latin typeface="Cambria Math" panose="02040503050406030204" pitchFamily="18" charset="0"/>
                          </a:rPr>
                          <m:t>−1</m:t>
                        </m:r>
                      </m:sup>
                    </m:sSup>
                  </m:oMath>
                </a14:m>
                <a:r>
                  <a:rPr lang="es-ES" sz="1600" dirty="0" smtClean="0"/>
                  <a:t>, donde </a:t>
                </a:r>
                <a14:m>
                  <m:oMath xmlns:m="http://schemas.openxmlformats.org/officeDocument/2006/math">
                    <m:r>
                      <m:rPr>
                        <m:sty m:val="p"/>
                      </m:rPr>
                      <a:rPr lang="es-CO" sz="1600">
                        <a:latin typeface="Cambria Math" panose="02040503050406030204" pitchFamily="18" charset="0"/>
                      </a:rPr>
                      <m:t>Ω</m:t>
                    </m:r>
                    <m:r>
                      <a:rPr lang="es-CO" sz="1600" b="0" i="0" smtClean="0">
                        <a:latin typeface="Cambria Math" panose="02040503050406030204" pitchFamily="18" charset="0"/>
                      </a:rPr>
                      <m:t>=</m:t>
                    </m:r>
                    <m:r>
                      <m:rPr>
                        <m:sty m:val="p"/>
                      </m:rPr>
                      <a:rPr lang="es-CO" sz="1600" b="0" i="0" smtClean="0">
                        <a:latin typeface="Cambria Math" panose="02040503050406030204" pitchFamily="18" charset="0"/>
                      </a:rPr>
                      <m:t>PP</m:t>
                    </m:r>
                    <m:r>
                      <a:rPr lang="es-CO" sz="1600" b="0" i="0" smtClean="0">
                        <a:latin typeface="Cambria Math" panose="02040503050406030204" pitchFamily="18" charset="0"/>
                      </a:rPr>
                      <m:t>′</m:t>
                    </m:r>
                  </m:oMath>
                </a14:m>
                <a:endParaRPr lang="es-ES" sz="1600" dirty="0" smtClean="0"/>
              </a:p>
              <a:p>
                <a:pPr lvl="1" algn="just"/>
                <a:endParaRPr lang="es-ES" sz="1600" dirty="0"/>
              </a:p>
              <a:p>
                <a:pPr algn="just"/>
                <a:r>
                  <a:rPr lang="es-ES" sz="2000" dirty="0" smtClean="0"/>
                  <a:t>Como resultado, se tiene:</a:t>
                </a:r>
              </a:p>
              <a:p>
                <a:pPr marL="0" indent="0" algn="just">
                  <a:buNone/>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𝜷</m:t>
                              </m:r>
                            </m:e>
                          </m:acc>
                        </m:e>
                        <m:sub>
                          <m:r>
                            <a:rPr lang="es-CO" sz="2000" b="1" i="1" smtClean="0">
                              <a:latin typeface="Cambria Math" panose="02040503050406030204" pitchFamily="18" charset="0"/>
                            </a:rPr>
                            <m:t>𝑴𝑪𝑮𝑭</m:t>
                          </m:r>
                        </m:sub>
                      </m:sSub>
                      <m:r>
                        <a:rPr lang="es-CO" sz="2000" b="1" i="1">
                          <a:latin typeface="Cambria Math" panose="02040503050406030204" pitchFamily="18" charset="0"/>
                        </a:rPr>
                        <m:t>=</m:t>
                      </m:r>
                      <m:sSup>
                        <m:sSupPr>
                          <m:ctrlPr>
                            <a:rPr lang="es-CO" sz="2000" b="1" i="1">
                              <a:latin typeface="Cambria Math" panose="02040503050406030204" pitchFamily="18" charset="0"/>
                            </a:rPr>
                          </m:ctrlPr>
                        </m:sSupPr>
                        <m:e>
                          <m:d>
                            <m:dPr>
                              <m:ctrlPr>
                                <a:rPr lang="es-CO" sz="2000" b="1" i="1">
                                  <a:latin typeface="Cambria Math" panose="02040503050406030204" pitchFamily="18" charset="0"/>
                                </a:rPr>
                              </m:ctrlPr>
                            </m:dPr>
                            <m:e>
                              <m:r>
                                <a:rPr lang="es-CO" sz="2000" b="1" i="1">
                                  <a:latin typeface="Cambria Math" panose="02040503050406030204" pitchFamily="18" charset="0"/>
                                </a:rPr>
                                <m:t>𝑿</m:t>
                              </m:r>
                              <m:r>
                                <m:rPr>
                                  <m:nor/>
                                </m:rPr>
                                <a:rPr lang="es-ES" sz="2000" dirty="0"/>
                                <m:t>’</m:t>
                              </m:r>
                              <m:sSup>
                                <m:sSupPr>
                                  <m:ctrlPr>
                                    <a:rPr lang="es-CO" sz="2000" b="1" i="1" dirty="0" smtClean="0">
                                      <a:latin typeface="Cambria Math" panose="02040503050406030204" pitchFamily="18" charset="0"/>
                                    </a:rPr>
                                  </m:ctrlPr>
                                </m:sSupPr>
                                <m:e>
                                  <m:r>
                                    <a:rPr lang="es-CO" sz="2000" b="1" i="0" dirty="0" smtClean="0">
                                      <a:latin typeface="Cambria Math" panose="02040503050406030204" pitchFamily="18" charset="0"/>
                                    </a:rPr>
                                    <m:t>𝛀</m:t>
                                  </m:r>
                                </m:e>
                                <m:sup>
                                  <m:r>
                                    <a:rPr lang="es-CO" sz="2000" b="1" i="0" dirty="0" smtClean="0">
                                      <a:latin typeface="Cambria Math" panose="02040503050406030204" pitchFamily="18" charset="0"/>
                                    </a:rPr>
                                    <m:t>−</m:t>
                                  </m:r>
                                  <m:r>
                                    <a:rPr lang="es-CO" sz="2000" b="1" i="0" dirty="0" smtClean="0">
                                      <a:latin typeface="Cambria Math" panose="02040503050406030204" pitchFamily="18" charset="0"/>
                                    </a:rPr>
                                    <m:t>𝟏</m:t>
                                  </m:r>
                                </m:sup>
                              </m:sSup>
                              <m:r>
                                <a:rPr lang="es-CO" sz="2000" b="1" i="1">
                                  <a:latin typeface="Cambria Math" panose="02040503050406030204" pitchFamily="18" charset="0"/>
                                </a:rPr>
                                <m:t>𝑿</m:t>
                              </m:r>
                            </m:e>
                          </m:d>
                        </m:e>
                        <m:sup>
                          <m:r>
                            <a:rPr lang="es-CO" sz="2000" b="1" i="1">
                              <a:latin typeface="Cambria Math" panose="02040503050406030204" pitchFamily="18" charset="0"/>
                            </a:rPr>
                            <m:t>−</m:t>
                          </m:r>
                          <m:r>
                            <a:rPr lang="es-CO" sz="2000" b="1" i="1">
                              <a:latin typeface="Cambria Math" panose="02040503050406030204" pitchFamily="18" charset="0"/>
                            </a:rPr>
                            <m:t>𝟏</m:t>
                          </m:r>
                        </m:sup>
                      </m:sSup>
                      <m:r>
                        <m:rPr>
                          <m:nor/>
                        </m:rPr>
                        <a:rPr lang="es-CO" sz="2000" b="1" i="0" smtClean="0">
                          <a:latin typeface="Cambria Math" panose="02040503050406030204" pitchFamily="18" charset="0"/>
                        </a:rPr>
                        <m:t>X</m:t>
                      </m:r>
                      <m:r>
                        <m:rPr>
                          <m:nor/>
                        </m:rPr>
                        <a:rPr lang="es-ES" sz="2000" dirty="0"/>
                        <m:t>’</m:t>
                      </m:r>
                      <m:sSup>
                        <m:sSupPr>
                          <m:ctrlPr>
                            <a:rPr lang="es-CO" sz="2000" b="1" i="1" dirty="0">
                              <a:latin typeface="Cambria Math" panose="02040503050406030204" pitchFamily="18" charset="0"/>
                            </a:rPr>
                          </m:ctrlPr>
                        </m:sSupPr>
                        <m:e>
                          <m:r>
                            <a:rPr lang="es-CO" sz="2000" b="1" dirty="0">
                              <a:latin typeface="Cambria Math" panose="02040503050406030204" pitchFamily="18" charset="0"/>
                            </a:rPr>
                            <m:t>𝛀</m:t>
                          </m:r>
                        </m:e>
                        <m:sup>
                          <m:r>
                            <a:rPr lang="es-CO" sz="2000" b="1" dirty="0">
                              <a:latin typeface="Cambria Math" panose="02040503050406030204" pitchFamily="18" charset="0"/>
                            </a:rPr>
                            <m:t>−</m:t>
                          </m:r>
                          <m:r>
                            <a:rPr lang="es-CO" sz="2000" b="1" dirty="0">
                              <a:latin typeface="Cambria Math" panose="02040503050406030204" pitchFamily="18" charset="0"/>
                            </a:rPr>
                            <m:t>𝟏</m:t>
                          </m:r>
                        </m:sup>
                      </m:sSup>
                      <m:r>
                        <a:rPr lang="es-CO" sz="2000" b="1" i="1" dirty="0">
                          <a:latin typeface="Cambria Math" panose="02040503050406030204" pitchFamily="18" charset="0"/>
                        </a:rPr>
                        <m:t>𝒀</m:t>
                      </m:r>
                    </m:oMath>
                  </m:oMathPara>
                </a14:m>
                <a:endParaRPr lang="es-ES" sz="2000" dirty="0" smtClean="0"/>
              </a:p>
              <a:p>
                <a:pPr marL="0" indent="0" algn="just">
                  <a:buNone/>
                </a:pPr>
                <a:endParaRPr lang="es-ES" sz="2000" dirty="0"/>
              </a:p>
              <a:p>
                <a:pPr algn="just"/>
                <a:r>
                  <a:rPr lang="es-ES" sz="2000" dirty="0" smtClean="0"/>
                  <a:t>Este estimador tiene las mismas propiedades que el estimador MCO</a:t>
                </a:r>
                <a:endParaRPr lang="es-ES" sz="2000" dirty="0"/>
              </a:p>
              <a:p>
                <a:pPr algn="just"/>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601976"/>
                <a:ext cx="8229600" cy="4435277"/>
              </a:xfrm>
              <a:prstGeom prst="rect">
                <a:avLst/>
              </a:prstGeom>
              <a:blipFill rotWithShape="0">
                <a:blip r:embed="rId3"/>
                <a:stretch>
                  <a:fillRect l="-667" t="-825" r="-741" b="-9078"/>
                </a:stretch>
              </a:blipFill>
            </p:spPr>
            <p:txBody>
              <a:bodyPr/>
              <a:lstStyle/>
              <a:p>
                <a:r>
                  <a:rPr lang="es-CO">
                    <a:noFill/>
                  </a:rPr>
                  <a:t> </a:t>
                </a:r>
              </a:p>
            </p:txBody>
          </p:sp>
        </mc:Fallback>
      </mc:AlternateContent>
    </p:spTree>
    <p:extLst>
      <p:ext uri="{BB962C8B-B14F-4D97-AF65-F5344CB8AC3E}">
        <p14:creationId xmlns:p14="http://schemas.microsoft.com/office/powerpoint/2010/main" val="745683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MCGF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s-ES" sz="2000" dirty="0" smtClean="0"/>
          </a:p>
        </p:txBody>
      </p:sp>
    </p:spTree>
    <p:extLst>
      <p:ext uri="{BB962C8B-B14F-4D97-AF65-F5344CB8AC3E}">
        <p14:creationId xmlns:p14="http://schemas.microsoft.com/office/powerpoint/2010/main" val="1411128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75307"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Más sobre métodos de regresión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indent="-234950" algn="just"/>
            <a:r>
              <a:rPr lang="es-CO" sz="2400" dirty="0" smtClean="0"/>
              <a:t>La validez de estos métodos depende de la pertinencia de los supuestos paramétricos y la representatividad de la muestra</a:t>
            </a:r>
          </a:p>
          <a:p>
            <a:pPr marL="688975" lvl="1" indent="-234950" algn="just"/>
            <a:r>
              <a:rPr lang="es-CO" sz="2000" dirty="0" smtClean="0"/>
              <a:t>Modelo bien especificado. Qué ocurría si elegimos una función de distribución errónea?. Estudiaremos esto a través de un ejercicio de simulación.</a:t>
            </a:r>
          </a:p>
          <a:p>
            <a:pPr marL="688975" lvl="1" indent="-234950" algn="just"/>
            <a:r>
              <a:rPr lang="es-CO" sz="2000" dirty="0" smtClean="0"/>
              <a:t>Muestreo aleatorio</a:t>
            </a:r>
          </a:p>
          <a:p>
            <a:pPr marL="688975" lvl="1" indent="-234950" algn="just"/>
            <a:endParaRPr lang="es-CO" sz="2000" dirty="0"/>
          </a:p>
          <a:p>
            <a:pPr marL="288925" indent="-234950" algn="just"/>
            <a:r>
              <a:rPr lang="es-CO" sz="2400" dirty="0" smtClean="0"/>
              <a:t>Recuerden la propiedades del un estimador:</a:t>
            </a:r>
          </a:p>
          <a:p>
            <a:pPr marL="688975" lvl="1" indent="-234950" algn="just"/>
            <a:r>
              <a:rPr lang="es-CO" sz="2000" dirty="0" err="1"/>
              <a:t>Insesgamiento</a:t>
            </a:r>
            <a:endParaRPr lang="es-CO" sz="2000" dirty="0"/>
          </a:p>
          <a:p>
            <a:pPr marL="688975" lvl="1" indent="-234950" algn="just"/>
            <a:r>
              <a:rPr lang="es-CO" sz="2000" dirty="0" smtClean="0"/>
              <a:t>Eficiencia</a:t>
            </a:r>
          </a:p>
          <a:p>
            <a:pPr marL="688975" lvl="1" indent="-234950" algn="just"/>
            <a:r>
              <a:rPr lang="es-CO" sz="2000" dirty="0" smtClean="0"/>
              <a:t>Consistencia (identificación?)</a:t>
            </a:r>
            <a:endParaRPr lang="es-CO" sz="2000" dirty="0"/>
          </a:p>
          <a:p>
            <a:pPr marL="688975" lvl="1" indent="-234950" algn="just"/>
            <a:r>
              <a:rPr lang="es-CO" sz="2000" dirty="0"/>
              <a:t>Muestra pequeña vs muestra grande: propiedades asintóticas y simulaciones </a:t>
            </a:r>
            <a:r>
              <a:rPr lang="es-CO" sz="2000" b="1" dirty="0">
                <a:solidFill>
                  <a:srgbClr val="FF0000"/>
                </a:solidFill>
              </a:rPr>
              <a:t>Montecarlo (</a:t>
            </a:r>
            <a:r>
              <a:rPr lang="es-CO" sz="2000" b="1" dirty="0" err="1">
                <a:solidFill>
                  <a:srgbClr val="FF0000"/>
                </a:solidFill>
              </a:rPr>
              <a:t>Statistics</a:t>
            </a:r>
            <a:r>
              <a:rPr lang="es-CO" sz="2000" b="1" dirty="0">
                <a:solidFill>
                  <a:srgbClr val="FF0000"/>
                </a:solidFill>
              </a:rPr>
              <a:t> </a:t>
            </a:r>
            <a:r>
              <a:rPr lang="es-CO" sz="2000" b="1" dirty="0" err="1" smtClean="0">
                <a:solidFill>
                  <a:srgbClr val="FF0000"/>
                </a:solidFill>
              </a:rPr>
              <a:t>Lab</a:t>
            </a:r>
            <a:r>
              <a:rPr lang="es-CO" sz="2000" b="1" dirty="0" smtClean="0">
                <a:solidFill>
                  <a:srgbClr val="FF0000"/>
                </a:solidFill>
              </a:rPr>
              <a:t>)</a:t>
            </a:r>
            <a:endParaRPr lang="es-CO" b="1" dirty="0" smtClean="0">
              <a:solidFill>
                <a:srgbClr val="FF0000"/>
              </a:solidFill>
            </a:endParaRPr>
          </a:p>
        </p:txBody>
      </p:sp>
    </p:spTree>
    <p:extLst>
      <p:ext uri="{BB962C8B-B14F-4D97-AF65-F5344CB8AC3E}">
        <p14:creationId xmlns:p14="http://schemas.microsoft.com/office/powerpoint/2010/main" val="103480162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Modelo de regresión con variable dicotómica</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a:t>En muchos contextos el </a:t>
            </a:r>
            <a:r>
              <a:rPr lang="es-CO" sz="2000" dirty="0" smtClean="0"/>
              <a:t>fenómeno </a:t>
            </a:r>
            <a:r>
              <a:rPr lang="es-CO" sz="2000" dirty="0"/>
              <a:t>que se quiere modelar no </a:t>
            </a:r>
            <a:r>
              <a:rPr lang="es-CO" sz="2000" dirty="0" err="1" smtClean="0"/>
              <a:t>escontinuo</a:t>
            </a:r>
            <a:r>
              <a:rPr lang="es-CO" sz="2000" dirty="0"/>
              <a:t>, sino </a:t>
            </a:r>
            <a:r>
              <a:rPr lang="es-CO" sz="2000" dirty="0" smtClean="0"/>
              <a:t>discreto</a:t>
            </a:r>
          </a:p>
          <a:p>
            <a:endParaRPr lang="es-CO" sz="2000" dirty="0"/>
          </a:p>
          <a:p>
            <a:r>
              <a:rPr lang="es-CO" sz="2000" dirty="0" smtClean="0"/>
              <a:t>En este caso se utilizan modelos de regresión de variable cualitativa o categórica, cuya variable dependiente tiene soporte discreto</a:t>
            </a:r>
          </a:p>
          <a:p>
            <a:endParaRPr lang="es-CO" sz="2000" dirty="0"/>
          </a:p>
          <a:p>
            <a:r>
              <a:rPr lang="es-CO" sz="2000" dirty="0" smtClean="0"/>
              <a:t>Un caso especial son las variables dicotómicas, las que permiten modelas decisiones de los individuos, </a:t>
            </a:r>
            <a:r>
              <a:rPr lang="es-CO" sz="2000" dirty="0" err="1" smtClean="0"/>
              <a:t>e.g</a:t>
            </a:r>
            <a:r>
              <a:rPr lang="es-CO" sz="2000" dirty="0" smtClean="0"/>
              <a:t>, participar o no en el mercado de trabajo, comprar un bien o no.</a:t>
            </a:r>
          </a:p>
          <a:p>
            <a:endParaRPr lang="es-CO" sz="2000" dirty="0"/>
          </a:p>
          <a:p>
            <a:r>
              <a:rPr lang="es-CO" sz="2000" dirty="0" smtClean="0"/>
              <a:t>En este caso, la variable de interés toma valores de 0 y 1</a:t>
            </a:r>
          </a:p>
          <a:p>
            <a:endParaRPr lang="es-ES" sz="2000" dirty="0"/>
          </a:p>
          <a:p>
            <a:r>
              <a:rPr lang="es-ES" sz="2000" dirty="0" smtClean="0"/>
              <a:t>Podemos utilizar el modelo MCO cuando Y sólo toma valores 0 y 1?</a:t>
            </a:r>
            <a:endParaRPr lang="es-CO" sz="2000" dirty="0"/>
          </a:p>
        </p:txBody>
      </p:sp>
    </p:spTree>
    <p:extLst>
      <p:ext uri="{BB962C8B-B14F-4D97-AF65-F5344CB8AC3E}">
        <p14:creationId xmlns:p14="http://schemas.microsoft.com/office/powerpoint/2010/main" val="18204307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Modelo de regresión con variable dicotómica</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smtClean="0"/>
                  <a:t>El modelo estimado por MCO con variable dependiente dicotómica recibe el nombre de Modelo de Probabilidad Lineal</a:t>
                </a:r>
              </a:p>
              <a:p>
                <a:endParaRPr lang="es-CO" sz="2000" dirty="0"/>
              </a:p>
              <a:p>
                <a:r>
                  <a:rPr lang="es-CO" sz="2000" dirty="0" smtClean="0"/>
                  <a:t>En modelo estimado por MCO presenta los siguientes problemas:</a:t>
                </a:r>
              </a:p>
              <a:p>
                <a:pPr lvl="1"/>
                <a:r>
                  <a:rPr lang="es-CO" sz="1600" dirty="0" smtClean="0"/>
                  <a:t>El modelo es </a:t>
                </a:r>
                <a:r>
                  <a:rPr lang="es-CO" sz="1600" dirty="0" err="1" smtClean="0"/>
                  <a:t>heteroscedastico</a:t>
                </a:r>
                <a:r>
                  <a:rPr lang="es-CO" sz="1600" dirty="0" smtClean="0"/>
                  <a:t> por naturaleza</a:t>
                </a:r>
              </a:p>
              <a:p>
                <a:pPr lvl="1"/>
                <a:r>
                  <a:rPr lang="es-CO" sz="1600" dirty="0" smtClean="0"/>
                  <a:t>Las predicciones podrían estar por fuera del intervalo [0,1]</a:t>
                </a:r>
              </a:p>
              <a:p>
                <a:endParaRPr lang="es-CO" sz="2000" dirty="0" smtClean="0"/>
              </a:p>
              <a:p>
                <a:pPr marL="0" indent="0" algn="just">
                  <a:buNone/>
                </a:pPr>
                <a:r>
                  <a:rPr lang="es-CO" sz="2000" dirty="0" smtClean="0"/>
                  <a:t>Cómo solucionar este problema? Note que:</a:t>
                </a:r>
              </a:p>
              <a:p>
                <a:pPr marL="0" indent="0" algn="just">
                  <a:buNone/>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rPr>
                        <m:t>𝐸</m:t>
                      </m:r>
                      <m:d>
                        <m:dPr>
                          <m:ctrlPr>
                            <a:rPr lang="es-CO"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b="0" i="1" smtClean="0">
                                  <a:latin typeface="Cambria Math" panose="02040503050406030204" pitchFamily="18" charset="0"/>
                                </a:rPr>
                                <m:t>𝑖</m:t>
                              </m:r>
                            </m:sub>
                          </m:sSub>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b="0" i="1" smtClean="0">
                                  <a:latin typeface="Cambria Math" panose="02040503050406030204" pitchFamily="18" charset="0"/>
                                </a:rPr>
                                <m:t>𝑖</m:t>
                              </m:r>
                            </m:sub>
                          </m:sSub>
                        </m:e>
                      </m:d>
                      <m:r>
                        <a:rPr lang="en-US" sz="2000" i="1">
                          <a:latin typeface="Cambria Math" panose="02040503050406030204" pitchFamily="18" charset="0"/>
                        </a:rPr>
                        <m:t>=</m:t>
                      </m:r>
                      <m:r>
                        <a:rPr lang="es-CO" sz="2000" b="0" i="1" smtClean="0">
                          <a:latin typeface="Cambria Math" panose="02040503050406030204" pitchFamily="18" charset="0"/>
                        </a:rPr>
                        <m:t>0</m:t>
                      </m:r>
                      <m:r>
                        <a:rPr lang="es-CO" sz="2000" b="0" i="1" smtClean="0">
                          <a:latin typeface="Cambria Math" panose="02040503050406030204" pitchFamily="18" charset="0"/>
                        </a:rPr>
                        <m:t>𝑃</m:t>
                      </m:r>
                      <m:d>
                        <m:dPr>
                          <m:ctrlPr>
                            <a:rPr lang="es-CO"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r>
                            <a:rPr lang="es-CO" sz="2000" b="0" i="1" smtClean="0">
                              <a:latin typeface="Cambria Math" panose="02040503050406030204" pitchFamily="18" charset="0"/>
                            </a:rPr>
                            <m:t>=0</m:t>
                          </m:r>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e>
                      </m:d>
                      <m:r>
                        <a:rPr lang="en-US" sz="2000" i="1">
                          <a:latin typeface="Cambria Math" panose="02040503050406030204" pitchFamily="18" charset="0"/>
                        </a:rPr>
                        <m:t>+</m:t>
                      </m:r>
                      <m:r>
                        <a:rPr lang="es-CO" sz="2000" b="0" i="1" smtClean="0">
                          <a:latin typeface="Cambria Math" panose="02040503050406030204" pitchFamily="18" charset="0"/>
                        </a:rPr>
                        <m:t>1</m:t>
                      </m:r>
                      <m:r>
                        <a:rPr lang="es-CO" sz="2000" i="1" smtClean="0">
                          <a:latin typeface="Cambria Math" panose="02040503050406030204" pitchFamily="18" charset="0"/>
                        </a:rPr>
                        <m:t>𝑃</m:t>
                      </m:r>
                      <m:d>
                        <m:dPr>
                          <m:ctrlPr>
                            <a:rPr lang="es-CO"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r>
                            <a:rPr lang="es-CO" sz="2000" i="1">
                              <a:latin typeface="Cambria Math" panose="02040503050406030204" pitchFamily="18" charset="0"/>
                            </a:rPr>
                            <m:t>=</m:t>
                          </m:r>
                          <m:r>
                            <a:rPr lang="es-CO" sz="2000" b="0" i="1" smtClean="0">
                              <a:latin typeface="Cambria Math" panose="02040503050406030204" pitchFamily="18" charset="0"/>
                            </a:rPr>
                            <m:t>1</m:t>
                          </m:r>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e>
                      </m:d>
                      <m:r>
                        <a:rPr lang="es-CO" sz="2000" b="0" i="1" smtClean="0">
                          <a:latin typeface="Cambria Math" panose="02040503050406030204" pitchFamily="18" charset="0"/>
                        </a:rPr>
                        <m:t>=</m:t>
                      </m:r>
                      <m:r>
                        <a:rPr lang="es-CO" sz="2000" i="1">
                          <a:latin typeface="Cambria Math" panose="02040503050406030204" pitchFamily="18" charset="0"/>
                        </a:rPr>
                        <m:t>𝑃</m:t>
                      </m:r>
                      <m:d>
                        <m:dPr>
                          <m:ctrlPr>
                            <a:rPr lang="es-CO"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r>
                            <a:rPr lang="es-CO" sz="2000" i="1">
                              <a:latin typeface="Cambria Math" panose="02040503050406030204" pitchFamily="18" charset="0"/>
                            </a:rPr>
                            <m:t>=1|</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e>
                      </m:d>
                    </m:oMath>
                  </m:oMathPara>
                </a14:m>
                <a:endParaRPr lang="es-CO" sz="2000" dirty="0" smtClean="0"/>
              </a:p>
              <a:p>
                <a:pPr marL="0" indent="0" algn="just">
                  <a:buNone/>
                </a:pPr>
                <a:endParaRPr lang="es-CO" sz="2000" dirty="0"/>
              </a:p>
              <a:p>
                <a:pPr marL="0" indent="0" algn="just">
                  <a:buNone/>
                </a:pPr>
                <a:r>
                  <a:rPr lang="es-CO" sz="2000" dirty="0" smtClean="0"/>
                  <a:t>Supongamos que observamos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oMath>
                </a14:m>
                <a:r>
                  <a:rPr lang="es-CO" sz="2000" dirty="0" smtClean="0"/>
                  <a:t> que es el resultado de una decisión que depende de una variable </a:t>
                </a:r>
                <a14:m>
                  <m:oMath xmlns:m="http://schemas.openxmlformats.org/officeDocument/2006/math">
                    <m:sSubSup>
                      <m:sSubSupPr>
                        <m:ctrlPr>
                          <a:rPr lang="es-CO" sz="2000" b="0" i="1" smtClean="0">
                            <a:latin typeface="Cambria Math" panose="02040503050406030204" pitchFamily="18" charset="0"/>
                          </a:rPr>
                        </m:ctrlPr>
                      </m:sSubSupPr>
                      <m:e>
                        <m:r>
                          <a:rPr lang="en-US" sz="2000" i="1">
                            <a:latin typeface="Cambria Math" panose="02040503050406030204" pitchFamily="18" charset="0"/>
                          </a:rPr>
                          <m:t>𝑌</m:t>
                        </m:r>
                      </m:e>
                      <m:sub>
                        <m:r>
                          <a:rPr lang="es-CO" sz="2000" i="1">
                            <a:latin typeface="Cambria Math" panose="02040503050406030204" pitchFamily="18" charset="0"/>
                          </a:rPr>
                          <m:t>𝑖</m:t>
                        </m:r>
                      </m:sub>
                      <m:sup>
                        <m:r>
                          <a:rPr lang="es-CO" sz="2000" b="0" i="1" smtClean="0">
                            <a:latin typeface="Cambria Math" panose="02040503050406030204" pitchFamily="18" charset="0"/>
                          </a:rPr>
                          <m:t>∗</m:t>
                        </m:r>
                      </m:sup>
                    </m:sSubSup>
                  </m:oMath>
                </a14:m>
                <a:r>
                  <a:rPr lang="es-CO" sz="2000" dirty="0" smtClean="0"/>
                  <a:t> que ni podemos observar</a:t>
                </a:r>
              </a:p>
              <a:p>
                <a:pPr marL="0" indent="0" algn="ctr">
                  <a:buNone/>
                </a:pPr>
                <a14:m>
                  <m:oMath xmlns:m="http://schemas.openxmlformats.org/officeDocument/2006/math">
                    <m:sSubSup>
                      <m:sSubSupPr>
                        <m:ctrlPr>
                          <a:rPr lang="es-CO" sz="2000" i="1">
                            <a:latin typeface="Cambria Math" panose="02040503050406030204" pitchFamily="18" charset="0"/>
                          </a:rPr>
                        </m:ctrlPr>
                      </m:sSubSupPr>
                      <m:e>
                        <m:r>
                          <a:rPr lang="en-US" sz="2000" i="1">
                            <a:latin typeface="Cambria Math" panose="02040503050406030204" pitchFamily="18" charset="0"/>
                          </a:rPr>
                          <m:t>𝑌</m:t>
                        </m:r>
                      </m:e>
                      <m:sub>
                        <m:r>
                          <a:rPr lang="es-CO" sz="2000" i="1">
                            <a:latin typeface="Cambria Math" panose="02040503050406030204" pitchFamily="18" charset="0"/>
                          </a:rPr>
                          <m:t>𝑖</m:t>
                        </m:r>
                      </m:sub>
                      <m:sup>
                        <m:r>
                          <a:rPr lang="es-CO" sz="2000" i="1">
                            <a:latin typeface="Cambria Math" panose="02040503050406030204" pitchFamily="18" charset="0"/>
                          </a:rPr>
                          <m:t>∗</m:t>
                        </m:r>
                      </m:sup>
                    </m:sSubSup>
                    <m:r>
                      <a:rPr lang="es-CO" sz="2000" b="0" i="1" smtClean="0">
                        <a:latin typeface="Cambria Math" panose="02040503050406030204" pitchFamily="18" charset="0"/>
                      </a:rPr>
                      <m:t>=</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𝑖</m:t>
                        </m:r>
                      </m:sub>
                    </m:sSub>
                    <m:r>
                      <a:rPr lang="es-CO" sz="2000" b="0" i="1" smtClean="0">
                        <a:latin typeface="Cambria Math" panose="02040503050406030204" pitchFamily="18" charset="0"/>
                      </a:rPr>
                      <m:t>𝛽</m:t>
                    </m:r>
                    <m:r>
                      <a:rPr lang="es-CO" sz="2000" b="0" i="1" smtClean="0">
                        <a:latin typeface="Cambria Math" panose="02040503050406030204" pitchFamily="18" charset="0"/>
                      </a:rPr>
                      <m:t>+</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𝑢</m:t>
                        </m:r>
                      </m:e>
                      <m:sub>
                        <m:r>
                          <a:rPr lang="es-CO" sz="2000" b="0" i="1" smtClean="0">
                            <a:latin typeface="Cambria Math" panose="02040503050406030204" pitchFamily="18" charset="0"/>
                          </a:rPr>
                          <m:t>𝑖</m:t>
                        </m:r>
                      </m:sub>
                    </m:sSub>
                    <m:r>
                      <a:rPr lang="es-CO" sz="2000" b="0" i="1" smtClean="0">
                        <a:latin typeface="Cambria Math" panose="02040503050406030204" pitchFamily="18" charset="0"/>
                      </a:rPr>
                      <m:t>,     </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𝑌</m:t>
                        </m:r>
                      </m:e>
                      <m:sub>
                        <m:r>
                          <a:rPr lang="es-CO" sz="2000" b="0" i="1" smtClean="0">
                            <a:latin typeface="Cambria Math" panose="02040503050406030204" pitchFamily="18" charset="0"/>
                          </a:rPr>
                          <m:t>𝑖</m:t>
                        </m:r>
                      </m:sub>
                    </m:sSub>
                    <m:r>
                      <a:rPr lang="es-CO" sz="2000" b="0" i="1" smtClean="0">
                        <a:latin typeface="Cambria Math" panose="02040503050406030204" pitchFamily="18" charset="0"/>
                      </a:rPr>
                      <m:t>=1   </m:t>
                    </m:r>
                    <m:r>
                      <a:rPr lang="es-CO" sz="2000" b="0" i="1" smtClean="0">
                        <a:latin typeface="Cambria Math" panose="02040503050406030204" pitchFamily="18" charset="0"/>
                      </a:rPr>
                      <m:t>𝑠𝑖</m:t>
                    </m:r>
                    <m:r>
                      <a:rPr lang="es-CO" sz="2000" b="0" i="1" smtClean="0">
                        <a:latin typeface="Cambria Math" panose="02040503050406030204" pitchFamily="18" charset="0"/>
                      </a:rPr>
                      <m:t>   </m:t>
                    </m:r>
                  </m:oMath>
                </a14:m>
                <a:r>
                  <a:rPr lang="es-CO" sz="2000" dirty="0" smtClean="0"/>
                  <a:t> </a:t>
                </a:r>
                <a14:m>
                  <m:oMath xmlns:m="http://schemas.openxmlformats.org/officeDocument/2006/math">
                    <m:sSubSup>
                      <m:sSubSupPr>
                        <m:ctrlPr>
                          <a:rPr lang="es-CO" sz="2000" i="1">
                            <a:latin typeface="Cambria Math" panose="02040503050406030204" pitchFamily="18" charset="0"/>
                          </a:rPr>
                        </m:ctrlPr>
                      </m:sSubSupPr>
                      <m:e>
                        <m:r>
                          <a:rPr lang="en-US" sz="2000" i="1">
                            <a:latin typeface="Cambria Math" panose="02040503050406030204" pitchFamily="18" charset="0"/>
                          </a:rPr>
                          <m:t>𝑌</m:t>
                        </m:r>
                      </m:e>
                      <m:sub>
                        <m:r>
                          <a:rPr lang="es-CO" sz="2000" i="1">
                            <a:latin typeface="Cambria Math" panose="02040503050406030204" pitchFamily="18" charset="0"/>
                          </a:rPr>
                          <m:t>𝑖</m:t>
                        </m:r>
                      </m:sub>
                      <m:sup>
                        <m:r>
                          <a:rPr lang="es-CO" sz="2000" i="1">
                            <a:latin typeface="Cambria Math" panose="02040503050406030204" pitchFamily="18" charset="0"/>
                          </a:rPr>
                          <m:t>∗</m:t>
                        </m:r>
                      </m:sup>
                    </m:sSubSup>
                    <m:r>
                      <a:rPr lang="es-CO" sz="2000" i="1">
                        <a:latin typeface="Cambria Math" panose="02040503050406030204" pitchFamily="18" charset="0"/>
                        <a:ea typeface="Cambria Math" panose="02040503050406030204" pitchFamily="18" charset="0"/>
                      </a:rPr>
                      <m:t>≥</m:t>
                    </m:r>
                    <m:r>
                      <a:rPr lang="es-CO" sz="2000" b="0" i="1" smtClean="0">
                        <a:latin typeface="Cambria Math" panose="02040503050406030204" pitchFamily="18" charset="0"/>
                      </a:rPr>
                      <m:t>0</m:t>
                    </m:r>
                  </m:oMath>
                </a14:m>
                <a:endParaRPr lang="es-CO" sz="2000" dirty="0" smtClean="0"/>
              </a:p>
              <a:p>
                <a:pPr marL="0" indent="0" algn="ctr">
                  <a:buNone/>
                </a:pPr>
                <a:endParaRPr lang="es-CO" sz="2000" dirty="0" smtClean="0"/>
              </a:p>
              <a:p>
                <a:pPr marL="0" indent="0" algn="just">
                  <a:buNone/>
                </a:pPr>
                <a:r>
                  <a:rPr lang="es-CO" sz="2000" dirty="0" smtClean="0"/>
                  <a:t>Cuál es la intuición detrás de este modelo? </a:t>
                </a:r>
                <a:r>
                  <a:rPr lang="es-CO" sz="2000" b="1" dirty="0" smtClean="0">
                    <a:solidFill>
                      <a:srgbClr val="FF0000"/>
                    </a:solidFill>
                  </a:rPr>
                  <a:t>Modelo de variable latente</a:t>
                </a:r>
                <a:r>
                  <a:rPr lang="es-CO" sz="2000" dirty="0" smtClean="0"/>
                  <a:t> </a:t>
                </a: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601976"/>
                <a:ext cx="8229600" cy="4435277"/>
              </a:xfrm>
              <a:prstGeom prst="rect">
                <a:avLst/>
              </a:prstGeom>
              <a:blipFill rotWithShape="0">
                <a:blip r:embed="rId3"/>
                <a:stretch>
                  <a:fillRect l="-741" t="-825" r="-741" b="-19532"/>
                </a:stretch>
              </a:blipFill>
            </p:spPr>
            <p:txBody>
              <a:bodyPr/>
              <a:lstStyle/>
              <a:p>
                <a:r>
                  <a:rPr lang="es-CO">
                    <a:noFill/>
                  </a:rPr>
                  <a:t> </a:t>
                </a:r>
              </a:p>
            </p:txBody>
          </p:sp>
        </mc:Fallback>
      </mc:AlternateContent>
    </p:spTree>
    <p:extLst>
      <p:ext uri="{BB962C8B-B14F-4D97-AF65-F5344CB8AC3E}">
        <p14:creationId xmlns:p14="http://schemas.microsoft.com/office/powerpoint/2010/main" val="37296545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Modelo de regresión con variable dicotómica</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mc:Choice xmlns:a14="http://schemas.microsoft.com/office/drawing/2010/main" Requires="a14">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smtClean="0"/>
                  <a:t>De este modelo se tiene que:</a:t>
                </a:r>
              </a:p>
              <a:p>
                <a:pPr marL="0" indent="0" algn="just">
                  <a:buNone/>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rPr>
                        <m:t>𝑃</m:t>
                      </m:r>
                      <m:d>
                        <m:dPr>
                          <m:ctrlPr>
                            <a:rPr lang="es-CO"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r>
                            <a:rPr lang="es-CO" sz="2000" i="1">
                              <a:latin typeface="Cambria Math" panose="02040503050406030204" pitchFamily="18" charset="0"/>
                            </a:rPr>
                            <m:t>=1|</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e>
                      </m:d>
                      <m:r>
                        <a:rPr lang="es-CO" sz="2000" b="0" i="1" smtClean="0">
                          <a:latin typeface="Cambria Math" panose="02040503050406030204" pitchFamily="18" charset="0"/>
                        </a:rPr>
                        <m:t>=</m:t>
                      </m:r>
                      <m:r>
                        <a:rPr lang="es-CO" sz="2000" i="1">
                          <a:latin typeface="Cambria Math" panose="02040503050406030204" pitchFamily="18" charset="0"/>
                        </a:rPr>
                        <m:t>𝑃</m:t>
                      </m:r>
                      <m:d>
                        <m:dPr>
                          <m:ctrlPr>
                            <a:rPr lang="es-CO" sz="2000" i="1">
                              <a:latin typeface="Cambria Math" panose="02040503050406030204" pitchFamily="18" charset="0"/>
                            </a:rPr>
                          </m:ctrlPr>
                        </m:dPr>
                        <m:e>
                          <m:sSubSup>
                            <m:sSubSupPr>
                              <m:ctrlPr>
                                <a:rPr lang="es-CO" sz="2000" b="0" i="1" smtClean="0">
                                  <a:latin typeface="Cambria Math" panose="02040503050406030204" pitchFamily="18" charset="0"/>
                                </a:rPr>
                              </m:ctrlPr>
                            </m:sSubSupPr>
                            <m:e>
                              <m:r>
                                <a:rPr lang="en-US" sz="2000" i="1">
                                  <a:latin typeface="Cambria Math" panose="02040503050406030204" pitchFamily="18" charset="0"/>
                                </a:rPr>
                                <m:t>𝑌</m:t>
                              </m:r>
                            </m:e>
                            <m:sub>
                              <m:r>
                                <a:rPr lang="es-CO" sz="2000" i="1">
                                  <a:latin typeface="Cambria Math" panose="02040503050406030204" pitchFamily="18" charset="0"/>
                                </a:rPr>
                                <m:t>𝑖</m:t>
                              </m:r>
                            </m:sub>
                            <m:sup>
                              <m:r>
                                <a:rPr lang="es-CO" sz="2000" b="0" i="1" smtClean="0">
                                  <a:latin typeface="Cambria Math" panose="02040503050406030204" pitchFamily="18" charset="0"/>
                                </a:rPr>
                                <m:t>∗</m:t>
                              </m:r>
                            </m:sup>
                          </m:sSubSup>
                          <m:r>
                            <a:rPr lang="es-CO"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e>
                      </m:d>
                      <m:r>
                        <a:rPr lang="es-CO" sz="2000" b="0" i="1" smtClean="0">
                          <a:latin typeface="Cambria Math" panose="02040503050406030204" pitchFamily="18" charset="0"/>
                        </a:rPr>
                        <m:t>=</m:t>
                      </m:r>
                      <m:r>
                        <a:rPr lang="es-CO" sz="2000" i="1">
                          <a:latin typeface="Cambria Math" panose="02040503050406030204" pitchFamily="18" charset="0"/>
                        </a:rPr>
                        <m:t>𝑃</m:t>
                      </m:r>
                      <m:d>
                        <m:dPr>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r>
                            <a:rPr lang="es-CO" sz="2000" i="1">
                              <a:latin typeface="Cambria Math" panose="02040503050406030204" pitchFamily="18" charset="0"/>
                            </a:rPr>
                            <m:t>𝛽</m:t>
                          </m:r>
                          <m:r>
                            <a:rPr lang="es-CO" sz="2000" i="1">
                              <a:latin typeface="Cambria Math" panose="02040503050406030204" pitchFamily="18" charset="0"/>
                            </a:rPr>
                            <m:t>+</m:t>
                          </m:r>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𝑖</m:t>
                              </m:r>
                            </m:sub>
                          </m:sSub>
                          <m:r>
                            <a:rPr lang="es-CO" sz="2000" i="1">
                              <a:latin typeface="Cambria Math" panose="02040503050406030204" pitchFamily="18" charset="0"/>
                              <a:ea typeface="Cambria Math" panose="02040503050406030204" pitchFamily="18" charset="0"/>
                            </a:rPr>
                            <m:t>≥</m:t>
                          </m:r>
                          <m:r>
                            <a:rPr lang="es-CO" sz="2000" b="0" i="1" smtClean="0">
                              <a:latin typeface="Cambria Math" panose="02040503050406030204" pitchFamily="18" charset="0"/>
                              <a:ea typeface="Cambria Math" panose="02040503050406030204" pitchFamily="18" charset="0"/>
                            </a:rPr>
                            <m:t>0</m:t>
                          </m:r>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e>
                      </m:d>
                    </m:oMath>
                    <m:oMath xmlns:m="http://schemas.openxmlformats.org/officeDocument/2006/math">
                      <m:r>
                        <a:rPr lang="es-CO" sz="2000" b="0" i="0" smtClean="0">
                          <a:latin typeface="Cambria Math" panose="02040503050406030204" pitchFamily="18" charset="0"/>
                        </a:rPr>
                        <m:t>   </m:t>
                      </m:r>
                      <m:r>
                        <a:rPr lang="es-CO" sz="2000" b="0" i="1" smtClean="0">
                          <a:latin typeface="Cambria Math" panose="02040503050406030204" pitchFamily="18" charset="0"/>
                        </a:rPr>
                        <m:t>                       </m:t>
                      </m:r>
                      <m:r>
                        <a:rPr lang="es-CO" sz="2000" i="1">
                          <a:latin typeface="Cambria Math" panose="02040503050406030204" pitchFamily="18" charset="0"/>
                        </a:rPr>
                        <m:t>=</m:t>
                      </m:r>
                      <m:r>
                        <a:rPr lang="es-CO" sz="2000" i="1">
                          <a:latin typeface="Cambria Math" panose="02040503050406030204" pitchFamily="18" charset="0"/>
                        </a:rPr>
                        <m:t>𝑃</m:t>
                      </m:r>
                      <m:d>
                        <m:dPr>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𝑖</m:t>
                              </m:r>
                            </m:sub>
                          </m:sSub>
                          <m:r>
                            <a:rPr lang="es-CO" sz="2000" i="1">
                              <a:latin typeface="Cambria Math" panose="02040503050406030204" pitchFamily="18" charset="0"/>
                              <a:ea typeface="Cambria Math" panose="02040503050406030204" pitchFamily="18" charset="0"/>
                            </a:rPr>
                            <m:t>≥</m:t>
                          </m:r>
                          <m:r>
                            <a:rPr lang="es-CO" sz="2000" b="0" i="1" smtClean="0">
                              <a:latin typeface="Cambria Math" panose="02040503050406030204" pitchFamily="18" charset="0"/>
                              <a:ea typeface="Cambria Math" panose="02040503050406030204" pitchFamily="18" charset="0"/>
                            </a:rPr>
                            <m:t>−</m:t>
                          </m:r>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r>
                            <a:rPr lang="es-CO" sz="2000" i="1">
                              <a:latin typeface="Cambria Math" panose="02040503050406030204" pitchFamily="18" charset="0"/>
                            </a:rPr>
                            <m:t>𝛽</m:t>
                          </m:r>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e>
                      </m:d>
                      <m:r>
                        <a:rPr lang="es-CO" sz="2000" b="0" i="1" smtClean="0">
                          <a:latin typeface="Cambria Math" panose="02040503050406030204" pitchFamily="18" charset="0"/>
                        </a:rPr>
                        <m:t>=</m:t>
                      </m:r>
                      <m:r>
                        <a:rPr lang="es-CO" sz="2000" b="0" i="1" smtClean="0">
                          <a:latin typeface="Cambria Math" panose="02040503050406030204" pitchFamily="18" charset="0"/>
                        </a:rPr>
                        <m:t>𝐹</m:t>
                      </m:r>
                      <m:d>
                        <m:dPr>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r>
                            <a:rPr lang="es-CO" sz="2000" i="1">
                              <a:latin typeface="Cambria Math" panose="02040503050406030204" pitchFamily="18" charset="0"/>
                            </a:rPr>
                            <m:t>𝛽</m:t>
                          </m:r>
                        </m:e>
                      </m:d>
                    </m:oMath>
                  </m:oMathPara>
                </a14:m>
                <a:endParaRPr lang="es-CO" sz="2000" dirty="0" smtClean="0"/>
              </a:p>
              <a:p>
                <a:pPr marL="0" indent="0" algn="just">
                  <a:buNone/>
                </a:pPr>
                <a:endParaRPr lang="es-CO" sz="2000" dirty="0"/>
              </a:p>
              <a:p>
                <a:pPr marL="0" indent="0" algn="just">
                  <a:buNone/>
                </a:pPr>
                <a:r>
                  <a:rPr lang="es-CO" sz="2000" dirty="0" smtClean="0"/>
                  <a:t>Cómo podemos estimar este modelo? Haciendo algún supuesto sobre la distribución de </a:t>
                </a:r>
                <a14:m>
                  <m:oMath xmlns:m="http://schemas.openxmlformats.org/officeDocument/2006/math">
                    <m:r>
                      <a:rPr lang="es-CO" sz="2000" i="1">
                        <a:latin typeface="Cambria Math" panose="02040503050406030204" pitchFamily="18" charset="0"/>
                      </a:rPr>
                      <m:t>𝑢</m:t>
                    </m:r>
                  </m:oMath>
                </a14:m>
                <a:r>
                  <a:rPr lang="es-CO" sz="2000" dirty="0" smtClean="0"/>
                  <a:t>, se puede implementar el método de máxima verosimilitud</a:t>
                </a:r>
              </a:p>
              <a:p>
                <a:pPr marL="0" indent="0" algn="just">
                  <a:buNone/>
                </a:pPr>
                <a:endParaRPr lang="es-CO" sz="2000" dirty="0"/>
              </a:p>
              <a:p>
                <a:pPr algn="just"/>
                <a:r>
                  <a:rPr lang="es-CO" sz="2000" dirty="0" smtClean="0"/>
                  <a:t>Los modelos más populares:</a:t>
                </a:r>
              </a:p>
              <a:p>
                <a:pPr lvl="1" algn="just"/>
                <a:r>
                  <a:rPr lang="es-CO" sz="1800" dirty="0" err="1" smtClean="0"/>
                  <a:t>Logit</a:t>
                </a:r>
                <a:r>
                  <a:rPr lang="es-CO" sz="1800" dirty="0" smtClean="0"/>
                  <a:t>, asume que </a:t>
                </a:r>
                <a14:m>
                  <m:oMath xmlns:m="http://schemas.openxmlformats.org/officeDocument/2006/math">
                    <m:r>
                      <a:rPr lang="es-CO" sz="1800" i="1">
                        <a:latin typeface="Cambria Math" panose="02040503050406030204" pitchFamily="18" charset="0"/>
                      </a:rPr>
                      <m:t>𝐹</m:t>
                    </m:r>
                  </m:oMath>
                </a14:m>
                <a:r>
                  <a:rPr lang="es-CO" sz="1800" dirty="0" smtClean="0"/>
                  <a:t> es logística</a:t>
                </a:r>
              </a:p>
              <a:p>
                <a:pPr lvl="1" algn="just"/>
                <a:r>
                  <a:rPr lang="es-CO" sz="1800" dirty="0" err="1" smtClean="0"/>
                  <a:t>Probit</a:t>
                </a:r>
                <a:r>
                  <a:rPr lang="es-CO" sz="1800" dirty="0" smtClean="0"/>
                  <a:t>, </a:t>
                </a:r>
                <a:r>
                  <a:rPr lang="es-CO" sz="1800" dirty="0"/>
                  <a:t>asume que </a:t>
                </a:r>
                <a14:m>
                  <m:oMath xmlns:m="http://schemas.openxmlformats.org/officeDocument/2006/math">
                    <m:r>
                      <a:rPr lang="es-CO" sz="1800" i="1">
                        <a:latin typeface="Cambria Math" panose="02040503050406030204" pitchFamily="18" charset="0"/>
                      </a:rPr>
                      <m:t>𝐹</m:t>
                    </m:r>
                  </m:oMath>
                </a14:m>
                <a:r>
                  <a:rPr lang="es-CO" sz="1800" dirty="0"/>
                  <a:t> es </a:t>
                </a:r>
                <a:r>
                  <a:rPr lang="es-CO" sz="1800" dirty="0" smtClean="0"/>
                  <a:t>normal</a:t>
                </a:r>
              </a:p>
              <a:p>
                <a:pPr lvl="1" algn="just"/>
                <a:endParaRPr lang="es-CO" sz="1800" dirty="0" smtClean="0"/>
              </a:p>
              <a:p>
                <a:pPr algn="just"/>
                <a:r>
                  <a:rPr lang="es-CO" sz="2000" dirty="0" smtClean="0"/>
                  <a:t>Estos modelos son equivalentes. Solo difieren ligeramente en las colas de la distribución</a:t>
                </a:r>
              </a:p>
              <a:p>
                <a:pPr algn="just"/>
                <a:endParaRPr lang="es-CO" sz="2000" dirty="0"/>
              </a:p>
              <a:p>
                <a:pPr algn="just"/>
                <a:r>
                  <a:rPr lang="es-CO" sz="2000" dirty="0" smtClean="0"/>
                  <a:t>Cualquier función de distribución es candidato a ser elegido como </a:t>
                </a:r>
                <a14:m>
                  <m:oMath xmlns:m="http://schemas.openxmlformats.org/officeDocument/2006/math">
                    <m:r>
                      <a:rPr lang="es-CO" sz="2000" i="1">
                        <a:latin typeface="Cambria Math" panose="02040503050406030204" pitchFamily="18" charset="0"/>
                      </a:rPr>
                      <m:t>𝐹</m:t>
                    </m:r>
                  </m:oMath>
                </a14:m>
                <a:endParaRPr lang="es-CO" sz="2000" dirty="0" smtClean="0"/>
              </a:p>
              <a:p>
                <a:pPr lvl="1" algn="just"/>
                <a:endParaRPr lang="es-CO" sz="1600" dirty="0" smtClean="0"/>
              </a:p>
            </p:txBody>
          </p:sp>
        </mc:Choice>
        <mc:Fallback>
          <p:sp>
            <p:nvSpPr>
              <p:cNvPr id="10" name="Marcador de contenido 2"/>
              <p:cNvSpPr txBox="1">
                <a:spLocks noRot="1" noChangeAspect="1" noMove="1" noResize="1" noEditPoints="1" noAdjustHandles="1" noChangeArrowheads="1" noChangeShapeType="1" noTextEdit="1"/>
              </p:cNvSpPr>
              <p:nvPr/>
            </p:nvSpPr>
            <p:spPr>
              <a:xfrm>
                <a:off x="457201" y="1601976"/>
                <a:ext cx="8229600" cy="4435277"/>
              </a:xfrm>
              <a:prstGeom prst="rect">
                <a:avLst/>
              </a:prstGeom>
              <a:blipFill rotWithShape="0">
                <a:blip r:embed="rId3"/>
                <a:stretch>
                  <a:fillRect l="-741" t="-825" r="-741" b="-18982"/>
                </a:stretch>
              </a:blipFill>
            </p:spPr>
            <p:txBody>
              <a:bodyPr/>
              <a:lstStyle/>
              <a:p>
                <a:r>
                  <a:rPr lang="en-US">
                    <a:noFill/>
                  </a:rPr>
                  <a:t> </a:t>
                </a:r>
              </a:p>
            </p:txBody>
          </p:sp>
        </mc:Fallback>
      </mc:AlternateContent>
    </p:spTree>
    <p:extLst>
      <p:ext uri="{BB962C8B-B14F-4D97-AF65-F5344CB8AC3E}">
        <p14:creationId xmlns:p14="http://schemas.microsoft.com/office/powerpoint/2010/main" val="317246160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Modelo de regresión con variable dicotómica</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smtClean="0"/>
                  <a:t>De los resultados anteriores, se tiene que:</a:t>
                </a:r>
              </a:p>
              <a:p>
                <a:pPr marL="0" indent="0" algn="just">
                  <a:buNone/>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rPr>
                        <m:t>𝐸</m:t>
                      </m:r>
                      <m:d>
                        <m:dPr>
                          <m:ctrlPr>
                            <a:rPr lang="es-CO"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e>
                      </m:d>
                      <m:r>
                        <a:rPr lang="en-US" sz="2000" b="0" i="1" smtClean="0">
                          <a:latin typeface="Cambria Math" panose="02040503050406030204" pitchFamily="18" charset="0"/>
                        </a:rPr>
                        <m:t>=</m:t>
                      </m:r>
                      <m:r>
                        <a:rPr lang="es-CO" sz="2000" i="1">
                          <a:latin typeface="Cambria Math" panose="02040503050406030204" pitchFamily="18" charset="0"/>
                        </a:rPr>
                        <m:t>𝑃</m:t>
                      </m:r>
                      <m:d>
                        <m:dPr>
                          <m:ctrlPr>
                            <a:rPr lang="es-CO"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r>
                            <a:rPr lang="es-CO" sz="2000" i="1">
                              <a:latin typeface="Cambria Math" panose="02040503050406030204" pitchFamily="18" charset="0"/>
                            </a:rPr>
                            <m:t>=1|</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e>
                      </m:d>
                      <m:r>
                        <a:rPr lang="es-CO" sz="2000" b="0" i="1" smtClean="0">
                          <a:latin typeface="Cambria Math" panose="02040503050406030204" pitchFamily="18" charset="0"/>
                        </a:rPr>
                        <m:t>=</m:t>
                      </m:r>
                      <m:r>
                        <a:rPr lang="es-CO" sz="2000" b="0" i="1" smtClean="0">
                          <a:latin typeface="Cambria Math" panose="02040503050406030204" pitchFamily="18" charset="0"/>
                        </a:rPr>
                        <m:t>𝐹</m:t>
                      </m:r>
                      <m:d>
                        <m:dPr>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r>
                            <a:rPr lang="es-CO" sz="2000" i="1">
                              <a:latin typeface="Cambria Math" panose="02040503050406030204" pitchFamily="18" charset="0"/>
                            </a:rPr>
                            <m:t>𝛽</m:t>
                          </m:r>
                        </m:e>
                      </m:d>
                    </m:oMath>
                  </m:oMathPara>
                </a14:m>
                <a:endParaRPr lang="es-CO" sz="2000" dirty="0" smtClean="0"/>
              </a:p>
              <a:p>
                <a:pPr marL="0" indent="0" algn="just">
                  <a:buNone/>
                </a:pPr>
                <a:endParaRPr lang="es-CO" sz="2000" dirty="0" smtClean="0"/>
              </a:p>
              <a:p>
                <a:pPr marL="0" indent="0" algn="just">
                  <a:buNone/>
                </a:pPr>
                <a14:m>
                  <m:oMathPara xmlns:m="http://schemas.openxmlformats.org/officeDocument/2006/math">
                    <m:oMathParaPr>
                      <m:jc m:val="centerGroup"/>
                    </m:oMathParaPr>
                    <m:oMath xmlns:m="http://schemas.openxmlformats.org/officeDocument/2006/math">
                      <m:f>
                        <m:fPr>
                          <m:ctrlPr>
                            <a:rPr lang="es-CO" sz="24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s-CO" sz="2000" i="1">
                              <a:latin typeface="Cambria Math" panose="02040503050406030204" pitchFamily="18" charset="0"/>
                              <a:ea typeface="Cambria Math" panose="02040503050406030204" pitchFamily="18" charset="0"/>
                            </a:rPr>
                            <m:t>𝐸</m:t>
                          </m:r>
                          <m:d>
                            <m:dPr>
                              <m:ctrlPr>
                                <a:rPr lang="es-CO" sz="2000" i="1">
                                  <a:latin typeface="Cambria Math" panose="02040503050406030204" pitchFamily="18" charset="0"/>
                                  <a:ea typeface="Cambria Math" panose="02040503050406030204" pitchFamily="18" charset="0"/>
                                </a:rPr>
                              </m:ctrlPr>
                            </m:dPr>
                            <m:e>
                              <m:sSub>
                                <m:sSubPr>
                                  <m:ctrlPr>
                                    <a:rPr lang="es-CO" sz="2000" i="1">
                                      <a:latin typeface="Cambria Math" panose="02040503050406030204" pitchFamily="18" charset="0"/>
                                      <a:ea typeface="Cambria Math" panose="02040503050406030204" pitchFamily="18" charset="0"/>
                                    </a:rPr>
                                  </m:ctrlPr>
                                </m:sSubPr>
                                <m:e>
                                  <m:r>
                                    <a:rPr lang="es-CO" sz="2000" i="1">
                                      <a:latin typeface="Cambria Math" panose="02040503050406030204" pitchFamily="18" charset="0"/>
                                      <a:ea typeface="Cambria Math" panose="02040503050406030204" pitchFamily="18" charset="0"/>
                                    </a:rPr>
                                    <m:t>𝑌</m:t>
                                  </m:r>
                                </m:e>
                                <m:sub>
                                  <m:r>
                                    <a:rPr lang="en-US" sz="2000" b="0" i="1" smtClean="0">
                                      <a:latin typeface="Cambria Math" panose="02040503050406030204" pitchFamily="18" charset="0"/>
                                      <a:ea typeface="Cambria Math" panose="02040503050406030204" pitchFamily="18" charset="0"/>
                                    </a:rPr>
                                    <m:t>𝑖</m:t>
                                  </m:r>
                                </m:sub>
                              </m:sSub>
                              <m:r>
                                <a:rPr lang="es-CO" sz="2000" i="1">
                                  <a:latin typeface="Cambria Math" panose="02040503050406030204" pitchFamily="18" charset="0"/>
                                  <a:ea typeface="Cambria Math" panose="02040503050406030204" pitchFamily="18" charset="0"/>
                                </a:rPr>
                                <m:t>|</m:t>
                              </m:r>
                              <m:sSub>
                                <m:sSubPr>
                                  <m:ctrlPr>
                                    <a:rPr lang="es-CO" sz="2000" i="1">
                                      <a:latin typeface="Cambria Math" panose="02040503050406030204" pitchFamily="18" charset="0"/>
                                      <a:ea typeface="Cambria Math" panose="02040503050406030204" pitchFamily="18" charset="0"/>
                                    </a:rPr>
                                  </m:ctrlPr>
                                </m:sSubPr>
                                <m:e>
                                  <m:r>
                                    <a:rPr lang="es-CO" sz="2000" i="1">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e>
                          </m:d>
                        </m:num>
                        <m:den>
                          <m:r>
                            <a:rPr lang="en-US" sz="2000" i="1">
                              <a:latin typeface="Cambria Math" panose="02040503050406030204" pitchFamily="18" charset="0"/>
                              <a:ea typeface="Cambria Math" panose="02040503050406030204" pitchFamily="18" charset="0"/>
                            </a:rPr>
                            <m:t>𝜕</m:t>
                          </m:r>
                          <m:sSub>
                            <m:sSubPr>
                              <m:ctrlPr>
                                <a:rPr lang="es-CO" sz="2000" i="1">
                                  <a:latin typeface="Cambria Math" panose="02040503050406030204" pitchFamily="18" charset="0"/>
                                  <a:ea typeface="Cambria Math" panose="02040503050406030204" pitchFamily="18" charset="0"/>
                                </a:rPr>
                              </m:ctrlPr>
                            </m:sSubPr>
                            <m:e>
                              <m:r>
                                <a:rPr lang="es-CO" sz="2000" i="1">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𝑗𝑖</m:t>
                              </m:r>
                            </m:sub>
                          </m:sSub>
                        </m:den>
                      </m:f>
                      <m:r>
                        <a:rPr lang="en-US" sz="20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rPr>
                          </m:ctrlPr>
                        </m:sSubPr>
                        <m:e>
                          <m:r>
                            <a:rPr lang="es-CO" sz="1800" i="1">
                              <a:latin typeface="Cambria Math" panose="02040503050406030204" pitchFamily="18" charset="0"/>
                            </a:rPr>
                            <m:t>𝛽</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𝑓</m:t>
                      </m:r>
                      <m:d>
                        <m:dPr>
                          <m:ctrlPr>
                            <a:rPr lang="es-CO" sz="1800" i="1">
                              <a:latin typeface="Cambria Math" panose="02040503050406030204" pitchFamily="18" charset="0"/>
                            </a:rPr>
                          </m:ctrlPr>
                        </m:dPr>
                        <m:e>
                          <m:sSub>
                            <m:sSubPr>
                              <m:ctrlPr>
                                <a:rPr lang="es-CO" sz="1800" i="1">
                                  <a:latin typeface="Cambria Math" panose="02040503050406030204" pitchFamily="18" charset="0"/>
                                </a:rPr>
                              </m:ctrlPr>
                            </m:sSubPr>
                            <m:e>
                              <m:r>
                                <a:rPr lang="es-CO" sz="1800" i="1">
                                  <a:latin typeface="Cambria Math" panose="02040503050406030204" pitchFamily="18" charset="0"/>
                                </a:rPr>
                                <m:t>𝑋</m:t>
                              </m:r>
                            </m:e>
                            <m:sub>
                              <m:r>
                                <a:rPr lang="es-CO" sz="1800" i="1">
                                  <a:latin typeface="Cambria Math" panose="02040503050406030204" pitchFamily="18" charset="0"/>
                                </a:rPr>
                                <m:t>𝑖</m:t>
                              </m:r>
                            </m:sub>
                          </m:sSub>
                          <m:r>
                            <a:rPr lang="es-CO" sz="1800" i="1">
                              <a:latin typeface="Cambria Math" panose="02040503050406030204" pitchFamily="18" charset="0"/>
                            </a:rPr>
                            <m:t>𝛽</m:t>
                          </m:r>
                        </m:e>
                      </m:d>
                    </m:oMath>
                  </m:oMathPara>
                </a14:m>
                <a:endParaRPr lang="en-US" sz="1800" dirty="0" smtClean="0"/>
              </a:p>
              <a:p>
                <a:pPr marL="0" indent="0" algn="just">
                  <a:buNone/>
                </a:pPr>
                <a:endParaRPr lang="es-CO" sz="2000" dirty="0" smtClean="0"/>
              </a:p>
              <a:p>
                <a:pPr algn="just"/>
                <a:r>
                  <a:rPr lang="es-CO" sz="2000" dirty="0" smtClean="0"/>
                  <a:t>La estimación se realiza maximizando </a:t>
                </a:r>
                <a14:m>
                  <m:oMath xmlns:m="http://schemas.openxmlformats.org/officeDocument/2006/math">
                    <m:r>
                      <a:rPr lang="en-US" sz="2400" i="1">
                        <a:latin typeface="Cambria Math" panose="02040503050406030204" pitchFamily="18" charset="0"/>
                      </a:rPr>
                      <m:t>𝐿</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𝑁</m:t>
                            </m:r>
                          </m:sub>
                        </m:sSub>
                        <m:r>
                          <a:rPr lang="en-US" sz="2400" i="1">
                            <a:latin typeface="Cambria Math" panose="02040503050406030204" pitchFamily="18" charset="0"/>
                          </a:rPr>
                          <m:t>;</m:t>
                        </m:r>
                        <m:r>
                          <a:rPr lang="es-CO" sz="2000" i="1">
                            <a:latin typeface="Cambria Math" panose="02040503050406030204" pitchFamily="18" charset="0"/>
                          </a:rPr>
                          <m:t>𝛽</m:t>
                        </m:r>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e>
                        </m:d>
                      </m:e>
                    </m:nary>
                  </m:oMath>
                </a14:m>
                <a:r>
                  <a:rPr lang="es-CO" sz="2000" dirty="0" smtClean="0"/>
                  <a:t> con respecto a </a:t>
                </a:r>
                <a14:m>
                  <m:oMath xmlns:m="http://schemas.openxmlformats.org/officeDocument/2006/math">
                    <m:r>
                      <a:rPr lang="es-CO" sz="2000" i="1">
                        <a:latin typeface="Cambria Math" panose="02040503050406030204" pitchFamily="18" charset="0"/>
                      </a:rPr>
                      <m:t>𝛽</m:t>
                    </m:r>
                  </m:oMath>
                </a14:m>
                <a:endParaRPr lang="es-CO" sz="2000" dirty="0" smtClean="0"/>
              </a:p>
              <a:p>
                <a:pPr algn="just"/>
                <a:endParaRPr lang="es-CO" sz="2000" dirty="0"/>
              </a:p>
              <a:p>
                <a:pPr algn="just"/>
                <a:r>
                  <a:rPr lang="es-CO" sz="2000" dirty="0" smtClean="0"/>
                  <a:t>Cómo comparar modelos? Se utiliza un criterio similar el coeficiente de determinación, en particular:</a:t>
                </a:r>
                <a:r>
                  <a:rPr lang="es-CO" sz="1600" dirty="0"/>
                  <a:t> </a:t>
                </a:r>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𝑠𝑒𝑢𝑑𝑜</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r>
                        <a:rPr lang="en-US" sz="2000" i="1">
                          <a:latin typeface="Cambria Math" panose="02040503050406030204" pitchFamily="18" charset="0"/>
                        </a:rPr>
                        <m:t>=</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𝐿</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𝛽</m:t>
                                      </m:r>
                                    </m:e>
                                  </m:acc>
                                </m:e>
                              </m:d>
                            </m:e>
                          </m:func>
                        </m:num>
                        <m:den>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r>
                                <a:rPr lang="en-US" sz="2000" i="1">
                                  <a:latin typeface="Cambria Math" panose="02040503050406030204" pitchFamily="18" charset="0"/>
                                </a:rPr>
                                <m:t>𝐿</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0</m:t>
                                          </m:r>
                                        </m:sub>
                                      </m:sSub>
                                    </m:e>
                                  </m:acc>
                                </m:e>
                              </m:d>
                            </m:e>
                          </m:func>
                        </m:den>
                      </m:f>
                    </m:oMath>
                  </m:oMathPara>
                </a14:m>
                <a:endParaRPr lang="es-CO"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601976"/>
                <a:ext cx="8229600" cy="4435277"/>
              </a:xfrm>
              <a:prstGeom prst="rect">
                <a:avLst/>
              </a:prstGeom>
              <a:blipFill rotWithShape="0">
                <a:blip r:embed="rId3"/>
                <a:stretch>
                  <a:fillRect l="-667" t="-825" r="-741" b="-6052"/>
                </a:stretch>
              </a:blipFill>
            </p:spPr>
            <p:txBody>
              <a:bodyPr/>
              <a:lstStyle/>
              <a:p>
                <a:r>
                  <a:rPr lang="en-US">
                    <a:noFill/>
                  </a:rPr>
                  <a:t> </a:t>
                </a:r>
              </a:p>
            </p:txBody>
          </p:sp>
        </mc:Fallback>
      </mc:AlternateContent>
    </p:spTree>
    <p:extLst>
      <p:ext uri="{BB962C8B-B14F-4D97-AF65-F5344CB8AC3E}">
        <p14:creationId xmlns:p14="http://schemas.microsoft.com/office/powerpoint/2010/main" val="14175041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Modelo de regresión con variable dicotómica</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smtClean="0"/>
                  <a:t>Los modelos también pueden comparar en términos de poder predictivo. Para generar predicciones se elige un punto de corte </a:t>
                </a:r>
                <a14:m>
                  <m:oMath xmlns:m="http://schemas.openxmlformats.org/officeDocument/2006/math">
                    <m:r>
                      <a:rPr lang="en-US" sz="2000" b="0" i="1" smtClean="0">
                        <a:latin typeface="Cambria Math" panose="02040503050406030204" pitchFamily="18" charset="0"/>
                      </a:rPr>
                      <m:t>𝑐</m:t>
                    </m:r>
                  </m:oMath>
                </a14:m>
                <a:r>
                  <a:rPr lang="es-CO" sz="2000" dirty="0" smtClean="0"/>
                  <a:t> tal que </a:t>
                </a:r>
                <a14:m>
                  <m:oMath xmlns:m="http://schemas.openxmlformats.org/officeDocument/2006/math">
                    <m:acc>
                      <m:accPr>
                        <m:chr m:val="̂"/>
                        <m:ctrlPr>
                          <a:rPr lang="es-CO" sz="200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e>
                    </m:acc>
                    <m:r>
                      <a:rPr lang="en-US" sz="2000" b="0" i="1" smtClean="0">
                        <a:latin typeface="Cambria Math" panose="02040503050406030204" pitchFamily="18" charset="0"/>
                      </a:rPr>
                      <m:t>=1</m:t>
                    </m:r>
                  </m:oMath>
                </a14:m>
                <a:r>
                  <a:rPr lang="es-CO" sz="2000" dirty="0" smtClean="0"/>
                  <a:t> si </a:t>
                </a:r>
                <a14:m>
                  <m:oMath xmlns:m="http://schemas.openxmlformats.org/officeDocument/2006/math">
                    <m:r>
                      <a:rPr lang="es-CO" sz="2000" i="1">
                        <a:latin typeface="Cambria Math" panose="02040503050406030204" pitchFamily="18" charset="0"/>
                      </a:rPr>
                      <m:t>𝐹</m:t>
                    </m:r>
                    <m:d>
                      <m:dPr>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𝑖</m:t>
                            </m:r>
                          </m:sub>
                        </m:sSub>
                        <m:acc>
                          <m:accPr>
                            <m:chr m:val="̂"/>
                            <m:ctrlPr>
                              <a:rPr lang="es-CO" sz="2000" i="1" smtClean="0">
                                <a:latin typeface="Cambria Math" panose="02040503050406030204" pitchFamily="18" charset="0"/>
                              </a:rPr>
                            </m:ctrlPr>
                          </m:accPr>
                          <m:e>
                            <m:r>
                              <a:rPr lang="es-CO" sz="2000" i="1">
                                <a:latin typeface="Cambria Math" panose="02040503050406030204" pitchFamily="18" charset="0"/>
                              </a:rPr>
                              <m:t>𝛽</m:t>
                            </m:r>
                          </m:e>
                        </m:acc>
                      </m:e>
                    </m:d>
                    <m:r>
                      <a:rPr lang="en-US" sz="2000" b="0" i="1" smtClean="0">
                        <a:latin typeface="Cambria Math" panose="02040503050406030204" pitchFamily="18" charset="0"/>
                      </a:rPr>
                      <m:t>&gt;</m:t>
                    </m:r>
                    <m:r>
                      <a:rPr lang="en-US" sz="2000" b="0" i="1" smtClean="0">
                        <a:latin typeface="Cambria Math" panose="02040503050406030204" pitchFamily="18" charset="0"/>
                      </a:rPr>
                      <m:t>𝑐</m:t>
                    </m:r>
                  </m:oMath>
                </a14:m>
                <a:r>
                  <a:rPr lang="es-CO" sz="2000" dirty="0" smtClean="0"/>
                  <a:t>, y 0 en caso contrario.</a:t>
                </a:r>
              </a:p>
              <a:p>
                <a:endParaRPr lang="es-CO" sz="2000" dirty="0"/>
              </a:p>
              <a:p>
                <a:r>
                  <a:rPr lang="es-CO" sz="2000" dirty="0" smtClean="0"/>
                  <a:t>Usualmente se elige </a:t>
                </a:r>
                <a14:m>
                  <m:oMath xmlns:m="http://schemas.openxmlformats.org/officeDocument/2006/math">
                    <m:r>
                      <a:rPr lang="en-US" sz="2000" i="1">
                        <a:latin typeface="Cambria Math" panose="02040503050406030204" pitchFamily="18" charset="0"/>
                      </a:rPr>
                      <m:t>𝑐</m:t>
                    </m:r>
                    <m:r>
                      <a:rPr lang="en-US" sz="2000" b="0" i="1" smtClean="0">
                        <a:latin typeface="Cambria Math" panose="02040503050406030204" pitchFamily="18" charset="0"/>
                      </a:rPr>
                      <m:t>=0,5</m:t>
                    </m:r>
                  </m:oMath>
                </a14:m>
                <a:r>
                  <a:rPr lang="es-CO" sz="2000" dirty="0" smtClean="0"/>
                  <a:t> o </a:t>
                </a:r>
                <a14:m>
                  <m:oMath xmlns:m="http://schemas.openxmlformats.org/officeDocument/2006/math">
                    <m:r>
                      <a:rPr lang="en-US" sz="2000" i="1">
                        <a:latin typeface="Cambria Math" panose="02040503050406030204" pitchFamily="18" charset="0"/>
                      </a:rPr>
                      <m:t>𝑐</m:t>
                    </m:r>
                    <m:r>
                      <a:rPr lang="en-US" sz="2000" i="1">
                        <a:latin typeface="Cambria Math" panose="02040503050406030204" pitchFamily="18" charset="0"/>
                      </a:rPr>
                      <m:t>=</m:t>
                    </m:r>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𝑌</m:t>
                        </m:r>
                      </m:e>
                    </m:acc>
                  </m:oMath>
                </a14:m>
                <a:endParaRPr lang="en-US" sz="2000" dirty="0" smtClean="0"/>
              </a:p>
              <a:p>
                <a:endParaRPr lang="es-CO" sz="2000" dirty="0" smtClean="0"/>
              </a:p>
              <a:p>
                <a:r>
                  <a:rPr lang="es-CO" sz="2000" dirty="0" smtClean="0"/>
                  <a:t>A partir de allí se analiza la predicción del modelo utilizando la tabla de contingencia:</a:t>
                </a:r>
              </a:p>
              <a:p>
                <a:endParaRPr lang="es-CO" sz="2000" i="1" dirty="0" smtClean="0">
                  <a:latin typeface="Cambria Math" panose="02040503050406030204" pitchFamily="18" charset="0"/>
                </a:endParaRPr>
              </a:p>
              <a:p>
                <a:endParaRPr lang="es-CO" sz="2000" i="1" dirty="0" smtClean="0">
                  <a:latin typeface="Cambria Math" panose="02040503050406030204" pitchFamily="18" charset="0"/>
                </a:endParaRPr>
              </a:p>
              <a:p>
                <a:endParaRPr lang="es-CO" sz="2000" i="1" dirty="0">
                  <a:latin typeface="Cambria Math" panose="02040503050406030204" pitchFamily="18" charset="0"/>
                </a:endParaRPr>
              </a:p>
              <a:p>
                <a:endParaRPr lang="es-CO" sz="2000" i="1" dirty="0" smtClean="0">
                  <a:latin typeface="Cambria Math" panose="02040503050406030204" pitchFamily="18" charset="0"/>
                </a:endParaRP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601976"/>
                <a:ext cx="8229600" cy="4435277"/>
              </a:xfrm>
              <a:prstGeom prst="rect">
                <a:avLst/>
              </a:prstGeom>
              <a:blipFill rotWithShape="0">
                <a:blip r:embed="rId8"/>
                <a:stretch>
                  <a:fillRect l="-667" t="-8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503016422"/>
                  </p:ext>
                </p:extLst>
              </p:nvPr>
            </p:nvGraphicFramePr>
            <p:xfrm>
              <a:off x="1676401" y="4536028"/>
              <a:ext cx="6096000" cy="2184566"/>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gridSpan="2">
                      <a:txBody>
                        <a:bodyPr/>
                        <a:lstStyle/>
                        <a:p>
                          <a:pPr algn="ctr"/>
                          <a:r>
                            <a:rPr lang="en-US" dirty="0" err="1" smtClean="0"/>
                            <a:t>Predicción</a:t>
                          </a:r>
                          <a:endParaRPr lang="en-US" dirty="0"/>
                        </a:p>
                      </a:txBody>
                      <a:tcPr/>
                    </a:tc>
                    <a:tc hMerge="1">
                      <a:txBody>
                        <a:bodyPr/>
                        <a:lstStyle/>
                        <a:p>
                          <a:endParaRPr lang="en-US" dirty="0"/>
                        </a:p>
                      </a:txBody>
                      <a:tcPr/>
                    </a:tc>
                  </a:tr>
                  <a:tr h="53356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err="1" smtClean="0"/>
                            <a:t>Observadp</a:t>
                          </a:r>
                          <a:endParaRPr lang="en-US" b="1" dirty="0" smtClean="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CO" sz="1800" i="1" smtClean="0">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s-CO" sz="1800" i="1">
                                            <a:latin typeface="Cambria Math" panose="02040503050406030204" pitchFamily="18" charset="0"/>
                                          </a:rPr>
                                          <m:t>𝑖</m:t>
                                        </m:r>
                                      </m:sub>
                                    </m:sSub>
                                  </m:e>
                                </m:acc>
                                <m:r>
                                  <a:rPr lang="en-US" sz="1800" b="0" i="1" smtClean="0">
                                    <a:latin typeface="Cambria Math" panose="02040503050406030204" pitchFamily="18" charset="0"/>
                                  </a:rPr>
                                  <m:t>=1</m:t>
                                </m:r>
                              </m:oMath>
                            </m:oMathPara>
                          </a14:m>
                          <a:endParaRPr lang="es-CO" sz="1800" b="1" i="1" baseline="0" dirty="0" smtClean="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CO" sz="1800" i="1" smtClean="0">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s-CO" sz="1800" i="1">
                                            <a:latin typeface="Cambria Math" panose="02040503050406030204" pitchFamily="18" charset="0"/>
                                          </a:rPr>
                                          <m:t>𝑖</m:t>
                                        </m:r>
                                      </m:sub>
                                    </m:sSub>
                                  </m:e>
                                </m:acc>
                                <m:r>
                                  <a:rPr lang="en-US" sz="1800" b="0" i="1" smtClean="0">
                                    <a:latin typeface="Cambria Math" panose="02040503050406030204" pitchFamily="18" charset="0"/>
                                  </a:rPr>
                                  <m:t>=0</m:t>
                                </m:r>
                              </m:oMath>
                            </m:oMathPara>
                          </a14:m>
                          <a:endParaRPr lang="es-CO" sz="1800" b="1" i="1" baseline="-25000" dirty="0" smtClean="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𝑌</m:t>
                                    </m:r>
                                  </m:e>
                                  <m:sub>
                                    <m:r>
                                      <a:rPr lang="es-CO" sz="1800" i="1">
                                        <a:latin typeface="Cambria Math" panose="02040503050406030204" pitchFamily="18" charset="0"/>
                                      </a:rPr>
                                      <m:t>𝑖</m:t>
                                    </m:r>
                                  </m:sub>
                                </m:sSub>
                                <m:r>
                                  <a:rPr lang="en-US" sz="1800" b="0" i="1" smtClean="0">
                                    <a:latin typeface="Cambria Math" panose="02040503050406030204" pitchFamily="18" charset="0"/>
                                  </a:rPr>
                                  <m:t>=1</m:t>
                                </m:r>
                              </m:oMath>
                            </m:oMathPara>
                          </a14:m>
                          <a:endParaRPr lang="en-US"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err="1" smtClean="0"/>
                            <a:t>Verdadero</a:t>
                          </a:r>
                          <a:r>
                            <a:rPr lang="en-US" sz="1800" b="0" dirty="0" smtClean="0"/>
                            <a:t> </a:t>
                          </a:r>
                          <a:r>
                            <a:rPr lang="en-US" sz="1800" b="0" dirty="0" err="1" smtClean="0"/>
                            <a:t>positivo</a:t>
                          </a:r>
                          <a:r>
                            <a:rPr lang="en-US" sz="1800" b="0" dirty="0" smtClean="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11</m:t>
                                  </m:r>
                                </m:sub>
                              </m:sSub>
                            </m:oMath>
                          </a14:m>
                          <a:endParaRPr lang="en-US" b="1" dirty="0"/>
                        </a:p>
                      </a:txBody>
                      <a:tcPr/>
                    </a:tc>
                    <a:tc>
                      <a:txBody>
                        <a:bodyPr/>
                        <a:lstStyle/>
                        <a:p>
                          <a:pPr algn="ctr"/>
                          <a:r>
                            <a:rPr lang="en-US" sz="1800" b="0" dirty="0" err="1" smtClean="0"/>
                            <a:t>Falso</a:t>
                          </a:r>
                          <a:r>
                            <a:rPr lang="en-US" sz="1800" b="0" dirty="0" smtClean="0"/>
                            <a:t> positive: </a:t>
                          </a:r>
                        </a:p>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10</m:t>
                                    </m:r>
                                  </m:sub>
                                </m:sSub>
                              </m:oMath>
                            </m:oMathPara>
                          </a14:m>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𝑌</m:t>
                                    </m:r>
                                  </m:e>
                                  <m:sub>
                                    <m:r>
                                      <a:rPr lang="es-CO" sz="1800" i="1">
                                        <a:latin typeface="Cambria Math" panose="02040503050406030204" pitchFamily="18" charset="0"/>
                                      </a:rPr>
                                      <m:t>𝑖</m:t>
                                    </m:r>
                                  </m:sub>
                                </m:sSub>
                                <m:r>
                                  <a:rPr lang="en-US" sz="1800" b="0" i="1" smtClean="0">
                                    <a:latin typeface="Cambria Math" panose="02040503050406030204" pitchFamily="18" charset="0"/>
                                  </a:rPr>
                                  <m:t>=0</m:t>
                                </m:r>
                              </m:oMath>
                            </m:oMathPara>
                          </a14:m>
                          <a:endParaRPr lang="en-US" b="1" dirty="0"/>
                        </a:p>
                      </a:txBody>
                      <a:tcPr/>
                    </a:tc>
                    <a:tc>
                      <a:txBody>
                        <a:bodyPr/>
                        <a:lstStyle/>
                        <a:p>
                          <a:pPr algn="ctr"/>
                          <a:r>
                            <a:rPr lang="en-US" sz="1800" b="0" dirty="0" smtClean="0"/>
                            <a:t>Falso positive</a:t>
                          </a:r>
                          <a14:m>
                            <m:oMath xmlns:m="http://schemas.openxmlformats.org/officeDocument/2006/math">
                              <m:r>
                                <a:rPr lang="en-US" sz="1800" b="0" i="0" smtClean="0">
                                  <a:latin typeface="Cambria Math" panose="02040503050406030204" pitchFamily="18" charset="0"/>
                                </a:rPr>
                                <m:t>: </m:t>
                              </m:r>
                            </m:oMath>
                          </a14:m>
                          <a:endParaRPr lang="en-US" sz="1800" b="0" i="0"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01</m:t>
                                    </m:r>
                                  </m:sub>
                                </m:sSub>
                              </m:oMath>
                            </m:oMathPara>
                          </a14:m>
                          <a:endParaRPr lang="en-US" dirty="0"/>
                        </a:p>
                      </a:txBody>
                      <a:tcPr/>
                    </a:tc>
                    <a:tc>
                      <a:txBody>
                        <a:bodyPr/>
                        <a:lstStyle/>
                        <a:p>
                          <a:pPr algn="ctr"/>
                          <a:r>
                            <a:rPr lang="en-US" sz="1800" b="0" dirty="0" err="1" smtClean="0"/>
                            <a:t>Verdadero</a:t>
                          </a:r>
                          <a:r>
                            <a:rPr lang="en-US" sz="1800" b="0" dirty="0" smtClean="0"/>
                            <a:t> </a:t>
                          </a:r>
                          <a:r>
                            <a:rPr lang="en-US" sz="1800" b="0" dirty="0" err="1" smtClean="0"/>
                            <a:t>negativo</a:t>
                          </a:r>
                          <a:r>
                            <a:rPr lang="en-US" sz="1800" b="0" dirty="0" smtClean="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00</m:t>
                                  </m:r>
                                </m:sub>
                              </m:sSub>
                            </m:oMath>
                          </a14:m>
                          <a:endParaRPr lang="en-US" b="1" dirty="0">
                            <a:solidFill>
                              <a:srgbClr val="FF0000"/>
                            </a:solidFill>
                          </a:endParaRPr>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503016422"/>
                  </p:ext>
                </p:extLst>
              </p:nvPr>
            </p:nvGraphicFramePr>
            <p:xfrm>
              <a:off x="1676401" y="4536028"/>
              <a:ext cx="6096000" cy="2184566"/>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gridSpan="2">
                      <a:txBody>
                        <a:bodyPr/>
                        <a:lstStyle/>
                        <a:p>
                          <a:pPr algn="ctr"/>
                          <a:r>
                            <a:rPr lang="en-US" dirty="0" err="1" smtClean="0"/>
                            <a:t>Predicción</a:t>
                          </a:r>
                          <a:endParaRPr lang="en-US" dirty="0"/>
                        </a:p>
                      </a:txBody>
                      <a:tcPr/>
                    </a:tc>
                    <a:tc hMerge="1">
                      <a:txBody>
                        <a:bodyPr/>
                        <a:lstStyle/>
                        <a:p>
                          <a:endParaRPr lang="en-US" dirty="0"/>
                        </a:p>
                      </a:txBody>
                      <a:tcPr/>
                    </a:tc>
                  </a:tr>
                  <a:tr h="53356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err="1" smtClean="0"/>
                            <a:t>Observadp</a:t>
                          </a:r>
                          <a:endParaRPr lang="en-US" b="1" dirty="0" smtClean="0"/>
                        </a:p>
                      </a:txBody>
                      <a:tcPr/>
                    </a:tc>
                    <a:tc>
                      <a:txBody>
                        <a:bodyPr/>
                        <a:lstStyle/>
                        <a:p>
                          <a:endParaRPr lang="en-US"/>
                        </a:p>
                      </a:txBody>
                      <a:tcPr>
                        <a:blipFill rotWithShape="0">
                          <a:blip r:embed="rId9"/>
                          <a:stretch>
                            <a:fillRect l="-100901" t="-75000" r="-101502" b="-255682"/>
                          </a:stretch>
                        </a:blipFill>
                      </a:tcPr>
                    </a:tc>
                    <a:tc>
                      <a:txBody>
                        <a:bodyPr/>
                        <a:lstStyle/>
                        <a:p>
                          <a:endParaRPr lang="en-US"/>
                        </a:p>
                      </a:txBody>
                      <a:tcPr>
                        <a:blipFill rotWithShape="0">
                          <a:blip r:embed="rId9"/>
                          <a:stretch>
                            <a:fillRect l="-200299" t="-75000" r="-1198" b="-255682"/>
                          </a:stretch>
                        </a:blipFill>
                      </a:tcPr>
                    </a:tc>
                  </a:tr>
                  <a:tr h="640080">
                    <a:tc>
                      <a:txBody>
                        <a:bodyPr/>
                        <a:lstStyle/>
                        <a:p>
                          <a:endParaRPr lang="en-US"/>
                        </a:p>
                      </a:txBody>
                      <a:tcPr>
                        <a:blipFill rotWithShape="0">
                          <a:blip r:embed="rId9"/>
                          <a:stretch>
                            <a:fillRect l="-599" t="-146667" r="-200898" b="-114286"/>
                          </a:stretch>
                        </a:blipFill>
                      </a:tcPr>
                    </a:tc>
                    <a:tc>
                      <a:txBody>
                        <a:bodyPr/>
                        <a:lstStyle/>
                        <a:p>
                          <a:endParaRPr lang="en-US"/>
                        </a:p>
                      </a:txBody>
                      <a:tcPr>
                        <a:blipFill rotWithShape="0">
                          <a:blip r:embed="rId9"/>
                          <a:stretch>
                            <a:fillRect l="-100901" t="-146667" r="-101502" b="-114286"/>
                          </a:stretch>
                        </a:blipFill>
                      </a:tcPr>
                    </a:tc>
                    <a:tc>
                      <a:txBody>
                        <a:bodyPr/>
                        <a:lstStyle/>
                        <a:p>
                          <a:endParaRPr lang="en-US"/>
                        </a:p>
                      </a:txBody>
                      <a:tcPr>
                        <a:blipFill rotWithShape="0">
                          <a:blip r:embed="rId9"/>
                          <a:stretch>
                            <a:fillRect l="-200299" t="-146667" r="-1198" b="-114286"/>
                          </a:stretch>
                        </a:blipFill>
                      </a:tcPr>
                    </a:tc>
                  </a:tr>
                  <a:tr h="640080">
                    <a:tc>
                      <a:txBody>
                        <a:bodyPr/>
                        <a:lstStyle/>
                        <a:p>
                          <a:endParaRPr lang="en-US"/>
                        </a:p>
                      </a:txBody>
                      <a:tcPr>
                        <a:blipFill rotWithShape="0">
                          <a:blip r:embed="rId9"/>
                          <a:stretch>
                            <a:fillRect l="-599" t="-246667" r="-200898" b="-14286"/>
                          </a:stretch>
                        </a:blipFill>
                      </a:tcPr>
                    </a:tc>
                    <a:tc>
                      <a:txBody>
                        <a:bodyPr/>
                        <a:lstStyle/>
                        <a:p>
                          <a:endParaRPr lang="en-US"/>
                        </a:p>
                      </a:txBody>
                      <a:tcPr>
                        <a:blipFill rotWithShape="0">
                          <a:blip r:embed="rId9"/>
                          <a:stretch>
                            <a:fillRect l="-100901" t="-246667" r="-101502" b="-14286"/>
                          </a:stretch>
                        </a:blipFill>
                      </a:tcPr>
                    </a:tc>
                    <a:tc>
                      <a:txBody>
                        <a:bodyPr/>
                        <a:lstStyle/>
                        <a:p>
                          <a:endParaRPr lang="en-US"/>
                        </a:p>
                      </a:txBody>
                      <a:tcPr>
                        <a:blipFill rotWithShape="0">
                          <a:blip r:embed="rId9"/>
                          <a:stretch>
                            <a:fillRect l="-200299" t="-246667" r="-1198" b="-14286"/>
                          </a:stretch>
                        </a:blipFill>
                      </a:tcPr>
                    </a:tc>
                  </a:tr>
                </a:tbl>
              </a:graphicData>
            </a:graphic>
          </p:graphicFrame>
        </mc:Fallback>
      </mc:AlternateContent>
    </p:spTree>
    <p:extLst>
      <p:ext uri="{BB962C8B-B14F-4D97-AF65-F5344CB8AC3E}">
        <p14:creationId xmlns:p14="http://schemas.microsoft.com/office/powerpoint/2010/main" val="33444610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Modelo de regresión con variable dicotómica</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mc:Choice xmlns:a14="http://schemas.microsoft.com/office/drawing/2010/main" Requires="a14">
          <p:sp>
            <p:nvSpPr>
              <p:cNvPr id="10" name="Marcador de contenido 2"/>
              <p:cNvSpPr txBox="1">
                <a:spLocks/>
              </p:cNvSpPr>
              <p:nvPr/>
            </p:nvSpPr>
            <p:spPr>
              <a:xfrm>
                <a:off x="457201" y="1601976"/>
                <a:ext cx="8229600" cy="2119805"/>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smtClean="0"/>
                  <a:t>El </a:t>
                </a:r>
                <a:r>
                  <a:rPr lang="es-CO" sz="2000" dirty="0"/>
                  <a:t>porcentaje de éxito es </a:t>
                </a:r>
                <a14:m>
                  <m:oMath xmlns:m="http://schemas.openxmlformats.org/officeDocument/2006/math">
                    <m:r>
                      <a:rPr lang="en-US" sz="24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11</m:t>
                        </m:r>
                      </m:sub>
                    </m:sSub>
                  </m:oMath>
                </a14:m>
                <a:endParaRPr lang="es-CO" sz="2000" dirty="0" smtClean="0"/>
              </a:p>
              <a:p>
                <a:endParaRPr lang="es-CO" sz="2000" dirty="0"/>
              </a:p>
              <a:p>
                <a:r>
                  <a:rPr lang="es-CO" sz="2000" dirty="0" smtClean="0"/>
                  <a:t>Para diferentes valores de </a:t>
                </a:r>
                <a14:m>
                  <m:oMath xmlns:m="http://schemas.openxmlformats.org/officeDocument/2006/math">
                    <m:r>
                      <a:rPr lang="en-US" sz="2000" i="1">
                        <a:latin typeface="Cambria Math" panose="02040503050406030204" pitchFamily="18" charset="0"/>
                      </a:rPr>
                      <m:t>𝑐</m:t>
                    </m:r>
                  </m:oMath>
                </a14:m>
                <a:r>
                  <a:rPr lang="es-CO" sz="2000" dirty="0" smtClean="0"/>
                  <a:t> se puede calcular la tasa de true positive and false positive, las cuales se puede representar en una curva conocida </a:t>
                </a:r>
                <a:r>
                  <a:rPr lang="es-CO" sz="2000" dirty="0"/>
                  <a:t>como ROC (Receiver </a:t>
                </a:r>
                <a:r>
                  <a:rPr lang="es-CO" sz="2000" dirty="0" err="1"/>
                  <a:t>Operating</a:t>
                </a:r>
                <a:r>
                  <a:rPr lang="es-CO" sz="2000" dirty="0"/>
                  <a:t> </a:t>
                </a:r>
                <a:r>
                  <a:rPr lang="es-CO" sz="2000" dirty="0" err="1"/>
                  <a:t>Characteristic</a:t>
                </a:r>
                <a:r>
                  <a:rPr lang="es-CO" sz="2000" dirty="0" smtClean="0"/>
                  <a:t>)</a:t>
                </a:r>
              </a:p>
              <a:p>
                <a:endParaRPr lang="es-CO" sz="2000" dirty="0"/>
              </a:p>
              <a:p>
                <a:r>
                  <a:rPr lang="es-CO" sz="2000" dirty="0" smtClean="0"/>
                  <a:t>La curva ROC se utiliza en el contexto de sistemas de clasificación para analizar diferentes umbrales de discriminación y comparar niveles</a:t>
                </a:r>
              </a:p>
              <a:p>
                <a:endParaRPr lang="es-CO" sz="2000" dirty="0"/>
              </a:p>
              <a:p>
                <a:r>
                  <a:rPr lang="es-CO" sz="2000" dirty="0" smtClean="0"/>
                  <a:t>Dos funciones claves que </a:t>
                </a:r>
                <a:r>
                  <a:rPr lang="es-CO" sz="2000" dirty="0" err="1" smtClean="0"/>
                  <a:t>varian</a:t>
                </a:r>
                <a:r>
                  <a:rPr lang="es-CO" sz="2000" dirty="0" smtClean="0"/>
                  <a:t> con </a:t>
                </a:r>
                <a14:m>
                  <m:oMath xmlns:m="http://schemas.openxmlformats.org/officeDocument/2006/math">
                    <m:r>
                      <a:rPr lang="en-US" sz="2000" i="1">
                        <a:latin typeface="Cambria Math" panose="02040503050406030204" pitchFamily="18" charset="0"/>
                      </a:rPr>
                      <m:t>𝑐</m:t>
                    </m:r>
                  </m:oMath>
                </a14:m>
                <a:r>
                  <a:rPr lang="es-CO" sz="2000" dirty="0" smtClean="0"/>
                  <a: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𝑠𝑝𝑒𝑐𝑖𝑓𝑖𝑐𝑖𝑡𝑦</m:t>
                      </m:r>
                      <m:r>
                        <a:rPr lang="en-US" sz="2000" i="1">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00</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00</m:t>
                              </m:r>
                            </m:sub>
                          </m:sSub>
                        </m:den>
                      </m:f>
                      <m:r>
                        <a:rPr lang="en-US" sz="2000" b="0" i="1" smtClean="0">
                          <a:latin typeface="Cambria Math" panose="02040503050406030204" pitchFamily="18" charset="0"/>
                        </a:rPr>
                        <m:t>             1−</m:t>
                      </m:r>
                      <m:r>
                        <a:rPr lang="en-US" sz="2000" i="1">
                          <a:latin typeface="Cambria Math" panose="02040503050406030204" pitchFamily="18" charset="0"/>
                        </a:rPr>
                        <m:t>𝑠𝑝𝑒𝑐𝑖𝑓𝑖𝑐𝑖𝑡𝑦</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10</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00</m:t>
                              </m:r>
                            </m:sub>
                          </m:sSub>
                        </m:den>
                      </m:f>
                    </m:oMath>
                  </m:oMathPara>
                </a14:m>
                <a:endParaRPr lang="es-CO" sz="2000" dirty="0" smtClean="0"/>
              </a:p>
              <a:p>
                <a:endParaRPr lang="es-CO" sz="2000"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𝑠𝑒𝑛𝑠𝑖𝑡𝑖𝑣𝑖𝑡𝑦</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m:t>
                              </m:r>
                              <m:r>
                                <a:rPr lang="en-US" sz="2000" i="1">
                                  <a:latin typeface="Cambria Math" panose="02040503050406030204" pitchFamily="18" charset="0"/>
                                </a:rPr>
                                <m:t>0</m:t>
                              </m:r>
                            </m:sub>
                          </m:sSub>
                        </m:den>
                      </m:f>
                    </m:oMath>
                  </m:oMathPara>
                </a14:m>
                <a:endParaRPr lang="es-CO" sz="2000" dirty="0"/>
              </a:p>
              <a:p>
                <a:endParaRPr lang="es-CO" sz="2000" dirty="0"/>
              </a:p>
              <a:p>
                <a:endParaRPr lang="es-CO" sz="2000" dirty="0" smtClean="0"/>
              </a:p>
            </p:txBody>
          </p:sp>
        </mc:Choice>
        <mc:Fallback>
          <p:sp>
            <p:nvSpPr>
              <p:cNvPr id="10" name="Marcador de contenido 2"/>
              <p:cNvSpPr txBox="1">
                <a:spLocks noRot="1" noChangeAspect="1" noMove="1" noResize="1" noEditPoints="1" noAdjustHandles="1" noChangeArrowheads="1" noChangeShapeType="1" noTextEdit="1"/>
              </p:cNvSpPr>
              <p:nvPr/>
            </p:nvSpPr>
            <p:spPr>
              <a:xfrm>
                <a:off x="457201" y="1601976"/>
                <a:ext cx="8229600" cy="2119805"/>
              </a:xfrm>
              <a:prstGeom prst="rect">
                <a:avLst/>
              </a:prstGeom>
              <a:blipFill rotWithShape="0">
                <a:blip r:embed="rId4"/>
                <a:stretch>
                  <a:fillRect l="-667" b="-137069"/>
                </a:stretch>
              </a:blipFill>
            </p:spPr>
            <p:txBody>
              <a:bodyPr/>
              <a:lstStyle/>
              <a:p>
                <a:r>
                  <a:rPr lang="en-US">
                    <a:noFill/>
                  </a:rPr>
                  <a:t> </a:t>
                </a:r>
              </a:p>
            </p:txBody>
          </p:sp>
        </mc:Fallback>
      </mc:AlternateContent>
    </p:spTree>
    <p:extLst>
      <p:ext uri="{BB962C8B-B14F-4D97-AF65-F5344CB8AC3E}">
        <p14:creationId xmlns:p14="http://schemas.microsoft.com/office/powerpoint/2010/main" val="13824820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Modelo de regresión con variable dicotómica</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mc:Choice xmlns:a14="http://schemas.microsoft.com/office/drawing/2010/main" Requires="a14">
          <p:sp>
            <p:nvSpPr>
              <p:cNvPr id="10" name="Marcador de contenido 2"/>
              <p:cNvSpPr txBox="1">
                <a:spLocks/>
              </p:cNvSpPr>
              <p:nvPr/>
            </p:nvSpPr>
            <p:spPr>
              <a:xfrm>
                <a:off x="457201" y="1601976"/>
                <a:ext cx="8229600" cy="2119805"/>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smtClean="0"/>
                  <a:t>SI hay predicción perfecta, entonces: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11</m:t>
                        </m:r>
                      </m:sub>
                    </m:sSub>
                    <m:r>
                      <a:rPr lang="en-US" sz="2000" b="0" i="1" smtClean="0">
                        <a:latin typeface="Cambria Math" panose="02040503050406030204" pitchFamily="18" charset="0"/>
                      </a:rPr>
                      <m:t>=</m:t>
                    </m:r>
                  </m:oMath>
                </a14:m>
                <a:r>
                  <a:rPr lang="es-CO" sz="2000" dirty="0" smtClean="0"/>
                  <a:t>1</a:t>
                </a:r>
                <a:r>
                  <a:rPr lang="es-CO" sz="2000" dirty="0" smtClean="0"/>
                  <a:t> y por tanto</a:t>
                </a:r>
              </a:p>
              <a:p>
                <a:endParaRPr lang="es-CO" sz="2000" dirty="0" smtClean="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1−</m:t>
                      </m:r>
                      <m:r>
                        <a:rPr lang="en-US" sz="2000" i="1">
                          <a:latin typeface="Cambria Math" panose="02040503050406030204" pitchFamily="18" charset="0"/>
                        </a:rPr>
                        <m:t>𝑠𝑝𝑒𝑐𝑖𝑓𝑖𝑐𝑖𝑡𝑦</m:t>
                      </m:r>
                      <m:r>
                        <a:rPr lang="en-US" sz="2000" i="1">
                          <a:latin typeface="Cambria Math" panose="02040503050406030204" pitchFamily="18" charset="0"/>
                        </a:rPr>
                        <m:t>=0                        </m:t>
                      </m:r>
                      <m:r>
                        <a:rPr lang="en-US" sz="2000" i="1">
                          <a:latin typeface="Cambria Math" panose="02040503050406030204" pitchFamily="18" charset="0"/>
                        </a:rPr>
                        <m:t>𝑠𝑒𝑛𝑠𝑖𝑡𝑖𝑣𝑖𝑡𝑦</m:t>
                      </m:r>
                      <m:r>
                        <a:rPr lang="en-US" sz="2000" i="1">
                          <a:latin typeface="Cambria Math" panose="02040503050406030204" pitchFamily="18" charset="0"/>
                        </a:rPr>
                        <m:t>=1</m:t>
                      </m:r>
                    </m:oMath>
                  </m:oMathPara>
                </a14:m>
                <a:endParaRPr lang="es-CO" sz="2000" dirty="0" smtClean="0"/>
              </a:p>
              <a:p>
                <a:endParaRPr lang="es-CO" sz="2000" dirty="0"/>
              </a:p>
              <a:p>
                <a:r>
                  <a:rPr lang="es-CO" sz="2000" dirty="0" smtClean="0"/>
                  <a:t>La curva ROC esta dada por:</a:t>
                </a:r>
              </a:p>
              <a:p>
                <a:endParaRPr lang="es-CO" sz="2000" dirty="0"/>
              </a:p>
            </p:txBody>
          </p:sp>
        </mc:Choice>
        <mc:Fallback>
          <p:sp>
            <p:nvSpPr>
              <p:cNvPr id="10" name="Marcador de contenido 2"/>
              <p:cNvSpPr txBox="1">
                <a:spLocks noRot="1" noChangeAspect="1" noMove="1" noResize="1" noEditPoints="1" noAdjustHandles="1" noChangeArrowheads="1" noChangeShapeType="1" noTextEdit="1"/>
              </p:cNvSpPr>
              <p:nvPr/>
            </p:nvSpPr>
            <p:spPr>
              <a:xfrm>
                <a:off x="457201" y="1601976"/>
                <a:ext cx="8229600" cy="2119805"/>
              </a:xfrm>
              <a:prstGeom prst="rect">
                <a:avLst/>
              </a:prstGeom>
              <a:blipFill rotWithShape="0">
                <a:blip r:embed="rId4"/>
                <a:stretch>
                  <a:fillRect l="-667"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865914" y="3942107"/>
                <a:ext cx="3897087" cy="2031325"/>
              </a:xfrm>
              <a:prstGeom prst="rect">
                <a:avLst/>
              </a:prstGeom>
            </p:spPr>
            <p:txBody>
              <a:bodyPr wrap="square">
                <a:spAutoFit/>
              </a:bodyPr>
              <a:lstStyle/>
              <a:p>
                <a:pPr marL="285750" indent="-285750">
                  <a:buFont typeface="Arial" panose="020B0604020202020204" pitchFamily="34" charset="0"/>
                  <a:buChar char="•"/>
                </a:pPr>
                <a:r>
                  <a:rPr lang="es-CO" dirty="0" smtClean="0"/>
                  <a:t>Se elige el valor de c que maximiza la distancia entre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𝑠𝑝𝑒𝑐𝑖𝑓𝑖𝑐𝑖𝑡𝑦</m:t>
                    </m:r>
                  </m:oMath>
                </a14:m>
                <a:r>
                  <a:rPr lang="es-CO" dirty="0"/>
                  <a:t>  y </a:t>
                </a:r>
                <a14:m>
                  <m:oMath xmlns:m="http://schemas.openxmlformats.org/officeDocument/2006/math">
                    <m:r>
                      <a:rPr lang="en-US" i="1">
                        <a:latin typeface="Cambria Math" panose="02040503050406030204" pitchFamily="18" charset="0"/>
                      </a:rPr>
                      <m:t>𝑠𝑒𝑛𝑠𝑖𝑡𝑖𝑣𝑖𝑡𝑦</m:t>
                    </m:r>
                  </m:oMath>
                </a14:m>
                <a:endParaRPr lang="en-US" dirty="0" smtClean="0"/>
              </a:p>
              <a:p>
                <a:endParaRPr lang="es-CO" dirty="0" smtClean="0"/>
              </a:p>
              <a:p>
                <a:endParaRPr lang="es-CO" dirty="0"/>
              </a:p>
              <a:p>
                <a:pPr marL="285750" indent="-285750">
                  <a:buFont typeface="Arial" panose="020B0604020202020204" pitchFamily="34" charset="0"/>
                  <a:buChar char="•"/>
                </a:pPr>
                <a:r>
                  <a:rPr lang="es-CO" dirty="0"/>
                  <a:t>Se eligen modelo con curvas ROC mas altas</a:t>
                </a:r>
              </a:p>
            </p:txBody>
          </p:sp>
        </mc:Choice>
        <mc:Fallback xmlns="">
          <p:sp>
            <p:nvSpPr>
              <p:cNvPr id="2" name="Rectangle 1"/>
              <p:cNvSpPr>
                <a:spLocks noRot="1" noChangeAspect="1" noMove="1" noResize="1" noEditPoints="1" noAdjustHandles="1" noChangeArrowheads="1" noChangeShapeType="1" noTextEdit="1"/>
              </p:cNvSpPr>
              <p:nvPr/>
            </p:nvSpPr>
            <p:spPr>
              <a:xfrm>
                <a:off x="4865914" y="3942107"/>
                <a:ext cx="3897087" cy="2031325"/>
              </a:xfrm>
              <a:prstGeom prst="rect">
                <a:avLst/>
              </a:prstGeom>
              <a:blipFill rotWithShape="0">
                <a:blip r:embed="rId5"/>
                <a:stretch>
                  <a:fillRect l="-938" t="-1802" r="-2500" b="-3904"/>
                </a:stretch>
              </a:blipFill>
            </p:spPr>
            <p:txBody>
              <a:bodyPr/>
              <a:lstStyle/>
              <a:p>
                <a:r>
                  <a:rPr lang="en-US">
                    <a:noFill/>
                  </a:rPr>
                  <a:t> </a:t>
                </a:r>
              </a:p>
            </p:txBody>
          </p:sp>
        </mc:Fallback>
      </mc:AlternateContent>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504" y="3570122"/>
            <a:ext cx="3502558" cy="3200400"/>
          </a:xfrm>
          <a:prstGeom prst="rect">
            <a:avLst/>
          </a:prstGeom>
        </p:spPr>
      </p:pic>
    </p:spTree>
    <p:extLst>
      <p:ext uri="{BB962C8B-B14F-4D97-AF65-F5344CB8AC3E}">
        <p14:creationId xmlns:p14="http://schemas.microsoft.com/office/powerpoint/2010/main" val="27963353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Regresión variable dicotómica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s-ES" sz="2000" dirty="0" smtClean="0"/>
          </a:p>
        </p:txBody>
      </p:sp>
      <p:sp>
        <p:nvSpPr>
          <p:cNvPr id="7"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1400" dirty="0">
                <a:latin typeface="Courier New" panose="02070309020205020404" pitchFamily="49" charset="0"/>
                <a:cs typeface="Courier New" panose="02070309020205020404" pitchFamily="49" charset="0"/>
              </a:rPr>
              <a:t>&gt; load(file="</a:t>
            </a:r>
            <a:r>
              <a:rPr lang="es-ES" sz="1400" dirty="0" err="1">
                <a:latin typeface="Courier New" panose="02070309020205020404" pitchFamily="49" charset="0"/>
                <a:cs typeface="Courier New" panose="02070309020205020404" pitchFamily="49" charset="0"/>
              </a:rPr>
              <a:t>transport.rda</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head(</a:t>
            </a:r>
            <a:r>
              <a:rPr lang="es-ES" sz="1400" dirty="0" err="1" smtClean="0">
                <a:latin typeface="Courier New" panose="02070309020205020404" pitchFamily="49" charset="0"/>
                <a:cs typeface="Courier New" panose="02070309020205020404" pitchFamily="49" charset="0"/>
              </a:rPr>
              <a:t>transport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dtime</a:t>
            </a:r>
            <a:r>
              <a:rPr lang="es-ES" sz="1400" dirty="0">
                <a:latin typeface="Courier New" panose="02070309020205020404" pitchFamily="49" charset="0"/>
                <a:cs typeface="Courier New" panose="02070309020205020404" pitchFamily="49" charset="0"/>
              </a:rPr>
              <a:t> es la diferencia entre el tiempo en bus y auto (/10 min)</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auto.probit</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glm</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auto~dtime</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family</a:t>
            </a:r>
            <a:r>
              <a:rPr lang="es-ES" sz="1400" dirty="0">
                <a:latin typeface="Courier New" panose="02070309020205020404" pitchFamily="49" charset="0"/>
                <a:cs typeface="Courier New" panose="02070309020205020404" pitchFamily="49" charset="0"/>
              </a:rPr>
              <a:t>=binomial(link="</a:t>
            </a:r>
            <a:r>
              <a:rPr lang="es-ES" sz="1400" dirty="0" err="1">
                <a:latin typeface="Courier New" panose="02070309020205020404" pitchFamily="49" charset="0"/>
                <a:cs typeface="Courier New" panose="02070309020205020404" pitchFamily="49" charset="0"/>
              </a:rPr>
              <a:t>probit</a:t>
            </a:r>
            <a:r>
              <a:rPr lang="es-ES" sz="1400" dirty="0">
                <a:latin typeface="Courier New" panose="02070309020205020404" pitchFamily="49" charset="0"/>
                <a:cs typeface="Courier New" panose="02070309020205020404" pitchFamily="49" charset="0"/>
              </a:rPr>
              <a:t>"), data=</a:t>
            </a:r>
            <a:r>
              <a:rPr lang="es-ES" sz="1400" dirty="0" err="1">
                <a:latin typeface="Courier New" panose="02070309020205020404" pitchFamily="49" charset="0"/>
                <a:cs typeface="Courier New" panose="02070309020205020404" pitchFamily="49" charset="0"/>
              </a:rPr>
              <a:t>transport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summary</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auto.probit</a:t>
            </a:r>
            <a:r>
              <a:rPr lang="es-ES" sz="1400" dirty="0">
                <a:latin typeface="Courier New" panose="02070309020205020404" pitchFamily="49" charset="0"/>
                <a:cs typeface="Courier New" panose="02070309020205020404" pitchFamily="49" charset="0"/>
              </a:rPr>
              <a:t>)</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800" dirty="0" smtClean="0">
                <a:latin typeface="+mj-lt"/>
                <a:cs typeface="Courier New" panose="02070309020205020404" pitchFamily="49" charset="0"/>
              </a:rPr>
              <a:t>Para </a:t>
            </a:r>
            <a:r>
              <a:rPr lang="es-ES" sz="1800" dirty="0">
                <a:latin typeface="+mj-lt"/>
                <a:cs typeface="Courier New" panose="02070309020205020404" pitchFamily="49" charset="0"/>
              </a:rPr>
              <a:t>calcular el efecto marginal</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xdtime</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data.frame</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dtime</a:t>
            </a:r>
            <a:r>
              <a:rPr lang="es-ES" sz="1400" dirty="0">
                <a:latin typeface="Courier New" panose="02070309020205020404" pitchFamily="49" charset="0"/>
                <a:cs typeface="Courier New" panose="02070309020205020404" pitchFamily="49" charset="0"/>
              </a:rPr>
              <a:t>=2)</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predLinear</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predict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auto.probit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xdtime</a:t>
            </a:r>
            <a:r>
              <a:rPr lang="es-ES" sz="1400" dirty="0">
                <a:latin typeface="Courier New" panose="02070309020205020404" pitchFamily="49" charset="0"/>
                <a:cs typeface="Courier New" panose="02070309020205020404" pitchFamily="49" charset="0"/>
              </a:rPr>
              <a:t>, data=</a:t>
            </a:r>
            <a:r>
              <a:rPr lang="es-ES" sz="1400" dirty="0" err="1">
                <a:latin typeface="Courier New" panose="02070309020205020404" pitchFamily="49" charset="0"/>
                <a:cs typeface="Courier New" panose="02070309020205020404" pitchFamily="49" charset="0"/>
              </a:rPr>
              <a:t>transport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type</a:t>
            </a:r>
            <a:r>
              <a:rPr lang="es-ES" sz="1400" dirty="0">
                <a:latin typeface="Courier New" panose="02070309020205020404" pitchFamily="49" charset="0"/>
                <a:cs typeface="Courier New" panose="02070309020205020404" pitchFamily="49" charset="0"/>
              </a:rPr>
              <a:t>="link")</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Mgeffect</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coef</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auto.probit</a:t>
            </a:r>
            <a:r>
              <a:rPr lang="es-ES" sz="1400" dirty="0">
                <a:latin typeface="Courier New" panose="02070309020205020404" pitchFamily="49" charset="0"/>
                <a:cs typeface="Courier New" panose="02070309020205020404" pitchFamily="49" charset="0"/>
              </a:rPr>
              <a:t>)[[2]]*</a:t>
            </a:r>
            <a:r>
              <a:rPr lang="es-ES" sz="1400" dirty="0" err="1">
                <a:latin typeface="Courier New" panose="02070309020205020404" pitchFamily="49" charset="0"/>
                <a:cs typeface="Courier New" panose="02070309020205020404" pitchFamily="49" charset="0"/>
              </a:rPr>
              <a:t>dnorm</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predLinear</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Mgeffect</a:t>
            </a:r>
            <a:endParaRPr lang="es-ES" sz="1400" dirty="0">
              <a:latin typeface="Courier New" panose="02070309020205020404" pitchFamily="49" charset="0"/>
              <a:cs typeface="Courier New" panose="02070309020205020404" pitchFamily="49" charset="0"/>
            </a:endParaRP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xdtime</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data.frame</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dtime</a:t>
            </a:r>
            <a:r>
              <a:rPr lang="es-ES" sz="1400" dirty="0">
                <a:latin typeface="Courier New" panose="02070309020205020404" pitchFamily="49" charset="0"/>
                <a:cs typeface="Courier New" panose="02070309020205020404" pitchFamily="49" charset="0"/>
              </a:rPr>
              <a:t>=3)</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predLinear</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predict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auto.probit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xdtime</a:t>
            </a:r>
            <a:r>
              <a:rPr lang="es-ES" sz="1400" dirty="0">
                <a:latin typeface="Courier New" panose="02070309020205020404" pitchFamily="49" charset="0"/>
                <a:cs typeface="Courier New" panose="02070309020205020404" pitchFamily="49" charset="0"/>
              </a:rPr>
              <a:t>, data=</a:t>
            </a:r>
            <a:r>
              <a:rPr lang="es-ES" sz="1400" dirty="0" err="1">
                <a:latin typeface="Courier New" panose="02070309020205020404" pitchFamily="49" charset="0"/>
                <a:cs typeface="Courier New" panose="02070309020205020404" pitchFamily="49" charset="0"/>
              </a:rPr>
              <a:t>transport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type</a:t>
            </a:r>
            <a:r>
              <a:rPr lang="es-ES" sz="1400" dirty="0">
                <a:latin typeface="Courier New" panose="02070309020205020404" pitchFamily="49" charset="0"/>
                <a:cs typeface="Courier New" panose="02070309020205020404" pitchFamily="49" charset="0"/>
              </a:rPr>
              <a:t>="link")</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Mgeffect</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coef</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auto.probit</a:t>
            </a:r>
            <a:r>
              <a:rPr lang="es-ES" sz="1400" dirty="0">
                <a:latin typeface="Courier New" panose="02070309020205020404" pitchFamily="49" charset="0"/>
                <a:cs typeface="Courier New" panose="02070309020205020404" pitchFamily="49" charset="0"/>
              </a:rPr>
              <a:t>)[[2]]*</a:t>
            </a:r>
            <a:r>
              <a:rPr lang="es-ES" sz="1400" dirty="0" err="1">
                <a:latin typeface="Courier New" panose="02070309020205020404" pitchFamily="49" charset="0"/>
                <a:cs typeface="Courier New" panose="02070309020205020404" pitchFamily="49" charset="0"/>
              </a:rPr>
              <a:t>dnorm</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predLinear</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Mgeffect</a:t>
            </a:r>
            <a:endParaRPr 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406952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Regresión variable dicotómica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s-ES" sz="2000" dirty="0" smtClean="0"/>
          </a:p>
        </p:txBody>
      </p:sp>
      <p:sp>
        <p:nvSpPr>
          <p:cNvPr id="7"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1800" dirty="0" smtClean="0">
                <a:latin typeface="+mj-lt"/>
                <a:cs typeface="Courier New" panose="02070309020205020404" pitchFamily="49" charset="0"/>
              </a:rPr>
              <a:t>El efecto marginal promedio</a:t>
            </a:r>
          </a:p>
          <a:p>
            <a:pPr marL="0" indent="0">
              <a:buNone/>
            </a:pPr>
            <a:r>
              <a:rPr lang="es-ES" sz="1400" dirty="0" smtClean="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avgPredLinear</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predict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auto.probit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type</a:t>
            </a:r>
            <a:r>
              <a:rPr lang="es-ES" sz="1400" dirty="0">
                <a:latin typeface="Courier New" panose="02070309020205020404" pitchFamily="49" charset="0"/>
                <a:cs typeface="Courier New" panose="02070309020205020404" pitchFamily="49" charset="0"/>
              </a:rPr>
              <a:t>="link")</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avgPred</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mean(</a:t>
            </a:r>
            <a:r>
              <a:rPr lang="es-ES" sz="1400" dirty="0" err="1">
                <a:latin typeface="Courier New" panose="02070309020205020404" pitchFamily="49" charset="0"/>
                <a:cs typeface="Courier New" panose="02070309020205020404" pitchFamily="49" charset="0"/>
              </a:rPr>
              <a:t>dnorm</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avgPredLinear</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AME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avgPred</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coef</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auto.probit</a:t>
            </a:r>
            <a:r>
              <a:rPr lang="es-ES" sz="1400" dirty="0">
                <a:latin typeface="Courier New" panose="02070309020205020404" pitchFamily="49" charset="0"/>
                <a:cs typeface="Courier New" panose="02070309020205020404" pitchFamily="49" charset="0"/>
              </a:rPr>
              <a:t>)[[2]]</a:t>
            </a:r>
          </a:p>
          <a:p>
            <a:pPr marL="0" indent="0">
              <a:buNone/>
            </a:pPr>
            <a:r>
              <a:rPr lang="es-ES" sz="1400" dirty="0" smtClean="0">
                <a:latin typeface="Courier New" panose="02070309020205020404" pitchFamily="49" charset="0"/>
                <a:cs typeface="Courier New" panose="02070309020205020404" pitchFamily="49" charset="0"/>
              </a:rPr>
              <a:t>&gt; AME</a:t>
            </a:r>
          </a:p>
          <a:p>
            <a:pPr marL="0" indent="0">
              <a:buNone/>
            </a:pPr>
            <a:endParaRPr lang="es-ES" sz="1200" dirty="0" smtClean="0"/>
          </a:p>
          <a:p>
            <a:pPr marL="0" indent="0">
              <a:buNone/>
            </a:pPr>
            <a:r>
              <a:rPr lang="es-ES" sz="1800" dirty="0" smtClean="0">
                <a:latin typeface="+mj-lt"/>
                <a:cs typeface="Courier New" panose="02070309020205020404" pitchFamily="49" charset="0"/>
              </a:rPr>
              <a:t>Para el modelo </a:t>
            </a:r>
            <a:r>
              <a:rPr lang="es-ES" sz="1800" dirty="0" err="1" smtClean="0">
                <a:latin typeface="+mj-lt"/>
                <a:cs typeface="Courier New" panose="02070309020205020404" pitchFamily="49" charset="0"/>
              </a:rPr>
              <a:t>Logit</a:t>
            </a:r>
            <a:endParaRPr lang="es-ES" sz="1800" dirty="0">
              <a:latin typeface="+mj-lt"/>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auto.logit</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glm</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auto~dtime</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family</a:t>
            </a:r>
            <a:r>
              <a:rPr lang="es-ES" sz="1400" dirty="0">
                <a:latin typeface="Courier New" panose="02070309020205020404" pitchFamily="49" charset="0"/>
                <a:cs typeface="Courier New" panose="02070309020205020404" pitchFamily="49" charset="0"/>
              </a:rPr>
              <a:t>=binomial(link="</a:t>
            </a:r>
            <a:r>
              <a:rPr lang="es-ES" sz="1400" dirty="0" err="1">
                <a:latin typeface="Courier New" panose="02070309020205020404" pitchFamily="49" charset="0"/>
                <a:cs typeface="Courier New" panose="02070309020205020404" pitchFamily="49" charset="0"/>
              </a:rPr>
              <a:t>logit</a:t>
            </a:r>
            <a:r>
              <a:rPr lang="es-ES" sz="1400" dirty="0">
                <a:latin typeface="Courier New" panose="02070309020205020404" pitchFamily="49" charset="0"/>
                <a:cs typeface="Courier New" panose="02070309020205020404" pitchFamily="49" charset="0"/>
              </a:rPr>
              <a:t>"), data=</a:t>
            </a:r>
            <a:r>
              <a:rPr lang="es-ES" sz="1400" dirty="0" err="1">
                <a:latin typeface="Courier New" panose="02070309020205020404" pitchFamily="49" charset="0"/>
                <a:cs typeface="Courier New" panose="02070309020205020404" pitchFamily="49" charset="0"/>
              </a:rPr>
              <a:t>transport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avgPredLinear</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predict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auto.logit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type</a:t>
            </a:r>
            <a:r>
              <a:rPr lang="es-ES" sz="1400" dirty="0">
                <a:latin typeface="Courier New" panose="02070309020205020404" pitchFamily="49" charset="0"/>
                <a:cs typeface="Courier New" panose="02070309020205020404" pitchFamily="49" charset="0"/>
              </a:rPr>
              <a:t>="link")</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avgPred</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mean(</a:t>
            </a:r>
            <a:r>
              <a:rPr lang="es-ES" sz="1400" dirty="0" err="1">
                <a:latin typeface="Courier New" panose="02070309020205020404" pitchFamily="49" charset="0"/>
                <a:cs typeface="Courier New" panose="02070309020205020404" pitchFamily="49" charset="0"/>
              </a:rPr>
              <a:t>dnorm</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avgPredLinear</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AME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avgPred</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coef</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auto.logit</a:t>
            </a:r>
            <a:r>
              <a:rPr lang="es-ES" sz="1400" dirty="0">
                <a:latin typeface="Courier New" panose="02070309020205020404" pitchFamily="49" charset="0"/>
                <a:cs typeface="Courier New" panose="02070309020205020404" pitchFamily="49" charset="0"/>
              </a:rPr>
              <a:t>)[[2]]</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AME</a:t>
            </a:r>
            <a:endParaRPr lang="es-ES" sz="1400" dirty="0">
              <a:latin typeface="Courier New" panose="02070309020205020404" pitchFamily="49" charset="0"/>
              <a:cs typeface="Courier New" panose="02070309020205020404" pitchFamily="49" charset="0"/>
            </a:endParaRP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800" dirty="0">
                <a:cs typeface="Courier New" panose="02070309020205020404" pitchFamily="49" charset="0"/>
              </a:rPr>
              <a:t>Para el modelo </a:t>
            </a:r>
            <a:r>
              <a:rPr lang="es-ES" sz="1800" dirty="0" smtClean="0">
                <a:cs typeface="Courier New" panose="02070309020205020404" pitchFamily="49" charset="0"/>
              </a:rPr>
              <a:t>de probabilidad lineal</a:t>
            </a: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auto.lin</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lm(</a:t>
            </a:r>
            <a:r>
              <a:rPr lang="es-ES" sz="1400" dirty="0" err="1">
                <a:latin typeface="Courier New" panose="02070309020205020404" pitchFamily="49" charset="0"/>
                <a:cs typeface="Courier New" panose="02070309020205020404" pitchFamily="49" charset="0"/>
              </a:rPr>
              <a:t>auto~dtime</a:t>
            </a:r>
            <a:r>
              <a:rPr lang="es-ES" sz="1400" dirty="0">
                <a:latin typeface="Courier New" panose="02070309020205020404" pitchFamily="49" charset="0"/>
                <a:cs typeface="Courier New" panose="02070309020205020404" pitchFamily="49" charset="0"/>
              </a:rPr>
              <a:t>, data=</a:t>
            </a:r>
            <a:r>
              <a:rPr lang="es-ES" sz="1400" dirty="0" err="1">
                <a:latin typeface="Courier New" panose="02070309020205020404" pitchFamily="49" charset="0"/>
                <a:cs typeface="Courier New" panose="02070309020205020404" pitchFamily="49" charset="0"/>
              </a:rPr>
              <a:t>transport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summary</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auto.lin</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mean(</a:t>
            </a:r>
            <a:r>
              <a:rPr lang="es-ES" sz="1400" dirty="0" err="1" smtClean="0">
                <a:latin typeface="Courier New" panose="02070309020205020404" pitchFamily="49" charset="0"/>
                <a:cs typeface="Courier New" panose="02070309020205020404" pitchFamily="49" charset="0"/>
              </a:rPr>
              <a:t>transport$auto</a:t>
            </a:r>
            <a:r>
              <a:rPr lang="es-E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51543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Regresión variable dicotómica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s-ES" sz="2000" dirty="0" smtClean="0"/>
          </a:p>
        </p:txBody>
      </p:sp>
      <p:sp>
        <p:nvSpPr>
          <p:cNvPr id="7"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1800" dirty="0" smtClean="0">
                <a:latin typeface="+mj-lt"/>
                <a:cs typeface="Courier New" panose="02070309020205020404" pitchFamily="49" charset="0"/>
              </a:rPr>
              <a:t>Para estudiar el poder predictivo</a:t>
            </a:r>
          </a:p>
          <a:p>
            <a:pPr marL="0" indent="0">
              <a:buNone/>
            </a:pPr>
            <a:r>
              <a:rPr lang="es-ES" sz="1400" dirty="0" smtClean="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fitted.results</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predict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auto.logit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type</a:t>
            </a:r>
            <a:r>
              <a:rPr lang="es-ES" sz="1400" dirty="0">
                <a:latin typeface="Courier New" panose="02070309020205020404" pitchFamily="49" charset="0"/>
                <a:cs typeface="Courier New" panose="02070309020205020404" pitchFamily="49" charset="0"/>
              </a:rPr>
              <a:t>='response')</a:t>
            </a:r>
          </a:p>
          <a:p>
            <a:pPr marL="0" indent="0">
              <a:buNone/>
            </a:pPr>
            <a:r>
              <a:rPr lang="es-ES" sz="1400" dirty="0">
                <a:latin typeface="Courier New" panose="02070309020205020404" pitchFamily="49" charset="0"/>
                <a:cs typeface="Courier New" panose="02070309020205020404" pitchFamily="49" charset="0"/>
              </a:rPr>
              <a:t># la opción </a:t>
            </a:r>
            <a:r>
              <a:rPr lang="es-ES" sz="1400" dirty="0" err="1">
                <a:latin typeface="Courier New" panose="02070309020205020404" pitchFamily="49" charset="0"/>
                <a:cs typeface="Courier New" panose="02070309020205020404" pitchFamily="49" charset="0"/>
              </a:rPr>
              <a:t>type</a:t>
            </a:r>
            <a:r>
              <a:rPr lang="es-ES" sz="1400" dirty="0">
                <a:latin typeface="Courier New" panose="02070309020205020404" pitchFamily="49" charset="0"/>
                <a:cs typeface="Courier New" panose="02070309020205020404" pitchFamily="49" charset="0"/>
              </a:rPr>
              <a:t> se necesita para distinguir entre predecir </a:t>
            </a:r>
            <a:r>
              <a:rPr lang="es-ES" sz="1400" dirty="0" err="1">
                <a:latin typeface="Courier New" panose="02070309020205020404" pitchFamily="49" charset="0"/>
                <a:cs typeface="Courier New" panose="02070309020205020404" pitchFamily="49" charset="0"/>
              </a:rPr>
              <a:t>Xb</a:t>
            </a:r>
            <a:r>
              <a:rPr lang="es-ES" sz="1400" dirty="0">
                <a:latin typeface="Courier New" panose="02070309020205020404" pitchFamily="49" charset="0"/>
                <a:cs typeface="Courier New" panose="02070309020205020404" pitchFamily="49" charset="0"/>
              </a:rPr>
              <a:t> y </a:t>
            </a:r>
            <a:r>
              <a:rPr lang="es-ES" sz="1400" dirty="0" err="1">
                <a:latin typeface="Courier New" panose="02070309020205020404" pitchFamily="49" charset="0"/>
                <a:cs typeface="Courier New" panose="02070309020205020404" pitchFamily="49" charset="0"/>
              </a:rPr>
              <a:t>Y</a:t>
            </a: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class.results</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ifelse</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fitted.results</a:t>
            </a:r>
            <a:r>
              <a:rPr lang="es-ES" sz="1400" dirty="0">
                <a:latin typeface="Courier New" panose="02070309020205020404" pitchFamily="49" charset="0"/>
                <a:cs typeface="Courier New" panose="02070309020205020404" pitchFamily="49" charset="0"/>
              </a:rPr>
              <a:t> &gt; 0.5,1,0)</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misClasificError</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mean(</a:t>
            </a:r>
            <a:r>
              <a:rPr lang="es-ES" sz="1400" dirty="0" err="1">
                <a:latin typeface="Courier New" panose="02070309020205020404" pitchFamily="49" charset="0"/>
                <a:cs typeface="Courier New" panose="02070309020205020404" pitchFamily="49" charset="0"/>
              </a:rPr>
              <a:t>class.results</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transport$auto</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print</a:t>
            </a:r>
            <a:r>
              <a:rPr lang="es-ES" sz="1400" dirty="0" smtClean="0">
                <a:latin typeface="Courier New" panose="02070309020205020404" pitchFamily="49" charset="0"/>
                <a:cs typeface="Courier New" panose="02070309020205020404" pitchFamily="49" charset="0"/>
              </a:rPr>
              <a:t>(paste</a:t>
            </a:r>
            <a:r>
              <a:rPr lang="es-ES" sz="1400" dirty="0">
                <a:latin typeface="Courier New" panose="02070309020205020404" pitchFamily="49" charset="0"/>
                <a:cs typeface="Courier New" panose="02070309020205020404" pitchFamily="49" charset="0"/>
              </a:rPr>
              <a:t>('Accuracy',1-misClasificError))</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800" dirty="0" smtClean="0">
                <a:cs typeface="Courier New" panose="02070309020205020404" pitchFamily="49" charset="0"/>
              </a:rPr>
              <a:t>Para el caso del modelo </a:t>
            </a:r>
            <a:r>
              <a:rPr lang="es-ES" sz="1800" dirty="0" err="1" smtClean="0">
                <a:cs typeface="Courier New" panose="02070309020205020404" pitchFamily="49" charset="0"/>
              </a:rPr>
              <a:t>Logit</a:t>
            </a:r>
            <a:r>
              <a:rPr lang="es-ES" sz="1800" dirty="0" smtClean="0">
                <a:cs typeface="Courier New" panose="02070309020205020404" pitchFamily="49" charset="0"/>
              </a:rPr>
              <a:t> hay funciones disponibles para calcular la curva ROC</a:t>
            </a: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 funciones </a:t>
            </a:r>
            <a:r>
              <a:rPr lang="es-ES" sz="1400" dirty="0" err="1">
                <a:latin typeface="Courier New" panose="02070309020205020404" pitchFamily="49" charset="0"/>
                <a:cs typeface="Courier New" panose="02070309020205020404" pitchFamily="49" charset="0"/>
              </a:rPr>
              <a:t>logit.plot</a:t>
            </a: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source</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Logitplot.R</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logit.plot</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auto.logit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logit.roc</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auto.logit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logit.roc.plot</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logit.roc</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auto.logit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logit.plot.ss</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logit.roc</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auto.logit</a:t>
            </a:r>
            <a:r>
              <a:rPr lang="es-ES" sz="1400" dirty="0">
                <a:latin typeface="Courier New" panose="02070309020205020404" pitchFamily="49" charset="0"/>
                <a:cs typeface="Courier New" panose="02070309020205020404" pitchFamily="49" charset="0"/>
              </a:rPr>
              <a:t>))</a:t>
            </a:r>
            <a:endParaRPr lang="es-E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02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707886"/>
          </a:xfrm>
          <a:prstGeom prst="rect">
            <a:avLst/>
          </a:prstGeom>
          <a:noFill/>
        </p:spPr>
        <p:txBody>
          <a:bodyPr wrap="square" rtlCol="0">
            <a:spAutoFit/>
          </a:bodyPr>
          <a:lstStyle/>
          <a:p>
            <a:r>
              <a:rPr lang="es-ES" sz="4000" b="1" dirty="0" smtClean="0">
                <a:solidFill>
                  <a:schemeClr val="accent2">
                    <a:lumMod val="50000"/>
                  </a:schemeClr>
                </a:solidFill>
              </a:rPr>
              <a:t>Sesgo vs Eficiencia</a:t>
            </a:r>
            <a:endParaRPr lang="es-ES" sz="4000" b="1" dirty="0">
              <a:solidFill>
                <a:schemeClr val="accent2">
                  <a:lumMod val="50000"/>
                </a:schemeClr>
              </a:solidFill>
            </a:endParaRPr>
          </a:p>
        </p:txBody>
      </p:sp>
      <p:sp>
        <p:nvSpPr>
          <p:cNvPr id="6" name="Marcador de contenido 2"/>
          <p:cNvSpPr txBox="1">
            <a:spLocks/>
          </p:cNvSpPr>
          <p:nvPr/>
        </p:nvSpPr>
        <p:spPr>
          <a:xfrm>
            <a:off x="457201" y="260089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3054535"/>
            <a:ext cx="3462051" cy="3528000"/>
          </a:xfrm>
          <a:prstGeom prst="rect">
            <a:avLst/>
          </a:prstGeom>
        </p:spPr>
      </p:pic>
      <p:sp>
        <p:nvSpPr>
          <p:cNvPr id="7" name="Elipse 6"/>
          <p:cNvSpPr/>
          <p:nvPr/>
        </p:nvSpPr>
        <p:spPr>
          <a:xfrm>
            <a:off x="2736184" y="4449386"/>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Elipse 15"/>
          <p:cNvSpPr/>
          <p:nvPr/>
        </p:nvSpPr>
        <p:spPr>
          <a:xfrm>
            <a:off x="2963828" y="4514597"/>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Elipse 16"/>
          <p:cNvSpPr/>
          <p:nvPr/>
        </p:nvSpPr>
        <p:spPr>
          <a:xfrm>
            <a:off x="2526901" y="4437947"/>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Elipse 17"/>
          <p:cNvSpPr/>
          <p:nvPr/>
        </p:nvSpPr>
        <p:spPr>
          <a:xfrm>
            <a:off x="2679829" y="4311665"/>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Elipse 18"/>
          <p:cNvSpPr/>
          <p:nvPr/>
        </p:nvSpPr>
        <p:spPr>
          <a:xfrm>
            <a:off x="2661124" y="4594272"/>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0" name="Elipse 19"/>
          <p:cNvSpPr/>
          <p:nvPr/>
        </p:nvSpPr>
        <p:spPr>
          <a:xfrm>
            <a:off x="2837794" y="4622620"/>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1" name="Elipse 20"/>
          <p:cNvSpPr/>
          <p:nvPr/>
        </p:nvSpPr>
        <p:spPr>
          <a:xfrm>
            <a:off x="2946328" y="4292851"/>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2" name="Elipse 21"/>
          <p:cNvSpPr/>
          <p:nvPr/>
        </p:nvSpPr>
        <p:spPr>
          <a:xfrm>
            <a:off x="2793362" y="4156550"/>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23" name="Imagen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920" y="3054535"/>
            <a:ext cx="3462051" cy="3528000"/>
          </a:xfrm>
          <a:prstGeom prst="rect">
            <a:avLst/>
          </a:prstGeom>
        </p:spPr>
      </p:pic>
      <p:sp>
        <p:nvSpPr>
          <p:cNvPr id="24" name="Elipse 23"/>
          <p:cNvSpPr/>
          <p:nvPr/>
        </p:nvSpPr>
        <p:spPr>
          <a:xfrm>
            <a:off x="6116205" y="4814525"/>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5" name="Elipse 24"/>
          <p:cNvSpPr/>
          <p:nvPr/>
        </p:nvSpPr>
        <p:spPr>
          <a:xfrm>
            <a:off x="7159424" y="4818534"/>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Elipse 25"/>
          <p:cNvSpPr/>
          <p:nvPr/>
        </p:nvSpPr>
        <p:spPr>
          <a:xfrm>
            <a:off x="6160637" y="4325939"/>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7" name="Elipse 26"/>
          <p:cNvSpPr/>
          <p:nvPr/>
        </p:nvSpPr>
        <p:spPr>
          <a:xfrm>
            <a:off x="6427098" y="4355067"/>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8" name="Elipse 27"/>
          <p:cNvSpPr/>
          <p:nvPr/>
        </p:nvSpPr>
        <p:spPr>
          <a:xfrm>
            <a:off x="6262708" y="5241150"/>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9" name="Elipse 28"/>
          <p:cNvSpPr/>
          <p:nvPr/>
        </p:nvSpPr>
        <p:spPr>
          <a:xfrm>
            <a:off x="6989322" y="5413996"/>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0" name="Elipse 29"/>
          <p:cNvSpPr/>
          <p:nvPr/>
        </p:nvSpPr>
        <p:spPr>
          <a:xfrm>
            <a:off x="6988958" y="4496450"/>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1" name="Elipse 30"/>
          <p:cNvSpPr/>
          <p:nvPr/>
        </p:nvSpPr>
        <p:spPr>
          <a:xfrm>
            <a:off x="5748316" y="4711985"/>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2" name="Elipse 31"/>
          <p:cNvSpPr/>
          <p:nvPr/>
        </p:nvSpPr>
        <p:spPr>
          <a:xfrm>
            <a:off x="7068504" y="4206229"/>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3" name="Elipse 32"/>
          <p:cNvSpPr/>
          <p:nvPr/>
        </p:nvSpPr>
        <p:spPr>
          <a:xfrm>
            <a:off x="6760155" y="5321994"/>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5" name="Picture 4"/>
          <p:cNvPicPr>
            <a:picLocks noChangeAspect="1"/>
          </p:cNvPicPr>
          <p:nvPr/>
        </p:nvPicPr>
        <p:blipFill>
          <a:blip r:embed="rId4"/>
          <a:stretch>
            <a:fillRect/>
          </a:stretch>
        </p:blipFill>
        <p:spPr>
          <a:xfrm>
            <a:off x="3008259" y="2003762"/>
            <a:ext cx="3400425" cy="513600"/>
          </a:xfrm>
          <a:prstGeom prst="rect">
            <a:avLst/>
          </a:prstGeom>
        </p:spPr>
      </p:pic>
    </p:spTree>
    <p:extLst>
      <p:ext uri="{BB962C8B-B14F-4D97-AF65-F5344CB8AC3E}">
        <p14:creationId xmlns:p14="http://schemas.microsoft.com/office/powerpoint/2010/main" val="11176503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Regresión variable dicotómica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s-ES" sz="2000" dirty="0" smtClean="0"/>
          </a:p>
        </p:txBody>
      </p:sp>
      <p:sp>
        <p:nvSpPr>
          <p:cNvPr id="7"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1800" dirty="0" smtClean="0">
                <a:latin typeface="+mj-lt"/>
                <a:cs typeface="Courier New" panose="02070309020205020404" pitchFamily="49" charset="0"/>
              </a:rPr>
              <a:t>Un ejemplo con más interesante</a:t>
            </a:r>
          </a:p>
          <a:p>
            <a:pPr marL="0" indent="0">
              <a:buNone/>
            </a:pPr>
            <a:r>
              <a:rPr lang="es-ES" sz="1400" dirty="0">
                <a:latin typeface="Courier New" panose="02070309020205020404" pitchFamily="49" charset="0"/>
                <a:cs typeface="Courier New" panose="02070309020205020404" pitchFamily="49" charset="0"/>
              </a:rPr>
              <a:t>&gt; load(file="</a:t>
            </a:r>
            <a:r>
              <a:rPr lang="es-ES" sz="1400" dirty="0" err="1">
                <a:latin typeface="Courier New" panose="02070309020205020404" pitchFamily="49" charset="0"/>
                <a:cs typeface="Courier New" panose="02070309020205020404" pitchFamily="49" charset="0"/>
              </a:rPr>
              <a:t>mroz.rda</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head(</a:t>
            </a:r>
            <a:r>
              <a:rPr lang="es-ES" sz="1400" dirty="0" err="1" smtClean="0">
                <a:latin typeface="Courier New" panose="02070309020205020404" pitchFamily="49" charset="0"/>
                <a:cs typeface="Courier New" panose="02070309020205020404" pitchFamily="49" charset="0"/>
              </a:rPr>
              <a:t>mroz</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mroz1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mroz</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mroz$lfp</a:t>
            </a:r>
            <a:r>
              <a:rPr lang="es-ES" sz="1400" dirty="0">
                <a:latin typeface="Courier New" panose="02070309020205020404" pitchFamily="49" charset="0"/>
                <a:cs typeface="Courier New" panose="02070309020205020404" pitchFamily="49" charset="0"/>
              </a:rPr>
              <a:t>==1,]</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lfp.logit</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smtClean="0">
                <a:latin typeface="Courier New" panose="02070309020205020404" pitchFamily="49" charset="0"/>
                <a:cs typeface="Courier New" panose="02070309020205020404" pitchFamily="49" charset="0"/>
              </a:rPr>
              <a:t>glm</a:t>
            </a:r>
            <a:r>
              <a:rPr lang="es-ES" sz="1400" dirty="0" smtClean="0">
                <a:latin typeface="Courier New" panose="02070309020205020404" pitchFamily="49" charset="0"/>
                <a:cs typeface="Courier New" panose="02070309020205020404" pitchFamily="49" charset="0"/>
              </a:rPr>
              <a:t>(lfp~age+educ+kidsl6+kids618+largecity, </a:t>
            </a:r>
            <a:r>
              <a:rPr lang="es-ES" sz="1400" dirty="0" err="1" smtClean="0">
                <a:latin typeface="Courier New" panose="02070309020205020404" pitchFamily="49" charset="0"/>
                <a:cs typeface="Courier New" panose="02070309020205020404" pitchFamily="49" charset="0"/>
              </a:rPr>
              <a:t>family</a:t>
            </a:r>
            <a:r>
              <a:rPr lang="es-ES" sz="1400" dirty="0" smtClean="0">
                <a:latin typeface="Courier New" panose="02070309020205020404" pitchFamily="49" charset="0"/>
                <a:cs typeface="Courier New" panose="02070309020205020404" pitchFamily="49" charset="0"/>
              </a:rPr>
              <a:t>=binomial(link</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logit</a:t>
            </a:r>
            <a:r>
              <a:rPr lang="es-ES" sz="1400" dirty="0">
                <a:latin typeface="Courier New" panose="02070309020205020404" pitchFamily="49" charset="0"/>
                <a:cs typeface="Courier New" panose="02070309020205020404" pitchFamily="49" charset="0"/>
              </a:rPr>
              <a:t>"), data=</a:t>
            </a:r>
            <a:r>
              <a:rPr lang="es-ES" sz="1400" dirty="0" err="1">
                <a:latin typeface="Courier New" panose="02070309020205020404" pitchFamily="49" charset="0"/>
                <a:cs typeface="Courier New" panose="02070309020205020404" pitchFamily="49" charset="0"/>
              </a:rPr>
              <a:t>mroz</a:t>
            </a:r>
            <a:r>
              <a:rPr lang="es-ES" sz="1400" dirty="0">
                <a:latin typeface="Courier New" panose="02070309020205020404" pitchFamily="49" charset="0"/>
                <a:cs typeface="Courier New" panose="02070309020205020404" pitchFamily="49" charset="0"/>
              </a:rPr>
              <a:t>)</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logit.plot</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lfp.logit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logit.roc</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lfp.logit</a:t>
            </a:r>
            <a:r>
              <a:rPr lang="es-ES" sz="1400" dirty="0">
                <a:latin typeface="Courier New" panose="02070309020205020404" pitchFamily="49" charset="0"/>
                <a:cs typeface="Courier New" panose="02070309020205020404" pitchFamily="49" charset="0"/>
              </a:rPr>
              <a:t>)</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logit.roc.plot</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logit.roc</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lfp.logit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logit.plot.ss</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logit.roc</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lfp.logit</a:t>
            </a:r>
            <a:r>
              <a:rPr lang="es-ES" sz="1400" dirty="0">
                <a:latin typeface="Courier New" panose="02070309020205020404" pitchFamily="49" charset="0"/>
                <a:cs typeface="Courier New" panose="02070309020205020404" pitchFamily="49" charset="0"/>
              </a:rPr>
              <a:t>))</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logit.roc.plot</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logit.roc</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lfp.logit</a:t>
            </a:r>
            <a:r>
              <a:rPr lang="es-ES" sz="1400" dirty="0">
                <a:latin typeface="Courier New" panose="02070309020205020404" pitchFamily="49" charset="0"/>
                <a:cs typeface="Courier New" panose="02070309020205020404" pitchFamily="49" charset="0"/>
              </a:rPr>
              <a:t>, 50))</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logit.plot.ss</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logit.roc</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lfp.logit</a:t>
            </a:r>
            <a:r>
              <a:rPr lang="es-ES" sz="1400" dirty="0">
                <a:latin typeface="Courier New" panose="02070309020205020404" pitchFamily="49" charset="0"/>
                <a:cs typeface="Courier New" panose="02070309020205020404" pitchFamily="49" charset="0"/>
              </a:rPr>
              <a:t>, 50))</a:t>
            </a:r>
            <a:endParaRPr lang="es-E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892141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55084"/>
            <a:ext cx="9130937" cy="6857999"/>
          </a:xfrm>
        </p:spPr>
      </p:pic>
      <p:sp>
        <p:nvSpPr>
          <p:cNvPr id="3" name="CuadroTexto 2"/>
          <p:cNvSpPr txBox="1"/>
          <p:nvPr/>
        </p:nvSpPr>
        <p:spPr>
          <a:xfrm>
            <a:off x="457201" y="1114417"/>
            <a:ext cx="8029838" cy="707886"/>
          </a:xfrm>
          <a:prstGeom prst="rect">
            <a:avLst/>
          </a:prstGeom>
          <a:noFill/>
        </p:spPr>
        <p:txBody>
          <a:bodyPr wrap="square" rtlCol="0">
            <a:spAutoFit/>
          </a:bodyPr>
          <a:lstStyle/>
          <a:p>
            <a:r>
              <a:rPr lang="es-ES" sz="4000" b="1" dirty="0" smtClean="0">
                <a:solidFill>
                  <a:schemeClr val="accent2">
                    <a:lumMod val="50000"/>
                  </a:schemeClr>
                </a:solidFill>
              </a:rPr>
              <a:t>Regresión Ridge y Lasso</a:t>
            </a:r>
            <a:endParaRPr lang="es-CO" sz="40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6" name="Marcador de contenido 2"/>
              <p:cNvSpPr txBox="1">
                <a:spLocks/>
              </p:cNvSpPr>
              <p:nvPr/>
            </p:nvSpPr>
            <p:spPr>
              <a:xfrm>
                <a:off x="457200" y="2027104"/>
                <a:ext cx="8229600" cy="450589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2000" dirty="0" smtClean="0"/>
                  <a:t>El modelo lineal puede tener problemas de precisión para hacer predicción, </a:t>
                </a:r>
                <a:r>
                  <a:rPr lang="es-ES" sz="2000" dirty="0" err="1" smtClean="0"/>
                  <a:t>e.g</a:t>
                </a:r>
                <a:r>
                  <a:rPr lang="es-ES" sz="2000" dirty="0" smtClean="0"/>
                  <a:t>., cuando el coeficiente de determinación es muy pequeño</a:t>
                </a:r>
              </a:p>
              <a:p>
                <a:endParaRPr lang="es-ES" sz="2000" dirty="0"/>
              </a:p>
              <a:p>
                <a:r>
                  <a:rPr lang="es-ES" sz="2000" dirty="0" smtClean="0"/>
                  <a:t>Cuando el número de variables independientes </a:t>
                </a:r>
                <a:r>
                  <a:rPr lang="es-ES" sz="2000" i="1" dirty="0" smtClean="0"/>
                  <a:t>K</a:t>
                </a:r>
                <a:r>
                  <a:rPr lang="es-ES" sz="2000" dirty="0" smtClean="0"/>
                  <a:t> crece, la variabilidad de las predicciones tiende a aumentar pues se pueden grados de libertad</a:t>
                </a:r>
              </a:p>
              <a:p>
                <a:endParaRPr lang="es-ES" sz="2000" dirty="0"/>
              </a:p>
              <a:p>
                <a:r>
                  <a:rPr lang="es-ES" sz="2000" dirty="0" smtClean="0"/>
                  <a:t>En el caso extremo que </a:t>
                </a:r>
                <a14:m>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&gt;</m:t>
                    </m:r>
                    <m:r>
                      <a:rPr lang="en-US" sz="2000" b="0" i="1" smtClean="0">
                        <a:latin typeface="Cambria Math" panose="02040503050406030204" pitchFamily="18" charset="0"/>
                      </a:rPr>
                      <m:t>𝑇</m:t>
                    </m:r>
                  </m:oMath>
                </a14:m>
                <a:r>
                  <a:rPr lang="es-ES" sz="2000" dirty="0" smtClean="0"/>
                  <a:t>, el modelo no se puede estimar</a:t>
                </a:r>
              </a:p>
              <a:p>
                <a:endParaRPr lang="es-ES" sz="2000" dirty="0"/>
              </a:p>
              <a:p>
                <a:r>
                  <a:rPr lang="es-ES" sz="2000" dirty="0" smtClean="0"/>
                  <a:t>Una solución a esta problemática son los modelos de regresión tipo Ridge y Lasso</a:t>
                </a:r>
              </a:p>
              <a:p>
                <a:endParaRPr lang="es-ES" sz="2000" dirty="0"/>
              </a:p>
              <a:p>
                <a:r>
                  <a:rPr lang="es-ES" sz="2000" dirty="0" smtClean="0"/>
                  <a:t>Estos se conocen como métodos de regularización en presencia de alta </a:t>
                </a:r>
                <a:r>
                  <a:rPr lang="es-ES" sz="2000" dirty="0" err="1" smtClean="0"/>
                  <a:t>dimensionalidad</a:t>
                </a:r>
                <a:endParaRPr lang="es-ES" sz="2000" dirty="0" smtClean="0"/>
              </a:p>
            </p:txBody>
          </p:sp>
        </mc:Choice>
        <mc:Fallback xmlns="">
          <p:sp>
            <p:nvSpPr>
              <p:cNvPr id="6" name="Marcador de contenido 2"/>
              <p:cNvSpPr txBox="1">
                <a:spLocks noRot="1" noChangeAspect="1" noMove="1" noResize="1" noEditPoints="1" noAdjustHandles="1" noChangeArrowheads="1" noChangeShapeType="1" noTextEdit="1"/>
              </p:cNvSpPr>
              <p:nvPr/>
            </p:nvSpPr>
            <p:spPr>
              <a:xfrm>
                <a:off x="457200" y="2027104"/>
                <a:ext cx="8229600" cy="4505898"/>
              </a:xfrm>
              <a:prstGeom prst="rect">
                <a:avLst/>
              </a:prstGeom>
              <a:blipFill rotWithShape="0">
                <a:blip r:embed="rId3"/>
                <a:stretch>
                  <a:fillRect l="-667" t="-812" b="-3248"/>
                </a:stretch>
              </a:blipFill>
            </p:spPr>
            <p:txBody>
              <a:bodyPr/>
              <a:lstStyle/>
              <a:p>
                <a:r>
                  <a:rPr lang="en-US">
                    <a:noFill/>
                  </a:rPr>
                  <a:t> </a:t>
                </a:r>
              </a:p>
            </p:txBody>
          </p:sp>
        </mc:Fallback>
      </mc:AlternateContent>
    </p:spTree>
    <p:extLst>
      <p:ext uri="{BB962C8B-B14F-4D97-AF65-F5344CB8AC3E}">
        <p14:creationId xmlns:p14="http://schemas.microsoft.com/office/powerpoint/2010/main" val="17423083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55084"/>
            <a:ext cx="9130937" cy="6857999"/>
          </a:xfrm>
        </p:spPr>
      </p:pic>
      <p:sp>
        <p:nvSpPr>
          <p:cNvPr id="3" name="CuadroTexto 2"/>
          <p:cNvSpPr txBox="1"/>
          <p:nvPr/>
        </p:nvSpPr>
        <p:spPr>
          <a:xfrm>
            <a:off x="457201" y="1114417"/>
            <a:ext cx="8029838" cy="707886"/>
          </a:xfrm>
          <a:prstGeom prst="rect">
            <a:avLst/>
          </a:prstGeom>
          <a:noFill/>
        </p:spPr>
        <p:txBody>
          <a:bodyPr wrap="square" rtlCol="0">
            <a:spAutoFit/>
          </a:bodyPr>
          <a:lstStyle/>
          <a:p>
            <a:r>
              <a:rPr lang="es-ES" sz="4000" b="1" dirty="0" smtClean="0">
                <a:solidFill>
                  <a:schemeClr val="accent2">
                    <a:lumMod val="50000"/>
                  </a:schemeClr>
                </a:solidFill>
              </a:rPr>
              <a:t>Regresión Ridge</a:t>
            </a:r>
            <a:endParaRPr lang="es-CO" sz="40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6" name="Marcador de contenido 2"/>
              <p:cNvSpPr txBox="1">
                <a:spLocks/>
              </p:cNvSpPr>
              <p:nvPr/>
            </p:nvSpPr>
            <p:spPr>
              <a:xfrm>
                <a:off x="457200" y="2027104"/>
                <a:ext cx="8229600" cy="45058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2400" dirty="0" smtClean="0"/>
                  <a:t>El principio de estos modelos es hacer una selección sobre el conjunto de variables independientes en función de su importancia para explicar </a:t>
                </a:r>
                <a:r>
                  <a:rPr lang="es-ES" sz="2400" i="1" dirty="0" smtClean="0"/>
                  <a:t>Y</a:t>
                </a:r>
              </a:p>
              <a:p>
                <a:endParaRPr lang="es-ES" sz="2400" dirty="0" smtClean="0"/>
              </a:p>
              <a:p>
                <a:r>
                  <a:rPr lang="es-ES" sz="2400" dirty="0" smtClean="0"/>
                  <a:t>Intuitivamente, estos modelo reducen los coeficientes asociados a las variables que no “importan” para explicar </a:t>
                </a:r>
                <a:r>
                  <a:rPr lang="es-ES" sz="2400" i="1" dirty="0" smtClean="0"/>
                  <a:t>Y</a:t>
                </a:r>
                <a:r>
                  <a:rPr lang="es-ES" sz="2400" dirty="0" smtClean="0"/>
                  <a:t>, a través de una penalidad que depende del coeficiente. Esto es, el estimador tipo Ridge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b="0" i="1" smtClean="0">
                                <a:latin typeface="Cambria Math" panose="02040503050406030204" pitchFamily="18" charset="0"/>
                              </a:rPr>
                              <m:t>𝑅</m:t>
                            </m:r>
                          </m:sub>
                        </m:sSub>
                      </m:e>
                    </m:acc>
                  </m:oMath>
                </a14:m>
                <a:r>
                  <a:rPr lang="es-ES" sz="2400" dirty="0" smtClean="0"/>
                  <a:t> es la solución al problema:</a:t>
                </a:r>
              </a:p>
              <a:p>
                <a:endParaRPr lang="es-ES" sz="2400" dirty="0"/>
              </a:p>
              <a:p>
                <a:pPr marL="0" indent="0">
                  <a:buNone/>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𝑅</m:t>
                                      </m:r>
                                    </m:sub>
                                  </m:sSub>
                                </m:e>
                              </m:acc>
                            </m:lim>
                          </m:limLow>
                        </m:fName>
                        <m:e>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e>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𝑡</m:t>
                                          </m:r>
                                        </m:sub>
                                      </m:sSub>
                                    </m:e>
                                  </m:acc>
                                </m:e>
                                <m:sup>
                                  <m:r>
                                    <a:rPr lang="en-US" sz="2400" i="1">
                                      <a:latin typeface="Cambria Math" panose="02040503050406030204" pitchFamily="18" charset="0"/>
                                    </a:rPr>
                                    <m:t>2</m:t>
                                  </m:r>
                                </m:sup>
                              </m:sSup>
                            </m:e>
                          </m:nary>
                          <m:r>
                            <a:rPr lang="en-US" sz="2400" b="0" i="1" smtClean="0">
                              <a:latin typeface="Cambria Math" panose="02040503050406030204" pitchFamily="18" charset="0"/>
                            </a:rPr>
                            <m:t>+</m:t>
                          </m:r>
                          <m:r>
                            <m:rPr>
                              <m:brk m:alnAt="9"/>
                            </m:rPr>
                            <a:rPr lang="en-US" sz="2400" b="0" i="1" smtClean="0">
                              <a:latin typeface="Cambria Math" panose="02040503050406030204" pitchFamily="18" charset="0"/>
                            </a:rPr>
                            <m:t>𝜆</m:t>
                          </m:r>
                          <m:nary>
                            <m:naryPr>
                              <m:chr m:val="∑"/>
                              <m:limLoc m:val="subSup"/>
                              <m:ctrlPr>
                                <a:rPr lang="en-US" sz="2400" i="1">
                                  <a:latin typeface="Cambria Math" panose="02040503050406030204" pitchFamily="18" charset="0"/>
                                </a:rPr>
                              </m:ctrlPr>
                            </m:naryPr>
                            <m:sub>
                              <m:r>
                                <m:rPr>
                                  <m:brk m:alnAt="9"/>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𝑅𝑗</m:t>
                                          </m:r>
                                        </m:sub>
                                      </m:sSub>
                                    </m:e>
                                  </m:acc>
                                </m:e>
                                <m:sup>
                                  <m:r>
                                    <a:rPr lang="en-US" sz="2400" i="1">
                                      <a:latin typeface="Cambria Math" panose="02040503050406030204" pitchFamily="18" charset="0"/>
                                    </a:rPr>
                                    <m:t>2</m:t>
                                  </m:r>
                                </m:sup>
                              </m:sSup>
                            </m:e>
                          </m:nary>
                        </m:e>
                      </m:func>
                    </m:oMath>
                  </m:oMathPara>
                </a14:m>
                <a:endParaRPr lang="es-ES" sz="2400" dirty="0"/>
              </a:p>
            </p:txBody>
          </p:sp>
        </mc:Choice>
        <mc:Fallback xmlns="">
          <p:sp>
            <p:nvSpPr>
              <p:cNvPr id="6" name="Marcador de contenido 2"/>
              <p:cNvSpPr txBox="1">
                <a:spLocks noRot="1" noChangeAspect="1" noMove="1" noResize="1" noEditPoints="1" noAdjustHandles="1" noChangeArrowheads="1" noChangeShapeType="1" noTextEdit="1"/>
              </p:cNvSpPr>
              <p:nvPr/>
            </p:nvSpPr>
            <p:spPr>
              <a:xfrm>
                <a:off x="457200" y="2027104"/>
                <a:ext cx="8229600" cy="4505898"/>
              </a:xfrm>
              <a:prstGeom prst="rect">
                <a:avLst/>
              </a:prstGeom>
              <a:blipFill rotWithShape="0">
                <a:blip r:embed="rId3"/>
                <a:stretch>
                  <a:fillRect l="-963" t="-1083" r="-1037"/>
                </a:stretch>
              </a:blipFill>
            </p:spPr>
            <p:txBody>
              <a:bodyPr/>
              <a:lstStyle/>
              <a:p>
                <a:r>
                  <a:rPr lang="en-US">
                    <a:noFill/>
                  </a:rPr>
                  <a:t> </a:t>
                </a:r>
              </a:p>
            </p:txBody>
          </p:sp>
        </mc:Fallback>
      </mc:AlternateContent>
    </p:spTree>
    <p:extLst>
      <p:ext uri="{BB962C8B-B14F-4D97-AF65-F5344CB8AC3E}">
        <p14:creationId xmlns:p14="http://schemas.microsoft.com/office/powerpoint/2010/main" val="62591267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55084"/>
            <a:ext cx="9130937" cy="6857999"/>
          </a:xfrm>
        </p:spPr>
      </p:pic>
      <p:sp>
        <p:nvSpPr>
          <p:cNvPr id="3" name="CuadroTexto 2"/>
          <p:cNvSpPr txBox="1"/>
          <p:nvPr/>
        </p:nvSpPr>
        <p:spPr>
          <a:xfrm>
            <a:off x="457201" y="1114417"/>
            <a:ext cx="8029838" cy="707886"/>
          </a:xfrm>
          <a:prstGeom prst="rect">
            <a:avLst/>
          </a:prstGeom>
          <a:noFill/>
        </p:spPr>
        <p:txBody>
          <a:bodyPr wrap="square" rtlCol="0">
            <a:spAutoFit/>
          </a:bodyPr>
          <a:lstStyle/>
          <a:p>
            <a:r>
              <a:rPr lang="es-ES" sz="4000" b="1" dirty="0" smtClean="0">
                <a:solidFill>
                  <a:schemeClr val="accent2">
                    <a:lumMod val="50000"/>
                  </a:schemeClr>
                </a:solidFill>
              </a:rPr>
              <a:t>Regresión Ridge</a:t>
            </a:r>
            <a:endParaRPr lang="es-CO" sz="40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6" name="Marcador de contenido 2"/>
              <p:cNvSpPr txBox="1">
                <a:spLocks/>
              </p:cNvSpPr>
              <p:nvPr/>
            </p:nvSpPr>
            <p:spPr>
              <a:xfrm>
                <a:off x="457200" y="2027104"/>
                <a:ext cx="8229600" cy="450589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14:m>
                  <m:oMath xmlns:m="http://schemas.openxmlformats.org/officeDocument/2006/math">
                    <m:r>
                      <m:rPr>
                        <m:brk m:alnAt="9"/>
                      </m:rPr>
                      <a:rPr lang="en-US" sz="2400" i="1" smtClean="0">
                        <a:latin typeface="Cambria Math" panose="02040503050406030204" pitchFamily="18" charset="0"/>
                      </a:rPr>
                      <m:t>𝜆</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rPr>
                      <m:t> </m:t>
                    </m:r>
                  </m:oMath>
                </a14:m>
                <a:r>
                  <a:rPr lang="es-ES" sz="2400" dirty="0" smtClean="0"/>
                  <a:t> es un parámetro de penalidad, que hace que el segundo término induzca los coeficiente hace cero</a:t>
                </a:r>
              </a:p>
              <a:p>
                <a:endParaRPr lang="es-ES" sz="2400" i="1" dirty="0"/>
              </a:p>
              <a:p>
                <a:r>
                  <a:rPr lang="es-ES" sz="2400" dirty="0" smtClean="0"/>
                  <a:t>Cómo se elige </a:t>
                </a:r>
                <a14:m>
                  <m:oMath xmlns:m="http://schemas.openxmlformats.org/officeDocument/2006/math">
                    <m:r>
                      <m:rPr>
                        <m:brk m:alnAt="9"/>
                      </m:rPr>
                      <a:rPr lang="en-US" sz="2400" i="1">
                        <a:latin typeface="Cambria Math" panose="02040503050406030204" pitchFamily="18" charset="0"/>
                      </a:rPr>
                      <m:t>𝜆</m:t>
                    </m:r>
                  </m:oMath>
                </a14:m>
                <a:r>
                  <a:rPr lang="es-ES" sz="2400" dirty="0" smtClean="0"/>
                  <a:t>? Para ello se lleva a cabo un proceso de </a:t>
                </a:r>
                <a:r>
                  <a:rPr lang="es-ES" sz="2400" dirty="0" err="1" smtClean="0"/>
                  <a:t>cross</a:t>
                </a:r>
                <a:r>
                  <a:rPr lang="es-ES" sz="2400" dirty="0" smtClean="0"/>
                  <a:t>-validación en el cual se elige valor de </a:t>
                </a:r>
                <a14:m>
                  <m:oMath xmlns:m="http://schemas.openxmlformats.org/officeDocument/2006/math">
                    <m:r>
                      <m:rPr>
                        <m:brk m:alnAt="9"/>
                      </m:rPr>
                      <a:rPr lang="en-US" sz="2400" i="1">
                        <a:latin typeface="Cambria Math" panose="02040503050406030204" pitchFamily="18" charset="0"/>
                      </a:rPr>
                      <m:t>𝜆</m:t>
                    </m:r>
                    <m:r>
                      <a:rPr lang="en-US" sz="2400" b="0" i="1" smtClean="0">
                        <a:latin typeface="Cambria Math" panose="02040503050406030204" pitchFamily="18" charset="0"/>
                      </a:rPr>
                      <m:t> </m:t>
                    </m:r>
                  </m:oMath>
                </a14:m>
                <a:r>
                  <a:rPr lang="es-ES" sz="2400" dirty="0" smtClean="0"/>
                  <a:t>que minimice el MSE asociado a las predicción</a:t>
                </a:r>
              </a:p>
              <a:p>
                <a:endParaRPr lang="es-ES" sz="2400" dirty="0"/>
              </a:p>
              <a:p>
                <a:r>
                  <a:rPr lang="es-ES" sz="2400" dirty="0" smtClean="0"/>
                  <a:t>Por tanto, la estimación consiste en:</a:t>
                </a:r>
              </a:p>
              <a:p>
                <a:pPr lvl="1"/>
                <a:r>
                  <a:rPr lang="es-ES" sz="2000" dirty="0" smtClean="0"/>
                  <a:t>Dividir la muestra entre estimación (entrenamiento) y predicción</a:t>
                </a:r>
              </a:p>
              <a:p>
                <a:pPr lvl="1"/>
                <a:r>
                  <a:rPr lang="es-ES" sz="2000" dirty="0" smtClean="0"/>
                  <a:t>Estimar el modelo para diferentes valores de </a:t>
                </a:r>
                <a14:m>
                  <m:oMath xmlns:m="http://schemas.openxmlformats.org/officeDocument/2006/math">
                    <m:r>
                      <m:rPr>
                        <m:brk m:alnAt="9"/>
                      </m:rPr>
                      <a:rPr lang="en-US" sz="2000" i="1">
                        <a:latin typeface="Cambria Math" panose="02040503050406030204" pitchFamily="18" charset="0"/>
                      </a:rPr>
                      <m:t>𝜆</m:t>
                    </m:r>
                  </m:oMath>
                </a14:m>
                <a:endParaRPr lang="en-US" sz="2000" dirty="0" smtClean="0"/>
              </a:p>
              <a:p>
                <a:pPr lvl="1"/>
                <a:r>
                  <a:rPr lang="es-ES" sz="2000" dirty="0" smtClean="0"/>
                  <a:t>Predecir para la muestra de predicción y encontré el MSE</a:t>
                </a:r>
              </a:p>
              <a:p>
                <a:pPr lvl="1"/>
                <a:r>
                  <a:rPr lang="es-ES" sz="2000" dirty="0" smtClean="0"/>
                  <a:t>Elegir </a:t>
                </a:r>
                <a14:m>
                  <m:oMath xmlns:m="http://schemas.openxmlformats.org/officeDocument/2006/math">
                    <m:r>
                      <m:rPr>
                        <m:brk m:alnAt="9"/>
                      </m:rPr>
                      <a:rPr lang="en-US" sz="2000" i="1">
                        <a:latin typeface="Cambria Math" panose="02040503050406030204" pitchFamily="18" charset="0"/>
                      </a:rPr>
                      <m:t>𝜆</m:t>
                    </m:r>
                  </m:oMath>
                </a14:m>
                <a:r>
                  <a:rPr lang="es-ES" sz="2000" dirty="0" smtClean="0"/>
                  <a:t> que coincide con el mínimo MSE</a:t>
                </a:r>
                <a:endParaRPr lang="es-ES" sz="2000" dirty="0"/>
              </a:p>
            </p:txBody>
          </p:sp>
        </mc:Choice>
        <mc:Fallback xmlns="">
          <p:sp>
            <p:nvSpPr>
              <p:cNvPr id="6" name="Marcador de contenido 2"/>
              <p:cNvSpPr txBox="1">
                <a:spLocks noRot="1" noChangeAspect="1" noMove="1" noResize="1" noEditPoints="1" noAdjustHandles="1" noChangeArrowheads="1" noChangeShapeType="1" noTextEdit="1"/>
              </p:cNvSpPr>
              <p:nvPr/>
            </p:nvSpPr>
            <p:spPr>
              <a:xfrm>
                <a:off x="457200" y="2027104"/>
                <a:ext cx="8229600" cy="4505898"/>
              </a:xfrm>
              <a:prstGeom prst="rect">
                <a:avLst/>
              </a:prstGeom>
              <a:blipFill rotWithShape="0">
                <a:blip r:embed="rId3"/>
                <a:stretch>
                  <a:fillRect l="-963" t="-1894" r="-889"/>
                </a:stretch>
              </a:blipFill>
            </p:spPr>
            <p:txBody>
              <a:bodyPr/>
              <a:lstStyle/>
              <a:p>
                <a:r>
                  <a:rPr lang="en-US">
                    <a:noFill/>
                  </a:rPr>
                  <a:t> </a:t>
                </a:r>
              </a:p>
            </p:txBody>
          </p:sp>
        </mc:Fallback>
      </mc:AlternateContent>
    </p:spTree>
    <p:extLst>
      <p:ext uri="{BB962C8B-B14F-4D97-AF65-F5344CB8AC3E}">
        <p14:creationId xmlns:p14="http://schemas.microsoft.com/office/powerpoint/2010/main" val="133479250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55084"/>
            <a:ext cx="9130937" cy="6857999"/>
          </a:xfrm>
        </p:spPr>
      </p:pic>
      <p:sp>
        <p:nvSpPr>
          <p:cNvPr id="3" name="CuadroTexto 2"/>
          <p:cNvSpPr txBox="1"/>
          <p:nvPr/>
        </p:nvSpPr>
        <p:spPr>
          <a:xfrm>
            <a:off x="457201" y="1114417"/>
            <a:ext cx="8029838" cy="707886"/>
          </a:xfrm>
          <a:prstGeom prst="rect">
            <a:avLst/>
          </a:prstGeom>
          <a:noFill/>
        </p:spPr>
        <p:txBody>
          <a:bodyPr wrap="square" rtlCol="0">
            <a:spAutoFit/>
          </a:bodyPr>
          <a:lstStyle/>
          <a:p>
            <a:r>
              <a:rPr lang="es-ES" sz="4000" b="1" dirty="0" smtClean="0">
                <a:solidFill>
                  <a:schemeClr val="accent2">
                    <a:lumMod val="50000"/>
                  </a:schemeClr>
                </a:solidFill>
              </a:rPr>
              <a:t>Regresión Lasso</a:t>
            </a:r>
            <a:endParaRPr lang="es-CO" sz="40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6" name="Marcador de contenido 2"/>
              <p:cNvSpPr txBox="1">
                <a:spLocks/>
              </p:cNvSpPr>
              <p:nvPr/>
            </p:nvSpPr>
            <p:spPr>
              <a:xfrm>
                <a:off x="457200" y="2027104"/>
                <a:ext cx="8229600" cy="4505898"/>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2400" dirty="0" smtClean="0"/>
                  <a:t>En la regresión Ridge los coeficientes solo se hacen cero si </a:t>
                </a:r>
                <a14:m>
                  <m:oMath xmlns:m="http://schemas.openxmlformats.org/officeDocument/2006/math">
                    <m:r>
                      <m:rPr>
                        <m:brk m:alnAt="9"/>
                      </m:rPr>
                      <a:rPr lang="en-US" sz="2400" i="1">
                        <a:latin typeface="Cambria Math" panose="02040503050406030204" pitchFamily="18" charset="0"/>
                      </a:rPr>
                      <m:t>𝜆</m:t>
                    </m:r>
                    <m:groupChr>
                      <m:groupChrPr>
                        <m:chr m:val="→"/>
                        <m:pos m:val="top"/>
                        <m:ctrlPr>
                          <a:rPr lang="en-US" sz="2400" i="1" smtClean="0">
                            <a:latin typeface="Cambria Math" panose="02040503050406030204" pitchFamily="18" charset="0"/>
                          </a:rPr>
                        </m:ctrlPr>
                      </m:groupChrPr>
                      <m:e/>
                    </m:groupChr>
                    <m:r>
                      <a:rPr lang="en-US" sz="2400" i="1" smtClean="0">
                        <a:latin typeface="Cambria Math" panose="02040503050406030204" pitchFamily="18" charset="0"/>
                        <a:ea typeface="Cambria Math" panose="02040503050406030204" pitchFamily="18" charset="0"/>
                      </a:rPr>
                      <m:t>∞</m:t>
                    </m:r>
                  </m:oMath>
                </a14:m>
                <a:endParaRPr lang="en-US" sz="2400" dirty="0" smtClean="0">
                  <a:ea typeface="Cambria Math" panose="02040503050406030204" pitchFamily="18" charset="0"/>
                </a:endParaRPr>
              </a:p>
              <a:p>
                <a:endParaRPr lang="es-ES" sz="2400" dirty="0" smtClean="0"/>
              </a:p>
              <a:p>
                <a:r>
                  <a:rPr lang="es-ES" sz="2400" dirty="0" smtClean="0"/>
                  <a:t>Por tanto las variables son penalizadas pero no descartadas</a:t>
                </a:r>
              </a:p>
              <a:p>
                <a:endParaRPr lang="es-ES" sz="2400" dirty="0"/>
              </a:p>
              <a:p>
                <a:r>
                  <a:rPr lang="es-ES" sz="2400" dirty="0" smtClean="0"/>
                  <a:t>La regresión Lasso, en contraste, realiza una selección de las variables relevantes, a través de un mecanismo similar a Ridge</a:t>
                </a:r>
              </a:p>
              <a:p>
                <a:endParaRPr lang="es-ES" sz="2400" dirty="0" smtClean="0"/>
              </a:p>
              <a:p>
                <a:r>
                  <a:rPr lang="es-ES" sz="2400" dirty="0" smtClean="0"/>
                  <a:t>El estimador de Lasso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𝑅</m:t>
                            </m:r>
                          </m:sub>
                        </m:sSub>
                      </m:e>
                    </m:acc>
                  </m:oMath>
                </a14:m>
                <a:r>
                  <a:rPr lang="es-ES" sz="2400" dirty="0"/>
                  <a:t> es la solución al problema:</a:t>
                </a:r>
              </a:p>
              <a:p>
                <a:endParaRPr lang="es-ES" sz="2400" dirty="0"/>
              </a:p>
              <a:p>
                <a:pPr marL="0" indent="0">
                  <a:buNone/>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b="0" i="1" smtClean="0">
                                          <a:latin typeface="Cambria Math" panose="02040503050406030204" pitchFamily="18" charset="0"/>
                                        </a:rPr>
                                        <m:t>𝐿</m:t>
                                      </m:r>
                                    </m:sub>
                                  </m:sSub>
                                </m:e>
                              </m:acc>
                            </m:lim>
                          </m:limLow>
                        </m:fName>
                        <m:e>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𝑇</m:t>
                              </m:r>
                            </m:sup>
                            <m:e>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𝑡</m:t>
                                          </m:r>
                                        </m:sub>
                                      </m:sSub>
                                    </m:e>
                                  </m:acc>
                                </m:e>
                                <m:sup>
                                  <m:r>
                                    <a:rPr lang="en-US" sz="2400" i="1">
                                      <a:latin typeface="Cambria Math" panose="02040503050406030204" pitchFamily="18" charset="0"/>
                                    </a:rPr>
                                    <m:t>2</m:t>
                                  </m:r>
                                </m:sup>
                              </m:sSup>
                            </m:e>
                          </m:nary>
                          <m:r>
                            <a:rPr lang="en-US" sz="2400" i="1">
                              <a:latin typeface="Cambria Math" panose="02040503050406030204" pitchFamily="18" charset="0"/>
                            </a:rPr>
                            <m:t>+</m:t>
                          </m:r>
                          <m:r>
                            <m:rPr>
                              <m:brk m:alnAt="9"/>
                            </m:rPr>
                            <a:rPr lang="en-US" sz="2400" i="1">
                              <a:latin typeface="Cambria Math" panose="02040503050406030204" pitchFamily="18" charset="0"/>
                            </a:rPr>
                            <m:t>𝜆</m:t>
                          </m:r>
                          <m:nary>
                            <m:naryPr>
                              <m:chr m:val="∑"/>
                              <m:limLoc m:val="subSup"/>
                              <m:ctrlPr>
                                <a:rPr lang="en-US" sz="2400" i="1">
                                  <a:latin typeface="Cambria Math" panose="02040503050406030204" pitchFamily="18" charset="0"/>
                                </a:rPr>
                              </m:ctrlPr>
                            </m:naryPr>
                            <m:sub>
                              <m:r>
                                <m:rPr>
                                  <m:brk m:alnAt="9"/>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𝐾</m:t>
                              </m:r>
                            </m:sup>
                            <m:e>
                              <m:d>
                                <m:dPr>
                                  <m:begChr m:val="|"/>
                                  <m:endChr m:val="|"/>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b="0" i="1" smtClean="0">
                                              <a:latin typeface="Cambria Math" panose="02040503050406030204" pitchFamily="18" charset="0"/>
                                            </a:rPr>
                                            <m:t>𝐿</m:t>
                                          </m:r>
                                          <m:r>
                                            <a:rPr lang="en-US" sz="2400" i="1">
                                              <a:latin typeface="Cambria Math" panose="02040503050406030204" pitchFamily="18" charset="0"/>
                                            </a:rPr>
                                            <m:t>𝑗</m:t>
                                          </m:r>
                                        </m:sub>
                                      </m:sSub>
                                    </m:e>
                                  </m:acc>
                                </m:e>
                              </m:d>
                            </m:e>
                          </m:nary>
                        </m:e>
                      </m:func>
                    </m:oMath>
                  </m:oMathPara>
                </a14:m>
                <a:endParaRPr lang="es-ES" sz="2400" dirty="0"/>
              </a:p>
            </p:txBody>
          </p:sp>
        </mc:Choice>
        <mc:Fallback xmlns="">
          <p:sp>
            <p:nvSpPr>
              <p:cNvPr id="6" name="Marcador de contenido 2"/>
              <p:cNvSpPr txBox="1">
                <a:spLocks noRot="1" noChangeAspect="1" noMove="1" noResize="1" noEditPoints="1" noAdjustHandles="1" noChangeArrowheads="1" noChangeShapeType="1" noTextEdit="1"/>
              </p:cNvSpPr>
              <p:nvPr/>
            </p:nvSpPr>
            <p:spPr>
              <a:xfrm>
                <a:off x="457200" y="2027104"/>
                <a:ext cx="8229600" cy="4505898"/>
              </a:xfrm>
              <a:prstGeom prst="rect">
                <a:avLst/>
              </a:prstGeom>
              <a:blipFill rotWithShape="0">
                <a:blip r:embed="rId3"/>
                <a:stretch>
                  <a:fillRect l="-815" t="-2571" r="-963"/>
                </a:stretch>
              </a:blipFill>
            </p:spPr>
            <p:txBody>
              <a:bodyPr/>
              <a:lstStyle/>
              <a:p>
                <a:r>
                  <a:rPr lang="en-US">
                    <a:noFill/>
                  </a:rPr>
                  <a:t> </a:t>
                </a:r>
              </a:p>
            </p:txBody>
          </p:sp>
        </mc:Fallback>
      </mc:AlternateContent>
    </p:spTree>
    <p:extLst>
      <p:ext uri="{BB962C8B-B14F-4D97-AF65-F5344CB8AC3E}">
        <p14:creationId xmlns:p14="http://schemas.microsoft.com/office/powerpoint/2010/main" val="503468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55084"/>
            <a:ext cx="9130937" cy="6857999"/>
          </a:xfrm>
        </p:spPr>
      </p:pic>
      <p:sp>
        <p:nvSpPr>
          <p:cNvPr id="3" name="CuadroTexto 2"/>
          <p:cNvSpPr txBox="1"/>
          <p:nvPr/>
        </p:nvSpPr>
        <p:spPr>
          <a:xfrm>
            <a:off x="457201" y="1114417"/>
            <a:ext cx="8029838" cy="707886"/>
          </a:xfrm>
          <a:prstGeom prst="rect">
            <a:avLst/>
          </a:prstGeom>
          <a:noFill/>
        </p:spPr>
        <p:txBody>
          <a:bodyPr wrap="square" rtlCol="0">
            <a:spAutoFit/>
          </a:bodyPr>
          <a:lstStyle/>
          <a:p>
            <a:r>
              <a:rPr lang="es-ES" sz="4000" b="1" dirty="0" smtClean="0">
                <a:solidFill>
                  <a:schemeClr val="accent2">
                    <a:lumMod val="50000"/>
                  </a:schemeClr>
                </a:solidFill>
              </a:rPr>
              <a:t>Regresión Lasso</a:t>
            </a:r>
            <a:endParaRPr lang="es-CO" sz="40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6" name="Marcador de contenido 2"/>
              <p:cNvSpPr txBox="1">
                <a:spLocks/>
              </p:cNvSpPr>
              <p:nvPr/>
            </p:nvSpPr>
            <p:spPr>
              <a:xfrm>
                <a:off x="457200" y="2027104"/>
                <a:ext cx="8229600" cy="45058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2400" dirty="0" smtClean="0"/>
                  <a:t>Por la forma de la función objetivo, este problema se resuelve como un problema de programación lineal, en el que hay algunas selecciones de esquina, es decir, coeficientes que se hacen cero</a:t>
                </a:r>
              </a:p>
              <a:p>
                <a:endParaRPr lang="es-ES" sz="2400" dirty="0"/>
              </a:p>
              <a:p>
                <a:r>
                  <a:rPr lang="es-ES" sz="2400" dirty="0"/>
                  <a:t>C</a:t>
                </a:r>
                <a:r>
                  <a:rPr lang="es-ES" sz="2400" dirty="0" smtClean="0"/>
                  <a:t>omo en el caso anterior, </a:t>
                </a:r>
                <a14:m>
                  <m:oMath xmlns:m="http://schemas.openxmlformats.org/officeDocument/2006/math">
                    <m:r>
                      <m:rPr>
                        <m:brk m:alnAt="9"/>
                      </m:rPr>
                      <a:rPr lang="en-US" sz="2400" i="1">
                        <a:latin typeface="Cambria Math" panose="02040503050406030204" pitchFamily="18" charset="0"/>
                      </a:rPr>
                      <m:t>𝜆</m:t>
                    </m:r>
                  </m:oMath>
                </a14:m>
                <a:r>
                  <a:rPr lang="es-ES" sz="2400" dirty="0" smtClean="0"/>
                  <a:t> se elige por </a:t>
                </a:r>
                <a:r>
                  <a:rPr lang="es-ES" sz="2400" dirty="0" err="1" smtClean="0"/>
                  <a:t>cross-validation</a:t>
                </a:r>
                <a:r>
                  <a:rPr lang="es-ES" sz="2400" dirty="0" smtClean="0"/>
                  <a:t> bajo el criterio de minimizar el MSE</a:t>
                </a:r>
              </a:p>
              <a:p>
                <a:endParaRPr lang="es-ES" sz="2400" dirty="0"/>
              </a:p>
              <a:p>
                <a:r>
                  <a:rPr lang="es-ES" sz="2400" dirty="0" smtClean="0"/>
                  <a:t>Tanto la regresión tipo Ridge como Lasso pueden aplicarse en otros contextos de regresión, </a:t>
                </a:r>
                <a:r>
                  <a:rPr lang="es-ES" sz="2400" dirty="0" err="1" smtClean="0"/>
                  <a:t>e.g</a:t>
                </a:r>
                <a:r>
                  <a:rPr lang="es-ES" sz="2400" dirty="0" smtClean="0"/>
                  <a:t>., para regresión con variable dicotómica</a:t>
                </a:r>
                <a:endParaRPr lang="es-ES" sz="2400" dirty="0"/>
              </a:p>
            </p:txBody>
          </p:sp>
        </mc:Choice>
        <mc:Fallback xmlns="">
          <p:sp>
            <p:nvSpPr>
              <p:cNvPr id="6" name="Marcador de contenido 2"/>
              <p:cNvSpPr txBox="1">
                <a:spLocks noRot="1" noChangeAspect="1" noMove="1" noResize="1" noEditPoints="1" noAdjustHandles="1" noChangeArrowheads="1" noChangeShapeType="1" noTextEdit="1"/>
              </p:cNvSpPr>
              <p:nvPr/>
            </p:nvSpPr>
            <p:spPr>
              <a:xfrm>
                <a:off x="457200" y="2027104"/>
                <a:ext cx="8229600" cy="4505898"/>
              </a:xfrm>
              <a:prstGeom prst="rect">
                <a:avLst/>
              </a:prstGeom>
              <a:blipFill rotWithShape="0">
                <a:blip r:embed="rId3"/>
                <a:stretch>
                  <a:fillRect l="-963" t="-1083" r="-1037" b="-947"/>
                </a:stretch>
              </a:blipFill>
            </p:spPr>
            <p:txBody>
              <a:bodyPr/>
              <a:lstStyle/>
              <a:p>
                <a:r>
                  <a:rPr lang="en-US">
                    <a:noFill/>
                  </a:rPr>
                  <a:t> </a:t>
                </a:r>
              </a:p>
            </p:txBody>
          </p:sp>
        </mc:Fallback>
      </mc:AlternateContent>
    </p:spTree>
    <p:extLst>
      <p:ext uri="{BB962C8B-B14F-4D97-AF65-F5344CB8AC3E}">
        <p14:creationId xmlns:p14="http://schemas.microsoft.com/office/powerpoint/2010/main" val="309540978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Ridge y Lasso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s-ES" sz="2000" dirty="0" smtClean="0"/>
          </a:p>
        </p:txBody>
      </p:sp>
      <p:sp>
        <p:nvSpPr>
          <p:cNvPr id="7"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1400" dirty="0" smtClean="0">
                <a:latin typeface="Courier New" panose="02070309020205020404" pitchFamily="49" charset="0"/>
                <a:cs typeface="Courier New" panose="02070309020205020404" pitchFamily="49" charset="0"/>
              </a:rPr>
              <a:t>&gt; </a:t>
            </a:r>
            <a:r>
              <a:rPr lang="es-ES" sz="1400" dirty="0">
                <a:latin typeface="Courier New" panose="02070309020205020404" pitchFamily="49" charset="0"/>
                <a:cs typeface="Courier New" panose="02070309020205020404" pitchFamily="49" charset="0"/>
              </a:rPr>
              <a:t>data(</a:t>
            </a:r>
            <a:r>
              <a:rPr lang="es-ES" sz="1400" dirty="0" err="1">
                <a:latin typeface="Courier New" panose="02070309020205020404" pitchFamily="49" charset="0"/>
                <a:cs typeface="Courier New" panose="02070309020205020404" pitchFamily="49" charset="0"/>
              </a:rPr>
              <a:t>swiss</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View(</a:t>
            </a:r>
            <a:r>
              <a:rPr lang="es-ES" sz="1400" dirty="0" err="1" smtClean="0">
                <a:latin typeface="Courier New" panose="02070309020205020404" pitchFamily="49" charset="0"/>
                <a:cs typeface="Courier New" panose="02070309020205020404" pitchFamily="49" charset="0"/>
              </a:rPr>
              <a:t>swiss</a:t>
            </a:r>
            <a:r>
              <a:rPr lang="es-ES" sz="1400" dirty="0">
                <a:latin typeface="Courier New" panose="02070309020205020404" pitchFamily="49" charset="0"/>
                <a:cs typeface="Courier New" panose="02070309020205020404" pitchFamily="49" charset="0"/>
              </a:rPr>
              <a:t>)</a:t>
            </a:r>
          </a:p>
          <a:p>
            <a:pPr marL="0" indent="0">
              <a:buNone/>
            </a:pPr>
            <a:r>
              <a:rPr lang="es-ES" sz="1400" dirty="0" smtClean="0">
                <a:latin typeface="Courier New" panose="02070309020205020404" pitchFamily="49" charset="0"/>
                <a:cs typeface="Courier New" panose="02070309020205020404" pitchFamily="49" charset="0"/>
              </a:rPr>
              <a:t>&gt; ?</a:t>
            </a:r>
            <a:r>
              <a:rPr lang="es-ES" sz="1400" dirty="0" err="1">
                <a:latin typeface="Courier New" panose="02070309020205020404" pitchFamily="49" charset="0"/>
                <a:cs typeface="Courier New" panose="02070309020205020404" pitchFamily="49" charset="0"/>
              </a:rPr>
              <a:t>swiss</a:t>
            </a: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lambda </a:t>
            </a:r>
            <a:r>
              <a:rPr lang="es-ES" sz="1400" dirty="0">
                <a:latin typeface="Courier New" panose="02070309020205020404" pitchFamily="49" charset="0"/>
                <a:cs typeface="Courier New" panose="02070309020205020404" pitchFamily="49" charset="0"/>
              </a:rPr>
              <a:t>&lt;- 10^seq(10, -2, </a:t>
            </a:r>
            <a:r>
              <a:rPr lang="es-ES" sz="1400" dirty="0" err="1">
                <a:latin typeface="Courier New" panose="02070309020205020404" pitchFamily="49" charset="0"/>
                <a:cs typeface="Courier New" panose="02070309020205020404" pitchFamily="49" charset="0"/>
              </a:rPr>
              <a:t>length</a:t>
            </a:r>
            <a:r>
              <a:rPr lang="es-ES" sz="1400" dirty="0">
                <a:latin typeface="Courier New" panose="02070309020205020404" pitchFamily="49" charset="0"/>
                <a:cs typeface="Courier New" panose="02070309020205020404" pitchFamily="49" charset="0"/>
              </a:rPr>
              <a:t> = 100)</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install.packages</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glmnet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library</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glmnet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set.seed</a:t>
            </a:r>
            <a:r>
              <a:rPr lang="es-ES" sz="1400" dirty="0" smtClean="0">
                <a:latin typeface="Courier New" panose="02070309020205020404" pitchFamily="49" charset="0"/>
                <a:cs typeface="Courier New" panose="02070309020205020404" pitchFamily="49" charset="0"/>
              </a:rPr>
              <a:t>(489</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train</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sample</a:t>
            </a:r>
            <a:r>
              <a:rPr lang="es-ES" sz="1400" dirty="0">
                <a:latin typeface="Courier New" panose="02070309020205020404" pitchFamily="49" charset="0"/>
                <a:cs typeface="Courier New" panose="02070309020205020404" pitchFamily="49" charset="0"/>
              </a:rPr>
              <a:t>(1:nrow(</a:t>
            </a:r>
            <a:r>
              <a:rPr lang="es-ES" sz="1400" dirty="0" err="1">
                <a:latin typeface="Courier New" panose="02070309020205020404" pitchFamily="49" charset="0"/>
                <a:cs typeface="Courier New" panose="02070309020205020404" pitchFamily="49" charset="0"/>
              </a:rPr>
              <a:t>swiss</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nrow</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swiss</a:t>
            </a:r>
            <a:r>
              <a:rPr lang="es-ES" sz="1400" dirty="0">
                <a:latin typeface="Courier New" panose="02070309020205020404" pitchFamily="49" charset="0"/>
                <a:cs typeface="Courier New" panose="02070309020205020404" pitchFamily="49" charset="0"/>
              </a:rPr>
              <a:t>)/2)</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Selecionar</a:t>
            </a:r>
            <a:r>
              <a:rPr lang="es-ES" sz="1400" dirty="0">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muestras de entrenamiento y predicción</a:t>
            </a: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ytest</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 y[-</a:t>
            </a:r>
            <a:r>
              <a:rPr lang="es-ES" sz="1400" dirty="0" err="1">
                <a:latin typeface="Courier New" panose="02070309020205020404" pitchFamily="49" charset="0"/>
                <a:cs typeface="Courier New" panose="02070309020205020404" pitchFamily="49" charset="0"/>
              </a:rPr>
              <a:t>train</a:t>
            </a:r>
            <a:r>
              <a:rPr lang="es-ES" sz="1400" dirty="0">
                <a:latin typeface="Courier New" panose="02070309020205020404" pitchFamily="49" charset="0"/>
                <a:cs typeface="Courier New" panose="02070309020205020404" pitchFamily="49" charset="0"/>
              </a:rPr>
              <a:t>]</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swisslm</a:t>
            </a:r>
            <a:r>
              <a:rPr lang="es-ES" sz="1400" dirty="0">
                <a:latin typeface="Courier New" panose="02070309020205020404" pitchFamily="49" charset="0"/>
                <a:cs typeface="Courier New" panose="02070309020205020404" pitchFamily="49" charset="0"/>
              </a:rPr>
              <a:t>&lt;-lm(</a:t>
            </a:r>
            <a:r>
              <a:rPr lang="es-ES" sz="1400" dirty="0" err="1">
                <a:latin typeface="Courier New" panose="02070309020205020404" pitchFamily="49" charset="0"/>
                <a:cs typeface="Courier New" panose="02070309020205020404" pitchFamily="49" charset="0"/>
              </a:rPr>
              <a:t>Fertility</a:t>
            </a:r>
            <a:r>
              <a:rPr lang="es-ES" sz="1400" dirty="0">
                <a:latin typeface="Courier New" panose="02070309020205020404" pitchFamily="49" charset="0"/>
                <a:cs typeface="Courier New" panose="02070309020205020404" pitchFamily="49" charset="0"/>
              </a:rPr>
              <a:t>~., data = </a:t>
            </a:r>
            <a:r>
              <a:rPr lang="es-ES" sz="1400" dirty="0" err="1">
                <a:latin typeface="Courier New" panose="02070309020205020404" pitchFamily="49" charset="0"/>
                <a:cs typeface="Courier New" panose="02070309020205020404" pitchFamily="49" charset="0"/>
              </a:rPr>
              <a:t>swiss</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coef</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swisslm</a:t>
            </a:r>
            <a:r>
              <a:rPr lang="es-ES" sz="1400" dirty="0">
                <a:latin typeface="Courier New" panose="02070309020205020404" pitchFamily="49" charset="0"/>
                <a:cs typeface="Courier New" panose="02070309020205020404" pitchFamily="49" charset="0"/>
              </a:rPr>
              <a:t>)</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 Definir modelo</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x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model.matrix</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Fertility</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swiss</a:t>
            </a:r>
            <a:r>
              <a:rPr lang="es-ES" sz="1400" dirty="0">
                <a:latin typeface="Courier New" panose="02070309020205020404" pitchFamily="49" charset="0"/>
                <a:cs typeface="Courier New" panose="02070309020205020404" pitchFamily="49" charset="0"/>
              </a:rPr>
              <a:t>)[,-1]</a:t>
            </a:r>
          </a:p>
          <a:p>
            <a:pPr marL="0" indent="0">
              <a:buNone/>
            </a:pPr>
            <a:r>
              <a:rPr lang="es-ES" sz="1400" dirty="0">
                <a:latin typeface="Courier New" panose="02070309020205020404" pitchFamily="49" charset="0"/>
                <a:cs typeface="Courier New" panose="02070309020205020404" pitchFamily="49" charset="0"/>
              </a:rPr>
              <a:t>&gt; </a:t>
            </a:r>
            <a:r>
              <a:rPr lang="es-ES" sz="1400" dirty="0" smtClean="0">
                <a:latin typeface="Courier New" panose="02070309020205020404" pitchFamily="49" charset="0"/>
                <a:cs typeface="Courier New" panose="02070309020205020404" pitchFamily="49" charset="0"/>
              </a:rPr>
              <a:t>y </a:t>
            </a:r>
            <a:r>
              <a:rPr lang="es-ES" sz="1400" dirty="0">
                <a:latin typeface="Courier New" panose="02070309020205020404" pitchFamily="49" charset="0"/>
                <a:cs typeface="Courier New" panose="02070309020205020404" pitchFamily="49" charset="0"/>
              </a:rPr>
              <a:t>&lt;- </a:t>
            </a:r>
            <a:r>
              <a:rPr lang="es-ES" sz="1400" dirty="0" err="1" smtClean="0">
                <a:latin typeface="Courier New" panose="02070309020205020404" pitchFamily="49" charset="0"/>
                <a:cs typeface="Courier New" panose="02070309020205020404" pitchFamily="49" charset="0"/>
              </a:rPr>
              <a:t>swiss$Fertility</a:t>
            </a:r>
            <a:endParaRPr 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576747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Ridge y Lasso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s-ES" sz="2000" dirty="0" smtClean="0"/>
          </a:p>
        </p:txBody>
      </p:sp>
      <p:sp>
        <p:nvSpPr>
          <p:cNvPr id="7"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1300" dirty="0" smtClean="0">
                <a:latin typeface="Courier New" panose="02070309020205020404" pitchFamily="49" charset="0"/>
                <a:cs typeface="Courier New" panose="02070309020205020404" pitchFamily="49" charset="0"/>
              </a:rPr>
              <a:t>&gt; ridge.mod </a:t>
            </a:r>
            <a:r>
              <a:rPr lang="es-ES" sz="1300" dirty="0">
                <a:latin typeface="Courier New" panose="02070309020205020404" pitchFamily="49" charset="0"/>
                <a:cs typeface="Courier New" panose="02070309020205020404" pitchFamily="49" charset="0"/>
              </a:rPr>
              <a:t>&lt;- </a:t>
            </a:r>
            <a:r>
              <a:rPr lang="es-ES" sz="1300" dirty="0" err="1">
                <a:latin typeface="Courier New" panose="02070309020205020404" pitchFamily="49" charset="0"/>
                <a:cs typeface="Courier New" panose="02070309020205020404" pitchFamily="49" charset="0"/>
              </a:rPr>
              <a:t>glmnet</a:t>
            </a:r>
            <a:r>
              <a:rPr lang="es-ES" sz="1300" dirty="0">
                <a:latin typeface="Courier New" panose="02070309020205020404" pitchFamily="49" charset="0"/>
                <a:cs typeface="Courier New" panose="02070309020205020404" pitchFamily="49" charset="0"/>
              </a:rPr>
              <a:t>(x, y, </a:t>
            </a:r>
            <a:r>
              <a:rPr lang="es-ES" sz="1300" dirty="0" err="1">
                <a:latin typeface="Courier New" panose="02070309020205020404" pitchFamily="49" charset="0"/>
                <a:cs typeface="Courier New" panose="02070309020205020404" pitchFamily="49" charset="0"/>
              </a:rPr>
              <a:t>alpha</a:t>
            </a:r>
            <a:r>
              <a:rPr lang="es-ES" sz="1300" dirty="0">
                <a:latin typeface="Courier New" panose="02070309020205020404" pitchFamily="49" charset="0"/>
                <a:cs typeface="Courier New" panose="02070309020205020404" pitchFamily="49" charset="0"/>
              </a:rPr>
              <a:t> = 0, lambda = lambda)</a:t>
            </a:r>
          </a:p>
          <a:p>
            <a:pPr marL="0" indent="0">
              <a:buNone/>
            </a:pPr>
            <a:r>
              <a:rPr lang="es-ES" sz="1300" dirty="0">
                <a:latin typeface="Courier New" panose="02070309020205020404" pitchFamily="49" charset="0"/>
                <a:cs typeface="Courier New" panose="02070309020205020404" pitchFamily="49" charset="0"/>
              </a:rPr>
              <a:t># </a:t>
            </a:r>
            <a:r>
              <a:rPr lang="es-ES" sz="1300" dirty="0" err="1">
                <a:latin typeface="Courier New" panose="02070309020205020404" pitchFamily="49" charset="0"/>
                <a:cs typeface="Courier New" panose="02070309020205020404" pitchFamily="49" charset="0"/>
              </a:rPr>
              <a:t>alpha</a:t>
            </a:r>
            <a:r>
              <a:rPr lang="es-ES" sz="1300" dirty="0">
                <a:latin typeface="Courier New" panose="02070309020205020404" pitchFamily="49" charset="0"/>
                <a:cs typeface="Courier New" panose="02070309020205020404" pitchFamily="49" charset="0"/>
              </a:rPr>
              <a:t>=0 significa Ridge </a:t>
            </a:r>
            <a:r>
              <a:rPr lang="es-ES" sz="1300" dirty="0" err="1">
                <a:latin typeface="Courier New" panose="02070309020205020404" pitchFamily="49" charset="0"/>
                <a:cs typeface="Courier New" panose="02070309020205020404" pitchFamily="49" charset="0"/>
              </a:rPr>
              <a:t>penalty</a:t>
            </a:r>
            <a:endParaRPr lang="es-ES" sz="1300" dirty="0">
              <a:latin typeface="Courier New" panose="02070309020205020404" pitchFamily="49" charset="0"/>
              <a:cs typeface="Courier New" panose="02070309020205020404" pitchFamily="49" charset="0"/>
            </a:endParaRPr>
          </a:p>
          <a:p>
            <a:pPr marL="0" indent="0">
              <a:buNone/>
            </a:pPr>
            <a:r>
              <a:rPr lang="es-ES" sz="1300" dirty="0">
                <a:latin typeface="Courier New" panose="02070309020205020404" pitchFamily="49" charset="0"/>
                <a:cs typeface="Courier New" panose="02070309020205020404" pitchFamily="49" charset="0"/>
              </a:rPr>
              <a:t>&gt; </a:t>
            </a:r>
            <a:r>
              <a:rPr lang="es-ES" sz="1300" dirty="0" err="1" smtClean="0">
                <a:latin typeface="Courier New" panose="02070309020205020404" pitchFamily="49" charset="0"/>
                <a:cs typeface="Courier New" panose="02070309020205020404" pitchFamily="49" charset="0"/>
              </a:rPr>
              <a:t>predict.glmnet</a:t>
            </a:r>
            <a:r>
              <a:rPr lang="es-ES" sz="1300" dirty="0" smtClean="0">
                <a:latin typeface="Courier New" panose="02070309020205020404" pitchFamily="49" charset="0"/>
                <a:cs typeface="Courier New" panose="02070309020205020404" pitchFamily="49" charset="0"/>
              </a:rPr>
              <a:t>(ridge.mod</a:t>
            </a:r>
            <a:r>
              <a:rPr lang="es-ES" sz="1300" dirty="0">
                <a:latin typeface="Courier New" panose="02070309020205020404" pitchFamily="49" charset="0"/>
                <a:cs typeface="Courier New" panose="02070309020205020404" pitchFamily="49" charset="0"/>
              </a:rPr>
              <a:t>, s = 0, </a:t>
            </a:r>
            <a:r>
              <a:rPr lang="es-ES" sz="1300" dirty="0" err="1">
                <a:latin typeface="Courier New" panose="02070309020205020404" pitchFamily="49" charset="0"/>
                <a:cs typeface="Courier New" panose="02070309020205020404" pitchFamily="49" charset="0"/>
              </a:rPr>
              <a:t>type</a:t>
            </a:r>
            <a:r>
              <a:rPr lang="es-ES" sz="1300" dirty="0">
                <a:latin typeface="Courier New" panose="02070309020205020404" pitchFamily="49" charset="0"/>
                <a:cs typeface="Courier New" panose="02070309020205020404" pitchFamily="49" charset="0"/>
              </a:rPr>
              <a:t> = '</a:t>
            </a:r>
            <a:r>
              <a:rPr lang="es-ES" sz="1300" dirty="0" err="1">
                <a:latin typeface="Courier New" panose="02070309020205020404" pitchFamily="49" charset="0"/>
                <a:cs typeface="Courier New" panose="02070309020205020404" pitchFamily="49" charset="0"/>
              </a:rPr>
              <a:t>coefficients</a:t>
            </a:r>
            <a:r>
              <a:rPr lang="es-ES" sz="1300" dirty="0">
                <a:latin typeface="Courier New" panose="02070309020205020404" pitchFamily="49" charset="0"/>
                <a:cs typeface="Courier New" panose="02070309020205020404" pitchFamily="49" charset="0"/>
              </a:rPr>
              <a:t>')[1:6,]</a:t>
            </a:r>
          </a:p>
          <a:p>
            <a:pPr marL="0" indent="0">
              <a:buNone/>
            </a:pPr>
            <a:r>
              <a:rPr lang="es-ES" sz="1300" dirty="0">
                <a:latin typeface="Courier New" panose="02070309020205020404" pitchFamily="49" charset="0"/>
                <a:cs typeface="Courier New" panose="02070309020205020404" pitchFamily="49" charset="0"/>
              </a:rPr>
              <a:t># s valor de </a:t>
            </a:r>
            <a:r>
              <a:rPr lang="es-ES" sz="1300" dirty="0" err="1">
                <a:latin typeface="Courier New" panose="02070309020205020404" pitchFamily="49" charset="0"/>
                <a:cs typeface="Courier New" panose="02070309020205020404" pitchFamily="49" charset="0"/>
              </a:rPr>
              <a:t>lamda</a:t>
            </a:r>
            <a:endParaRPr lang="es-ES" sz="1300" dirty="0">
              <a:latin typeface="Courier New" panose="02070309020205020404" pitchFamily="49" charset="0"/>
              <a:cs typeface="Courier New" panose="02070309020205020404" pitchFamily="49" charset="0"/>
            </a:endParaRPr>
          </a:p>
          <a:p>
            <a:pPr marL="0" indent="0">
              <a:buNone/>
            </a:pPr>
            <a:r>
              <a:rPr lang="es-ES" sz="1300" dirty="0" smtClean="0">
                <a:latin typeface="Courier New" panose="02070309020205020404" pitchFamily="49" charset="0"/>
                <a:cs typeface="Courier New" panose="02070309020205020404" pitchFamily="49" charset="0"/>
              </a:rPr>
              <a:t>&gt; </a:t>
            </a:r>
            <a:r>
              <a:rPr lang="es-ES" sz="1300" dirty="0" err="1" smtClean="0">
                <a:latin typeface="Courier New" panose="02070309020205020404" pitchFamily="49" charset="0"/>
                <a:cs typeface="Courier New" panose="02070309020205020404" pitchFamily="49" charset="0"/>
              </a:rPr>
              <a:t>coef</a:t>
            </a:r>
            <a:r>
              <a:rPr lang="es-ES" sz="1300" dirty="0" smtClean="0">
                <a:latin typeface="Courier New" panose="02070309020205020404" pitchFamily="49" charset="0"/>
                <a:cs typeface="Courier New" panose="02070309020205020404" pitchFamily="49" charset="0"/>
              </a:rPr>
              <a:t>(</a:t>
            </a:r>
            <a:r>
              <a:rPr lang="es-ES" sz="1300" dirty="0" err="1" smtClean="0">
                <a:latin typeface="Courier New" panose="02070309020205020404" pitchFamily="49" charset="0"/>
                <a:cs typeface="Courier New" panose="02070309020205020404" pitchFamily="49" charset="0"/>
              </a:rPr>
              <a:t>swisslm</a:t>
            </a:r>
            <a:r>
              <a:rPr lang="es-ES" sz="1300" dirty="0" smtClean="0">
                <a:latin typeface="Courier New" panose="02070309020205020404" pitchFamily="49" charset="0"/>
                <a:cs typeface="Courier New" panose="02070309020205020404" pitchFamily="49" charset="0"/>
              </a:rPr>
              <a:t>)</a:t>
            </a:r>
          </a:p>
          <a:p>
            <a:pPr marL="0" indent="0">
              <a:buNone/>
            </a:pPr>
            <a:endParaRPr lang="es-ES" sz="1300" dirty="0" smtClean="0">
              <a:latin typeface="Courier New" panose="02070309020205020404" pitchFamily="49" charset="0"/>
              <a:cs typeface="Courier New" panose="02070309020205020404" pitchFamily="49" charset="0"/>
            </a:endParaRPr>
          </a:p>
          <a:p>
            <a:pPr marL="0" indent="0">
              <a:buNone/>
            </a:pPr>
            <a:r>
              <a:rPr lang="es-ES" sz="1300" dirty="0">
                <a:latin typeface="Courier New" panose="02070309020205020404" pitchFamily="49" charset="0"/>
                <a:cs typeface="Courier New" panose="02070309020205020404" pitchFamily="49" charset="0"/>
              </a:rPr>
              <a:t># Usando muestra de entrenamiento</a:t>
            </a:r>
          </a:p>
          <a:p>
            <a:pPr marL="0" indent="0">
              <a:buNone/>
            </a:pPr>
            <a:r>
              <a:rPr lang="es-ES" sz="1300" dirty="0">
                <a:latin typeface="Courier New" panose="02070309020205020404" pitchFamily="49" charset="0"/>
                <a:cs typeface="Courier New" panose="02070309020205020404" pitchFamily="49" charset="0"/>
              </a:rPr>
              <a:t>&gt; </a:t>
            </a:r>
            <a:r>
              <a:rPr lang="es-ES" sz="1300" dirty="0" err="1" smtClean="0">
                <a:latin typeface="Courier New" panose="02070309020205020404" pitchFamily="49" charset="0"/>
                <a:cs typeface="Courier New" panose="02070309020205020404" pitchFamily="49" charset="0"/>
              </a:rPr>
              <a:t>swisslm</a:t>
            </a:r>
            <a:r>
              <a:rPr lang="es-ES" sz="1300" dirty="0" smtClean="0">
                <a:latin typeface="Courier New" panose="02070309020205020404" pitchFamily="49" charset="0"/>
                <a:cs typeface="Courier New" panose="02070309020205020404" pitchFamily="49" charset="0"/>
              </a:rPr>
              <a:t> </a:t>
            </a:r>
            <a:r>
              <a:rPr lang="es-ES" sz="1300" dirty="0">
                <a:latin typeface="Courier New" panose="02070309020205020404" pitchFamily="49" charset="0"/>
                <a:cs typeface="Courier New" panose="02070309020205020404" pitchFamily="49" charset="0"/>
              </a:rPr>
              <a:t>&lt;- lm(</a:t>
            </a:r>
            <a:r>
              <a:rPr lang="es-ES" sz="1300" dirty="0" err="1">
                <a:latin typeface="Courier New" panose="02070309020205020404" pitchFamily="49" charset="0"/>
                <a:cs typeface="Courier New" panose="02070309020205020404" pitchFamily="49" charset="0"/>
              </a:rPr>
              <a:t>Fertility</a:t>
            </a:r>
            <a:r>
              <a:rPr lang="es-ES" sz="1300" dirty="0">
                <a:latin typeface="Courier New" panose="02070309020205020404" pitchFamily="49" charset="0"/>
                <a:cs typeface="Courier New" panose="02070309020205020404" pitchFamily="49" charset="0"/>
              </a:rPr>
              <a:t>~., data = </a:t>
            </a:r>
            <a:r>
              <a:rPr lang="es-ES" sz="1300" dirty="0" err="1">
                <a:latin typeface="Courier New" panose="02070309020205020404" pitchFamily="49" charset="0"/>
                <a:cs typeface="Courier New" panose="02070309020205020404" pitchFamily="49" charset="0"/>
              </a:rPr>
              <a:t>swiss</a:t>
            </a:r>
            <a:r>
              <a:rPr lang="es-ES" sz="1300" dirty="0">
                <a:latin typeface="Courier New" panose="02070309020205020404" pitchFamily="49" charset="0"/>
                <a:cs typeface="Courier New" panose="02070309020205020404" pitchFamily="49" charset="0"/>
              </a:rPr>
              <a:t>, </a:t>
            </a:r>
            <a:r>
              <a:rPr lang="es-ES" sz="1300" dirty="0" err="1">
                <a:latin typeface="Courier New" panose="02070309020205020404" pitchFamily="49" charset="0"/>
                <a:cs typeface="Courier New" panose="02070309020205020404" pitchFamily="49" charset="0"/>
              </a:rPr>
              <a:t>subset</a:t>
            </a:r>
            <a:r>
              <a:rPr lang="es-ES" sz="1300" dirty="0">
                <a:latin typeface="Courier New" panose="02070309020205020404" pitchFamily="49" charset="0"/>
                <a:cs typeface="Courier New" panose="02070309020205020404" pitchFamily="49" charset="0"/>
              </a:rPr>
              <a:t> = </a:t>
            </a:r>
            <a:r>
              <a:rPr lang="es-ES" sz="1300" dirty="0" err="1">
                <a:latin typeface="Courier New" panose="02070309020205020404" pitchFamily="49" charset="0"/>
                <a:cs typeface="Courier New" panose="02070309020205020404" pitchFamily="49" charset="0"/>
              </a:rPr>
              <a:t>train</a:t>
            </a:r>
            <a:r>
              <a:rPr lang="es-ES" sz="1300" dirty="0">
                <a:latin typeface="Courier New" panose="02070309020205020404" pitchFamily="49" charset="0"/>
                <a:cs typeface="Courier New" panose="02070309020205020404" pitchFamily="49" charset="0"/>
              </a:rPr>
              <a:t>)</a:t>
            </a:r>
          </a:p>
          <a:p>
            <a:pPr marL="0" indent="0">
              <a:buNone/>
            </a:pPr>
            <a:r>
              <a:rPr lang="es-ES" sz="1300" dirty="0">
                <a:latin typeface="Courier New" panose="02070309020205020404" pitchFamily="49" charset="0"/>
                <a:cs typeface="Courier New" panose="02070309020205020404" pitchFamily="49" charset="0"/>
              </a:rPr>
              <a:t>&gt; </a:t>
            </a:r>
            <a:r>
              <a:rPr lang="es-ES" sz="1300" dirty="0" smtClean="0">
                <a:latin typeface="Courier New" panose="02070309020205020404" pitchFamily="49" charset="0"/>
                <a:cs typeface="Courier New" panose="02070309020205020404" pitchFamily="49" charset="0"/>
              </a:rPr>
              <a:t>ridge.mod </a:t>
            </a:r>
            <a:r>
              <a:rPr lang="es-ES" sz="1300" dirty="0">
                <a:latin typeface="Courier New" panose="02070309020205020404" pitchFamily="49" charset="0"/>
                <a:cs typeface="Courier New" panose="02070309020205020404" pitchFamily="49" charset="0"/>
              </a:rPr>
              <a:t>&lt;- </a:t>
            </a:r>
            <a:r>
              <a:rPr lang="es-ES" sz="1300" dirty="0" err="1">
                <a:latin typeface="Courier New" panose="02070309020205020404" pitchFamily="49" charset="0"/>
                <a:cs typeface="Courier New" panose="02070309020205020404" pitchFamily="49" charset="0"/>
              </a:rPr>
              <a:t>glmnet</a:t>
            </a:r>
            <a:r>
              <a:rPr lang="es-ES" sz="1300" dirty="0">
                <a:latin typeface="Courier New" panose="02070309020205020404" pitchFamily="49" charset="0"/>
                <a:cs typeface="Courier New" panose="02070309020205020404" pitchFamily="49" charset="0"/>
              </a:rPr>
              <a:t>(x[</a:t>
            </a:r>
            <a:r>
              <a:rPr lang="es-ES" sz="1300" dirty="0" err="1">
                <a:latin typeface="Courier New" panose="02070309020205020404" pitchFamily="49" charset="0"/>
                <a:cs typeface="Courier New" panose="02070309020205020404" pitchFamily="49" charset="0"/>
              </a:rPr>
              <a:t>train</a:t>
            </a:r>
            <a:r>
              <a:rPr lang="es-ES" sz="1300" dirty="0">
                <a:latin typeface="Courier New" panose="02070309020205020404" pitchFamily="49" charset="0"/>
                <a:cs typeface="Courier New" panose="02070309020205020404" pitchFamily="49" charset="0"/>
              </a:rPr>
              <a:t>,], y[</a:t>
            </a:r>
            <a:r>
              <a:rPr lang="es-ES" sz="1300" dirty="0" err="1">
                <a:latin typeface="Courier New" panose="02070309020205020404" pitchFamily="49" charset="0"/>
                <a:cs typeface="Courier New" panose="02070309020205020404" pitchFamily="49" charset="0"/>
              </a:rPr>
              <a:t>train</a:t>
            </a:r>
            <a:r>
              <a:rPr lang="es-ES" sz="1300" dirty="0">
                <a:latin typeface="Courier New" panose="02070309020205020404" pitchFamily="49" charset="0"/>
                <a:cs typeface="Courier New" panose="02070309020205020404" pitchFamily="49" charset="0"/>
              </a:rPr>
              <a:t>], </a:t>
            </a:r>
            <a:r>
              <a:rPr lang="es-ES" sz="1300" dirty="0" err="1">
                <a:latin typeface="Courier New" panose="02070309020205020404" pitchFamily="49" charset="0"/>
                <a:cs typeface="Courier New" panose="02070309020205020404" pitchFamily="49" charset="0"/>
              </a:rPr>
              <a:t>alpha</a:t>
            </a:r>
            <a:r>
              <a:rPr lang="es-ES" sz="1300" dirty="0">
                <a:latin typeface="Courier New" panose="02070309020205020404" pitchFamily="49" charset="0"/>
                <a:cs typeface="Courier New" panose="02070309020205020404" pitchFamily="49" charset="0"/>
              </a:rPr>
              <a:t> = 0, lambda = lambda)</a:t>
            </a:r>
          </a:p>
          <a:p>
            <a:pPr marL="0" indent="0">
              <a:buNone/>
            </a:pPr>
            <a:r>
              <a:rPr lang="es-ES" sz="1300" dirty="0">
                <a:latin typeface="Courier New" panose="02070309020205020404" pitchFamily="49" charset="0"/>
                <a:cs typeface="Courier New" panose="02070309020205020404" pitchFamily="49" charset="0"/>
              </a:rPr>
              <a:t>&gt; </a:t>
            </a:r>
            <a:r>
              <a:rPr lang="es-ES" sz="1300" dirty="0" err="1" smtClean="0">
                <a:latin typeface="Courier New" panose="02070309020205020404" pitchFamily="49" charset="0"/>
                <a:cs typeface="Courier New" panose="02070309020205020404" pitchFamily="49" charset="0"/>
              </a:rPr>
              <a:t>cv.out</a:t>
            </a:r>
            <a:r>
              <a:rPr lang="es-ES" sz="1300" dirty="0" smtClean="0">
                <a:latin typeface="Courier New" panose="02070309020205020404" pitchFamily="49" charset="0"/>
                <a:cs typeface="Courier New" panose="02070309020205020404" pitchFamily="49" charset="0"/>
              </a:rPr>
              <a:t> </a:t>
            </a:r>
            <a:r>
              <a:rPr lang="es-ES" sz="1300" dirty="0">
                <a:latin typeface="Courier New" panose="02070309020205020404" pitchFamily="49" charset="0"/>
                <a:cs typeface="Courier New" panose="02070309020205020404" pitchFamily="49" charset="0"/>
              </a:rPr>
              <a:t>&lt;- </a:t>
            </a:r>
            <a:r>
              <a:rPr lang="es-ES" sz="1300" dirty="0" err="1">
                <a:latin typeface="Courier New" panose="02070309020205020404" pitchFamily="49" charset="0"/>
                <a:cs typeface="Courier New" panose="02070309020205020404" pitchFamily="49" charset="0"/>
              </a:rPr>
              <a:t>cv.glmnet</a:t>
            </a:r>
            <a:r>
              <a:rPr lang="es-ES" sz="1300" dirty="0">
                <a:latin typeface="Courier New" panose="02070309020205020404" pitchFamily="49" charset="0"/>
                <a:cs typeface="Courier New" panose="02070309020205020404" pitchFamily="49" charset="0"/>
              </a:rPr>
              <a:t>(x[</a:t>
            </a:r>
            <a:r>
              <a:rPr lang="es-ES" sz="1300" dirty="0" err="1">
                <a:latin typeface="Courier New" panose="02070309020205020404" pitchFamily="49" charset="0"/>
                <a:cs typeface="Courier New" panose="02070309020205020404" pitchFamily="49" charset="0"/>
              </a:rPr>
              <a:t>train</a:t>
            </a:r>
            <a:r>
              <a:rPr lang="es-ES" sz="1300" dirty="0">
                <a:latin typeface="Courier New" panose="02070309020205020404" pitchFamily="49" charset="0"/>
                <a:cs typeface="Courier New" panose="02070309020205020404" pitchFamily="49" charset="0"/>
              </a:rPr>
              <a:t>,], y[</a:t>
            </a:r>
            <a:r>
              <a:rPr lang="es-ES" sz="1300" dirty="0" err="1">
                <a:latin typeface="Courier New" panose="02070309020205020404" pitchFamily="49" charset="0"/>
                <a:cs typeface="Courier New" panose="02070309020205020404" pitchFamily="49" charset="0"/>
              </a:rPr>
              <a:t>train</a:t>
            </a:r>
            <a:r>
              <a:rPr lang="es-ES" sz="1300" dirty="0">
                <a:latin typeface="Courier New" panose="02070309020205020404" pitchFamily="49" charset="0"/>
                <a:cs typeface="Courier New" panose="02070309020205020404" pitchFamily="49" charset="0"/>
              </a:rPr>
              <a:t>], </a:t>
            </a:r>
            <a:r>
              <a:rPr lang="es-ES" sz="1300" dirty="0" err="1">
                <a:latin typeface="Courier New" panose="02070309020205020404" pitchFamily="49" charset="0"/>
                <a:cs typeface="Courier New" panose="02070309020205020404" pitchFamily="49" charset="0"/>
              </a:rPr>
              <a:t>alpha</a:t>
            </a:r>
            <a:r>
              <a:rPr lang="es-ES" sz="1300" dirty="0">
                <a:latin typeface="Courier New" panose="02070309020205020404" pitchFamily="49" charset="0"/>
                <a:cs typeface="Courier New" panose="02070309020205020404" pitchFamily="49" charset="0"/>
              </a:rPr>
              <a:t> = 0)</a:t>
            </a:r>
          </a:p>
          <a:p>
            <a:pPr marL="0" indent="0">
              <a:buNone/>
            </a:pPr>
            <a:r>
              <a:rPr lang="es-ES" sz="1300" dirty="0">
                <a:latin typeface="Courier New" panose="02070309020205020404" pitchFamily="49" charset="0"/>
                <a:cs typeface="Courier New" panose="02070309020205020404" pitchFamily="49" charset="0"/>
              </a:rPr>
              <a:t># Cross </a:t>
            </a:r>
            <a:r>
              <a:rPr lang="es-ES" sz="1300" dirty="0" err="1">
                <a:latin typeface="Courier New" panose="02070309020205020404" pitchFamily="49" charset="0"/>
                <a:cs typeface="Courier New" panose="02070309020205020404" pitchFamily="49" charset="0"/>
              </a:rPr>
              <a:t>validation</a:t>
            </a:r>
            <a:r>
              <a:rPr lang="es-ES" sz="1300" dirty="0">
                <a:latin typeface="Courier New" panose="02070309020205020404" pitchFamily="49" charset="0"/>
                <a:cs typeface="Courier New" panose="02070309020205020404" pitchFamily="49" charset="0"/>
              </a:rPr>
              <a:t> para elegir lambda</a:t>
            </a:r>
          </a:p>
          <a:p>
            <a:pPr marL="0" indent="0">
              <a:buNone/>
            </a:pPr>
            <a:endParaRPr lang="es-ES" sz="1300" dirty="0">
              <a:latin typeface="Courier New" panose="02070309020205020404" pitchFamily="49" charset="0"/>
              <a:cs typeface="Courier New" panose="02070309020205020404" pitchFamily="49" charset="0"/>
            </a:endParaRPr>
          </a:p>
          <a:p>
            <a:pPr marL="0" indent="0">
              <a:buNone/>
            </a:pPr>
            <a:r>
              <a:rPr lang="es-ES" sz="1300" dirty="0">
                <a:latin typeface="Courier New" panose="02070309020205020404" pitchFamily="49" charset="0"/>
                <a:cs typeface="Courier New" panose="02070309020205020404" pitchFamily="49" charset="0"/>
              </a:rPr>
              <a:t>&gt; </a:t>
            </a:r>
            <a:r>
              <a:rPr lang="es-ES" sz="1300" dirty="0" smtClean="0">
                <a:latin typeface="Courier New" panose="02070309020205020404" pitchFamily="49" charset="0"/>
                <a:cs typeface="Courier New" panose="02070309020205020404" pitchFamily="49" charset="0"/>
              </a:rPr>
              <a:t>lambda </a:t>
            </a:r>
            <a:r>
              <a:rPr lang="es-ES" sz="1300" dirty="0">
                <a:latin typeface="Courier New" panose="02070309020205020404" pitchFamily="49" charset="0"/>
                <a:cs typeface="Courier New" panose="02070309020205020404" pitchFamily="49" charset="0"/>
              </a:rPr>
              <a:t>&lt;- </a:t>
            </a:r>
            <a:r>
              <a:rPr lang="es-ES" sz="1300" dirty="0" err="1">
                <a:latin typeface="Courier New" panose="02070309020205020404" pitchFamily="49" charset="0"/>
                <a:cs typeface="Courier New" panose="02070309020205020404" pitchFamily="49" charset="0"/>
              </a:rPr>
              <a:t>cv.out$lambda.min</a:t>
            </a:r>
            <a:endParaRPr lang="es-ES" sz="1300" dirty="0">
              <a:latin typeface="Courier New" panose="02070309020205020404" pitchFamily="49" charset="0"/>
              <a:cs typeface="Courier New" panose="02070309020205020404" pitchFamily="49" charset="0"/>
            </a:endParaRPr>
          </a:p>
          <a:p>
            <a:pPr marL="0" indent="0">
              <a:buNone/>
            </a:pPr>
            <a:r>
              <a:rPr lang="es-ES" sz="1300" dirty="0">
                <a:latin typeface="Courier New" panose="02070309020205020404" pitchFamily="49" charset="0"/>
                <a:cs typeface="Courier New" panose="02070309020205020404" pitchFamily="49" charset="0"/>
              </a:rPr>
              <a:t>&gt; </a:t>
            </a:r>
            <a:r>
              <a:rPr lang="es-ES" sz="1300" dirty="0" err="1" smtClean="0">
                <a:latin typeface="Courier New" panose="02070309020205020404" pitchFamily="49" charset="0"/>
                <a:cs typeface="Courier New" panose="02070309020205020404" pitchFamily="49" charset="0"/>
              </a:rPr>
              <a:t>ridge.pred</a:t>
            </a:r>
            <a:r>
              <a:rPr lang="es-ES" sz="1300" dirty="0" smtClean="0">
                <a:latin typeface="Courier New" panose="02070309020205020404" pitchFamily="49" charset="0"/>
                <a:cs typeface="Courier New" panose="02070309020205020404" pitchFamily="49" charset="0"/>
              </a:rPr>
              <a:t> </a:t>
            </a:r>
            <a:r>
              <a:rPr lang="es-ES" sz="1300" dirty="0">
                <a:latin typeface="Courier New" panose="02070309020205020404" pitchFamily="49" charset="0"/>
                <a:cs typeface="Courier New" panose="02070309020205020404" pitchFamily="49" charset="0"/>
              </a:rPr>
              <a:t>&lt;- </a:t>
            </a:r>
            <a:r>
              <a:rPr lang="es-ES" sz="1300" dirty="0" err="1">
                <a:latin typeface="Courier New" panose="02070309020205020404" pitchFamily="49" charset="0"/>
                <a:cs typeface="Courier New" panose="02070309020205020404" pitchFamily="49" charset="0"/>
              </a:rPr>
              <a:t>predict</a:t>
            </a:r>
            <a:r>
              <a:rPr lang="es-ES" sz="1300" dirty="0">
                <a:latin typeface="Courier New" panose="02070309020205020404" pitchFamily="49" charset="0"/>
                <a:cs typeface="Courier New" panose="02070309020205020404" pitchFamily="49" charset="0"/>
              </a:rPr>
              <a:t>(ridge.mod, s = lambda, </a:t>
            </a:r>
            <a:r>
              <a:rPr lang="es-ES" sz="1300" dirty="0" err="1">
                <a:latin typeface="Courier New" panose="02070309020205020404" pitchFamily="49" charset="0"/>
                <a:cs typeface="Courier New" panose="02070309020205020404" pitchFamily="49" charset="0"/>
              </a:rPr>
              <a:t>newx</a:t>
            </a:r>
            <a:r>
              <a:rPr lang="es-ES" sz="1300" dirty="0">
                <a:latin typeface="Courier New" panose="02070309020205020404" pitchFamily="49" charset="0"/>
                <a:cs typeface="Courier New" panose="02070309020205020404" pitchFamily="49" charset="0"/>
              </a:rPr>
              <a:t> = x[test,])</a:t>
            </a:r>
          </a:p>
          <a:p>
            <a:pPr marL="0" indent="0">
              <a:buNone/>
            </a:pPr>
            <a:r>
              <a:rPr lang="es-ES" sz="1300" dirty="0">
                <a:latin typeface="Courier New" panose="02070309020205020404" pitchFamily="49" charset="0"/>
                <a:cs typeface="Courier New" panose="02070309020205020404" pitchFamily="49" charset="0"/>
              </a:rPr>
              <a:t># predecir usando lambda y la muestra de predicción</a:t>
            </a:r>
          </a:p>
          <a:p>
            <a:pPr marL="0" indent="0">
              <a:buNone/>
            </a:pPr>
            <a:r>
              <a:rPr lang="es-ES" sz="1300" dirty="0">
                <a:latin typeface="Courier New" panose="02070309020205020404" pitchFamily="49" charset="0"/>
                <a:cs typeface="Courier New" panose="02070309020205020404" pitchFamily="49" charset="0"/>
              </a:rPr>
              <a:t>&gt; </a:t>
            </a:r>
            <a:r>
              <a:rPr lang="es-ES" sz="1300" dirty="0" err="1" smtClean="0">
                <a:latin typeface="Courier New" panose="02070309020205020404" pitchFamily="49" charset="0"/>
                <a:cs typeface="Courier New" panose="02070309020205020404" pitchFamily="49" charset="0"/>
              </a:rPr>
              <a:t>s.pred</a:t>
            </a:r>
            <a:r>
              <a:rPr lang="es-ES" sz="1300" dirty="0" smtClean="0">
                <a:latin typeface="Courier New" panose="02070309020205020404" pitchFamily="49" charset="0"/>
                <a:cs typeface="Courier New" panose="02070309020205020404" pitchFamily="49" charset="0"/>
              </a:rPr>
              <a:t> </a:t>
            </a:r>
            <a:r>
              <a:rPr lang="es-ES" sz="1300" dirty="0">
                <a:latin typeface="Courier New" panose="02070309020205020404" pitchFamily="49" charset="0"/>
                <a:cs typeface="Courier New" panose="02070309020205020404" pitchFamily="49" charset="0"/>
              </a:rPr>
              <a:t>&lt;- </a:t>
            </a:r>
            <a:r>
              <a:rPr lang="es-ES" sz="1300" dirty="0" err="1">
                <a:latin typeface="Courier New" panose="02070309020205020404" pitchFamily="49" charset="0"/>
                <a:cs typeface="Courier New" panose="02070309020205020404" pitchFamily="49" charset="0"/>
              </a:rPr>
              <a:t>predict</a:t>
            </a:r>
            <a:r>
              <a:rPr lang="es-ES" sz="1300" dirty="0">
                <a:latin typeface="Courier New" panose="02070309020205020404" pitchFamily="49" charset="0"/>
                <a:cs typeface="Courier New" panose="02070309020205020404" pitchFamily="49" charset="0"/>
              </a:rPr>
              <a:t>(</a:t>
            </a:r>
            <a:r>
              <a:rPr lang="es-ES" sz="1300" dirty="0" err="1">
                <a:latin typeface="Courier New" panose="02070309020205020404" pitchFamily="49" charset="0"/>
                <a:cs typeface="Courier New" panose="02070309020205020404" pitchFamily="49" charset="0"/>
              </a:rPr>
              <a:t>swisslm</a:t>
            </a:r>
            <a:r>
              <a:rPr lang="es-ES" sz="1300" dirty="0">
                <a:latin typeface="Courier New" panose="02070309020205020404" pitchFamily="49" charset="0"/>
                <a:cs typeface="Courier New" panose="02070309020205020404" pitchFamily="49" charset="0"/>
              </a:rPr>
              <a:t>, </a:t>
            </a:r>
            <a:r>
              <a:rPr lang="es-ES" sz="1300" dirty="0" err="1">
                <a:latin typeface="Courier New" panose="02070309020205020404" pitchFamily="49" charset="0"/>
                <a:cs typeface="Courier New" panose="02070309020205020404" pitchFamily="49" charset="0"/>
              </a:rPr>
              <a:t>newdata</a:t>
            </a:r>
            <a:r>
              <a:rPr lang="es-ES" sz="1300" dirty="0">
                <a:latin typeface="Courier New" panose="02070309020205020404" pitchFamily="49" charset="0"/>
                <a:cs typeface="Courier New" panose="02070309020205020404" pitchFamily="49" charset="0"/>
              </a:rPr>
              <a:t> = </a:t>
            </a:r>
            <a:r>
              <a:rPr lang="es-ES" sz="1300" dirty="0" err="1">
                <a:latin typeface="Courier New" panose="02070309020205020404" pitchFamily="49" charset="0"/>
                <a:cs typeface="Courier New" panose="02070309020205020404" pitchFamily="49" charset="0"/>
              </a:rPr>
              <a:t>swiss</a:t>
            </a:r>
            <a:r>
              <a:rPr lang="es-ES" sz="1300" dirty="0">
                <a:latin typeface="Courier New" panose="02070309020205020404" pitchFamily="49" charset="0"/>
                <a:cs typeface="Courier New" panose="02070309020205020404" pitchFamily="49" charset="0"/>
              </a:rPr>
              <a:t>[test,])</a:t>
            </a:r>
          </a:p>
          <a:p>
            <a:pPr marL="0" indent="0">
              <a:buNone/>
            </a:pPr>
            <a:endParaRPr lang="es-ES" sz="1300" dirty="0">
              <a:latin typeface="Courier New" panose="02070309020205020404" pitchFamily="49" charset="0"/>
              <a:cs typeface="Courier New" panose="02070309020205020404" pitchFamily="49" charset="0"/>
            </a:endParaRPr>
          </a:p>
          <a:p>
            <a:pPr marL="0" indent="0">
              <a:buNone/>
            </a:pPr>
            <a:r>
              <a:rPr lang="es-ES" sz="1300" dirty="0">
                <a:latin typeface="Courier New" panose="02070309020205020404" pitchFamily="49" charset="0"/>
                <a:cs typeface="Courier New" panose="02070309020205020404" pitchFamily="49" charset="0"/>
              </a:rPr>
              <a:t>&gt; </a:t>
            </a:r>
            <a:r>
              <a:rPr lang="es-ES" sz="1300" dirty="0" smtClean="0">
                <a:latin typeface="Courier New" panose="02070309020205020404" pitchFamily="49" charset="0"/>
                <a:cs typeface="Courier New" panose="02070309020205020404" pitchFamily="49" charset="0"/>
              </a:rPr>
              <a:t>mean</a:t>
            </a:r>
            <a:r>
              <a:rPr lang="es-ES" sz="1300" dirty="0">
                <a:latin typeface="Courier New" panose="02070309020205020404" pitchFamily="49" charset="0"/>
                <a:cs typeface="Courier New" panose="02070309020205020404" pitchFamily="49" charset="0"/>
              </a:rPr>
              <a:t>((</a:t>
            </a:r>
            <a:r>
              <a:rPr lang="es-ES" sz="1300" dirty="0" err="1">
                <a:latin typeface="Courier New" panose="02070309020205020404" pitchFamily="49" charset="0"/>
                <a:cs typeface="Courier New" panose="02070309020205020404" pitchFamily="49" charset="0"/>
              </a:rPr>
              <a:t>s.pred-ytest</a:t>
            </a:r>
            <a:r>
              <a:rPr lang="es-ES" sz="1300" dirty="0">
                <a:latin typeface="Courier New" panose="02070309020205020404" pitchFamily="49" charset="0"/>
                <a:cs typeface="Courier New" panose="02070309020205020404" pitchFamily="49" charset="0"/>
              </a:rPr>
              <a:t>)^2)</a:t>
            </a:r>
          </a:p>
          <a:p>
            <a:pPr marL="0" indent="0">
              <a:buNone/>
            </a:pPr>
            <a:r>
              <a:rPr lang="es-ES" sz="1300" dirty="0">
                <a:latin typeface="Courier New" panose="02070309020205020404" pitchFamily="49" charset="0"/>
                <a:cs typeface="Courier New" panose="02070309020205020404" pitchFamily="49" charset="0"/>
              </a:rPr>
              <a:t># MSE modelo lineal</a:t>
            </a:r>
          </a:p>
          <a:p>
            <a:pPr marL="0" indent="0">
              <a:buNone/>
            </a:pPr>
            <a:r>
              <a:rPr lang="es-ES" sz="1300" dirty="0">
                <a:latin typeface="Courier New" panose="02070309020205020404" pitchFamily="49" charset="0"/>
                <a:cs typeface="Courier New" panose="02070309020205020404" pitchFamily="49" charset="0"/>
              </a:rPr>
              <a:t>&gt; </a:t>
            </a:r>
            <a:r>
              <a:rPr lang="es-ES" sz="1300" dirty="0" smtClean="0">
                <a:latin typeface="Courier New" panose="02070309020205020404" pitchFamily="49" charset="0"/>
                <a:cs typeface="Courier New" panose="02070309020205020404" pitchFamily="49" charset="0"/>
              </a:rPr>
              <a:t>mean</a:t>
            </a:r>
            <a:r>
              <a:rPr lang="es-ES" sz="1300" dirty="0">
                <a:latin typeface="Courier New" panose="02070309020205020404" pitchFamily="49" charset="0"/>
                <a:cs typeface="Courier New" panose="02070309020205020404" pitchFamily="49" charset="0"/>
              </a:rPr>
              <a:t>((</a:t>
            </a:r>
            <a:r>
              <a:rPr lang="es-ES" sz="1300" dirty="0" err="1">
                <a:latin typeface="Courier New" panose="02070309020205020404" pitchFamily="49" charset="0"/>
                <a:cs typeface="Courier New" panose="02070309020205020404" pitchFamily="49" charset="0"/>
              </a:rPr>
              <a:t>ridge.pred-ytest</a:t>
            </a:r>
            <a:r>
              <a:rPr lang="es-ES" sz="1300" dirty="0">
                <a:latin typeface="Courier New" panose="02070309020205020404" pitchFamily="49" charset="0"/>
                <a:cs typeface="Courier New" panose="02070309020205020404" pitchFamily="49" charset="0"/>
              </a:rPr>
              <a:t>)^2)</a:t>
            </a:r>
          </a:p>
          <a:p>
            <a:pPr marL="0" indent="0">
              <a:buNone/>
            </a:pPr>
            <a:r>
              <a:rPr lang="es-ES" sz="1300" dirty="0">
                <a:latin typeface="Courier New" panose="02070309020205020404" pitchFamily="49" charset="0"/>
                <a:cs typeface="Courier New" panose="02070309020205020404" pitchFamily="49" charset="0"/>
              </a:rPr>
              <a:t># MSE modelo Ridge</a:t>
            </a:r>
          </a:p>
          <a:p>
            <a:pPr marL="0" indent="0">
              <a:buNone/>
            </a:pPr>
            <a:endParaRPr lang="es-ES"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904865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Ridge y Lasso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0" name="Marcador de contenido 2"/>
          <p:cNvSpPr txBox="1">
            <a:spLocks/>
          </p:cNvSpPr>
          <p:nvPr/>
        </p:nvSpPr>
        <p:spPr>
          <a:xfrm>
            <a:off x="457201" y="1601976"/>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s-ES" sz="2000" dirty="0" smtClean="0"/>
          </a:p>
        </p:txBody>
      </p:sp>
      <p:sp>
        <p:nvSpPr>
          <p:cNvPr id="7" name="Marcador de contenido 2"/>
          <p:cNvSpPr txBox="1">
            <a:spLocks/>
          </p:cNvSpPr>
          <p:nvPr/>
        </p:nvSpPr>
        <p:spPr>
          <a:xfrm>
            <a:off x="457201" y="1665838"/>
            <a:ext cx="8229600" cy="4591741"/>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1400" dirty="0" smtClean="0">
                <a:latin typeface="Courier New" panose="02070309020205020404" pitchFamily="49" charset="0"/>
                <a:cs typeface="Courier New" panose="02070309020205020404" pitchFamily="49" charset="0"/>
              </a:rPr>
              <a:t>&gt; lasso.mod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glmnet</a:t>
            </a:r>
            <a:r>
              <a:rPr lang="es-ES" sz="1400" dirty="0">
                <a:latin typeface="Courier New" panose="02070309020205020404" pitchFamily="49" charset="0"/>
                <a:cs typeface="Courier New" panose="02070309020205020404" pitchFamily="49" charset="0"/>
              </a:rPr>
              <a:t>(x[</a:t>
            </a:r>
            <a:r>
              <a:rPr lang="es-ES" sz="1400" dirty="0" err="1">
                <a:latin typeface="Courier New" panose="02070309020205020404" pitchFamily="49" charset="0"/>
                <a:cs typeface="Courier New" panose="02070309020205020404" pitchFamily="49" charset="0"/>
              </a:rPr>
              <a:t>train</a:t>
            </a:r>
            <a:r>
              <a:rPr lang="es-ES" sz="1400" dirty="0">
                <a:latin typeface="Courier New" panose="02070309020205020404" pitchFamily="49" charset="0"/>
                <a:cs typeface="Courier New" panose="02070309020205020404" pitchFamily="49" charset="0"/>
              </a:rPr>
              <a:t>,], y[</a:t>
            </a:r>
            <a:r>
              <a:rPr lang="es-ES" sz="1400" dirty="0" err="1">
                <a:latin typeface="Courier New" panose="02070309020205020404" pitchFamily="49" charset="0"/>
                <a:cs typeface="Courier New" panose="02070309020205020404" pitchFamily="49" charset="0"/>
              </a:rPr>
              <a:t>train</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alpha</a:t>
            </a:r>
            <a:r>
              <a:rPr lang="es-ES" sz="1400" dirty="0">
                <a:latin typeface="Courier New" panose="02070309020205020404" pitchFamily="49" charset="0"/>
                <a:cs typeface="Courier New" panose="02070309020205020404" pitchFamily="49" charset="0"/>
              </a:rPr>
              <a:t> = 1, lambda = lambda)</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cv.out</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cv.glmnet</a:t>
            </a:r>
            <a:r>
              <a:rPr lang="es-ES" sz="1400" dirty="0">
                <a:latin typeface="Courier New" panose="02070309020205020404" pitchFamily="49" charset="0"/>
                <a:cs typeface="Courier New" panose="02070309020205020404" pitchFamily="49" charset="0"/>
              </a:rPr>
              <a:t>(x[</a:t>
            </a:r>
            <a:r>
              <a:rPr lang="es-ES" sz="1400" dirty="0" err="1">
                <a:latin typeface="Courier New" panose="02070309020205020404" pitchFamily="49" charset="0"/>
                <a:cs typeface="Courier New" panose="02070309020205020404" pitchFamily="49" charset="0"/>
              </a:rPr>
              <a:t>train</a:t>
            </a:r>
            <a:r>
              <a:rPr lang="es-ES" sz="1400" dirty="0">
                <a:latin typeface="Courier New" panose="02070309020205020404" pitchFamily="49" charset="0"/>
                <a:cs typeface="Courier New" panose="02070309020205020404" pitchFamily="49" charset="0"/>
              </a:rPr>
              <a:t>,], y[</a:t>
            </a:r>
            <a:r>
              <a:rPr lang="es-ES" sz="1400" dirty="0" err="1">
                <a:latin typeface="Courier New" panose="02070309020205020404" pitchFamily="49" charset="0"/>
                <a:cs typeface="Courier New" panose="02070309020205020404" pitchFamily="49" charset="0"/>
              </a:rPr>
              <a:t>train</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alpha</a:t>
            </a:r>
            <a:r>
              <a:rPr lang="es-ES" sz="1400" dirty="0">
                <a:latin typeface="Courier New" panose="02070309020205020404" pitchFamily="49" charset="0"/>
                <a:cs typeface="Courier New" panose="02070309020205020404" pitchFamily="49" charset="0"/>
              </a:rPr>
              <a:t> = 1)</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lambda.lasso</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cv.out$lambda.min</a:t>
            </a: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lasso.coef</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predict</a:t>
            </a:r>
            <a:r>
              <a:rPr lang="es-ES" sz="1400" dirty="0">
                <a:latin typeface="Courier New" panose="02070309020205020404" pitchFamily="49" charset="0"/>
                <a:cs typeface="Courier New" panose="02070309020205020404" pitchFamily="49" charset="0"/>
              </a:rPr>
              <a:t>(lasso.mod, </a:t>
            </a:r>
            <a:r>
              <a:rPr lang="es-ES" sz="1400" dirty="0" err="1">
                <a:latin typeface="Courier New" panose="02070309020205020404" pitchFamily="49" charset="0"/>
                <a:cs typeface="Courier New" panose="02070309020205020404" pitchFamily="49" charset="0"/>
              </a:rPr>
              <a:t>type</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coefficients</a:t>
            </a:r>
            <a:r>
              <a:rPr lang="es-ES" sz="1400" dirty="0">
                <a:latin typeface="Courier New" panose="02070309020205020404" pitchFamily="49" charset="0"/>
                <a:cs typeface="Courier New" panose="02070309020205020404" pitchFamily="49" charset="0"/>
              </a:rPr>
              <a:t>', s = </a:t>
            </a:r>
            <a:r>
              <a:rPr lang="es-ES" sz="1400" dirty="0" err="1" smtClean="0">
                <a:latin typeface="Courier New" panose="02070309020205020404" pitchFamily="49" charset="0"/>
                <a:cs typeface="Courier New" panose="02070309020205020404" pitchFamily="49" charset="0"/>
              </a:rPr>
              <a:t>lambda.lasso</a:t>
            </a:r>
            <a:r>
              <a:rPr lang="es-ES" sz="1400" dirty="0">
                <a:latin typeface="Courier New" panose="02070309020205020404" pitchFamily="49" charset="0"/>
                <a:cs typeface="Courier New" panose="02070309020205020404" pitchFamily="49" charset="0"/>
              </a:rPr>
              <a:t>)[1:6,]</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lasso.pred</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&lt;- </a:t>
            </a:r>
            <a:r>
              <a:rPr lang="es-ES" sz="1400" dirty="0" err="1">
                <a:latin typeface="Courier New" panose="02070309020205020404" pitchFamily="49" charset="0"/>
                <a:cs typeface="Courier New" panose="02070309020205020404" pitchFamily="49" charset="0"/>
              </a:rPr>
              <a:t>predict</a:t>
            </a:r>
            <a:r>
              <a:rPr lang="es-ES" sz="1400" dirty="0">
                <a:latin typeface="Courier New" panose="02070309020205020404" pitchFamily="49" charset="0"/>
                <a:cs typeface="Courier New" panose="02070309020205020404" pitchFamily="49" charset="0"/>
              </a:rPr>
              <a:t>(lasso.mod, s = </a:t>
            </a:r>
            <a:r>
              <a:rPr lang="es-ES" sz="1400" dirty="0" err="1">
                <a:latin typeface="Courier New" panose="02070309020205020404" pitchFamily="49" charset="0"/>
                <a:cs typeface="Courier New" panose="02070309020205020404" pitchFamily="49" charset="0"/>
              </a:rPr>
              <a:t>lambda.lasso</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newx</a:t>
            </a:r>
            <a:r>
              <a:rPr lang="es-ES" sz="1400" dirty="0">
                <a:latin typeface="Courier New" panose="02070309020205020404" pitchFamily="49" charset="0"/>
                <a:cs typeface="Courier New" panose="02070309020205020404" pitchFamily="49" charset="0"/>
              </a:rPr>
              <a:t> = x[test,])</a:t>
            </a:r>
          </a:p>
          <a:p>
            <a:pPr marL="0" indent="0">
              <a:buNone/>
            </a:pP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print</a:t>
            </a:r>
            <a:r>
              <a:rPr lang="es-ES" sz="1400" dirty="0" smtClean="0">
                <a:latin typeface="Courier New" panose="02070309020205020404" pitchFamily="49" charset="0"/>
                <a:cs typeface="Courier New" panose="02070309020205020404" pitchFamily="49" charset="0"/>
              </a:rPr>
              <a:t>(paste</a:t>
            </a:r>
            <a:r>
              <a:rPr lang="es-ES" sz="1400" dirty="0">
                <a:latin typeface="Courier New" panose="02070309020205020404" pitchFamily="49" charset="0"/>
                <a:cs typeface="Courier New" panose="02070309020205020404" pitchFamily="49" charset="0"/>
              </a:rPr>
              <a:t>("MSE </a:t>
            </a:r>
            <a:r>
              <a:rPr lang="es-ES" sz="1400" dirty="0" err="1">
                <a:latin typeface="Courier New" panose="02070309020205020404" pitchFamily="49" charset="0"/>
                <a:cs typeface="Courier New" panose="02070309020205020404" pitchFamily="49" charset="0"/>
              </a:rPr>
              <a:t>Lin</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model</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is</a:t>
            </a:r>
            <a:r>
              <a:rPr lang="es-ES" sz="1400" dirty="0">
                <a:latin typeface="Courier New" panose="02070309020205020404" pitchFamily="49" charset="0"/>
                <a:cs typeface="Courier New" panose="02070309020205020404" pitchFamily="49" charset="0"/>
              </a:rPr>
              <a:t>", mean((</a:t>
            </a:r>
            <a:r>
              <a:rPr lang="es-ES" sz="1400" dirty="0" err="1">
                <a:latin typeface="Courier New" panose="02070309020205020404" pitchFamily="49" charset="0"/>
                <a:cs typeface="Courier New" panose="02070309020205020404" pitchFamily="49" charset="0"/>
              </a:rPr>
              <a:t>s.pred-ytest</a:t>
            </a:r>
            <a:r>
              <a:rPr lang="es-ES" sz="1400" dirty="0">
                <a:latin typeface="Courier New" panose="02070309020205020404" pitchFamily="49" charset="0"/>
                <a:cs typeface="Courier New" panose="02070309020205020404" pitchFamily="49" charset="0"/>
              </a:rPr>
              <a:t>)^2)))</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print</a:t>
            </a:r>
            <a:r>
              <a:rPr lang="es-ES" sz="1400" dirty="0" smtClean="0">
                <a:latin typeface="Courier New" panose="02070309020205020404" pitchFamily="49" charset="0"/>
                <a:cs typeface="Courier New" panose="02070309020205020404" pitchFamily="49" charset="0"/>
              </a:rPr>
              <a:t>(paste</a:t>
            </a:r>
            <a:r>
              <a:rPr lang="es-ES" sz="1400" dirty="0">
                <a:latin typeface="Courier New" panose="02070309020205020404" pitchFamily="49" charset="0"/>
                <a:cs typeface="Courier New" panose="02070309020205020404" pitchFamily="49" charset="0"/>
              </a:rPr>
              <a:t>("MSE Ridge </a:t>
            </a:r>
            <a:r>
              <a:rPr lang="es-ES" sz="1400" dirty="0" err="1">
                <a:latin typeface="Courier New" panose="02070309020205020404" pitchFamily="49" charset="0"/>
                <a:cs typeface="Courier New" panose="02070309020205020404" pitchFamily="49" charset="0"/>
              </a:rPr>
              <a:t>model</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is</a:t>
            </a:r>
            <a:r>
              <a:rPr lang="es-ES" sz="1400" dirty="0">
                <a:latin typeface="Courier New" panose="02070309020205020404" pitchFamily="49" charset="0"/>
                <a:cs typeface="Courier New" panose="02070309020205020404" pitchFamily="49" charset="0"/>
              </a:rPr>
              <a:t>", mean((</a:t>
            </a:r>
            <a:r>
              <a:rPr lang="es-ES" sz="1400" dirty="0" err="1">
                <a:latin typeface="Courier New" panose="02070309020205020404" pitchFamily="49" charset="0"/>
                <a:cs typeface="Courier New" panose="02070309020205020404" pitchFamily="49" charset="0"/>
              </a:rPr>
              <a:t>ridge.pred-ytest</a:t>
            </a:r>
            <a:r>
              <a:rPr lang="es-ES" sz="1400" dirty="0">
                <a:latin typeface="Courier New" panose="02070309020205020404" pitchFamily="49" charset="0"/>
                <a:cs typeface="Courier New" panose="02070309020205020404" pitchFamily="49" charset="0"/>
              </a:rPr>
              <a:t>)^2)))</a:t>
            </a:r>
          </a:p>
          <a:p>
            <a:pPr marL="0" indent="0">
              <a:buNone/>
            </a:pPr>
            <a:r>
              <a:rPr lang="es-ES" sz="1400" dirty="0">
                <a:latin typeface="Courier New" panose="02070309020205020404" pitchFamily="49" charset="0"/>
                <a:cs typeface="Courier New" panose="02070309020205020404" pitchFamily="49" charset="0"/>
              </a:rPr>
              <a:t>&gt; </a:t>
            </a:r>
            <a:r>
              <a:rPr lang="es-ES" sz="1400" dirty="0" err="1" smtClean="0">
                <a:latin typeface="Courier New" panose="02070309020205020404" pitchFamily="49" charset="0"/>
                <a:cs typeface="Courier New" panose="02070309020205020404" pitchFamily="49" charset="0"/>
              </a:rPr>
              <a:t>print</a:t>
            </a:r>
            <a:r>
              <a:rPr lang="es-ES" sz="1400" dirty="0" smtClean="0">
                <a:latin typeface="Courier New" panose="02070309020205020404" pitchFamily="49" charset="0"/>
                <a:cs typeface="Courier New" panose="02070309020205020404" pitchFamily="49" charset="0"/>
              </a:rPr>
              <a:t>(paste</a:t>
            </a:r>
            <a:r>
              <a:rPr lang="es-ES" sz="1400" dirty="0">
                <a:latin typeface="Courier New" panose="02070309020205020404" pitchFamily="49" charset="0"/>
                <a:cs typeface="Courier New" panose="02070309020205020404" pitchFamily="49" charset="0"/>
              </a:rPr>
              <a:t>("</a:t>
            </a:r>
            <a:r>
              <a:rPr lang="es-ES" sz="1400">
                <a:latin typeface="Courier New" panose="02070309020205020404" pitchFamily="49" charset="0"/>
                <a:cs typeface="Courier New" panose="02070309020205020404" pitchFamily="49" charset="0"/>
              </a:rPr>
              <a:t>MSE </a:t>
            </a:r>
            <a:r>
              <a:rPr lang="es-ES" sz="1400" smtClean="0">
                <a:latin typeface="Courier New" panose="02070309020205020404" pitchFamily="49" charset="0"/>
                <a:cs typeface="Courier New" panose="02070309020205020404" pitchFamily="49" charset="0"/>
              </a:rPr>
              <a:t>Lasso </a:t>
            </a:r>
            <a:r>
              <a:rPr lang="es-ES" sz="1400" dirty="0" err="1">
                <a:latin typeface="Courier New" panose="02070309020205020404" pitchFamily="49" charset="0"/>
                <a:cs typeface="Courier New" panose="02070309020205020404" pitchFamily="49" charset="0"/>
              </a:rPr>
              <a:t>model</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is</a:t>
            </a:r>
            <a:r>
              <a:rPr lang="es-ES" sz="1400" dirty="0">
                <a:latin typeface="Courier New" panose="02070309020205020404" pitchFamily="49" charset="0"/>
                <a:cs typeface="Courier New" panose="02070309020205020404" pitchFamily="49" charset="0"/>
              </a:rPr>
              <a:t>", mean((</a:t>
            </a:r>
            <a:r>
              <a:rPr lang="es-ES" sz="1400" dirty="0" err="1">
                <a:latin typeface="Courier New" panose="02070309020205020404" pitchFamily="49" charset="0"/>
                <a:cs typeface="Courier New" panose="02070309020205020404" pitchFamily="49" charset="0"/>
              </a:rPr>
              <a:t>lasso.pred-ytest</a:t>
            </a:r>
            <a:r>
              <a:rPr lang="es-ES" sz="1400" dirty="0">
                <a:latin typeface="Courier New" panose="02070309020205020404" pitchFamily="49" charset="0"/>
                <a:cs typeface="Courier New" panose="02070309020205020404" pitchFamily="49" charset="0"/>
              </a:rPr>
              <a:t>)^2)))</a:t>
            </a:r>
          </a:p>
          <a:p>
            <a:pPr marL="0" indent="0">
              <a:buNone/>
            </a:pPr>
            <a:endParaRPr 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47499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75307"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Método Montecarlo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indent="-234950" algn="just"/>
            <a:r>
              <a:rPr lang="es-CO" sz="2400" dirty="0" smtClean="0"/>
              <a:t>Método estadístico utilizado para aproximar resultado provenientes de experimentos a través de muestreo de números </a:t>
            </a:r>
            <a:r>
              <a:rPr lang="es-CO" sz="2400" dirty="0" err="1" smtClean="0"/>
              <a:t>pseudoaleatorios</a:t>
            </a:r>
            <a:endParaRPr lang="es-CO" sz="2400" dirty="0" smtClean="0"/>
          </a:p>
          <a:p>
            <a:pPr marL="288925" indent="-234950" algn="just"/>
            <a:endParaRPr lang="es-CO" sz="1400" dirty="0" smtClean="0"/>
          </a:p>
          <a:p>
            <a:pPr marL="288925" indent="-234950" algn="just"/>
            <a:r>
              <a:rPr lang="es-CO" sz="2400" dirty="0" smtClean="0"/>
              <a:t>Su nombre se debe al Casino Montecarlo (</a:t>
            </a:r>
            <a:r>
              <a:rPr lang="es-CO" sz="2400" dirty="0" err="1" smtClean="0"/>
              <a:t>Monaco</a:t>
            </a:r>
            <a:r>
              <a:rPr lang="es-CO" sz="2400" dirty="0" smtClean="0"/>
              <a:t>)</a:t>
            </a:r>
          </a:p>
          <a:p>
            <a:pPr marL="288925" indent="-234950" algn="just"/>
            <a:endParaRPr lang="es-CO" sz="1600" dirty="0" smtClean="0"/>
          </a:p>
          <a:p>
            <a:pPr marL="288925" indent="-234950" algn="just"/>
            <a:r>
              <a:rPr lang="es-CO" sz="2400" dirty="0" smtClean="0"/>
              <a:t>Un ejercicio Montecarlo consiste en:</a:t>
            </a:r>
          </a:p>
          <a:p>
            <a:pPr marL="688975" lvl="1" indent="-234950" algn="just"/>
            <a:r>
              <a:rPr lang="es-CO" sz="2000" dirty="0" smtClean="0"/>
              <a:t>Determinar el proceso generador de datos (DGP)</a:t>
            </a:r>
          </a:p>
          <a:p>
            <a:pPr marL="688975" lvl="1" indent="-234950" algn="just"/>
            <a:r>
              <a:rPr lang="es-CO" sz="2000" dirty="0" smtClean="0"/>
              <a:t>Encontrar el estimador a evaluar</a:t>
            </a:r>
          </a:p>
          <a:p>
            <a:pPr marL="688975" lvl="1" indent="-234950" algn="just"/>
            <a:r>
              <a:rPr lang="es-CO" sz="2000" dirty="0" smtClean="0"/>
              <a:t>Repetir el ejercicio de estimación para diferentes tamaños de muestras y diferentes número de repeticiones</a:t>
            </a:r>
          </a:p>
        </p:txBody>
      </p:sp>
    </p:spTree>
    <p:extLst>
      <p:ext uri="{BB962C8B-B14F-4D97-AF65-F5344CB8AC3E}">
        <p14:creationId xmlns:p14="http://schemas.microsoft.com/office/powerpoint/2010/main" val="4050198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75307"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Método Montecarlo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2400" dirty="0" smtClean="0"/>
                  <a:t>Cómo probaríamos el teorema central del límite para el caso de una distribución uniforme?</a:t>
                </a:r>
              </a:p>
              <a:p>
                <a:pPr marL="53975" indent="0" algn="just">
                  <a:buNone/>
                </a:pPr>
                <a:endParaRPr lang="es-CO" sz="2400" dirty="0"/>
              </a:p>
              <a:p>
                <a:pPr marL="53975" indent="0" algn="just">
                  <a:buNone/>
                </a:pPr>
                <a:r>
                  <a:rPr lang="es-CO" sz="1600" dirty="0" smtClean="0"/>
                  <a:t>Recuerde: TCL-&gt; Sea </a:t>
                </a:r>
                <a14:m>
                  <m:oMath xmlns:m="http://schemas.openxmlformats.org/officeDocument/2006/math">
                    <m:d>
                      <m:dPr>
                        <m:begChr m:val="{"/>
                        <m:endChr m:val="}"/>
                        <m:ctrlPr>
                          <a:rPr lang="es-CO" sz="1600" i="1">
                            <a:latin typeface="Cambria Math" panose="02040503050406030204" pitchFamily="18" charset="0"/>
                          </a:rPr>
                        </m:ctrlPr>
                      </m:dPr>
                      <m:e>
                        <m:sSub>
                          <m:sSubPr>
                            <m:ctrlPr>
                              <a:rPr lang="es-CO" sz="1600" i="1">
                                <a:latin typeface="Cambria Math" panose="02040503050406030204" pitchFamily="18" charset="0"/>
                              </a:rPr>
                            </m:ctrlPr>
                          </m:sSubPr>
                          <m:e>
                            <m:r>
                              <a:rPr lang="es-CO" sz="1600" i="1">
                                <a:latin typeface="Cambria Math" panose="02040503050406030204" pitchFamily="18" charset="0"/>
                              </a:rPr>
                              <m:t>𝑋</m:t>
                            </m:r>
                          </m:e>
                          <m:sub>
                            <m:r>
                              <a:rPr lang="es-CO" sz="1600" i="1">
                                <a:latin typeface="Cambria Math" panose="02040503050406030204" pitchFamily="18" charset="0"/>
                              </a:rPr>
                              <m:t>𝑖</m:t>
                            </m:r>
                          </m:sub>
                        </m:sSub>
                      </m:e>
                    </m:d>
                  </m:oMath>
                </a14:m>
                <a:r>
                  <a:rPr lang="es-CO" sz="1600" dirty="0"/>
                  <a:t>, </a:t>
                </a:r>
                <a:r>
                  <a:rPr lang="es-CO" sz="1600" i="1" dirty="0"/>
                  <a:t>i=1…,N</a:t>
                </a:r>
                <a:r>
                  <a:rPr lang="es-CO" sz="1600" dirty="0"/>
                  <a:t>,  una secuencia de variables aleatorias </a:t>
                </a:r>
                <a:r>
                  <a:rPr lang="es-CO" sz="1600" i="1" dirty="0" err="1"/>
                  <a:t>iid</a:t>
                </a:r>
                <a:r>
                  <a:rPr lang="es-CO" sz="1600" dirty="0"/>
                  <a:t> con </a:t>
                </a:r>
                <a14:m>
                  <m:oMath xmlns:m="http://schemas.openxmlformats.org/officeDocument/2006/math">
                    <m:r>
                      <a:rPr lang="es-CO" sz="1600" i="1">
                        <a:latin typeface="Cambria Math" panose="02040503050406030204" pitchFamily="18" charset="0"/>
                      </a:rPr>
                      <m:t>𝐸</m:t>
                    </m:r>
                    <m:d>
                      <m:dPr>
                        <m:ctrlPr>
                          <a:rPr lang="es-CO" sz="1600" i="1">
                            <a:latin typeface="Cambria Math" panose="02040503050406030204" pitchFamily="18" charset="0"/>
                          </a:rPr>
                        </m:ctrlPr>
                      </m:dPr>
                      <m:e>
                        <m:r>
                          <a:rPr lang="es-CO" sz="1600" i="1">
                            <a:latin typeface="Cambria Math" panose="02040503050406030204" pitchFamily="18" charset="0"/>
                          </a:rPr>
                          <m:t>𝑋</m:t>
                        </m:r>
                      </m:e>
                    </m:d>
                    <m:r>
                      <a:rPr lang="es-CO" sz="1600" i="1">
                        <a:latin typeface="Cambria Math" panose="02040503050406030204" pitchFamily="18" charset="0"/>
                      </a:rPr>
                      <m:t>=</m:t>
                    </m:r>
                    <m:r>
                      <a:rPr lang="es-CO" sz="1600" i="1">
                        <a:latin typeface="Cambria Math" panose="02040503050406030204" pitchFamily="18" charset="0"/>
                      </a:rPr>
                      <m:t>𝜇</m:t>
                    </m:r>
                  </m:oMath>
                </a14:m>
                <a:r>
                  <a:rPr lang="es-CO" sz="1600" dirty="0"/>
                  <a:t> y </a:t>
                </a:r>
                <a14:m>
                  <m:oMath xmlns:m="http://schemas.openxmlformats.org/officeDocument/2006/math">
                    <m:r>
                      <m:rPr>
                        <m:sty m:val="p"/>
                      </m:rPr>
                      <a:rPr lang="es-CO" sz="1600">
                        <a:latin typeface="Cambria Math" panose="02040503050406030204" pitchFamily="18" charset="0"/>
                      </a:rPr>
                      <m:t>V</m:t>
                    </m:r>
                    <m:d>
                      <m:dPr>
                        <m:ctrlPr>
                          <a:rPr lang="es-CO" sz="1600" i="1">
                            <a:latin typeface="Cambria Math" panose="02040503050406030204" pitchFamily="18" charset="0"/>
                          </a:rPr>
                        </m:ctrlPr>
                      </m:dPr>
                      <m:e>
                        <m:r>
                          <a:rPr lang="es-CO" sz="1600" i="1">
                            <a:latin typeface="Cambria Math" panose="02040503050406030204" pitchFamily="18" charset="0"/>
                          </a:rPr>
                          <m:t>𝑋</m:t>
                        </m:r>
                      </m:e>
                    </m:d>
                    <m:r>
                      <a:rPr lang="es-CO" sz="1600" i="1">
                        <a:latin typeface="Cambria Math" panose="02040503050406030204" pitchFamily="18" charset="0"/>
                      </a:rPr>
                      <m:t>=</m:t>
                    </m:r>
                    <m:sSup>
                      <m:sSupPr>
                        <m:ctrlPr>
                          <a:rPr lang="es-CO" sz="1600" i="1">
                            <a:latin typeface="Cambria Math" panose="02040503050406030204" pitchFamily="18" charset="0"/>
                          </a:rPr>
                        </m:ctrlPr>
                      </m:sSupPr>
                      <m:e>
                        <m:r>
                          <a:rPr lang="es-CO" sz="1600" i="1">
                            <a:latin typeface="Cambria Math" panose="02040503050406030204" pitchFamily="18" charset="0"/>
                            <a:ea typeface="Cambria Math" panose="02040503050406030204" pitchFamily="18" charset="0"/>
                          </a:rPr>
                          <m:t>𝜎</m:t>
                        </m:r>
                      </m:e>
                      <m:sup>
                        <m:r>
                          <a:rPr lang="es-CO" sz="1600" i="1">
                            <a:latin typeface="Cambria Math" panose="02040503050406030204" pitchFamily="18" charset="0"/>
                          </a:rPr>
                          <m:t>2</m:t>
                        </m:r>
                      </m:sup>
                    </m:sSup>
                  </m:oMath>
                </a14:m>
                <a:r>
                  <a:rPr lang="es-CO" sz="1600" dirty="0"/>
                  <a:t>. Entonces:</a:t>
                </a:r>
              </a:p>
              <a:p>
                <a:pPr marL="53975" indent="0" algn="just">
                  <a:buNone/>
                </a:pPr>
                <a14:m>
                  <m:oMathPara xmlns:m="http://schemas.openxmlformats.org/officeDocument/2006/math">
                    <m:oMathParaPr>
                      <m:jc m:val="centerGroup"/>
                    </m:oMathParaPr>
                    <m:oMath xmlns:m="http://schemas.openxmlformats.org/officeDocument/2006/math">
                      <m:r>
                        <a:rPr lang="es-CO" sz="1600" i="1">
                          <a:latin typeface="Cambria Math" panose="02040503050406030204" pitchFamily="18" charset="0"/>
                        </a:rPr>
                        <m:t>𝑍</m:t>
                      </m:r>
                      <m:r>
                        <a:rPr lang="es-CO" sz="1600" i="1">
                          <a:latin typeface="Cambria Math" panose="02040503050406030204" pitchFamily="18" charset="0"/>
                        </a:rPr>
                        <m:t>=</m:t>
                      </m:r>
                      <m:f>
                        <m:fPr>
                          <m:ctrlPr>
                            <a:rPr lang="es-CO" sz="1600" i="1">
                              <a:latin typeface="Cambria Math" panose="02040503050406030204" pitchFamily="18" charset="0"/>
                            </a:rPr>
                          </m:ctrlPr>
                        </m:fPr>
                        <m:num>
                          <m:acc>
                            <m:accPr>
                              <m:chr m:val="̅"/>
                              <m:ctrlPr>
                                <a:rPr lang="es-CO" sz="1600" i="1">
                                  <a:latin typeface="Cambria Math" panose="02040503050406030204" pitchFamily="18" charset="0"/>
                                </a:rPr>
                              </m:ctrlPr>
                            </m:accPr>
                            <m:e>
                              <m:r>
                                <a:rPr lang="es-CO" sz="1600" i="1">
                                  <a:latin typeface="Cambria Math" panose="02040503050406030204" pitchFamily="18" charset="0"/>
                                </a:rPr>
                                <m:t>𝑋</m:t>
                              </m:r>
                            </m:e>
                          </m:acc>
                          <m:r>
                            <a:rPr lang="es-CO" sz="1600" i="1">
                              <a:latin typeface="Cambria Math" panose="02040503050406030204" pitchFamily="18" charset="0"/>
                            </a:rPr>
                            <m:t>−</m:t>
                          </m:r>
                          <m:r>
                            <a:rPr lang="es-CO" sz="1600" i="1">
                              <a:latin typeface="Cambria Math" panose="02040503050406030204" pitchFamily="18" charset="0"/>
                            </a:rPr>
                            <m:t>𝜇</m:t>
                          </m:r>
                        </m:num>
                        <m:den>
                          <m:f>
                            <m:fPr>
                              <m:ctrlPr>
                                <a:rPr lang="es-CO" sz="1600" i="1">
                                  <a:latin typeface="Cambria Math" panose="02040503050406030204" pitchFamily="18" charset="0"/>
                                </a:rPr>
                              </m:ctrlPr>
                            </m:fPr>
                            <m:num>
                              <m:r>
                                <a:rPr lang="es-CO" sz="1600" i="1">
                                  <a:latin typeface="Cambria Math" panose="02040503050406030204" pitchFamily="18" charset="0"/>
                                </a:rPr>
                                <m:t>𝜎</m:t>
                              </m:r>
                            </m:num>
                            <m:den>
                              <m:rad>
                                <m:radPr>
                                  <m:degHide m:val="on"/>
                                  <m:ctrlPr>
                                    <a:rPr lang="es-CO" sz="1600" i="1">
                                      <a:latin typeface="Cambria Math" panose="02040503050406030204" pitchFamily="18" charset="0"/>
                                    </a:rPr>
                                  </m:ctrlPr>
                                </m:radPr>
                                <m:deg/>
                                <m:e>
                                  <m:r>
                                    <a:rPr lang="es-CO" sz="1600" i="1">
                                      <a:latin typeface="Cambria Math" panose="02040503050406030204" pitchFamily="18" charset="0"/>
                                    </a:rPr>
                                    <m:t>𝑁</m:t>
                                  </m:r>
                                </m:e>
                              </m:rad>
                            </m:den>
                          </m:f>
                        </m:den>
                      </m:f>
                      <m:groupChr>
                        <m:groupChrPr>
                          <m:chr m:val="→"/>
                          <m:vertJc m:val="bot"/>
                          <m:ctrlPr>
                            <a:rPr lang="el-GR" sz="1600" i="1">
                              <a:latin typeface="Cambria Math" panose="02040503050406030204" pitchFamily="18" charset="0"/>
                            </a:rPr>
                          </m:ctrlPr>
                        </m:groupChrPr>
                        <m:e/>
                      </m:groupChr>
                      <m:r>
                        <a:rPr lang="es-CO" sz="1600" i="1">
                          <a:latin typeface="Cambria Math" panose="02040503050406030204" pitchFamily="18" charset="0"/>
                        </a:rPr>
                        <m:t>𝑁</m:t>
                      </m:r>
                      <m:r>
                        <a:rPr lang="es-CO" sz="1600" i="1">
                          <a:latin typeface="Cambria Math" panose="02040503050406030204" pitchFamily="18" charset="0"/>
                        </a:rPr>
                        <m:t>(0,1)</m:t>
                      </m:r>
                    </m:oMath>
                  </m:oMathPara>
                </a14:m>
                <a:endParaRPr lang="es-CO" sz="1600" dirty="0"/>
              </a:p>
              <a:p>
                <a:pPr marL="53975" indent="0" algn="just">
                  <a:buNone/>
                </a:pPr>
                <a:endParaRPr lang="es-CO" sz="2400" dirty="0" smtClean="0"/>
              </a:p>
              <a:p>
                <a:pPr marL="396875" algn="just"/>
                <a:r>
                  <a:rPr lang="es-CO" sz="2400" dirty="0" smtClean="0"/>
                  <a:t>Generar un conjunto de números aleatorios provenientes de una distribución uniforme</a:t>
                </a:r>
              </a:p>
              <a:p>
                <a:pPr marL="396875" algn="just"/>
                <a:r>
                  <a:rPr lang="es-CO" sz="2400" dirty="0" smtClean="0"/>
                  <a:t>Encontrar la media </a:t>
                </a:r>
                <a:r>
                  <a:rPr lang="es-CO" sz="2400" dirty="0" err="1" smtClean="0"/>
                  <a:t>muestral</a:t>
                </a:r>
                <a:r>
                  <a:rPr lang="es-CO" sz="2400" dirty="0" smtClean="0"/>
                  <a:t> y </a:t>
                </a:r>
                <a:r>
                  <a:rPr lang="es-CO" sz="2400" dirty="0" err="1" smtClean="0"/>
                  <a:t>estadarizar</a:t>
                </a:r>
                <a:endParaRPr lang="es-CO" sz="2400" dirty="0"/>
              </a:p>
              <a:p>
                <a:pPr marL="396875" algn="just"/>
                <a:r>
                  <a:rPr lang="es-CO" sz="2400" dirty="0" smtClean="0"/>
                  <a:t>Repetir el ejercicio un número grande de veces</a:t>
                </a:r>
              </a:p>
              <a:p>
                <a:pPr marL="396875" algn="just"/>
                <a:r>
                  <a:rPr lang="es-CO" sz="2400" dirty="0" smtClean="0"/>
                  <a:t>Analizar el comportamiento de la variable estandarizada </a:t>
                </a:r>
                <a14:m>
                  <m:oMath xmlns:m="http://schemas.openxmlformats.org/officeDocument/2006/math">
                    <m:r>
                      <a:rPr lang="es-CO" sz="2400" i="1">
                        <a:latin typeface="Cambria Math" panose="02040503050406030204" pitchFamily="18" charset="0"/>
                      </a:rPr>
                      <m:t>𝑍</m:t>
                    </m:r>
                  </m:oMath>
                </a14:m>
                <a:endParaRPr lang="es-CO" sz="2400" dirty="0" smtClean="0"/>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3"/>
                <a:stretch>
                  <a:fillRect l="-444" t="-1062" r="-1111" b="-13413"/>
                </a:stretch>
              </a:blipFill>
            </p:spPr>
            <p:txBody>
              <a:bodyPr/>
              <a:lstStyle/>
              <a:p>
                <a:r>
                  <a:rPr lang="en-US">
                    <a:noFill/>
                  </a:rPr>
                  <a:t> </a:t>
                </a:r>
              </a:p>
            </p:txBody>
          </p:sp>
        </mc:Fallback>
      </mc:AlternateContent>
    </p:spTree>
    <p:extLst>
      <p:ext uri="{BB962C8B-B14F-4D97-AF65-F5344CB8AC3E}">
        <p14:creationId xmlns:p14="http://schemas.microsoft.com/office/powerpoint/2010/main" val="1557309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 (Convergencia)</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900" dirty="0" smtClean="0"/>
              <a:t>Estudiemos propiedades de un estimador a partir de una simulación!</a:t>
            </a:r>
          </a:p>
          <a:p>
            <a:pPr marL="53975" indent="0" algn="just">
              <a:buNone/>
            </a:pPr>
            <a:endParaRPr lang="es-CO" sz="1900" dirty="0" smtClean="0"/>
          </a:p>
          <a:p>
            <a:pPr marL="288925" indent="-234950" algn="just"/>
            <a:r>
              <a:rPr lang="es-CO" sz="1900" dirty="0" smtClean="0"/>
              <a:t>Queremos saber como se comporta el estimador </a:t>
            </a:r>
            <a:r>
              <a:rPr lang="es-CO" sz="1900" dirty="0" err="1" smtClean="0"/>
              <a:t>muestral</a:t>
            </a:r>
            <a:r>
              <a:rPr lang="es-CO" sz="1900" dirty="0" smtClean="0"/>
              <a:t> de la probabilidad de éxito que se obtiene del experimento de lanzar una moneda por un número determinado de veces</a:t>
            </a:r>
          </a:p>
          <a:p>
            <a:pPr marL="288925" indent="-234950" algn="just"/>
            <a:endParaRPr lang="es-CO" sz="1900" dirty="0" smtClean="0"/>
          </a:p>
          <a:p>
            <a:pPr marL="288925" indent="-234950" algn="just"/>
            <a:r>
              <a:rPr lang="es-CO" sz="1900" dirty="0" smtClean="0"/>
              <a:t>Suponga que cara es 1 y sello es 0 y que se realiza el experimento una vez. Cómo podría modelar esto como un experimento aleatorio en el computador?</a:t>
            </a:r>
          </a:p>
          <a:p>
            <a:pPr marL="288925" indent="-234950" algn="just"/>
            <a:endParaRPr lang="es-CO" sz="1900" dirty="0"/>
          </a:p>
          <a:p>
            <a:pPr marL="288925" indent="-234950" algn="just"/>
            <a:r>
              <a:rPr lang="es-CO" sz="1900" dirty="0" smtClean="0"/>
              <a:t>Si el experimento se realiza 10 veces, cuál es el valor esperado y cual su estimador? Qué ocurre si el experimento se realiza 1000 veces? </a:t>
            </a:r>
          </a:p>
          <a:p>
            <a:pPr marL="288925" indent="-234950" algn="just"/>
            <a:endParaRPr lang="es-CO" sz="1900" dirty="0"/>
          </a:p>
          <a:p>
            <a:pPr marL="288925" indent="-234950" algn="just"/>
            <a:r>
              <a:rPr lang="es-CO" sz="1900" dirty="0" smtClean="0"/>
              <a:t>Suponga varios escenarios (número de lanzamientos y varias repeticiones del ejercicio) y escriba una función que muestre cómo se comporta el estimador propuesto en el apartado anterior. Presente los resultados gráficamente.</a:t>
            </a:r>
          </a:p>
        </p:txBody>
      </p:sp>
    </p:spTree>
    <p:extLst>
      <p:ext uri="{BB962C8B-B14F-4D97-AF65-F5344CB8AC3E}">
        <p14:creationId xmlns:p14="http://schemas.microsoft.com/office/powerpoint/2010/main" val="655382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600" dirty="0" smtClean="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my.coin</a:t>
            </a:r>
            <a:r>
              <a:rPr lang="es-CO" sz="1600" dirty="0" smtClean="0">
                <a:latin typeface="Courier New" panose="02070309020205020404" pitchFamily="49" charset="0"/>
                <a:cs typeface="Courier New" panose="02070309020205020404" pitchFamily="49" charset="0"/>
              </a:rPr>
              <a:t> </a:t>
            </a:r>
            <a:r>
              <a:rPr lang="es-CO" sz="1600" dirty="0">
                <a:latin typeface="Courier New" panose="02070309020205020404" pitchFamily="49" charset="0"/>
                <a:cs typeface="Courier New" panose="02070309020205020404" pitchFamily="49" charset="0"/>
              </a:rPr>
              <a:t>&lt;- </a:t>
            </a:r>
            <a:r>
              <a:rPr lang="es-CO" sz="1600" dirty="0" err="1">
                <a:latin typeface="Courier New" panose="02070309020205020404" pitchFamily="49" charset="0"/>
                <a:cs typeface="Courier New" panose="02070309020205020404" pitchFamily="49" charset="0"/>
              </a:rPr>
              <a:t>function</a:t>
            </a:r>
            <a:r>
              <a:rPr lang="es-CO" sz="1600" dirty="0">
                <a:latin typeface="Courier New" panose="02070309020205020404" pitchFamily="49" charset="0"/>
                <a:cs typeface="Courier New" panose="02070309020205020404" pitchFamily="49" charset="0"/>
              </a:rPr>
              <a:t>(n){1*(</a:t>
            </a:r>
            <a:r>
              <a:rPr lang="es-CO" sz="1600" dirty="0" err="1">
                <a:latin typeface="Courier New" panose="02070309020205020404" pitchFamily="49" charset="0"/>
                <a:cs typeface="Courier New" panose="02070309020205020404" pitchFamily="49" charset="0"/>
              </a:rPr>
              <a:t>runif</a:t>
            </a:r>
            <a:r>
              <a:rPr lang="es-CO" sz="1600" dirty="0">
                <a:latin typeface="Courier New" panose="02070309020205020404" pitchFamily="49" charset="0"/>
                <a:cs typeface="Courier New" panose="02070309020205020404" pitchFamily="49" charset="0"/>
              </a:rPr>
              <a:t>(n)&lt;=0.5)}</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my.coin</a:t>
            </a:r>
            <a:r>
              <a:rPr lang="es-CO" sz="1600" dirty="0" smtClean="0">
                <a:latin typeface="Courier New" panose="02070309020205020404" pitchFamily="49" charset="0"/>
                <a:cs typeface="Courier New" panose="02070309020205020404" pitchFamily="49" charset="0"/>
              </a:rPr>
              <a:t>(10</a:t>
            </a: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smtClean="0">
                <a:latin typeface="Courier New" panose="02070309020205020404" pitchFamily="49" charset="0"/>
                <a:cs typeface="Courier New" panose="02070309020205020404" pitchFamily="49" charset="0"/>
              </a:rPr>
              <a:t>mean(</a:t>
            </a:r>
            <a:r>
              <a:rPr lang="es-CO" sz="1600" dirty="0" err="1" smtClean="0">
                <a:latin typeface="Courier New" panose="02070309020205020404" pitchFamily="49" charset="0"/>
                <a:cs typeface="Courier New" panose="02070309020205020404" pitchFamily="49" charset="0"/>
              </a:rPr>
              <a:t>my.coin</a:t>
            </a:r>
            <a:r>
              <a:rPr lang="es-CO" sz="1600" dirty="0" smtClean="0">
                <a:latin typeface="Courier New" panose="02070309020205020404" pitchFamily="49" charset="0"/>
                <a:cs typeface="Courier New" panose="02070309020205020404" pitchFamily="49" charset="0"/>
              </a:rPr>
              <a:t>(10</a:t>
            </a: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draws</a:t>
            </a:r>
            <a:r>
              <a:rPr lang="es-CO" sz="1600" dirty="0">
                <a:latin typeface="Courier New" panose="02070309020205020404" pitchFamily="49" charset="0"/>
                <a:cs typeface="Courier New" panose="02070309020205020404" pitchFamily="49" charset="0"/>
              </a:rPr>
              <a:t>&lt;-100</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prob.coin</a:t>
            </a:r>
            <a:r>
              <a:rPr lang="es-CO" sz="1600" dirty="0">
                <a:latin typeface="Courier New" panose="02070309020205020404" pitchFamily="49" charset="0"/>
                <a:cs typeface="Courier New" panose="02070309020205020404" pitchFamily="49" charset="0"/>
              </a:rPr>
              <a:t>&lt;-</a:t>
            </a:r>
            <a:r>
              <a:rPr lang="es-CO" sz="1600" dirty="0" err="1">
                <a:latin typeface="Courier New" panose="02070309020205020404" pitchFamily="49" charset="0"/>
                <a:cs typeface="Courier New" panose="02070309020205020404" pitchFamily="49" charset="0"/>
              </a:rPr>
              <a:t>matrix</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draws</a:t>
            </a: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grid</a:t>
            </a:r>
            <a:r>
              <a:rPr lang="es-CO" sz="1600" dirty="0">
                <a:latin typeface="Courier New" panose="02070309020205020404" pitchFamily="49" charset="0"/>
                <a:cs typeface="Courier New" panose="02070309020205020404" pitchFamily="49" charset="0"/>
              </a:rPr>
              <a:t>&lt;-</a:t>
            </a:r>
            <a:r>
              <a:rPr lang="es-CO" sz="1600" dirty="0" err="1">
                <a:latin typeface="Courier New" panose="02070309020205020404" pitchFamily="49" charset="0"/>
                <a:cs typeface="Courier New" panose="02070309020205020404" pitchFamily="49" charset="0"/>
              </a:rPr>
              <a:t>seq</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length</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draws</a:t>
            </a: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from</a:t>
            </a:r>
            <a:r>
              <a:rPr lang="es-CO" sz="1600" dirty="0">
                <a:latin typeface="Courier New" panose="02070309020205020404" pitchFamily="49" charset="0"/>
                <a:cs typeface="Courier New" panose="02070309020205020404" pitchFamily="49" charset="0"/>
              </a:rPr>
              <a:t>=10, </a:t>
            </a:r>
            <a:r>
              <a:rPr lang="es-CO" sz="1600" dirty="0" err="1">
                <a:latin typeface="Courier New" panose="02070309020205020404" pitchFamily="49" charset="0"/>
                <a:cs typeface="Courier New" panose="02070309020205020404" pitchFamily="49" charset="0"/>
              </a:rPr>
              <a:t>by</a:t>
            </a:r>
            <a:r>
              <a:rPr lang="es-CO" sz="1600" dirty="0">
                <a:latin typeface="Courier New" panose="02070309020205020404" pitchFamily="49" charset="0"/>
                <a:cs typeface="Courier New" panose="02070309020205020404" pitchFamily="49" charset="0"/>
              </a:rPr>
              <a:t>=50)</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for</a:t>
            </a:r>
            <a:r>
              <a:rPr lang="es-CO" sz="1600" dirty="0" smtClean="0">
                <a:latin typeface="Courier New" panose="02070309020205020404" pitchFamily="49" charset="0"/>
                <a:cs typeface="Courier New" panose="02070309020205020404" pitchFamily="49" charset="0"/>
              </a:rPr>
              <a:t>(i </a:t>
            </a:r>
            <a:r>
              <a:rPr lang="es-CO" sz="1600" dirty="0">
                <a:latin typeface="Courier New" panose="02070309020205020404" pitchFamily="49" charset="0"/>
                <a:cs typeface="Courier New" panose="02070309020205020404" pitchFamily="49" charset="0"/>
              </a:rPr>
              <a:t>in 1:draws) {</a:t>
            </a:r>
          </a:p>
          <a:p>
            <a:pPr marL="53975" indent="0" algn="just">
              <a:buNone/>
            </a:pP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prob.coin</a:t>
            </a:r>
            <a:r>
              <a:rPr lang="es-CO" sz="1600" dirty="0">
                <a:latin typeface="Courier New" panose="02070309020205020404" pitchFamily="49" charset="0"/>
                <a:cs typeface="Courier New" panose="02070309020205020404" pitchFamily="49" charset="0"/>
              </a:rPr>
              <a:t>[i]&lt;-mean(</a:t>
            </a:r>
            <a:r>
              <a:rPr lang="es-CO" sz="1600" dirty="0" err="1">
                <a:latin typeface="Courier New" panose="02070309020205020404" pitchFamily="49" charset="0"/>
                <a:cs typeface="Courier New" panose="02070309020205020404" pitchFamily="49" charset="0"/>
              </a:rPr>
              <a:t>my.coin</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grid</a:t>
            </a:r>
            <a:r>
              <a:rPr lang="es-CO" sz="1600" dirty="0">
                <a:latin typeface="Courier New" panose="02070309020205020404" pitchFamily="49" charset="0"/>
                <a:cs typeface="Courier New" panose="02070309020205020404" pitchFamily="49" charset="0"/>
              </a:rPr>
              <a:t>[i]))</a:t>
            </a:r>
          </a:p>
          <a:p>
            <a:pPr marL="53975" indent="0" algn="just">
              <a:buNone/>
            </a:pPr>
            <a:r>
              <a:rPr lang="es-CO" sz="1600" dirty="0" smtClean="0">
                <a:latin typeface="Courier New" panose="02070309020205020404" pitchFamily="49" charset="0"/>
                <a:cs typeface="Courier New" panose="02070309020205020404" pitchFamily="49" charset="0"/>
              </a:rPr>
              <a:t>	}</a:t>
            </a:r>
            <a:endParaRPr lang="es-CO" sz="1600" dirty="0">
              <a:latin typeface="Courier New" panose="02070309020205020404" pitchFamily="49" charset="0"/>
              <a:cs typeface="Courier New" panose="02070309020205020404" pitchFamily="49" charset="0"/>
            </a:endParaRP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plot</a:t>
            </a:r>
            <a:r>
              <a:rPr lang="es-CO" sz="1600" dirty="0" smtClean="0">
                <a:latin typeface="Courier New" panose="02070309020205020404" pitchFamily="49" charset="0"/>
                <a:cs typeface="Courier New" panose="02070309020205020404" pitchFamily="49" charset="0"/>
              </a:rPr>
              <a:t>(</a:t>
            </a:r>
            <a:r>
              <a:rPr lang="es-CO" sz="1600" dirty="0" err="1" smtClean="0">
                <a:latin typeface="Courier New" panose="02070309020205020404" pitchFamily="49" charset="0"/>
                <a:cs typeface="Courier New" panose="02070309020205020404" pitchFamily="49" charset="0"/>
              </a:rPr>
              <a:t>grid</a:t>
            </a: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prob.coin</a:t>
            </a: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xlab</a:t>
            </a:r>
            <a:r>
              <a:rPr lang="es-CO" sz="1600" dirty="0">
                <a:latin typeface="Courier New" panose="02070309020205020404" pitchFamily="49" charset="0"/>
                <a:cs typeface="Courier New" panose="02070309020205020404" pitchFamily="49" charset="0"/>
              </a:rPr>
              <a:t>="Numero de lanzamientos",</a:t>
            </a:r>
          </a:p>
          <a:p>
            <a:pPr marL="53975" indent="0" algn="just">
              <a:buNone/>
            </a:pPr>
            <a:r>
              <a:rPr lang="es-CO" sz="1600" dirty="0">
                <a:latin typeface="Courier New" panose="02070309020205020404" pitchFamily="49" charset="0"/>
                <a:cs typeface="Courier New" panose="02070309020205020404" pitchFamily="49" charset="0"/>
              </a:rPr>
              <a:t>  </a:t>
            </a:r>
            <a:r>
              <a:rPr lang="es-CO" sz="1600" dirty="0" err="1" smtClean="0">
                <a:latin typeface="Courier New" panose="02070309020205020404" pitchFamily="49" charset="0"/>
                <a:cs typeface="Courier New" panose="02070309020205020404" pitchFamily="49" charset="0"/>
              </a:rPr>
              <a:t>ylab</a:t>
            </a:r>
            <a:r>
              <a:rPr lang="es-CO" sz="1600" dirty="0">
                <a:latin typeface="Courier New" panose="02070309020205020404" pitchFamily="49" charset="0"/>
                <a:cs typeface="Courier New" panose="02070309020205020404" pitchFamily="49" charset="0"/>
              </a:rPr>
              <a:t>="Estimador de la probabilidad de cara", </a:t>
            </a:r>
            <a:r>
              <a:rPr lang="es-CO" sz="1600" dirty="0" err="1">
                <a:latin typeface="Courier New" panose="02070309020205020404" pitchFamily="49" charset="0"/>
                <a:cs typeface="Courier New" panose="02070309020205020404" pitchFamily="49" charset="0"/>
              </a:rPr>
              <a:t>ylim</a:t>
            </a:r>
            <a:r>
              <a:rPr lang="es-CO" sz="1600" dirty="0">
                <a:latin typeface="Courier New" panose="02070309020205020404" pitchFamily="49" charset="0"/>
                <a:cs typeface="Courier New" panose="02070309020205020404" pitchFamily="49" charset="0"/>
              </a:rPr>
              <a:t>=c(0,1))</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abline</a:t>
            </a:r>
            <a:r>
              <a:rPr lang="es-CO" sz="1600" dirty="0" smtClean="0">
                <a:latin typeface="Courier New" panose="02070309020205020404" pitchFamily="49" charset="0"/>
                <a:cs typeface="Courier New" panose="02070309020205020404" pitchFamily="49" charset="0"/>
              </a:rPr>
              <a:t>(h=0.5</a:t>
            </a:r>
            <a:r>
              <a:rPr lang="es-CO" sz="1600" dirty="0">
                <a:latin typeface="Courier New" panose="02070309020205020404" pitchFamily="49" charset="0"/>
                <a:cs typeface="Courier New" panose="02070309020205020404" pitchFamily="49" charset="0"/>
              </a:rPr>
              <a:t>, col="blue", </a:t>
            </a:r>
            <a:r>
              <a:rPr lang="es-CO" sz="1600" dirty="0" err="1">
                <a:latin typeface="Courier New" panose="02070309020205020404" pitchFamily="49" charset="0"/>
                <a:cs typeface="Courier New" panose="02070309020205020404" pitchFamily="49" charset="0"/>
              </a:rPr>
              <a:t>lty</a:t>
            </a:r>
            <a:r>
              <a:rPr lang="es-CO" sz="1600" dirty="0">
                <a:latin typeface="Courier New" panose="02070309020205020404" pitchFamily="49" charset="0"/>
                <a:cs typeface="Courier New" panose="02070309020205020404" pitchFamily="49" charset="0"/>
              </a:rPr>
              <a:t>=2</a:t>
            </a:r>
            <a:r>
              <a:rPr lang="es-CO" sz="1600" dirty="0" smtClean="0">
                <a:latin typeface="Courier New" panose="02070309020205020404" pitchFamily="49" charset="0"/>
                <a:cs typeface="Courier New" panose="02070309020205020404" pitchFamily="49" charset="0"/>
              </a:rPr>
              <a:t>)</a:t>
            </a:r>
            <a:endParaRPr lang="es-CO"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10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600" dirty="0" smtClean="0">
                <a:latin typeface="Courier New" panose="02070309020205020404" pitchFamily="49" charset="0"/>
                <a:cs typeface="Courier New" panose="02070309020205020404" pitchFamily="49" charset="0"/>
              </a:rPr>
              <a:t># </a:t>
            </a:r>
            <a:r>
              <a:rPr lang="es-CO" sz="1600" dirty="0">
                <a:latin typeface="Courier New" panose="02070309020205020404" pitchFamily="49" charset="0"/>
                <a:cs typeface="Courier New" panose="02070309020205020404" pitchFamily="49" charset="0"/>
              </a:rPr>
              <a:t>Repitiendo el experimento para medir </a:t>
            </a:r>
            <a:r>
              <a:rPr lang="es-CO" sz="1600" dirty="0" smtClean="0">
                <a:latin typeface="Courier New" panose="02070309020205020404" pitchFamily="49" charset="0"/>
                <a:cs typeface="Courier New" panose="02070309020205020404" pitchFamily="49" charset="0"/>
              </a:rPr>
              <a:t>incertidumbre</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smtClean="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rep_exp</a:t>
            </a:r>
            <a:r>
              <a:rPr lang="es-CO" sz="1600" dirty="0">
                <a:latin typeface="Courier New" panose="02070309020205020404" pitchFamily="49" charset="0"/>
                <a:cs typeface="Courier New" panose="02070309020205020404" pitchFamily="49" charset="0"/>
              </a:rPr>
              <a:t>&lt;-5</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prob.coin</a:t>
            </a:r>
            <a:r>
              <a:rPr lang="es-CO" sz="1600" dirty="0">
                <a:latin typeface="Courier New" panose="02070309020205020404" pitchFamily="49" charset="0"/>
                <a:cs typeface="Courier New" panose="02070309020205020404" pitchFamily="49" charset="0"/>
              </a:rPr>
              <a:t>&lt;-</a:t>
            </a:r>
            <a:r>
              <a:rPr lang="es-CO" sz="1600" dirty="0" err="1">
                <a:latin typeface="Courier New" panose="02070309020205020404" pitchFamily="49" charset="0"/>
                <a:cs typeface="Courier New" panose="02070309020205020404" pitchFamily="49" charset="0"/>
              </a:rPr>
              <a:t>matrix</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draws</a:t>
            </a: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rep_exp</a:t>
            </a:r>
            <a:r>
              <a:rPr lang="es-CO" sz="1600" dirty="0">
                <a:latin typeface="Courier New" panose="02070309020205020404" pitchFamily="49" charset="0"/>
                <a:cs typeface="Courier New" panose="02070309020205020404" pitchFamily="49" charset="0"/>
              </a:rPr>
              <a:t>)</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for</a:t>
            </a:r>
            <a:r>
              <a:rPr lang="es-CO" sz="1600" dirty="0" smtClean="0">
                <a:latin typeface="Courier New" panose="02070309020205020404" pitchFamily="49" charset="0"/>
                <a:cs typeface="Courier New" panose="02070309020205020404" pitchFamily="49" charset="0"/>
              </a:rPr>
              <a:t>(j </a:t>
            </a:r>
            <a:r>
              <a:rPr lang="es-CO" sz="1600" dirty="0">
                <a:latin typeface="Courier New" panose="02070309020205020404" pitchFamily="49" charset="0"/>
                <a:cs typeface="Courier New" panose="02070309020205020404" pitchFamily="49" charset="0"/>
              </a:rPr>
              <a:t>in 1:rep_exp) {</a:t>
            </a:r>
          </a:p>
          <a:p>
            <a:pPr marL="53975" indent="0" algn="just">
              <a:buNone/>
            </a:pP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for</a:t>
            </a:r>
            <a:r>
              <a:rPr lang="es-CO" sz="1600" dirty="0">
                <a:latin typeface="Courier New" panose="02070309020205020404" pitchFamily="49" charset="0"/>
                <a:cs typeface="Courier New" panose="02070309020205020404" pitchFamily="49" charset="0"/>
              </a:rPr>
              <a:t>(i in 1:draws) {</a:t>
            </a:r>
          </a:p>
          <a:p>
            <a:pPr marL="53975" indent="0" algn="just">
              <a:buNone/>
            </a:pP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prob.coin</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i,j</a:t>
            </a:r>
            <a:r>
              <a:rPr lang="es-CO" sz="1600" dirty="0">
                <a:latin typeface="Courier New" panose="02070309020205020404" pitchFamily="49" charset="0"/>
                <a:cs typeface="Courier New" panose="02070309020205020404" pitchFamily="49" charset="0"/>
              </a:rPr>
              <a:t>]&lt;-mean(</a:t>
            </a:r>
            <a:r>
              <a:rPr lang="es-CO" sz="1600" dirty="0" err="1">
                <a:latin typeface="Courier New" panose="02070309020205020404" pitchFamily="49" charset="0"/>
                <a:cs typeface="Courier New" panose="02070309020205020404" pitchFamily="49" charset="0"/>
              </a:rPr>
              <a:t>my.coin</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grid</a:t>
            </a:r>
            <a:r>
              <a:rPr lang="es-CO" sz="1600" dirty="0">
                <a:latin typeface="Courier New" panose="02070309020205020404" pitchFamily="49" charset="0"/>
                <a:cs typeface="Courier New" panose="02070309020205020404" pitchFamily="49" charset="0"/>
              </a:rPr>
              <a:t>[i]))</a:t>
            </a:r>
          </a:p>
          <a:p>
            <a:pPr marL="53975" indent="0" algn="just">
              <a:buNone/>
            </a:pPr>
            <a:r>
              <a:rPr lang="es-CO" sz="1600" dirty="0">
                <a:latin typeface="Courier New" panose="02070309020205020404" pitchFamily="49" charset="0"/>
                <a:cs typeface="Courier New" panose="02070309020205020404" pitchFamily="49" charset="0"/>
              </a:rPr>
              <a:t>  }</a:t>
            </a:r>
          </a:p>
          <a:p>
            <a:pPr marL="53975" indent="0" algn="just">
              <a:buNone/>
            </a:pPr>
            <a:r>
              <a:rPr lang="es-CO" sz="1600" dirty="0">
                <a:latin typeface="Courier New" panose="02070309020205020404" pitchFamily="49" charset="0"/>
                <a:cs typeface="Courier New" panose="02070309020205020404" pitchFamily="49" charset="0"/>
              </a:rPr>
              <a:t> </a:t>
            </a:r>
            <a:r>
              <a:rPr lang="es-CO" sz="1600" dirty="0" smtClean="0">
                <a:latin typeface="Courier New" panose="02070309020205020404" pitchFamily="49" charset="0"/>
                <a:cs typeface="Courier New" panose="02070309020205020404" pitchFamily="49" charset="0"/>
              </a:rPr>
              <a:t> }</a:t>
            </a: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matplot</a:t>
            </a:r>
            <a:r>
              <a:rPr lang="es-CO" sz="1600" dirty="0" smtClean="0">
                <a:latin typeface="Courier New" panose="02070309020205020404" pitchFamily="49" charset="0"/>
                <a:cs typeface="Courier New" panose="02070309020205020404" pitchFamily="49" charset="0"/>
              </a:rPr>
              <a:t>(</a:t>
            </a:r>
            <a:r>
              <a:rPr lang="es-CO" sz="1600" dirty="0" err="1" smtClean="0">
                <a:latin typeface="Courier New" panose="02070309020205020404" pitchFamily="49" charset="0"/>
                <a:cs typeface="Courier New" panose="02070309020205020404" pitchFamily="49" charset="0"/>
              </a:rPr>
              <a:t>grid</a:t>
            </a: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prob.coin</a:t>
            </a:r>
            <a:r>
              <a:rPr lang="es-CO" sz="1600" dirty="0">
                <a:latin typeface="Courier New" panose="02070309020205020404" pitchFamily="49" charset="0"/>
                <a:cs typeface="Courier New" panose="02070309020205020404" pitchFamily="49" charset="0"/>
              </a:rPr>
              <a:t>, col=1:rep_exp)</a:t>
            </a:r>
            <a:endParaRPr lang="es-CO"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1800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 (</a:t>
            </a:r>
            <a:r>
              <a:rPr lang="es-ES" sz="3600" b="1" dirty="0" err="1" smtClean="0">
                <a:solidFill>
                  <a:schemeClr val="accent2">
                    <a:lumMod val="50000"/>
                  </a:schemeClr>
                </a:solidFill>
              </a:rPr>
              <a:t>Misspecification</a:t>
            </a:r>
            <a:r>
              <a:rPr lang="es-ES" sz="3600" b="1" dirty="0" smtClean="0">
                <a:solidFill>
                  <a:schemeClr val="accent2">
                    <a:lumMod val="50000"/>
                  </a:schemeClr>
                </a:solidFill>
              </a:rPr>
              <a:t>)</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900" dirty="0" smtClean="0"/>
              <a:t>Estudiemos el efecto de problema de </a:t>
            </a:r>
            <a:r>
              <a:rPr lang="es-CO" sz="1900" dirty="0" err="1" smtClean="0"/>
              <a:t>misspecification</a:t>
            </a:r>
            <a:r>
              <a:rPr lang="es-CO" sz="1900" dirty="0" smtClean="0"/>
              <a:t>, comparando dos estimadores para la media</a:t>
            </a:r>
          </a:p>
          <a:p>
            <a:pPr marL="53975" indent="0" algn="just">
              <a:buNone/>
            </a:pPr>
            <a:endParaRPr lang="es-CO" sz="1900" dirty="0" smtClean="0"/>
          </a:p>
          <a:p>
            <a:pPr marL="288925" indent="-234950" algn="just"/>
            <a:r>
              <a:rPr lang="es-CO" sz="1900" dirty="0" smtClean="0"/>
              <a:t>Supongamos que los datos distribuyen como una exponencial con media 5 y estime la media bajo 2 estimados:</a:t>
            </a:r>
          </a:p>
          <a:p>
            <a:pPr marL="688975" lvl="1" indent="-234950" algn="just"/>
            <a:r>
              <a:rPr lang="es-CO" sz="1500" dirty="0" smtClean="0"/>
              <a:t>El estimador tradicional (media </a:t>
            </a:r>
            <a:r>
              <a:rPr lang="es-CO" sz="1500" dirty="0" err="1" smtClean="0"/>
              <a:t>muestral</a:t>
            </a:r>
            <a:r>
              <a:rPr lang="es-CO" sz="1500" dirty="0" smtClean="0"/>
              <a:t>) </a:t>
            </a:r>
          </a:p>
          <a:p>
            <a:pPr marL="688975" lvl="1" indent="-234950" algn="just"/>
            <a:r>
              <a:rPr lang="es-CO" sz="1500" dirty="0" smtClean="0"/>
              <a:t>Estimador bajo el supuesto que es uniforme. Cómo definiría este segundo? </a:t>
            </a:r>
          </a:p>
          <a:p>
            <a:pPr marL="53975" indent="0" algn="just">
              <a:buNone/>
            </a:pPr>
            <a:r>
              <a:rPr lang="es-CO" sz="1900" dirty="0" smtClean="0"/>
              <a:t>Por qué podemos decir que hay </a:t>
            </a:r>
            <a:r>
              <a:rPr lang="es-CO" sz="1900" dirty="0" err="1" smtClean="0"/>
              <a:t>misspecification</a:t>
            </a:r>
            <a:r>
              <a:rPr lang="es-CO" sz="1900" dirty="0" smtClean="0"/>
              <a:t>?</a:t>
            </a:r>
          </a:p>
          <a:p>
            <a:pPr marL="288925" indent="-234950" algn="just"/>
            <a:endParaRPr lang="es-CO" sz="1900" dirty="0" smtClean="0"/>
          </a:p>
          <a:p>
            <a:pPr marL="288925" indent="-234950" algn="just"/>
            <a:r>
              <a:rPr lang="es-CO" sz="1900" dirty="0" smtClean="0"/>
              <a:t>Realice 100 muestreos de tamaños 50, 500, y 2500 y presente los resultados gráficamente.</a:t>
            </a:r>
          </a:p>
          <a:p>
            <a:pPr marL="288925" indent="-234950" algn="just"/>
            <a:endParaRPr lang="es-CO" sz="1900" dirty="0"/>
          </a:p>
          <a:p>
            <a:pPr marL="288925" indent="-234950" algn="just"/>
            <a:r>
              <a:rPr lang="es-CO" sz="1900" dirty="0" smtClean="0"/>
              <a:t>Que sucede ahora simulamos datos provenientes de una uniforme con la misma media? Realice el mismo ejercicio y compare los resultados</a:t>
            </a:r>
          </a:p>
        </p:txBody>
      </p:sp>
    </p:spTree>
    <p:extLst>
      <p:ext uri="{BB962C8B-B14F-4D97-AF65-F5344CB8AC3E}">
        <p14:creationId xmlns:p14="http://schemas.microsoft.com/office/powerpoint/2010/main" val="2714618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600" dirty="0" smtClean="0"/>
              <a:t>Estudiemos el efecto de problema de </a:t>
            </a:r>
            <a:r>
              <a:rPr lang="es-CO" sz="1600" dirty="0" err="1" smtClean="0"/>
              <a:t>misspecification</a:t>
            </a:r>
            <a:r>
              <a:rPr lang="es-CO" sz="1600" dirty="0" smtClean="0"/>
              <a:t>, comparando dos estimadores de la media</a:t>
            </a:r>
          </a:p>
          <a:p>
            <a:pPr marL="53975" indent="0" algn="just">
              <a:buNone/>
            </a:pPr>
            <a:endParaRPr lang="es-CO" sz="1200" dirty="0" smtClean="0">
              <a:latin typeface="Courier New" panose="02070309020205020404" pitchFamily="49" charset="0"/>
              <a:cs typeface="Courier New" panose="02070309020205020404" pitchFamily="49" charset="0"/>
            </a:endParaRPr>
          </a:p>
          <a:p>
            <a:pPr marL="53975" indent="0" algn="just">
              <a:buNone/>
            </a:pPr>
            <a:r>
              <a:rPr lang="es-CO" sz="1200" dirty="0" smtClean="0">
                <a:latin typeface="Courier New" panose="02070309020205020404" pitchFamily="49" charset="0"/>
                <a:cs typeface="Courier New" panose="02070309020205020404" pitchFamily="49" charset="0"/>
              </a:rPr>
              <a:t>&gt; </a:t>
            </a:r>
            <a:r>
              <a:rPr lang="es-CO" sz="1200" dirty="0" err="1" smtClean="0">
                <a:latin typeface="Courier New" panose="02070309020205020404" pitchFamily="49" charset="0"/>
                <a:cs typeface="Courier New" panose="02070309020205020404" pitchFamily="49" charset="0"/>
              </a:rPr>
              <a:t>draws</a:t>
            </a:r>
            <a:r>
              <a:rPr lang="es-CO" sz="1200" dirty="0">
                <a:latin typeface="Courier New" panose="02070309020205020404" pitchFamily="49" charset="0"/>
                <a:cs typeface="Courier New" panose="02070309020205020404" pitchFamily="49" charset="0"/>
              </a:rPr>
              <a:t>&lt;-100</a:t>
            </a:r>
          </a:p>
          <a:p>
            <a:pPr marL="53975" indent="0" algn="just">
              <a:buNone/>
            </a:pPr>
            <a:r>
              <a:rPr lang="es-CO" sz="1200" dirty="0">
                <a:latin typeface="Courier New" panose="02070309020205020404" pitchFamily="49" charset="0"/>
                <a:cs typeface="Courier New" panose="02070309020205020404" pitchFamily="49" charset="0"/>
              </a:rPr>
              <a:t>&gt; </a:t>
            </a:r>
            <a:r>
              <a:rPr lang="es-CO" sz="1200" dirty="0" err="1" smtClean="0">
                <a:latin typeface="Courier New" panose="02070309020205020404" pitchFamily="49" charset="0"/>
                <a:cs typeface="Courier New" panose="02070309020205020404" pitchFamily="49" charset="0"/>
              </a:rPr>
              <a:t>nsample</a:t>
            </a:r>
            <a:r>
              <a:rPr lang="es-CO" sz="1200" dirty="0">
                <a:latin typeface="Courier New" panose="02070309020205020404" pitchFamily="49" charset="0"/>
                <a:cs typeface="Courier New" panose="02070309020205020404" pitchFamily="49" charset="0"/>
              </a:rPr>
              <a:t>&lt;-c(10, 500, 2500)</a:t>
            </a:r>
          </a:p>
          <a:p>
            <a:pPr marL="53975" indent="0" algn="just">
              <a:buNone/>
            </a:pPr>
            <a:endParaRPr lang="es-CO" sz="1200" dirty="0">
              <a:latin typeface="Courier New" panose="02070309020205020404" pitchFamily="49" charset="0"/>
              <a:cs typeface="Courier New" panose="02070309020205020404" pitchFamily="49" charset="0"/>
            </a:endParaRPr>
          </a:p>
          <a:p>
            <a:pPr marL="53975" indent="0" algn="just">
              <a:buNone/>
            </a:pPr>
            <a:r>
              <a:rPr lang="es-CO" sz="1200" dirty="0">
                <a:latin typeface="Courier New" panose="02070309020205020404" pitchFamily="49" charset="0"/>
                <a:cs typeface="Courier New" panose="02070309020205020404" pitchFamily="49" charset="0"/>
              </a:rPr>
              <a:t>&gt; </a:t>
            </a:r>
            <a:r>
              <a:rPr lang="es-CO" sz="1200" dirty="0" err="1" smtClean="0">
                <a:latin typeface="Courier New" panose="02070309020205020404" pitchFamily="49" charset="0"/>
                <a:cs typeface="Courier New" panose="02070309020205020404" pitchFamily="49" charset="0"/>
              </a:rPr>
              <a:t>estimator_mu</a:t>
            </a:r>
            <a:r>
              <a:rPr lang="es-CO" sz="1200" dirty="0">
                <a:latin typeface="Courier New" panose="02070309020205020404" pitchFamily="49" charset="0"/>
                <a:cs typeface="Courier New" panose="02070309020205020404" pitchFamily="49" charset="0"/>
              </a:rPr>
              <a:t>&lt;-</a:t>
            </a:r>
            <a:r>
              <a:rPr lang="es-CO" sz="1200" dirty="0" err="1">
                <a:latin typeface="Courier New" panose="02070309020205020404" pitchFamily="49" charset="0"/>
                <a:cs typeface="Courier New" panose="02070309020205020404" pitchFamily="49" charset="0"/>
              </a:rPr>
              <a:t>matrix</a:t>
            </a:r>
            <a:r>
              <a:rPr lang="es-CO" sz="1200" dirty="0">
                <a:latin typeface="Courier New" panose="02070309020205020404" pitchFamily="49" charset="0"/>
                <a:cs typeface="Courier New" panose="02070309020205020404" pitchFamily="49" charset="0"/>
              </a:rPr>
              <a:t>(,</a:t>
            </a:r>
            <a:r>
              <a:rPr lang="es-CO" sz="1200" dirty="0" err="1">
                <a:latin typeface="Courier New" panose="02070309020205020404" pitchFamily="49" charset="0"/>
                <a:cs typeface="Courier New" panose="02070309020205020404" pitchFamily="49" charset="0"/>
              </a:rPr>
              <a:t>draws</a:t>
            </a:r>
            <a:r>
              <a:rPr lang="es-CO" sz="1200" dirty="0">
                <a:latin typeface="Courier New" panose="02070309020205020404" pitchFamily="49" charset="0"/>
                <a:cs typeface="Courier New" panose="02070309020205020404" pitchFamily="49" charset="0"/>
              </a:rPr>
              <a:t>, </a:t>
            </a:r>
            <a:r>
              <a:rPr lang="es-CO" sz="1200" dirty="0" err="1">
                <a:latin typeface="Courier New" panose="02070309020205020404" pitchFamily="49" charset="0"/>
                <a:cs typeface="Courier New" panose="02070309020205020404" pitchFamily="49" charset="0"/>
              </a:rPr>
              <a:t>length</a:t>
            </a:r>
            <a:r>
              <a:rPr lang="es-CO" sz="1200" dirty="0">
                <a:latin typeface="Courier New" panose="02070309020205020404" pitchFamily="49" charset="0"/>
                <a:cs typeface="Courier New" panose="02070309020205020404" pitchFamily="49" charset="0"/>
              </a:rPr>
              <a:t>(</a:t>
            </a:r>
            <a:r>
              <a:rPr lang="es-CO" sz="1200" dirty="0" err="1">
                <a:latin typeface="Courier New" panose="02070309020205020404" pitchFamily="49" charset="0"/>
                <a:cs typeface="Courier New" panose="02070309020205020404" pitchFamily="49" charset="0"/>
              </a:rPr>
              <a:t>nsample</a:t>
            </a:r>
            <a:r>
              <a:rPr lang="es-CO" sz="1200" dirty="0">
                <a:latin typeface="Courier New" panose="02070309020205020404" pitchFamily="49" charset="0"/>
                <a:cs typeface="Courier New" panose="02070309020205020404" pitchFamily="49" charset="0"/>
              </a:rPr>
              <a:t>))</a:t>
            </a:r>
          </a:p>
          <a:p>
            <a:pPr marL="53975" indent="0" algn="just">
              <a:buNone/>
            </a:pPr>
            <a:r>
              <a:rPr lang="es-CO" sz="1200" dirty="0">
                <a:latin typeface="Courier New" panose="02070309020205020404" pitchFamily="49" charset="0"/>
                <a:cs typeface="Courier New" panose="02070309020205020404" pitchFamily="49" charset="0"/>
              </a:rPr>
              <a:t>&gt; </a:t>
            </a:r>
            <a:r>
              <a:rPr lang="es-CO" sz="1200" dirty="0" err="1" smtClean="0">
                <a:latin typeface="Courier New" panose="02070309020205020404" pitchFamily="49" charset="0"/>
                <a:cs typeface="Courier New" panose="02070309020205020404" pitchFamily="49" charset="0"/>
              </a:rPr>
              <a:t>estimator_mumiss</a:t>
            </a:r>
            <a:r>
              <a:rPr lang="es-CO" sz="1200" dirty="0">
                <a:latin typeface="Courier New" panose="02070309020205020404" pitchFamily="49" charset="0"/>
                <a:cs typeface="Courier New" panose="02070309020205020404" pitchFamily="49" charset="0"/>
              </a:rPr>
              <a:t>&lt;-</a:t>
            </a:r>
            <a:r>
              <a:rPr lang="es-CO" sz="1200" dirty="0" err="1">
                <a:latin typeface="Courier New" panose="02070309020205020404" pitchFamily="49" charset="0"/>
                <a:cs typeface="Courier New" panose="02070309020205020404" pitchFamily="49" charset="0"/>
              </a:rPr>
              <a:t>matrix</a:t>
            </a:r>
            <a:r>
              <a:rPr lang="es-CO" sz="1200" dirty="0">
                <a:latin typeface="Courier New" panose="02070309020205020404" pitchFamily="49" charset="0"/>
                <a:cs typeface="Courier New" panose="02070309020205020404" pitchFamily="49" charset="0"/>
              </a:rPr>
              <a:t>(,</a:t>
            </a:r>
            <a:r>
              <a:rPr lang="es-CO" sz="1200" dirty="0" err="1">
                <a:latin typeface="Courier New" panose="02070309020205020404" pitchFamily="49" charset="0"/>
                <a:cs typeface="Courier New" panose="02070309020205020404" pitchFamily="49" charset="0"/>
              </a:rPr>
              <a:t>draws</a:t>
            </a:r>
            <a:r>
              <a:rPr lang="es-CO" sz="1200" dirty="0">
                <a:latin typeface="Courier New" panose="02070309020205020404" pitchFamily="49" charset="0"/>
                <a:cs typeface="Courier New" panose="02070309020205020404" pitchFamily="49" charset="0"/>
              </a:rPr>
              <a:t>, </a:t>
            </a:r>
            <a:r>
              <a:rPr lang="es-CO" sz="1200" dirty="0" err="1">
                <a:latin typeface="Courier New" panose="02070309020205020404" pitchFamily="49" charset="0"/>
                <a:cs typeface="Courier New" panose="02070309020205020404" pitchFamily="49" charset="0"/>
              </a:rPr>
              <a:t>length</a:t>
            </a:r>
            <a:r>
              <a:rPr lang="es-CO" sz="1200" dirty="0">
                <a:latin typeface="Courier New" panose="02070309020205020404" pitchFamily="49" charset="0"/>
                <a:cs typeface="Courier New" panose="02070309020205020404" pitchFamily="49" charset="0"/>
              </a:rPr>
              <a:t>(</a:t>
            </a:r>
            <a:r>
              <a:rPr lang="es-CO" sz="1200" dirty="0" err="1">
                <a:latin typeface="Courier New" panose="02070309020205020404" pitchFamily="49" charset="0"/>
                <a:cs typeface="Courier New" panose="02070309020205020404" pitchFamily="49" charset="0"/>
              </a:rPr>
              <a:t>nsample</a:t>
            </a:r>
            <a:r>
              <a:rPr lang="es-CO" sz="1200" dirty="0">
                <a:latin typeface="Courier New" panose="02070309020205020404" pitchFamily="49" charset="0"/>
                <a:cs typeface="Courier New" panose="02070309020205020404" pitchFamily="49" charset="0"/>
              </a:rPr>
              <a:t>))</a:t>
            </a:r>
          </a:p>
          <a:p>
            <a:pPr marL="53975" indent="0" algn="just">
              <a:buNone/>
            </a:pPr>
            <a:endParaRPr lang="es-CO" sz="1200" dirty="0">
              <a:latin typeface="Courier New" panose="02070309020205020404" pitchFamily="49" charset="0"/>
              <a:cs typeface="Courier New" panose="02070309020205020404" pitchFamily="49" charset="0"/>
            </a:endParaRPr>
          </a:p>
          <a:p>
            <a:pPr marL="53975" indent="0" algn="just">
              <a:buNone/>
            </a:pPr>
            <a:r>
              <a:rPr lang="es-CO" sz="1200" dirty="0">
                <a:latin typeface="Courier New" panose="02070309020205020404" pitchFamily="49" charset="0"/>
                <a:cs typeface="Courier New" panose="02070309020205020404" pitchFamily="49" charset="0"/>
              </a:rPr>
              <a:t>&gt; </a:t>
            </a:r>
            <a:r>
              <a:rPr lang="es-CO" sz="1200" dirty="0" err="1" smtClean="0">
                <a:latin typeface="Courier New" panose="02070309020205020404" pitchFamily="49" charset="0"/>
                <a:cs typeface="Courier New" panose="02070309020205020404" pitchFamily="49" charset="0"/>
              </a:rPr>
              <a:t>for</a:t>
            </a:r>
            <a:r>
              <a:rPr lang="es-CO" sz="1200" dirty="0" smtClean="0">
                <a:latin typeface="Courier New" panose="02070309020205020404" pitchFamily="49" charset="0"/>
                <a:cs typeface="Courier New" panose="02070309020205020404" pitchFamily="49" charset="0"/>
              </a:rPr>
              <a:t>(j </a:t>
            </a:r>
            <a:r>
              <a:rPr lang="es-CO" sz="1200" dirty="0">
                <a:latin typeface="Courier New" panose="02070309020205020404" pitchFamily="49" charset="0"/>
                <a:cs typeface="Courier New" panose="02070309020205020404" pitchFamily="49" charset="0"/>
              </a:rPr>
              <a:t>in 1:length(</a:t>
            </a:r>
            <a:r>
              <a:rPr lang="es-CO" sz="1200" dirty="0" err="1">
                <a:latin typeface="Courier New" panose="02070309020205020404" pitchFamily="49" charset="0"/>
                <a:cs typeface="Courier New" panose="02070309020205020404" pitchFamily="49" charset="0"/>
              </a:rPr>
              <a:t>nsample</a:t>
            </a:r>
            <a:r>
              <a:rPr lang="es-CO" sz="1200" dirty="0">
                <a:latin typeface="Courier New" panose="02070309020205020404" pitchFamily="49" charset="0"/>
                <a:cs typeface="Courier New" panose="02070309020205020404" pitchFamily="49" charset="0"/>
              </a:rPr>
              <a:t>)) {</a:t>
            </a:r>
          </a:p>
          <a:p>
            <a:pPr marL="53975" indent="0" algn="just">
              <a:buNone/>
            </a:pPr>
            <a:r>
              <a:rPr lang="es-CO" sz="1200" dirty="0">
                <a:latin typeface="Courier New" panose="02070309020205020404" pitchFamily="49" charset="0"/>
                <a:cs typeface="Courier New" panose="02070309020205020404" pitchFamily="49" charset="0"/>
              </a:rPr>
              <a:t>&gt; </a:t>
            </a:r>
            <a:r>
              <a:rPr lang="es-CO" sz="1200" dirty="0" err="1" smtClean="0">
                <a:latin typeface="Courier New" panose="02070309020205020404" pitchFamily="49" charset="0"/>
                <a:cs typeface="Courier New" panose="02070309020205020404" pitchFamily="49" charset="0"/>
              </a:rPr>
              <a:t>for</a:t>
            </a:r>
            <a:r>
              <a:rPr lang="es-CO" sz="1200" dirty="0" smtClean="0">
                <a:latin typeface="Courier New" panose="02070309020205020404" pitchFamily="49" charset="0"/>
                <a:cs typeface="Courier New" panose="02070309020205020404" pitchFamily="49" charset="0"/>
              </a:rPr>
              <a:t>(i </a:t>
            </a:r>
            <a:r>
              <a:rPr lang="es-CO" sz="1200" dirty="0">
                <a:latin typeface="Courier New" panose="02070309020205020404" pitchFamily="49" charset="0"/>
                <a:cs typeface="Courier New" panose="02070309020205020404" pitchFamily="49" charset="0"/>
              </a:rPr>
              <a:t>in 1:draws) {</a:t>
            </a:r>
          </a:p>
          <a:p>
            <a:pPr marL="53975" indent="0" algn="just">
              <a:buNone/>
            </a:pPr>
            <a:r>
              <a:rPr lang="es-CO" sz="1200" dirty="0">
                <a:latin typeface="Courier New" panose="02070309020205020404" pitchFamily="49" charset="0"/>
                <a:cs typeface="Courier New" panose="02070309020205020404" pitchFamily="49" charset="0"/>
              </a:rPr>
              <a:t>  x&lt;-</a:t>
            </a:r>
            <a:r>
              <a:rPr lang="es-CO" sz="1200" b="1" dirty="0" err="1">
                <a:solidFill>
                  <a:srgbClr val="FF0000"/>
                </a:solidFill>
                <a:latin typeface="Courier New" panose="02070309020205020404" pitchFamily="49" charset="0"/>
                <a:cs typeface="Courier New" panose="02070309020205020404" pitchFamily="49" charset="0"/>
              </a:rPr>
              <a:t>rexp</a:t>
            </a:r>
            <a:r>
              <a:rPr lang="es-CO" sz="1200" dirty="0">
                <a:latin typeface="Courier New" panose="02070309020205020404" pitchFamily="49" charset="0"/>
                <a:cs typeface="Courier New" panose="02070309020205020404" pitchFamily="49" charset="0"/>
              </a:rPr>
              <a:t>(</a:t>
            </a:r>
            <a:r>
              <a:rPr lang="es-CO" sz="1200" dirty="0" err="1">
                <a:latin typeface="Courier New" panose="02070309020205020404" pitchFamily="49" charset="0"/>
                <a:cs typeface="Courier New" panose="02070309020205020404" pitchFamily="49" charset="0"/>
              </a:rPr>
              <a:t>nsample</a:t>
            </a:r>
            <a:r>
              <a:rPr lang="es-CO" sz="1200" dirty="0">
                <a:latin typeface="Courier New" panose="02070309020205020404" pitchFamily="49" charset="0"/>
                <a:cs typeface="Courier New" panose="02070309020205020404" pitchFamily="49" charset="0"/>
              </a:rPr>
              <a:t>[j], </a:t>
            </a:r>
            <a:r>
              <a:rPr lang="es-CO" sz="1200" dirty="0" err="1">
                <a:latin typeface="Courier New" panose="02070309020205020404" pitchFamily="49" charset="0"/>
                <a:cs typeface="Courier New" panose="02070309020205020404" pitchFamily="49" charset="0"/>
              </a:rPr>
              <a:t>rate</a:t>
            </a:r>
            <a:r>
              <a:rPr lang="es-CO" sz="1200" dirty="0">
                <a:latin typeface="Courier New" panose="02070309020205020404" pitchFamily="49" charset="0"/>
                <a:cs typeface="Courier New" panose="02070309020205020404" pitchFamily="49" charset="0"/>
              </a:rPr>
              <a:t>=0.2)</a:t>
            </a:r>
          </a:p>
          <a:p>
            <a:pPr marL="53975" indent="0" algn="just">
              <a:buNone/>
            </a:pPr>
            <a:r>
              <a:rPr lang="es-CO" sz="1200" dirty="0">
                <a:latin typeface="Courier New" panose="02070309020205020404" pitchFamily="49" charset="0"/>
                <a:cs typeface="Courier New" panose="02070309020205020404" pitchFamily="49" charset="0"/>
              </a:rPr>
              <a:t>  </a:t>
            </a:r>
            <a:r>
              <a:rPr lang="es-CO" sz="1200" dirty="0" err="1">
                <a:latin typeface="Courier New" panose="02070309020205020404" pitchFamily="49" charset="0"/>
                <a:cs typeface="Courier New" panose="02070309020205020404" pitchFamily="49" charset="0"/>
              </a:rPr>
              <a:t>estimator_mumiss</a:t>
            </a:r>
            <a:r>
              <a:rPr lang="es-CO" sz="1200" dirty="0">
                <a:latin typeface="Courier New" panose="02070309020205020404" pitchFamily="49" charset="0"/>
                <a:cs typeface="Courier New" panose="02070309020205020404" pitchFamily="49" charset="0"/>
              </a:rPr>
              <a:t>[</a:t>
            </a:r>
            <a:r>
              <a:rPr lang="es-CO" sz="1200" dirty="0" err="1">
                <a:latin typeface="Courier New" panose="02070309020205020404" pitchFamily="49" charset="0"/>
                <a:cs typeface="Courier New" panose="02070309020205020404" pitchFamily="49" charset="0"/>
              </a:rPr>
              <a:t>i,j</a:t>
            </a:r>
            <a:r>
              <a:rPr lang="es-CO" sz="1200" dirty="0">
                <a:latin typeface="Courier New" panose="02070309020205020404" pitchFamily="49" charset="0"/>
                <a:cs typeface="Courier New" panose="02070309020205020404" pitchFamily="49" charset="0"/>
              </a:rPr>
              <a:t>]&lt;-0.5*(</a:t>
            </a:r>
            <a:r>
              <a:rPr lang="es-CO" sz="1200" dirty="0" err="1" smtClean="0">
                <a:latin typeface="Courier New" panose="02070309020205020404" pitchFamily="49" charset="0"/>
                <a:cs typeface="Courier New" panose="02070309020205020404" pitchFamily="49" charset="0"/>
              </a:rPr>
              <a:t>max</a:t>
            </a:r>
            <a:r>
              <a:rPr lang="es-CO" sz="1200" dirty="0" smtClean="0">
                <a:latin typeface="Courier New" panose="02070309020205020404" pitchFamily="49" charset="0"/>
                <a:cs typeface="Courier New" panose="02070309020205020404" pitchFamily="49" charset="0"/>
              </a:rPr>
              <a:t>(x)+min(x</a:t>
            </a:r>
            <a:r>
              <a:rPr lang="es-CO" sz="1200" dirty="0">
                <a:latin typeface="Courier New" panose="02070309020205020404" pitchFamily="49" charset="0"/>
                <a:cs typeface="Courier New" panose="02070309020205020404" pitchFamily="49" charset="0"/>
              </a:rPr>
              <a:t>))</a:t>
            </a:r>
          </a:p>
          <a:p>
            <a:pPr marL="53975" indent="0" algn="just">
              <a:buNone/>
            </a:pPr>
            <a:r>
              <a:rPr lang="es-CO" sz="1200" dirty="0">
                <a:latin typeface="Courier New" panose="02070309020205020404" pitchFamily="49" charset="0"/>
                <a:cs typeface="Courier New" panose="02070309020205020404" pitchFamily="49" charset="0"/>
              </a:rPr>
              <a:t>  </a:t>
            </a:r>
            <a:r>
              <a:rPr lang="es-CO" sz="1200" dirty="0" err="1">
                <a:latin typeface="Courier New" panose="02070309020205020404" pitchFamily="49" charset="0"/>
                <a:cs typeface="Courier New" panose="02070309020205020404" pitchFamily="49" charset="0"/>
              </a:rPr>
              <a:t>estimator_mu</a:t>
            </a:r>
            <a:r>
              <a:rPr lang="es-CO" sz="1200" dirty="0">
                <a:latin typeface="Courier New" panose="02070309020205020404" pitchFamily="49" charset="0"/>
                <a:cs typeface="Courier New" panose="02070309020205020404" pitchFamily="49" charset="0"/>
              </a:rPr>
              <a:t>[</a:t>
            </a:r>
            <a:r>
              <a:rPr lang="es-CO" sz="1200" dirty="0" err="1">
                <a:latin typeface="Courier New" panose="02070309020205020404" pitchFamily="49" charset="0"/>
                <a:cs typeface="Courier New" panose="02070309020205020404" pitchFamily="49" charset="0"/>
              </a:rPr>
              <a:t>i,j</a:t>
            </a:r>
            <a:r>
              <a:rPr lang="es-CO" sz="1200" dirty="0">
                <a:latin typeface="Courier New" panose="02070309020205020404" pitchFamily="49" charset="0"/>
                <a:cs typeface="Courier New" panose="02070309020205020404" pitchFamily="49" charset="0"/>
              </a:rPr>
              <a:t>]&lt;-mean(x)</a:t>
            </a:r>
          </a:p>
          <a:p>
            <a:pPr marL="53975" indent="0" algn="just">
              <a:buNone/>
            </a:pPr>
            <a:r>
              <a:rPr lang="es-CO" sz="1200" dirty="0" smtClean="0">
                <a:latin typeface="Courier New" panose="02070309020205020404" pitchFamily="49" charset="0"/>
                <a:cs typeface="Courier New" panose="02070309020205020404" pitchFamily="49" charset="0"/>
              </a:rPr>
              <a:t>&gt; }</a:t>
            </a:r>
            <a:endParaRPr lang="es-CO" sz="1200" dirty="0">
              <a:latin typeface="Courier New" panose="02070309020205020404" pitchFamily="49" charset="0"/>
              <a:cs typeface="Courier New" panose="02070309020205020404" pitchFamily="49" charset="0"/>
            </a:endParaRPr>
          </a:p>
          <a:p>
            <a:pPr marL="53975" indent="0" algn="just">
              <a:buNone/>
            </a:pPr>
            <a:r>
              <a:rPr lang="es-CO" sz="1200" dirty="0" smtClean="0">
                <a:latin typeface="Courier New" panose="02070309020205020404" pitchFamily="49" charset="0"/>
                <a:cs typeface="Courier New" panose="02070309020205020404" pitchFamily="49" charset="0"/>
              </a:rPr>
              <a:t>&gt; }</a:t>
            </a:r>
            <a:endParaRPr lang="es-CO" sz="1200" dirty="0">
              <a:latin typeface="Courier New" panose="02070309020205020404" pitchFamily="49" charset="0"/>
              <a:cs typeface="Courier New" panose="02070309020205020404" pitchFamily="49" charset="0"/>
            </a:endParaRPr>
          </a:p>
          <a:p>
            <a:pPr marL="53975" indent="0" algn="just">
              <a:buNone/>
            </a:pPr>
            <a:endParaRPr lang="es-CO" sz="1200" dirty="0">
              <a:latin typeface="Courier New" panose="02070309020205020404" pitchFamily="49" charset="0"/>
              <a:cs typeface="Courier New" panose="02070309020205020404" pitchFamily="49" charset="0"/>
            </a:endParaRPr>
          </a:p>
          <a:p>
            <a:pPr marL="53975" indent="0" algn="just">
              <a:buNone/>
            </a:pPr>
            <a:r>
              <a:rPr lang="es-CO" sz="1200" dirty="0" smtClean="0">
                <a:latin typeface="Courier New" panose="02070309020205020404" pitchFamily="49" charset="0"/>
                <a:cs typeface="Courier New" panose="02070309020205020404" pitchFamily="49" charset="0"/>
              </a:rPr>
              <a:t>&gt; </a:t>
            </a:r>
            <a:r>
              <a:rPr lang="es-CO" sz="1200" dirty="0" err="1" smtClean="0">
                <a:latin typeface="Courier New" panose="02070309020205020404" pitchFamily="49" charset="0"/>
                <a:cs typeface="Courier New" panose="02070309020205020404" pitchFamily="49" charset="0"/>
              </a:rPr>
              <a:t>matplot</a:t>
            </a:r>
            <a:r>
              <a:rPr lang="es-CO" sz="1200" dirty="0" smtClean="0">
                <a:latin typeface="Courier New" panose="02070309020205020404" pitchFamily="49" charset="0"/>
                <a:cs typeface="Courier New" panose="02070309020205020404" pitchFamily="49" charset="0"/>
              </a:rPr>
              <a:t>(1:draws</a:t>
            </a:r>
            <a:r>
              <a:rPr lang="es-CO" sz="1200" dirty="0">
                <a:latin typeface="Courier New" panose="02070309020205020404" pitchFamily="49" charset="0"/>
                <a:cs typeface="Courier New" panose="02070309020205020404" pitchFamily="49" charset="0"/>
              </a:rPr>
              <a:t>, </a:t>
            </a:r>
            <a:r>
              <a:rPr lang="es-CO" sz="1200" dirty="0" err="1">
                <a:latin typeface="Courier New" panose="02070309020205020404" pitchFamily="49" charset="0"/>
                <a:cs typeface="Courier New" panose="02070309020205020404" pitchFamily="49" charset="0"/>
              </a:rPr>
              <a:t>cbind</a:t>
            </a:r>
            <a:r>
              <a:rPr lang="es-CO" sz="1200" dirty="0">
                <a:latin typeface="Courier New" panose="02070309020205020404" pitchFamily="49" charset="0"/>
                <a:cs typeface="Courier New" panose="02070309020205020404" pitchFamily="49" charset="0"/>
              </a:rPr>
              <a:t>(</a:t>
            </a:r>
            <a:r>
              <a:rPr lang="es-CO" sz="1200" dirty="0" err="1">
                <a:latin typeface="Courier New" panose="02070309020205020404" pitchFamily="49" charset="0"/>
                <a:cs typeface="Courier New" panose="02070309020205020404" pitchFamily="49" charset="0"/>
              </a:rPr>
              <a:t>estimator_mumiss</a:t>
            </a:r>
            <a:r>
              <a:rPr lang="es-CO" sz="1200" dirty="0">
                <a:latin typeface="Courier New" panose="02070309020205020404" pitchFamily="49" charset="0"/>
                <a:cs typeface="Courier New" panose="02070309020205020404" pitchFamily="49" charset="0"/>
              </a:rPr>
              <a:t>[,1],</a:t>
            </a:r>
            <a:r>
              <a:rPr lang="es-CO" sz="1200" dirty="0" err="1">
                <a:latin typeface="Courier New" panose="02070309020205020404" pitchFamily="49" charset="0"/>
                <a:cs typeface="Courier New" panose="02070309020205020404" pitchFamily="49" charset="0"/>
              </a:rPr>
              <a:t>estimator_mu</a:t>
            </a:r>
            <a:r>
              <a:rPr lang="es-CO" sz="1200" dirty="0">
                <a:latin typeface="Courier New" panose="02070309020205020404" pitchFamily="49" charset="0"/>
                <a:cs typeface="Courier New" panose="02070309020205020404" pitchFamily="49" charset="0"/>
              </a:rPr>
              <a:t>[,1</a:t>
            </a:r>
            <a:r>
              <a:rPr lang="es-CO" sz="1200" dirty="0" smtClean="0">
                <a:latin typeface="Courier New" panose="02070309020205020404" pitchFamily="49" charset="0"/>
                <a:cs typeface="Courier New" panose="02070309020205020404" pitchFamily="49" charset="0"/>
              </a:rPr>
              <a:t>]))</a:t>
            </a:r>
          </a:p>
          <a:p>
            <a:pPr marL="53975" indent="0" algn="just">
              <a:buNone/>
            </a:pPr>
            <a:r>
              <a:rPr lang="es-CO" sz="1200" dirty="0" smtClean="0">
                <a:latin typeface="Courier New" panose="02070309020205020404" pitchFamily="49" charset="0"/>
                <a:cs typeface="Courier New" panose="02070309020205020404" pitchFamily="49" charset="0"/>
              </a:rPr>
              <a:t># Gráfico con la muestra más pequeña</a:t>
            </a:r>
            <a:endParaRPr lang="es-CO" sz="1200" dirty="0">
              <a:latin typeface="Courier New" panose="02070309020205020404" pitchFamily="49" charset="0"/>
              <a:cs typeface="Courier New" panose="02070309020205020404" pitchFamily="49" charset="0"/>
            </a:endParaRPr>
          </a:p>
          <a:p>
            <a:pPr marL="53975" indent="0" algn="just">
              <a:buNone/>
            </a:pPr>
            <a:r>
              <a:rPr lang="es-CO" sz="1200" dirty="0" smtClean="0">
                <a:latin typeface="Courier New" panose="02070309020205020404" pitchFamily="49" charset="0"/>
                <a:cs typeface="Courier New" panose="02070309020205020404" pitchFamily="49" charset="0"/>
              </a:rPr>
              <a:t>&gt; </a:t>
            </a:r>
            <a:r>
              <a:rPr lang="es-CO" sz="1200" dirty="0" err="1" smtClean="0">
                <a:latin typeface="Courier New" panose="02070309020205020404" pitchFamily="49" charset="0"/>
                <a:cs typeface="Courier New" panose="02070309020205020404" pitchFamily="49" charset="0"/>
              </a:rPr>
              <a:t>matplot</a:t>
            </a:r>
            <a:r>
              <a:rPr lang="es-CO" sz="1200" dirty="0" smtClean="0">
                <a:latin typeface="Courier New" panose="02070309020205020404" pitchFamily="49" charset="0"/>
                <a:cs typeface="Courier New" panose="02070309020205020404" pitchFamily="49" charset="0"/>
              </a:rPr>
              <a:t>(1:draws</a:t>
            </a:r>
            <a:r>
              <a:rPr lang="es-CO" sz="1200" dirty="0">
                <a:latin typeface="Courier New" panose="02070309020205020404" pitchFamily="49" charset="0"/>
                <a:cs typeface="Courier New" panose="02070309020205020404" pitchFamily="49" charset="0"/>
              </a:rPr>
              <a:t>, </a:t>
            </a:r>
            <a:r>
              <a:rPr lang="es-CO" sz="1200" dirty="0" err="1">
                <a:latin typeface="Courier New" panose="02070309020205020404" pitchFamily="49" charset="0"/>
                <a:cs typeface="Courier New" panose="02070309020205020404" pitchFamily="49" charset="0"/>
              </a:rPr>
              <a:t>cbind</a:t>
            </a:r>
            <a:r>
              <a:rPr lang="es-CO" sz="1200" dirty="0">
                <a:latin typeface="Courier New" panose="02070309020205020404" pitchFamily="49" charset="0"/>
                <a:cs typeface="Courier New" panose="02070309020205020404" pitchFamily="49" charset="0"/>
              </a:rPr>
              <a:t>(</a:t>
            </a:r>
            <a:r>
              <a:rPr lang="es-CO" sz="1200" dirty="0" err="1">
                <a:latin typeface="Courier New" panose="02070309020205020404" pitchFamily="49" charset="0"/>
                <a:cs typeface="Courier New" panose="02070309020205020404" pitchFamily="49" charset="0"/>
              </a:rPr>
              <a:t>estimator_mumiss</a:t>
            </a:r>
            <a:r>
              <a:rPr lang="es-CO" sz="1200" dirty="0">
                <a:latin typeface="Courier New" panose="02070309020205020404" pitchFamily="49" charset="0"/>
                <a:cs typeface="Courier New" panose="02070309020205020404" pitchFamily="49" charset="0"/>
              </a:rPr>
              <a:t>[,2],</a:t>
            </a:r>
            <a:r>
              <a:rPr lang="es-CO" sz="1200" dirty="0" err="1">
                <a:latin typeface="Courier New" panose="02070309020205020404" pitchFamily="49" charset="0"/>
                <a:cs typeface="Courier New" panose="02070309020205020404" pitchFamily="49" charset="0"/>
              </a:rPr>
              <a:t>estimator_mu</a:t>
            </a:r>
            <a:r>
              <a:rPr lang="es-CO" sz="1200" dirty="0">
                <a:latin typeface="Courier New" panose="02070309020205020404" pitchFamily="49" charset="0"/>
                <a:cs typeface="Courier New" panose="02070309020205020404" pitchFamily="49" charset="0"/>
              </a:rPr>
              <a:t>[,2</a:t>
            </a:r>
            <a:r>
              <a:rPr lang="es-CO" sz="1200" dirty="0" smtClean="0">
                <a:latin typeface="Courier New" panose="02070309020205020404" pitchFamily="49" charset="0"/>
                <a:cs typeface="Courier New" panose="02070309020205020404" pitchFamily="49" charset="0"/>
              </a:rPr>
              <a:t>]))</a:t>
            </a:r>
          </a:p>
          <a:p>
            <a:pPr marL="53975" indent="0" algn="just">
              <a:buNone/>
            </a:pPr>
            <a:endParaRPr lang="es-CO" sz="1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9550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55084"/>
            <a:ext cx="9130937" cy="6857999"/>
          </a:xfrm>
        </p:spPr>
      </p:pic>
      <p:sp>
        <p:nvSpPr>
          <p:cNvPr id="2" name="Título 1"/>
          <p:cNvSpPr>
            <a:spLocks noGrp="1"/>
          </p:cNvSpPr>
          <p:nvPr>
            <p:ph type="title"/>
          </p:nvPr>
        </p:nvSpPr>
        <p:spPr>
          <a:xfrm>
            <a:off x="804696" y="2225407"/>
            <a:ext cx="7682343" cy="4284572"/>
          </a:xfrm>
        </p:spPr>
        <p:txBody>
          <a:bodyPr>
            <a:noAutofit/>
          </a:bodyPr>
          <a:lstStyle/>
          <a:p>
            <a:pPr algn="l"/>
            <a:r>
              <a:rPr lang="es-ES" sz="2400" b="1" dirty="0" smtClean="0">
                <a:solidFill>
                  <a:schemeClr val="accent2">
                    <a:lumMod val="50000"/>
                  </a:schemeClr>
                </a:solidFill>
              </a:rPr>
              <a:t/>
            </a:r>
            <a:br>
              <a:rPr lang="es-ES" sz="2400" b="1" dirty="0" smtClean="0">
                <a:solidFill>
                  <a:schemeClr val="accent2">
                    <a:lumMod val="50000"/>
                  </a:schemeClr>
                </a:solidFill>
              </a:rPr>
            </a:br>
            <a:r>
              <a:rPr lang="es-ES" sz="2400" b="1" dirty="0">
                <a:solidFill>
                  <a:schemeClr val="accent2">
                    <a:lumMod val="50000"/>
                  </a:schemeClr>
                </a:solidFill>
              </a:rPr>
              <a:t/>
            </a:r>
            <a:br>
              <a:rPr lang="es-ES" sz="2400" b="1" dirty="0">
                <a:solidFill>
                  <a:schemeClr val="accent2">
                    <a:lumMod val="50000"/>
                  </a:schemeClr>
                </a:solidFill>
              </a:rPr>
            </a:br>
            <a:r>
              <a:rPr lang="es-ES" sz="2400" b="1" dirty="0" smtClean="0">
                <a:solidFill>
                  <a:schemeClr val="accent2">
                    <a:lumMod val="50000"/>
                  </a:schemeClr>
                </a:solidFill>
              </a:rPr>
              <a:t/>
            </a:r>
            <a:br>
              <a:rPr lang="es-ES" sz="2400" b="1" dirty="0" smtClean="0">
                <a:solidFill>
                  <a:schemeClr val="accent2">
                    <a:lumMod val="50000"/>
                  </a:schemeClr>
                </a:solidFill>
              </a:rPr>
            </a:br>
            <a:r>
              <a:rPr lang="es-ES" sz="2400" b="1" dirty="0" smtClean="0">
                <a:solidFill>
                  <a:schemeClr val="accent2">
                    <a:lumMod val="50000"/>
                  </a:schemeClr>
                </a:solidFill>
              </a:rPr>
              <a:t>En este módulo:</a:t>
            </a:r>
            <a:br>
              <a:rPr lang="es-ES" sz="2400" b="1" dirty="0" smtClean="0">
                <a:solidFill>
                  <a:schemeClr val="accent2">
                    <a:lumMod val="50000"/>
                  </a:schemeClr>
                </a:solidFill>
              </a:rPr>
            </a:br>
            <a:r>
              <a:rPr lang="es-ES" sz="2400" b="1" dirty="0">
                <a:solidFill>
                  <a:schemeClr val="accent2">
                    <a:lumMod val="50000"/>
                  </a:schemeClr>
                </a:solidFill>
              </a:rPr>
              <a:t/>
            </a:r>
            <a:br>
              <a:rPr lang="es-ES" sz="2400" b="1" dirty="0">
                <a:solidFill>
                  <a:schemeClr val="accent2">
                    <a:lumMod val="50000"/>
                  </a:schemeClr>
                </a:solidFill>
              </a:rPr>
            </a:br>
            <a:r>
              <a:rPr lang="es-ES" sz="2400" b="1" dirty="0" smtClean="0">
                <a:solidFill>
                  <a:schemeClr val="accent2">
                    <a:lumMod val="50000"/>
                  </a:schemeClr>
                </a:solidFill>
              </a:rPr>
              <a:t>	Un poco más sobre estimación</a:t>
            </a:r>
            <a:r>
              <a:rPr lang="es-ES" sz="2400" b="1" dirty="0" smtClean="0">
                <a:solidFill>
                  <a:schemeClr val="accent2">
                    <a:lumMod val="75000"/>
                  </a:schemeClr>
                </a:solidFill>
              </a:rPr>
              <a:t/>
            </a:r>
            <a:br>
              <a:rPr lang="es-ES" sz="2400" b="1" dirty="0" smtClean="0">
                <a:solidFill>
                  <a:schemeClr val="accent2">
                    <a:lumMod val="75000"/>
                  </a:schemeClr>
                </a:solidFill>
              </a:rPr>
            </a:br>
            <a:r>
              <a:rPr lang="es-ES" sz="2400" dirty="0"/>
              <a:t>	</a:t>
            </a:r>
            <a:r>
              <a:rPr lang="es-ES" sz="2400" dirty="0" smtClean="0"/>
              <a:t/>
            </a:r>
            <a:br>
              <a:rPr lang="es-ES" sz="2400" dirty="0" smtClean="0"/>
            </a:br>
            <a:r>
              <a:rPr lang="es-ES" sz="2400" dirty="0" smtClean="0"/>
              <a:t>	</a:t>
            </a:r>
            <a:r>
              <a:rPr lang="es-ES" sz="2400" b="1" dirty="0" smtClean="0">
                <a:solidFill>
                  <a:schemeClr val="accent2">
                    <a:lumMod val="50000"/>
                  </a:schemeClr>
                </a:solidFill>
              </a:rPr>
              <a:t>El caballito de batalla: Modelo de regresión lineal</a:t>
            </a:r>
            <a:r>
              <a:rPr lang="es-ES" sz="2400" dirty="0" smtClean="0"/>
              <a:t/>
            </a:r>
            <a:br>
              <a:rPr lang="es-ES" sz="2400" dirty="0" smtClean="0"/>
            </a:br>
            <a:r>
              <a:rPr lang="es-ES" sz="2400" dirty="0"/>
              <a:t/>
            </a:r>
            <a:br>
              <a:rPr lang="es-ES" sz="2400" dirty="0"/>
            </a:br>
            <a:r>
              <a:rPr lang="es-ES" sz="2400" dirty="0" smtClean="0"/>
              <a:t>	</a:t>
            </a:r>
            <a:r>
              <a:rPr lang="es-ES" sz="2400" b="1" dirty="0" smtClean="0">
                <a:solidFill>
                  <a:schemeClr val="accent2">
                    <a:lumMod val="50000"/>
                  </a:schemeClr>
                </a:solidFill>
              </a:rPr>
              <a:t>Otros modelos de regresión</a:t>
            </a:r>
            <a:r>
              <a:rPr lang="es-ES" sz="2400" dirty="0" smtClean="0"/>
              <a:t/>
            </a:r>
            <a:br>
              <a:rPr lang="es-ES" sz="2400" dirty="0" smtClean="0"/>
            </a:br>
            <a:r>
              <a:rPr lang="es-ES" sz="2400" dirty="0"/>
              <a:t>		</a:t>
            </a:r>
            <a:r>
              <a:rPr lang="es-ES" sz="2400" dirty="0" smtClean="0"/>
              <a:t/>
            </a:r>
            <a:br>
              <a:rPr lang="es-ES" sz="2400" dirty="0" smtClean="0"/>
            </a:br>
            <a:r>
              <a:rPr lang="es-ES" sz="2400" dirty="0"/>
              <a:t>	</a:t>
            </a:r>
          </a:p>
        </p:txBody>
      </p:sp>
      <p:sp>
        <p:nvSpPr>
          <p:cNvPr id="3" name="CuadroTexto 2"/>
          <p:cNvSpPr txBox="1"/>
          <p:nvPr/>
        </p:nvSpPr>
        <p:spPr>
          <a:xfrm>
            <a:off x="804696" y="1114417"/>
            <a:ext cx="7682343" cy="1323439"/>
          </a:xfrm>
          <a:prstGeom prst="rect">
            <a:avLst/>
          </a:prstGeom>
          <a:noFill/>
        </p:spPr>
        <p:txBody>
          <a:bodyPr wrap="square" rtlCol="0">
            <a:spAutoFit/>
          </a:bodyPr>
          <a:lstStyle/>
          <a:p>
            <a:r>
              <a:rPr lang="es-ES" sz="4000" b="1" dirty="0" smtClean="0">
                <a:solidFill>
                  <a:schemeClr val="accent2">
                    <a:lumMod val="50000"/>
                  </a:schemeClr>
                </a:solidFill>
              </a:rPr>
              <a:t>Métodos </a:t>
            </a:r>
            <a:r>
              <a:rPr lang="es-ES" sz="4000" b="1" dirty="0">
                <a:solidFill>
                  <a:schemeClr val="accent2">
                    <a:lumMod val="50000"/>
                  </a:schemeClr>
                </a:solidFill>
              </a:rPr>
              <a:t>de regresión: técnicas y aplicaciones</a:t>
            </a:r>
            <a:endParaRPr lang="es-CO" sz="4000" b="1" dirty="0">
              <a:solidFill>
                <a:schemeClr val="accent2">
                  <a:lumMod val="50000"/>
                </a:schemeClr>
              </a:solidFill>
            </a:endParaRPr>
          </a:p>
        </p:txBody>
      </p:sp>
    </p:spTree>
    <p:extLst>
      <p:ext uri="{BB962C8B-B14F-4D97-AF65-F5344CB8AC3E}">
        <p14:creationId xmlns:p14="http://schemas.microsoft.com/office/powerpoint/2010/main" val="3447817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 (Competencia de estimadores)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900" dirty="0" smtClean="0"/>
                  <a:t>Estudiemos el comportamiento en muestra pequeña de diferentes estimadores de la media. Considere los siguientes estimadores:</a:t>
                </a:r>
              </a:p>
              <a:p>
                <a:pPr marL="53975" indent="0" algn="just">
                  <a:buNone/>
                </a:pPr>
                <a14:m>
                  <m:oMathPara xmlns:m="http://schemas.openxmlformats.org/officeDocument/2006/math">
                    <m:oMathParaPr>
                      <m:jc m:val="centerGroup"/>
                    </m:oMathParaPr>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𝑔</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m:t>
                      </m:r>
                      <m:acc>
                        <m:accPr>
                          <m:chr m:val="̅"/>
                          <m:ctrlPr>
                            <a:rPr lang="en-US" sz="1900" b="0" i="1" smtClean="0">
                              <a:latin typeface="Cambria Math" panose="02040503050406030204" pitchFamily="18" charset="0"/>
                            </a:rPr>
                          </m:ctrlPr>
                        </m:accPr>
                        <m:e>
                          <m:r>
                            <a:rPr lang="en-US" sz="1900" b="0" i="1" smtClean="0">
                              <a:latin typeface="Cambria Math" panose="02040503050406030204" pitchFamily="18" charset="0"/>
                            </a:rPr>
                            <m:t>𝑋</m:t>
                          </m:r>
                        </m:e>
                      </m:acc>
                    </m:oMath>
                  </m:oMathPara>
                </a14:m>
                <a:endParaRPr lang="en-US" sz="1900" b="0" dirty="0" smtClean="0"/>
              </a:p>
              <a:p>
                <a:pPr marL="53975" indent="0" algn="just">
                  <a:buNone/>
                </a:pPr>
                <a:endParaRPr lang="en-US" sz="1900" b="0" dirty="0" smtClean="0"/>
              </a:p>
              <a:p>
                <a:pPr marL="53975" indent="0" algn="just">
                  <a:buNone/>
                </a:pPr>
                <a14:m>
                  <m:oMathPara xmlns:m="http://schemas.openxmlformats.org/officeDocument/2006/math">
                    <m:oMathParaPr>
                      <m:jc m:val="centerGroup"/>
                    </m:oMathParaPr>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𝑔</m:t>
                          </m:r>
                        </m:e>
                        <m:sub>
                          <m:r>
                            <a:rPr lang="en-US" sz="1900" b="0" i="1" smtClean="0">
                              <a:latin typeface="Cambria Math" panose="02040503050406030204" pitchFamily="18" charset="0"/>
                            </a:rPr>
                            <m:t>2</m:t>
                          </m:r>
                        </m:sub>
                      </m:sSub>
                      <m:r>
                        <a:rPr lang="en-US" sz="1900" i="1">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1</m:t>
                          </m:r>
                        </m:sub>
                      </m:sSub>
                    </m:oMath>
                  </m:oMathPara>
                </a14:m>
                <a:endParaRPr lang="en-US" sz="1900" b="0" dirty="0" smtClean="0"/>
              </a:p>
              <a:p>
                <a:pPr marL="53975" indent="0" algn="just">
                  <a:buNone/>
                </a:pPr>
                <a:endParaRPr lang="es-CO" sz="1900" dirty="0" smtClean="0"/>
              </a:p>
              <a:p>
                <a:pPr marL="53975" indent="0" algn="just">
                  <a:buNone/>
                </a:pPr>
                <a14:m>
                  <m:oMathPara xmlns:m="http://schemas.openxmlformats.org/officeDocument/2006/math">
                    <m:oMathParaPr>
                      <m:jc m:val="centerGroup"/>
                    </m:oMathParaPr>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𝑔</m:t>
                          </m:r>
                        </m:e>
                        <m:sub>
                          <m:r>
                            <a:rPr lang="en-US" sz="1900" b="0" i="1" smtClean="0">
                              <a:latin typeface="Cambria Math" panose="02040503050406030204" pitchFamily="18" charset="0"/>
                            </a:rPr>
                            <m:t>3</m:t>
                          </m:r>
                        </m:sub>
                      </m:sSub>
                      <m:r>
                        <a:rPr lang="en-US" sz="1900" i="1">
                          <a:latin typeface="Cambria Math" panose="02040503050406030204" pitchFamily="18" charset="0"/>
                        </a:rPr>
                        <m:t>=</m:t>
                      </m:r>
                      <m:r>
                        <a:rPr lang="en-US" sz="1900" b="0" i="1" smtClean="0">
                          <a:latin typeface="Cambria Math" panose="02040503050406030204" pitchFamily="18" charset="0"/>
                        </a:rPr>
                        <m:t>𝑀𝑒𝑑𝑖𝑎𝑛𝑎</m:t>
                      </m:r>
                      <m:d>
                        <m:dPr>
                          <m:ctrlPr>
                            <a:rPr lang="en-US" sz="1900" i="1">
                              <a:latin typeface="Cambria Math" panose="02040503050406030204" pitchFamily="18" charset="0"/>
                            </a:rPr>
                          </m:ctrlPr>
                        </m:dPr>
                        <m:e>
                          <m:r>
                            <a:rPr lang="en-US" sz="1900" i="1">
                              <a:latin typeface="Cambria Math" panose="02040503050406030204" pitchFamily="18" charset="0"/>
                            </a:rPr>
                            <m:t>𝑋</m:t>
                          </m:r>
                        </m:e>
                      </m:d>
                    </m:oMath>
                  </m:oMathPara>
                </a14:m>
                <a:endParaRPr lang="en-US" sz="1900" dirty="0" smtClean="0"/>
              </a:p>
              <a:p>
                <a:pPr marL="53975" indent="0" algn="just">
                  <a:buNone/>
                </a:pPr>
                <a:endParaRPr lang="es-CO" sz="1900" dirty="0" smtClean="0"/>
              </a:p>
              <a:p>
                <a:pPr marL="53975" indent="0" algn="just">
                  <a:buNone/>
                </a:pPr>
                <a14:m>
                  <m:oMathPara xmlns:m="http://schemas.openxmlformats.org/officeDocument/2006/math">
                    <m:oMathParaPr>
                      <m:jc m:val="centerGroup"/>
                    </m:oMathParaPr>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𝑔</m:t>
                          </m:r>
                        </m:e>
                        <m:sub>
                          <m:r>
                            <a:rPr lang="en-US" sz="1900" b="0" i="1" smtClean="0">
                              <a:latin typeface="Cambria Math" panose="02040503050406030204" pitchFamily="18" charset="0"/>
                            </a:rPr>
                            <m:t>4</m:t>
                          </m:r>
                        </m:sub>
                      </m:sSub>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𝑚𝑎𝑥</m:t>
                          </m:r>
                          <m:d>
                            <m:dPr>
                              <m:ctrlPr>
                                <a:rPr lang="en-US" sz="1900" i="1">
                                  <a:latin typeface="Cambria Math" panose="02040503050406030204" pitchFamily="18" charset="0"/>
                                </a:rPr>
                              </m:ctrlPr>
                            </m:dPr>
                            <m:e>
                              <m:r>
                                <a:rPr lang="en-US" sz="1900" i="1">
                                  <a:latin typeface="Cambria Math" panose="02040503050406030204" pitchFamily="18" charset="0"/>
                                </a:rPr>
                                <m:t>𝑋</m:t>
                              </m:r>
                            </m:e>
                          </m:d>
                          <m:r>
                            <a:rPr lang="en-US" sz="1900" i="1">
                              <a:latin typeface="Cambria Math" panose="02040503050406030204" pitchFamily="18" charset="0"/>
                            </a:rPr>
                            <m:t>−</m:t>
                          </m:r>
                          <m:r>
                            <a:rPr lang="en-US" sz="1900" i="1">
                              <a:latin typeface="Cambria Math" panose="02040503050406030204" pitchFamily="18" charset="0"/>
                            </a:rPr>
                            <m:t>𝑚𝑖𝑛</m:t>
                          </m:r>
                          <m:d>
                            <m:dPr>
                              <m:ctrlPr>
                                <a:rPr lang="en-US" sz="1900" i="1">
                                  <a:latin typeface="Cambria Math" panose="02040503050406030204" pitchFamily="18" charset="0"/>
                                </a:rPr>
                              </m:ctrlPr>
                            </m:dPr>
                            <m:e>
                              <m:r>
                                <a:rPr lang="en-US" sz="1900" i="1">
                                  <a:latin typeface="Cambria Math" panose="02040503050406030204" pitchFamily="18" charset="0"/>
                                </a:rPr>
                                <m:t>𝑋</m:t>
                              </m:r>
                            </m:e>
                          </m:d>
                        </m:num>
                        <m:den>
                          <m:r>
                            <a:rPr lang="en-US" sz="1900" i="1">
                              <a:latin typeface="Cambria Math" panose="02040503050406030204" pitchFamily="18" charset="0"/>
                            </a:rPr>
                            <m:t>2</m:t>
                          </m:r>
                        </m:den>
                      </m:f>
                    </m:oMath>
                  </m:oMathPara>
                </a14:m>
                <a:endParaRPr lang="es-CO" sz="1900" dirty="0" smtClean="0"/>
              </a:p>
              <a:p>
                <a:pPr marL="288925" indent="-234950" algn="just"/>
                <a:r>
                  <a:rPr lang="es-CO" sz="1900" dirty="0" smtClean="0"/>
                  <a:t>Cuál de estos estimadores es </a:t>
                </a:r>
                <a:r>
                  <a:rPr lang="es-CO" sz="1900" dirty="0" err="1" smtClean="0"/>
                  <a:t>insesgado</a:t>
                </a:r>
                <a:r>
                  <a:rPr lang="es-CO" sz="1900" dirty="0" smtClean="0"/>
                  <a:t>? Cuál debería ser el mejor estimador de la media?</a:t>
                </a:r>
              </a:p>
              <a:p>
                <a:pPr marL="288925" indent="-234950" algn="just"/>
                <a:r>
                  <a:rPr lang="es-CO" sz="1900" dirty="0" smtClean="0"/>
                  <a:t>Escriba una programa que simule las propiedades de estos estimadores partiendo del supuesto que </a:t>
                </a:r>
                <a14:m>
                  <m:oMath xmlns:m="http://schemas.openxmlformats.org/officeDocument/2006/math">
                    <m:r>
                      <a:rPr lang="en-US" sz="1900" i="1">
                        <a:latin typeface="Cambria Math" panose="02040503050406030204" pitchFamily="18" charset="0"/>
                      </a:rPr>
                      <m:t>𝑋</m:t>
                    </m:r>
                  </m:oMath>
                </a14:m>
                <a:r>
                  <a:rPr lang="es-CO" sz="1900" dirty="0" smtClean="0"/>
                  <a:t> distribuye normal</a:t>
                </a:r>
              </a:p>
              <a:p>
                <a:pPr marL="288925" indent="-234950" algn="just"/>
                <a:r>
                  <a:rPr lang="es-CO" sz="1900" dirty="0" smtClean="0"/>
                  <a:t>Como cambian los resultados si se supone que la distribución es exponencial?</a:t>
                </a:r>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3"/>
                <a:stretch>
                  <a:fillRect t="-664" r="-667" b="-6109"/>
                </a:stretch>
              </a:blipFill>
            </p:spPr>
            <p:txBody>
              <a:bodyPr/>
              <a:lstStyle/>
              <a:p>
                <a:r>
                  <a:rPr lang="en-US">
                    <a:noFill/>
                  </a:rPr>
                  <a:t> </a:t>
                </a:r>
              </a:p>
            </p:txBody>
          </p:sp>
        </mc:Fallback>
      </mc:AlternateContent>
    </p:spTree>
    <p:extLst>
      <p:ext uri="{BB962C8B-B14F-4D97-AF65-F5344CB8AC3E}">
        <p14:creationId xmlns:p14="http://schemas.microsoft.com/office/powerpoint/2010/main" val="3999188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2000" dirty="0" smtClean="0"/>
              <a:t>Estudiemos el comportamiento en muestra pequeña de diferentes estimadores de la media. </a:t>
            </a:r>
          </a:p>
          <a:p>
            <a:pPr marL="53975" indent="0" algn="just">
              <a:buNone/>
            </a:pPr>
            <a:endParaRPr lang="es-CO" sz="2000" dirty="0"/>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my.means</a:t>
            </a:r>
            <a:r>
              <a:rPr lang="es-CO" sz="1600" dirty="0" smtClean="0">
                <a:latin typeface="Courier New" panose="02070309020205020404" pitchFamily="49" charset="0"/>
                <a:cs typeface="Courier New" panose="02070309020205020404" pitchFamily="49" charset="0"/>
              </a:rPr>
              <a:t> </a:t>
            </a:r>
            <a:r>
              <a:rPr lang="es-CO" sz="1600" dirty="0">
                <a:latin typeface="Courier New" panose="02070309020205020404" pitchFamily="49" charset="0"/>
                <a:cs typeface="Courier New" panose="02070309020205020404" pitchFamily="49" charset="0"/>
              </a:rPr>
              <a:t>&lt;- </a:t>
            </a:r>
            <a:r>
              <a:rPr lang="es-CO" sz="1600" dirty="0" err="1">
                <a:latin typeface="Courier New" panose="02070309020205020404" pitchFamily="49" charset="0"/>
                <a:cs typeface="Courier New" panose="02070309020205020404" pitchFamily="49" charset="0"/>
              </a:rPr>
              <a:t>function</a:t>
            </a:r>
            <a:r>
              <a:rPr lang="es-CO" sz="1600" dirty="0">
                <a:latin typeface="Courier New" panose="02070309020205020404" pitchFamily="49" charset="0"/>
                <a:cs typeface="Courier New" panose="02070309020205020404" pitchFamily="49" charset="0"/>
              </a:rPr>
              <a:t>(n, </a:t>
            </a:r>
            <a:r>
              <a:rPr lang="es-CO" sz="1600" dirty="0" err="1">
                <a:latin typeface="Courier New" panose="02070309020205020404" pitchFamily="49" charset="0"/>
                <a:cs typeface="Courier New" panose="02070309020205020404" pitchFamily="49" charset="0"/>
              </a:rPr>
              <a:t>var</a:t>
            </a:r>
            <a:r>
              <a:rPr lang="es-CO" sz="1600" dirty="0">
                <a:latin typeface="Courier New" panose="02070309020205020404" pitchFamily="49" charset="0"/>
                <a:cs typeface="Courier New" panose="02070309020205020404" pitchFamily="49" charset="0"/>
              </a:rPr>
              <a:t>=1){</a:t>
            </a:r>
          </a:p>
          <a:p>
            <a:pPr marL="53975" indent="0" algn="just">
              <a:buNone/>
            </a:pPr>
            <a:r>
              <a:rPr lang="es-CO" sz="1600" dirty="0">
                <a:latin typeface="Courier New" panose="02070309020205020404" pitchFamily="49" charset="0"/>
                <a:cs typeface="Courier New" panose="02070309020205020404" pitchFamily="49" charset="0"/>
              </a:rPr>
              <a:t>  x&lt;-</a:t>
            </a:r>
            <a:r>
              <a:rPr lang="es-CO" sz="1600" dirty="0" err="1">
                <a:latin typeface="Courier New" panose="02070309020205020404" pitchFamily="49" charset="0"/>
                <a:cs typeface="Courier New" panose="02070309020205020404" pitchFamily="49" charset="0"/>
              </a:rPr>
              <a:t>rnorm</a:t>
            </a:r>
            <a:r>
              <a:rPr lang="es-CO" sz="1600" dirty="0">
                <a:latin typeface="Courier New" panose="02070309020205020404" pitchFamily="49" charset="0"/>
                <a:cs typeface="Courier New" panose="02070309020205020404" pitchFamily="49" charset="0"/>
              </a:rPr>
              <a:t>(n, </a:t>
            </a:r>
            <a:r>
              <a:rPr lang="es-CO" sz="1600" dirty="0" err="1">
                <a:latin typeface="Courier New" panose="02070309020205020404" pitchFamily="49" charset="0"/>
                <a:cs typeface="Courier New" panose="02070309020205020404" pitchFamily="49" charset="0"/>
              </a:rPr>
              <a:t>sd</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var</a:t>
            </a:r>
            <a:r>
              <a:rPr lang="es-CO" sz="1600" dirty="0">
                <a:latin typeface="Courier New" panose="02070309020205020404" pitchFamily="49" charset="0"/>
                <a:cs typeface="Courier New" panose="02070309020205020404" pitchFamily="49" charset="0"/>
              </a:rPr>
              <a:t>**0.5)</a:t>
            </a:r>
          </a:p>
          <a:p>
            <a:pPr marL="53975" indent="0" algn="just">
              <a:buNone/>
            </a:pPr>
            <a:r>
              <a:rPr lang="es-CO" sz="1600" dirty="0">
                <a:latin typeface="Courier New" panose="02070309020205020404" pitchFamily="49" charset="0"/>
                <a:cs typeface="Courier New" panose="02070309020205020404" pitchFamily="49" charset="0"/>
              </a:rPr>
              <a:t>  res &lt;- c(mean(x), x[1], median(x), (</a:t>
            </a:r>
            <a:r>
              <a:rPr lang="es-CO" sz="1600" dirty="0" err="1">
                <a:latin typeface="Courier New" panose="02070309020205020404" pitchFamily="49" charset="0"/>
                <a:cs typeface="Courier New" panose="02070309020205020404" pitchFamily="49" charset="0"/>
              </a:rPr>
              <a:t>max</a:t>
            </a:r>
            <a:r>
              <a:rPr lang="es-CO" sz="1600" dirty="0">
                <a:latin typeface="Courier New" panose="02070309020205020404" pitchFamily="49" charset="0"/>
                <a:cs typeface="Courier New" panose="02070309020205020404" pitchFamily="49" charset="0"/>
              </a:rPr>
              <a:t>(x)+min(x))/2)</a:t>
            </a:r>
          </a:p>
          <a:p>
            <a:pPr marL="53975" indent="0" algn="just">
              <a:buNone/>
            </a:pP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names</a:t>
            </a:r>
            <a:r>
              <a:rPr lang="es-CO" sz="1600" dirty="0">
                <a:latin typeface="Courier New" panose="02070309020205020404" pitchFamily="49" charset="0"/>
                <a:cs typeface="Courier New" panose="02070309020205020404" pitchFamily="49" charset="0"/>
              </a:rPr>
              <a:t>(res) &lt;- paste("g", c(1:4), </a:t>
            </a:r>
            <a:r>
              <a:rPr lang="es-CO" sz="1600" dirty="0" err="1">
                <a:latin typeface="Courier New" panose="02070309020205020404" pitchFamily="49" charset="0"/>
                <a:cs typeface="Courier New" panose="02070309020205020404" pitchFamily="49" charset="0"/>
              </a:rPr>
              <a:t>sep</a:t>
            </a: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  res</a:t>
            </a:r>
          </a:p>
          <a:p>
            <a:pPr marL="53975" indent="0" algn="just">
              <a:buNone/>
            </a:pP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smtClean="0">
                <a:latin typeface="Courier New" panose="02070309020205020404" pitchFamily="49" charset="0"/>
                <a:cs typeface="Courier New" panose="02070309020205020404" pitchFamily="49" charset="0"/>
              </a:rPr>
              <a:t>x&lt;-</a:t>
            </a:r>
            <a:r>
              <a:rPr lang="es-CO" sz="1600" dirty="0" err="1" smtClean="0">
                <a:latin typeface="Courier New" panose="02070309020205020404" pitchFamily="49" charset="0"/>
                <a:cs typeface="Courier New" panose="02070309020205020404" pitchFamily="49" charset="0"/>
              </a:rPr>
              <a:t>my.means</a:t>
            </a:r>
            <a:r>
              <a:rPr lang="es-CO" sz="1600" dirty="0" smtClean="0">
                <a:latin typeface="Courier New" panose="02070309020205020404" pitchFamily="49" charset="0"/>
                <a:cs typeface="Courier New" panose="02070309020205020404" pitchFamily="49" charset="0"/>
              </a:rPr>
              <a:t>(500)</a:t>
            </a:r>
            <a:endParaRPr lang="es-CO"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6823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600" dirty="0" smtClean="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draws</a:t>
            </a:r>
            <a:r>
              <a:rPr lang="es-CO" sz="1600" dirty="0">
                <a:latin typeface="Courier New" panose="02070309020205020404" pitchFamily="49" charset="0"/>
                <a:cs typeface="Courier New" panose="02070309020205020404" pitchFamily="49" charset="0"/>
              </a:rPr>
              <a:t>&lt;-1000</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nsample</a:t>
            </a:r>
            <a:r>
              <a:rPr lang="es-CO" sz="1600" dirty="0">
                <a:latin typeface="Courier New" panose="02070309020205020404" pitchFamily="49" charset="0"/>
                <a:cs typeface="Courier New" panose="02070309020205020404" pitchFamily="49" charset="0"/>
              </a:rPr>
              <a:t>&lt;-10</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my.simul</a:t>
            </a:r>
            <a:r>
              <a:rPr lang="es-CO" sz="1600" dirty="0">
                <a:latin typeface="Courier New" panose="02070309020205020404" pitchFamily="49" charset="0"/>
                <a:cs typeface="Courier New" panose="02070309020205020404" pitchFamily="49" charset="0"/>
              </a:rPr>
              <a:t>&lt;-</a:t>
            </a:r>
            <a:r>
              <a:rPr lang="es-CO" sz="1600" dirty="0" err="1">
                <a:latin typeface="Courier New" panose="02070309020205020404" pitchFamily="49" charset="0"/>
                <a:cs typeface="Courier New" panose="02070309020205020404" pitchFamily="49" charset="0"/>
              </a:rPr>
              <a:t>matrix</a:t>
            </a:r>
            <a:r>
              <a:rPr lang="es-CO" sz="1600" dirty="0">
                <a:latin typeface="Courier New" panose="02070309020205020404" pitchFamily="49" charset="0"/>
                <a:cs typeface="Courier New" panose="02070309020205020404" pitchFamily="49" charset="0"/>
              </a:rPr>
              <a:t>(NA, </a:t>
            </a:r>
            <a:r>
              <a:rPr lang="es-CO" sz="1600" dirty="0" err="1">
                <a:latin typeface="Courier New" panose="02070309020205020404" pitchFamily="49" charset="0"/>
                <a:cs typeface="Courier New" panose="02070309020205020404" pitchFamily="49" charset="0"/>
              </a:rPr>
              <a:t>ncol</a:t>
            </a:r>
            <a:r>
              <a:rPr lang="es-CO" sz="1600" dirty="0">
                <a:latin typeface="Courier New" panose="02070309020205020404" pitchFamily="49" charset="0"/>
                <a:cs typeface="Courier New" panose="02070309020205020404" pitchFamily="49" charset="0"/>
              </a:rPr>
              <a:t>=4, </a:t>
            </a:r>
            <a:r>
              <a:rPr lang="es-CO" sz="1600" dirty="0" err="1">
                <a:latin typeface="Courier New" panose="02070309020205020404" pitchFamily="49" charset="0"/>
                <a:cs typeface="Courier New" panose="02070309020205020404" pitchFamily="49" charset="0"/>
              </a:rPr>
              <a:t>nrow</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draws</a:t>
            </a: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  </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for</a:t>
            </a:r>
            <a:r>
              <a:rPr lang="es-CO" sz="1600" dirty="0" smtClean="0">
                <a:latin typeface="Courier New" panose="02070309020205020404" pitchFamily="49" charset="0"/>
                <a:cs typeface="Courier New" panose="02070309020205020404" pitchFamily="49" charset="0"/>
              </a:rPr>
              <a:t>(i </a:t>
            </a:r>
            <a:r>
              <a:rPr lang="es-CO" sz="1600" dirty="0">
                <a:latin typeface="Courier New" panose="02070309020205020404" pitchFamily="49" charset="0"/>
                <a:cs typeface="Courier New" panose="02070309020205020404" pitchFamily="49" charset="0"/>
              </a:rPr>
              <a:t>in 1:1000){</a:t>
            </a:r>
          </a:p>
          <a:p>
            <a:pPr marL="53975" indent="0" algn="just">
              <a:buNone/>
            </a:pP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my.simul</a:t>
            </a:r>
            <a:r>
              <a:rPr lang="es-CO" sz="1600" dirty="0">
                <a:latin typeface="Courier New" panose="02070309020205020404" pitchFamily="49" charset="0"/>
                <a:cs typeface="Courier New" panose="02070309020205020404" pitchFamily="49" charset="0"/>
              </a:rPr>
              <a:t>[i,] &lt;- </a:t>
            </a:r>
            <a:r>
              <a:rPr lang="es-CO" sz="1600" dirty="0" err="1">
                <a:latin typeface="Courier New" panose="02070309020205020404" pitchFamily="49" charset="0"/>
                <a:cs typeface="Courier New" panose="02070309020205020404" pitchFamily="49" charset="0"/>
              </a:rPr>
              <a:t>my.means</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nsample</a:t>
            </a: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my.simul</a:t>
            </a:r>
            <a:r>
              <a:rPr lang="es-CO" sz="1600" dirty="0">
                <a:latin typeface="Courier New" panose="02070309020205020404" pitchFamily="49" charset="0"/>
                <a:cs typeface="Courier New" panose="02070309020205020404" pitchFamily="49" charset="0"/>
              </a:rPr>
              <a:t>&lt;-</a:t>
            </a:r>
            <a:r>
              <a:rPr lang="es-CO" sz="1600" dirty="0" err="1">
                <a:latin typeface="Courier New" panose="02070309020205020404" pitchFamily="49" charset="0"/>
                <a:cs typeface="Courier New" panose="02070309020205020404" pitchFamily="49" charset="0"/>
              </a:rPr>
              <a:t>as.data.frame</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my.simul</a:t>
            </a: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names</a:t>
            </a:r>
            <a:r>
              <a:rPr lang="es-CO" sz="1600" dirty="0" smtClean="0">
                <a:latin typeface="Courier New" panose="02070309020205020404" pitchFamily="49" charset="0"/>
                <a:cs typeface="Courier New" panose="02070309020205020404" pitchFamily="49" charset="0"/>
              </a:rPr>
              <a:t>(</a:t>
            </a:r>
            <a:r>
              <a:rPr lang="es-CO" sz="1600" dirty="0" err="1" smtClean="0">
                <a:latin typeface="Courier New" panose="02070309020205020404" pitchFamily="49" charset="0"/>
                <a:cs typeface="Courier New" panose="02070309020205020404" pitchFamily="49" charset="0"/>
              </a:rPr>
              <a:t>my.simul</a:t>
            </a:r>
            <a:r>
              <a:rPr lang="es-CO" sz="1600" dirty="0">
                <a:latin typeface="Courier New" panose="02070309020205020404" pitchFamily="49" charset="0"/>
                <a:cs typeface="Courier New" panose="02070309020205020404" pitchFamily="49" charset="0"/>
              </a:rPr>
              <a:t>) &lt;- paste("g", c(1:4), </a:t>
            </a:r>
            <a:r>
              <a:rPr lang="es-CO" sz="1600" dirty="0" err="1">
                <a:latin typeface="Courier New" panose="02070309020205020404" pitchFamily="49" charset="0"/>
                <a:cs typeface="Courier New" panose="02070309020205020404" pitchFamily="49" charset="0"/>
              </a:rPr>
              <a:t>sep</a:t>
            </a:r>
            <a:r>
              <a:rPr lang="es-CO" sz="1600" dirty="0">
                <a:latin typeface="Courier New" panose="02070309020205020404" pitchFamily="49" charset="0"/>
                <a:cs typeface="Courier New" panose="02070309020205020404" pitchFamily="49" charset="0"/>
              </a:rPr>
              <a:t>="")</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boxplot</a:t>
            </a:r>
            <a:r>
              <a:rPr lang="es-CO" sz="1600" dirty="0" smtClean="0">
                <a:latin typeface="Courier New" panose="02070309020205020404" pitchFamily="49" charset="0"/>
                <a:cs typeface="Courier New" panose="02070309020205020404" pitchFamily="49" charset="0"/>
              </a:rPr>
              <a:t>(</a:t>
            </a:r>
            <a:r>
              <a:rPr lang="es-CO" sz="1600" dirty="0" err="1" smtClean="0">
                <a:latin typeface="Courier New" panose="02070309020205020404" pitchFamily="49" charset="0"/>
                <a:cs typeface="Courier New" panose="02070309020205020404" pitchFamily="49" charset="0"/>
              </a:rPr>
              <a:t>list</a:t>
            </a:r>
            <a:r>
              <a:rPr lang="es-CO" sz="1600" dirty="0" smtClean="0">
                <a:latin typeface="Courier New" panose="02070309020205020404" pitchFamily="49" charset="0"/>
                <a:cs typeface="Courier New" panose="02070309020205020404" pitchFamily="49" charset="0"/>
              </a:rPr>
              <a:t>(my.simul$g1</a:t>
            </a:r>
            <a:r>
              <a:rPr lang="es-CO" sz="1600" dirty="0">
                <a:latin typeface="Courier New" panose="02070309020205020404" pitchFamily="49" charset="0"/>
                <a:cs typeface="Courier New" panose="02070309020205020404" pitchFamily="49" charset="0"/>
              </a:rPr>
              <a:t>, my.simul$g2, </a:t>
            </a:r>
            <a:r>
              <a:rPr lang="es-CO" sz="1600" dirty="0" smtClean="0">
                <a:latin typeface="Courier New" panose="02070309020205020404" pitchFamily="49" charset="0"/>
                <a:cs typeface="Courier New" panose="02070309020205020404" pitchFamily="49" charset="0"/>
              </a:rPr>
              <a:t>my.simul$g3, 	my.simul$g4))</a:t>
            </a: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abline</a:t>
            </a:r>
            <a:r>
              <a:rPr lang="es-CO" sz="1600" dirty="0" smtClean="0">
                <a:latin typeface="Courier New" panose="02070309020205020404" pitchFamily="49" charset="0"/>
                <a:cs typeface="Courier New" panose="02070309020205020404" pitchFamily="49" charset="0"/>
              </a:rPr>
              <a:t>(h=0</a:t>
            </a:r>
            <a:r>
              <a:rPr lang="es-CO" sz="1600" dirty="0">
                <a:latin typeface="Courier New" panose="02070309020205020404" pitchFamily="49" charset="0"/>
                <a:cs typeface="Courier New" panose="02070309020205020404" pitchFamily="49" charset="0"/>
              </a:rPr>
              <a:t>, col='red')</a:t>
            </a:r>
          </a:p>
        </p:txBody>
      </p:sp>
    </p:spTree>
    <p:extLst>
      <p:ext uri="{BB962C8B-B14F-4D97-AF65-F5344CB8AC3E}">
        <p14:creationId xmlns:p14="http://schemas.microsoft.com/office/powerpoint/2010/main" val="1535168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 (exponencial)</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a:latin typeface="Courier New" panose="02070309020205020404" pitchFamily="49" charset="0"/>
                <a:cs typeface="Courier New" panose="02070309020205020404" pitchFamily="49" charset="0"/>
              </a:rPr>
              <a:t>my.means</a:t>
            </a:r>
            <a:r>
              <a:rPr lang="es-CO" sz="1600" dirty="0">
                <a:latin typeface="Courier New" panose="02070309020205020404" pitchFamily="49" charset="0"/>
                <a:cs typeface="Courier New" panose="02070309020205020404" pitchFamily="49" charset="0"/>
              </a:rPr>
              <a:t> &lt;- </a:t>
            </a:r>
            <a:r>
              <a:rPr lang="es-CO" sz="1600" dirty="0" err="1">
                <a:latin typeface="Courier New" panose="02070309020205020404" pitchFamily="49" charset="0"/>
                <a:cs typeface="Courier New" panose="02070309020205020404" pitchFamily="49" charset="0"/>
              </a:rPr>
              <a:t>function</a:t>
            </a:r>
            <a:r>
              <a:rPr lang="es-CO" sz="1600" dirty="0">
                <a:latin typeface="Courier New" panose="02070309020205020404" pitchFamily="49" charset="0"/>
                <a:cs typeface="Courier New" panose="02070309020205020404" pitchFamily="49" charset="0"/>
              </a:rPr>
              <a:t>(n, tasa=0.2){</a:t>
            </a:r>
          </a:p>
          <a:p>
            <a:pPr marL="53975" indent="0" algn="just">
              <a:buNone/>
            </a:pPr>
            <a:r>
              <a:rPr lang="es-CO" sz="1600" dirty="0">
                <a:latin typeface="Courier New" panose="02070309020205020404" pitchFamily="49" charset="0"/>
                <a:cs typeface="Courier New" panose="02070309020205020404" pitchFamily="49" charset="0"/>
              </a:rPr>
              <a:t>  x&lt;-</a:t>
            </a:r>
            <a:r>
              <a:rPr lang="es-CO" sz="1600" dirty="0" err="1">
                <a:latin typeface="Courier New" panose="02070309020205020404" pitchFamily="49" charset="0"/>
                <a:cs typeface="Courier New" panose="02070309020205020404" pitchFamily="49" charset="0"/>
              </a:rPr>
              <a:t>rexp</a:t>
            </a:r>
            <a:r>
              <a:rPr lang="es-CO" sz="1600" dirty="0">
                <a:latin typeface="Courier New" panose="02070309020205020404" pitchFamily="49" charset="0"/>
                <a:cs typeface="Courier New" panose="02070309020205020404" pitchFamily="49" charset="0"/>
              </a:rPr>
              <a:t>(n, </a:t>
            </a:r>
            <a:r>
              <a:rPr lang="es-CO" sz="1600" dirty="0" err="1">
                <a:latin typeface="Courier New" panose="02070309020205020404" pitchFamily="49" charset="0"/>
                <a:cs typeface="Courier New" panose="02070309020205020404" pitchFamily="49" charset="0"/>
              </a:rPr>
              <a:t>rate</a:t>
            </a:r>
            <a:r>
              <a:rPr lang="es-CO" sz="1600" dirty="0">
                <a:latin typeface="Courier New" panose="02070309020205020404" pitchFamily="49" charset="0"/>
                <a:cs typeface="Courier New" panose="02070309020205020404" pitchFamily="49" charset="0"/>
              </a:rPr>
              <a:t>=tasa)</a:t>
            </a:r>
          </a:p>
          <a:p>
            <a:pPr marL="53975" indent="0" algn="just">
              <a:buNone/>
            </a:pPr>
            <a:r>
              <a:rPr lang="es-CO" sz="1600" dirty="0">
                <a:latin typeface="Courier New" panose="02070309020205020404" pitchFamily="49" charset="0"/>
                <a:cs typeface="Courier New" panose="02070309020205020404" pitchFamily="49" charset="0"/>
              </a:rPr>
              <a:t>  res &lt;- c(mean(x), x[1], median(x), (</a:t>
            </a:r>
            <a:r>
              <a:rPr lang="es-CO" sz="1600" dirty="0" err="1">
                <a:latin typeface="Courier New" panose="02070309020205020404" pitchFamily="49" charset="0"/>
                <a:cs typeface="Courier New" panose="02070309020205020404" pitchFamily="49" charset="0"/>
              </a:rPr>
              <a:t>max</a:t>
            </a:r>
            <a:r>
              <a:rPr lang="es-CO" sz="1600" dirty="0">
                <a:latin typeface="Courier New" panose="02070309020205020404" pitchFamily="49" charset="0"/>
                <a:cs typeface="Courier New" panose="02070309020205020404" pitchFamily="49" charset="0"/>
              </a:rPr>
              <a:t>(x)+min(x))/2)</a:t>
            </a:r>
          </a:p>
          <a:p>
            <a:pPr marL="53975" indent="0" algn="just">
              <a:buNone/>
            </a:pP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names</a:t>
            </a:r>
            <a:r>
              <a:rPr lang="es-CO" sz="1600" dirty="0">
                <a:latin typeface="Courier New" panose="02070309020205020404" pitchFamily="49" charset="0"/>
                <a:cs typeface="Courier New" panose="02070309020205020404" pitchFamily="49" charset="0"/>
              </a:rPr>
              <a:t>(res) &lt;- paste("g", c(1:4), </a:t>
            </a:r>
            <a:r>
              <a:rPr lang="es-CO" sz="1600" dirty="0" err="1">
                <a:latin typeface="Courier New" panose="02070309020205020404" pitchFamily="49" charset="0"/>
                <a:cs typeface="Courier New" panose="02070309020205020404" pitchFamily="49" charset="0"/>
              </a:rPr>
              <a:t>sep</a:t>
            </a: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  res</a:t>
            </a:r>
          </a:p>
          <a:p>
            <a:pPr marL="53975" indent="0" algn="just">
              <a:buNone/>
            </a:pPr>
            <a:r>
              <a:rPr lang="es-CO" sz="1600" dirty="0">
                <a:latin typeface="Courier New" panose="02070309020205020404" pitchFamily="49" charset="0"/>
                <a:cs typeface="Courier New" panose="02070309020205020404" pitchFamily="49" charset="0"/>
              </a:rPr>
              <a:t>}</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smtClean="0">
                <a:latin typeface="Courier New" panose="02070309020205020404" pitchFamily="49" charset="0"/>
                <a:cs typeface="Courier New" panose="02070309020205020404" pitchFamily="49" charset="0"/>
              </a:rPr>
              <a:t>x&lt;-</a:t>
            </a:r>
            <a:r>
              <a:rPr lang="es-CO" sz="1600" dirty="0" err="1" smtClean="0">
                <a:latin typeface="Courier New" panose="02070309020205020404" pitchFamily="49" charset="0"/>
                <a:cs typeface="Courier New" panose="02070309020205020404" pitchFamily="49" charset="0"/>
              </a:rPr>
              <a:t>my.means</a:t>
            </a:r>
            <a:r>
              <a:rPr lang="es-CO" sz="1600" dirty="0" smtClean="0">
                <a:latin typeface="Courier New" panose="02070309020205020404" pitchFamily="49" charset="0"/>
                <a:cs typeface="Courier New" panose="02070309020205020404" pitchFamily="49" charset="0"/>
              </a:rPr>
              <a:t>(500</a:t>
            </a:r>
            <a:r>
              <a:rPr lang="es-CO" sz="1600" dirty="0">
                <a:latin typeface="Courier New" panose="02070309020205020404" pitchFamily="49" charset="0"/>
                <a:cs typeface="Courier New" panose="02070309020205020404" pitchFamily="49" charset="0"/>
              </a:rPr>
              <a:t>)</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draws</a:t>
            </a:r>
            <a:r>
              <a:rPr lang="es-CO" sz="1600" dirty="0">
                <a:latin typeface="Courier New" panose="02070309020205020404" pitchFamily="49" charset="0"/>
                <a:cs typeface="Courier New" panose="02070309020205020404" pitchFamily="49" charset="0"/>
              </a:rPr>
              <a:t>&lt;-1000</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nsample</a:t>
            </a:r>
            <a:r>
              <a:rPr lang="es-CO" sz="1600" dirty="0">
                <a:latin typeface="Courier New" panose="02070309020205020404" pitchFamily="49" charset="0"/>
                <a:cs typeface="Courier New" panose="02070309020205020404" pitchFamily="49" charset="0"/>
              </a:rPr>
              <a:t>&lt;-10</a:t>
            </a: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stasa</a:t>
            </a:r>
            <a:r>
              <a:rPr lang="es-CO" sz="1600" dirty="0">
                <a:latin typeface="Courier New" panose="02070309020205020404" pitchFamily="49" charset="0"/>
                <a:cs typeface="Courier New" panose="02070309020205020404" pitchFamily="49" charset="0"/>
              </a:rPr>
              <a:t>&lt;-0.1</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my.simul</a:t>
            </a:r>
            <a:r>
              <a:rPr lang="es-CO" sz="1600" dirty="0">
                <a:latin typeface="Courier New" panose="02070309020205020404" pitchFamily="49" charset="0"/>
                <a:cs typeface="Courier New" panose="02070309020205020404" pitchFamily="49" charset="0"/>
              </a:rPr>
              <a:t>&lt;-</a:t>
            </a:r>
            <a:r>
              <a:rPr lang="es-CO" sz="1600" dirty="0" err="1">
                <a:latin typeface="Courier New" panose="02070309020205020404" pitchFamily="49" charset="0"/>
                <a:cs typeface="Courier New" panose="02070309020205020404" pitchFamily="49" charset="0"/>
              </a:rPr>
              <a:t>matrix</a:t>
            </a:r>
            <a:r>
              <a:rPr lang="es-CO" sz="1600" dirty="0">
                <a:latin typeface="Courier New" panose="02070309020205020404" pitchFamily="49" charset="0"/>
                <a:cs typeface="Courier New" panose="02070309020205020404" pitchFamily="49" charset="0"/>
              </a:rPr>
              <a:t>(NA, </a:t>
            </a:r>
            <a:r>
              <a:rPr lang="es-CO" sz="1600" dirty="0" err="1">
                <a:latin typeface="Courier New" panose="02070309020205020404" pitchFamily="49" charset="0"/>
                <a:cs typeface="Courier New" panose="02070309020205020404" pitchFamily="49" charset="0"/>
              </a:rPr>
              <a:t>ncol</a:t>
            </a:r>
            <a:r>
              <a:rPr lang="es-CO" sz="1600" dirty="0">
                <a:latin typeface="Courier New" panose="02070309020205020404" pitchFamily="49" charset="0"/>
                <a:cs typeface="Courier New" panose="02070309020205020404" pitchFamily="49" charset="0"/>
              </a:rPr>
              <a:t>=4, </a:t>
            </a:r>
            <a:r>
              <a:rPr lang="es-CO" sz="1600" dirty="0" err="1">
                <a:latin typeface="Courier New" panose="02070309020205020404" pitchFamily="49" charset="0"/>
                <a:cs typeface="Courier New" panose="02070309020205020404" pitchFamily="49" charset="0"/>
              </a:rPr>
              <a:t>nrow</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draws</a:t>
            </a:r>
            <a:r>
              <a:rPr lang="es-CO" sz="1600" dirty="0">
                <a:latin typeface="Courier New" panose="02070309020205020404" pitchFamily="49" charset="0"/>
                <a:cs typeface="Courier New" panose="02070309020205020404" pitchFamily="49" charset="0"/>
              </a:rPr>
              <a:t>)</a:t>
            </a:r>
          </a:p>
          <a:p>
            <a:pPr marL="53975" indent="0" algn="just">
              <a:buNone/>
            </a:pPr>
            <a:endParaRPr lang="es-CO" sz="1600" dirty="0">
              <a:latin typeface="Courier New" panose="02070309020205020404" pitchFamily="49" charset="0"/>
              <a:cs typeface="Courier New" panose="02070309020205020404" pitchFamily="49" charset="0"/>
            </a:endParaRPr>
          </a:p>
          <a:p>
            <a:pPr marL="53975" indent="0" algn="just">
              <a:buNone/>
            </a:pPr>
            <a:r>
              <a:rPr lang="es-CO" sz="1600" dirty="0">
                <a:latin typeface="Courier New" panose="02070309020205020404" pitchFamily="49" charset="0"/>
                <a:cs typeface="Courier New" panose="02070309020205020404" pitchFamily="49" charset="0"/>
              </a:rPr>
              <a:t>&gt; </a:t>
            </a:r>
            <a:r>
              <a:rPr lang="es-CO" sz="1600" dirty="0" err="1" smtClean="0">
                <a:latin typeface="Courier New" panose="02070309020205020404" pitchFamily="49" charset="0"/>
                <a:cs typeface="Courier New" panose="02070309020205020404" pitchFamily="49" charset="0"/>
              </a:rPr>
              <a:t>for</a:t>
            </a:r>
            <a:r>
              <a:rPr lang="es-CO" sz="1600" dirty="0" smtClean="0">
                <a:latin typeface="Courier New" panose="02070309020205020404" pitchFamily="49" charset="0"/>
                <a:cs typeface="Courier New" panose="02070309020205020404" pitchFamily="49" charset="0"/>
              </a:rPr>
              <a:t>(i </a:t>
            </a:r>
            <a:r>
              <a:rPr lang="es-CO" sz="1600" dirty="0">
                <a:latin typeface="Courier New" panose="02070309020205020404" pitchFamily="49" charset="0"/>
                <a:cs typeface="Courier New" panose="02070309020205020404" pitchFamily="49" charset="0"/>
              </a:rPr>
              <a:t>in 1:1000){</a:t>
            </a:r>
          </a:p>
          <a:p>
            <a:pPr marL="53975" indent="0" algn="just">
              <a:buNone/>
            </a:pP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my.simul</a:t>
            </a:r>
            <a:r>
              <a:rPr lang="es-CO" sz="1600" dirty="0">
                <a:latin typeface="Courier New" panose="02070309020205020404" pitchFamily="49" charset="0"/>
                <a:cs typeface="Courier New" panose="02070309020205020404" pitchFamily="49" charset="0"/>
              </a:rPr>
              <a:t>[i,] &lt;- </a:t>
            </a:r>
            <a:r>
              <a:rPr lang="es-CO" sz="1600" dirty="0" err="1">
                <a:latin typeface="Courier New" panose="02070309020205020404" pitchFamily="49" charset="0"/>
                <a:cs typeface="Courier New" panose="02070309020205020404" pitchFamily="49" charset="0"/>
              </a:rPr>
              <a:t>my.means</a:t>
            </a:r>
            <a:r>
              <a:rPr lang="es-CO" sz="1600" dirty="0">
                <a:latin typeface="Courier New" panose="02070309020205020404" pitchFamily="49" charset="0"/>
                <a:cs typeface="Courier New" panose="02070309020205020404" pitchFamily="49" charset="0"/>
              </a:rPr>
              <a:t>(</a:t>
            </a:r>
            <a:r>
              <a:rPr lang="es-CO" sz="1600" dirty="0" err="1">
                <a:latin typeface="Courier New" panose="02070309020205020404" pitchFamily="49" charset="0"/>
                <a:cs typeface="Courier New" panose="02070309020205020404" pitchFamily="49" charset="0"/>
              </a:rPr>
              <a:t>nsample</a:t>
            </a:r>
            <a:r>
              <a:rPr lang="es-CO" sz="1600" dirty="0">
                <a:latin typeface="Courier New" panose="02070309020205020404" pitchFamily="49" charset="0"/>
                <a:cs typeface="Courier New" panose="02070309020205020404" pitchFamily="49" charset="0"/>
              </a:rPr>
              <a:t>, </a:t>
            </a:r>
            <a:r>
              <a:rPr lang="es-CO" sz="1600" dirty="0" err="1">
                <a:latin typeface="Courier New" panose="02070309020205020404" pitchFamily="49" charset="0"/>
                <a:cs typeface="Courier New" panose="02070309020205020404" pitchFamily="49" charset="0"/>
              </a:rPr>
              <a:t>stasa</a:t>
            </a:r>
            <a:r>
              <a:rPr lang="es-CO" sz="1600" dirty="0">
                <a:latin typeface="Courier New" panose="02070309020205020404" pitchFamily="49" charset="0"/>
                <a:cs typeface="Courier New" panose="02070309020205020404" pitchFamily="49" charset="0"/>
              </a:rPr>
              <a:t>)</a:t>
            </a:r>
          </a:p>
          <a:p>
            <a:pPr marL="53975" indent="0" algn="just">
              <a:buNone/>
            </a:pPr>
            <a:r>
              <a:rPr lang="es-CO" sz="1600" dirty="0" smtClean="0">
                <a:latin typeface="Courier New" panose="02070309020205020404" pitchFamily="49" charset="0"/>
                <a:cs typeface="Courier New" panose="02070309020205020404" pitchFamily="49" charset="0"/>
              </a:rPr>
              <a:t>}</a:t>
            </a:r>
            <a:endParaRPr lang="es-CO"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227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 (exponencial)</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800" dirty="0" smtClean="0">
                <a:latin typeface="Courier New" panose="02070309020205020404" pitchFamily="49" charset="0"/>
                <a:cs typeface="Courier New" panose="02070309020205020404" pitchFamily="49" charset="0"/>
              </a:rPr>
              <a:t>&gt; </a:t>
            </a:r>
            <a:r>
              <a:rPr lang="es-CO" sz="1800" dirty="0" err="1" smtClean="0">
                <a:latin typeface="Courier New" panose="02070309020205020404" pitchFamily="49" charset="0"/>
                <a:cs typeface="Courier New" panose="02070309020205020404" pitchFamily="49" charset="0"/>
              </a:rPr>
              <a:t>my.simul</a:t>
            </a:r>
            <a:r>
              <a:rPr lang="es-CO" sz="1800" dirty="0">
                <a:latin typeface="Courier New" panose="02070309020205020404" pitchFamily="49" charset="0"/>
                <a:cs typeface="Courier New" panose="02070309020205020404" pitchFamily="49" charset="0"/>
              </a:rPr>
              <a:t>&lt;-</a:t>
            </a:r>
            <a:r>
              <a:rPr lang="es-CO" sz="1800" dirty="0" err="1">
                <a:latin typeface="Courier New" panose="02070309020205020404" pitchFamily="49" charset="0"/>
                <a:cs typeface="Courier New" panose="02070309020205020404" pitchFamily="49" charset="0"/>
              </a:rPr>
              <a:t>as.data.frame</a:t>
            </a:r>
            <a:r>
              <a:rPr lang="es-CO" sz="1800" dirty="0">
                <a:latin typeface="Courier New" panose="02070309020205020404" pitchFamily="49" charset="0"/>
                <a:cs typeface="Courier New" panose="02070309020205020404" pitchFamily="49" charset="0"/>
              </a:rPr>
              <a:t>(</a:t>
            </a:r>
            <a:r>
              <a:rPr lang="es-CO" sz="1800" dirty="0" err="1">
                <a:latin typeface="Courier New" panose="02070309020205020404" pitchFamily="49" charset="0"/>
                <a:cs typeface="Courier New" panose="02070309020205020404" pitchFamily="49" charset="0"/>
              </a:rPr>
              <a:t>my.simul</a:t>
            </a:r>
            <a:r>
              <a:rPr lang="es-CO" sz="1800" dirty="0">
                <a:latin typeface="Courier New" panose="02070309020205020404" pitchFamily="49" charset="0"/>
                <a:cs typeface="Courier New" panose="02070309020205020404" pitchFamily="49" charset="0"/>
              </a:rPr>
              <a:t>)</a:t>
            </a:r>
          </a:p>
          <a:p>
            <a:pPr marL="53975" indent="0" algn="just">
              <a:buNone/>
            </a:pPr>
            <a:r>
              <a:rPr lang="es-CO" sz="1800" dirty="0">
                <a:latin typeface="Courier New" panose="02070309020205020404" pitchFamily="49" charset="0"/>
                <a:cs typeface="Courier New" panose="02070309020205020404" pitchFamily="49" charset="0"/>
              </a:rPr>
              <a:t>&gt; </a:t>
            </a:r>
            <a:r>
              <a:rPr lang="es-CO" sz="1800" dirty="0" err="1" smtClean="0">
                <a:latin typeface="Courier New" panose="02070309020205020404" pitchFamily="49" charset="0"/>
                <a:cs typeface="Courier New" panose="02070309020205020404" pitchFamily="49" charset="0"/>
              </a:rPr>
              <a:t>names</a:t>
            </a:r>
            <a:r>
              <a:rPr lang="es-CO" sz="1800" dirty="0" smtClean="0">
                <a:latin typeface="Courier New" panose="02070309020205020404" pitchFamily="49" charset="0"/>
                <a:cs typeface="Courier New" panose="02070309020205020404" pitchFamily="49" charset="0"/>
              </a:rPr>
              <a:t>(</a:t>
            </a:r>
            <a:r>
              <a:rPr lang="es-CO" sz="1800" dirty="0" err="1" smtClean="0">
                <a:latin typeface="Courier New" panose="02070309020205020404" pitchFamily="49" charset="0"/>
                <a:cs typeface="Courier New" panose="02070309020205020404" pitchFamily="49" charset="0"/>
              </a:rPr>
              <a:t>my.simul</a:t>
            </a:r>
            <a:r>
              <a:rPr lang="es-CO" sz="1800" dirty="0">
                <a:latin typeface="Courier New" panose="02070309020205020404" pitchFamily="49" charset="0"/>
                <a:cs typeface="Courier New" panose="02070309020205020404" pitchFamily="49" charset="0"/>
              </a:rPr>
              <a:t>) &lt;- paste("g", c(1:4), </a:t>
            </a:r>
            <a:r>
              <a:rPr lang="es-CO" sz="1800" dirty="0" err="1">
                <a:latin typeface="Courier New" panose="02070309020205020404" pitchFamily="49" charset="0"/>
                <a:cs typeface="Courier New" panose="02070309020205020404" pitchFamily="49" charset="0"/>
              </a:rPr>
              <a:t>sep</a:t>
            </a:r>
            <a:r>
              <a:rPr lang="es-CO" sz="1800" dirty="0">
                <a:latin typeface="Courier New" panose="02070309020205020404" pitchFamily="49" charset="0"/>
                <a:cs typeface="Courier New" panose="02070309020205020404" pitchFamily="49" charset="0"/>
              </a:rPr>
              <a:t>="")</a:t>
            </a:r>
          </a:p>
          <a:p>
            <a:pPr marL="53975" indent="0" algn="just">
              <a:buNone/>
            </a:pPr>
            <a:endParaRPr lang="es-CO" sz="1800" dirty="0">
              <a:latin typeface="Courier New" panose="02070309020205020404" pitchFamily="49" charset="0"/>
              <a:cs typeface="Courier New" panose="02070309020205020404" pitchFamily="49" charset="0"/>
            </a:endParaRPr>
          </a:p>
          <a:p>
            <a:pPr marL="53975" indent="0">
              <a:buNone/>
            </a:pPr>
            <a:r>
              <a:rPr lang="es-CO" sz="1800" dirty="0">
                <a:latin typeface="Courier New" panose="02070309020205020404" pitchFamily="49" charset="0"/>
                <a:cs typeface="Courier New" panose="02070309020205020404" pitchFamily="49" charset="0"/>
              </a:rPr>
              <a:t>&gt; </a:t>
            </a:r>
            <a:r>
              <a:rPr lang="es-CO" sz="1800" dirty="0" err="1" smtClean="0">
                <a:latin typeface="Courier New" panose="02070309020205020404" pitchFamily="49" charset="0"/>
                <a:cs typeface="Courier New" panose="02070309020205020404" pitchFamily="49" charset="0"/>
              </a:rPr>
              <a:t>boxplot</a:t>
            </a:r>
            <a:r>
              <a:rPr lang="es-CO" sz="1800" dirty="0" smtClean="0">
                <a:latin typeface="Courier New" panose="02070309020205020404" pitchFamily="49" charset="0"/>
                <a:cs typeface="Courier New" panose="02070309020205020404" pitchFamily="49" charset="0"/>
              </a:rPr>
              <a:t>(</a:t>
            </a:r>
            <a:r>
              <a:rPr lang="es-CO" sz="1800" dirty="0" err="1" smtClean="0">
                <a:latin typeface="Courier New" panose="02070309020205020404" pitchFamily="49" charset="0"/>
                <a:cs typeface="Courier New" panose="02070309020205020404" pitchFamily="49" charset="0"/>
              </a:rPr>
              <a:t>list</a:t>
            </a:r>
            <a:r>
              <a:rPr lang="es-CO" sz="1800" dirty="0" smtClean="0">
                <a:latin typeface="Courier New" panose="02070309020205020404" pitchFamily="49" charset="0"/>
                <a:cs typeface="Courier New" panose="02070309020205020404" pitchFamily="49" charset="0"/>
              </a:rPr>
              <a:t>(my.simul$g1</a:t>
            </a:r>
            <a:r>
              <a:rPr lang="es-CO" sz="1800" dirty="0">
                <a:latin typeface="Courier New" panose="02070309020205020404" pitchFamily="49" charset="0"/>
                <a:cs typeface="Courier New" panose="02070309020205020404" pitchFamily="49" charset="0"/>
              </a:rPr>
              <a:t>, my.simul$g2, my.simul$g3, </a:t>
            </a:r>
            <a:r>
              <a:rPr lang="es-CO" sz="1800" dirty="0" smtClean="0">
                <a:latin typeface="Courier New" panose="02070309020205020404" pitchFamily="49" charset="0"/>
                <a:cs typeface="Courier New" panose="02070309020205020404" pitchFamily="49" charset="0"/>
              </a:rPr>
              <a:t>	my.simul$g4</a:t>
            </a:r>
            <a:r>
              <a:rPr lang="es-CO" sz="1800" dirty="0">
                <a:latin typeface="Courier New" panose="02070309020205020404" pitchFamily="49" charset="0"/>
                <a:cs typeface="Courier New" panose="02070309020205020404" pitchFamily="49" charset="0"/>
              </a:rPr>
              <a:t>) )</a:t>
            </a:r>
          </a:p>
          <a:p>
            <a:pPr marL="53975" indent="0" algn="just">
              <a:buNone/>
            </a:pPr>
            <a:r>
              <a:rPr lang="es-CO" sz="1800" dirty="0">
                <a:latin typeface="Courier New" panose="02070309020205020404" pitchFamily="49" charset="0"/>
                <a:cs typeface="Courier New" panose="02070309020205020404" pitchFamily="49" charset="0"/>
              </a:rPr>
              <a:t>&gt; </a:t>
            </a:r>
            <a:r>
              <a:rPr lang="es-CO" sz="1800" dirty="0" err="1" smtClean="0">
                <a:latin typeface="Courier New" panose="02070309020205020404" pitchFamily="49" charset="0"/>
                <a:cs typeface="Courier New" panose="02070309020205020404" pitchFamily="49" charset="0"/>
              </a:rPr>
              <a:t>abline</a:t>
            </a:r>
            <a:r>
              <a:rPr lang="es-CO" sz="1800" dirty="0" smtClean="0">
                <a:latin typeface="Courier New" panose="02070309020205020404" pitchFamily="49" charset="0"/>
                <a:cs typeface="Courier New" panose="02070309020205020404" pitchFamily="49" charset="0"/>
              </a:rPr>
              <a:t>(h=1/</a:t>
            </a:r>
            <a:r>
              <a:rPr lang="es-CO" sz="1800" dirty="0" err="1" smtClean="0">
                <a:latin typeface="Courier New" panose="02070309020205020404" pitchFamily="49" charset="0"/>
                <a:cs typeface="Courier New" panose="02070309020205020404" pitchFamily="49" charset="0"/>
              </a:rPr>
              <a:t>stasa</a:t>
            </a:r>
            <a:r>
              <a:rPr lang="es-CO" sz="1800" dirty="0">
                <a:latin typeface="Courier New" panose="02070309020205020404" pitchFamily="49" charset="0"/>
                <a:cs typeface="Courier New" panose="02070309020205020404" pitchFamily="49" charset="0"/>
              </a:rPr>
              <a:t>, col='red</a:t>
            </a:r>
            <a:r>
              <a:rPr lang="es-CO" sz="1800" dirty="0" smtClean="0">
                <a:latin typeface="Courier New" panose="02070309020205020404" pitchFamily="49" charset="0"/>
                <a:cs typeface="Courier New" panose="02070309020205020404" pitchFamily="49" charset="0"/>
              </a:rPr>
              <a:t>')</a:t>
            </a:r>
            <a:endParaRPr lang="es-CO"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2539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Método de Máxima Verosimilitud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indent="-234950" algn="just"/>
            <a:r>
              <a:rPr lang="es-CO" sz="1900" dirty="0" smtClean="0"/>
              <a:t>El método de máxima verosimilitud selecciona el conjunto de parámetros que maximiza la función de verosimilitud</a:t>
            </a:r>
          </a:p>
          <a:p>
            <a:pPr marL="288925" indent="-234950" algn="just"/>
            <a:endParaRPr lang="es-CO" sz="1900" dirty="0" smtClean="0"/>
          </a:p>
          <a:p>
            <a:pPr marL="288925" indent="-234950" algn="just"/>
            <a:r>
              <a:rPr lang="es-CO" sz="1900" dirty="0" smtClean="0"/>
              <a:t>La función de verosimilitud se construye como la función conjunta de la población que se observa y el conjunto de parámetros que lo describen</a:t>
            </a:r>
          </a:p>
          <a:p>
            <a:pPr marL="288925" indent="-234950" algn="just"/>
            <a:endParaRPr lang="es-CO" sz="1900" dirty="0"/>
          </a:p>
          <a:p>
            <a:pPr marL="288925" indent="-234950" algn="just"/>
            <a:r>
              <a:rPr lang="es-CO" sz="1900" dirty="0" smtClean="0"/>
              <a:t>Intuitivamente, este método hace un “</a:t>
            </a:r>
            <a:r>
              <a:rPr lang="es-CO" sz="1900" dirty="0" err="1" smtClean="0"/>
              <a:t>agreement</a:t>
            </a:r>
            <a:r>
              <a:rPr lang="es-CO" sz="1900" dirty="0" smtClean="0"/>
              <a:t>” entre el modelo seleccionado y los datos observados. Por tanto, es fundamental el supuesto distribucional (</a:t>
            </a:r>
            <a:r>
              <a:rPr lang="es-CO" sz="1900" dirty="0" err="1" smtClean="0"/>
              <a:t>misspecification</a:t>
            </a:r>
            <a:r>
              <a:rPr lang="es-CO" sz="1900" dirty="0" smtClean="0"/>
              <a:t>)</a:t>
            </a:r>
          </a:p>
          <a:p>
            <a:pPr marL="288925" indent="-234950" algn="just"/>
            <a:endParaRPr lang="es-CO" sz="1900" dirty="0"/>
          </a:p>
          <a:p>
            <a:pPr marL="288925" indent="-234950" algn="just"/>
            <a:r>
              <a:rPr lang="es-CO" sz="1900" dirty="0" smtClean="0"/>
              <a:t>Este método satisface propiedades deseables como: </a:t>
            </a:r>
            <a:r>
              <a:rPr lang="es-CO" sz="1900" dirty="0" err="1" smtClean="0"/>
              <a:t>insesgamiento</a:t>
            </a:r>
            <a:r>
              <a:rPr lang="es-CO" sz="1900" dirty="0" smtClean="0"/>
              <a:t>, consistencia y normalidad asintótica. Además del supuesto de </a:t>
            </a:r>
            <a:r>
              <a:rPr lang="es-CO" sz="1900" dirty="0" err="1" smtClean="0"/>
              <a:t>invarianza</a:t>
            </a:r>
            <a:endParaRPr lang="es-CO" sz="1900" dirty="0"/>
          </a:p>
        </p:txBody>
      </p:sp>
    </p:spTree>
    <p:extLst>
      <p:ext uri="{BB962C8B-B14F-4D97-AF65-F5344CB8AC3E}">
        <p14:creationId xmlns:p14="http://schemas.microsoft.com/office/powerpoint/2010/main" val="4052612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Principio de Máxima Verosimilitud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900" dirty="0" smtClean="0"/>
                  <a:t>Suponiendo que se cuenta con una muestra aleatoria </a:t>
                </a:r>
                <a14:m>
                  <m:oMath xmlns:m="http://schemas.openxmlformats.org/officeDocument/2006/math">
                    <m:sSub>
                      <m:sSubPr>
                        <m:ctrlPr>
                          <a:rPr lang="en-US" sz="1900" i="1">
                            <a:latin typeface="Cambria Math" panose="02040503050406030204" pitchFamily="18" charset="0"/>
                          </a:rPr>
                        </m:ctrlPr>
                      </m:sSubPr>
                      <m:e>
                        <m:r>
                          <a:rPr lang="en-US" sz="1900" b="0" i="1" smtClean="0">
                            <a:latin typeface="Cambria Math" panose="02040503050406030204" pitchFamily="18" charset="0"/>
                          </a:rPr>
                          <m:t>𝑋</m:t>
                        </m:r>
                      </m:e>
                      <m:sub>
                        <m:r>
                          <a:rPr lang="en-US" sz="1900" i="1">
                            <a:latin typeface="Cambria Math" panose="02040503050406030204" pitchFamily="18" charset="0"/>
                          </a:rPr>
                          <m:t>1</m:t>
                        </m:r>
                      </m:sub>
                    </m:sSub>
                    <m:r>
                      <a:rPr lang="en-US" sz="1900" b="0" i="1" smtClean="0">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b="0" i="1" smtClean="0">
                            <a:latin typeface="Cambria Math" panose="02040503050406030204" pitchFamily="18" charset="0"/>
                          </a:rPr>
                          <m:t>𝑁</m:t>
                        </m:r>
                      </m:sub>
                    </m:sSub>
                  </m:oMath>
                </a14:m>
                <a:r>
                  <a:rPr lang="es-CO" sz="1900" dirty="0" smtClean="0"/>
                  <a:t> </a:t>
                </a:r>
                <a:r>
                  <a:rPr lang="es-CO" sz="1900" i="1" dirty="0" err="1" smtClean="0"/>
                  <a:t>iid</a:t>
                </a:r>
                <a:r>
                  <a:rPr lang="es-CO" sz="1900" dirty="0" smtClean="0"/>
                  <a:t>, la contribución de cada observación a la función de distribución conjunta esta dada por </a:t>
                </a:r>
                <a14:m>
                  <m:oMath xmlns:m="http://schemas.openxmlformats.org/officeDocument/2006/math">
                    <m:r>
                      <a:rPr lang="en-US" sz="1900" b="0" i="1" smtClean="0">
                        <a:latin typeface="Cambria Math" panose="02040503050406030204" pitchFamily="18" charset="0"/>
                      </a:rPr>
                      <m:t>𝑓</m:t>
                    </m:r>
                    <m:d>
                      <m:dPr>
                        <m:ctrlPr>
                          <a:rPr lang="en-US" sz="1900" b="0" i="1" smtClean="0">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e>
                    </m:d>
                  </m:oMath>
                </a14:m>
                <a:r>
                  <a:rPr lang="es-CO" sz="1900" dirty="0" smtClean="0"/>
                  <a:t>, y por tanto la función de verosimilitud:</a:t>
                </a:r>
              </a:p>
              <a:p>
                <a:pPr marL="53975" indent="0" algn="just">
                  <a:buNone/>
                </a:pPr>
                <a:endParaRPr lang="en-US" sz="1900" i="1" dirty="0" smtClean="0">
                  <a:latin typeface="Cambria Math" panose="02040503050406030204" pitchFamily="18" charset="0"/>
                </a:endParaRPr>
              </a:p>
              <a:p>
                <a:pPr marL="53975" indent="0" algn="just">
                  <a:buNone/>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𝐿</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b="0" i="1" smtClean="0">
                              <a:latin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𝜃</m:t>
                          </m:r>
                        </m:e>
                      </m:d>
                      <m:r>
                        <a:rPr lang="en-US" sz="1900" b="0" i="1" smtClean="0">
                          <a:latin typeface="Cambria Math" panose="02040503050406030204" pitchFamily="18" charset="0"/>
                        </a:rPr>
                        <m:t>=</m:t>
                      </m:r>
                      <m:nary>
                        <m:naryPr>
                          <m:chr m:val="∏"/>
                          <m:ctrlPr>
                            <a:rPr lang="en-US" sz="1900" b="0" i="1" smtClean="0">
                              <a:latin typeface="Cambria Math" panose="02040503050406030204" pitchFamily="18" charset="0"/>
                            </a:rPr>
                          </m:ctrlPr>
                        </m:naryPr>
                        <m:sub>
                          <m:r>
                            <m:rPr>
                              <m:brk m:alnAt="23"/>
                            </m:rPr>
                            <a:rPr lang="en-US" sz="1900" b="0" i="1" smtClean="0">
                              <a:latin typeface="Cambria Math" panose="02040503050406030204" pitchFamily="18" charset="0"/>
                            </a:rPr>
                            <m:t>𝑖</m:t>
                          </m:r>
                          <m:r>
                            <a:rPr lang="en-US" sz="1900" b="0" i="1" smtClean="0">
                              <a:latin typeface="Cambria Math" panose="02040503050406030204" pitchFamily="18" charset="0"/>
                            </a:rPr>
                            <m:t>=1</m:t>
                          </m:r>
                        </m:sub>
                        <m:sup>
                          <m:r>
                            <a:rPr lang="en-US" sz="1900" b="0" i="1" smtClean="0">
                              <a:latin typeface="Cambria Math" panose="02040503050406030204" pitchFamily="18" charset="0"/>
                            </a:rPr>
                            <m:t>𝑁</m:t>
                          </m:r>
                        </m:sup>
                        <m:e>
                          <m:r>
                            <a:rPr lang="en-US" sz="1900" i="1">
                              <a:latin typeface="Cambria Math" panose="02040503050406030204" pitchFamily="18" charset="0"/>
                            </a:rPr>
                            <m:t>𝑓</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e>
                          </m:d>
                        </m:e>
                      </m:nary>
                    </m:oMath>
                  </m:oMathPara>
                </a14:m>
                <a:endParaRPr lang="es-CO" sz="1900" dirty="0"/>
              </a:p>
              <a:p>
                <a:pPr marL="53975" indent="0" algn="just">
                  <a:buNone/>
                </a:pPr>
                <a:r>
                  <a:rPr lang="es-CO" sz="1900" dirty="0" smtClean="0"/>
                  <a:t>Donde </a:t>
                </a:r>
                <a14:m>
                  <m:oMath xmlns:m="http://schemas.openxmlformats.org/officeDocument/2006/math">
                    <m:r>
                      <a:rPr lang="en-US" sz="1900" i="1">
                        <a:latin typeface="Cambria Math" panose="02040503050406030204" pitchFamily="18" charset="0"/>
                        <a:ea typeface="Cambria Math" panose="02040503050406030204" pitchFamily="18" charset="0"/>
                      </a:rPr>
                      <m:t>𝜃</m:t>
                    </m:r>
                  </m:oMath>
                </a14:m>
                <a:r>
                  <a:rPr lang="es-CO" sz="1900" dirty="0" smtClean="0"/>
                  <a:t> es el conjunto de parámetros que describe dicha función. Esto implica que se requiere algún supuesto sobre </a:t>
                </a:r>
                <a14:m>
                  <m:oMath xmlns:m="http://schemas.openxmlformats.org/officeDocument/2006/math">
                    <m:r>
                      <a:rPr lang="en-US" sz="1900" i="1">
                        <a:latin typeface="Cambria Math" panose="02040503050406030204" pitchFamily="18" charset="0"/>
                      </a:rPr>
                      <m:t>𝑓</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e>
                    </m:d>
                  </m:oMath>
                </a14:m>
                <a:endParaRPr lang="es-CO" sz="1900" dirty="0" smtClean="0"/>
              </a:p>
              <a:p>
                <a:pPr marL="53975" indent="0" algn="just">
                  <a:buNone/>
                </a:pPr>
                <a:endParaRPr lang="es-CO" sz="1900" dirty="0"/>
              </a:p>
              <a:p>
                <a:pPr marL="53975" indent="0" algn="just">
                  <a:buNone/>
                </a:pPr>
                <a:r>
                  <a:rPr lang="es-CO" sz="1900" dirty="0" smtClean="0"/>
                  <a:t>Por ejemplo, en el caso que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oMath>
                </a14:m>
                <a:r>
                  <a:rPr lang="es-CO" sz="1900" dirty="0" smtClean="0"/>
                  <a:t> siga una distribución </a:t>
                </a:r>
                <a:r>
                  <a:rPr lang="es-CO" sz="1900" dirty="0" err="1" smtClean="0"/>
                  <a:t>poisson</a:t>
                </a:r>
                <a:r>
                  <a:rPr lang="es-CO" sz="1900" dirty="0" smtClean="0"/>
                  <a:t>, se tiene que:</a:t>
                </a:r>
              </a:p>
              <a:p>
                <a:pPr marL="53975" indent="0" algn="just">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𝑓</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e>
                      </m:d>
                      <m:r>
                        <a:rPr lang="en-US" sz="1900" b="0" i="1" smtClean="0">
                          <a:latin typeface="Cambria Math" panose="02040503050406030204" pitchFamily="18" charset="0"/>
                        </a:rPr>
                        <m:t>=</m:t>
                      </m:r>
                      <m:f>
                        <m:fPr>
                          <m:ctrlPr>
                            <a:rPr lang="en-US" sz="1900" i="1" smtClean="0">
                              <a:latin typeface="Cambria Math" panose="02040503050406030204" pitchFamily="18" charset="0"/>
                              <a:ea typeface="Cambria Math" panose="02040503050406030204" pitchFamily="18" charset="0"/>
                            </a:rPr>
                          </m:ctrlPr>
                        </m:fPr>
                        <m:num>
                          <m:r>
                            <a:rPr lang="en-US" sz="1900" i="1">
                              <a:latin typeface="Cambria Math" panose="02040503050406030204" pitchFamily="18" charset="0"/>
                            </a:rPr>
                            <m:t>𝑒𝑥𝑝</m:t>
                          </m:r>
                          <m:d>
                            <m:dPr>
                              <m:ctrlPr>
                                <a:rPr lang="en-US" sz="1900" i="1">
                                  <a:latin typeface="Cambria Math" panose="02040503050406030204" pitchFamily="18" charset="0"/>
                                </a:rPr>
                              </m:ctrlPr>
                            </m:dPr>
                            <m:e>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sSup>
                            <m:sSupPr>
                              <m:ctrlPr>
                                <a:rPr lang="en-US" sz="1900" i="1">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𝜃</m:t>
                              </m:r>
                            </m:e>
                            <m:sup>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𝑋</m:t>
                                  </m:r>
                                </m:e>
                                <m:sub>
                                  <m:r>
                                    <a:rPr lang="en-US" sz="1900" i="1">
                                      <a:latin typeface="Cambria Math" panose="02040503050406030204" pitchFamily="18" charset="0"/>
                                      <a:ea typeface="Cambria Math" panose="02040503050406030204" pitchFamily="18" charset="0"/>
                                    </a:rPr>
                                    <m:t>𝑖</m:t>
                                  </m:r>
                                </m:sub>
                              </m:sSub>
                            </m:sup>
                          </m:sSup>
                        </m:num>
                        <m:den>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𝑋</m:t>
                              </m:r>
                            </m:e>
                            <m:sub>
                              <m:r>
                                <a:rPr lang="en-US" sz="1900" b="0" i="1" smtClean="0">
                                  <a:latin typeface="Cambria Math" panose="02040503050406030204" pitchFamily="18" charset="0"/>
                                  <a:ea typeface="Cambria Math" panose="02040503050406030204" pitchFamily="18" charset="0"/>
                                </a:rPr>
                                <m:t>𝑖</m:t>
                              </m:r>
                            </m:sub>
                          </m:sSub>
                          <m:r>
                            <a:rPr lang="en-US" sz="1900" b="0" i="1" smtClean="0">
                              <a:latin typeface="Cambria Math" panose="02040503050406030204" pitchFamily="18" charset="0"/>
                              <a:ea typeface="Cambria Math" panose="02040503050406030204" pitchFamily="18" charset="0"/>
                            </a:rPr>
                            <m:t>!</m:t>
                          </m:r>
                        </m:den>
                      </m:f>
                    </m:oMath>
                  </m:oMathPara>
                </a14:m>
                <a:endParaRPr lang="en-US" sz="1900" dirty="0" smtClean="0">
                  <a:ea typeface="Cambria Math" panose="02040503050406030204" pitchFamily="18" charset="0"/>
                </a:endParaRPr>
              </a:p>
              <a:p>
                <a:pPr marL="53975" indent="0" algn="just">
                  <a:buNone/>
                </a:pPr>
                <a:endParaRPr lang="es-CO" sz="1900" dirty="0" smtClean="0"/>
              </a:p>
              <a:p>
                <a:pPr marL="53975" indent="0" algn="just">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𝐿</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r>
                        <a:rPr lang="en-US" sz="1900" i="1">
                          <a:latin typeface="Cambria Math" panose="02040503050406030204" pitchFamily="18" charset="0"/>
                        </a:rPr>
                        <m:t>=</m:t>
                      </m:r>
                      <m:r>
                        <a:rPr lang="en-US" sz="1900" i="1">
                          <a:latin typeface="Cambria Math" panose="02040503050406030204" pitchFamily="18" charset="0"/>
                        </a:rPr>
                        <m:t>𝑒𝑥𝑝</m:t>
                      </m:r>
                      <m:d>
                        <m:dPr>
                          <m:ctrlPr>
                            <a:rPr lang="en-US" sz="1900" i="1">
                              <a:latin typeface="Cambria Math" panose="02040503050406030204" pitchFamily="18" charset="0"/>
                            </a:rPr>
                          </m:ctrlPr>
                        </m:dPr>
                        <m:e>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r>
                            <a:rPr lang="en-US" sz="1900" b="0" i="1" smtClean="0">
                              <a:latin typeface="Cambria Math" panose="02040503050406030204" pitchFamily="18" charset="0"/>
                              <a:ea typeface="Cambria Math" panose="02040503050406030204" pitchFamily="18" charset="0"/>
                            </a:rPr>
                            <m:t>𝑁</m:t>
                          </m:r>
                        </m:e>
                      </m:d>
                      <m:sSup>
                        <m:sSupPr>
                          <m:ctrlPr>
                            <a:rPr lang="en-US" sz="1900" i="1">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𝜃</m:t>
                          </m:r>
                        </m:e>
                        <m:sup>
                          <m:sSub>
                            <m:sSubPr>
                              <m:ctrlPr>
                                <a:rPr lang="en-US" sz="1900" i="1">
                                  <a:latin typeface="Cambria Math" panose="02040503050406030204" pitchFamily="18" charset="0"/>
                                  <a:ea typeface="Cambria Math" panose="02040503050406030204" pitchFamily="18" charset="0"/>
                                </a:rPr>
                              </m:ctrlPr>
                            </m:sSubPr>
                            <m:e>
                              <m:nary>
                                <m:naryPr>
                                  <m:chr m:val="∑"/>
                                  <m:subHide m:val="on"/>
                                  <m:supHide m:val="on"/>
                                  <m:ctrlPr>
                                    <a:rPr lang="en-US" sz="1900" i="1" smtClean="0">
                                      <a:latin typeface="Cambria Math" panose="02040503050406030204" pitchFamily="18" charset="0"/>
                                      <a:ea typeface="Cambria Math" panose="02040503050406030204" pitchFamily="18" charset="0"/>
                                    </a:rPr>
                                  </m:ctrlPr>
                                </m:naryPr>
                                <m:sub/>
                                <m:sup/>
                                <m:e>
                                  <m:r>
                                    <a:rPr lang="en-US" sz="1900" i="1">
                                      <a:latin typeface="Cambria Math" panose="02040503050406030204" pitchFamily="18" charset="0"/>
                                      <a:ea typeface="Cambria Math" panose="02040503050406030204" pitchFamily="18" charset="0"/>
                                    </a:rPr>
                                    <m:t>𝑋</m:t>
                                  </m:r>
                                </m:e>
                              </m:nary>
                            </m:e>
                            <m:sub>
                              <m:r>
                                <a:rPr lang="en-US" sz="1900" i="1">
                                  <a:latin typeface="Cambria Math" panose="02040503050406030204" pitchFamily="18" charset="0"/>
                                  <a:ea typeface="Cambria Math" panose="02040503050406030204" pitchFamily="18" charset="0"/>
                                </a:rPr>
                                <m:t>𝑖</m:t>
                              </m:r>
                            </m:sub>
                          </m:sSub>
                        </m:sup>
                      </m:sSup>
                      <m:f>
                        <m:fPr>
                          <m:ctrlPr>
                            <a:rPr lang="en-US" sz="1900" i="1" smtClean="0">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1</m:t>
                          </m:r>
                        </m:num>
                        <m:den>
                          <m:nary>
                            <m:naryPr>
                              <m:chr m:val="∏"/>
                              <m:subHide m:val="on"/>
                              <m:supHide m:val="on"/>
                              <m:ctrlPr>
                                <a:rPr lang="en-US" sz="1900" i="1" smtClean="0">
                                  <a:latin typeface="Cambria Math" panose="02040503050406030204" pitchFamily="18" charset="0"/>
                                  <a:ea typeface="Cambria Math" panose="02040503050406030204" pitchFamily="18" charset="0"/>
                                </a:rPr>
                              </m:ctrlPr>
                            </m:naryPr>
                            <m:sub/>
                            <m:sup/>
                            <m:e>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𝑋</m:t>
                                  </m:r>
                                </m:e>
                                <m:sub>
                                  <m:r>
                                    <a:rPr lang="en-US" sz="1900" b="0" i="1" smtClean="0">
                                      <a:latin typeface="Cambria Math" panose="02040503050406030204" pitchFamily="18" charset="0"/>
                                      <a:ea typeface="Cambria Math" panose="02040503050406030204" pitchFamily="18" charset="0"/>
                                    </a:rPr>
                                    <m:t>𝑖</m:t>
                                  </m:r>
                                </m:sub>
                              </m:sSub>
                              <m:r>
                                <a:rPr lang="en-US" sz="1900" b="0" i="1" smtClean="0">
                                  <a:latin typeface="Cambria Math" panose="02040503050406030204" pitchFamily="18" charset="0"/>
                                  <a:ea typeface="Cambria Math" panose="02040503050406030204" pitchFamily="18" charset="0"/>
                                </a:rPr>
                                <m:t>!</m:t>
                              </m:r>
                            </m:e>
                          </m:nary>
                        </m:den>
                      </m:f>
                    </m:oMath>
                  </m:oMathPara>
                </a14:m>
                <a:endParaRPr lang="es-CO" sz="1900" dirty="0" smtClean="0"/>
              </a:p>
              <a:p>
                <a:pPr marL="53975" indent="0" algn="just">
                  <a:buNone/>
                </a:pPr>
                <a:endParaRPr lang="es-CO" sz="1900" dirty="0" smtClean="0"/>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3"/>
                <a:stretch>
                  <a:fillRect t="-664" r="-667" b="-8499"/>
                </a:stretch>
              </a:blipFill>
            </p:spPr>
            <p:txBody>
              <a:bodyPr/>
              <a:lstStyle/>
              <a:p>
                <a:r>
                  <a:rPr lang="en-US">
                    <a:noFill/>
                  </a:rPr>
                  <a:t> </a:t>
                </a:r>
              </a:p>
            </p:txBody>
          </p:sp>
        </mc:Fallback>
      </mc:AlternateContent>
    </p:spTree>
    <p:extLst>
      <p:ext uri="{BB962C8B-B14F-4D97-AF65-F5344CB8AC3E}">
        <p14:creationId xmlns:p14="http://schemas.microsoft.com/office/powerpoint/2010/main" val="592353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Principio de Máxima Verosimilitud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900" dirty="0" smtClean="0"/>
                  <a:t>Siguiendo el ejemplo anterior, el estimador de máxima verosimilitud o ML, es aquel valor </a:t>
                </a:r>
                <a:r>
                  <a:rPr lang="es-CO" sz="1900" dirty="0"/>
                  <a:t>de </a:t>
                </a:r>
                <a14:m>
                  <m:oMath xmlns:m="http://schemas.openxmlformats.org/officeDocument/2006/math">
                    <m:r>
                      <a:rPr lang="en-US" sz="1900" i="1">
                        <a:latin typeface="Cambria Math" panose="02040503050406030204" pitchFamily="18" charset="0"/>
                        <a:ea typeface="Cambria Math" panose="02040503050406030204" pitchFamily="18" charset="0"/>
                      </a:rPr>
                      <m:t>𝜃</m:t>
                    </m:r>
                  </m:oMath>
                </a14:m>
                <a:r>
                  <a:rPr lang="es-CO" sz="1900" dirty="0"/>
                  <a:t> que hace </a:t>
                </a:r>
                <a:r>
                  <a:rPr lang="es-CO" sz="1900" dirty="0" smtClean="0"/>
                  <a:t>más probable obtener una muestra dada bajo la distribución </a:t>
                </a:r>
                <a:r>
                  <a:rPr lang="es-CO" sz="1900" dirty="0" err="1" smtClean="0"/>
                  <a:t>poisson</a:t>
                </a:r>
                <a:r>
                  <a:rPr lang="es-CO" sz="1900" dirty="0" smtClean="0"/>
                  <a:t>.  Esto es:</a:t>
                </a:r>
              </a:p>
              <a:p>
                <a:pPr marL="53975" indent="0" algn="just">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ea typeface="Cambria Math" panose="02040503050406030204" pitchFamily="18" charset="0"/>
                        </a:rPr>
                        <m:t>𝜃</m:t>
                      </m:r>
                      <m:r>
                        <a:rPr lang="en-US" sz="1900" b="0" i="1" smtClean="0">
                          <a:latin typeface="Cambria Math" panose="02040503050406030204" pitchFamily="18" charset="0"/>
                          <a:ea typeface="Cambria Math" panose="02040503050406030204" pitchFamily="18" charset="0"/>
                        </a:rPr>
                        <m:t>=</m:t>
                      </m:r>
                      <m:func>
                        <m:funcPr>
                          <m:ctrlPr>
                            <a:rPr lang="en-US" sz="1900" b="0" i="1" smtClean="0">
                              <a:latin typeface="Cambria Math" panose="02040503050406030204" pitchFamily="18" charset="0"/>
                              <a:ea typeface="Cambria Math" panose="02040503050406030204" pitchFamily="18" charset="0"/>
                            </a:rPr>
                          </m:ctrlPr>
                        </m:funcPr>
                        <m:fName>
                          <m:r>
                            <m:rPr>
                              <m:sty m:val="p"/>
                            </m:rPr>
                            <a:rPr lang="en-US" sz="1900" b="0" i="0" smtClean="0">
                              <a:latin typeface="Cambria Math" panose="02040503050406030204" pitchFamily="18" charset="0"/>
                              <a:ea typeface="Cambria Math" panose="02040503050406030204" pitchFamily="18" charset="0"/>
                            </a:rPr>
                            <m:t>arg</m:t>
                          </m:r>
                        </m:fName>
                        <m:e>
                          <m:r>
                            <a:rPr lang="en-US" sz="1900" i="1">
                              <a:latin typeface="Cambria Math" panose="02040503050406030204" pitchFamily="18" charset="0"/>
                              <a:ea typeface="Cambria Math" panose="02040503050406030204" pitchFamily="18" charset="0"/>
                            </a:rPr>
                            <m:t>𝑚𝑎𝑥</m:t>
                          </m:r>
                        </m:e>
                      </m:func>
                      <m:r>
                        <a:rPr lang="en-US" sz="1900" b="0" i="1" smtClean="0">
                          <a:latin typeface="Cambria Math" panose="02040503050406030204" pitchFamily="18" charset="0"/>
                          <a:ea typeface="Cambria Math" panose="02040503050406030204" pitchFamily="18" charset="0"/>
                        </a:rPr>
                        <m:t> </m:t>
                      </m:r>
                      <m:r>
                        <a:rPr lang="en-US" sz="1900" i="1">
                          <a:latin typeface="Cambria Math" panose="02040503050406030204" pitchFamily="18" charset="0"/>
                        </a:rPr>
                        <m:t>𝐿</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oMath>
                  </m:oMathPara>
                </a14:m>
                <a:endParaRPr lang="es-CO" sz="1900" dirty="0"/>
              </a:p>
              <a:p>
                <a:pPr marL="53975" indent="0" algn="just">
                  <a:buNone/>
                </a:pPr>
                <a:endParaRPr lang="es-CO" sz="1900" dirty="0" smtClean="0"/>
              </a:p>
              <a:p>
                <a:pPr marL="396875" algn="just"/>
                <a:r>
                  <a:rPr lang="es-CO" sz="1900" dirty="0" smtClean="0"/>
                  <a:t>Se puede mostrar que </a:t>
                </a:r>
                <a14:m>
                  <m:oMath xmlns:m="http://schemas.openxmlformats.org/officeDocument/2006/math">
                    <m:r>
                      <a:rPr lang="en-US" sz="1900" i="1">
                        <a:latin typeface="Cambria Math" panose="02040503050406030204" pitchFamily="18" charset="0"/>
                      </a:rPr>
                      <m:t>𝐿</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oMath>
                </a14:m>
                <a:r>
                  <a:rPr lang="es-CO" sz="1900" dirty="0" smtClean="0"/>
                  <a:t> es (usualmente) una función globalmente cóncava, y por tanto su máximo existe. </a:t>
                </a:r>
              </a:p>
              <a:p>
                <a:pPr marL="396875" algn="just"/>
                <a:r>
                  <a:rPr lang="es-CO" sz="1900" dirty="0" smtClean="0"/>
                  <a:t>Por facilidad en la manipulación numérica y computacional, suele trabajarse con el logaritmo de está función</a:t>
                </a:r>
              </a:p>
              <a:p>
                <a:pPr marL="796925" lvl="1" algn="just"/>
                <a:endParaRPr lang="es-CO" sz="1500" dirty="0"/>
              </a:p>
              <a:p>
                <a:pPr marL="53975" indent="0" algn="just">
                  <a:buNone/>
                </a:pPr>
                <a14:m>
                  <m:oMathPara xmlns:m="http://schemas.openxmlformats.org/officeDocument/2006/math">
                    <m:oMathParaPr>
                      <m:jc m:val="centerGroup"/>
                    </m:oMathParaPr>
                    <m:oMath xmlns:m="http://schemas.openxmlformats.org/officeDocument/2006/math">
                      <m:func>
                        <m:funcPr>
                          <m:ctrlPr>
                            <a:rPr lang="en-US" sz="1900" b="0" i="1" smtClean="0">
                              <a:latin typeface="Cambria Math" panose="02040503050406030204" pitchFamily="18" charset="0"/>
                            </a:rPr>
                          </m:ctrlPr>
                        </m:funcPr>
                        <m:fName>
                          <m:r>
                            <m:rPr>
                              <m:sty m:val="p"/>
                            </m:rPr>
                            <a:rPr lang="en-US" sz="1900" b="0" i="0" smtClean="0">
                              <a:latin typeface="Cambria Math" panose="02040503050406030204" pitchFamily="18" charset="0"/>
                            </a:rPr>
                            <m:t>ln</m:t>
                          </m:r>
                          <m:r>
                            <a:rPr lang="en-US" sz="1900" b="0" i="0" smtClean="0">
                              <a:latin typeface="Cambria Math" panose="02040503050406030204" pitchFamily="18" charset="0"/>
                            </a:rPr>
                            <m:t> </m:t>
                          </m:r>
                        </m:fName>
                        <m:e>
                          <m:r>
                            <a:rPr lang="en-US" sz="1900" i="1">
                              <a:latin typeface="Cambria Math" panose="02040503050406030204" pitchFamily="18" charset="0"/>
                            </a:rPr>
                            <m:t>𝐿</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e>
                      </m:func>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r>
                        <a:rPr lang="en-US" sz="1900" i="1">
                          <a:latin typeface="Cambria Math" panose="02040503050406030204" pitchFamily="18" charset="0"/>
                          <a:ea typeface="Cambria Math" panose="02040503050406030204" pitchFamily="18" charset="0"/>
                        </a:rPr>
                        <m:t>𝑁</m:t>
                      </m:r>
                      <m:r>
                        <a:rPr lang="en-US" sz="1900" b="0" i="1" smtClean="0">
                          <a:latin typeface="Cambria Math" panose="02040503050406030204" pitchFamily="18" charset="0"/>
                          <a:ea typeface="Cambria Math" panose="02040503050406030204" pitchFamily="18" charset="0"/>
                        </a:rPr>
                        <m:t>+</m:t>
                      </m:r>
                      <m:func>
                        <m:funcPr>
                          <m:ctrlPr>
                            <a:rPr lang="en-US" sz="1900" i="1">
                              <a:latin typeface="Cambria Math" panose="02040503050406030204" pitchFamily="18" charset="0"/>
                              <a:ea typeface="Cambria Math" panose="02040503050406030204" pitchFamily="18" charset="0"/>
                            </a:rPr>
                          </m:ctrlPr>
                        </m:funcPr>
                        <m:fName>
                          <m:r>
                            <m:rPr>
                              <m:sty m:val="p"/>
                            </m:rPr>
                            <a:rPr lang="en-US" sz="1900">
                              <a:latin typeface="Cambria Math" panose="02040503050406030204" pitchFamily="18" charset="0"/>
                              <a:ea typeface="Cambria Math" panose="02040503050406030204" pitchFamily="18" charset="0"/>
                            </a:rPr>
                            <m:t>ln</m:t>
                          </m:r>
                        </m:fName>
                        <m:e>
                          <m:r>
                            <a:rPr lang="en-US" sz="1900" i="1">
                              <a:latin typeface="Cambria Math" panose="02040503050406030204" pitchFamily="18" charset="0"/>
                              <a:ea typeface="Cambria Math" panose="02040503050406030204" pitchFamily="18" charset="0"/>
                            </a:rPr>
                            <m:t>𝜃</m:t>
                          </m:r>
                        </m:e>
                      </m:func>
                      <m:nary>
                        <m:naryPr>
                          <m:chr m:val="∑"/>
                          <m:subHide m:val="on"/>
                          <m:supHide m:val="on"/>
                          <m:ctrlPr>
                            <a:rPr lang="en-US" sz="1900" i="1">
                              <a:latin typeface="Cambria Math" panose="02040503050406030204" pitchFamily="18" charset="0"/>
                              <a:ea typeface="Cambria Math" panose="02040503050406030204" pitchFamily="18" charset="0"/>
                            </a:rPr>
                          </m:ctrlPr>
                        </m:naryPr>
                        <m:sub/>
                        <m:sup/>
                        <m:e>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𝑋</m:t>
                              </m:r>
                            </m:e>
                            <m:sub>
                              <m:r>
                                <a:rPr lang="en-US" sz="1900" i="1">
                                  <a:latin typeface="Cambria Math" panose="02040503050406030204" pitchFamily="18" charset="0"/>
                                  <a:ea typeface="Cambria Math" panose="02040503050406030204" pitchFamily="18" charset="0"/>
                                </a:rPr>
                                <m:t>𝑖</m:t>
                              </m:r>
                            </m:sub>
                          </m:sSub>
                        </m:e>
                      </m:nary>
                      <m:r>
                        <a:rPr lang="en-US" sz="1900" b="0" i="1" smtClean="0">
                          <a:latin typeface="Cambria Math" panose="02040503050406030204" pitchFamily="18" charset="0"/>
                          <a:ea typeface="Cambria Math" panose="02040503050406030204" pitchFamily="18" charset="0"/>
                        </a:rPr>
                        <m:t>−</m:t>
                      </m:r>
                      <m:r>
                        <m:rPr>
                          <m:sty m:val="p"/>
                        </m:rPr>
                        <a:rPr lang="en-US" sz="1900">
                          <a:latin typeface="Cambria Math" panose="02040503050406030204" pitchFamily="18" charset="0"/>
                          <a:ea typeface="Cambria Math" panose="02040503050406030204" pitchFamily="18" charset="0"/>
                        </a:rPr>
                        <m:t>ln</m:t>
                      </m:r>
                      <m:nary>
                        <m:naryPr>
                          <m:chr m:val="∏"/>
                          <m:subHide m:val="on"/>
                          <m:supHide m:val="on"/>
                          <m:ctrlPr>
                            <a:rPr lang="en-US" sz="1900" i="1">
                              <a:latin typeface="Cambria Math" panose="02040503050406030204" pitchFamily="18" charset="0"/>
                              <a:ea typeface="Cambria Math" panose="02040503050406030204" pitchFamily="18" charset="0"/>
                            </a:rPr>
                          </m:ctrlPr>
                        </m:naryPr>
                        <m:sub/>
                        <m:sup/>
                        <m:e>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𝑋</m:t>
                              </m:r>
                            </m:e>
                            <m:sub>
                              <m:r>
                                <a:rPr lang="en-US" sz="1900" i="1">
                                  <a:latin typeface="Cambria Math" panose="02040503050406030204" pitchFamily="18" charset="0"/>
                                  <a:ea typeface="Cambria Math" panose="02040503050406030204" pitchFamily="18" charset="0"/>
                                </a:rPr>
                                <m:t>𝑖</m:t>
                              </m:r>
                            </m:sub>
                          </m:sSub>
                          <m:r>
                            <a:rPr lang="en-US" sz="1900" i="1">
                              <a:latin typeface="Cambria Math" panose="02040503050406030204" pitchFamily="18" charset="0"/>
                              <a:ea typeface="Cambria Math" panose="02040503050406030204" pitchFamily="18" charset="0"/>
                            </a:rPr>
                            <m:t>!</m:t>
                          </m:r>
                        </m:e>
                      </m:nary>
                    </m:oMath>
                  </m:oMathPara>
                </a14:m>
                <a:endParaRPr lang="es-CO" sz="1900" dirty="0"/>
              </a:p>
              <a:p>
                <a:pPr marL="53975" indent="0" algn="just">
                  <a:buNone/>
                </a:pPr>
                <a:endParaRPr lang="es-CO" sz="1900" dirty="0" smtClean="0"/>
              </a:p>
              <a:p>
                <a:pPr marL="53975" indent="0" algn="just">
                  <a:buNone/>
                </a:pPr>
                <a:r>
                  <a:rPr lang="es-CO" sz="1900" b="1" dirty="0" smtClean="0">
                    <a:solidFill>
                      <a:srgbClr val="C00000"/>
                    </a:solidFill>
                  </a:rPr>
                  <a:t>Nota:</a:t>
                </a:r>
                <a:r>
                  <a:rPr lang="es-CO" sz="1900" dirty="0" smtClean="0"/>
                  <a:t> En este caso el último termino no se requiere para el proceso de maximización.</a:t>
                </a:r>
              </a:p>
              <a:p>
                <a:pPr marL="53975" indent="0" algn="just">
                  <a:buNone/>
                </a:pPr>
                <a:endParaRPr lang="es-CO" sz="1900" dirty="0" smtClean="0"/>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3"/>
                <a:stretch>
                  <a:fillRect t="-664" r="-667" b="-7570"/>
                </a:stretch>
              </a:blipFill>
            </p:spPr>
            <p:txBody>
              <a:bodyPr/>
              <a:lstStyle/>
              <a:p>
                <a:r>
                  <a:rPr lang="en-US">
                    <a:noFill/>
                  </a:rPr>
                  <a:t> </a:t>
                </a:r>
              </a:p>
            </p:txBody>
          </p:sp>
        </mc:Fallback>
      </mc:AlternateContent>
    </p:spTree>
    <p:extLst>
      <p:ext uri="{BB962C8B-B14F-4D97-AF65-F5344CB8AC3E}">
        <p14:creationId xmlns:p14="http://schemas.microsoft.com/office/powerpoint/2010/main" val="3442625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58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Principio de Máxima Verosimilitud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900" dirty="0" smtClean="0"/>
                  <a:t>Qué condiciones se requieren para obtener el valor de </a:t>
                </a:r>
                <a14:m>
                  <m:oMath xmlns:m="http://schemas.openxmlformats.org/officeDocument/2006/math">
                    <m:r>
                      <a:rPr lang="en-US" sz="1900" i="1">
                        <a:latin typeface="Cambria Math" panose="02040503050406030204" pitchFamily="18" charset="0"/>
                        <a:ea typeface="Cambria Math" panose="02040503050406030204" pitchFamily="18" charset="0"/>
                      </a:rPr>
                      <m:t>𝜃</m:t>
                    </m:r>
                  </m:oMath>
                </a14:m>
                <a:r>
                  <a:rPr lang="es-CO" sz="1900" dirty="0" smtClean="0"/>
                  <a:t> que maximizan la verosimilitud?</a:t>
                </a:r>
              </a:p>
              <a:p>
                <a:pPr marL="53975" indent="0" algn="just">
                  <a:buNone/>
                </a:pPr>
                <a:endParaRPr lang="en-US" sz="1900" i="1" dirty="0" smtClean="0">
                  <a:latin typeface="Cambria Math" panose="02040503050406030204" pitchFamily="18" charset="0"/>
                  <a:ea typeface="Cambria Math" panose="02040503050406030204" pitchFamily="18" charset="0"/>
                </a:endParaRPr>
              </a:p>
              <a:p>
                <a:pPr marL="53975" indent="0" algn="just">
                  <a:buNone/>
                </a:pPr>
                <a14:m>
                  <m:oMathPara xmlns:m="http://schemas.openxmlformats.org/officeDocument/2006/math">
                    <m:oMathParaPr>
                      <m:jc m:val="centerGroup"/>
                    </m:oMathParaPr>
                    <m:oMath xmlns:m="http://schemas.openxmlformats.org/officeDocument/2006/math">
                      <m:f>
                        <m:fPr>
                          <m:ctrlPr>
                            <a:rPr lang="en-US" sz="1900" i="1" smtClean="0">
                              <a:latin typeface="Cambria Math" panose="02040503050406030204" pitchFamily="18" charset="0"/>
                              <a:ea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m:t>
                          </m:r>
                          <m:func>
                            <m:funcPr>
                              <m:ctrlPr>
                                <a:rPr lang="en-US" sz="1900" i="1">
                                  <a:latin typeface="Cambria Math" panose="02040503050406030204" pitchFamily="18" charset="0"/>
                                </a:rPr>
                              </m:ctrlPr>
                            </m:funcPr>
                            <m:fName>
                              <m:r>
                                <m:rPr>
                                  <m:sty m:val="p"/>
                                </m:rPr>
                                <a:rPr lang="en-US" sz="1900">
                                  <a:latin typeface="Cambria Math" panose="02040503050406030204" pitchFamily="18" charset="0"/>
                                </a:rPr>
                                <m:t>ln</m:t>
                              </m:r>
                              <m:r>
                                <a:rPr lang="en-US" sz="1900">
                                  <a:latin typeface="Cambria Math" panose="02040503050406030204" pitchFamily="18" charset="0"/>
                                </a:rPr>
                                <m:t> </m:t>
                              </m:r>
                            </m:fName>
                            <m:e>
                              <m:r>
                                <a:rPr lang="en-US" sz="1900" i="1">
                                  <a:latin typeface="Cambria Math" panose="02040503050406030204" pitchFamily="18" charset="0"/>
                                </a:rPr>
                                <m:t>𝐿</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e>
                          </m:func>
                        </m:num>
                        <m:den>
                          <m:r>
                            <a:rPr lang="en-US" sz="1900" i="1">
                              <a:latin typeface="Cambria Math" panose="02040503050406030204" pitchFamily="18" charset="0"/>
                              <a:ea typeface="Cambria Math" panose="02040503050406030204" pitchFamily="18" charset="0"/>
                            </a:rPr>
                            <m:t>𝜕𝜃</m:t>
                          </m:r>
                        </m:den>
                      </m:f>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𝑁</m:t>
                      </m:r>
                      <m:r>
                        <a:rPr lang="en-US" sz="1900" i="1">
                          <a:latin typeface="Cambria Math" panose="02040503050406030204" pitchFamily="18" charset="0"/>
                          <a:ea typeface="Cambria Math" panose="02040503050406030204" pitchFamily="18" charset="0"/>
                        </a:rPr>
                        <m:t>+</m:t>
                      </m:r>
                      <m:f>
                        <m:fPr>
                          <m:ctrlPr>
                            <a:rPr lang="en-US" sz="1900" i="1" smtClean="0">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1</m:t>
                          </m:r>
                        </m:num>
                        <m:den>
                          <m:r>
                            <a:rPr lang="en-US" sz="1900" i="1">
                              <a:latin typeface="Cambria Math" panose="02040503050406030204" pitchFamily="18" charset="0"/>
                              <a:ea typeface="Cambria Math" panose="02040503050406030204" pitchFamily="18" charset="0"/>
                            </a:rPr>
                            <m:t>𝜃</m:t>
                          </m:r>
                        </m:den>
                      </m:f>
                      <m:nary>
                        <m:naryPr>
                          <m:chr m:val="∑"/>
                          <m:subHide m:val="on"/>
                          <m:supHide m:val="on"/>
                          <m:ctrlPr>
                            <a:rPr lang="en-US" sz="1900" i="1">
                              <a:latin typeface="Cambria Math" panose="02040503050406030204" pitchFamily="18" charset="0"/>
                              <a:ea typeface="Cambria Math" panose="02040503050406030204" pitchFamily="18" charset="0"/>
                            </a:rPr>
                          </m:ctrlPr>
                        </m:naryPr>
                        <m:sub/>
                        <m:sup/>
                        <m:e>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𝑋</m:t>
                              </m:r>
                            </m:e>
                            <m:sub>
                              <m:r>
                                <a:rPr lang="en-US" sz="1900" i="1">
                                  <a:latin typeface="Cambria Math" panose="02040503050406030204" pitchFamily="18" charset="0"/>
                                  <a:ea typeface="Cambria Math" panose="02040503050406030204" pitchFamily="18" charset="0"/>
                                </a:rPr>
                                <m:t>𝑖</m:t>
                              </m:r>
                            </m:sub>
                          </m:sSub>
                        </m:e>
                      </m:nary>
                      <m:r>
                        <a:rPr lang="en-US" sz="1900" b="0" i="1" smtClean="0">
                          <a:latin typeface="Cambria Math" panose="02040503050406030204" pitchFamily="18" charset="0"/>
                          <a:ea typeface="Cambria Math" panose="02040503050406030204" pitchFamily="18" charset="0"/>
                        </a:rPr>
                        <m:t>=0</m:t>
                      </m:r>
                    </m:oMath>
                  </m:oMathPara>
                </a14:m>
                <a:endParaRPr lang="en-US" sz="1900" dirty="0" smtClean="0">
                  <a:ea typeface="Cambria Math" panose="02040503050406030204" pitchFamily="18" charset="0"/>
                </a:endParaRPr>
              </a:p>
              <a:p>
                <a:pPr marL="53975" indent="0" algn="just">
                  <a:buNone/>
                </a:pPr>
                <a:endParaRPr lang="es-CO" sz="1900" dirty="0"/>
              </a:p>
              <a:p>
                <a:pPr marL="53975" indent="0" algn="just">
                  <a:buNone/>
                </a:pPr>
                <a14:m>
                  <m:oMathPara xmlns:m="http://schemas.openxmlformats.org/officeDocument/2006/math">
                    <m:oMathParaPr>
                      <m:jc m:val="centerGroup"/>
                    </m:oMathParaPr>
                    <m:oMath xmlns:m="http://schemas.openxmlformats.org/officeDocument/2006/math">
                      <m:f>
                        <m:fPr>
                          <m:ctrlPr>
                            <a:rPr lang="en-US" sz="1900" i="1">
                              <a:latin typeface="Cambria Math" panose="02040503050406030204" pitchFamily="18" charset="0"/>
                              <a:ea typeface="Cambria Math" panose="02040503050406030204" pitchFamily="18" charset="0"/>
                            </a:rPr>
                          </m:ctrlPr>
                        </m:fPr>
                        <m:num>
                          <m:sSup>
                            <m:sSupPr>
                              <m:ctrlPr>
                                <a:rPr lang="en-US" sz="1900" i="1" smtClean="0">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m:t>
                              </m:r>
                            </m:e>
                            <m:sup>
                              <m:r>
                                <a:rPr lang="en-US" sz="1900" b="0" i="1" smtClean="0">
                                  <a:latin typeface="Cambria Math" panose="02040503050406030204" pitchFamily="18" charset="0"/>
                                  <a:ea typeface="Cambria Math" panose="02040503050406030204" pitchFamily="18" charset="0"/>
                                </a:rPr>
                                <m:t>2</m:t>
                              </m:r>
                            </m:sup>
                          </m:sSup>
                          <m:func>
                            <m:funcPr>
                              <m:ctrlPr>
                                <a:rPr lang="en-US" sz="1900" i="1">
                                  <a:latin typeface="Cambria Math" panose="02040503050406030204" pitchFamily="18" charset="0"/>
                                </a:rPr>
                              </m:ctrlPr>
                            </m:funcPr>
                            <m:fName>
                              <m:r>
                                <m:rPr>
                                  <m:sty m:val="p"/>
                                </m:rPr>
                                <a:rPr lang="en-US" sz="1900">
                                  <a:latin typeface="Cambria Math" panose="02040503050406030204" pitchFamily="18" charset="0"/>
                                </a:rPr>
                                <m:t>ln</m:t>
                              </m:r>
                              <m:r>
                                <a:rPr lang="en-US" sz="1900">
                                  <a:latin typeface="Cambria Math" panose="02040503050406030204" pitchFamily="18" charset="0"/>
                                </a:rPr>
                                <m:t> </m:t>
                              </m:r>
                            </m:fName>
                            <m:e>
                              <m:r>
                                <a:rPr lang="en-US" sz="1900" i="1">
                                  <a:latin typeface="Cambria Math" panose="02040503050406030204" pitchFamily="18" charset="0"/>
                                </a:rPr>
                                <m:t>𝐿</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e>
                          </m:func>
                        </m:num>
                        <m:den>
                          <m:r>
                            <a:rPr lang="en-US" sz="1900" i="1" smtClean="0">
                              <a:latin typeface="Cambria Math" panose="02040503050406030204" pitchFamily="18" charset="0"/>
                              <a:ea typeface="Cambria Math" panose="02040503050406030204" pitchFamily="18" charset="0"/>
                            </a:rPr>
                            <m:t>𝜕</m:t>
                          </m:r>
                          <m:sSup>
                            <m:sSupPr>
                              <m:ctrlPr>
                                <a:rPr lang="en-US" sz="1900" i="1">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𝜃</m:t>
                              </m:r>
                            </m:e>
                            <m:sup>
                              <m:r>
                                <a:rPr lang="en-US" sz="1900" i="1">
                                  <a:latin typeface="Cambria Math" panose="02040503050406030204" pitchFamily="18" charset="0"/>
                                  <a:ea typeface="Cambria Math" panose="02040503050406030204" pitchFamily="18" charset="0"/>
                                </a:rPr>
                                <m:t>2</m:t>
                              </m:r>
                            </m:sup>
                          </m:sSup>
                        </m:den>
                      </m:f>
                      <m:r>
                        <a:rPr lang="en-US" sz="1900" i="1">
                          <a:latin typeface="Cambria Math" panose="02040503050406030204" pitchFamily="18" charset="0"/>
                        </a:rPr>
                        <m:t>=−</m:t>
                      </m:r>
                      <m:f>
                        <m:fPr>
                          <m:ctrlPr>
                            <a:rPr lang="en-US" sz="1900" i="1">
                              <a:latin typeface="Cambria Math" panose="02040503050406030204" pitchFamily="18" charset="0"/>
                              <a:ea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1</m:t>
                          </m:r>
                        </m:num>
                        <m:den>
                          <m:sSup>
                            <m:sSupPr>
                              <m:ctrlPr>
                                <a:rPr lang="en-US" sz="1900" i="1">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𝜃</m:t>
                              </m:r>
                            </m:e>
                            <m:sup>
                              <m:r>
                                <a:rPr lang="en-US" sz="1900" i="1">
                                  <a:latin typeface="Cambria Math" panose="02040503050406030204" pitchFamily="18" charset="0"/>
                                  <a:ea typeface="Cambria Math" panose="02040503050406030204" pitchFamily="18" charset="0"/>
                                </a:rPr>
                                <m:t>2</m:t>
                              </m:r>
                            </m:sup>
                          </m:sSup>
                        </m:den>
                      </m:f>
                      <m:nary>
                        <m:naryPr>
                          <m:chr m:val="∑"/>
                          <m:subHide m:val="on"/>
                          <m:supHide m:val="on"/>
                          <m:ctrlPr>
                            <a:rPr lang="en-US" sz="1900" i="1">
                              <a:latin typeface="Cambria Math" panose="02040503050406030204" pitchFamily="18" charset="0"/>
                              <a:ea typeface="Cambria Math" panose="02040503050406030204" pitchFamily="18" charset="0"/>
                            </a:rPr>
                          </m:ctrlPr>
                        </m:naryPr>
                        <m:sub/>
                        <m:sup/>
                        <m:e>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𝑋</m:t>
                              </m:r>
                            </m:e>
                            <m:sub>
                              <m:r>
                                <a:rPr lang="en-US" sz="1900" i="1">
                                  <a:latin typeface="Cambria Math" panose="02040503050406030204" pitchFamily="18" charset="0"/>
                                  <a:ea typeface="Cambria Math" panose="02040503050406030204" pitchFamily="18" charset="0"/>
                                </a:rPr>
                                <m:t>𝑖</m:t>
                              </m:r>
                            </m:sub>
                          </m:sSub>
                        </m:e>
                      </m:nary>
                      <m:r>
                        <a:rPr lang="en-US" sz="1900" b="0" i="1" smtClean="0">
                          <a:latin typeface="Cambria Math" panose="02040503050406030204" pitchFamily="18" charset="0"/>
                          <a:ea typeface="Cambria Math" panose="02040503050406030204" pitchFamily="18" charset="0"/>
                        </a:rPr>
                        <m:t>&lt;0</m:t>
                      </m:r>
                    </m:oMath>
                  </m:oMathPara>
                </a14:m>
                <a:endParaRPr lang="es-CO" sz="1900" dirty="0" smtClean="0"/>
              </a:p>
              <a:p>
                <a:pPr marL="53975" indent="0" algn="just">
                  <a:buNone/>
                </a:pPr>
                <a:endParaRPr lang="es-CO" sz="1900" dirty="0"/>
              </a:p>
              <a:p>
                <a:pPr marL="53975" indent="0" algn="just">
                  <a:buNone/>
                </a:pPr>
                <a:r>
                  <a:rPr lang="es-CO" sz="1900" b="1" dirty="0">
                    <a:solidFill>
                      <a:srgbClr val="C00000"/>
                    </a:solidFill>
                  </a:rPr>
                  <a:t>Nota:</a:t>
                </a:r>
                <a:r>
                  <a:rPr lang="es-CO" sz="1900" dirty="0"/>
                  <a:t> </a:t>
                </a:r>
                <a:r>
                  <a:rPr lang="es-CO" sz="1900" dirty="0" smtClean="0"/>
                  <a:t>El caso que la distribución dependa de más de un parámetro se requiere aplicar operaciones matriciales</a:t>
                </a:r>
              </a:p>
              <a:p>
                <a:pPr marL="53975" indent="0" algn="just">
                  <a:buNone/>
                </a:pPr>
                <a:endParaRPr lang="es-CO" sz="1900" dirty="0"/>
              </a:p>
              <a:p>
                <a:pPr marL="53975" indent="0" algn="just">
                  <a:buNone/>
                </a:pPr>
                <a:r>
                  <a:rPr lang="es-CO" sz="1900" dirty="0" smtClean="0"/>
                  <a:t>En este caso, se tiene que: </a:t>
                </a:r>
              </a:p>
              <a:p>
                <a:pPr marL="53975" indent="0" algn="just">
                  <a:buNone/>
                </a:pPr>
                <a14:m>
                  <m:oMathPara xmlns:m="http://schemas.openxmlformats.org/officeDocument/2006/math">
                    <m:oMathParaPr>
                      <m:jc m:val="centerGroup"/>
                    </m:oMathParaPr>
                    <m:oMath xmlns:m="http://schemas.openxmlformats.org/officeDocument/2006/math">
                      <m:acc>
                        <m:accPr>
                          <m:chr m:val="̂"/>
                          <m:ctrlPr>
                            <a:rPr lang="en-US" sz="1900" i="1" smtClean="0">
                              <a:latin typeface="Cambria Math" panose="02040503050406030204" pitchFamily="18" charset="0"/>
                              <a:ea typeface="Cambria Math" panose="02040503050406030204" pitchFamily="18" charset="0"/>
                            </a:rPr>
                          </m:ctrlPr>
                        </m:accPr>
                        <m:e>
                          <m:r>
                            <a:rPr lang="en-US" sz="1900" i="1">
                              <a:latin typeface="Cambria Math" panose="02040503050406030204" pitchFamily="18" charset="0"/>
                              <a:ea typeface="Cambria Math" panose="02040503050406030204" pitchFamily="18" charset="0"/>
                            </a:rPr>
                            <m:t>𝜃</m:t>
                          </m:r>
                        </m:e>
                      </m:acc>
                      <m:r>
                        <a:rPr lang="en-US" sz="1900" b="0" i="1" smtClean="0">
                          <a:latin typeface="Cambria Math" panose="02040503050406030204" pitchFamily="18" charset="0"/>
                          <a:ea typeface="Cambria Math" panose="02040503050406030204" pitchFamily="18" charset="0"/>
                        </a:rPr>
                        <m:t>=</m:t>
                      </m:r>
                      <m:f>
                        <m:fPr>
                          <m:ctrlPr>
                            <a:rPr lang="en-US" sz="1900" b="0" i="1" smtClean="0">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1</m:t>
                          </m:r>
                        </m:num>
                        <m:den>
                          <m:r>
                            <a:rPr lang="en-US" sz="1900" b="0" i="1" smtClean="0">
                              <a:latin typeface="Cambria Math" panose="02040503050406030204" pitchFamily="18" charset="0"/>
                              <a:ea typeface="Cambria Math" panose="02040503050406030204" pitchFamily="18" charset="0"/>
                            </a:rPr>
                            <m:t>𝑁</m:t>
                          </m:r>
                        </m:den>
                      </m:f>
                      <m:nary>
                        <m:naryPr>
                          <m:chr m:val="∑"/>
                          <m:subHide m:val="on"/>
                          <m:supHide m:val="on"/>
                          <m:ctrlPr>
                            <a:rPr lang="en-US" sz="1900" i="1">
                              <a:latin typeface="Cambria Math" panose="02040503050406030204" pitchFamily="18" charset="0"/>
                              <a:ea typeface="Cambria Math" panose="02040503050406030204" pitchFamily="18" charset="0"/>
                            </a:rPr>
                          </m:ctrlPr>
                        </m:naryPr>
                        <m:sub/>
                        <m:sup/>
                        <m:e>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𝑋</m:t>
                              </m:r>
                            </m:e>
                            <m:sub>
                              <m:r>
                                <a:rPr lang="en-US" sz="1900" i="1">
                                  <a:latin typeface="Cambria Math" panose="02040503050406030204" pitchFamily="18" charset="0"/>
                                  <a:ea typeface="Cambria Math" panose="02040503050406030204" pitchFamily="18" charset="0"/>
                                </a:rPr>
                                <m:t>𝑖</m:t>
                              </m:r>
                            </m:sub>
                          </m:sSub>
                        </m:e>
                      </m:nary>
                    </m:oMath>
                  </m:oMathPara>
                </a14:m>
                <a:endParaRPr lang="en-US" sz="1900" dirty="0">
                  <a:ea typeface="Cambria Math" panose="02040503050406030204" pitchFamily="18" charset="0"/>
                </a:endParaRPr>
              </a:p>
              <a:p>
                <a:pPr marL="53975" indent="0" algn="just">
                  <a:buNone/>
                </a:pPr>
                <a:endParaRPr lang="es-CO" sz="1900" dirty="0"/>
              </a:p>
              <a:p>
                <a:pPr marL="53975" indent="0" algn="just">
                  <a:buNone/>
                </a:pPr>
                <a:endParaRPr lang="es-CO" sz="1900" dirty="0" smtClean="0"/>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3"/>
                <a:stretch>
                  <a:fillRect t="-664" r="-667" b="-8898"/>
                </a:stretch>
              </a:blipFill>
            </p:spPr>
            <p:txBody>
              <a:bodyPr/>
              <a:lstStyle/>
              <a:p>
                <a:r>
                  <a:rPr lang="en-US">
                    <a:noFill/>
                  </a:rPr>
                  <a:t> </a:t>
                </a:r>
              </a:p>
            </p:txBody>
          </p:sp>
        </mc:Fallback>
      </mc:AlternateContent>
    </p:spTree>
    <p:extLst>
      <p:ext uri="{BB962C8B-B14F-4D97-AF65-F5344CB8AC3E}">
        <p14:creationId xmlns:p14="http://schemas.microsoft.com/office/powerpoint/2010/main" val="2150924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58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Principio de Máxima Verosimilitud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900" dirty="0" smtClean="0"/>
                  <a:t>En el caso más general, estas condiciones están dadas por</a:t>
                </a:r>
                <a:r>
                  <a:rPr lang="en-US" sz="1900" dirty="0" smtClean="0"/>
                  <a:t>:</a:t>
                </a:r>
                <a:endParaRPr lang="es-CO" sz="1900" dirty="0" smtClean="0"/>
              </a:p>
              <a:p>
                <a:pPr marL="53975" indent="0" algn="just">
                  <a:buNone/>
                </a:pPr>
                <a:endParaRPr lang="en-US" sz="1900" i="1" dirty="0" smtClean="0">
                  <a:latin typeface="Cambria Math" panose="02040503050406030204" pitchFamily="18" charset="0"/>
                  <a:ea typeface="Cambria Math" panose="02040503050406030204" pitchFamily="18" charset="0"/>
                </a:endParaRPr>
              </a:p>
              <a:p>
                <a:pPr marL="53975" indent="0" algn="just">
                  <a:buNone/>
                </a:pPr>
                <a14:m>
                  <m:oMathPara xmlns:m="http://schemas.openxmlformats.org/officeDocument/2006/math">
                    <m:oMathParaPr>
                      <m:jc m:val="centerGroup"/>
                    </m:oMathParaPr>
                    <m:oMath xmlns:m="http://schemas.openxmlformats.org/officeDocument/2006/math">
                      <m:f>
                        <m:fPr>
                          <m:ctrlPr>
                            <a:rPr lang="en-US" sz="1900" i="1" smtClean="0">
                              <a:latin typeface="Cambria Math" panose="02040503050406030204" pitchFamily="18" charset="0"/>
                              <a:ea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m:t>
                          </m:r>
                          <m:func>
                            <m:funcPr>
                              <m:ctrlPr>
                                <a:rPr lang="en-US" sz="1900" i="1">
                                  <a:latin typeface="Cambria Math" panose="02040503050406030204" pitchFamily="18" charset="0"/>
                                </a:rPr>
                              </m:ctrlPr>
                            </m:funcPr>
                            <m:fName>
                              <m:r>
                                <m:rPr>
                                  <m:sty m:val="p"/>
                                </m:rPr>
                                <a:rPr lang="en-US" sz="1900">
                                  <a:latin typeface="Cambria Math" panose="02040503050406030204" pitchFamily="18" charset="0"/>
                                </a:rPr>
                                <m:t>ln</m:t>
                              </m:r>
                              <m:r>
                                <a:rPr lang="en-US" sz="1900">
                                  <a:latin typeface="Cambria Math" panose="02040503050406030204" pitchFamily="18" charset="0"/>
                                </a:rPr>
                                <m:t> </m:t>
                              </m:r>
                            </m:fName>
                            <m:e>
                              <m:r>
                                <a:rPr lang="en-US" sz="1900" i="1">
                                  <a:latin typeface="Cambria Math" panose="02040503050406030204" pitchFamily="18" charset="0"/>
                                </a:rPr>
                                <m:t>𝐿</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e>
                          </m:func>
                        </m:num>
                        <m:den>
                          <m:r>
                            <a:rPr lang="en-US" sz="1900" i="1">
                              <a:latin typeface="Cambria Math" panose="02040503050406030204" pitchFamily="18" charset="0"/>
                              <a:ea typeface="Cambria Math" panose="02040503050406030204" pitchFamily="18" charset="0"/>
                            </a:rPr>
                            <m:t>𝜕𝜃</m:t>
                          </m:r>
                        </m:den>
                      </m:f>
                      <m:sSub>
                        <m:sSubPr>
                          <m:ctrlPr>
                            <a:rPr lang="en-US" sz="1900" b="0" i="1" smtClean="0">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m:t>
                          </m:r>
                        </m:e>
                        <m:sub>
                          <m:acc>
                            <m:accPr>
                              <m:chr m:val="̂"/>
                              <m:ctrlPr>
                                <a:rPr lang="en-US" sz="1900" b="0" i="1" smtClean="0">
                                  <a:latin typeface="Cambria Math" panose="02040503050406030204" pitchFamily="18" charset="0"/>
                                  <a:ea typeface="Cambria Math" panose="02040503050406030204" pitchFamily="18" charset="0"/>
                                </a:rPr>
                              </m:ctrlPr>
                            </m:accPr>
                            <m:e>
                              <m:r>
                                <a:rPr lang="en-US" sz="1900" i="1">
                                  <a:latin typeface="Cambria Math" panose="02040503050406030204" pitchFamily="18" charset="0"/>
                                  <a:ea typeface="Cambria Math" panose="02040503050406030204" pitchFamily="18" charset="0"/>
                                </a:rPr>
                                <m:t>𝜃</m:t>
                              </m:r>
                            </m:e>
                          </m:acc>
                        </m:sub>
                      </m:sSub>
                      <m:r>
                        <a:rPr lang="en-US" sz="1900" i="1">
                          <a:latin typeface="Cambria Math" panose="02040503050406030204" pitchFamily="18" charset="0"/>
                        </a:rPr>
                        <m:t>=</m:t>
                      </m:r>
                      <m:r>
                        <a:rPr lang="en-US" sz="1900" b="0" i="1" smtClean="0">
                          <a:latin typeface="Cambria Math" panose="02040503050406030204" pitchFamily="18" charset="0"/>
                        </a:rPr>
                        <m:t>0  </m:t>
                      </m:r>
                      <m:groupChr>
                        <m:groupChrPr>
                          <m:chr m:val="⇔"/>
                          <m:pos m:val="top"/>
                          <m:ctrlPr>
                            <a:rPr lang="en-US" sz="1900" b="0" i="1" smtClean="0">
                              <a:latin typeface="Cambria Math" panose="02040503050406030204" pitchFamily="18" charset="0"/>
                            </a:rPr>
                          </m:ctrlPr>
                        </m:groupChrPr>
                        <m:e/>
                      </m:groupChr>
                      <m:r>
                        <a:rPr lang="en-US" sz="1900" b="0" i="1" smtClean="0">
                          <a:latin typeface="Cambria Math" panose="02040503050406030204" pitchFamily="18" charset="0"/>
                        </a:rPr>
                        <m:t>  </m:t>
                      </m:r>
                      <m:r>
                        <a:rPr lang="en-US" sz="1900" b="0" i="1" smtClean="0">
                          <a:latin typeface="Cambria Math" panose="02040503050406030204" pitchFamily="18" charset="0"/>
                        </a:rPr>
                        <m:t>𝑠</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r>
                        <a:rPr lang="en-US" sz="1900" b="0" i="1" smtClean="0">
                          <a:latin typeface="Cambria Math" panose="02040503050406030204" pitchFamily="18" charset="0"/>
                          <a:ea typeface="Cambria Math" panose="02040503050406030204" pitchFamily="18" charset="0"/>
                        </a:rPr>
                        <m:t>=0</m:t>
                      </m:r>
                    </m:oMath>
                  </m:oMathPara>
                </a14:m>
                <a:endParaRPr lang="en-US" sz="1900" dirty="0" smtClean="0">
                  <a:ea typeface="Cambria Math" panose="02040503050406030204" pitchFamily="18" charset="0"/>
                </a:endParaRPr>
              </a:p>
              <a:p>
                <a:pPr marL="53975" indent="0" algn="just">
                  <a:buNone/>
                </a:pPr>
                <a:endParaRPr lang="en-US" sz="1900" dirty="0" smtClean="0">
                  <a:ea typeface="Cambria Math" panose="02040503050406030204" pitchFamily="18" charset="0"/>
                </a:endParaRPr>
              </a:p>
              <a:p>
                <a:pPr marL="53975" indent="0" algn="just">
                  <a:buNone/>
                </a:pPr>
                <a:r>
                  <a:rPr lang="en-US" sz="1900" dirty="0" smtClean="0">
                    <a:ea typeface="Cambria Math" panose="02040503050406030204" pitchFamily="18" charset="0"/>
                  </a:rPr>
                  <a:t>Se </a:t>
                </a:r>
                <a:r>
                  <a:rPr lang="en-US" sz="1900" dirty="0" err="1" smtClean="0">
                    <a:ea typeface="Cambria Math" panose="02040503050406030204" pitchFamily="18" charset="0"/>
                  </a:rPr>
                  <a:t>conoce</a:t>
                </a:r>
                <a:r>
                  <a:rPr lang="en-US" sz="1900" dirty="0" smtClean="0">
                    <a:ea typeface="Cambria Math" panose="02040503050406030204" pitchFamily="18" charset="0"/>
                  </a:rPr>
                  <a:t> </a:t>
                </a:r>
                <a:r>
                  <a:rPr lang="en-US" sz="1900" dirty="0" err="1" smtClean="0">
                    <a:ea typeface="Cambria Math" panose="02040503050406030204" pitchFamily="18" charset="0"/>
                  </a:rPr>
                  <a:t>como</a:t>
                </a:r>
                <a:r>
                  <a:rPr lang="en-US" sz="1900" dirty="0" smtClean="0">
                    <a:ea typeface="Cambria Math" panose="02040503050406030204" pitchFamily="18" charset="0"/>
                  </a:rPr>
                  <a:t> </a:t>
                </a:r>
                <a:r>
                  <a:rPr lang="en-US" sz="1900" dirty="0" err="1" smtClean="0">
                    <a:ea typeface="Cambria Math" panose="02040503050406030204" pitchFamily="18" charset="0"/>
                  </a:rPr>
                  <a:t>condición</a:t>
                </a:r>
                <a:r>
                  <a:rPr lang="en-US" sz="1900" dirty="0" smtClean="0">
                    <a:ea typeface="Cambria Math" panose="02040503050406030204" pitchFamily="18" charset="0"/>
                  </a:rPr>
                  <a:t> de </a:t>
                </a:r>
                <a:r>
                  <a:rPr lang="en-US" sz="1900" dirty="0" err="1" smtClean="0">
                    <a:ea typeface="Cambria Math" panose="02040503050406030204" pitchFamily="18" charset="0"/>
                  </a:rPr>
                  <a:t>identificación</a:t>
                </a:r>
                <a:r>
                  <a:rPr lang="en-US" sz="1900" dirty="0" smtClean="0">
                    <a:ea typeface="Cambria Math" panose="02040503050406030204" pitchFamily="18" charset="0"/>
                  </a:rPr>
                  <a:t> o </a:t>
                </a:r>
                <a:r>
                  <a:rPr lang="en-US" sz="1900" dirty="0" err="1" smtClean="0">
                    <a:ea typeface="Cambria Math" panose="02040503050406030204" pitchFamily="18" charset="0"/>
                  </a:rPr>
                  <a:t>consistencia</a:t>
                </a:r>
                <a:r>
                  <a:rPr lang="en-US" sz="1900" dirty="0" smtClean="0">
                    <a:ea typeface="Cambria Math" panose="02040503050406030204" pitchFamily="18" charset="0"/>
                  </a:rPr>
                  <a:t>. La </a:t>
                </a:r>
                <a:r>
                  <a:rPr lang="en-US" sz="1900" dirty="0" err="1" smtClean="0">
                    <a:ea typeface="Cambria Math" panose="02040503050406030204" pitchFamily="18" charset="0"/>
                  </a:rPr>
                  <a:t>función</a:t>
                </a:r>
                <a:r>
                  <a:rPr lang="en-US" sz="1900" dirty="0" smtClean="0">
                    <a:ea typeface="Cambria Math" panose="02040503050406030204" pitchFamily="18" charset="0"/>
                  </a:rPr>
                  <a:t> </a:t>
                </a:r>
                <a14:m>
                  <m:oMath xmlns:m="http://schemas.openxmlformats.org/officeDocument/2006/math">
                    <m:r>
                      <a:rPr lang="en-US" sz="1900" i="1">
                        <a:latin typeface="Cambria Math" panose="02040503050406030204" pitchFamily="18" charset="0"/>
                      </a:rPr>
                      <m:t>𝑠</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oMath>
                </a14:m>
                <a:r>
                  <a:rPr lang="en-US" sz="1900" dirty="0" smtClean="0">
                    <a:ea typeface="Cambria Math" panose="02040503050406030204" pitchFamily="18" charset="0"/>
                  </a:rPr>
                  <a:t> </a:t>
                </a:r>
                <a:r>
                  <a:rPr lang="en-US" sz="1900" dirty="0" err="1" smtClean="0">
                    <a:ea typeface="Cambria Math" panose="02040503050406030204" pitchFamily="18" charset="0"/>
                  </a:rPr>
                  <a:t>recibe</a:t>
                </a:r>
                <a:r>
                  <a:rPr lang="en-US" sz="1900" dirty="0" smtClean="0">
                    <a:ea typeface="Cambria Math" panose="02040503050406030204" pitchFamily="18" charset="0"/>
                  </a:rPr>
                  <a:t> el </a:t>
                </a:r>
                <a:r>
                  <a:rPr lang="en-US" sz="1900" dirty="0" err="1" smtClean="0">
                    <a:ea typeface="Cambria Math" panose="02040503050406030204" pitchFamily="18" charset="0"/>
                  </a:rPr>
                  <a:t>nombre</a:t>
                </a:r>
                <a:r>
                  <a:rPr lang="en-US" sz="1900" dirty="0" smtClean="0">
                    <a:ea typeface="Cambria Math" panose="02040503050406030204" pitchFamily="18" charset="0"/>
                  </a:rPr>
                  <a:t> de score function.</a:t>
                </a:r>
              </a:p>
              <a:p>
                <a:pPr marL="53975" indent="0" algn="just">
                  <a:buNone/>
                </a:pPr>
                <a:endParaRPr lang="en-US" sz="1900" dirty="0" smtClean="0">
                  <a:ea typeface="Cambria Math" panose="02040503050406030204" pitchFamily="18" charset="0"/>
                </a:endParaRPr>
              </a:p>
              <a:p>
                <a:pPr marL="53975" indent="0" algn="just">
                  <a:buNone/>
                </a:pPr>
                <a:endParaRPr lang="es-CO" sz="1900" dirty="0"/>
              </a:p>
              <a:p>
                <a:pPr marL="53975" indent="0" algn="just">
                  <a:buNone/>
                </a:pPr>
                <a14:m>
                  <m:oMathPara xmlns:m="http://schemas.openxmlformats.org/officeDocument/2006/math">
                    <m:oMathParaPr>
                      <m:jc m:val="centerGroup"/>
                    </m:oMathParaPr>
                    <m:oMath xmlns:m="http://schemas.openxmlformats.org/officeDocument/2006/math">
                      <m:f>
                        <m:fPr>
                          <m:ctrlPr>
                            <a:rPr lang="en-US" sz="1900" i="1">
                              <a:latin typeface="Cambria Math" panose="02040503050406030204" pitchFamily="18" charset="0"/>
                              <a:ea typeface="Cambria Math" panose="02040503050406030204" pitchFamily="18" charset="0"/>
                            </a:rPr>
                          </m:ctrlPr>
                        </m:fPr>
                        <m:num>
                          <m:sSup>
                            <m:sSupPr>
                              <m:ctrlPr>
                                <a:rPr lang="en-US" sz="1900" i="1" smtClean="0">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m:t>
                              </m:r>
                            </m:e>
                            <m:sup>
                              <m:r>
                                <a:rPr lang="en-US" sz="1900" b="0" i="1" smtClean="0">
                                  <a:latin typeface="Cambria Math" panose="02040503050406030204" pitchFamily="18" charset="0"/>
                                  <a:ea typeface="Cambria Math" panose="02040503050406030204" pitchFamily="18" charset="0"/>
                                </a:rPr>
                                <m:t>2</m:t>
                              </m:r>
                            </m:sup>
                          </m:sSup>
                          <m:func>
                            <m:funcPr>
                              <m:ctrlPr>
                                <a:rPr lang="en-US" sz="1900" i="1">
                                  <a:latin typeface="Cambria Math" panose="02040503050406030204" pitchFamily="18" charset="0"/>
                                </a:rPr>
                              </m:ctrlPr>
                            </m:funcPr>
                            <m:fName>
                              <m:r>
                                <m:rPr>
                                  <m:sty m:val="p"/>
                                </m:rPr>
                                <a:rPr lang="en-US" sz="1900">
                                  <a:latin typeface="Cambria Math" panose="02040503050406030204" pitchFamily="18" charset="0"/>
                                </a:rPr>
                                <m:t>ln</m:t>
                              </m:r>
                              <m:r>
                                <a:rPr lang="en-US" sz="1900">
                                  <a:latin typeface="Cambria Math" panose="02040503050406030204" pitchFamily="18" charset="0"/>
                                </a:rPr>
                                <m:t> </m:t>
                              </m:r>
                            </m:fName>
                            <m:e>
                              <m:r>
                                <a:rPr lang="en-US" sz="1900" i="1">
                                  <a:latin typeface="Cambria Math" panose="02040503050406030204" pitchFamily="18" charset="0"/>
                                </a:rPr>
                                <m:t>𝐿</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e>
                          </m:func>
                        </m:num>
                        <m:den>
                          <m:r>
                            <a:rPr lang="en-US" sz="1900" i="1" smtClean="0">
                              <a:latin typeface="Cambria Math" panose="02040503050406030204" pitchFamily="18" charset="0"/>
                              <a:ea typeface="Cambria Math" panose="02040503050406030204" pitchFamily="18" charset="0"/>
                            </a:rPr>
                            <m:t>𝜕</m:t>
                          </m:r>
                          <m:sSup>
                            <m:sSupPr>
                              <m:ctrlPr>
                                <a:rPr lang="en-US" sz="1900" i="1">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𝜃</m:t>
                              </m:r>
                            </m:e>
                            <m:sup>
                              <m:r>
                                <a:rPr lang="en-US" sz="1900" i="1">
                                  <a:latin typeface="Cambria Math" panose="02040503050406030204" pitchFamily="18" charset="0"/>
                                  <a:ea typeface="Cambria Math" panose="02040503050406030204" pitchFamily="18" charset="0"/>
                                </a:rPr>
                                <m:t>2</m:t>
                              </m:r>
                            </m:sup>
                          </m:sSup>
                        </m:den>
                      </m:f>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m:t>
                          </m:r>
                        </m:e>
                        <m:sub>
                          <m:acc>
                            <m:accPr>
                              <m:chr m:val="̂"/>
                              <m:ctrlPr>
                                <a:rPr lang="en-US" sz="1900" i="1">
                                  <a:latin typeface="Cambria Math" panose="02040503050406030204" pitchFamily="18" charset="0"/>
                                  <a:ea typeface="Cambria Math" panose="02040503050406030204" pitchFamily="18" charset="0"/>
                                </a:rPr>
                              </m:ctrlPr>
                            </m:accPr>
                            <m:e>
                              <m:r>
                                <a:rPr lang="en-US" sz="1900" i="1">
                                  <a:latin typeface="Cambria Math" panose="02040503050406030204" pitchFamily="18" charset="0"/>
                                  <a:ea typeface="Cambria Math" panose="02040503050406030204" pitchFamily="18" charset="0"/>
                                </a:rPr>
                                <m:t>𝜃</m:t>
                              </m:r>
                            </m:e>
                          </m:acc>
                        </m:sub>
                      </m:sSub>
                      <m:r>
                        <a:rPr lang="en-US" sz="1900" b="0" i="1" smtClean="0">
                          <a:latin typeface="Cambria Math" panose="02040503050406030204" pitchFamily="18" charset="0"/>
                          <a:ea typeface="Cambria Math" panose="02040503050406030204" pitchFamily="18" charset="0"/>
                        </a:rPr>
                        <m:t>&lt;</m:t>
                      </m:r>
                      <m:r>
                        <a:rPr lang="en-US" sz="1900" i="1">
                          <a:latin typeface="Cambria Math" panose="02040503050406030204" pitchFamily="18" charset="0"/>
                        </a:rPr>
                        <m:t>0  </m:t>
                      </m:r>
                      <m:groupChr>
                        <m:groupChrPr>
                          <m:chr m:val="⇔"/>
                          <m:pos m:val="top"/>
                          <m:ctrlPr>
                            <a:rPr lang="en-US" sz="1900" i="1">
                              <a:latin typeface="Cambria Math" panose="02040503050406030204" pitchFamily="18" charset="0"/>
                            </a:rPr>
                          </m:ctrlPr>
                        </m:groupChrPr>
                        <m:e/>
                      </m:groupChr>
                      <m:r>
                        <a:rPr lang="en-US" sz="1900" i="1">
                          <a:latin typeface="Cambria Math" panose="02040503050406030204" pitchFamily="18" charset="0"/>
                        </a:rPr>
                        <m:t>  </m:t>
                      </m:r>
                      <m:r>
                        <a:rPr lang="en-US" sz="1900" b="0" i="1" smtClean="0">
                          <a:latin typeface="Cambria Math" panose="02040503050406030204" pitchFamily="18" charset="0"/>
                        </a:rPr>
                        <m:t>𝐻</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r>
                        <a:rPr lang="en-US" sz="1900" b="0" i="1" smtClean="0">
                          <a:latin typeface="Cambria Math" panose="02040503050406030204" pitchFamily="18" charset="0"/>
                          <a:ea typeface="Cambria Math" panose="02040503050406030204" pitchFamily="18" charset="0"/>
                        </a:rPr>
                        <m:t>&lt;</m:t>
                      </m:r>
                      <m:r>
                        <a:rPr lang="en-US" sz="1900" i="1">
                          <a:latin typeface="Cambria Math" panose="02040503050406030204" pitchFamily="18" charset="0"/>
                          <a:ea typeface="Cambria Math" panose="02040503050406030204" pitchFamily="18" charset="0"/>
                        </a:rPr>
                        <m:t>0</m:t>
                      </m:r>
                    </m:oMath>
                  </m:oMathPara>
                </a14:m>
                <a:endParaRPr lang="en-US" sz="1900" dirty="0">
                  <a:ea typeface="Cambria Math" panose="02040503050406030204" pitchFamily="18" charset="0"/>
                </a:endParaRPr>
              </a:p>
              <a:p>
                <a:pPr marL="53975" indent="0" algn="just">
                  <a:buNone/>
                </a:pPr>
                <a:r>
                  <a:rPr lang="es-CO" sz="1900" dirty="0" smtClean="0"/>
                  <a:t>Esta condición es necesaria para garantizar la existencia de un máximo. La función </a:t>
                </a:r>
                <a14:m>
                  <m:oMath xmlns:m="http://schemas.openxmlformats.org/officeDocument/2006/math">
                    <m:r>
                      <a:rPr lang="en-US" sz="1900" i="1">
                        <a:latin typeface="Cambria Math" panose="02040503050406030204" pitchFamily="18" charset="0"/>
                      </a:rPr>
                      <m:t>𝐻</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𝑁</m:t>
                            </m:r>
                          </m:sub>
                        </m:sSub>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𝜃</m:t>
                        </m:r>
                      </m:e>
                    </m:d>
                  </m:oMath>
                </a14:m>
                <a:r>
                  <a:rPr lang="es-CO" sz="1900" dirty="0" smtClean="0"/>
                  <a:t> es la matriz </a:t>
                </a:r>
                <a:r>
                  <a:rPr lang="es-CO" sz="1900" dirty="0" err="1" smtClean="0"/>
                  <a:t>Hessiana</a:t>
                </a:r>
                <a:r>
                  <a:rPr lang="es-CO" sz="1900" dirty="0"/>
                  <a:t> </a:t>
                </a:r>
                <a:r>
                  <a:rPr lang="es-CO" sz="1900" dirty="0" smtClean="0"/>
                  <a:t>con respecto a </a:t>
                </a:r>
                <a14:m>
                  <m:oMath xmlns:m="http://schemas.openxmlformats.org/officeDocument/2006/math">
                    <m:r>
                      <a:rPr lang="en-US" sz="1900" i="1">
                        <a:latin typeface="Cambria Math" panose="02040503050406030204" pitchFamily="18" charset="0"/>
                        <a:ea typeface="Cambria Math" panose="02040503050406030204" pitchFamily="18" charset="0"/>
                      </a:rPr>
                      <m:t>𝜃</m:t>
                    </m:r>
                  </m:oMath>
                </a14:m>
                <a:r>
                  <a:rPr lang="es-CO" sz="1900" dirty="0" smtClean="0"/>
                  <a:t>.</a:t>
                </a:r>
              </a:p>
              <a:p>
                <a:pPr marL="53975" indent="0" algn="just">
                  <a:buNone/>
                </a:pPr>
                <a:endParaRPr lang="es-CO" sz="1900" dirty="0" smtClean="0"/>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3"/>
                <a:stretch>
                  <a:fillRect t="-664" r="-667"/>
                </a:stretch>
              </a:blipFill>
            </p:spPr>
            <p:txBody>
              <a:bodyPr/>
              <a:lstStyle/>
              <a:p>
                <a:r>
                  <a:rPr lang="en-US">
                    <a:noFill/>
                  </a:rPr>
                  <a:t> </a:t>
                </a:r>
              </a:p>
            </p:txBody>
          </p:sp>
        </mc:Fallback>
      </mc:AlternateContent>
    </p:spTree>
    <p:extLst>
      <p:ext uri="{BB962C8B-B14F-4D97-AF65-F5344CB8AC3E}">
        <p14:creationId xmlns:p14="http://schemas.microsoft.com/office/powerpoint/2010/main" val="450221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55084"/>
            <a:ext cx="9130937" cy="6857999"/>
          </a:xfrm>
        </p:spPr>
      </p:pic>
      <p:sp>
        <p:nvSpPr>
          <p:cNvPr id="3" name="CuadroTexto 2"/>
          <p:cNvSpPr txBox="1"/>
          <p:nvPr/>
        </p:nvSpPr>
        <p:spPr>
          <a:xfrm>
            <a:off x="457201" y="1114417"/>
            <a:ext cx="8029838" cy="707886"/>
          </a:xfrm>
          <a:prstGeom prst="rect">
            <a:avLst/>
          </a:prstGeom>
          <a:noFill/>
        </p:spPr>
        <p:txBody>
          <a:bodyPr wrap="square" rtlCol="0">
            <a:spAutoFit/>
          </a:bodyPr>
          <a:lstStyle/>
          <a:p>
            <a:r>
              <a:rPr lang="es-ES" sz="4000" b="1" dirty="0" smtClean="0">
                <a:solidFill>
                  <a:schemeClr val="accent2">
                    <a:lumMod val="50000"/>
                  </a:schemeClr>
                </a:solidFill>
              </a:rPr>
              <a:t>Análisis de regresión</a:t>
            </a:r>
            <a:endParaRPr lang="es-CO" sz="4000" b="1" dirty="0">
              <a:solidFill>
                <a:schemeClr val="accent2">
                  <a:lumMod val="50000"/>
                </a:schemeClr>
              </a:solidFill>
            </a:endParaRPr>
          </a:p>
        </p:txBody>
      </p:sp>
      <p:sp>
        <p:nvSpPr>
          <p:cNvPr id="6" name="Marcador de contenido 2"/>
          <p:cNvSpPr txBox="1">
            <a:spLocks/>
          </p:cNvSpPr>
          <p:nvPr/>
        </p:nvSpPr>
        <p:spPr>
          <a:xfrm>
            <a:off x="457200" y="2027104"/>
            <a:ext cx="8229600" cy="450589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CO" sz="2800" dirty="0" smtClean="0"/>
              <a:t>Para qué? </a:t>
            </a:r>
          </a:p>
          <a:p>
            <a:pPr lvl="1" algn="just"/>
            <a:r>
              <a:rPr lang="es-CO" sz="2400" dirty="0" smtClean="0"/>
              <a:t>Recuperar/estudiar la relación entre las variables</a:t>
            </a:r>
          </a:p>
          <a:p>
            <a:pPr lvl="1" algn="just"/>
            <a:r>
              <a:rPr lang="es-CO" sz="2400" dirty="0" smtClean="0"/>
              <a:t>Esto se hace usualmente estimando un parámetro o una función que describe dicha relación</a:t>
            </a:r>
          </a:p>
          <a:p>
            <a:pPr lvl="1" algn="just"/>
            <a:r>
              <a:rPr lang="es-CO" sz="2400" dirty="0" smtClean="0"/>
              <a:t>Permite testear hipótesis</a:t>
            </a:r>
          </a:p>
          <a:p>
            <a:pPr lvl="1" algn="just"/>
            <a:endParaRPr lang="es-CO" sz="2400" dirty="0" smtClean="0"/>
          </a:p>
          <a:p>
            <a:pPr algn="just"/>
            <a:r>
              <a:rPr lang="es-CO" sz="2600" dirty="0" smtClean="0"/>
              <a:t>Elementos clave: insumo -&gt; producto</a:t>
            </a:r>
          </a:p>
          <a:p>
            <a:pPr lvl="1" algn="just"/>
            <a:r>
              <a:rPr lang="es-CO" sz="2200" dirty="0" smtClean="0"/>
              <a:t>Estructura de datos</a:t>
            </a:r>
          </a:p>
          <a:p>
            <a:pPr lvl="1" algn="just"/>
            <a:r>
              <a:rPr lang="es-CO" sz="2200" dirty="0" smtClean="0"/>
              <a:t>Punto de partida: función de distribución (ADN) o un funcional de esta</a:t>
            </a:r>
          </a:p>
          <a:p>
            <a:pPr lvl="1" algn="just"/>
            <a:r>
              <a:rPr lang="es-CO" sz="2200" dirty="0" smtClean="0"/>
              <a:t>Parámetro o función clave</a:t>
            </a:r>
          </a:p>
          <a:p>
            <a:pPr lvl="1" algn="just"/>
            <a:r>
              <a:rPr lang="es-CO" sz="2200" dirty="0" smtClean="0"/>
              <a:t>Hipótesis a testear: especifica o general</a:t>
            </a:r>
          </a:p>
          <a:p>
            <a:pPr lvl="1" algn="just"/>
            <a:endParaRPr lang="es-CO" dirty="0" smtClean="0"/>
          </a:p>
          <a:p>
            <a:pPr algn="just"/>
            <a:r>
              <a:rPr lang="es-CO" sz="2800" dirty="0" smtClean="0"/>
              <a:t>Encontrar esta relación permite hacer inferencia y/o predicción</a:t>
            </a:r>
          </a:p>
          <a:p>
            <a:pPr algn="just"/>
            <a:endParaRPr lang="es-CO" sz="2800" dirty="0"/>
          </a:p>
        </p:txBody>
      </p:sp>
    </p:spTree>
    <p:extLst>
      <p:ext uri="{BB962C8B-B14F-4D97-AF65-F5344CB8AC3E}">
        <p14:creationId xmlns:p14="http://schemas.microsoft.com/office/powerpoint/2010/main" val="3898544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58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Más sobre Máxima Verosimilitud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96875" algn="just"/>
                <a:r>
                  <a:rPr lang="es-CO" sz="2400" dirty="0" smtClean="0"/>
                  <a:t>Los estimadores ML pueden ser sesgados, pero son asintóticamente </a:t>
                </a:r>
                <a:r>
                  <a:rPr lang="es-CO" sz="2400" dirty="0" err="1" smtClean="0"/>
                  <a:t>insesgado</a:t>
                </a:r>
                <a:endParaRPr lang="es-CO" sz="2400" dirty="0" smtClean="0"/>
              </a:p>
              <a:p>
                <a:pPr marL="796925" lvl="1" algn="just"/>
                <a:r>
                  <a:rPr lang="es-CO" sz="1800" dirty="0" smtClean="0"/>
                  <a:t>Pueden transformarse fácilmente en un estimador </a:t>
                </a:r>
                <a:r>
                  <a:rPr lang="es-CO" sz="1800" dirty="0" err="1" smtClean="0"/>
                  <a:t>insesgado</a:t>
                </a:r>
                <a:endParaRPr lang="es-CO" sz="1800" dirty="0" smtClean="0"/>
              </a:p>
              <a:p>
                <a:pPr marL="396875" algn="just"/>
                <a:endParaRPr lang="es-CO" sz="2400" dirty="0" smtClean="0"/>
              </a:p>
              <a:p>
                <a:pPr marL="396875" algn="just"/>
                <a:r>
                  <a:rPr lang="es-CO" sz="2400" dirty="0" smtClean="0"/>
                  <a:t>Los estimadores ML son asintóticamente eficientes y satisfacen la cota de </a:t>
                </a:r>
                <a:r>
                  <a:rPr lang="es-CO" sz="2400" dirty="0" err="1" smtClean="0"/>
                  <a:t>Cramer-Rao</a:t>
                </a:r>
                <a:r>
                  <a:rPr lang="es-CO" sz="2400" dirty="0" smtClean="0"/>
                  <a:t>, que es la cota inferior para la varianza de un estimador </a:t>
                </a:r>
                <a:r>
                  <a:rPr lang="es-CO" sz="2400" dirty="0" err="1" smtClean="0"/>
                  <a:t>insesgado</a:t>
                </a:r>
                <a:r>
                  <a:rPr lang="es-CO" sz="2400" dirty="0" smtClean="0"/>
                  <a:t>, que viene dada por:</a:t>
                </a:r>
              </a:p>
              <a:p>
                <a:pPr marL="53975" indent="0" algn="just">
                  <a:buNone/>
                </a:pPr>
                <a:endParaRPr lang="en-US" sz="2400" b="0" i="1" dirty="0" smtClean="0">
                  <a:latin typeface="Cambria Math" panose="02040503050406030204" pitchFamily="18" charset="0"/>
                  <a:ea typeface="Cambria Math" panose="02040503050406030204" pitchFamily="18" charset="0"/>
                </a:endParaRPr>
              </a:p>
              <a:p>
                <a:pPr marL="53975" indent="0" algn="just">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d>
                        </m:e>
                        <m:sup>
                          <m:r>
                            <a:rPr lang="en-US" sz="2400" b="0" i="1" smtClean="0">
                              <a:latin typeface="Cambria Math" panose="02040503050406030204" pitchFamily="18" charset="0"/>
                              <a:ea typeface="Cambria Math" panose="02040503050406030204" pitchFamily="18" charset="0"/>
                            </a:rPr>
                            <m:t>−1</m:t>
                          </m:r>
                        </m:sup>
                      </m:sSup>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d>
                                <m:dPr>
                                  <m:ctrlPr>
                                    <a:rPr lang="en-US" sz="2400" i="1" smtClean="0">
                                      <a:latin typeface="Cambria Math" panose="02040503050406030204" pitchFamily="18" charset="0"/>
                                    </a:rPr>
                                  </m:ctrlPr>
                                </m:dPr>
                                <m:e>
                                  <m:r>
                                    <a:rPr lang="en-US" sz="2400" i="1">
                                      <a:latin typeface="Cambria Math" panose="02040503050406030204" pitchFamily="18" charset="0"/>
                                    </a:rPr>
                                    <m:t>𝐻</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𝑁</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e>
                                  </m:d>
                                </m:e>
                              </m:d>
                            </m:e>
                          </m:d>
                        </m:e>
                        <m:sup>
                          <m:r>
                            <a:rPr lang="en-US" sz="2400" i="1">
                              <a:latin typeface="Cambria Math" panose="02040503050406030204" pitchFamily="18" charset="0"/>
                              <a:ea typeface="Cambria Math" panose="02040503050406030204" pitchFamily="18" charset="0"/>
                            </a:rPr>
                            <m:t>−1</m:t>
                          </m:r>
                        </m:sup>
                      </m:sSup>
                    </m:oMath>
                  </m:oMathPara>
                </a14:m>
                <a:endParaRPr lang="es-CO" sz="2400" dirty="0"/>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3"/>
                <a:stretch>
                  <a:fillRect l="-296" t="-1062" r="-1111"/>
                </a:stretch>
              </a:blipFill>
            </p:spPr>
            <p:txBody>
              <a:bodyPr/>
              <a:lstStyle/>
              <a:p>
                <a:r>
                  <a:rPr lang="en-US">
                    <a:noFill/>
                  </a:rPr>
                  <a:t> </a:t>
                </a:r>
              </a:p>
            </p:txBody>
          </p:sp>
        </mc:Fallback>
      </mc:AlternateContent>
    </p:spTree>
    <p:extLst>
      <p:ext uri="{BB962C8B-B14F-4D97-AF65-F5344CB8AC3E}">
        <p14:creationId xmlns:p14="http://schemas.microsoft.com/office/powerpoint/2010/main" val="1699069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58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Más sobre Máxima Verosimilitud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96875" algn="just"/>
                <a:r>
                  <a:rPr lang="es-CO" sz="2400" dirty="0" smtClean="0"/>
                  <a:t>Los estimadores ML son asintóticamente normales</a:t>
                </a:r>
              </a:p>
              <a:p>
                <a:pPr marL="53975" indent="0" algn="just">
                  <a:buNone/>
                </a:pPr>
                <a14:m>
                  <m:oMathPara xmlns:m="http://schemas.openxmlformats.org/officeDocument/2006/math">
                    <m:oMathParaPr>
                      <m:jc m:val="centerGroup"/>
                    </m:oMathParaPr>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𝑁</m:t>
                          </m:r>
                        </m:e>
                      </m:rad>
                      <m:d>
                        <m:dPr>
                          <m:ctrlPr>
                            <a:rPr lang="en-US" sz="2400" i="1">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𝑵</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d>
                            </m:e>
                            <m:sup>
                              <m:r>
                                <a:rPr lang="en-US" sz="2400" i="1">
                                  <a:latin typeface="Cambria Math" panose="02040503050406030204" pitchFamily="18" charset="0"/>
                                  <a:ea typeface="Cambria Math" panose="02040503050406030204" pitchFamily="18" charset="0"/>
                                </a:rPr>
                                <m:t>−1</m:t>
                              </m:r>
                            </m:sup>
                          </m:sSup>
                        </m:e>
                      </m:d>
                    </m:oMath>
                  </m:oMathPara>
                </a14:m>
                <a:endParaRPr lang="en-US" sz="2400" b="0" dirty="0" smtClean="0">
                  <a:ea typeface="Cambria Math" panose="02040503050406030204" pitchFamily="18" charset="0"/>
                </a:endParaRPr>
              </a:p>
              <a:p>
                <a:pPr marL="53975" indent="0" algn="just">
                  <a:buNone/>
                </a:pPr>
                <a:endParaRPr lang="en-US" sz="2400" b="0" dirty="0" smtClean="0">
                  <a:ea typeface="Cambria Math" panose="02040503050406030204" pitchFamily="18" charset="0"/>
                </a:endParaRPr>
              </a:p>
              <a:p>
                <a:pPr marL="53975" indent="0" algn="just">
                  <a:buNone/>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𝑵</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rPr>
                                    <m:t>𝑁</m:t>
                                  </m:r>
                                  <m:r>
                                    <a:rPr lang="en-US" sz="2400" i="1">
                                      <a:latin typeface="Cambria Math" panose="02040503050406030204" pitchFamily="18" charset="0"/>
                                      <a:ea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d>
                            </m:e>
                            <m:sup>
                              <m:r>
                                <a:rPr lang="en-US" sz="2400" i="1">
                                  <a:latin typeface="Cambria Math" panose="02040503050406030204" pitchFamily="18" charset="0"/>
                                  <a:ea typeface="Cambria Math" panose="02040503050406030204" pitchFamily="18" charset="0"/>
                                </a:rPr>
                                <m:t>−1</m:t>
                              </m:r>
                            </m:sup>
                          </m:sSup>
                        </m:e>
                      </m:d>
                    </m:oMath>
                  </m:oMathPara>
                </a14:m>
                <a:endParaRPr lang="es-CO" sz="2400" dirty="0" smtClean="0"/>
              </a:p>
              <a:p>
                <a:pPr marL="53975" indent="0" algn="just">
                  <a:buNone/>
                </a:pPr>
                <a:endParaRPr lang="es-CO" sz="2400" dirty="0"/>
              </a:p>
              <a:p>
                <a:pPr marL="396875" algn="just"/>
                <a:r>
                  <a:rPr lang="es-CO" sz="2400" dirty="0" smtClean="0"/>
                  <a:t>Finalmente, los estimadores ML satisfacen el principio de </a:t>
                </a:r>
                <a:r>
                  <a:rPr lang="es-CO" sz="2400" dirty="0" err="1" smtClean="0"/>
                  <a:t>invarianza</a:t>
                </a:r>
                <a:r>
                  <a:rPr lang="es-CO" sz="2400" dirty="0" smtClean="0"/>
                  <a:t>: Si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oMath>
                </a14:m>
                <a:r>
                  <a:rPr lang="es-CO" sz="2400" dirty="0" smtClean="0"/>
                  <a:t> es el estimador ML de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s-CO" sz="2400" dirty="0" smtClean="0"/>
                  <a:t>, entonces g</a:t>
                </a:r>
                <a14:m>
                  <m:oMath xmlns:m="http://schemas.openxmlformats.org/officeDocument/2006/math">
                    <m:d>
                      <m:dPr>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d>
                    <m:r>
                      <a:rPr lang="en-US" sz="2400" b="0" i="1" smtClean="0">
                        <a:latin typeface="Cambria Math" panose="02040503050406030204" pitchFamily="18" charset="0"/>
                      </a:rPr>
                      <m:t> </m:t>
                    </m:r>
                  </m:oMath>
                </a14:m>
                <a:r>
                  <a:rPr lang="es-CO" sz="2400" dirty="0" smtClean="0"/>
                  <a:t> es el estimador ML de </a:t>
                </a:r>
                <a:r>
                  <a:rPr lang="es-CO" sz="2400" dirty="0"/>
                  <a:t>g</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oMath>
                </a14:m>
                <a:endParaRPr lang="es-CO" sz="2400" dirty="0" smtClean="0"/>
              </a:p>
              <a:p>
                <a:pPr marL="396875" algn="just"/>
                <a:endParaRPr lang="es-CO" sz="2400" dirty="0"/>
              </a:p>
              <a:p>
                <a:pPr marL="53975" indent="0" algn="just">
                  <a:buNone/>
                </a:pPr>
                <a:r>
                  <a:rPr lang="es-CO" sz="2400" dirty="0" smtClean="0"/>
                  <a:t>Por ejemplo, cuál es el estimador ML de </a:t>
                </a:r>
                <a14:m>
                  <m:oMath xmlns:m="http://schemas.openxmlformats.org/officeDocument/2006/math">
                    <m:sSup>
                      <m:sSupPr>
                        <m:ctrlPr>
                          <a:rPr lang="en-US" sz="2400" i="1" smtClean="0">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ea typeface="Cambria Math" panose="02040503050406030204" pitchFamily="18" charset="0"/>
                          </a:rPr>
                          <m:t>2</m:t>
                        </m:r>
                      </m:sup>
                    </m:sSup>
                  </m:oMath>
                </a14:m>
                <a:r>
                  <a:rPr lang="es-CO" sz="2400" dirty="0" smtClean="0"/>
                  <a:t> en nuestro ejemplo?</a:t>
                </a:r>
              </a:p>
              <a:p>
                <a:pPr marL="53975" indent="0" algn="just">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ea typeface="Cambria Math" panose="02040503050406030204" pitchFamily="18" charset="0"/>
                            </a:rPr>
                          </m:ctrlPr>
                        </m:acc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i="1">
                                  <a:latin typeface="Cambria Math" panose="02040503050406030204" pitchFamily="18" charset="0"/>
                                  <a:ea typeface="Cambria Math" panose="02040503050406030204" pitchFamily="18" charset="0"/>
                                </a:rPr>
                                <m:t>2</m:t>
                              </m:r>
                            </m:sup>
                          </m:sSup>
                        </m:e>
                      </m:acc>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𝑁</m:t>
                                  </m:r>
                                </m:den>
                              </m:f>
                              <m:nary>
                                <m:naryPr>
                                  <m:chr m:val="∑"/>
                                  <m:subHide m:val="on"/>
                                  <m:supHide m:val="on"/>
                                  <m:ctrlPr>
                                    <a:rPr lang="en-US" sz="2000" i="1">
                                      <a:latin typeface="Cambria Math" panose="02040503050406030204" pitchFamily="18" charset="0"/>
                                      <a:ea typeface="Cambria Math" panose="02040503050406030204" pitchFamily="18" charset="0"/>
                                    </a:rPr>
                                  </m:ctrlPr>
                                </m:naryPr>
                                <m:sub/>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𝑖</m:t>
                                      </m:r>
                                    </m:sub>
                                  </m:sSub>
                                </m:e>
                              </m:nary>
                            </m:e>
                          </m:d>
                        </m:e>
                        <m:sup>
                          <m:r>
                            <a:rPr lang="en-US" sz="2000" b="0" i="1" smtClean="0">
                              <a:latin typeface="Cambria Math" panose="02040503050406030204" pitchFamily="18" charset="0"/>
                              <a:ea typeface="Cambria Math" panose="02040503050406030204" pitchFamily="18" charset="0"/>
                            </a:rPr>
                            <m:t>2</m:t>
                          </m:r>
                        </m:sup>
                      </m:sSup>
                    </m:oMath>
                  </m:oMathPara>
                </a14:m>
                <a:endParaRPr lang="es-CO" sz="2400" dirty="0" smtClean="0"/>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4"/>
                <a:stretch>
                  <a:fillRect l="-444" t="-1062" r="-1111" b="-9960"/>
                </a:stretch>
              </a:blipFill>
            </p:spPr>
            <p:txBody>
              <a:bodyPr/>
              <a:lstStyle/>
              <a:p>
                <a:r>
                  <a:rPr lang="en-US">
                    <a:noFill/>
                  </a:rPr>
                  <a:t> </a:t>
                </a:r>
              </a:p>
            </p:txBody>
          </p:sp>
        </mc:Fallback>
      </mc:AlternateContent>
    </p:spTree>
    <p:extLst>
      <p:ext uri="{BB962C8B-B14F-4D97-AF65-F5344CB8AC3E}">
        <p14:creationId xmlns:p14="http://schemas.microsoft.com/office/powerpoint/2010/main" val="3875780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58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Implementación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2000" dirty="0" smtClean="0"/>
                  <a:t>Para la implementación del procedimiento ML en R se requiere</a:t>
                </a:r>
              </a:p>
              <a:p>
                <a:pPr marL="53975" indent="0" algn="just">
                  <a:buNone/>
                </a:pPr>
                <a:endParaRPr lang="es-CO" sz="2000" dirty="0" smtClean="0"/>
              </a:p>
              <a:p>
                <a:pPr marL="396875" algn="just"/>
                <a:r>
                  <a:rPr lang="es-CO" sz="2000" dirty="0" smtClean="0"/>
                  <a:t>Definir la función objetivo: Función ML en </a:t>
                </a:r>
                <a:r>
                  <a:rPr lang="es-CO" sz="2000" dirty="0" err="1" smtClean="0"/>
                  <a:t>logs</a:t>
                </a:r>
                <a:endParaRPr lang="es-CO" sz="2000" dirty="0" smtClean="0"/>
              </a:p>
              <a:p>
                <a:pPr marL="396875" algn="just"/>
                <a:r>
                  <a:rPr lang="es-CO" sz="2000" dirty="0" smtClean="0"/>
                  <a:t>Crear un a función en R que compute el valor de la ML para un conjunto de datos en especifico dejando implícito el valor de los parámetros a computar</a:t>
                </a:r>
              </a:p>
              <a:p>
                <a:pPr marL="396875" algn="just"/>
                <a:r>
                  <a:rPr lang="es-CO" sz="2000" dirty="0" smtClean="0"/>
                  <a:t>Computar el procedimiento de ML, definiendo valores iniciales y configurar las opciones de los procesos numéricos</a:t>
                </a:r>
              </a:p>
              <a:p>
                <a:pPr marL="396875" algn="just"/>
                <a:endParaRPr lang="es-CO" sz="2000" dirty="0"/>
              </a:p>
              <a:p>
                <a:pPr marL="53975" indent="0" algn="just">
                  <a:buNone/>
                </a:pPr>
                <a:r>
                  <a:rPr lang="es-CO" sz="2000" dirty="0" smtClean="0"/>
                  <a:t>Consideremos la estimación de la media y varianza de una distribución normal, donde la función ML viene dada por:</a:t>
                </a:r>
              </a:p>
              <a:p>
                <a:pPr marL="53975" indent="0" algn="just">
                  <a:buNone/>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r>
                            <a:rPr lang="en-US" sz="2000">
                              <a:latin typeface="Cambria Math" panose="02040503050406030204" pitchFamily="18" charset="0"/>
                            </a:rPr>
                            <m:t> </m:t>
                          </m:r>
                        </m:fName>
                        <m:e>
                          <m:r>
                            <a:rPr lang="en-US" sz="2000" i="1">
                              <a:latin typeface="Cambria Math" panose="02040503050406030204" pitchFamily="18" charset="0"/>
                            </a:rPr>
                            <m:t>𝐿</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𝑁</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d>
                        </m:e>
                      </m:func>
                      <m:r>
                        <a:rPr lang="en-US" sz="2000" i="1">
                          <a:latin typeface="Cambria Math" panose="02040503050406030204" pitchFamily="18" charset="0"/>
                        </a:rPr>
                        <m:t>=−</m:t>
                      </m:r>
                      <m:nary>
                        <m:naryPr>
                          <m:chr m:val="∑"/>
                          <m:subHide m:val="on"/>
                          <m:supHide m:val="on"/>
                          <m:ctrlPr>
                            <a:rPr lang="en-US" sz="2000" i="1">
                              <a:latin typeface="Cambria Math" panose="02040503050406030204" pitchFamily="18" charset="0"/>
                              <a:ea typeface="Cambria Math" panose="02040503050406030204" pitchFamily="18" charset="0"/>
                            </a:rPr>
                          </m:ctrlPr>
                        </m:naryPr>
                        <m:sub/>
                        <m:sup/>
                        <m:e>
                          <m:f>
                            <m:fPr>
                              <m:ctrlPr>
                                <a:rPr lang="en-US" sz="2000" i="1" smtClean="0">
                                  <a:latin typeface="Cambria Math" panose="02040503050406030204" pitchFamily="18" charset="0"/>
                                  <a:ea typeface="Cambria Math" panose="02040503050406030204" pitchFamily="18" charset="0"/>
                                </a:rPr>
                              </m:ctrlPr>
                            </m:fPr>
                            <m:num>
                              <m:sSup>
                                <m:sSupPr>
                                  <m:ctrlPr>
                                    <a:rPr lang="en-US" sz="2000" i="1" smtClean="0">
                                      <a:latin typeface="Cambria Math" panose="02040503050406030204" pitchFamily="18" charset="0"/>
                                      <a:ea typeface="Cambria Math" panose="02040503050406030204" pitchFamily="18" charset="0"/>
                                    </a:rPr>
                                  </m:ctrlPr>
                                </m:sSupPr>
                                <m:e>
                                  <m:d>
                                    <m:dPr>
                                      <m:ctrlPr>
                                        <a:rPr lang="en-US" sz="200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e>
                                  </m:d>
                                </m:e>
                                <m:sup>
                                  <m:r>
                                    <a:rPr lang="en-US" sz="2000" b="0" i="1" smtClean="0">
                                      <a:latin typeface="Cambria Math" panose="02040503050406030204" pitchFamily="18" charset="0"/>
                                      <a:ea typeface="Cambria Math" panose="02040503050406030204" pitchFamily="18" charset="0"/>
                                    </a:rPr>
                                    <m:t>2</m:t>
                                  </m:r>
                                </m:sup>
                              </m:sSup>
                            </m:num>
                            <m:den>
                              <m:r>
                                <a:rPr lang="en-US" sz="2000" b="0" i="1" smtClean="0">
                                  <a:latin typeface="Cambria Math" panose="02040503050406030204" pitchFamily="18" charset="0"/>
                                  <a:ea typeface="Cambria Math" panose="02040503050406030204" pitchFamily="18" charset="0"/>
                                </a:rPr>
                                <m:t>2</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e>
                      </m:nary>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𝜋</m:t>
                          </m:r>
                        </m:e>
                      </m:func>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2</m:t>
                          </m:r>
                        </m:den>
                      </m:f>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ln</m:t>
                          </m:r>
                        </m:fName>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e>
                      </m:func>
                    </m:oMath>
                  </m:oMathPara>
                </a14:m>
                <a:endParaRPr lang="es-CO" sz="2000" dirty="0" smtClean="0"/>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4"/>
                <a:stretch>
                  <a:fillRect l="-74" t="-797" r="-741"/>
                </a:stretch>
              </a:blipFill>
            </p:spPr>
            <p:txBody>
              <a:bodyPr/>
              <a:lstStyle/>
              <a:p>
                <a:r>
                  <a:rPr lang="en-US">
                    <a:noFill/>
                  </a:rPr>
                  <a:t> </a:t>
                </a:r>
              </a:p>
            </p:txBody>
          </p:sp>
        </mc:Fallback>
      </mc:AlternateContent>
    </p:spTree>
    <p:extLst>
      <p:ext uri="{BB962C8B-B14F-4D97-AF65-F5344CB8AC3E}">
        <p14:creationId xmlns:p14="http://schemas.microsoft.com/office/powerpoint/2010/main" val="3548895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58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Implementación en R</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1800" dirty="0" smtClean="0">
                <a:latin typeface="Courier New" panose="02070309020205020404" pitchFamily="49" charset="0"/>
                <a:cs typeface="Courier New" panose="02070309020205020404" pitchFamily="49" charset="0"/>
              </a:rPr>
              <a:t>&gt; x </a:t>
            </a:r>
            <a:r>
              <a:rPr lang="es-CO" sz="1800" dirty="0">
                <a:latin typeface="Courier New" panose="02070309020205020404" pitchFamily="49" charset="0"/>
                <a:cs typeface="Courier New" panose="02070309020205020404" pitchFamily="49" charset="0"/>
              </a:rPr>
              <a:t>&lt;- c(2,5,3,7,3,2,0,5) </a:t>
            </a:r>
          </a:p>
          <a:p>
            <a:pPr marL="53975" indent="0" algn="just">
              <a:buNone/>
            </a:pPr>
            <a:endParaRPr lang="es-CO" sz="1800" dirty="0">
              <a:latin typeface="Courier New" panose="02070309020205020404" pitchFamily="49" charset="0"/>
              <a:cs typeface="Courier New" panose="02070309020205020404" pitchFamily="49" charset="0"/>
            </a:endParaRPr>
          </a:p>
          <a:p>
            <a:pPr marL="53975" indent="0" algn="just">
              <a:buNone/>
            </a:pPr>
            <a:r>
              <a:rPr lang="es-CO" sz="1800" dirty="0">
                <a:latin typeface="Courier New" panose="02070309020205020404" pitchFamily="49" charset="0"/>
                <a:cs typeface="Courier New" panose="02070309020205020404" pitchFamily="49" charset="0"/>
              </a:rPr>
              <a:t># Bajo normalidad</a:t>
            </a:r>
          </a:p>
          <a:p>
            <a:pPr marL="53975" indent="0" algn="just">
              <a:buNone/>
            </a:pPr>
            <a:r>
              <a:rPr lang="es-CO" sz="1800" dirty="0">
                <a:latin typeface="Courier New" panose="02070309020205020404" pitchFamily="49" charset="0"/>
                <a:cs typeface="Courier New" panose="02070309020205020404" pitchFamily="49" charset="0"/>
              </a:rPr>
              <a:t>&gt; </a:t>
            </a:r>
            <a:r>
              <a:rPr lang="es-CO" sz="1800" dirty="0" err="1" smtClean="0">
                <a:latin typeface="Courier New" panose="02070309020205020404" pitchFamily="49" charset="0"/>
                <a:cs typeface="Courier New" panose="02070309020205020404" pitchFamily="49" charset="0"/>
              </a:rPr>
              <a:t>norm.lik</a:t>
            </a:r>
            <a:r>
              <a:rPr lang="es-CO" sz="1800" dirty="0" smtClean="0">
                <a:latin typeface="Courier New" panose="02070309020205020404" pitchFamily="49" charset="0"/>
                <a:cs typeface="Courier New" panose="02070309020205020404" pitchFamily="49" charset="0"/>
              </a:rPr>
              <a:t> </a:t>
            </a:r>
            <a:r>
              <a:rPr lang="es-CO" sz="1800" dirty="0">
                <a:latin typeface="Courier New" panose="02070309020205020404" pitchFamily="49" charset="0"/>
                <a:cs typeface="Courier New" panose="02070309020205020404" pitchFamily="49" charset="0"/>
              </a:rPr>
              <a:t>&lt;- </a:t>
            </a:r>
            <a:r>
              <a:rPr lang="es-CO" sz="1800" dirty="0" err="1">
                <a:latin typeface="Courier New" panose="02070309020205020404" pitchFamily="49" charset="0"/>
                <a:cs typeface="Courier New" panose="02070309020205020404" pitchFamily="49" charset="0"/>
              </a:rPr>
              <a:t>function</a:t>
            </a:r>
            <a:r>
              <a:rPr lang="es-CO" sz="1800" dirty="0">
                <a:latin typeface="Courier New" panose="02070309020205020404" pitchFamily="49" charset="0"/>
                <a:cs typeface="Courier New" panose="02070309020205020404" pitchFamily="49" charset="0"/>
              </a:rPr>
              <a:t>(theta) {</a:t>
            </a:r>
          </a:p>
          <a:p>
            <a:pPr marL="53975" indent="0" algn="just">
              <a:buNone/>
            </a:pPr>
            <a:r>
              <a:rPr lang="es-CO" sz="1800" dirty="0">
                <a:latin typeface="Courier New" panose="02070309020205020404" pitchFamily="49" charset="0"/>
                <a:cs typeface="Courier New" panose="02070309020205020404" pitchFamily="49" charset="0"/>
              </a:rPr>
              <a:t>  </a:t>
            </a:r>
            <a:r>
              <a:rPr lang="es-CO" sz="1800" dirty="0" smtClean="0">
                <a:latin typeface="Courier New" panose="02070309020205020404" pitchFamily="49" charset="0"/>
                <a:cs typeface="Courier New" panose="02070309020205020404" pitchFamily="49" charset="0"/>
              </a:rPr>
              <a:t>sum (0.5</a:t>
            </a:r>
            <a:r>
              <a:rPr lang="es-CO" sz="1800" dirty="0">
                <a:latin typeface="Courier New" panose="02070309020205020404" pitchFamily="49" charset="0"/>
                <a:cs typeface="Courier New" panose="02070309020205020404" pitchFamily="49" charset="0"/>
              </a:rPr>
              <a:t>*(x - theta[1])^2/theta[2] + </a:t>
            </a:r>
            <a:r>
              <a:rPr lang="es-CO" sz="1800" dirty="0" smtClean="0">
                <a:latin typeface="Courier New" panose="02070309020205020404" pitchFamily="49" charset="0"/>
                <a:cs typeface="Courier New" panose="02070309020205020404" pitchFamily="49" charset="0"/>
              </a:rPr>
              <a:t>0.5*log(theta[2]))</a:t>
            </a:r>
            <a:endParaRPr lang="es-CO" sz="1800" dirty="0">
              <a:latin typeface="Courier New" panose="02070309020205020404" pitchFamily="49" charset="0"/>
              <a:cs typeface="Courier New" panose="02070309020205020404" pitchFamily="49" charset="0"/>
            </a:endParaRPr>
          </a:p>
          <a:p>
            <a:pPr marL="53975" indent="0" algn="just">
              <a:buNone/>
            </a:pPr>
            <a:r>
              <a:rPr lang="es-CO" sz="1800" dirty="0">
                <a:latin typeface="Courier New" panose="02070309020205020404" pitchFamily="49" charset="0"/>
                <a:cs typeface="Courier New" panose="02070309020205020404" pitchFamily="49" charset="0"/>
              </a:rPr>
              <a:t>}</a:t>
            </a:r>
          </a:p>
          <a:p>
            <a:pPr marL="53975" indent="0" algn="just">
              <a:buNone/>
            </a:pPr>
            <a:endParaRPr lang="es-CO" sz="1800" dirty="0">
              <a:latin typeface="Courier New" panose="02070309020205020404" pitchFamily="49" charset="0"/>
              <a:cs typeface="Courier New" panose="02070309020205020404" pitchFamily="49" charset="0"/>
            </a:endParaRPr>
          </a:p>
          <a:p>
            <a:pPr marL="53975" indent="0" algn="just">
              <a:buNone/>
            </a:pPr>
            <a:r>
              <a:rPr lang="es-CO" sz="1800" dirty="0">
                <a:latin typeface="Courier New" panose="02070309020205020404" pitchFamily="49" charset="0"/>
                <a:cs typeface="Courier New" panose="02070309020205020404" pitchFamily="49" charset="0"/>
              </a:rPr>
              <a:t>&gt; </a:t>
            </a:r>
            <a:r>
              <a:rPr lang="es-CO" sz="1800" dirty="0" err="1" smtClean="0">
                <a:latin typeface="Courier New" panose="02070309020205020404" pitchFamily="49" charset="0"/>
                <a:cs typeface="Courier New" panose="02070309020205020404" pitchFamily="49" charset="0"/>
              </a:rPr>
              <a:t>nlm</a:t>
            </a:r>
            <a:r>
              <a:rPr lang="es-CO" sz="1800" dirty="0" smtClean="0">
                <a:latin typeface="Courier New" panose="02070309020205020404" pitchFamily="49" charset="0"/>
                <a:cs typeface="Courier New" panose="02070309020205020404" pitchFamily="49" charset="0"/>
              </a:rPr>
              <a:t>(</a:t>
            </a:r>
            <a:r>
              <a:rPr lang="es-CO" sz="1800" dirty="0" err="1" smtClean="0">
                <a:latin typeface="Courier New" panose="02070309020205020404" pitchFamily="49" charset="0"/>
                <a:cs typeface="Courier New" panose="02070309020205020404" pitchFamily="49" charset="0"/>
              </a:rPr>
              <a:t>norm.lik</a:t>
            </a:r>
            <a:r>
              <a:rPr lang="es-CO" sz="1800" dirty="0">
                <a:latin typeface="Courier New" panose="02070309020205020404" pitchFamily="49" charset="0"/>
                <a:cs typeface="Courier New" panose="02070309020205020404" pitchFamily="49" charset="0"/>
              </a:rPr>
              <a:t>, theta &lt;- c(0,1), </a:t>
            </a:r>
            <a:r>
              <a:rPr lang="es-CO" sz="1800" dirty="0" err="1">
                <a:latin typeface="Courier New" panose="02070309020205020404" pitchFamily="49" charset="0"/>
                <a:cs typeface="Courier New" panose="02070309020205020404" pitchFamily="49" charset="0"/>
              </a:rPr>
              <a:t>hessian</a:t>
            </a:r>
            <a:r>
              <a:rPr lang="es-CO" sz="1800" dirty="0">
                <a:latin typeface="Courier New" panose="02070309020205020404" pitchFamily="49" charset="0"/>
                <a:cs typeface="Courier New" panose="02070309020205020404" pitchFamily="49" charset="0"/>
              </a:rPr>
              <a:t>=TRUE)</a:t>
            </a:r>
          </a:p>
          <a:p>
            <a:pPr marL="53975" indent="0" algn="just">
              <a:buNone/>
            </a:pPr>
            <a:r>
              <a:rPr lang="es-CO" sz="1800" dirty="0">
                <a:latin typeface="Courier New" panose="02070309020205020404" pitchFamily="49" charset="0"/>
                <a:cs typeface="Courier New" panose="02070309020205020404" pitchFamily="49" charset="0"/>
              </a:rPr>
              <a:t>&gt; </a:t>
            </a:r>
            <a:r>
              <a:rPr lang="es-CO" sz="1800" dirty="0" err="1" smtClean="0">
                <a:latin typeface="Courier New" panose="02070309020205020404" pitchFamily="49" charset="0"/>
                <a:cs typeface="Courier New" panose="02070309020205020404" pitchFamily="49" charset="0"/>
              </a:rPr>
              <a:t>nlm</a:t>
            </a:r>
            <a:r>
              <a:rPr lang="es-CO" sz="1800" dirty="0" smtClean="0">
                <a:latin typeface="Courier New" panose="02070309020205020404" pitchFamily="49" charset="0"/>
                <a:cs typeface="Courier New" panose="02070309020205020404" pitchFamily="49" charset="0"/>
              </a:rPr>
              <a:t>(</a:t>
            </a:r>
            <a:r>
              <a:rPr lang="es-CO" sz="1800" dirty="0" err="1" smtClean="0">
                <a:latin typeface="Courier New" panose="02070309020205020404" pitchFamily="49" charset="0"/>
                <a:cs typeface="Courier New" panose="02070309020205020404" pitchFamily="49" charset="0"/>
              </a:rPr>
              <a:t>norm.lik</a:t>
            </a:r>
            <a:r>
              <a:rPr lang="es-CO" sz="1800" dirty="0">
                <a:latin typeface="Courier New" panose="02070309020205020404" pitchFamily="49" charset="0"/>
                <a:cs typeface="Courier New" panose="02070309020205020404" pitchFamily="49" charset="0"/>
              </a:rPr>
              <a:t>, theta &lt;- c(2,1), </a:t>
            </a:r>
            <a:r>
              <a:rPr lang="es-CO" sz="1800" dirty="0" err="1">
                <a:latin typeface="Courier New" panose="02070309020205020404" pitchFamily="49" charset="0"/>
                <a:cs typeface="Courier New" panose="02070309020205020404" pitchFamily="49" charset="0"/>
              </a:rPr>
              <a:t>hessian</a:t>
            </a:r>
            <a:r>
              <a:rPr lang="es-CO" sz="1800" dirty="0">
                <a:latin typeface="Courier New" panose="02070309020205020404" pitchFamily="49" charset="0"/>
                <a:cs typeface="Courier New" panose="02070309020205020404" pitchFamily="49" charset="0"/>
              </a:rPr>
              <a:t>=TRUE)</a:t>
            </a:r>
          </a:p>
          <a:p>
            <a:pPr marL="53975" indent="0" algn="just">
              <a:buNone/>
            </a:pPr>
            <a:endParaRPr lang="es-CO" sz="1800" dirty="0" smtClean="0">
              <a:latin typeface="Courier New" panose="02070309020205020404" pitchFamily="49" charset="0"/>
              <a:cs typeface="Courier New" panose="02070309020205020404" pitchFamily="49" charset="0"/>
            </a:endParaRPr>
          </a:p>
          <a:p>
            <a:pPr marL="53975" indent="0" algn="just">
              <a:buNone/>
            </a:pPr>
            <a:r>
              <a:rPr lang="es-CO" sz="1800" dirty="0" smtClean="0">
                <a:latin typeface="Courier New" panose="02070309020205020404" pitchFamily="49" charset="0"/>
                <a:cs typeface="Courier New" panose="02070309020205020404" pitchFamily="49" charset="0"/>
              </a:rPr>
              <a:t># Una alternativa para maximizar la función ML</a:t>
            </a:r>
            <a:endParaRPr lang="es-CO" sz="1800" dirty="0">
              <a:latin typeface="Courier New" panose="02070309020205020404" pitchFamily="49" charset="0"/>
              <a:cs typeface="Courier New" panose="02070309020205020404" pitchFamily="49" charset="0"/>
            </a:endParaRPr>
          </a:p>
          <a:p>
            <a:pPr marL="53975" indent="0" algn="just">
              <a:buNone/>
            </a:pPr>
            <a:r>
              <a:rPr lang="es-CO" sz="1800" dirty="0">
                <a:latin typeface="Courier New" panose="02070309020205020404" pitchFamily="49" charset="0"/>
                <a:cs typeface="Courier New" panose="02070309020205020404" pitchFamily="49" charset="0"/>
              </a:rPr>
              <a:t>&gt; </a:t>
            </a:r>
            <a:r>
              <a:rPr lang="es-CO" sz="1800" dirty="0" err="1" smtClean="0">
                <a:latin typeface="Courier New" panose="02070309020205020404" pitchFamily="49" charset="0"/>
                <a:cs typeface="Courier New" panose="02070309020205020404" pitchFamily="49" charset="0"/>
              </a:rPr>
              <a:t>optim</a:t>
            </a:r>
            <a:r>
              <a:rPr lang="es-CO" sz="1800" dirty="0" smtClean="0">
                <a:latin typeface="Courier New" panose="02070309020205020404" pitchFamily="49" charset="0"/>
                <a:cs typeface="Courier New" panose="02070309020205020404" pitchFamily="49" charset="0"/>
              </a:rPr>
              <a:t>(theta </a:t>
            </a:r>
            <a:r>
              <a:rPr lang="es-CO" sz="1800" dirty="0">
                <a:latin typeface="Courier New" panose="02070309020205020404" pitchFamily="49" charset="0"/>
                <a:cs typeface="Courier New" panose="02070309020205020404" pitchFamily="49" charset="0"/>
              </a:rPr>
              <a:t>&lt;- c(2,1), </a:t>
            </a:r>
            <a:r>
              <a:rPr lang="es-CO" sz="1800" dirty="0" err="1">
                <a:latin typeface="Courier New" panose="02070309020205020404" pitchFamily="49" charset="0"/>
                <a:cs typeface="Courier New" panose="02070309020205020404" pitchFamily="49" charset="0"/>
              </a:rPr>
              <a:t>norm.lik</a:t>
            </a:r>
            <a:r>
              <a:rPr lang="es-CO" sz="1800" dirty="0">
                <a:latin typeface="Courier New" panose="02070309020205020404" pitchFamily="49" charset="0"/>
                <a:cs typeface="Courier New" panose="02070309020205020404" pitchFamily="49" charset="0"/>
              </a:rPr>
              <a:t>, </a:t>
            </a:r>
            <a:r>
              <a:rPr lang="es-CO" sz="1800" dirty="0" err="1">
                <a:latin typeface="Courier New" panose="02070309020205020404" pitchFamily="49" charset="0"/>
                <a:cs typeface="Courier New" panose="02070309020205020404" pitchFamily="49" charset="0"/>
              </a:rPr>
              <a:t>hessian</a:t>
            </a:r>
            <a:r>
              <a:rPr lang="es-CO" sz="1800" dirty="0">
                <a:latin typeface="Courier New" panose="02070309020205020404" pitchFamily="49" charset="0"/>
                <a:cs typeface="Courier New" panose="02070309020205020404" pitchFamily="49" charset="0"/>
              </a:rPr>
              <a:t>=TRUE)</a:t>
            </a:r>
          </a:p>
          <a:p>
            <a:pPr marL="53975" indent="0" algn="just">
              <a:buNone/>
            </a:pPr>
            <a:endParaRPr lang="es-CO" sz="2000" dirty="0" smtClean="0"/>
          </a:p>
        </p:txBody>
      </p:sp>
    </p:spTree>
    <p:extLst>
      <p:ext uri="{BB962C8B-B14F-4D97-AF65-F5344CB8AC3E}">
        <p14:creationId xmlns:p14="http://schemas.microsoft.com/office/powerpoint/2010/main" val="1070209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 (Implementación ML)</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96875" algn="just"/>
            <a:r>
              <a:rPr lang="es-CO" sz="1900" dirty="0" smtClean="0"/>
              <a:t>Simule una muestra aleatoria de tamaño 20 proveniente de una distribución </a:t>
            </a:r>
            <a:r>
              <a:rPr lang="es-CO" sz="1900" dirty="0" err="1" smtClean="0"/>
              <a:t>poisson</a:t>
            </a:r>
            <a:r>
              <a:rPr lang="es-CO" sz="1900" dirty="0" smtClean="0"/>
              <a:t> con tasa de fallo de 2</a:t>
            </a:r>
          </a:p>
          <a:p>
            <a:pPr marL="396875" algn="just"/>
            <a:endParaRPr lang="es-CO" sz="1900" dirty="0" smtClean="0"/>
          </a:p>
          <a:p>
            <a:pPr marL="396875" algn="just"/>
            <a:r>
              <a:rPr lang="es-CO" sz="1900" dirty="0" smtClean="0"/>
              <a:t>Asuma que los datos provienen de una distribución normal y estime los parámetros que describirían dicha distribución a través del método ML</a:t>
            </a:r>
          </a:p>
          <a:p>
            <a:pPr marL="396875" algn="just"/>
            <a:endParaRPr lang="es-CO" sz="1900" dirty="0" smtClean="0"/>
          </a:p>
          <a:p>
            <a:pPr marL="396875" algn="just"/>
            <a:r>
              <a:rPr lang="es-CO" sz="1900" dirty="0" smtClean="0"/>
              <a:t>Estime los parámetros bajo el modelo correctamente especificado y compare los resultados. Como presentarían estos resultados gráficamente?</a:t>
            </a:r>
          </a:p>
          <a:p>
            <a:pPr marL="396875" algn="just"/>
            <a:endParaRPr lang="es-CO" sz="1900" dirty="0" smtClean="0"/>
          </a:p>
          <a:p>
            <a:pPr marL="396875" algn="just"/>
            <a:r>
              <a:rPr lang="es-CO" sz="1900" dirty="0" smtClean="0"/>
              <a:t>Aumente el tamaño de la muestra y analice como cambian los resultados</a:t>
            </a:r>
          </a:p>
          <a:p>
            <a:pPr marL="396875" algn="just"/>
            <a:endParaRPr lang="es-CO" sz="1900" dirty="0" smtClean="0"/>
          </a:p>
          <a:p>
            <a:pPr marL="396875" algn="just"/>
            <a:r>
              <a:rPr lang="es-CO" sz="1900" dirty="0" smtClean="0"/>
              <a:t>Que ocurre si la tasa de fallo es 30? Explique brevemente los resultados</a:t>
            </a:r>
          </a:p>
        </p:txBody>
      </p:sp>
    </p:spTree>
    <p:extLst>
      <p:ext uri="{BB962C8B-B14F-4D97-AF65-F5344CB8AC3E}">
        <p14:creationId xmlns:p14="http://schemas.microsoft.com/office/powerpoint/2010/main" val="1616829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 (Implementación ML)</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r>
              <a:rPr lang="es-CO" sz="2000" dirty="0">
                <a:latin typeface="Courier New" panose="02070309020205020404" pitchFamily="49" charset="0"/>
                <a:cs typeface="Courier New" panose="02070309020205020404" pitchFamily="49" charset="0"/>
              </a:rPr>
              <a:t>&gt; </a:t>
            </a:r>
            <a:r>
              <a:rPr lang="es-CO" sz="1900" dirty="0" smtClean="0">
                <a:latin typeface="Courier New" panose="02070309020205020404" pitchFamily="49" charset="0"/>
                <a:cs typeface="Courier New" panose="02070309020205020404" pitchFamily="49" charset="0"/>
              </a:rPr>
              <a:t>x </a:t>
            </a:r>
            <a:r>
              <a:rPr lang="es-CO" sz="1900" dirty="0">
                <a:latin typeface="Courier New" panose="02070309020205020404" pitchFamily="49" charset="0"/>
                <a:cs typeface="Courier New" panose="02070309020205020404" pitchFamily="49" charset="0"/>
              </a:rPr>
              <a:t>&lt;- </a:t>
            </a:r>
            <a:r>
              <a:rPr lang="es-CO" sz="1900" dirty="0" err="1">
                <a:latin typeface="Courier New" panose="02070309020205020404" pitchFamily="49" charset="0"/>
                <a:cs typeface="Courier New" panose="02070309020205020404" pitchFamily="49" charset="0"/>
              </a:rPr>
              <a:t>rpois</a:t>
            </a:r>
            <a:r>
              <a:rPr lang="es-CO" sz="1900" dirty="0">
                <a:latin typeface="Courier New" panose="02070309020205020404" pitchFamily="49" charset="0"/>
                <a:cs typeface="Courier New" panose="02070309020205020404" pitchFamily="49" charset="0"/>
              </a:rPr>
              <a:t>(2000, lambda = 50)</a:t>
            </a:r>
          </a:p>
          <a:p>
            <a:pPr marL="53975" indent="0" algn="just">
              <a:buNone/>
            </a:pPr>
            <a:endParaRPr lang="es-CO" sz="2000" dirty="0" smtClean="0">
              <a:latin typeface="Courier New" panose="02070309020205020404" pitchFamily="49" charset="0"/>
              <a:cs typeface="Courier New" panose="02070309020205020404" pitchFamily="49" charset="0"/>
            </a:endParaRPr>
          </a:p>
          <a:p>
            <a:pPr marL="53975" indent="0" algn="just">
              <a:buNone/>
            </a:pPr>
            <a:r>
              <a:rPr lang="es-CO" sz="2000" dirty="0" smtClean="0">
                <a:latin typeface="Courier New" panose="02070309020205020404" pitchFamily="49" charset="0"/>
                <a:cs typeface="Courier New" panose="02070309020205020404" pitchFamily="49" charset="0"/>
              </a:rPr>
              <a:t>&gt; </a:t>
            </a:r>
            <a:r>
              <a:rPr lang="es-CO" sz="1900" dirty="0" err="1" smtClean="0">
                <a:latin typeface="Courier New" panose="02070309020205020404" pitchFamily="49" charset="0"/>
                <a:cs typeface="Courier New" panose="02070309020205020404" pitchFamily="49" charset="0"/>
              </a:rPr>
              <a:t>poisson.lik</a:t>
            </a:r>
            <a:r>
              <a:rPr lang="es-CO" sz="1900" dirty="0" smtClean="0">
                <a:latin typeface="Courier New" panose="02070309020205020404" pitchFamily="49" charset="0"/>
                <a:cs typeface="Courier New" panose="02070309020205020404" pitchFamily="49" charset="0"/>
              </a:rPr>
              <a:t> </a:t>
            </a:r>
            <a:r>
              <a:rPr lang="es-CO" sz="1900" dirty="0">
                <a:latin typeface="Courier New" panose="02070309020205020404" pitchFamily="49" charset="0"/>
                <a:cs typeface="Courier New" panose="02070309020205020404" pitchFamily="49" charset="0"/>
              </a:rPr>
              <a:t>&lt;- </a:t>
            </a:r>
            <a:r>
              <a:rPr lang="es-CO" sz="1900" dirty="0" err="1">
                <a:latin typeface="Courier New" panose="02070309020205020404" pitchFamily="49" charset="0"/>
                <a:cs typeface="Courier New" panose="02070309020205020404" pitchFamily="49" charset="0"/>
              </a:rPr>
              <a:t>function</a:t>
            </a:r>
            <a:r>
              <a:rPr lang="es-CO" sz="1900" dirty="0">
                <a:latin typeface="Courier New" panose="02070309020205020404" pitchFamily="49" charset="0"/>
                <a:cs typeface="Courier New" panose="02070309020205020404" pitchFamily="49" charset="0"/>
              </a:rPr>
              <a:t>(mu) {</a:t>
            </a:r>
          </a:p>
          <a:p>
            <a:pPr marL="53975" indent="0" algn="just">
              <a:buNone/>
            </a:pPr>
            <a:r>
              <a:rPr lang="es-CO" sz="1900" dirty="0">
                <a:latin typeface="Courier New" panose="02070309020205020404" pitchFamily="49" charset="0"/>
                <a:cs typeface="Courier New" panose="02070309020205020404" pitchFamily="49" charset="0"/>
              </a:rPr>
              <a:t>  -sum(x)*log(mu)+</a:t>
            </a:r>
            <a:r>
              <a:rPr lang="es-CO" sz="1900" dirty="0" err="1">
                <a:latin typeface="Courier New" panose="02070309020205020404" pitchFamily="49" charset="0"/>
                <a:cs typeface="Courier New" panose="02070309020205020404" pitchFamily="49" charset="0"/>
              </a:rPr>
              <a:t>length</a:t>
            </a:r>
            <a:r>
              <a:rPr lang="es-CO" sz="1900" dirty="0">
                <a:latin typeface="Courier New" panose="02070309020205020404" pitchFamily="49" charset="0"/>
                <a:cs typeface="Courier New" panose="02070309020205020404" pitchFamily="49" charset="0"/>
              </a:rPr>
              <a:t>(x)*mu</a:t>
            </a:r>
          </a:p>
          <a:p>
            <a:pPr marL="53975" indent="0" algn="just">
              <a:buNone/>
            </a:pPr>
            <a:r>
              <a:rPr lang="es-CO" sz="1900" dirty="0">
                <a:latin typeface="Courier New" panose="02070309020205020404" pitchFamily="49" charset="0"/>
                <a:cs typeface="Courier New" panose="02070309020205020404" pitchFamily="49" charset="0"/>
              </a:rPr>
              <a:t>}</a:t>
            </a:r>
          </a:p>
          <a:p>
            <a:pPr marL="53975" indent="0" algn="just">
              <a:buNone/>
            </a:pPr>
            <a:endParaRPr lang="es-CO" sz="1900" dirty="0">
              <a:latin typeface="Courier New" panose="02070309020205020404" pitchFamily="49" charset="0"/>
              <a:cs typeface="Courier New" panose="02070309020205020404" pitchFamily="49" charset="0"/>
            </a:endParaRPr>
          </a:p>
          <a:p>
            <a:pPr marL="53975" indent="0" algn="just">
              <a:buNone/>
            </a:pPr>
            <a:r>
              <a:rPr lang="es-CO" sz="2000" dirty="0">
                <a:latin typeface="Courier New" panose="02070309020205020404" pitchFamily="49" charset="0"/>
                <a:cs typeface="Courier New" panose="02070309020205020404" pitchFamily="49" charset="0"/>
              </a:rPr>
              <a:t>&gt; </a:t>
            </a:r>
            <a:r>
              <a:rPr lang="es-CO" sz="1900" dirty="0" err="1" smtClean="0">
                <a:latin typeface="Courier New" panose="02070309020205020404" pitchFamily="49" charset="0"/>
                <a:cs typeface="Courier New" panose="02070309020205020404" pitchFamily="49" charset="0"/>
              </a:rPr>
              <a:t>muml</a:t>
            </a:r>
            <a:r>
              <a:rPr lang="es-CO" sz="1900" dirty="0">
                <a:latin typeface="Courier New" panose="02070309020205020404" pitchFamily="49" charset="0"/>
                <a:cs typeface="Courier New" panose="02070309020205020404" pitchFamily="49" charset="0"/>
              </a:rPr>
              <a:t>&lt;-</a:t>
            </a:r>
            <a:r>
              <a:rPr lang="es-CO" sz="1900" dirty="0" err="1">
                <a:latin typeface="Courier New" panose="02070309020205020404" pitchFamily="49" charset="0"/>
                <a:cs typeface="Courier New" panose="02070309020205020404" pitchFamily="49" charset="0"/>
              </a:rPr>
              <a:t>nlm</a:t>
            </a:r>
            <a:r>
              <a:rPr lang="es-CO" sz="1900" dirty="0">
                <a:latin typeface="Courier New" panose="02070309020205020404" pitchFamily="49" charset="0"/>
                <a:cs typeface="Courier New" panose="02070309020205020404" pitchFamily="49" charset="0"/>
              </a:rPr>
              <a:t>(</a:t>
            </a:r>
            <a:r>
              <a:rPr lang="es-CO" sz="1900" dirty="0" err="1">
                <a:latin typeface="Courier New" panose="02070309020205020404" pitchFamily="49" charset="0"/>
                <a:cs typeface="Courier New" panose="02070309020205020404" pitchFamily="49" charset="0"/>
              </a:rPr>
              <a:t>poisson.lik</a:t>
            </a:r>
            <a:r>
              <a:rPr lang="es-CO" sz="1900" dirty="0">
                <a:latin typeface="Courier New" panose="02070309020205020404" pitchFamily="49" charset="0"/>
                <a:cs typeface="Courier New" panose="02070309020205020404" pitchFamily="49" charset="0"/>
              </a:rPr>
              <a:t>, mu &lt;- 4, </a:t>
            </a:r>
            <a:r>
              <a:rPr lang="es-CO" sz="1900" dirty="0" err="1">
                <a:latin typeface="Courier New" panose="02070309020205020404" pitchFamily="49" charset="0"/>
                <a:cs typeface="Courier New" panose="02070309020205020404" pitchFamily="49" charset="0"/>
              </a:rPr>
              <a:t>hessian</a:t>
            </a:r>
            <a:r>
              <a:rPr lang="es-CO" sz="1900" dirty="0">
                <a:latin typeface="Courier New" panose="02070309020205020404" pitchFamily="49" charset="0"/>
                <a:cs typeface="Courier New" panose="02070309020205020404" pitchFamily="49" charset="0"/>
              </a:rPr>
              <a:t>=TRUE)</a:t>
            </a:r>
          </a:p>
          <a:p>
            <a:pPr marL="53975" indent="0" algn="just">
              <a:buNone/>
            </a:pPr>
            <a:r>
              <a:rPr lang="es-CO" sz="2000" dirty="0">
                <a:latin typeface="Courier New" panose="02070309020205020404" pitchFamily="49" charset="0"/>
                <a:cs typeface="Courier New" panose="02070309020205020404" pitchFamily="49" charset="0"/>
              </a:rPr>
              <a:t>&gt; </a:t>
            </a:r>
            <a:r>
              <a:rPr lang="es-CO" sz="1900" dirty="0" err="1" smtClean="0">
                <a:latin typeface="Courier New" panose="02070309020205020404" pitchFamily="49" charset="0"/>
                <a:cs typeface="Courier New" panose="02070309020205020404" pitchFamily="49" charset="0"/>
              </a:rPr>
              <a:t>muhat</a:t>
            </a:r>
            <a:r>
              <a:rPr lang="es-CO" sz="1900" dirty="0">
                <a:latin typeface="Courier New" panose="02070309020205020404" pitchFamily="49" charset="0"/>
                <a:cs typeface="Courier New" panose="02070309020205020404" pitchFamily="49" charset="0"/>
              </a:rPr>
              <a:t>&lt;-</a:t>
            </a:r>
            <a:r>
              <a:rPr lang="es-CO" sz="1900" dirty="0" err="1">
                <a:latin typeface="Courier New" panose="02070309020205020404" pitchFamily="49" charset="0"/>
                <a:cs typeface="Courier New" panose="02070309020205020404" pitchFamily="49" charset="0"/>
              </a:rPr>
              <a:t>muml$estimate</a:t>
            </a:r>
            <a:endParaRPr lang="es-CO" sz="1900" dirty="0">
              <a:latin typeface="Courier New" panose="02070309020205020404" pitchFamily="49" charset="0"/>
              <a:cs typeface="Courier New" panose="02070309020205020404" pitchFamily="49" charset="0"/>
            </a:endParaRPr>
          </a:p>
          <a:p>
            <a:pPr marL="53975" indent="0" algn="just">
              <a:buNone/>
            </a:pPr>
            <a:r>
              <a:rPr lang="es-CO" sz="2000" dirty="0">
                <a:latin typeface="Courier New" panose="02070309020205020404" pitchFamily="49" charset="0"/>
                <a:cs typeface="Courier New" panose="02070309020205020404" pitchFamily="49" charset="0"/>
              </a:rPr>
              <a:t>&gt; </a:t>
            </a:r>
            <a:r>
              <a:rPr lang="es-CO" sz="1900" dirty="0" err="1" smtClean="0">
                <a:latin typeface="Courier New" panose="02070309020205020404" pitchFamily="49" charset="0"/>
                <a:cs typeface="Courier New" panose="02070309020205020404" pitchFamily="49" charset="0"/>
              </a:rPr>
              <a:t>nlm</a:t>
            </a:r>
            <a:r>
              <a:rPr lang="es-CO" sz="1900" dirty="0" smtClean="0">
                <a:latin typeface="Courier New" panose="02070309020205020404" pitchFamily="49" charset="0"/>
                <a:cs typeface="Courier New" panose="02070309020205020404" pitchFamily="49" charset="0"/>
              </a:rPr>
              <a:t>(</a:t>
            </a:r>
            <a:r>
              <a:rPr lang="es-CO" sz="1900" dirty="0" err="1" smtClean="0">
                <a:latin typeface="Courier New" panose="02070309020205020404" pitchFamily="49" charset="0"/>
                <a:cs typeface="Courier New" panose="02070309020205020404" pitchFamily="49" charset="0"/>
              </a:rPr>
              <a:t>norm.lik</a:t>
            </a:r>
            <a:r>
              <a:rPr lang="es-CO" sz="1900" dirty="0">
                <a:latin typeface="Courier New" panose="02070309020205020404" pitchFamily="49" charset="0"/>
                <a:cs typeface="Courier New" panose="02070309020205020404" pitchFamily="49" charset="0"/>
              </a:rPr>
              <a:t>, theta &lt;- c(2,1), </a:t>
            </a:r>
            <a:r>
              <a:rPr lang="es-CO" sz="1900" dirty="0" err="1">
                <a:latin typeface="Courier New" panose="02070309020205020404" pitchFamily="49" charset="0"/>
                <a:cs typeface="Courier New" panose="02070309020205020404" pitchFamily="49" charset="0"/>
              </a:rPr>
              <a:t>hessian</a:t>
            </a:r>
            <a:r>
              <a:rPr lang="es-CO" sz="1900" dirty="0">
                <a:latin typeface="Courier New" panose="02070309020205020404" pitchFamily="49" charset="0"/>
                <a:cs typeface="Courier New" panose="02070309020205020404" pitchFamily="49" charset="0"/>
              </a:rPr>
              <a:t>=TRUE)</a:t>
            </a:r>
          </a:p>
          <a:p>
            <a:pPr marL="53975" indent="0" algn="just">
              <a:buNone/>
            </a:pPr>
            <a:endParaRPr lang="es-CO" sz="1900" dirty="0">
              <a:latin typeface="Courier New" panose="02070309020205020404" pitchFamily="49" charset="0"/>
              <a:cs typeface="Courier New" panose="02070309020205020404" pitchFamily="49" charset="0"/>
            </a:endParaRPr>
          </a:p>
          <a:p>
            <a:pPr marL="53975" indent="0" algn="just">
              <a:buNone/>
            </a:pPr>
            <a:r>
              <a:rPr lang="es-CO" sz="2000" dirty="0">
                <a:latin typeface="Courier New" panose="02070309020205020404" pitchFamily="49" charset="0"/>
                <a:cs typeface="Courier New" panose="02070309020205020404" pitchFamily="49" charset="0"/>
              </a:rPr>
              <a:t>&gt; </a:t>
            </a:r>
            <a:r>
              <a:rPr lang="es-CO" sz="1900" dirty="0" err="1" smtClean="0">
                <a:latin typeface="Courier New" panose="02070309020205020404" pitchFamily="49" charset="0"/>
                <a:cs typeface="Courier New" panose="02070309020205020404" pitchFamily="49" charset="0"/>
              </a:rPr>
              <a:t>library</a:t>
            </a:r>
            <a:r>
              <a:rPr lang="es-CO" sz="1900" dirty="0" smtClean="0">
                <a:latin typeface="Courier New" panose="02070309020205020404" pitchFamily="49" charset="0"/>
                <a:cs typeface="Courier New" panose="02070309020205020404" pitchFamily="49" charset="0"/>
              </a:rPr>
              <a:t>(car</a:t>
            </a:r>
            <a:r>
              <a:rPr lang="es-CO" sz="1900" dirty="0">
                <a:latin typeface="Courier New" panose="02070309020205020404" pitchFamily="49" charset="0"/>
                <a:cs typeface="Courier New" panose="02070309020205020404" pitchFamily="49" charset="0"/>
              </a:rPr>
              <a:t>)</a:t>
            </a:r>
          </a:p>
          <a:p>
            <a:pPr marL="53975" indent="0" algn="just">
              <a:buNone/>
            </a:pPr>
            <a:r>
              <a:rPr lang="es-CO" sz="2000" dirty="0">
                <a:latin typeface="Courier New" panose="02070309020205020404" pitchFamily="49" charset="0"/>
                <a:cs typeface="Courier New" panose="02070309020205020404" pitchFamily="49" charset="0"/>
              </a:rPr>
              <a:t>&gt; </a:t>
            </a:r>
            <a:r>
              <a:rPr lang="es-CO" sz="1900" dirty="0" err="1" smtClean="0">
                <a:latin typeface="Courier New" panose="02070309020205020404" pitchFamily="49" charset="0"/>
                <a:cs typeface="Courier New" panose="02070309020205020404" pitchFamily="49" charset="0"/>
              </a:rPr>
              <a:t>qqPlot</a:t>
            </a:r>
            <a:r>
              <a:rPr lang="es-CO" sz="1900" dirty="0" smtClean="0">
                <a:latin typeface="Courier New" panose="02070309020205020404" pitchFamily="49" charset="0"/>
                <a:cs typeface="Courier New" panose="02070309020205020404" pitchFamily="49" charset="0"/>
              </a:rPr>
              <a:t>(x</a:t>
            </a:r>
            <a:r>
              <a:rPr lang="es-CO" sz="1900" dirty="0">
                <a:latin typeface="Courier New" panose="02070309020205020404" pitchFamily="49" charset="0"/>
                <a:cs typeface="Courier New" panose="02070309020205020404" pitchFamily="49" charset="0"/>
              </a:rPr>
              <a:t>, </a:t>
            </a:r>
            <a:r>
              <a:rPr lang="es-CO" sz="1900" dirty="0" err="1">
                <a:latin typeface="Courier New" panose="02070309020205020404" pitchFamily="49" charset="0"/>
                <a:cs typeface="Courier New" panose="02070309020205020404" pitchFamily="49" charset="0"/>
              </a:rPr>
              <a:t>distribution</a:t>
            </a:r>
            <a:r>
              <a:rPr lang="es-CO" sz="1900" dirty="0">
                <a:latin typeface="Courier New" panose="02070309020205020404" pitchFamily="49" charset="0"/>
                <a:cs typeface="Courier New" panose="02070309020205020404" pitchFamily="49" charset="0"/>
              </a:rPr>
              <a:t>="</a:t>
            </a:r>
            <a:r>
              <a:rPr lang="es-CO" sz="1900" dirty="0" err="1">
                <a:latin typeface="Courier New" panose="02070309020205020404" pitchFamily="49" charset="0"/>
                <a:cs typeface="Courier New" panose="02070309020205020404" pitchFamily="49" charset="0"/>
              </a:rPr>
              <a:t>norm</a:t>
            </a:r>
            <a:r>
              <a:rPr lang="es-CO" sz="1900" dirty="0">
                <a:latin typeface="Courier New" panose="02070309020205020404" pitchFamily="49" charset="0"/>
                <a:cs typeface="Courier New" panose="02070309020205020404" pitchFamily="49" charset="0"/>
              </a:rPr>
              <a:t>")</a:t>
            </a:r>
          </a:p>
          <a:p>
            <a:pPr marL="53975" indent="0" algn="just">
              <a:buNone/>
            </a:pPr>
            <a:r>
              <a:rPr lang="es-CO" sz="2000" dirty="0">
                <a:latin typeface="Courier New" panose="02070309020205020404" pitchFamily="49" charset="0"/>
                <a:cs typeface="Courier New" panose="02070309020205020404" pitchFamily="49" charset="0"/>
              </a:rPr>
              <a:t>&gt; </a:t>
            </a:r>
            <a:r>
              <a:rPr lang="es-CO" sz="1900" dirty="0" err="1" smtClean="0">
                <a:latin typeface="Courier New" panose="02070309020205020404" pitchFamily="49" charset="0"/>
                <a:cs typeface="Courier New" panose="02070309020205020404" pitchFamily="49" charset="0"/>
              </a:rPr>
              <a:t>qqPlot</a:t>
            </a:r>
            <a:r>
              <a:rPr lang="es-CO" sz="1900" dirty="0" smtClean="0">
                <a:latin typeface="Courier New" panose="02070309020205020404" pitchFamily="49" charset="0"/>
                <a:cs typeface="Courier New" panose="02070309020205020404" pitchFamily="49" charset="0"/>
              </a:rPr>
              <a:t>(x</a:t>
            </a:r>
            <a:r>
              <a:rPr lang="es-CO" sz="1900" dirty="0">
                <a:latin typeface="Courier New" panose="02070309020205020404" pitchFamily="49" charset="0"/>
                <a:cs typeface="Courier New" panose="02070309020205020404" pitchFamily="49" charset="0"/>
              </a:rPr>
              <a:t>, </a:t>
            </a:r>
            <a:r>
              <a:rPr lang="es-CO" sz="1900" dirty="0" err="1">
                <a:latin typeface="Courier New" panose="02070309020205020404" pitchFamily="49" charset="0"/>
                <a:cs typeface="Courier New" panose="02070309020205020404" pitchFamily="49" charset="0"/>
              </a:rPr>
              <a:t>distribution</a:t>
            </a:r>
            <a:r>
              <a:rPr lang="es-CO" sz="1900" dirty="0">
                <a:latin typeface="Courier New" panose="02070309020205020404" pitchFamily="49" charset="0"/>
                <a:cs typeface="Courier New" panose="02070309020205020404" pitchFamily="49" charset="0"/>
              </a:rPr>
              <a:t>="</a:t>
            </a:r>
            <a:r>
              <a:rPr lang="es-CO" sz="1900" dirty="0" err="1">
                <a:latin typeface="Courier New" panose="02070309020205020404" pitchFamily="49" charset="0"/>
                <a:cs typeface="Courier New" panose="02070309020205020404" pitchFamily="49" charset="0"/>
              </a:rPr>
              <a:t>pois</a:t>
            </a:r>
            <a:r>
              <a:rPr lang="es-CO" sz="1900" dirty="0">
                <a:latin typeface="Courier New" panose="02070309020205020404" pitchFamily="49" charset="0"/>
                <a:cs typeface="Courier New" panose="02070309020205020404" pitchFamily="49" charset="0"/>
              </a:rPr>
              <a:t>", lambda=</a:t>
            </a:r>
            <a:r>
              <a:rPr lang="es-CO" sz="1900" dirty="0" err="1">
                <a:latin typeface="Courier New" panose="02070309020205020404" pitchFamily="49" charset="0"/>
                <a:cs typeface="Courier New" panose="02070309020205020404" pitchFamily="49" charset="0"/>
              </a:rPr>
              <a:t>muhat</a:t>
            </a:r>
            <a:r>
              <a:rPr lang="es-CO" sz="1900" dirty="0">
                <a:latin typeface="Courier New" panose="02070309020205020404" pitchFamily="49" charset="0"/>
                <a:cs typeface="Courier New" panose="02070309020205020404" pitchFamily="49" charset="0"/>
              </a:rPr>
              <a:t>)</a:t>
            </a:r>
          </a:p>
          <a:p>
            <a:pPr marL="53975" indent="0" algn="just">
              <a:buNone/>
            </a:pPr>
            <a:endParaRPr lang="es-CO" sz="19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46146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Modelo de Regresión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96875" algn="just"/>
            <a:r>
              <a:rPr lang="es-CO" sz="1900" dirty="0" smtClean="0"/>
              <a:t>Un modelo de regresión, en general, es una versión simplificada de la relación estructural entre un conjunto de variables.</a:t>
            </a:r>
          </a:p>
          <a:p>
            <a:pPr marL="396875" algn="just"/>
            <a:endParaRPr lang="es-CO" sz="1900" dirty="0"/>
          </a:p>
          <a:p>
            <a:pPr marL="396875" algn="just"/>
            <a:r>
              <a:rPr lang="es-CO" sz="1900" dirty="0" smtClean="0"/>
              <a:t>Esta simplificación se hace evidente a través de supuestos de los componentes sobre los cuales se tiene poca información</a:t>
            </a:r>
          </a:p>
          <a:p>
            <a:pPr marL="396875" algn="just"/>
            <a:endParaRPr lang="es-CO" sz="1900" dirty="0"/>
          </a:p>
          <a:p>
            <a:pPr algn="just"/>
            <a:r>
              <a:rPr lang="es-ES" sz="2000" dirty="0" smtClean="0"/>
              <a:t>Por ejemplo, demanda </a:t>
            </a:r>
            <a:r>
              <a:rPr lang="es-ES" sz="2000" dirty="0"/>
              <a:t>de naranjas depende del precio de </a:t>
            </a:r>
            <a:r>
              <a:rPr lang="es-ES" sz="2000" dirty="0" smtClean="0"/>
              <a:t>estas y otras variables como ingreso, las preferencias o </a:t>
            </a:r>
            <a:r>
              <a:rPr lang="es-ES" sz="2000" dirty="0"/>
              <a:t>precio de otras </a:t>
            </a:r>
            <a:r>
              <a:rPr lang="es-ES" sz="2000" dirty="0" smtClean="0"/>
              <a:t>frutas, sin embargo para estimar la elasticidad de la demanda es usual no contar con todas estas variables</a:t>
            </a:r>
          </a:p>
          <a:p>
            <a:pPr algn="just"/>
            <a:endParaRPr lang="es-ES" sz="2000" dirty="0"/>
          </a:p>
          <a:p>
            <a:pPr algn="just"/>
            <a:r>
              <a:rPr lang="es-ES" sz="2000" dirty="0" smtClean="0"/>
              <a:t>Si bien es preferible contar con modelos parsimoniosos, se puede caer en la sobre-simplificación o el uso de supuestos no realistas</a:t>
            </a:r>
            <a:endParaRPr lang="es-CO" sz="1900" dirty="0" smtClean="0"/>
          </a:p>
        </p:txBody>
      </p:sp>
    </p:spTree>
    <p:extLst>
      <p:ext uri="{BB962C8B-B14F-4D97-AF65-F5344CB8AC3E}">
        <p14:creationId xmlns:p14="http://schemas.microsoft.com/office/powerpoint/2010/main" val="19180716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Modelo de Regresión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CO" sz="2400" b="1" dirty="0" smtClean="0"/>
                  <a:t>Modelo teórico:</a:t>
                </a:r>
                <a:r>
                  <a:rPr lang="es-CO" sz="2400" dirty="0" smtClean="0"/>
                  <a:t> </a:t>
                </a:r>
                <a:r>
                  <a:rPr lang="es-ES" sz="2400" dirty="0"/>
                  <a:t>Conjunto de supuestos y ecuaciones </a:t>
                </a:r>
                <a:r>
                  <a:rPr lang="es-ES" sz="2400" dirty="0" smtClean="0"/>
                  <a:t>que describen el </a:t>
                </a:r>
                <a:r>
                  <a:rPr lang="es-ES" sz="2400" dirty="0"/>
                  <a:t>comportamiento de una </a:t>
                </a:r>
                <a:r>
                  <a:rPr lang="es-ES" sz="2400" dirty="0" smtClean="0"/>
                  <a:t>economía, firma, hogar o agente económico.</a:t>
                </a:r>
              </a:p>
              <a:p>
                <a:pPr lvl="1" algn="just"/>
                <a:r>
                  <a:rPr lang="es-ES" sz="1800" dirty="0" smtClean="0"/>
                  <a:t>Por ejemplo, según Keynes</a:t>
                </a:r>
                <a:r>
                  <a:rPr lang="es-ES" sz="1800" dirty="0"/>
                  <a:t>, en el corto plazo la </a:t>
                </a:r>
                <a:r>
                  <a:rPr lang="es-ES" sz="1800" dirty="0" smtClean="0"/>
                  <a:t>propensión </a:t>
                </a:r>
                <a:r>
                  <a:rPr lang="es-ES" sz="1800" dirty="0"/>
                  <a:t>marginal a </a:t>
                </a:r>
                <a:r>
                  <a:rPr lang="es-ES" sz="1800" dirty="0" smtClean="0"/>
                  <a:t>consumir (</a:t>
                </a:r>
                <a:r>
                  <a:rPr lang="es-ES" sz="1800" dirty="0"/>
                  <a:t>i.e. el cambio en el consumo generado por un cambio en el ingreso) </a:t>
                </a:r>
                <a:r>
                  <a:rPr lang="es-ES" sz="1800" dirty="0" smtClean="0"/>
                  <a:t>es mayor </a:t>
                </a:r>
                <a:r>
                  <a:rPr lang="es-ES" sz="1800" dirty="0"/>
                  <a:t>que cero pero menor a </a:t>
                </a:r>
                <a:r>
                  <a:rPr lang="es-ES" sz="1800" dirty="0" smtClean="0"/>
                  <a:t>uno. Matemáticamente esto es:</a:t>
                </a:r>
              </a:p>
              <a:p>
                <a:pPr marL="457200" lvl="1" indent="0" algn="just">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𝐼</m:t>
                      </m:r>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    0&lt;</m:t>
                          </m:r>
                          <m:r>
                            <a:rPr lang="en-US"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&lt;1</m:t>
                      </m:r>
                    </m:oMath>
                  </m:oMathPara>
                </a14:m>
                <a:endParaRPr lang="es-ES" sz="1800" dirty="0" smtClean="0"/>
              </a:p>
              <a:p>
                <a:endParaRPr lang="es-ES" sz="2400" dirty="0" smtClean="0"/>
              </a:p>
              <a:p>
                <a:pPr algn="just"/>
                <a:r>
                  <a:rPr lang="es-ES" sz="2400" b="1" dirty="0" smtClean="0"/>
                  <a:t>Modelo estadístico:</a:t>
                </a:r>
                <a:r>
                  <a:rPr lang="es-ES" sz="2400" dirty="0" smtClean="0"/>
                  <a:t> </a:t>
                </a:r>
                <a:r>
                  <a:rPr lang="es-ES" sz="2400" dirty="0"/>
                  <a:t>Conjunto de ecuaciones de </a:t>
                </a:r>
                <a:r>
                  <a:rPr lang="es-ES" sz="2400" dirty="0" smtClean="0"/>
                  <a:t>comportamiento derivadas </a:t>
                </a:r>
                <a:r>
                  <a:rPr lang="es-ES" sz="2400" dirty="0"/>
                  <a:t>de un modelo </a:t>
                </a:r>
                <a:r>
                  <a:rPr lang="es-ES" sz="2400" dirty="0" smtClean="0"/>
                  <a:t>teórico, </a:t>
                </a:r>
                <a:r>
                  <a:rPr lang="es-ES" sz="2400" dirty="0"/>
                  <a:t>algunas de las cuales incluyen </a:t>
                </a:r>
                <a:r>
                  <a:rPr lang="es-ES" sz="2400" dirty="0" smtClean="0"/>
                  <a:t>incertidumbre a través de </a:t>
                </a:r>
                <a:r>
                  <a:rPr lang="es-ES" sz="2400" dirty="0"/>
                  <a:t>error con propiedades </a:t>
                </a:r>
                <a:r>
                  <a:rPr lang="es-ES" sz="2400" dirty="0" smtClean="0"/>
                  <a:t>probabilísticas definidas</a:t>
                </a:r>
              </a:p>
              <a:p>
                <a:pPr lvl="1" algn="just"/>
                <a:r>
                  <a:rPr lang="es-ES" sz="1800" dirty="0" smtClean="0"/>
                  <a:t>Como la relación entre </a:t>
                </a:r>
                <a14:m>
                  <m:oMath xmlns:m="http://schemas.openxmlformats.org/officeDocument/2006/math">
                    <m:r>
                      <a:rPr lang="en-US" sz="1800" i="1">
                        <a:latin typeface="Cambria Math" panose="02040503050406030204" pitchFamily="18" charset="0"/>
                      </a:rPr>
                      <m:t>𝐶</m:t>
                    </m:r>
                  </m:oMath>
                </a14:m>
                <a:r>
                  <a:rPr lang="es-CO" sz="1800" dirty="0" smtClean="0"/>
                  <a:t> e </a:t>
                </a:r>
                <a14:m>
                  <m:oMath xmlns:m="http://schemas.openxmlformats.org/officeDocument/2006/math">
                    <m:r>
                      <a:rPr lang="en-US" sz="1800" b="0" i="1" smtClean="0">
                        <a:latin typeface="Cambria Math" panose="02040503050406030204" pitchFamily="18" charset="0"/>
                      </a:rPr>
                      <m:t>𝐼</m:t>
                    </m:r>
                  </m:oMath>
                </a14:m>
                <a:r>
                  <a:rPr lang="es-CO" sz="1800" dirty="0" smtClean="0"/>
                  <a:t> no es exacta, se estudia el modelo estadístico que incluye un error </a:t>
                </a:r>
                <a14:m>
                  <m:oMath xmlns:m="http://schemas.openxmlformats.org/officeDocument/2006/math">
                    <m:r>
                      <a:rPr lang="en-US" sz="1800" b="0" i="1" smtClean="0">
                        <a:latin typeface="Cambria Math" panose="02040503050406030204" pitchFamily="18" charset="0"/>
                      </a:rPr>
                      <m:t>𝑢</m:t>
                    </m:r>
                  </m:oMath>
                </a14:m>
                <a:r>
                  <a:rPr lang="es-CO" sz="1800" dirty="0" smtClean="0"/>
                  <a:t>, esto es:</a:t>
                </a:r>
              </a:p>
              <a:p>
                <a:pPr marL="457200" lvl="1" indent="0" algn="just">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2</m:t>
                          </m:r>
                        </m:sub>
                      </m:sSub>
                      <m:r>
                        <a:rPr lang="en-US" sz="1800" i="1">
                          <a:latin typeface="Cambria Math" panose="02040503050406030204" pitchFamily="18" charset="0"/>
                        </a:rPr>
                        <m:t>𝐼</m:t>
                      </m:r>
                      <m:r>
                        <a:rPr lang="en-US" sz="1800" b="0" i="1" smtClean="0">
                          <a:latin typeface="Cambria Math" panose="02040503050406030204" pitchFamily="18" charset="0"/>
                        </a:rPr>
                        <m:t>+</m:t>
                      </m:r>
                      <m:r>
                        <a:rPr lang="en-US" sz="1800" b="0" i="1" smtClean="0">
                          <a:latin typeface="Cambria Math" panose="02040503050406030204" pitchFamily="18" charset="0"/>
                        </a:rPr>
                        <m:t>𝑢</m:t>
                      </m:r>
                    </m:oMath>
                  </m:oMathPara>
                </a14:m>
                <a:endParaRPr lang="es-CO" sz="1800" dirty="0" smtClean="0"/>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3"/>
                <a:stretch>
                  <a:fillRect l="-963" t="-1062" r="-1111" b="-14210"/>
                </a:stretch>
              </a:blipFill>
            </p:spPr>
            <p:txBody>
              <a:bodyPr/>
              <a:lstStyle/>
              <a:p>
                <a:r>
                  <a:rPr lang="en-US">
                    <a:noFill/>
                  </a:rPr>
                  <a:t> </a:t>
                </a:r>
              </a:p>
            </p:txBody>
          </p:sp>
        </mc:Fallback>
      </mc:AlternateContent>
    </p:spTree>
    <p:extLst>
      <p:ext uri="{BB962C8B-B14F-4D97-AF65-F5344CB8AC3E}">
        <p14:creationId xmlns:p14="http://schemas.microsoft.com/office/powerpoint/2010/main" val="68828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2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Análisis de regresión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El análisis </a:t>
                </a:r>
                <a:r>
                  <a:rPr lang="es-ES" sz="2000" dirty="0"/>
                  <a:t>de </a:t>
                </a:r>
                <a:r>
                  <a:rPr lang="es-ES" sz="2000" dirty="0" smtClean="0"/>
                  <a:t>regresión </a:t>
                </a:r>
                <a:r>
                  <a:rPr lang="es-ES" sz="2000" dirty="0"/>
                  <a:t>busca explicar la </a:t>
                </a:r>
                <a:r>
                  <a:rPr lang="es-ES" sz="2000" dirty="0" smtClean="0"/>
                  <a:t>variación </a:t>
                </a:r>
                <a:r>
                  <a:rPr lang="es-ES" sz="2000" dirty="0"/>
                  <a:t>de una </a:t>
                </a:r>
                <a:r>
                  <a:rPr lang="es-ES" sz="2000" dirty="0" smtClean="0"/>
                  <a:t>variable dependiente</a:t>
                </a:r>
                <a:r>
                  <a:rPr lang="es-ES" sz="2000" dirty="0"/>
                  <a:t>, </a:t>
                </a:r>
                <a14:m>
                  <m:oMath xmlns:m="http://schemas.openxmlformats.org/officeDocument/2006/math">
                    <m:r>
                      <a:rPr lang="en-US" sz="2000" b="0" i="1" smtClean="0">
                        <a:latin typeface="Cambria Math" panose="02040503050406030204" pitchFamily="18" charset="0"/>
                      </a:rPr>
                      <m:t>𝑌</m:t>
                    </m:r>
                  </m:oMath>
                </a14:m>
                <a:r>
                  <a:rPr lang="es-ES" sz="2000" dirty="0" smtClean="0"/>
                  <a:t> </a:t>
                </a:r>
                <a:r>
                  <a:rPr lang="es-ES" sz="2000" dirty="0"/>
                  <a:t>, en </a:t>
                </a:r>
                <a:r>
                  <a:rPr lang="es-ES" sz="2000" dirty="0" smtClean="0"/>
                  <a:t>función </a:t>
                </a:r>
                <a:r>
                  <a:rPr lang="es-ES" sz="2000" dirty="0"/>
                  <a:t>de </a:t>
                </a:r>
                <a:r>
                  <a:rPr lang="es-ES" sz="2000" dirty="0" smtClean="0"/>
                  <a:t>un conjunto de variables independientes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oMath>
                </a14:m>
                <a:endParaRPr lang="en-US" sz="2000" b="0" dirty="0" smtClean="0"/>
              </a:p>
              <a:p>
                <a:pPr marL="0" indent="0">
                  <a:buNone/>
                </a:pPr>
                <a:endParaRPr lang="en-US" sz="2000" b="0" i="1" dirty="0" smtClean="0">
                  <a:latin typeface="Cambria Math" panose="02040503050406030204" pitchFamily="18" charset="0"/>
                </a:endParaRPr>
              </a:p>
              <a:p>
                <a:pPr algn="just"/>
                <a:r>
                  <a:rPr lang="es-ES" sz="2000" dirty="0" smtClean="0"/>
                  <a:t>Supongamos que tenemos cuatro observaciones de 2 variables</a:t>
                </a:r>
              </a:p>
              <a:p>
                <a:pPr algn="just"/>
                <a:endParaRPr lang="es-ES" sz="2000" b="0" i="1" dirty="0">
                  <a:latin typeface="Cambria Math" panose="02040503050406030204" pitchFamily="18" charset="0"/>
                </a:endParaRPr>
              </a:p>
              <a:p>
                <a:pPr algn="just"/>
                <a:endParaRPr lang="es-ES" sz="2000" i="1" dirty="0" smtClean="0">
                  <a:latin typeface="Cambria Math" panose="02040503050406030204" pitchFamily="18" charset="0"/>
                </a:endParaRPr>
              </a:p>
              <a:p>
                <a:pPr algn="just"/>
                <a:endParaRPr lang="es-ES" sz="2000" b="0" i="1" dirty="0">
                  <a:latin typeface="Cambria Math" panose="02040503050406030204" pitchFamily="18" charset="0"/>
                </a:endParaRPr>
              </a:p>
              <a:p>
                <a:pPr algn="just"/>
                <a:endParaRPr lang="es-ES" sz="2000" i="1" dirty="0" smtClean="0">
                  <a:latin typeface="Cambria Math" panose="02040503050406030204" pitchFamily="18" charset="0"/>
                </a:endParaRPr>
              </a:p>
              <a:p>
                <a:pPr algn="just"/>
                <a:endParaRPr lang="es-ES" sz="2000" b="0" i="1" dirty="0">
                  <a:latin typeface="Cambria Math" panose="02040503050406030204" pitchFamily="18" charset="0"/>
                </a:endParaRPr>
              </a:p>
              <a:p>
                <a:pPr algn="just"/>
                <a:r>
                  <a:rPr lang="es-ES" sz="2000" dirty="0" smtClean="0">
                    <a:latin typeface="Cambria Math" panose="02040503050406030204" pitchFamily="18" charset="0"/>
                  </a:rPr>
                  <a:t>Algunos ejemplos: </a:t>
                </a:r>
              </a:p>
              <a:p>
                <a:pPr lvl="1" algn="just"/>
                <a:r>
                  <a:rPr lang="es-ES" sz="1600" b="0" dirty="0" smtClean="0">
                    <a:latin typeface="Cambria Math" panose="02040503050406030204" pitchFamily="18" charset="0"/>
                  </a:rPr>
                  <a:t>Y: Ventas, X: Gasto en publicidad</a:t>
                </a:r>
              </a:p>
              <a:p>
                <a:pPr lvl="1" algn="just"/>
                <a:r>
                  <a:rPr lang="es-ES" sz="1600" dirty="0">
                    <a:latin typeface="Cambria Math" panose="02040503050406030204" pitchFamily="18" charset="0"/>
                  </a:rPr>
                  <a:t>Y: </a:t>
                </a:r>
                <a:r>
                  <a:rPr lang="es-ES" sz="1600" dirty="0" smtClean="0">
                    <a:latin typeface="Cambria Math" panose="02040503050406030204" pitchFamily="18" charset="0"/>
                  </a:rPr>
                  <a:t>Precio de venta, </a:t>
                </a:r>
                <a:r>
                  <a:rPr lang="es-ES" sz="1600" dirty="0">
                    <a:latin typeface="Cambria Math" panose="02040503050406030204" pitchFamily="18" charset="0"/>
                  </a:rPr>
                  <a:t>X: </a:t>
                </a:r>
                <a:r>
                  <a:rPr lang="es-ES" sz="1600" dirty="0" smtClean="0">
                    <a:latin typeface="Cambria Math" panose="02040503050406030204" pitchFamily="18" charset="0"/>
                  </a:rPr>
                  <a:t>Área de la propiedad</a:t>
                </a:r>
                <a:endParaRPr lang="en-US" sz="1600" dirty="0">
                  <a:latin typeface="Cambria Math" panose="02040503050406030204" pitchFamily="18" charset="0"/>
                </a:endParaRPr>
              </a:p>
              <a:p>
                <a:pPr lvl="1" algn="just"/>
                <a:r>
                  <a:rPr lang="es-ES" sz="1600" dirty="0">
                    <a:latin typeface="Cambria Math" panose="02040503050406030204" pitchFamily="18" charset="0"/>
                  </a:rPr>
                  <a:t>Y: </a:t>
                </a:r>
                <a:r>
                  <a:rPr lang="es-ES" sz="1600" dirty="0" smtClean="0">
                    <a:latin typeface="Cambria Math" panose="02040503050406030204" pitchFamily="18" charset="0"/>
                  </a:rPr>
                  <a:t>Salario, </a:t>
                </a:r>
                <a:r>
                  <a:rPr lang="es-ES" sz="1600" dirty="0">
                    <a:latin typeface="Cambria Math" panose="02040503050406030204" pitchFamily="18" charset="0"/>
                  </a:rPr>
                  <a:t>X: </a:t>
                </a:r>
                <a:r>
                  <a:rPr lang="es-ES" sz="1600" dirty="0" smtClean="0">
                    <a:latin typeface="Cambria Math" panose="02040503050406030204" pitchFamily="18" charset="0"/>
                  </a:rPr>
                  <a:t>Educación</a:t>
                </a:r>
              </a:p>
              <a:p>
                <a:pPr lvl="1" algn="just"/>
                <a:r>
                  <a:rPr lang="es-ES" sz="1600" dirty="0" smtClean="0">
                    <a:latin typeface="Cambria Math" panose="02040503050406030204" pitchFamily="18" charset="0"/>
                  </a:rPr>
                  <a:t>Algún otro ejemplo?</a:t>
                </a:r>
                <a:endParaRPr lang="en-US" sz="1600" dirty="0">
                  <a:latin typeface="Cambria Math" panose="02040503050406030204" pitchFamily="18" charset="0"/>
                </a:endParaRPr>
              </a:p>
              <a:p>
                <a:pPr lvl="1" algn="just"/>
                <a:endParaRPr lang="en-US" sz="1600" b="0" dirty="0" smtClean="0">
                  <a:latin typeface="Cambria Math" panose="02040503050406030204" pitchFamily="18" charset="0"/>
                </a:endParaRPr>
              </a:p>
            </p:txBody>
          </p:sp>
        </mc:Choice>
        <mc:Fallback xmlns="">
          <p:sp>
            <p:nvSpPr>
              <p:cNvPr id="14" name="Marcador de contenido 2"/>
              <p:cNvSpPr txBox="1">
                <a:spLocks noRot="1" noChangeAspect="1" noMove="1" noResize="1" noEditPoints="1" noAdjustHandles="1" noChangeArrowheads="1" noChangeShapeType="1" noTextEdit="1"/>
              </p:cNvSpPr>
              <p:nvPr/>
            </p:nvSpPr>
            <p:spPr>
              <a:xfrm>
                <a:off x="457201" y="1669902"/>
                <a:ext cx="8229600" cy="4587677"/>
              </a:xfrm>
              <a:prstGeom prst="rect">
                <a:avLst/>
              </a:prstGeom>
              <a:blipFill rotWithShape="0">
                <a:blip r:embed="rId3"/>
                <a:stretch>
                  <a:fillRect l="-667" t="-797" r="-741" b="-12749"/>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3286125" y="3516065"/>
            <a:ext cx="1935417" cy="1554480"/>
          </a:xfrm>
          <a:prstGeom prst="rect">
            <a:avLst/>
          </a:prstGeom>
        </p:spPr>
      </p:pic>
    </p:spTree>
    <p:extLst>
      <p:ext uri="{BB962C8B-B14F-4D97-AF65-F5344CB8AC3E}">
        <p14:creationId xmlns:p14="http://schemas.microsoft.com/office/powerpoint/2010/main" val="1022200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Modelo de regresión simple</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pic>
        <p:nvPicPr>
          <p:cNvPr id="2" name="Picture 1"/>
          <p:cNvPicPr>
            <a:picLocks noChangeAspect="1"/>
          </p:cNvPicPr>
          <p:nvPr/>
        </p:nvPicPr>
        <p:blipFill>
          <a:blip r:embed="rId3"/>
          <a:stretch>
            <a:fillRect/>
          </a:stretch>
        </p:blipFill>
        <p:spPr>
          <a:xfrm>
            <a:off x="5172538" y="2081600"/>
            <a:ext cx="1935417" cy="1554480"/>
          </a:xfrm>
          <a:prstGeom prst="rect">
            <a:avLst/>
          </a:prstGeom>
        </p:spPr>
      </p:pic>
      <p:pic>
        <p:nvPicPr>
          <p:cNvPr id="5" name="Picture 4"/>
          <p:cNvPicPr>
            <a:picLocks noChangeAspect="1"/>
          </p:cNvPicPr>
          <p:nvPr/>
        </p:nvPicPr>
        <p:blipFill>
          <a:blip r:embed="rId4"/>
          <a:stretch>
            <a:fillRect/>
          </a:stretch>
        </p:blipFill>
        <p:spPr>
          <a:xfrm>
            <a:off x="900345" y="1698926"/>
            <a:ext cx="3064690" cy="2651760"/>
          </a:xfrm>
          <a:prstGeom prst="rect">
            <a:avLst/>
          </a:prstGeom>
        </p:spPr>
      </p:pic>
      <mc:AlternateContent xmlns:mc="http://schemas.openxmlformats.org/markup-compatibility/2006" xmlns:a14="http://schemas.microsoft.com/office/drawing/2010/main">
        <mc:Choice Requires="a14">
          <p:sp>
            <p:nvSpPr>
              <p:cNvPr id="9" name="Marcador de contenido 2"/>
              <p:cNvSpPr txBox="1">
                <a:spLocks/>
              </p:cNvSpPr>
              <p:nvPr/>
            </p:nvSpPr>
            <p:spPr>
              <a:xfrm>
                <a:off x="450668" y="4457584"/>
                <a:ext cx="8229600" cy="1504604"/>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Nuestro objetivo es establecer si existe </a:t>
                </a:r>
                <a:r>
                  <a:rPr lang="es-ES" sz="2000" b="1" dirty="0" smtClean="0">
                    <a:solidFill>
                      <a:srgbClr val="C00000"/>
                    </a:solidFill>
                  </a:rPr>
                  <a:t>alguna relación</a:t>
                </a:r>
                <a:r>
                  <a:rPr lang="es-ES" sz="2000" dirty="0" smtClean="0"/>
                  <a:t> entre </a:t>
                </a:r>
                <a14:m>
                  <m:oMath xmlns:m="http://schemas.openxmlformats.org/officeDocument/2006/math">
                    <m:r>
                      <a:rPr lang="en-US" sz="2000" b="0" i="1" smtClean="0">
                        <a:latin typeface="Cambria Math" panose="02040503050406030204" pitchFamily="18" charset="0"/>
                      </a:rPr>
                      <m:t>𝑋</m:t>
                    </m:r>
                  </m:oMath>
                </a14:m>
                <a:r>
                  <a:rPr lang="es-ES" sz="2000" dirty="0" smtClean="0"/>
                  <a:t> y </a:t>
                </a:r>
                <a14:m>
                  <m:oMath xmlns:m="http://schemas.openxmlformats.org/officeDocument/2006/math">
                    <m:r>
                      <a:rPr lang="en-US" sz="2000" i="1">
                        <a:latin typeface="Cambria Math" panose="02040503050406030204" pitchFamily="18" charset="0"/>
                      </a:rPr>
                      <m:t>𝑌</m:t>
                    </m:r>
                  </m:oMath>
                </a14:m>
                <a:endParaRPr lang="en-US" sz="2000" dirty="0" smtClean="0"/>
              </a:p>
              <a:p>
                <a:pPr algn="just"/>
                <a:endParaRPr lang="en-US" sz="2000" b="0" dirty="0" smtClean="0"/>
              </a:p>
              <a:p>
                <a:pPr algn="just"/>
                <a:r>
                  <a:rPr lang="en-US" sz="2000" dirty="0" smtClean="0"/>
                  <a:t>El </a:t>
                </a:r>
                <a:r>
                  <a:rPr lang="en-US" sz="2000" dirty="0" err="1" smtClean="0"/>
                  <a:t>modelo</a:t>
                </a:r>
                <a:r>
                  <a:rPr lang="en-US" sz="2000" dirty="0" smtClean="0"/>
                  <a:t> </a:t>
                </a:r>
                <a:r>
                  <a:rPr lang="en-US" sz="2000" dirty="0" err="1" smtClean="0"/>
                  <a:t>más</a:t>
                </a:r>
                <a:r>
                  <a:rPr lang="en-US" sz="2000" dirty="0" smtClean="0"/>
                  <a:t> </a:t>
                </a:r>
                <a:r>
                  <a:rPr lang="en-US" sz="2000" dirty="0" err="1" smtClean="0"/>
                  <a:t>sencillo</a:t>
                </a:r>
                <a:r>
                  <a:rPr lang="en-US" sz="2000" dirty="0" smtClean="0"/>
                  <a:t> que </a:t>
                </a:r>
                <a:r>
                  <a:rPr lang="en-US" sz="2000" dirty="0" err="1" smtClean="0"/>
                  <a:t>podemos</a:t>
                </a:r>
                <a:r>
                  <a:rPr lang="en-US" sz="2000" dirty="0" smtClean="0"/>
                  <a:t> </a:t>
                </a:r>
                <a:r>
                  <a:rPr lang="en-US" sz="2000" dirty="0" err="1" smtClean="0"/>
                  <a:t>considerar</a:t>
                </a:r>
                <a:r>
                  <a:rPr lang="en-US" sz="2000" dirty="0" smtClean="0"/>
                  <a:t> </a:t>
                </a:r>
                <a:r>
                  <a:rPr lang="en-US" sz="2000" dirty="0" err="1" smtClean="0"/>
                  <a:t>es</a:t>
                </a:r>
                <a:r>
                  <a:rPr lang="en-US" sz="2000" dirty="0" smtClean="0"/>
                  <a:t>:</a:t>
                </a:r>
              </a:p>
              <a:p>
                <a:pPr marL="0" indent="0" algn="just">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𝑡</m:t>
                          </m:r>
                        </m:sub>
                      </m:sSub>
                    </m:oMath>
                  </m:oMathPara>
                </a14:m>
                <a:endParaRPr lang="es-ES" sz="2000" dirty="0" smtClean="0"/>
              </a:p>
              <a:p>
                <a:pPr marL="0" indent="0" algn="just">
                  <a:buNone/>
                </a:pPr>
                <a:r>
                  <a:rPr lang="es-ES" sz="2000" dirty="0" smtClean="0"/>
                  <a:t>Donde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oMath>
                </a14:m>
                <a:r>
                  <a:rPr lang="es-ES" sz="2000" dirty="0" smtClean="0"/>
                  <a:t> es la variable endógena,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𝑡</m:t>
                        </m:r>
                      </m:sub>
                    </m:sSub>
                  </m:oMath>
                </a14:m>
                <a:r>
                  <a:rPr lang="es-ES" sz="2000" dirty="0" smtClean="0"/>
                  <a:t>  la variable exógena,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oMath>
                </a14:m>
                <a:r>
                  <a:rPr lang="es-ES" sz="2000" dirty="0" smtClean="0"/>
                  <a:t> es el término de error,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oMath>
                </a14:m>
                <a:r>
                  <a:rPr lang="es-ES" sz="2000" dirty="0" smtClean="0"/>
                  <a:t> 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oMath>
                </a14:m>
                <a:r>
                  <a:rPr lang="es-ES" sz="2000" dirty="0" smtClean="0"/>
                  <a:t> los parámetros poblacionales</a:t>
                </a:r>
                <a:endParaRPr lang="es-ES" sz="2000" dirty="0"/>
              </a:p>
              <a:p>
                <a:pPr marL="0" indent="0" algn="just">
                  <a:buNone/>
                </a:pPr>
                <a:endParaRPr lang="en-US" sz="2000" b="0" dirty="0" smtClean="0"/>
              </a:p>
              <a:p>
                <a:pPr marL="0" indent="0">
                  <a:buNone/>
                </a:pPr>
                <a:endParaRPr lang="en-US" sz="2000" b="0" i="1" dirty="0" smtClean="0">
                  <a:latin typeface="Cambria Math" panose="02040503050406030204" pitchFamily="18" charset="0"/>
                </a:endParaRPr>
              </a:p>
              <a:p>
                <a:pPr lvl="1" algn="just"/>
                <a:endParaRPr lang="en-US" sz="1600" b="0" dirty="0" smtClean="0">
                  <a:latin typeface="Cambria Math" panose="02040503050406030204" pitchFamily="18" charset="0"/>
                </a:endParaRPr>
              </a:p>
            </p:txBody>
          </p:sp>
        </mc:Choice>
        <mc:Fallback xmlns="">
          <p:sp>
            <p:nvSpPr>
              <p:cNvPr id="9" name="Marcador de contenido 2"/>
              <p:cNvSpPr txBox="1">
                <a:spLocks noRot="1" noChangeAspect="1" noMove="1" noResize="1" noEditPoints="1" noAdjustHandles="1" noChangeArrowheads="1" noChangeShapeType="1" noTextEdit="1"/>
              </p:cNvSpPr>
              <p:nvPr/>
            </p:nvSpPr>
            <p:spPr>
              <a:xfrm>
                <a:off x="450668" y="4457584"/>
                <a:ext cx="8229600" cy="1504604"/>
              </a:xfrm>
              <a:prstGeom prst="rect">
                <a:avLst/>
              </a:prstGeom>
              <a:blipFill rotWithShape="0">
                <a:blip r:embed="rId5"/>
                <a:stretch>
                  <a:fillRect l="-815" t="-2024" r="-741" b="-46964"/>
                </a:stretch>
              </a:blipFill>
            </p:spPr>
            <p:txBody>
              <a:bodyPr/>
              <a:lstStyle/>
              <a:p>
                <a:r>
                  <a:rPr lang="en-US">
                    <a:noFill/>
                  </a:rPr>
                  <a:t> </a:t>
                </a:r>
              </a:p>
            </p:txBody>
          </p:sp>
        </mc:Fallback>
      </mc:AlternateContent>
    </p:spTree>
    <p:extLst>
      <p:ext uri="{BB962C8B-B14F-4D97-AF65-F5344CB8AC3E}">
        <p14:creationId xmlns:p14="http://schemas.microsoft.com/office/powerpoint/2010/main" val="147228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55084"/>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Causalidad - Correlación - Dependencia</a:t>
            </a:r>
            <a:endParaRPr lang="es-CO" sz="3600" b="1" dirty="0">
              <a:solidFill>
                <a:schemeClr val="accent2">
                  <a:lumMod val="50000"/>
                </a:schemeClr>
              </a:solidFill>
            </a:endParaRPr>
          </a:p>
        </p:txBody>
      </p:sp>
      <p:sp>
        <p:nvSpPr>
          <p:cNvPr id="6" name="Marcador de contenido 2"/>
          <p:cNvSpPr txBox="1">
            <a:spLocks/>
          </p:cNvSpPr>
          <p:nvPr/>
        </p:nvSpPr>
        <p:spPr>
          <a:xfrm>
            <a:off x="262550" y="2027104"/>
            <a:ext cx="3852250" cy="450589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CO" sz="2000" dirty="0" smtClean="0"/>
              <a:t>Correlación vs Causalidad</a:t>
            </a:r>
          </a:p>
          <a:p>
            <a:pPr lvl="1" algn="just"/>
            <a:r>
              <a:rPr lang="es-CO" sz="1800" dirty="0" smtClean="0"/>
              <a:t>Correlación </a:t>
            </a:r>
            <a:r>
              <a:rPr lang="es-CO" sz="1800" dirty="0" err="1" smtClean="0"/>
              <a:t>espúrea</a:t>
            </a:r>
            <a:endParaRPr lang="es-CO" sz="1800" dirty="0" smtClean="0"/>
          </a:p>
          <a:p>
            <a:pPr lvl="1" algn="just"/>
            <a:endParaRPr lang="es-CO" sz="1800" dirty="0"/>
          </a:p>
          <a:p>
            <a:pPr algn="just"/>
            <a:r>
              <a:rPr lang="es-CO" sz="2000" dirty="0" smtClean="0"/>
              <a:t>Correlación vs dependencia</a:t>
            </a:r>
          </a:p>
          <a:p>
            <a:pPr algn="just"/>
            <a:endParaRPr lang="es-CO" sz="2000" dirty="0"/>
          </a:p>
          <a:p>
            <a:pPr algn="just"/>
            <a:r>
              <a:rPr lang="es-CO" sz="2000" dirty="0" smtClean="0"/>
              <a:t>Correlación relativamente fácil de explorar</a:t>
            </a:r>
          </a:p>
          <a:p>
            <a:pPr algn="just"/>
            <a:endParaRPr lang="es-CO" sz="2000" dirty="0"/>
          </a:p>
          <a:p>
            <a:pPr algn="just"/>
            <a:r>
              <a:rPr lang="es-CO" sz="2000" dirty="0" smtClean="0"/>
              <a:t>Causalidad requiere restricciones de </a:t>
            </a:r>
            <a:r>
              <a:rPr lang="es-CO" sz="2000" dirty="0" err="1" smtClean="0"/>
              <a:t>ortogonalidad</a:t>
            </a:r>
            <a:r>
              <a:rPr lang="es-CO" sz="2000" dirty="0" smtClean="0"/>
              <a:t> entre observables y no observables</a:t>
            </a:r>
          </a:p>
          <a:p>
            <a:pPr algn="just"/>
            <a:endParaRPr lang="es-CO" sz="2000" dirty="0"/>
          </a:p>
          <a:p>
            <a:pPr algn="just"/>
            <a:r>
              <a:rPr lang="es-CO" sz="2000" dirty="0" smtClean="0"/>
              <a:t>Dependencia, requiere mayor estructura en la función de distribución conjunta</a:t>
            </a:r>
            <a:endParaRPr lang="es-CO" sz="2000" dirty="0"/>
          </a:p>
          <a:p>
            <a:pPr algn="just"/>
            <a:endParaRPr lang="es-CO" sz="2800" dirty="0"/>
          </a:p>
        </p:txBody>
      </p:sp>
      <p:pic>
        <p:nvPicPr>
          <p:cNvPr id="5" name="Picture 2" descr="chocolate consumption and nobel pr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287" y="2139353"/>
            <a:ext cx="45720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20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Modelo de regresión simple</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Por qué incorporamos un término de error? Qué interpretación tiene?</a:t>
                </a:r>
              </a:p>
              <a:p>
                <a:pPr algn="just"/>
                <a:endParaRPr lang="es-ES" sz="2000" dirty="0"/>
              </a:p>
              <a:p>
                <a:pPr algn="just"/>
                <a:r>
                  <a:rPr lang="es-ES" sz="2000" dirty="0" smtClean="0"/>
                  <a:t>La principal razón es que el comportamiento humano (o de firmas, países, hogares, …) es impredecible</a:t>
                </a:r>
              </a:p>
              <a:p>
                <a:pPr lvl="1" algn="just"/>
                <a:r>
                  <a:rPr lang="es-ES" sz="1600" dirty="0"/>
                  <a:t>Supongamos que la </a:t>
                </a:r>
                <a:r>
                  <a:rPr lang="es-ES" sz="1600" dirty="0" smtClean="0"/>
                  <a:t>información </a:t>
                </a:r>
                <a:r>
                  <a:rPr lang="es-ES" sz="1600" dirty="0"/>
                  <a:t>que tenemos se refiere al ingreso y </a:t>
                </a:r>
                <a:r>
                  <a:rPr lang="es-ES" sz="1600" dirty="0" smtClean="0"/>
                  <a:t>al gasto </a:t>
                </a:r>
                <a:r>
                  <a:rPr lang="es-ES" sz="1600" dirty="0"/>
                  <a:t>en consumo de cuatro de individuos. Si graficamos </a:t>
                </a:r>
                <a:r>
                  <a:rPr lang="es-ES" sz="1600" dirty="0" smtClean="0"/>
                  <a:t>ésta información </a:t>
                </a:r>
                <a:r>
                  <a:rPr lang="es-ES" sz="1600" dirty="0"/>
                  <a:t>(ingreso en el eje horizontal, gasto en el eje vertical) </a:t>
                </a:r>
                <a:r>
                  <a:rPr lang="es-ES" sz="1600" dirty="0" smtClean="0"/>
                  <a:t>es poco probable </a:t>
                </a:r>
                <a:r>
                  <a:rPr lang="es-ES" sz="1600" dirty="0"/>
                  <a:t>que las observaciones caigan sobre una </a:t>
                </a:r>
                <a:r>
                  <a:rPr lang="es-ES" sz="1600" dirty="0" smtClean="0"/>
                  <a:t>línea </a:t>
                </a:r>
                <a:r>
                  <a:rPr lang="es-ES" sz="1600" dirty="0"/>
                  <a:t>recta.</a:t>
                </a:r>
                <a:endParaRPr lang="en-US" sz="1600" b="0" dirty="0" smtClean="0"/>
              </a:p>
              <a:p>
                <a:pPr marL="0" indent="0">
                  <a:buNone/>
                </a:pPr>
                <a:endParaRPr lang="en-US" sz="2000" b="0" i="1" dirty="0" smtClean="0">
                  <a:latin typeface="Cambria Math" panose="02040503050406030204" pitchFamily="18" charset="0"/>
                </a:endParaRPr>
              </a:p>
              <a:p>
                <a:pPr algn="just"/>
                <a:r>
                  <a:rPr lang="es-ES" sz="2000" dirty="0"/>
                  <a:t>Porque algunas variables importantes que determinan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oMath>
                </a14:m>
                <a:r>
                  <a:rPr lang="es-ES" sz="2000" dirty="0"/>
                  <a:t> </a:t>
                </a:r>
                <a:r>
                  <a:rPr lang="es-ES" sz="2000" dirty="0" smtClean="0"/>
                  <a:t>pueden haber </a:t>
                </a:r>
                <a:r>
                  <a:rPr lang="es-ES" sz="2000" dirty="0"/>
                  <a:t>sido </a:t>
                </a:r>
                <a:r>
                  <a:rPr lang="es-ES" sz="2000" dirty="0" smtClean="0"/>
                  <a:t>omitidas</a:t>
                </a:r>
              </a:p>
              <a:p>
                <a:pPr algn="just"/>
                <a:endParaRPr lang="es-ES" sz="2000" dirty="0" smtClean="0"/>
              </a:p>
              <a:p>
                <a:pPr algn="just"/>
                <a:r>
                  <a:rPr lang="es-ES" sz="2000" dirty="0"/>
                  <a:t>Porque pueden existir problemas de </a:t>
                </a:r>
                <a:r>
                  <a:rPr lang="es-ES" sz="2000" dirty="0" smtClean="0"/>
                  <a:t>medición </a:t>
                </a:r>
                <a:r>
                  <a:rPr lang="es-ES" sz="2000" dirty="0"/>
                  <a:t>de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oMath>
                </a14:m>
                <a:endParaRPr lang="es-ES" sz="2000" dirty="0" smtClean="0"/>
              </a:p>
              <a:p>
                <a:pPr algn="just"/>
                <a:endParaRPr lang="es-ES" sz="2000" b="0" dirty="0">
                  <a:latin typeface="Cambria Math" panose="02040503050406030204" pitchFamily="18" charset="0"/>
                </a:endParaRPr>
              </a:p>
              <a:p>
                <a:pPr algn="just"/>
                <a:endParaRPr lang="en-US" sz="1600" b="0" dirty="0" smtClean="0">
                  <a:latin typeface="Cambria Math" panose="02040503050406030204" pitchFamily="18" charset="0"/>
                </a:endParaRP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r="-741" b="-1138"/>
                </a:stretch>
              </a:blipFill>
            </p:spPr>
            <p:txBody>
              <a:bodyPr/>
              <a:lstStyle/>
              <a:p>
                <a:r>
                  <a:rPr lang="es-CO">
                    <a:noFill/>
                  </a:rPr>
                  <a:t> </a:t>
                </a:r>
              </a:p>
            </p:txBody>
          </p:sp>
        </mc:Fallback>
      </mc:AlternateContent>
    </p:spTree>
    <p:extLst>
      <p:ext uri="{BB962C8B-B14F-4D97-AF65-F5344CB8AC3E}">
        <p14:creationId xmlns:p14="http://schemas.microsoft.com/office/powerpoint/2010/main" val="96670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Modelo de regresión simple</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pic>
        <p:nvPicPr>
          <p:cNvPr id="2" name="Picture 1"/>
          <p:cNvPicPr>
            <a:picLocks noChangeAspect="1"/>
          </p:cNvPicPr>
          <p:nvPr/>
        </p:nvPicPr>
        <p:blipFill>
          <a:blip r:embed="rId3"/>
          <a:stretch>
            <a:fillRect/>
          </a:stretch>
        </p:blipFill>
        <p:spPr>
          <a:xfrm>
            <a:off x="3036104" y="1906340"/>
            <a:ext cx="3071793" cy="2560320"/>
          </a:xfrm>
          <a:prstGeom prst="rect">
            <a:avLst/>
          </a:prstGeom>
        </p:spPr>
      </p:pic>
      <mc:AlternateContent xmlns:mc="http://schemas.openxmlformats.org/markup-compatibility/2006" xmlns:a14="http://schemas.microsoft.com/office/drawing/2010/main">
        <mc:Choice Requires="a14">
          <p:sp>
            <p:nvSpPr>
              <p:cNvPr id="8" name="Marcador de contenido 2"/>
              <p:cNvSpPr txBox="1">
                <a:spLocks/>
              </p:cNvSpPr>
              <p:nvPr/>
            </p:nvSpPr>
            <p:spPr>
              <a:xfrm>
                <a:off x="457201" y="4535022"/>
                <a:ext cx="8229600" cy="172255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La recta estimada está determinada por </a:t>
                </a:r>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oMath>
                </a14:m>
                <a:r>
                  <a:rPr lang="es-ES" sz="2000" dirty="0" smtClean="0"/>
                  <a:t> y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2</m:t>
                            </m:r>
                          </m:sub>
                        </m:sSub>
                      </m:e>
                    </m:acc>
                    <m:r>
                      <a:rPr lang="en-US" sz="2000" b="0" i="0" smtClean="0">
                        <a:latin typeface="Cambria Math" panose="02040503050406030204" pitchFamily="18" charset="0"/>
                      </a:rPr>
                      <m:t>, </m:t>
                    </m:r>
                  </m:oMath>
                </a14:m>
                <a:r>
                  <a:rPr lang="en-US" sz="2000" b="0" dirty="0" smtClean="0"/>
                  <a:t>la </a:t>
                </a:r>
                <a:r>
                  <a:rPr lang="en-US" sz="2000" b="0" dirty="0" err="1" smtClean="0"/>
                  <a:t>pendiente</a:t>
                </a:r>
                <a:r>
                  <a:rPr lang="en-US" sz="2000" b="0" dirty="0" smtClean="0"/>
                  <a:t> y el </a:t>
                </a:r>
                <a:r>
                  <a:rPr lang="en-US" sz="2000" b="0" dirty="0" err="1" smtClean="0"/>
                  <a:t>intercepto</a:t>
                </a:r>
                <a:r>
                  <a:rPr lang="en-US" sz="2000" b="0" dirty="0" smtClean="0"/>
                  <a:t> </a:t>
                </a:r>
                <a:r>
                  <a:rPr lang="en-US" sz="2000" b="0" dirty="0" err="1" smtClean="0"/>
                  <a:t>estimados</a:t>
                </a:r>
                <a:endParaRPr lang="en-US" sz="2000" b="0" dirty="0" smtClean="0"/>
              </a:p>
              <a:p>
                <a:pPr algn="just"/>
                <a:endParaRPr lang="es-ES" sz="2000" dirty="0" smtClean="0"/>
              </a:p>
              <a:p>
                <a:pPr algn="just"/>
                <a:r>
                  <a:rPr lang="es-ES" sz="2000" dirty="0" smtClean="0"/>
                  <a:t>Pero debe tenerse en cuenta que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r>
                      <a:rPr lang="en-US" sz="200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1</m:t>
                        </m:r>
                      </m:sub>
                    </m:sSub>
                  </m:oMath>
                </a14:m>
                <a:r>
                  <a:rPr lang="es-ES" sz="2000" dirty="0" smtClean="0"/>
                  <a:t> y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2</m:t>
                            </m:r>
                          </m:sub>
                        </m:sSub>
                      </m:e>
                    </m:acc>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2</m:t>
                        </m:r>
                      </m:sub>
                    </m:sSub>
                  </m:oMath>
                </a14:m>
                <a:r>
                  <a:rPr lang="es-ES" sz="2000" dirty="0" smtClean="0"/>
                  <a:t>, por qué?</a:t>
                </a:r>
              </a:p>
              <a:p>
                <a:pPr algn="just"/>
                <a:r>
                  <a:rPr lang="es-ES" sz="2000" dirty="0" smtClean="0"/>
                  <a:t>Esto ocurre independiente del método de estimación que se utilice</a:t>
                </a:r>
              </a:p>
              <a:p>
                <a:pPr algn="just"/>
                <a:r>
                  <a:rPr lang="es-ES" sz="2000" dirty="0" smtClean="0"/>
                  <a:t>Cómo podemos computar adecuadamente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oMath>
                </a14:m>
                <a:r>
                  <a:rPr lang="es-ES" sz="2000" dirty="0"/>
                  <a:t> y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e>
                    </m:acc>
                  </m:oMath>
                </a14:m>
                <a:r>
                  <a:rPr lang="es-ES" sz="2000" dirty="0" smtClean="0"/>
                  <a:t>?</a:t>
                </a:r>
                <a:endParaRPr lang="es-ES" sz="2000" dirty="0"/>
              </a:p>
              <a:p>
                <a:pPr algn="just"/>
                <a:endParaRPr lang="es-ES" sz="2000" dirty="0" smtClean="0"/>
              </a:p>
              <a:p>
                <a:pPr algn="just"/>
                <a:endParaRPr lang="es-ES" sz="2000" b="0" dirty="0">
                  <a:latin typeface="Cambria Math" panose="02040503050406030204" pitchFamily="18" charset="0"/>
                </a:endParaRPr>
              </a:p>
              <a:p>
                <a:pPr algn="just"/>
                <a:endParaRPr lang="en-US" sz="1600" b="0" dirty="0" smtClean="0">
                  <a:latin typeface="Cambria Math" panose="02040503050406030204" pitchFamily="18" charset="0"/>
                </a:endParaRPr>
              </a:p>
            </p:txBody>
          </p:sp>
        </mc:Choice>
        <mc:Fallback xmlns="">
          <p:sp>
            <p:nvSpPr>
              <p:cNvPr id="8" name="Marcador de contenido 2"/>
              <p:cNvSpPr txBox="1">
                <a:spLocks noRot="1" noChangeAspect="1" noMove="1" noResize="1" noEditPoints="1" noAdjustHandles="1" noChangeArrowheads="1" noChangeShapeType="1" noTextEdit="1"/>
              </p:cNvSpPr>
              <p:nvPr/>
            </p:nvSpPr>
            <p:spPr>
              <a:xfrm>
                <a:off x="457201" y="4535022"/>
                <a:ext cx="8229600" cy="1722557"/>
              </a:xfrm>
              <a:prstGeom prst="rect">
                <a:avLst/>
              </a:prstGeom>
              <a:blipFill rotWithShape="0">
                <a:blip r:embed="rId4"/>
                <a:stretch>
                  <a:fillRect l="-667" t="-2120" r="-741" b="-34982"/>
                </a:stretch>
              </a:blipFill>
            </p:spPr>
            <p:txBody>
              <a:bodyPr/>
              <a:lstStyle/>
              <a:p>
                <a:r>
                  <a:rPr lang="en-US">
                    <a:noFill/>
                  </a:rPr>
                  <a:t> </a:t>
                </a:r>
              </a:p>
            </p:txBody>
          </p:sp>
        </mc:Fallback>
      </mc:AlternateContent>
    </p:spTree>
    <p:extLst>
      <p:ext uri="{BB962C8B-B14F-4D97-AF65-F5344CB8AC3E}">
        <p14:creationId xmlns:p14="http://schemas.microsoft.com/office/powerpoint/2010/main" val="1687733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Modelo de regresión simple</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Sea </a:t>
                </a:r>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acc>
                  </m:oMath>
                </a14:m>
                <a:r>
                  <a:rPr lang="es-ES" sz="2000" dirty="0" smtClean="0"/>
                  <a:t> el residuo asociado a la observación </a:t>
                </a:r>
                <a14:m>
                  <m:oMath xmlns:m="http://schemas.openxmlformats.org/officeDocument/2006/math">
                    <m:r>
                      <a:rPr lang="en-US" sz="2000" b="0" i="1" smtClean="0">
                        <a:latin typeface="Cambria Math" panose="02040503050406030204" pitchFamily="18" charset="0"/>
                      </a:rPr>
                      <m:t>𝑡</m:t>
                    </m:r>
                  </m:oMath>
                </a14:m>
                <a:r>
                  <a:rPr lang="es-ES" sz="2000" dirty="0" smtClean="0"/>
                  <a:t>, definido como la diferencia entre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oMath>
                </a14:m>
                <a:r>
                  <a:rPr lang="es-ES" sz="2000" dirty="0" smtClean="0"/>
                  <a:t> y la línea de regresión descrita por </a:t>
                </a:r>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2</m:t>
                            </m:r>
                          </m:sub>
                        </m:sSub>
                      </m:e>
                    </m:acc>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oMath>
                </a14:m>
                <a:r>
                  <a:rPr lang="es-ES" sz="2000" dirty="0" smtClean="0"/>
                  <a:t>, esto es:</a:t>
                </a:r>
              </a:p>
              <a:p>
                <a:pPr marL="0" indent="0" algn="just">
                  <a:buNone/>
                </a:pPr>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acc>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e>
                      </m:acc>
                    </m:oMath>
                  </m:oMathPara>
                </a14:m>
                <a:endParaRPr lang="es-ES" sz="2000" dirty="0" smtClean="0"/>
              </a:p>
              <a:p>
                <a:pPr marL="0" indent="0" algn="just">
                  <a:buNone/>
                </a:pPr>
                <a:endParaRPr lang="es-ES" sz="2000" dirty="0" smtClean="0"/>
              </a:p>
              <a:p>
                <a:pPr marL="0" indent="0" algn="just">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ac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e>
                      </m:acc>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oMath>
                  </m:oMathPara>
                </a14:m>
                <a:endParaRPr lang="es-ES" sz="2000" dirty="0"/>
              </a:p>
              <a:p>
                <a:pPr algn="just"/>
                <a:endParaRPr lang="es-ES" sz="2000" dirty="0"/>
              </a:p>
              <a:p>
                <a:pPr algn="just"/>
                <a:r>
                  <a:rPr lang="es-ES" sz="2000" dirty="0" smtClean="0"/>
                  <a:t>La relación entre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acc>
                  </m:oMath>
                </a14:m>
                <a:r>
                  <a:rPr lang="es-ES" sz="2000" dirty="0" smtClean="0"/>
                  <a:t> y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oMath>
                </a14:m>
                <a:r>
                  <a:rPr lang="es-ES" sz="2000" dirty="0"/>
                  <a:t> y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e>
                    </m:acc>
                  </m:oMath>
                </a14:m>
                <a:r>
                  <a:rPr lang="es-ES" sz="2000" dirty="0" smtClean="0"/>
                  <a:t> establece el principio fundamental para su de estimación</a:t>
                </a:r>
              </a:p>
              <a:p>
                <a:pPr algn="just"/>
                <a:r>
                  <a:rPr lang="es-ES" sz="2000" dirty="0" smtClean="0"/>
                  <a:t>Es decir, se puede establecer como objetivo elegir los parámetros que hagan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acc>
                  </m:oMath>
                </a14:m>
                <a:r>
                  <a:rPr lang="es-ES" sz="2000" dirty="0"/>
                  <a:t> </a:t>
                </a:r>
                <a:r>
                  <a:rPr lang="es-ES" sz="2000" dirty="0" smtClean="0"/>
                  <a:t> lo más pequeño posible.</a:t>
                </a:r>
              </a:p>
              <a:p>
                <a:pPr algn="just"/>
                <a:r>
                  <a:rPr lang="es-ES" sz="2000" dirty="0" smtClean="0"/>
                  <a:t>Qué criterio elegimos? Es útil considerar como objetivo minimizar la suma de errores? Por qué?</a:t>
                </a:r>
              </a:p>
              <a:p>
                <a:pPr algn="just"/>
                <a:endParaRPr lang="en-US" sz="1600" b="0" dirty="0" smtClean="0">
                  <a:latin typeface="Cambria Math" panose="02040503050406030204" pitchFamily="18" charset="0"/>
                </a:endParaRP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r="-741" b="-7112"/>
                </a:stretch>
              </a:blipFill>
            </p:spPr>
            <p:txBody>
              <a:bodyPr/>
              <a:lstStyle/>
              <a:p>
                <a:r>
                  <a:rPr lang="en-US">
                    <a:noFill/>
                  </a:rPr>
                  <a:t> </a:t>
                </a:r>
              </a:p>
            </p:txBody>
          </p:sp>
        </mc:Fallback>
      </mc:AlternateContent>
    </p:spTree>
    <p:extLst>
      <p:ext uri="{BB962C8B-B14F-4D97-AF65-F5344CB8AC3E}">
        <p14:creationId xmlns:p14="http://schemas.microsoft.com/office/powerpoint/2010/main" val="30699673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Modelo de regresión simple</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763431"/>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El mejor criterio posible es minimizar, con respecto a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oMath>
                </a14:m>
                <a:r>
                  <a:rPr lang="es-ES" sz="2000" dirty="0"/>
                  <a:t> y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e>
                    </m:acc>
                  </m:oMath>
                </a14:m>
                <a:r>
                  <a:rPr lang="es-ES" sz="2000" dirty="0" smtClean="0"/>
                  <a:t>, la suma de errores al cuadrado </a:t>
                </a:r>
                <a14:m>
                  <m:oMath xmlns:m="http://schemas.openxmlformats.org/officeDocument/2006/math">
                    <m:r>
                      <a:rPr lang="en-US" sz="2000" b="0" i="1" smtClean="0">
                        <a:latin typeface="Cambria Math" panose="02040503050406030204" pitchFamily="18" charset="0"/>
                      </a:rPr>
                      <m:t>𝑅𝑆𝑆</m:t>
                    </m:r>
                  </m:oMath>
                </a14:m>
                <a:endParaRPr lang="es-ES" sz="2000" dirty="0" smtClean="0"/>
              </a:p>
              <a:p>
                <a:pPr marL="0" indent="0" algn="just">
                  <a:buNone/>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min</m:t>
                              </m:r>
                            </m:e>
                            <m:lim>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r>
                                <m:rPr>
                                  <m:nor/>
                                </m:rPr>
                                <a:rPr lang="en-US" sz="2000" b="0" i="0" smtClean="0">
                                  <a:latin typeface="Cambria Math" panose="02040503050406030204" pitchFamily="18" charset="0"/>
                                </a:rPr>
                                <m:t>,</m:t>
                              </m:r>
                              <m:r>
                                <m:rPr>
                                  <m:nor/>
                                </m:rPr>
                                <a:rPr lang="es-ES" sz="2000" dirty="0"/>
                                <m:t> </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e>
                              </m:acc>
                            </m:lim>
                          </m:limLow>
                        </m:fName>
                        <m:e>
                          <m:r>
                            <a:rPr lang="en-US" sz="2000" b="0" i="1" smtClean="0">
                              <a:latin typeface="Cambria Math" panose="02040503050406030204" pitchFamily="18" charset="0"/>
                            </a:rPr>
                            <m:t>𝑅𝑆𝑆</m:t>
                          </m:r>
                        </m:e>
                      </m:func>
                      <m:r>
                        <a:rPr lang="en-US" sz="2000" i="1">
                          <a:latin typeface="Cambria Math" panose="02040503050406030204" pitchFamily="18" charset="0"/>
                        </a:rPr>
                        <m:t>=</m:t>
                      </m:r>
                      <m:nary>
                        <m:naryPr>
                          <m:chr m:val="∑"/>
                          <m:subHide m:val="on"/>
                          <m:supHide m:val="on"/>
                          <m:ctrlPr>
                            <a:rPr lang="en-US" sz="2000" i="1" smtClean="0">
                              <a:latin typeface="Cambria Math" panose="02040503050406030204" pitchFamily="18" charset="0"/>
                            </a:rPr>
                          </m:ctrlPr>
                        </m:naryPr>
                        <m:sub/>
                        <m:sup/>
                        <m:e>
                          <m:sSup>
                            <m:sSupPr>
                              <m:ctrlPr>
                                <a:rPr lang="en-US" sz="2000" i="1" smtClean="0">
                                  <a:latin typeface="Cambria Math" panose="02040503050406030204" pitchFamily="18" charset="0"/>
                                </a:rPr>
                              </m:ctrlPr>
                            </m:sSup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acc>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e>
                                  </m:acc>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e>
                              </m:d>
                            </m:e>
                            <m:sup>
                              <m:r>
                                <a:rPr lang="en-US" sz="2000" i="1">
                                  <a:latin typeface="Cambria Math" panose="02040503050406030204" pitchFamily="18" charset="0"/>
                                </a:rPr>
                                <m:t>2</m:t>
                              </m:r>
                            </m:sup>
                          </m:sSup>
                        </m:e>
                      </m:nary>
                    </m:oMath>
                  </m:oMathPara>
                </a14:m>
                <a:endParaRPr lang="es-ES" sz="2000" dirty="0" smtClean="0"/>
              </a:p>
              <a:p>
                <a:pPr marL="0" indent="0" algn="just">
                  <a:buNone/>
                </a:pPr>
                <a:endParaRPr lang="es-ES" sz="2000" dirty="0" smtClean="0"/>
              </a:p>
              <a:p>
                <a:pPr marL="0" indent="0" algn="just">
                  <a:buNone/>
                </a:pPr>
                <a:r>
                  <a:rPr lang="en-US" sz="2400" b="0" dirty="0" smtClean="0">
                    <a:latin typeface="+mj-lt"/>
                  </a:rPr>
                  <a:t>Este </a:t>
                </a:r>
                <a:r>
                  <a:rPr lang="en-US" sz="2400" b="0" dirty="0" err="1" smtClean="0">
                    <a:latin typeface="+mj-lt"/>
                  </a:rPr>
                  <a:t>procedimiento</a:t>
                </a:r>
                <a:r>
                  <a:rPr lang="en-US" sz="2400" b="0" dirty="0" smtClean="0">
                    <a:latin typeface="+mj-lt"/>
                  </a:rPr>
                  <a:t> </a:t>
                </a:r>
                <a:r>
                  <a:rPr lang="en-US" sz="2400" b="0" dirty="0" err="1" smtClean="0">
                    <a:latin typeface="+mj-lt"/>
                  </a:rPr>
                  <a:t>tiene</a:t>
                </a:r>
                <a:r>
                  <a:rPr lang="en-US" sz="2400" b="0" dirty="0" smtClean="0">
                    <a:latin typeface="+mj-lt"/>
                  </a:rPr>
                  <a:t> </a:t>
                </a:r>
                <a:r>
                  <a:rPr lang="en-US" sz="2400" b="0" dirty="0" err="1" smtClean="0">
                    <a:latin typeface="+mj-lt"/>
                  </a:rPr>
                  <a:t>algunos</a:t>
                </a:r>
                <a:r>
                  <a:rPr lang="en-US" sz="2400" b="0" dirty="0" smtClean="0">
                    <a:latin typeface="+mj-lt"/>
                  </a:rPr>
                  <a:t> </a:t>
                </a:r>
                <a:r>
                  <a:rPr lang="en-US" sz="2400" b="0" dirty="0" err="1" smtClean="0">
                    <a:latin typeface="+mj-lt"/>
                  </a:rPr>
                  <a:t>supuestos</a:t>
                </a:r>
                <a:r>
                  <a:rPr lang="en-US" sz="2400" b="0" dirty="0" smtClean="0">
                    <a:latin typeface="+mj-lt"/>
                  </a:rPr>
                  <a:t>:</a:t>
                </a:r>
              </a:p>
              <a:p>
                <a:pPr algn="just"/>
                <a14:m>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𝑡</m:t>
                            </m:r>
                          </m:sub>
                        </m:sSub>
                      </m:e>
                    </m:d>
                    <m:r>
                      <a:rPr lang="en-US" sz="2000" b="0" i="1" smtClean="0">
                        <a:latin typeface="Cambria Math" panose="02040503050406030204" pitchFamily="18" charset="0"/>
                      </a:rPr>
                      <m:t>=0</m:t>
                    </m:r>
                    <m:r>
                      <a:rPr lang="en-US" sz="2000" b="0" i="0" smtClean="0">
                        <a:latin typeface="Cambria Math" panose="02040503050406030204" pitchFamily="18" charset="0"/>
                      </a:rPr>
                      <m:t>. </m:t>
                    </m:r>
                  </m:oMath>
                </a14:m>
                <a:r>
                  <a:rPr lang="en-US" sz="2000" b="0" dirty="0" smtClean="0"/>
                  <a:t>Este </a:t>
                </a:r>
                <a:r>
                  <a:rPr lang="en-US" sz="2000" b="0" dirty="0" err="1" smtClean="0"/>
                  <a:t>supuesto</a:t>
                </a:r>
                <a:r>
                  <a:rPr lang="en-US" sz="2000" b="0" dirty="0" smtClean="0"/>
                  <a:t> </a:t>
                </a:r>
                <a:r>
                  <a:rPr lang="en-US" sz="2000" b="0" dirty="0" err="1" smtClean="0"/>
                  <a:t>garantiza</a:t>
                </a:r>
                <a:r>
                  <a:rPr lang="en-US" sz="2000" b="0" dirty="0" smtClean="0"/>
                  <a:t> que </a:t>
                </a:r>
                <a:r>
                  <a:rPr lang="en-US" sz="2000" b="0" dirty="0" err="1" smtClean="0"/>
                  <a:t>los</a:t>
                </a:r>
                <a:r>
                  <a:rPr lang="en-US" sz="2000" b="0" dirty="0" smtClean="0"/>
                  <a:t> </a:t>
                </a:r>
                <a:r>
                  <a:rPr lang="en-US" sz="2000" b="0" dirty="0" err="1" smtClean="0"/>
                  <a:t>estimadores</a:t>
                </a:r>
                <a:r>
                  <a:rPr lang="en-US" sz="2000" b="0" dirty="0" smtClean="0"/>
                  <a:t> </a:t>
                </a:r>
                <a:r>
                  <a:rPr lang="en-US" sz="2000" b="0" dirty="0" err="1" smtClean="0"/>
                  <a:t>sean</a:t>
                </a:r>
                <a:r>
                  <a:rPr lang="en-US" sz="2000" b="0" dirty="0" smtClean="0"/>
                  <a:t> </a:t>
                </a:r>
                <a:r>
                  <a:rPr lang="en-US" sz="2000" b="0" dirty="0" err="1" smtClean="0"/>
                  <a:t>insesgados</a:t>
                </a:r>
                <a:endParaRPr lang="en-US" sz="2000" b="0" dirty="0" smtClean="0"/>
              </a:p>
              <a:p>
                <a:pPr algn="just"/>
                <a:endParaRPr lang="en-US" sz="2000" b="0" dirty="0" smtClean="0"/>
              </a:p>
              <a:p>
                <a:pPr algn="just"/>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d>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r>
                      <a:rPr lang="en-US" sz="2000">
                        <a:latin typeface="Cambria Math" panose="02040503050406030204" pitchFamily="18" charset="0"/>
                      </a:rPr>
                      <m:t>. </m:t>
                    </m:r>
                  </m:oMath>
                </a14:m>
                <a:r>
                  <a:rPr lang="en-US" sz="2000" dirty="0" smtClean="0"/>
                  <a:t>Este </a:t>
                </a:r>
                <a:r>
                  <a:rPr lang="en-US" sz="2000" dirty="0" err="1" smtClean="0"/>
                  <a:t>supuesto</a:t>
                </a:r>
                <a:r>
                  <a:rPr lang="en-US" sz="2000" dirty="0" smtClean="0"/>
                  <a:t> </a:t>
                </a:r>
                <a:r>
                  <a:rPr lang="en-US" sz="2000" dirty="0" err="1" smtClean="0"/>
                  <a:t>indica</a:t>
                </a:r>
                <a:r>
                  <a:rPr lang="en-US" sz="2000" dirty="0" smtClean="0"/>
                  <a:t> que dado un valor de </a:t>
                </a:r>
                <a14:m>
                  <m:oMath xmlns:m="http://schemas.openxmlformats.org/officeDocument/2006/math">
                    <m:r>
                      <a:rPr lang="en-US" sz="2000" i="1">
                        <a:latin typeface="Cambria Math" panose="02040503050406030204" pitchFamily="18" charset="0"/>
                      </a:rPr>
                      <m:t>𝑋</m:t>
                    </m:r>
                  </m:oMath>
                </a14:m>
                <a:r>
                  <a:rPr lang="en-US" sz="2000" b="0" dirty="0" smtClean="0"/>
                  <a:t>, las </a:t>
                </a:r>
                <a:r>
                  <a:rPr lang="en-US" sz="2000" b="0" dirty="0" err="1" smtClean="0"/>
                  <a:t>observaciones</a:t>
                </a:r>
                <a:r>
                  <a:rPr lang="en-US" sz="2000" b="0" dirty="0" smtClean="0"/>
                  <a:t> </a:t>
                </a:r>
                <a:r>
                  <a:rPr lang="en-US" sz="2000" b="0" dirty="0" err="1" smtClean="0"/>
                  <a:t>tienen</a:t>
                </a:r>
                <a:r>
                  <a:rPr lang="en-US" sz="2000" b="0" dirty="0" smtClean="0"/>
                  <a:t> la </a:t>
                </a:r>
                <a:r>
                  <a:rPr lang="en-US" sz="2000" b="0" dirty="0" err="1" smtClean="0"/>
                  <a:t>misma</a:t>
                </a:r>
                <a:r>
                  <a:rPr lang="en-US" sz="2000" b="0" dirty="0" smtClean="0"/>
                  <a:t> </a:t>
                </a:r>
                <a:r>
                  <a:rPr lang="en-US" sz="2000" b="0" dirty="0" err="1" smtClean="0"/>
                  <a:t>variabilidad</a:t>
                </a:r>
                <a:r>
                  <a:rPr lang="en-US" sz="2000" dirty="0" smtClean="0"/>
                  <a:t>, que </a:t>
                </a:r>
                <a:r>
                  <a:rPr lang="en-US" sz="2000" dirty="0" err="1" smtClean="0"/>
                  <a:t>significa</a:t>
                </a:r>
                <a:r>
                  <a:rPr lang="en-US" sz="2000" dirty="0" smtClean="0"/>
                  <a:t> </a:t>
                </a:r>
                <a:r>
                  <a:rPr lang="en-US" sz="2000" dirty="0" err="1" smtClean="0"/>
                  <a:t>esto</a:t>
                </a:r>
                <a:r>
                  <a:rPr lang="en-US" sz="2000" dirty="0" smtClean="0"/>
                  <a:t>?</a:t>
                </a:r>
                <a:endParaRPr lang="en-US" sz="2000" b="0" dirty="0" smtClean="0"/>
              </a:p>
              <a:p>
                <a:pPr marL="0" indent="0" algn="just">
                  <a:buNone/>
                </a:pPr>
                <a:endParaRPr lang="en-US" sz="2000" b="0" dirty="0" smtClean="0"/>
              </a:p>
              <a:p>
                <a:pPr algn="just"/>
                <a14:m>
                  <m:oMath xmlns:m="http://schemas.openxmlformats.org/officeDocument/2006/math">
                    <m:r>
                      <a:rPr lang="en-US" sz="2000" b="0" i="1" smtClean="0">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𝑠</m:t>
                            </m:r>
                          </m:sub>
                        </m:sSub>
                      </m:e>
                    </m:d>
                    <m:r>
                      <a:rPr lang="en-US" sz="2000" i="1">
                        <a:latin typeface="Cambria Math" panose="02040503050406030204" pitchFamily="18" charset="0"/>
                      </a:rPr>
                      <m:t>=</m:t>
                    </m:r>
                    <m:r>
                      <a:rPr lang="en-US" sz="2000" b="0" i="1" smtClean="0">
                        <a:latin typeface="Cambria Math" panose="02040503050406030204" pitchFamily="18" charset="0"/>
                      </a:rPr>
                      <m:t>0</m:t>
                    </m:r>
                    <m:r>
                      <a:rPr lang="en-US" sz="2000">
                        <a:latin typeface="Cambria Math" panose="02040503050406030204" pitchFamily="18" charset="0"/>
                      </a:rPr>
                      <m:t>.</m:t>
                    </m:r>
                  </m:oMath>
                </a14:m>
                <a:r>
                  <a:rPr lang="en-US" sz="2000" b="0" dirty="0" smtClean="0"/>
                  <a:t> Este </a:t>
                </a:r>
                <a:r>
                  <a:rPr lang="en-US" sz="2000" b="0" dirty="0" err="1" smtClean="0"/>
                  <a:t>supuesto</a:t>
                </a:r>
                <a:r>
                  <a:rPr lang="en-US" sz="2000" b="0" dirty="0" smtClean="0"/>
                  <a:t> </a:t>
                </a:r>
                <a:r>
                  <a:rPr lang="en-US" sz="2000" b="0" dirty="0" err="1" smtClean="0"/>
                  <a:t>indica</a:t>
                </a:r>
                <a:r>
                  <a:rPr lang="en-US" sz="2000" b="0" dirty="0" smtClean="0"/>
                  <a:t> que </a:t>
                </a:r>
                <a:r>
                  <a:rPr lang="en-US" sz="2000" b="0" dirty="0" err="1" smtClean="0"/>
                  <a:t>los</a:t>
                </a:r>
                <a:r>
                  <a:rPr lang="en-US" sz="2000" b="0" dirty="0" smtClean="0"/>
                  <a:t> </a:t>
                </a:r>
                <a:r>
                  <a:rPr lang="en-US" sz="2000" b="0" dirty="0" err="1" smtClean="0"/>
                  <a:t>términos</a:t>
                </a:r>
                <a:r>
                  <a:rPr lang="en-US" sz="2000" b="0" dirty="0" smtClean="0"/>
                  <a:t> de error no </a:t>
                </a:r>
                <a:r>
                  <a:rPr lang="en-US" sz="2000" b="0" dirty="0" err="1" smtClean="0"/>
                  <a:t>estan</a:t>
                </a:r>
                <a:r>
                  <a:rPr lang="en-US" sz="2000" b="0" dirty="0" smtClean="0"/>
                  <a:t> </a:t>
                </a:r>
                <a:r>
                  <a:rPr lang="en-US" sz="2000" b="0" dirty="0" err="1" smtClean="0"/>
                  <a:t>correlacionados</a:t>
                </a:r>
                <a:r>
                  <a:rPr lang="en-US" sz="2000" b="0" dirty="0" smtClean="0"/>
                  <a:t> entre </a:t>
                </a:r>
                <a:r>
                  <a:rPr lang="en-US" sz="2000" b="0" dirty="0" err="1" smtClean="0"/>
                  <a:t>sí</a:t>
                </a:r>
                <a:r>
                  <a:rPr lang="en-US" sz="2000" dirty="0" smtClean="0"/>
                  <a:t>. </a:t>
                </a:r>
                <a:r>
                  <a:rPr lang="en-US" sz="2000" dirty="0" err="1" smtClean="0"/>
                  <a:t>Tiene</a:t>
                </a:r>
                <a:r>
                  <a:rPr lang="en-US" sz="2000" dirty="0" smtClean="0"/>
                  <a:t> </a:t>
                </a:r>
                <a:r>
                  <a:rPr lang="en-US" sz="2000" dirty="0" err="1" smtClean="0"/>
                  <a:t>sentido</a:t>
                </a:r>
                <a:r>
                  <a:rPr lang="en-US" sz="2000" dirty="0" smtClean="0"/>
                  <a:t> </a:t>
                </a:r>
                <a:r>
                  <a:rPr lang="en-US" sz="2000" dirty="0" err="1" smtClean="0"/>
                  <a:t>este</a:t>
                </a:r>
                <a:r>
                  <a:rPr lang="en-US" sz="2000" dirty="0" smtClean="0"/>
                  <a:t> </a:t>
                </a:r>
                <a:r>
                  <a:rPr lang="en-US" sz="2000" dirty="0" err="1" smtClean="0"/>
                  <a:t>supuesto</a:t>
                </a:r>
                <a:r>
                  <a:rPr lang="en-US" sz="2000" dirty="0" smtClean="0"/>
                  <a:t> </a:t>
                </a:r>
                <a:r>
                  <a:rPr lang="en-US" sz="2000" dirty="0" err="1" smtClean="0"/>
                  <a:t>en</a:t>
                </a:r>
                <a:r>
                  <a:rPr lang="en-US" sz="2000" dirty="0" smtClean="0"/>
                  <a:t> </a:t>
                </a:r>
                <a:r>
                  <a:rPr lang="en-US" sz="2000" dirty="0" err="1" smtClean="0"/>
                  <a:t>todas</a:t>
                </a:r>
                <a:r>
                  <a:rPr lang="en-US" sz="2000" dirty="0" smtClean="0"/>
                  <a:t> las </a:t>
                </a:r>
                <a:r>
                  <a:rPr lang="en-US" sz="2000" dirty="0" err="1" smtClean="0"/>
                  <a:t>estructuras</a:t>
                </a:r>
                <a:r>
                  <a:rPr lang="en-US" sz="2000" dirty="0" smtClean="0"/>
                  <a:t> de </a:t>
                </a:r>
                <a:r>
                  <a:rPr lang="en-US" sz="2000" dirty="0" err="1" smtClean="0"/>
                  <a:t>datos</a:t>
                </a:r>
                <a:r>
                  <a:rPr lang="en-US" sz="2000" dirty="0" smtClean="0"/>
                  <a:t>?</a:t>
                </a:r>
                <a:endParaRPr lang="en-US" sz="2000" b="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763431"/>
                <a:ext cx="8229600" cy="4282877"/>
              </a:xfrm>
              <a:prstGeom prst="rect">
                <a:avLst/>
              </a:prstGeom>
              <a:blipFill rotWithShape="0">
                <a:blip r:embed="rId3"/>
                <a:stretch>
                  <a:fillRect l="-1111" t="-853" r="-741" b="-19488"/>
                </a:stretch>
              </a:blipFill>
            </p:spPr>
            <p:txBody>
              <a:bodyPr/>
              <a:lstStyle/>
              <a:p>
                <a:r>
                  <a:rPr lang="es-CO">
                    <a:noFill/>
                  </a:rPr>
                  <a:t> </a:t>
                </a:r>
              </a:p>
            </p:txBody>
          </p:sp>
        </mc:Fallback>
      </mc:AlternateContent>
    </p:spTree>
    <p:extLst>
      <p:ext uri="{BB962C8B-B14F-4D97-AF65-F5344CB8AC3E}">
        <p14:creationId xmlns:p14="http://schemas.microsoft.com/office/powerpoint/2010/main" val="1977543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Modelo de regresión simple</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763431"/>
                <a:ext cx="8229600" cy="492380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800" dirty="0" smtClean="0">
                    <a:latin typeface="+mj-lt"/>
                  </a:rPr>
                  <a:t>Otros </a:t>
                </a:r>
                <a:r>
                  <a:rPr lang="en-US" sz="1800" dirty="0" err="1" smtClean="0">
                    <a:latin typeface="+mj-lt"/>
                  </a:rPr>
                  <a:t>supuestos</a:t>
                </a:r>
                <a:r>
                  <a:rPr lang="en-US" sz="1800" dirty="0" smtClean="0">
                    <a:latin typeface="+mj-lt"/>
                  </a:rPr>
                  <a:t>:</a:t>
                </a:r>
              </a:p>
              <a:p>
                <a:pPr algn="just"/>
                <a14:m>
                  <m:oMath xmlns:m="http://schemas.openxmlformats.org/officeDocument/2006/math">
                    <m:r>
                      <a:rPr lang="en-US" sz="1800" i="1">
                        <a:latin typeface="Cambria Math" panose="02040503050406030204" pitchFamily="18" charset="0"/>
                      </a:rPr>
                      <m:t>𝐸</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𝑡</m:t>
                            </m:r>
                          </m:sub>
                        </m:sSub>
                        <m:sSub>
                          <m:sSubPr>
                            <m:ctrlPr>
                              <a:rPr lang="es-CO" sz="1800" b="0" i="1" smtClean="0">
                                <a:latin typeface="Cambria Math" panose="02040503050406030204" pitchFamily="18" charset="0"/>
                              </a:rPr>
                            </m:ctrlPr>
                          </m:sSubPr>
                          <m:e>
                            <m:r>
                              <a:rPr lang="es-CO" sz="1800" b="0" i="1" smtClean="0">
                                <a:latin typeface="Cambria Math" panose="02040503050406030204" pitchFamily="18" charset="0"/>
                              </a:rPr>
                              <m:t>𝑋</m:t>
                            </m:r>
                          </m:e>
                          <m:sub>
                            <m:r>
                              <a:rPr lang="es-CO" sz="1800" b="0" i="1" smtClean="0">
                                <a:latin typeface="Cambria Math" panose="02040503050406030204" pitchFamily="18" charset="0"/>
                              </a:rPr>
                              <m:t>𝑡</m:t>
                            </m:r>
                          </m:sub>
                        </m:sSub>
                      </m:e>
                    </m:d>
                    <m:r>
                      <a:rPr lang="en-US" sz="1800" i="1">
                        <a:latin typeface="Cambria Math" panose="02040503050406030204" pitchFamily="18" charset="0"/>
                      </a:rPr>
                      <m:t>=0</m:t>
                    </m:r>
                    <m:r>
                      <a:rPr lang="en-US" sz="1800">
                        <a:latin typeface="Cambria Math" panose="02040503050406030204" pitchFamily="18" charset="0"/>
                      </a:rPr>
                      <m:t>. </m:t>
                    </m:r>
                  </m:oMath>
                </a14:m>
                <a:r>
                  <a:rPr lang="en-US" sz="1800" dirty="0" smtClean="0"/>
                  <a:t> Los </a:t>
                </a:r>
                <a:r>
                  <a:rPr lang="en-US" sz="1800" dirty="0" err="1" smtClean="0"/>
                  <a:t>errores</a:t>
                </a:r>
                <a:r>
                  <a:rPr lang="en-US" sz="1800" dirty="0" smtClean="0"/>
                  <a:t> y el </a:t>
                </a:r>
                <a:r>
                  <a:rPr lang="en-US" sz="1800" dirty="0" err="1" smtClean="0"/>
                  <a:t>conjunto</a:t>
                </a:r>
                <a:r>
                  <a:rPr lang="en-US" sz="1800" dirty="0" smtClean="0"/>
                  <a:t> de variables </a:t>
                </a:r>
                <a:r>
                  <a:rPr lang="en-US" sz="1800" dirty="0" err="1" smtClean="0"/>
                  <a:t>independientes</a:t>
                </a:r>
                <a:r>
                  <a:rPr lang="en-US" sz="1800" dirty="0" smtClean="0"/>
                  <a:t> no </a:t>
                </a:r>
                <a:r>
                  <a:rPr lang="en-US" sz="1800" dirty="0" err="1" smtClean="0"/>
                  <a:t>estan</a:t>
                </a:r>
                <a:r>
                  <a:rPr lang="en-US" sz="1800" dirty="0" smtClean="0"/>
                  <a:t> </a:t>
                </a:r>
                <a:r>
                  <a:rPr lang="en-US" sz="1800" dirty="0" err="1" smtClean="0"/>
                  <a:t>correlacionados</a:t>
                </a:r>
                <a:r>
                  <a:rPr lang="en-US" sz="1800" dirty="0" smtClean="0"/>
                  <a:t>. Este </a:t>
                </a:r>
                <a:r>
                  <a:rPr lang="en-US" sz="1800" dirty="0" err="1" smtClean="0"/>
                  <a:t>condición</a:t>
                </a:r>
                <a:r>
                  <a:rPr lang="en-US" sz="1800" dirty="0" smtClean="0"/>
                  <a:t> </a:t>
                </a:r>
                <a:r>
                  <a:rPr lang="en-US" sz="1800" dirty="0" err="1" smtClean="0"/>
                  <a:t>implica</a:t>
                </a:r>
                <a:r>
                  <a:rPr lang="en-US" sz="1800" dirty="0" smtClean="0"/>
                  <a:t> que no hay </a:t>
                </a:r>
                <a:r>
                  <a:rPr lang="en-US" sz="1800" dirty="0" err="1" smtClean="0"/>
                  <a:t>endogeneidad</a:t>
                </a:r>
                <a:r>
                  <a:rPr lang="en-US" sz="1800" dirty="0" smtClean="0"/>
                  <a:t>. </a:t>
                </a:r>
                <a:r>
                  <a:rPr lang="en-US" sz="1800" dirty="0" err="1" smtClean="0"/>
                  <a:t>Usualmente</a:t>
                </a:r>
                <a:r>
                  <a:rPr lang="en-US" sz="1800" dirty="0" smtClean="0"/>
                  <a:t> se assume un </a:t>
                </a:r>
                <a:r>
                  <a:rPr lang="en-US" sz="1800" dirty="0" err="1" smtClean="0"/>
                  <a:t>esquema</a:t>
                </a:r>
                <a:r>
                  <a:rPr lang="en-US" sz="1800" dirty="0" smtClean="0"/>
                  <a:t> de </a:t>
                </a:r>
                <a:r>
                  <a:rPr lang="en-US" sz="1800" dirty="0" err="1" smtClean="0"/>
                  <a:t>diseño</a:t>
                </a:r>
                <a:r>
                  <a:rPr lang="en-US" sz="1800" dirty="0" smtClean="0"/>
                  <a:t> </a:t>
                </a:r>
                <a:r>
                  <a:rPr lang="en-US" sz="1800" dirty="0" err="1" smtClean="0"/>
                  <a:t>fijo</a:t>
                </a:r>
                <a:r>
                  <a:rPr lang="en-US" sz="1800" dirty="0" smtClean="0"/>
                  <a:t>. A que </a:t>
                </a:r>
                <a:r>
                  <a:rPr lang="en-US" sz="1800" dirty="0" err="1" smtClean="0"/>
                  <a:t>hace</a:t>
                </a:r>
                <a:r>
                  <a:rPr lang="en-US" sz="1800" dirty="0" smtClean="0"/>
                  <a:t> </a:t>
                </a:r>
                <a:r>
                  <a:rPr lang="en-US" sz="1800" dirty="0" err="1" smtClean="0"/>
                  <a:t>referencia</a:t>
                </a:r>
                <a:r>
                  <a:rPr lang="en-US" sz="1800" dirty="0" smtClean="0"/>
                  <a:t>?</a:t>
                </a:r>
                <a:endParaRPr lang="en-US" sz="1800" dirty="0"/>
              </a:p>
              <a:p>
                <a:pPr algn="just"/>
                <a:endParaRPr lang="en-US" sz="1800" dirty="0"/>
              </a:p>
              <a:p>
                <a:pPr algn="just"/>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𝑡</m:t>
                        </m:r>
                      </m:sub>
                    </m:sSub>
                    <m:r>
                      <a:rPr lang="es-CO" sz="1800" b="0" i="1" smtClean="0">
                        <a:latin typeface="Cambria Math" panose="02040503050406030204" pitchFamily="18" charset="0"/>
                      </a:rPr>
                      <m:t>~</m:t>
                    </m:r>
                    <m:r>
                      <a:rPr lang="es-CO" sz="1800" b="1" i="1" smtClean="0">
                        <a:latin typeface="Cambria Math" panose="02040503050406030204" pitchFamily="18" charset="0"/>
                      </a:rPr>
                      <m:t>𝑵</m:t>
                    </m:r>
                    <m:d>
                      <m:dPr>
                        <m:ctrlPr>
                          <a:rPr lang="en-US" sz="1800" i="1">
                            <a:latin typeface="Cambria Math" panose="02040503050406030204" pitchFamily="18" charset="0"/>
                          </a:rPr>
                        </m:ctrlPr>
                      </m:dPr>
                      <m:e>
                        <m:r>
                          <a:rPr lang="es-CO" sz="1800" b="0" i="1" smtClean="0">
                            <a:latin typeface="Cambria Math" panose="02040503050406030204" pitchFamily="18" charset="0"/>
                          </a:rPr>
                          <m:t>0,</m:t>
                        </m:r>
                        <m:sSup>
                          <m:sSupPr>
                            <m:ctrlPr>
                              <a:rPr lang="es-CO" sz="1800" b="0" i="1" smtClean="0">
                                <a:latin typeface="Cambria Math" panose="02040503050406030204" pitchFamily="18" charset="0"/>
                              </a:rPr>
                            </m:ctrlPr>
                          </m:sSupPr>
                          <m:e>
                            <m:r>
                              <a:rPr lang="es-CO" sz="1800" b="0" i="1" smtClean="0">
                                <a:latin typeface="Cambria Math" panose="02040503050406030204" pitchFamily="18" charset="0"/>
                              </a:rPr>
                              <m:t>𝜎</m:t>
                            </m:r>
                          </m:e>
                          <m:sup>
                            <m:r>
                              <a:rPr lang="es-CO" sz="1800" b="0" i="1" smtClean="0">
                                <a:latin typeface="Cambria Math" panose="02040503050406030204" pitchFamily="18" charset="0"/>
                              </a:rPr>
                              <m:t>2</m:t>
                            </m:r>
                          </m:sup>
                        </m:sSup>
                      </m:e>
                    </m:d>
                    <m:r>
                      <a:rPr lang="en-US" sz="1800">
                        <a:latin typeface="Cambria Math" panose="02040503050406030204" pitchFamily="18" charset="0"/>
                      </a:rPr>
                      <m:t>. </m:t>
                    </m:r>
                  </m:oMath>
                </a14:m>
                <a:r>
                  <a:rPr lang="en-US" sz="1800" dirty="0"/>
                  <a:t>Este </a:t>
                </a:r>
                <a:r>
                  <a:rPr lang="en-US" sz="1800" dirty="0" err="1" smtClean="0"/>
                  <a:t>supuesto</a:t>
                </a:r>
                <a:r>
                  <a:rPr lang="en-US" sz="1800" dirty="0" smtClean="0"/>
                  <a:t> no se require para que el </a:t>
                </a:r>
                <a:r>
                  <a:rPr lang="en-US" sz="1800" dirty="0" err="1" smtClean="0"/>
                  <a:t>estimador</a:t>
                </a:r>
                <a:r>
                  <a:rPr lang="en-US" sz="1800" dirty="0" smtClean="0"/>
                  <a:t> sea </a:t>
                </a:r>
                <a:r>
                  <a:rPr lang="en-US" sz="1800" dirty="0" err="1" smtClean="0"/>
                  <a:t>consistente</a:t>
                </a:r>
                <a:r>
                  <a:rPr lang="en-US" sz="1800" dirty="0" smtClean="0"/>
                  <a:t>, </a:t>
                </a:r>
                <a:r>
                  <a:rPr lang="en-US" sz="1800" dirty="0" err="1" smtClean="0"/>
                  <a:t>pero</a:t>
                </a:r>
                <a:r>
                  <a:rPr lang="en-US" sz="1800" dirty="0" smtClean="0"/>
                  <a:t> </a:t>
                </a:r>
                <a:r>
                  <a:rPr lang="en-US" sz="1800" dirty="0" err="1" smtClean="0"/>
                  <a:t>si</a:t>
                </a:r>
                <a:r>
                  <a:rPr lang="en-US" sz="1800" dirty="0" smtClean="0"/>
                  <a:t> </a:t>
                </a:r>
                <a:r>
                  <a:rPr lang="en-US" sz="1800" dirty="0" err="1" smtClean="0"/>
                  <a:t>es</a:t>
                </a:r>
                <a:r>
                  <a:rPr lang="en-US" sz="1800" dirty="0" smtClean="0"/>
                  <a:t> </a:t>
                </a:r>
                <a:r>
                  <a:rPr lang="en-US" sz="1800" dirty="0" err="1" smtClean="0"/>
                  <a:t>importante</a:t>
                </a:r>
                <a:r>
                  <a:rPr lang="en-US" sz="1800" dirty="0" smtClean="0"/>
                  <a:t> para </a:t>
                </a:r>
                <a:r>
                  <a:rPr lang="en-US" sz="1800" dirty="0" err="1" smtClean="0"/>
                  <a:t>hacer</a:t>
                </a:r>
                <a:r>
                  <a:rPr lang="en-US" sz="1800" dirty="0" smtClean="0"/>
                  <a:t> </a:t>
                </a:r>
                <a:r>
                  <a:rPr lang="en-US" sz="1800" dirty="0" err="1" smtClean="0"/>
                  <a:t>inferencia</a:t>
                </a:r>
                <a:endParaRPr lang="en-US" sz="1800" dirty="0" smtClean="0"/>
              </a:p>
              <a:p>
                <a:pPr algn="just"/>
                <a:endParaRPr lang="en-US" sz="1800" dirty="0"/>
              </a:p>
              <a:p>
                <a:pPr marL="0" indent="0" algn="just">
                  <a:buNone/>
                </a:pPr>
                <a:r>
                  <a:rPr lang="en-US" sz="1800" dirty="0" err="1" smtClean="0"/>
                  <a:t>Bajo</a:t>
                </a:r>
                <a:r>
                  <a:rPr lang="en-US" sz="1800" dirty="0" smtClean="0"/>
                  <a:t> </a:t>
                </a:r>
                <a:r>
                  <a:rPr lang="en-US" sz="1800" dirty="0" err="1" smtClean="0"/>
                  <a:t>estos</a:t>
                </a:r>
                <a:r>
                  <a:rPr lang="en-US" sz="1800" dirty="0" smtClean="0"/>
                  <a:t> </a:t>
                </a:r>
                <a:r>
                  <a:rPr lang="en-US" sz="1800" dirty="0" err="1" smtClean="0"/>
                  <a:t>supuestos</a:t>
                </a:r>
                <a:r>
                  <a:rPr lang="en-US" sz="1800" dirty="0" smtClean="0"/>
                  <a:t>, se </a:t>
                </a:r>
                <a:r>
                  <a:rPr lang="en-US" sz="1800" dirty="0" err="1" smtClean="0"/>
                  <a:t>tiene</a:t>
                </a:r>
                <a:r>
                  <a:rPr lang="en-US" sz="1800" dirty="0" smtClean="0"/>
                  <a:t> que:</a:t>
                </a:r>
              </a:p>
              <a:p>
                <a:pPr marL="0" indent="0" algn="jus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𝑡</m:t>
                          </m:r>
                        </m:sub>
                      </m:sSub>
                    </m:oMath>
                  </m:oMathPara>
                </a14:m>
                <a:endParaRPr lang="en-US" sz="1800" dirty="0"/>
              </a:p>
              <a:p>
                <a:pPr marL="0" indent="0" algn="just">
                  <a:buNone/>
                </a:pPr>
                <a:endParaRPr lang="en-US" sz="1900"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𝐸</m:t>
                      </m:r>
                      <m:d>
                        <m:dPr>
                          <m:ctrlPr>
                            <a:rPr lang="es-CO"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s-CO" sz="2000" b="0" i="1" smtClean="0">
                                  <a:latin typeface="Cambria Math" panose="02040503050406030204" pitchFamily="18" charset="0"/>
                                </a:rPr>
                                <m:t>𝑋</m:t>
                              </m:r>
                            </m:e>
                            <m:sub>
                              <m:r>
                                <a:rPr lang="en-US" sz="2000" i="1">
                                  <a:latin typeface="Cambria Math" panose="02040503050406030204" pitchFamily="18" charset="0"/>
                                </a:rPr>
                                <m:t>𝑡</m:t>
                              </m:r>
                            </m:sub>
                          </m:sSub>
                        </m:e>
                      </m:d>
                      <m:r>
                        <a:rPr lang="en-US" sz="2000" i="1">
                          <a:latin typeface="Cambria Math" panose="02040503050406030204" pitchFamily="18" charset="0"/>
                        </a:rPr>
                        <m:t>=</m:t>
                      </m:r>
                      <m:r>
                        <a:rPr lang="es-CO" sz="2000" i="1">
                          <a:latin typeface="Cambria Math" panose="02040503050406030204" pitchFamily="18" charset="0"/>
                        </a:rPr>
                        <m:t>𝐸</m:t>
                      </m:r>
                      <m:d>
                        <m:dPr>
                          <m:ctrlPr>
                            <a:rPr lang="es-CO"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n-US" sz="2000" i="1">
                                  <a:latin typeface="Cambria Math" panose="02040503050406030204" pitchFamily="18" charset="0"/>
                                </a:rPr>
                                <m:t>𝑡</m:t>
                              </m:r>
                            </m:sub>
                          </m:sSub>
                        </m:e>
                      </m:d>
                      <m:r>
                        <a:rPr lang="en-US" sz="2000" i="1">
                          <a:latin typeface="Cambria Math" panose="02040503050406030204" pitchFamily="18" charset="0"/>
                        </a:rPr>
                        <m:t>+</m:t>
                      </m:r>
                      <m:r>
                        <a:rPr lang="es-CO" sz="2000" i="1">
                          <a:latin typeface="Cambria Math" panose="02040503050406030204" pitchFamily="18" charset="0"/>
                        </a:rPr>
                        <m:t>𝐸</m:t>
                      </m:r>
                      <m:d>
                        <m:dPr>
                          <m:ctrlPr>
                            <a:rPr lang="es-CO"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s-CO" sz="2000" i="1">
                                  <a:latin typeface="Cambria Math" panose="02040503050406030204" pitchFamily="18" charset="0"/>
                                </a:rPr>
                                <m:t>𝑋</m:t>
                              </m:r>
                            </m:e>
                            <m:sub>
                              <m:r>
                                <a:rPr lang="en-US" sz="2000" i="1">
                                  <a:latin typeface="Cambria Math" panose="02040503050406030204" pitchFamily="18" charset="0"/>
                                </a:rPr>
                                <m:t>𝑡</m:t>
                              </m:r>
                            </m:sub>
                          </m:sSub>
                        </m:e>
                      </m:d>
                    </m:oMath>
                  </m:oMathPara>
                </a14:m>
                <a:endParaRPr lang="en-US" sz="1900" dirty="0" smtClean="0">
                  <a:latin typeface="Cambria Math" panose="02040503050406030204" pitchFamily="18" charset="0"/>
                </a:endParaRPr>
              </a:p>
              <a:p>
                <a:pPr marL="0" indent="0" algn="just">
                  <a:buNone/>
                </a:pPr>
                <a:endParaRPr lang="en-US" sz="1900" b="0"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rPr>
                        <m:t>𝐸</m:t>
                      </m:r>
                      <m:d>
                        <m:dPr>
                          <m:ctrlPr>
                            <a:rPr lang="es-CO"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𝑡</m:t>
                              </m:r>
                            </m:sub>
                          </m:sSub>
                          <m:r>
                            <a:rPr lang="es-CO" sz="1800" i="1">
                              <a:latin typeface="Cambria Math" panose="02040503050406030204" pitchFamily="18" charset="0"/>
                            </a:rPr>
                            <m:t>|</m:t>
                          </m:r>
                          <m:sSub>
                            <m:sSubPr>
                              <m:ctrlPr>
                                <a:rPr lang="en-US" sz="1800" i="1">
                                  <a:latin typeface="Cambria Math" panose="02040503050406030204" pitchFamily="18" charset="0"/>
                                </a:rPr>
                              </m:ctrlPr>
                            </m:sSubPr>
                            <m:e>
                              <m:r>
                                <a:rPr lang="es-CO" sz="1800" i="1">
                                  <a:latin typeface="Cambria Math" panose="02040503050406030204" pitchFamily="18" charset="0"/>
                                </a:rPr>
                                <m:t>𝑋</m:t>
                              </m:r>
                            </m:e>
                            <m:sub>
                              <m:r>
                                <a:rPr lang="en-US" sz="1800" i="1">
                                  <a:latin typeface="Cambria Math" panose="02040503050406030204" pitchFamily="18" charset="0"/>
                                </a:rPr>
                                <m:t>𝑡</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smtClean="0">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oMath>
                  </m:oMathPara>
                </a14:m>
                <a:endParaRPr lang="en-US" sz="1800" dirty="0">
                  <a:latin typeface="Cambria Math" panose="02040503050406030204" pitchFamily="18" charset="0"/>
                </a:endParaRPr>
              </a:p>
              <a:p>
                <a:pPr marL="0" indent="0" algn="just">
                  <a:buNone/>
                </a:pPr>
                <a:r>
                  <a:rPr lang="en-US" sz="1900" b="0" dirty="0" err="1" smtClean="0">
                    <a:latin typeface="Cambria Math" panose="02040503050406030204" pitchFamily="18" charset="0"/>
                  </a:rPr>
                  <a:t>Luego</a:t>
                </a:r>
                <a:r>
                  <a:rPr lang="en-US" sz="1900" b="0" dirty="0" smtClean="0">
                    <a:latin typeface="Cambria Math" panose="02040503050406030204" pitchFamily="18" charset="0"/>
                  </a:rPr>
                  <a:t>,</a:t>
                </a:r>
                <a14:m>
                  <m:oMath xmlns:m="http://schemas.openxmlformats.org/officeDocument/2006/math">
                    <m:sSub>
                      <m:sSubPr>
                        <m:ctrlPr>
                          <a:rPr lang="en-US" sz="2000" i="1">
                            <a:latin typeface="Cambria Math" panose="02040503050406030204" pitchFamily="18" charset="0"/>
                          </a:rPr>
                        </m:ctrlPr>
                      </m:sSubPr>
                      <m:e>
                        <m:r>
                          <a:rPr lang="es-CO" sz="2000" b="0" i="1" smtClean="0">
                            <a:latin typeface="Cambria Math" panose="02040503050406030204" pitchFamily="18" charset="0"/>
                          </a:rPr>
                          <m:t> </m:t>
                        </m:r>
                        <m:r>
                          <a:rPr lang="en-US" sz="2000" i="1">
                            <a:latin typeface="Cambria Math" panose="02040503050406030204" pitchFamily="18" charset="0"/>
                          </a:rPr>
                          <m:t>𝛽</m:t>
                        </m:r>
                      </m:e>
                      <m:sub>
                        <m:r>
                          <a:rPr lang="en-US" sz="2000" i="1">
                            <a:latin typeface="Cambria Math" panose="02040503050406030204" pitchFamily="18" charset="0"/>
                          </a:rPr>
                          <m:t>2</m:t>
                        </m:r>
                      </m:sub>
                    </m:sSub>
                    <m:r>
                      <a:rPr lang="es-CO" sz="2000" b="0" i="1" smtClean="0">
                        <a:latin typeface="Cambria Math" panose="02040503050406030204" pitchFamily="18" charset="0"/>
                      </a:rPr>
                      <m:t>=</m:t>
                    </m:r>
                    <m:f>
                      <m:fPr>
                        <m:ctrlPr>
                          <a:rPr lang="es-CO" sz="2800" b="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𝐸</m:t>
                        </m:r>
                        <m:d>
                          <m:dPr>
                            <m:ctrlPr>
                              <a:rPr lang="es-CO" sz="2400" b="0" i="1" smtClean="0">
                                <a:latin typeface="Cambria Math" panose="02040503050406030204" pitchFamily="18" charset="0"/>
                                <a:ea typeface="Cambria Math" panose="02040503050406030204" pitchFamily="18" charset="0"/>
                              </a:rPr>
                            </m:ctrlPr>
                          </m:dPr>
                          <m:e>
                            <m:sSub>
                              <m:sSubPr>
                                <m:ctrlPr>
                                  <a:rPr lang="es-CO" sz="2400" i="1">
                                    <a:latin typeface="Cambria Math" panose="02040503050406030204" pitchFamily="18" charset="0"/>
                                    <a:ea typeface="Cambria Math" panose="02040503050406030204" pitchFamily="18" charset="0"/>
                                  </a:rPr>
                                </m:ctrlPr>
                              </m:sSubPr>
                              <m:e>
                                <m:r>
                                  <a:rPr lang="es-CO" sz="2400" i="1">
                                    <a:latin typeface="Cambria Math" panose="02040503050406030204" pitchFamily="18" charset="0"/>
                                    <a:ea typeface="Cambria Math" panose="02040503050406030204" pitchFamily="18" charset="0"/>
                                  </a:rPr>
                                  <m:t>𝑌</m:t>
                                </m:r>
                              </m:e>
                              <m:sub>
                                <m:r>
                                  <a:rPr lang="es-CO" sz="2400" i="1">
                                    <a:latin typeface="Cambria Math" panose="02040503050406030204" pitchFamily="18" charset="0"/>
                                    <a:ea typeface="Cambria Math" panose="02040503050406030204" pitchFamily="18" charset="0"/>
                                  </a:rPr>
                                  <m:t>𝑡</m:t>
                                </m:r>
                              </m:sub>
                            </m:sSub>
                            <m:r>
                              <a:rPr lang="es-CO" sz="2400" i="1">
                                <a:latin typeface="Cambria Math" panose="02040503050406030204" pitchFamily="18" charset="0"/>
                                <a:ea typeface="Cambria Math" panose="02040503050406030204" pitchFamily="18" charset="0"/>
                              </a:rPr>
                              <m:t>|</m:t>
                            </m:r>
                            <m:sSub>
                              <m:sSubPr>
                                <m:ctrlPr>
                                  <a:rPr lang="es-CO" sz="2400" i="1">
                                    <a:latin typeface="Cambria Math" panose="02040503050406030204" pitchFamily="18" charset="0"/>
                                    <a:ea typeface="Cambria Math" panose="02040503050406030204" pitchFamily="18" charset="0"/>
                                  </a:rPr>
                                </m:ctrlPr>
                              </m:sSubPr>
                              <m:e>
                                <m:r>
                                  <a:rPr lang="es-CO" sz="2400" i="1">
                                    <a:latin typeface="Cambria Math" panose="02040503050406030204" pitchFamily="18" charset="0"/>
                                    <a:ea typeface="Cambria Math" panose="02040503050406030204" pitchFamily="18" charset="0"/>
                                  </a:rPr>
                                  <m:t>𝑋</m:t>
                                </m:r>
                              </m:e>
                              <m:sub>
                                <m:r>
                                  <a:rPr lang="es-CO" sz="2400" i="1">
                                    <a:latin typeface="Cambria Math" panose="02040503050406030204" pitchFamily="18" charset="0"/>
                                    <a:ea typeface="Cambria Math" panose="02040503050406030204" pitchFamily="18" charset="0"/>
                                  </a:rPr>
                                  <m:t>𝑡</m:t>
                                </m:r>
                              </m:sub>
                            </m:sSub>
                          </m:e>
                        </m:d>
                      </m:num>
                      <m:den>
                        <m:r>
                          <a:rPr lang="en-US" sz="2400" i="1">
                            <a:latin typeface="Cambria Math" panose="02040503050406030204" pitchFamily="18" charset="0"/>
                            <a:ea typeface="Cambria Math" panose="02040503050406030204" pitchFamily="18" charset="0"/>
                          </a:rPr>
                          <m:t>𝜕</m:t>
                        </m:r>
                        <m:sSub>
                          <m:sSubPr>
                            <m:ctrlPr>
                              <a:rPr lang="es-CO"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𝑋</m:t>
                            </m:r>
                          </m:e>
                          <m:sub>
                            <m:r>
                              <a:rPr lang="es-CO" sz="2400" b="0" i="1" smtClean="0">
                                <a:latin typeface="Cambria Math" panose="02040503050406030204" pitchFamily="18" charset="0"/>
                                <a:ea typeface="Cambria Math" panose="02040503050406030204" pitchFamily="18" charset="0"/>
                              </a:rPr>
                              <m:t>𝑡</m:t>
                            </m:r>
                          </m:sub>
                        </m:sSub>
                      </m:den>
                    </m:f>
                  </m:oMath>
                </a14:m>
                <a:endParaRPr lang="en-US" sz="1900" b="0" dirty="0" smtClean="0">
                  <a:latin typeface="Cambria Math" panose="02040503050406030204" pitchFamily="18" charset="0"/>
                </a:endParaRP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763431"/>
                <a:ext cx="8229600" cy="4923808"/>
              </a:xfrm>
              <a:prstGeom prst="rect">
                <a:avLst/>
              </a:prstGeom>
              <a:blipFill rotWithShape="0">
                <a:blip r:embed="rId3"/>
                <a:stretch>
                  <a:fillRect l="-667" t="-619" r="-593" b="-1361"/>
                </a:stretch>
              </a:blipFill>
            </p:spPr>
            <p:txBody>
              <a:bodyPr/>
              <a:lstStyle/>
              <a:p>
                <a:r>
                  <a:rPr lang="en-US">
                    <a:noFill/>
                  </a:rPr>
                  <a:t> </a:t>
                </a:r>
              </a:p>
            </p:txBody>
          </p:sp>
        </mc:Fallback>
      </mc:AlternateContent>
    </p:spTree>
    <p:extLst>
      <p:ext uri="{BB962C8B-B14F-4D97-AF65-F5344CB8AC3E}">
        <p14:creationId xmlns:p14="http://schemas.microsoft.com/office/powerpoint/2010/main" val="30892673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Solución modelo de regresión simple</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763431"/>
                <a:ext cx="8229600" cy="492380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900" dirty="0" smtClean="0"/>
                  <a:t>Este </a:t>
                </a:r>
                <a:r>
                  <a:rPr lang="en-US" sz="1900" dirty="0" err="1" smtClean="0"/>
                  <a:t>método</a:t>
                </a:r>
                <a:r>
                  <a:rPr lang="en-US" sz="1900" dirty="0" smtClean="0"/>
                  <a:t> se </a:t>
                </a:r>
                <a:r>
                  <a:rPr lang="en-US" sz="1900" dirty="0" err="1" smtClean="0"/>
                  <a:t>conoce</a:t>
                </a:r>
                <a:r>
                  <a:rPr lang="en-US" sz="1900" dirty="0" smtClean="0"/>
                  <a:t> </a:t>
                </a:r>
                <a:r>
                  <a:rPr lang="en-US" sz="1900" dirty="0" err="1" smtClean="0"/>
                  <a:t>como</a:t>
                </a:r>
                <a:r>
                  <a:rPr lang="en-US" sz="1900" dirty="0" smtClean="0"/>
                  <a:t> </a:t>
                </a:r>
                <a:r>
                  <a:rPr lang="en-US" sz="1900" dirty="0" err="1" smtClean="0"/>
                  <a:t>Minimos</a:t>
                </a:r>
                <a:r>
                  <a:rPr lang="en-US" sz="1900" dirty="0" smtClean="0"/>
                  <a:t> </a:t>
                </a:r>
                <a:r>
                  <a:rPr lang="en-US" sz="1900" dirty="0" err="1" smtClean="0"/>
                  <a:t>Cuadrados</a:t>
                </a:r>
                <a:r>
                  <a:rPr lang="en-US" sz="1900" dirty="0" smtClean="0"/>
                  <a:t> </a:t>
                </a:r>
                <a:r>
                  <a:rPr lang="en-US" sz="1900" dirty="0" err="1" smtClean="0"/>
                  <a:t>Ordinarios</a:t>
                </a:r>
                <a:r>
                  <a:rPr lang="en-US" sz="1900" dirty="0" smtClean="0"/>
                  <a:t> (MCO). Las </a:t>
                </a:r>
                <a:r>
                  <a:rPr lang="en-US" sz="1900" dirty="0" err="1" smtClean="0"/>
                  <a:t>condiciones</a:t>
                </a:r>
                <a:r>
                  <a:rPr lang="en-US" sz="1900" dirty="0" smtClean="0"/>
                  <a:t> de primer </a:t>
                </a:r>
                <a:r>
                  <a:rPr lang="en-US" sz="1900" dirty="0" err="1" smtClean="0"/>
                  <a:t>orden</a:t>
                </a:r>
                <a:r>
                  <a:rPr lang="en-US" sz="1900" dirty="0" smtClean="0"/>
                  <a:t> </a:t>
                </a:r>
                <a:r>
                  <a:rPr lang="en-US" sz="1900" dirty="0" err="1" smtClean="0"/>
                  <a:t>están</a:t>
                </a:r>
                <a:r>
                  <a:rPr lang="en-US" sz="1900" dirty="0" smtClean="0"/>
                  <a:t> </a:t>
                </a:r>
                <a:r>
                  <a:rPr lang="en-US" sz="1900" dirty="0" err="1" smtClean="0"/>
                  <a:t>dadas</a:t>
                </a:r>
                <a:r>
                  <a:rPr lang="en-US" sz="1900" dirty="0" smtClean="0"/>
                  <a:t> </a:t>
                </a:r>
                <a:r>
                  <a:rPr lang="en-US" sz="1900" dirty="0" err="1" smtClean="0"/>
                  <a:t>por</a:t>
                </a:r>
                <a:r>
                  <a:rPr lang="en-US" sz="1900" dirty="0" smtClean="0"/>
                  <a:t>:</a:t>
                </a:r>
                <a:endParaRPr lang="en-US" sz="1900" dirty="0"/>
              </a:p>
              <a:p>
                <a:pPr marL="0" indent="0" algn="just">
                  <a:buNone/>
                </a:pPr>
                <a:endParaRPr lang="en-US" sz="18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min</m:t>
                              </m:r>
                            </m:e>
                            <m:lim>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e>
                              </m:acc>
                              <m:r>
                                <m:rPr>
                                  <m:nor/>
                                </m:rPr>
                                <a:rPr lang="en-US" sz="1800">
                                  <a:latin typeface="Cambria Math" panose="02040503050406030204" pitchFamily="18" charset="0"/>
                                </a:rPr>
                                <m:t>,</m:t>
                              </m:r>
                              <m:r>
                                <m:rPr>
                                  <m:nor/>
                                </m:rPr>
                                <a:rPr lang="es-ES" sz="1800" dirty="0"/>
                                <m:t> </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2</m:t>
                                      </m:r>
                                    </m:sub>
                                  </m:sSub>
                                </m:e>
                              </m:acc>
                            </m:lim>
                          </m:limLow>
                        </m:fName>
                        <m:e>
                          <m:r>
                            <a:rPr lang="en-US" sz="1800" i="1">
                              <a:latin typeface="Cambria Math" panose="02040503050406030204" pitchFamily="18" charset="0"/>
                            </a:rPr>
                            <m:t>𝑅𝑆𝑆</m:t>
                          </m:r>
                        </m:e>
                      </m:func>
                      <m:r>
                        <a:rPr lang="en-US" sz="1800" i="1">
                          <a:latin typeface="Cambria Math" panose="02040503050406030204" pitchFamily="18" charset="0"/>
                        </a:rPr>
                        <m:t>=</m:t>
                      </m:r>
                      <m:nary>
                        <m:naryPr>
                          <m:chr m:val="∑"/>
                          <m:subHide m:val="on"/>
                          <m:supHide m:val="on"/>
                          <m:ctrlPr>
                            <a:rPr lang="en-US" sz="1800" i="1">
                              <a:latin typeface="Cambria Math" panose="02040503050406030204" pitchFamily="18" charset="0"/>
                            </a:rPr>
                          </m:ctrlPr>
                        </m:naryPr>
                        <m:sub/>
                        <m:sup/>
                        <m:e>
                          <m:sSup>
                            <m:sSupPr>
                              <m:ctrlPr>
                                <a:rPr lang="en-US" sz="1800" i="1">
                                  <a:latin typeface="Cambria Math" panose="02040503050406030204" pitchFamily="18" charset="0"/>
                                </a:rPr>
                              </m:ctrlPr>
                            </m:sSupPr>
                            <m:e>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𝑡</m:t>
                                      </m:r>
                                    </m:sub>
                                  </m:sSub>
                                </m:e>
                              </m:acc>
                            </m:e>
                            <m:sup>
                              <m:r>
                                <a:rPr lang="en-US" sz="1800" i="1">
                                  <a:latin typeface="Cambria Math" panose="02040503050406030204" pitchFamily="18" charset="0"/>
                                </a:rPr>
                                <m:t>2</m:t>
                              </m:r>
                            </m:sup>
                          </m:sSup>
                        </m:e>
                      </m:nary>
                      <m:r>
                        <a:rPr lang="en-US" sz="1800" i="1">
                          <a:latin typeface="Cambria Math" panose="02040503050406030204" pitchFamily="18" charset="0"/>
                        </a:rPr>
                        <m:t>=</m:t>
                      </m:r>
                      <m:nary>
                        <m:naryPr>
                          <m:chr m:val="∑"/>
                          <m:subHide m:val="on"/>
                          <m:supHide m:val="on"/>
                          <m:ctrlPr>
                            <a:rPr lang="en-US" sz="1800" i="1">
                              <a:latin typeface="Cambria Math" panose="02040503050406030204" pitchFamily="18" charset="0"/>
                            </a:rPr>
                          </m:ctrlPr>
                        </m:naryPr>
                        <m:sub/>
                        <m:sup/>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𝑡</m:t>
                                      </m:r>
                                    </m:sub>
                                  </m:sSub>
                                  <m:r>
                                    <a:rPr lang="en-US" sz="1800" i="1">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e>
                                  </m:acc>
                                  <m:r>
                                    <a:rPr lang="en-US" sz="1800" i="1">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2</m:t>
                                          </m:r>
                                        </m:sub>
                                      </m:sSub>
                                    </m:e>
                                  </m:acc>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e>
                              </m:d>
                            </m:e>
                            <m:sup>
                              <m:r>
                                <a:rPr lang="en-US" sz="1800" i="1">
                                  <a:latin typeface="Cambria Math" panose="02040503050406030204" pitchFamily="18" charset="0"/>
                                </a:rPr>
                                <m:t>2</m:t>
                              </m:r>
                            </m:sup>
                          </m:sSup>
                        </m:e>
                      </m:nary>
                    </m:oMath>
                  </m:oMathPara>
                </a14:m>
                <a:endParaRPr lang="en-US" sz="1900" b="0" dirty="0" smtClean="0">
                  <a:latin typeface="Cambria Math" panose="02040503050406030204" pitchFamily="18" charset="0"/>
                </a:endParaRPr>
              </a:p>
              <a:p>
                <a:pPr marL="0" indent="0" algn="just">
                  <a:buNone/>
                </a:pPr>
                <a:endParaRPr lang="en-US" sz="1900" dirty="0">
                  <a:latin typeface="Cambria Math" panose="02040503050406030204" pitchFamily="18" charset="0"/>
                </a:endParaRPr>
              </a:p>
              <a:p>
                <a:pPr marL="0" indent="0" algn="just">
                  <a:buNone/>
                </a:pPr>
                <a:r>
                  <a:rPr lang="en-US" sz="1900" dirty="0" smtClean="0"/>
                  <a:t>Las </a:t>
                </a:r>
                <a:r>
                  <a:rPr lang="en-US" sz="1900" dirty="0" err="1" smtClean="0"/>
                  <a:t>condiciones</a:t>
                </a:r>
                <a:r>
                  <a:rPr lang="en-US" sz="1900" dirty="0" smtClean="0"/>
                  <a:t> de primer </a:t>
                </a:r>
                <a:r>
                  <a:rPr lang="en-US" sz="1900" dirty="0" err="1" smtClean="0"/>
                  <a:t>orden</a:t>
                </a:r>
                <a:r>
                  <a:rPr lang="en-US" sz="1900" dirty="0" smtClean="0"/>
                  <a:t> </a:t>
                </a:r>
                <a:r>
                  <a:rPr lang="en-US" sz="1900" dirty="0" err="1" smtClean="0"/>
                  <a:t>están</a:t>
                </a:r>
                <a:r>
                  <a:rPr lang="en-US" sz="1900" dirty="0" smtClean="0"/>
                  <a:t> </a:t>
                </a:r>
                <a:r>
                  <a:rPr lang="en-US" sz="1900" dirty="0" err="1" smtClean="0"/>
                  <a:t>dadas</a:t>
                </a:r>
                <a:r>
                  <a:rPr lang="en-US" sz="1900" dirty="0" smtClean="0"/>
                  <a:t> </a:t>
                </a:r>
                <a:r>
                  <a:rPr lang="en-US" sz="1900" dirty="0" err="1" smtClean="0"/>
                  <a:t>por</a:t>
                </a:r>
                <a:r>
                  <a:rPr lang="en-US" sz="1900" dirty="0" smtClean="0"/>
                  <a:t>:</a:t>
                </a:r>
              </a:p>
              <a:p>
                <a:pPr marL="0" indent="0" algn="just">
                  <a:buNone/>
                </a:pPr>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r>
                            <a:rPr lang="es-CO" sz="2000" b="0" i="1" smtClean="0">
                              <a:latin typeface="Cambria Math" panose="02040503050406030204" pitchFamily="18" charset="0"/>
                              <a:ea typeface="Cambria Math" panose="02040503050406030204" pitchFamily="18" charset="0"/>
                            </a:rPr>
                            <m:t>𝑅𝑆𝑆</m:t>
                          </m:r>
                        </m:num>
                        <m:den>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den>
                      </m:f>
                      <m:r>
                        <a:rPr lang="es-CO"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s-CO" sz="2000" i="1">
                              <a:latin typeface="Cambria Math" panose="02040503050406030204" pitchFamily="18" charset="0"/>
                              <a:ea typeface="Cambria Math" panose="02040503050406030204" pitchFamily="18" charset="0"/>
                            </a:rPr>
                            <m:t>𝑅𝑆𝑆</m:t>
                          </m:r>
                        </m:num>
                        <m:den>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s-CO" sz="2000" b="0" i="1" smtClean="0">
                                      <a:latin typeface="Cambria Math" panose="02040503050406030204" pitchFamily="18" charset="0"/>
                                    </a:rPr>
                                    <m:t>2</m:t>
                                  </m:r>
                                </m:sub>
                              </m:sSub>
                            </m:e>
                          </m:acc>
                        </m:den>
                      </m:f>
                      <m:r>
                        <a:rPr lang="es-CO" sz="2000" b="0" i="1" smtClean="0">
                          <a:latin typeface="Cambria Math" panose="02040503050406030204" pitchFamily="18" charset="0"/>
                        </a:rPr>
                        <m:t>=0</m:t>
                      </m:r>
                    </m:oMath>
                  </m:oMathPara>
                </a14:m>
                <a:endParaRPr lang="en-US" sz="1900" dirty="0" smtClean="0">
                  <a:latin typeface="Cambria Math" panose="02040503050406030204" pitchFamily="18" charset="0"/>
                </a:endParaRPr>
              </a:p>
              <a:p>
                <a:pPr marL="0" indent="0" algn="just">
                  <a:buNone/>
                </a:pPr>
                <a:endParaRPr lang="en-US" sz="1900" dirty="0">
                  <a:latin typeface="Cambria Math" panose="02040503050406030204" pitchFamily="18" charset="0"/>
                </a:endParaRPr>
              </a:p>
              <a:p>
                <a:pPr marL="0" indent="0" algn="ctr">
                  <a:buNone/>
                </a:pP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r>
                      <a:rPr lang="es-CO" sz="2000" b="0" i="1" smtClean="0">
                        <a:latin typeface="Cambria Math" panose="02040503050406030204" pitchFamily="18" charset="0"/>
                      </a:rPr>
                      <m:t>=</m:t>
                    </m:r>
                    <m:acc>
                      <m:accPr>
                        <m:chr m:val="̅"/>
                        <m:ctrlPr>
                          <a:rPr lang="es-CO" sz="2000" b="0" i="1" smtClean="0">
                            <a:latin typeface="Cambria Math" panose="02040503050406030204" pitchFamily="18" charset="0"/>
                          </a:rPr>
                        </m:ctrlPr>
                      </m:accPr>
                      <m:e>
                        <m:r>
                          <a:rPr lang="es-CO" sz="2000" b="0" i="1" smtClean="0">
                            <a:latin typeface="Cambria Math" panose="02040503050406030204" pitchFamily="18" charset="0"/>
                          </a:rPr>
                          <m:t>𝑌</m:t>
                        </m:r>
                      </m:e>
                    </m:acc>
                    <m:r>
                      <a:rPr lang="es-CO"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s-CO" sz="2000" b="0" i="1" smtClean="0">
                                <a:latin typeface="Cambria Math" panose="02040503050406030204" pitchFamily="18" charset="0"/>
                              </a:rPr>
                              <m:t>2</m:t>
                            </m:r>
                          </m:sub>
                        </m:sSub>
                      </m:e>
                    </m:acc>
                    <m:acc>
                      <m:accPr>
                        <m:chr m:val="̅"/>
                        <m:ctrlPr>
                          <a:rPr lang="en-US" sz="2000" i="1" smtClean="0">
                            <a:latin typeface="Cambria Math" panose="02040503050406030204" pitchFamily="18" charset="0"/>
                          </a:rPr>
                        </m:ctrlPr>
                      </m:accPr>
                      <m:e>
                        <m:r>
                          <a:rPr lang="es-CO" sz="2000" b="0" i="1" smtClean="0">
                            <a:latin typeface="Cambria Math" panose="02040503050406030204" pitchFamily="18" charset="0"/>
                          </a:rPr>
                          <m:t>𝑋</m:t>
                        </m:r>
                      </m:e>
                    </m:acc>
                  </m:oMath>
                </a14:m>
                <a:r>
                  <a:rPr lang="en-US" sz="1900" dirty="0" smtClean="0">
                    <a:latin typeface="Cambria Math" panose="02040503050406030204" pitchFamily="18" charset="0"/>
                  </a:rPr>
                  <a:t>, </a:t>
                </a:r>
                <a14:m>
                  <m:oMath xmlns:m="http://schemas.openxmlformats.org/officeDocument/2006/math">
                    <m:r>
                      <a:rPr lang="es-CO" sz="2000" b="0" i="0" smtClean="0">
                        <a:latin typeface="Cambria Math" panose="02040503050406030204" pitchFamily="18" charset="0"/>
                      </a:rPr>
                      <m:t>              </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s-CO" sz="2000" i="1">
                                <a:latin typeface="Cambria Math" panose="02040503050406030204" pitchFamily="18" charset="0"/>
                              </a:rPr>
                              <m:t>2</m:t>
                            </m:r>
                          </m:sub>
                        </m:sSub>
                      </m:e>
                    </m:acc>
                    <m:r>
                      <a:rPr lang="es-CO" sz="2000" b="0" i="1" smtClean="0">
                        <a:latin typeface="Cambria Math" panose="02040503050406030204" pitchFamily="18" charset="0"/>
                      </a:rPr>
                      <m:t>=</m:t>
                    </m:r>
                    <m:f>
                      <m:fPr>
                        <m:ctrlPr>
                          <a:rPr lang="es-CO" sz="2000" b="0" i="1" smtClean="0">
                            <a:latin typeface="Cambria Math" panose="02040503050406030204" pitchFamily="18" charset="0"/>
                          </a:rPr>
                        </m:ctrlPr>
                      </m:fPr>
                      <m:num>
                        <m:nary>
                          <m:naryPr>
                            <m:chr m:val="∑"/>
                            <m:subHide m:val="on"/>
                            <m:supHide m:val="on"/>
                            <m:ctrlPr>
                              <a:rPr lang="es-CO" sz="2000" b="0" i="1" smtClean="0">
                                <a:latin typeface="Cambria Math" panose="02040503050406030204" pitchFamily="18" charset="0"/>
                              </a:rPr>
                            </m:ctrlPr>
                          </m:naryPr>
                          <m:sub/>
                          <m:sup/>
                          <m:e>
                            <m:d>
                              <m:dPr>
                                <m:ctrlPr>
                                  <a:rPr lang="es-CO" sz="2000" b="0" i="1" smtClean="0">
                                    <a:latin typeface="Cambria Math" panose="02040503050406030204" pitchFamily="18" charset="0"/>
                                  </a:rPr>
                                </m:ctrlPr>
                              </m:d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𝑡</m:t>
                                    </m:r>
                                  </m:sub>
                                </m:sSub>
                                <m:r>
                                  <a:rPr lang="es-CO" sz="2000" b="0" i="1" smtClean="0">
                                    <a:latin typeface="Cambria Math" panose="02040503050406030204" pitchFamily="18" charset="0"/>
                                  </a:rPr>
                                  <m:t>−</m:t>
                                </m:r>
                                <m:acc>
                                  <m:accPr>
                                    <m:chr m:val="̅"/>
                                    <m:ctrlPr>
                                      <a:rPr lang="es-CO" sz="2000" b="0" i="1" smtClean="0">
                                        <a:latin typeface="Cambria Math" panose="02040503050406030204" pitchFamily="18" charset="0"/>
                                      </a:rPr>
                                    </m:ctrlPr>
                                  </m:accPr>
                                  <m:e>
                                    <m:r>
                                      <a:rPr lang="es-CO" sz="2000" b="0" i="1" smtClean="0">
                                        <a:latin typeface="Cambria Math" panose="02040503050406030204" pitchFamily="18" charset="0"/>
                                      </a:rPr>
                                      <m:t>𝑋</m:t>
                                    </m:r>
                                  </m:e>
                                </m:acc>
                              </m:e>
                            </m:d>
                            <m:d>
                              <m:dPr>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b="0" i="1" smtClean="0">
                                        <a:latin typeface="Cambria Math" panose="02040503050406030204" pitchFamily="18" charset="0"/>
                                      </a:rPr>
                                      <m:t>𝑌</m:t>
                                    </m:r>
                                  </m:e>
                                  <m:sub>
                                    <m:r>
                                      <a:rPr lang="es-CO" sz="2000" i="1">
                                        <a:latin typeface="Cambria Math" panose="02040503050406030204" pitchFamily="18" charset="0"/>
                                      </a:rPr>
                                      <m:t>𝑡</m:t>
                                    </m:r>
                                  </m:sub>
                                </m:sSub>
                                <m:r>
                                  <a:rPr lang="es-CO" sz="2000" i="1">
                                    <a:latin typeface="Cambria Math" panose="02040503050406030204" pitchFamily="18" charset="0"/>
                                  </a:rPr>
                                  <m:t>−</m:t>
                                </m:r>
                                <m:acc>
                                  <m:accPr>
                                    <m:chr m:val="̅"/>
                                    <m:ctrlPr>
                                      <a:rPr lang="es-CO" sz="2000" i="1">
                                        <a:latin typeface="Cambria Math" panose="02040503050406030204" pitchFamily="18" charset="0"/>
                                      </a:rPr>
                                    </m:ctrlPr>
                                  </m:accPr>
                                  <m:e>
                                    <m:r>
                                      <a:rPr lang="es-CO" sz="2000" b="0" i="1" smtClean="0">
                                        <a:latin typeface="Cambria Math" panose="02040503050406030204" pitchFamily="18" charset="0"/>
                                      </a:rPr>
                                      <m:t>𝑌</m:t>
                                    </m:r>
                                  </m:e>
                                </m:acc>
                              </m:e>
                            </m:d>
                          </m:e>
                        </m:nary>
                      </m:num>
                      <m:den>
                        <m:nary>
                          <m:naryPr>
                            <m:chr m:val="∑"/>
                            <m:subHide m:val="on"/>
                            <m:supHide m:val="on"/>
                            <m:ctrlPr>
                              <a:rPr lang="es-CO" sz="2000" i="1">
                                <a:latin typeface="Cambria Math" panose="02040503050406030204" pitchFamily="18" charset="0"/>
                              </a:rPr>
                            </m:ctrlPr>
                          </m:naryPr>
                          <m:sub/>
                          <m:sup/>
                          <m:e>
                            <m:sSup>
                              <m:sSupPr>
                                <m:ctrlPr>
                                  <a:rPr lang="es-CO" sz="2000" i="1" smtClean="0">
                                    <a:latin typeface="Cambria Math" panose="02040503050406030204" pitchFamily="18" charset="0"/>
                                  </a:rPr>
                                </m:ctrlPr>
                              </m:sSupPr>
                              <m:e>
                                <m:d>
                                  <m:dPr>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panose="02040503050406030204" pitchFamily="18" charset="0"/>
                                          </a:rPr>
                                          <m:t>𝑌</m:t>
                                        </m:r>
                                      </m:e>
                                      <m:sub>
                                        <m:r>
                                          <a:rPr lang="es-CO" sz="2000" i="1">
                                            <a:latin typeface="Cambria Math" panose="02040503050406030204" pitchFamily="18" charset="0"/>
                                          </a:rPr>
                                          <m:t>𝑡</m:t>
                                        </m:r>
                                      </m:sub>
                                    </m:sSub>
                                    <m:r>
                                      <a:rPr lang="es-CO" sz="2000" i="1">
                                        <a:latin typeface="Cambria Math" panose="02040503050406030204" pitchFamily="18" charset="0"/>
                                      </a:rPr>
                                      <m:t>−</m:t>
                                    </m:r>
                                    <m:acc>
                                      <m:accPr>
                                        <m:chr m:val="̅"/>
                                        <m:ctrlPr>
                                          <a:rPr lang="es-CO" sz="2000" i="1">
                                            <a:latin typeface="Cambria Math" panose="02040503050406030204" pitchFamily="18" charset="0"/>
                                          </a:rPr>
                                        </m:ctrlPr>
                                      </m:accPr>
                                      <m:e>
                                        <m:r>
                                          <a:rPr lang="es-CO" sz="2000" i="1">
                                            <a:latin typeface="Cambria Math" panose="02040503050406030204" pitchFamily="18" charset="0"/>
                                          </a:rPr>
                                          <m:t>𝑌</m:t>
                                        </m:r>
                                      </m:e>
                                    </m:acc>
                                  </m:e>
                                </m:d>
                              </m:e>
                              <m:sup>
                                <m:r>
                                  <a:rPr lang="es-CO" sz="2000" b="0" i="1" smtClean="0">
                                    <a:latin typeface="Cambria Math" panose="02040503050406030204" pitchFamily="18" charset="0"/>
                                  </a:rPr>
                                  <m:t>2</m:t>
                                </m:r>
                              </m:sup>
                            </m:sSup>
                          </m:e>
                        </m:nary>
                      </m:den>
                    </m:f>
                    <m:r>
                      <a:rPr lang="es-CO" sz="2000" b="0" i="1" smtClean="0">
                        <a:latin typeface="Cambria Math" panose="02040503050406030204" pitchFamily="18" charset="0"/>
                      </a:rPr>
                      <m:t>=</m:t>
                    </m:r>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𝐶𝑜𝑣</m:t>
                        </m:r>
                        <m:d>
                          <m:dPr>
                            <m:ctrlPr>
                              <a:rPr lang="es-CO" sz="2000" b="0" i="1" smtClean="0">
                                <a:latin typeface="Cambria Math" panose="02040503050406030204" pitchFamily="18" charset="0"/>
                              </a:rPr>
                            </m:ctrlPr>
                          </m:d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𝑡</m:t>
                                </m:r>
                              </m:sub>
                            </m:sSub>
                            <m:r>
                              <a:rPr lang="es-CO" sz="2000" b="0" i="1" smtClean="0">
                                <a:latin typeface="Cambria Math" panose="02040503050406030204" pitchFamily="18" charset="0"/>
                              </a:rPr>
                              <m:t>,</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𝑌</m:t>
                                </m:r>
                              </m:e>
                              <m:sub>
                                <m:r>
                                  <a:rPr lang="es-CO" sz="2000" b="0" i="1" smtClean="0">
                                    <a:latin typeface="Cambria Math" panose="02040503050406030204" pitchFamily="18" charset="0"/>
                                  </a:rPr>
                                  <m:t>𝑡</m:t>
                                </m:r>
                              </m:sub>
                            </m:sSub>
                          </m:e>
                        </m:d>
                      </m:num>
                      <m:den>
                        <m:r>
                          <a:rPr lang="es-CO" sz="2000" b="0" i="1" smtClean="0">
                            <a:latin typeface="Cambria Math" panose="02040503050406030204" pitchFamily="18" charset="0"/>
                          </a:rPr>
                          <m:t>𝑉</m:t>
                        </m:r>
                        <m:d>
                          <m:dPr>
                            <m:ctrlPr>
                              <a:rPr lang="es-CO" sz="2000" b="0" i="1" smtClean="0">
                                <a:latin typeface="Cambria Math" panose="02040503050406030204" pitchFamily="18" charset="0"/>
                              </a:rPr>
                            </m:ctrlPr>
                          </m:d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𝑡</m:t>
                                </m:r>
                              </m:sub>
                            </m:sSub>
                          </m:e>
                        </m:d>
                      </m:den>
                    </m:f>
                  </m:oMath>
                </a14:m>
                <a:r>
                  <a:rPr lang="en-US" sz="2000" dirty="0" smtClean="0">
                    <a:latin typeface="Cambria Math" panose="02040503050406030204" pitchFamily="18" charset="0"/>
                  </a:rPr>
                  <a:t>  </a:t>
                </a:r>
              </a:p>
              <a:p>
                <a:pPr marL="0" indent="0" algn="just">
                  <a:buNone/>
                </a:pPr>
                <a:endParaRPr lang="en-US" sz="1900" dirty="0">
                  <a:latin typeface="Cambria Math" panose="02040503050406030204" pitchFamily="18" charset="0"/>
                </a:endParaRP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763431"/>
                <a:ext cx="8229600" cy="4923808"/>
              </a:xfrm>
              <a:prstGeom prst="rect">
                <a:avLst/>
              </a:prstGeom>
              <a:blipFill rotWithShape="0">
                <a:blip r:embed="rId3"/>
                <a:stretch>
                  <a:fillRect l="-667" t="-619" r="-667"/>
                </a:stretch>
              </a:blipFill>
            </p:spPr>
            <p:txBody>
              <a:bodyPr/>
              <a:lstStyle/>
              <a:p>
                <a:r>
                  <a:rPr lang="es-CO">
                    <a:noFill/>
                  </a:rPr>
                  <a:t> </a:t>
                </a:r>
              </a:p>
            </p:txBody>
          </p:sp>
        </mc:Fallback>
      </mc:AlternateContent>
    </p:spTree>
    <p:extLst>
      <p:ext uri="{BB962C8B-B14F-4D97-AF65-F5344CB8AC3E}">
        <p14:creationId xmlns:p14="http://schemas.microsoft.com/office/powerpoint/2010/main" val="986986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Un ejemplo de MCO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pic>
        <p:nvPicPr>
          <p:cNvPr id="2" name="Imagen 1"/>
          <p:cNvPicPr>
            <a:picLocks noChangeAspect="1"/>
          </p:cNvPicPr>
          <p:nvPr/>
        </p:nvPicPr>
        <p:blipFill>
          <a:blip r:embed="rId3"/>
          <a:stretch>
            <a:fillRect/>
          </a:stretch>
        </p:blipFill>
        <p:spPr>
          <a:xfrm>
            <a:off x="1264955" y="1822302"/>
            <a:ext cx="6414330" cy="1872000"/>
          </a:xfrm>
          <a:prstGeom prst="rect">
            <a:avLst/>
          </a:prstGeom>
        </p:spPr>
      </p:pic>
      <p:pic>
        <p:nvPicPr>
          <p:cNvPr id="5" name="Imagen 4"/>
          <p:cNvPicPr>
            <a:picLocks noChangeAspect="1"/>
          </p:cNvPicPr>
          <p:nvPr/>
        </p:nvPicPr>
        <p:blipFill>
          <a:blip r:embed="rId4"/>
          <a:stretch>
            <a:fillRect/>
          </a:stretch>
        </p:blipFill>
        <p:spPr>
          <a:xfrm>
            <a:off x="609601" y="3846702"/>
            <a:ext cx="6959076" cy="972000"/>
          </a:xfrm>
          <a:prstGeom prst="rect">
            <a:avLst/>
          </a:prstGeom>
        </p:spPr>
      </p:pic>
      <p:pic>
        <p:nvPicPr>
          <p:cNvPr id="7" name="Imagen 6"/>
          <p:cNvPicPr>
            <a:picLocks noChangeAspect="1"/>
          </p:cNvPicPr>
          <p:nvPr/>
        </p:nvPicPr>
        <p:blipFill>
          <a:blip r:embed="rId5"/>
          <a:stretch>
            <a:fillRect/>
          </a:stretch>
        </p:blipFill>
        <p:spPr>
          <a:xfrm>
            <a:off x="694526" y="4880256"/>
            <a:ext cx="4680013" cy="504000"/>
          </a:xfrm>
          <a:prstGeom prst="rect">
            <a:avLst/>
          </a:prstGeom>
        </p:spPr>
      </p:pic>
      <p:pic>
        <p:nvPicPr>
          <p:cNvPr id="8" name="Imagen 7"/>
          <p:cNvPicPr>
            <a:picLocks noChangeAspect="1"/>
          </p:cNvPicPr>
          <p:nvPr/>
        </p:nvPicPr>
        <p:blipFill>
          <a:blip r:embed="rId6"/>
          <a:stretch>
            <a:fillRect/>
          </a:stretch>
        </p:blipFill>
        <p:spPr>
          <a:xfrm>
            <a:off x="694526" y="5566302"/>
            <a:ext cx="1977442" cy="324000"/>
          </a:xfrm>
          <a:prstGeom prst="rect">
            <a:avLst/>
          </a:prstGeom>
        </p:spPr>
      </p:pic>
    </p:spTree>
    <p:extLst>
      <p:ext uri="{BB962C8B-B14F-4D97-AF65-F5344CB8AC3E}">
        <p14:creationId xmlns:p14="http://schemas.microsoft.com/office/powerpoint/2010/main" val="1871989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Modelo de regresión simple (Más general)</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En un modelo con </a:t>
                </a:r>
                <a14:m>
                  <m:oMath xmlns:m="http://schemas.openxmlformats.org/officeDocument/2006/math">
                    <m:r>
                      <m:rPr>
                        <m:sty m:val="p"/>
                      </m:rPr>
                      <a:rPr lang="es-CO" sz="2000" b="0" i="0" smtClean="0">
                        <a:latin typeface="Cambria Math" panose="02040503050406030204" pitchFamily="18" charset="0"/>
                      </a:rPr>
                      <m:t>K</m:t>
                    </m:r>
                    <m:r>
                      <a:rPr lang="es-CO" sz="2000" b="0" i="0" smtClean="0">
                        <a:latin typeface="Cambria Math" panose="02040503050406030204" pitchFamily="18" charset="0"/>
                      </a:rPr>
                      <m:t>−1</m:t>
                    </m:r>
                  </m:oMath>
                </a14:m>
                <a:r>
                  <a:rPr lang="es-ES" sz="2000" dirty="0" smtClean="0"/>
                  <a:t> variables independientes con </a:t>
                </a:r>
                <a14:m>
                  <m:oMath xmlns:m="http://schemas.openxmlformats.org/officeDocument/2006/math">
                    <m:r>
                      <a:rPr lang="es-CO" sz="2000" b="0" i="1" smtClean="0">
                        <a:latin typeface="Cambria Math" panose="02040503050406030204" pitchFamily="18" charset="0"/>
                      </a:rPr>
                      <m:t>𝑇</m:t>
                    </m:r>
                  </m:oMath>
                </a14:m>
                <a:r>
                  <a:rPr lang="es-ES" sz="2000" dirty="0" smtClean="0"/>
                  <a:t> observaciones disponibles:</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b="0" i="1" smtClean="0">
                              <a:latin typeface="Cambria Math" panose="02040503050406030204" pitchFamily="18" charset="0"/>
                            </a:rPr>
                            <m:t>2</m:t>
                          </m:r>
                          <m:r>
                            <a:rPr lang="en-US" sz="2000" i="1">
                              <a:latin typeface="Cambria Math" panose="02040503050406030204" pitchFamily="18" charset="0"/>
                            </a:rPr>
                            <m:t>𝑡</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s-CO" sz="2000" b="0" i="1" smtClean="0">
                              <a:latin typeface="Cambria Math" panose="02040503050406030204" pitchFamily="18" charset="0"/>
                            </a:rPr>
                            <m:t>𝐾</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b="0" i="1" smtClean="0">
                              <a:latin typeface="Cambria Math" panose="02040503050406030204" pitchFamily="18" charset="0"/>
                            </a:rPr>
                            <m:t>𝐾</m:t>
                          </m:r>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oMath>
                  </m:oMathPara>
                </a14:m>
                <a:endParaRPr lang="es-ES" sz="2000" dirty="0"/>
              </a:p>
              <a:p>
                <a:pPr marL="0" indent="0" algn="just">
                  <a:buNone/>
                </a:pPr>
                <a:r>
                  <a:rPr lang="es-ES" sz="2000" dirty="0" smtClean="0"/>
                  <a:t>Los supuestos anteriores siguen siendo necesarios. </a:t>
                </a:r>
                <a:r>
                  <a:rPr lang="es-ES" sz="2000" dirty="0" smtClean="0">
                    <a:solidFill>
                      <a:srgbClr val="FF0000"/>
                    </a:solidFill>
                  </a:rPr>
                  <a:t>Cómo se interpreta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𝛽</m:t>
                        </m:r>
                      </m:e>
                      <m:sub>
                        <m:r>
                          <a:rPr lang="en-US" sz="2000" b="0" i="1" smtClean="0">
                            <a:solidFill>
                              <a:srgbClr val="FF0000"/>
                            </a:solidFill>
                            <a:latin typeface="Cambria Math" panose="02040503050406030204" pitchFamily="18" charset="0"/>
                          </a:rPr>
                          <m:t>𝑗</m:t>
                        </m:r>
                      </m:sub>
                    </m:sSub>
                  </m:oMath>
                </a14:m>
                <a:r>
                  <a:rPr lang="es-ES" sz="2000" dirty="0" smtClean="0">
                    <a:solidFill>
                      <a:srgbClr val="FF0000"/>
                    </a:solidFill>
                  </a:rPr>
                  <a:t>?</a:t>
                </a:r>
              </a:p>
              <a:p>
                <a:pPr marL="0" indent="0" algn="just">
                  <a:buNone/>
                </a:pPr>
                <a:endParaRPr lang="es-ES" sz="2000" dirty="0" smtClean="0"/>
              </a:p>
              <a:p>
                <a:pPr algn="just"/>
                <a:r>
                  <a:rPr lang="es-ES" sz="2000" dirty="0" smtClean="0"/>
                  <a:t>Este modelo puede expresarse matricialmente:</a:t>
                </a:r>
                <a:endParaRPr lang="en-US" sz="1600"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𝒀</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s-CO" sz="2000" b="0" i="1" smtClean="0">
                              <a:latin typeface="Cambria Math" panose="02040503050406030204" pitchFamily="18" charset="0"/>
                            </a:rPr>
                          </m:ctrlPr>
                        </m:sSubPr>
                        <m:e>
                          <m:r>
                            <a:rPr lang="es-CO" sz="2000" b="1" i="1" smtClean="0">
                              <a:latin typeface="Cambria Math" panose="02040503050406030204" pitchFamily="18" charset="0"/>
                            </a:rPr>
                            <m:t>𝑿</m:t>
                          </m:r>
                        </m:e>
                        <m:sub>
                          <m:r>
                            <a:rPr lang="es-CO" sz="2000" b="0" i="1" smtClean="0">
                              <a:latin typeface="Cambria Math" panose="02040503050406030204" pitchFamily="18" charset="0"/>
                            </a:rPr>
                            <m:t>𝑡</m:t>
                          </m:r>
                        </m:sub>
                      </m:sSub>
                      <m:r>
                        <a:rPr lang="en-US" sz="2000" b="1" i="1">
                          <a:latin typeface="Cambria Math" panose="02040503050406030204" pitchFamily="18" charset="0"/>
                        </a:rPr>
                        <m:t>𝜷</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𝒖</m:t>
                          </m:r>
                        </m:e>
                        <m:sub>
                          <m:r>
                            <a:rPr lang="en-US" sz="2000" i="1">
                              <a:latin typeface="Cambria Math" panose="02040503050406030204" pitchFamily="18" charset="0"/>
                            </a:rPr>
                            <m:t>𝑡</m:t>
                          </m:r>
                        </m:sub>
                      </m:sSub>
                    </m:oMath>
                  </m:oMathPara>
                </a14:m>
                <a:endParaRPr lang="es-ES" sz="2000" dirty="0" smtClean="0"/>
              </a:p>
              <a:p>
                <a:pPr marL="0" indent="0" algn="ctr">
                  <a:buNone/>
                </a:pPr>
                <a14:m>
                  <m:oMath xmlns:m="http://schemas.openxmlformats.org/officeDocument/2006/math">
                    <m:r>
                      <a:rPr lang="en-US" sz="2000" b="1" i="1">
                        <a:latin typeface="Cambria Math" panose="02040503050406030204" pitchFamily="18" charset="0"/>
                      </a:rPr>
                      <m:t>𝒀</m:t>
                    </m:r>
                    <m:r>
                      <a:rPr lang="es-CO" sz="2000" b="0" i="0" smtClean="0">
                        <a:latin typeface="Cambria Math" panose="02040503050406030204" pitchFamily="18" charset="0"/>
                      </a:rPr>
                      <m:t>=</m:t>
                    </m:r>
                    <m:d>
                      <m:dPr>
                        <m:ctrlPr>
                          <a:rPr lang="es-CO" sz="2000" b="0" i="1" smtClean="0">
                            <a:latin typeface="Cambria Math" panose="02040503050406030204" pitchFamily="18" charset="0"/>
                          </a:rPr>
                        </m:ctrlPr>
                      </m:dPr>
                      <m:e>
                        <m:m>
                          <m:mPr>
                            <m:mcs>
                              <m:mc>
                                <m:mcPr>
                                  <m:count m:val="1"/>
                                  <m:mcJc m:val="center"/>
                                </m:mcPr>
                              </m:mc>
                            </m:mcs>
                            <m:ctrlPr>
                              <a:rPr lang="es-CO" sz="2000" i="1">
                                <a:latin typeface="Cambria Math" panose="02040503050406030204" pitchFamily="18" charset="0"/>
                              </a:rPr>
                            </m:ctrlPr>
                          </m:mPr>
                          <m:mr>
                            <m:e>
                              <m:sSub>
                                <m:sSubPr>
                                  <m:ctrlPr>
                                    <a:rPr lang="es-CO" sz="2000" i="1">
                                      <a:latin typeface="Cambria Math" panose="02040503050406030204" pitchFamily="18" charset="0"/>
                                    </a:rPr>
                                  </m:ctrlPr>
                                </m:sSubPr>
                                <m:e>
                                  <m:r>
                                    <m:rPr>
                                      <m:brk m:alnAt="7"/>
                                    </m:rPr>
                                    <a:rPr lang="es-CO" sz="2000" i="1">
                                      <a:latin typeface="Cambria Math" panose="02040503050406030204" pitchFamily="18" charset="0"/>
                                    </a:rPr>
                                    <m:t>𝑌</m:t>
                                  </m:r>
                                </m:e>
                                <m:sub>
                                  <m:r>
                                    <m:rPr>
                                      <m:brk m:alnAt="7"/>
                                    </m:rPr>
                                    <a:rPr lang="es-CO" sz="2000" i="1">
                                      <a:latin typeface="Cambria Math" panose="02040503050406030204" pitchFamily="18" charset="0"/>
                                    </a:rPr>
                                    <m:t>1</m:t>
                                  </m:r>
                                </m:sub>
                              </m:sSub>
                            </m:e>
                          </m:mr>
                          <m:mr>
                            <m:e>
                              <m:sSub>
                                <m:sSubPr>
                                  <m:ctrlPr>
                                    <a:rPr lang="es-CO" sz="2000" i="1">
                                      <a:latin typeface="Cambria Math" panose="02040503050406030204" pitchFamily="18" charset="0"/>
                                    </a:rPr>
                                  </m:ctrlPr>
                                </m:sSubPr>
                                <m:e>
                                  <m:r>
                                    <m:rPr>
                                      <m:brk m:alnAt="7"/>
                                    </m:rPr>
                                    <a:rPr lang="es-CO" sz="2000" i="1">
                                      <a:latin typeface="Cambria Math" panose="02040503050406030204" pitchFamily="18" charset="0"/>
                                    </a:rPr>
                                    <m:t>𝑌</m:t>
                                  </m:r>
                                </m:e>
                                <m:sub>
                                  <m:r>
                                    <a:rPr lang="es-CO" sz="2000" i="1">
                                      <a:latin typeface="Cambria Math" panose="02040503050406030204" pitchFamily="18" charset="0"/>
                                    </a:rPr>
                                    <m:t>2</m:t>
                                  </m:r>
                                </m:sub>
                              </m:sSub>
                            </m:e>
                          </m:mr>
                          <m:mr>
                            <m:e>
                              <m:eqArr>
                                <m:eqArrPr>
                                  <m:ctrlPr>
                                    <a:rPr lang="es-CO" sz="2000" i="1">
                                      <a:latin typeface="Cambria Math" panose="02040503050406030204" pitchFamily="18" charset="0"/>
                                    </a:rPr>
                                  </m:ctrlPr>
                                </m:eqArrPr>
                                <m:e>
                                  <m:r>
                                    <a:rPr lang="es-CO" sz="2000" i="1">
                                      <a:latin typeface="Cambria Math" panose="02040503050406030204" pitchFamily="18" charset="0"/>
                                    </a:rPr>
                                    <m:t>⋮</m:t>
                                  </m:r>
                                </m:e>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𝑌</m:t>
                                      </m:r>
                                    </m:e>
                                    <m:sub>
                                      <m:r>
                                        <a:rPr lang="es-CO" sz="2000" b="0" i="1" smtClean="0">
                                          <a:latin typeface="Cambria Math" panose="02040503050406030204" pitchFamily="18" charset="0"/>
                                        </a:rPr>
                                        <m:t>𝑇</m:t>
                                      </m:r>
                                    </m:sub>
                                  </m:sSub>
                                </m:e>
                              </m:eqArr>
                            </m:e>
                          </m:mr>
                        </m:m>
                      </m:e>
                    </m:d>
                    <m:r>
                      <a:rPr lang="es-CO" sz="2000" b="0" i="1" smtClean="0">
                        <a:latin typeface="Cambria Math" panose="02040503050406030204" pitchFamily="18" charset="0"/>
                      </a:rPr>
                      <m:t>,</m:t>
                    </m:r>
                    <m:r>
                      <a:rPr lang="es-CO" sz="2000" b="1" i="1" smtClean="0">
                        <a:latin typeface="Cambria Math" panose="02040503050406030204" pitchFamily="18" charset="0"/>
                      </a:rPr>
                      <m:t>  </m:t>
                    </m:r>
                    <m:r>
                      <a:rPr lang="es-CO" sz="2000" b="1" i="0" smtClean="0">
                        <a:latin typeface="Cambria Math" panose="02040503050406030204" pitchFamily="18" charset="0"/>
                      </a:rPr>
                      <m:t>   </m:t>
                    </m:r>
                    <m:r>
                      <a:rPr lang="es-CO" sz="2000" b="1" i="0" smtClean="0">
                        <a:latin typeface="Cambria Math" panose="02040503050406030204" pitchFamily="18" charset="0"/>
                      </a:rPr>
                      <m:t>𝐗</m:t>
                    </m:r>
                    <m:r>
                      <a:rPr lang="es-CO" sz="2000">
                        <a:latin typeface="Cambria Math" panose="02040503050406030204" pitchFamily="18" charset="0"/>
                      </a:rPr>
                      <m:t>=</m:t>
                    </m:r>
                    <m:d>
                      <m:dPr>
                        <m:ctrlPr>
                          <a:rPr lang="es-CO" sz="2000" i="1">
                            <a:latin typeface="Cambria Math" panose="02040503050406030204" pitchFamily="18" charset="0"/>
                          </a:rPr>
                        </m:ctrlPr>
                      </m:dPr>
                      <m:e>
                        <m:m>
                          <m:mPr>
                            <m:mcs>
                              <m:mc>
                                <m:mcPr>
                                  <m:count m:val="3"/>
                                  <m:mcJc m:val="center"/>
                                </m:mcPr>
                              </m:mc>
                            </m:mcs>
                            <m:ctrlPr>
                              <a:rPr lang="es-CO" sz="2000" i="1" smtClean="0">
                                <a:latin typeface="Cambria Math" panose="02040503050406030204" pitchFamily="18" charset="0"/>
                              </a:rPr>
                            </m:ctrlPr>
                          </m:mPr>
                          <m:mr>
                            <m:e>
                              <m:r>
                                <m:rPr>
                                  <m:brk m:alnAt="7"/>
                                </m:rPr>
                                <a:rPr lang="es-CO" sz="2000" b="0" i="1" smtClean="0">
                                  <a:latin typeface="Cambria Math" panose="02040503050406030204" pitchFamily="18" charset="0"/>
                                </a:rPr>
                                <m:t>1</m:t>
                              </m:r>
                            </m:e>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21</m:t>
                                  </m:r>
                                </m:sub>
                              </m:sSub>
                            </m:e>
                            <m:e>
                              <m:r>
                                <a:rPr lang="es-CO" sz="2000" i="1" smtClean="0">
                                  <a:latin typeface="Cambria Math" panose="02040503050406030204" pitchFamily="18" charset="0"/>
                                </a:rPr>
                                <m:t>…</m:t>
                              </m:r>
                            </m:e>
                          </m:mr>
                          <m:mr>
                            <m:e>
                              <m:r>
                                <a:rPr lang="es-CO" sz="2000" b="0" i="1" smtClean="0">
                                  <a:latin typeface="Cambria Math" panose="02040503050406030204" pitchFamily="18" charset="0"/>
                                </a:rPr>
                                <m:t>1</m:t>
                              </m:r>
                            </m:e>
                            <m:e>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2</m:t>
                                  </m:r>
                                  <m:r>
                                    <a:rPr lang="es-CO" sz="2000" b="0" i="1" smtClean="0">
                                      <a:latin typeface="Cambria Math" panose="02040503050406030204" pitchFamily="18" charset="0"/>
                                    </a:rPr>
                                    <m:t>2</m:t>
                                  </m:r>
                                </m:sub>
                              </m:sSub>
                            </m:e>
                            <m:e>
                              <m:r>
                                <a:rPr lang="es-CO" sz="2000" i="1">
                                  <a:latin typeface="Cambria Math" panose="02040503050406030204" pitchFamily="18" charset="0"/>
                                </a:rPr>
                                <m:t>…</m:t>
                              </m:r>
                            </m:e>
                          </m:mr>
                          <m:mr>
                            <m:e>
                              <m:r>
                                <a:rPr lang="es-CO" sz="2000" i="1">
                                  <a:latin typeface="Cambria Math" panose="02040503050406030204" pitchFamily="18" charset="0"/>
                                </a:rPr>
                                <m:t>⋮</m:t>
                              </m:r>
                            </m:e>
                            <m:e>
                              <m:r>
                                <a:rPr lang="es-CO" sz="2000" i="1">
                                  <a:latin typeface="Cambria Math" panose="02040503050406030204" pitchFamily="18" charset="0"/>
                                </a:rPr>
                                <m:t>⋮</m:t>
                              </m:r>
                            </m:e>
                            <m:e>
                              <m:r>
                                <a:rPr lang="es-CO" sz="2000" i="1" smtClean="0">
                                  <a:latin typeface="Cambria Math" panose="02040503050406030204" pitchFamily="18" charset="0"/>
                                </a:rPr>
                                <m:t>⋱</m:t>
                              </m:r>
                            </m:e>
                          </m:mr>
                        </m:m>
                      </m:e>
                    </m:d>
                  </m:oMath>
                </a14:m>
                <a:r>
                  <a:rPr lang="es-ES" sz="2000" dirty="0" smtClean="0"/>
                  <a:t>, </a:t>
                </a:r>
                <a14:m>
                  <m:oMath xmlns:m="http://schemas.openxmlformats.org/officeDocument/2006/math">
                    <m:r>
                      <a:rPr lang="es-CO" sz="2000" b="0" i="0" smtClean="0">
                        <a:latin typeface="Cambria Math" panose="02040503050406030204" pitchFamily="18" charset="0"/>
                      </a:rPr>
                      <m:t>   </m:t>
                    </m:r>
                    <m:r>
                      <a:rPr lang="es-CO" sz="2000" b="1" i="1" smtClean="0">
                        <a:latin typeface="Cambria Math" panose="02040503050406030204" pitchFamily="18" charset="0"/>
                      </a:rPr>
                      <m:t>𝒖</m:t>
                    </m:r>
                    <m:r>
                      <a:rPr lang="es-CO" sz="2000">
                        <a:latin typeface="Cambria Math" panose="02040503050406030204" pitchFamily="18" charset="0"/>
                      </a:rPr>
                      <m:t>=</m:t>
                    </m:r>
                    <m:d>
                      <m:dPr>
                        <m:ctrlPr>
                          <a:rPr lang="es-CO" sz="2000" i="1">
                            <a:latin typeface="Cambria Math" panose="02040503050406030204" pitchFamily="18" charset="0"/>
                          </a:rPr>
                        </m:ctrlPr>
                      </m:dPr>
                      <m:e>
                        <m:m>
                          <m:mPr>
                            <m:mcs>
                              <m:mc>
                                <m:mcPr>
                                  <m:count m:val="1"/>
                                  <m:mcJc m:val="center"/>
                                </m:mcPr>
                              </m:mc>
                            </m:mcs>
                            <m:ctrlPr>
                              <a:rPr lang="es-CO" sz="2000" i="1">
                                <a:latin typeface="Cambria Math" panose="02040503050406030204" pitchFamily="18" charset="0"/>
                              </a:rPr>
                            </m:ctrlPr>
                          </m:mPr>
                          <m:mr>
                            <m:e>
                              <m:sSub>
                                <m:sSubPr>
                                  <m:ctrlPr>
                                    <a:rPr lang="es-CO" sz="2000" i="1">
                                      <a:latin typeface="Cambria Math" panose="02040503050406030204" pitchFamily="18" charset="0"/>
                                    </a:rPr>
                                  </m:ctrlPr>
                                </m:sSubPr>
                                <m:e>
                                  <m:r>
                                    <a:rPr lang="es-CO" sz="2000" b="0" i="1" smtClean="0">
                                      <a:latin typeface="Cambria Math" panose="02040503050406030204" pitchFamily="18" charset="0"/>
                                    </a:rPr>
                                    <m:t>𝑢</m:t>
                                  </m:r>
                                </m:e>
                                <m:sub>
                                  <m:r>
                                    <m:rPr>
                                      <m:brk m:alnAt="7"/>
                                    </m:rPr>
                                    <a:rPr lang="es-CO" sz="2000" i="1">
                                      <a:latin typeface="Cambria Math" panose="02040503050406030204" pitchFamily="18" charset="0"/>
                                    </a:rPr>
                                    <m:t>1</m:t>
                                  </m:r>
                                </m:sub>
                              </m:sSub>
                            </m:e>
                          </m:mr>
                          <m:mr>
                            <m:e>
                              <m:sSub>
                                <m:sSubPr>
                                  <m:ctrlPr>
                                    <a:rPr lang="es-CO" sz="2000" i="1">
                                      <a:latin typeface="Cambria Math" panose="02040503050406030204" pitchFamily="18" charset="0"/>
                                    </a:rPr>
                                  </m:ctrlPr>
                                </m:sSubPr>
                                <m:e>
                                  <m:r>
                                    <a:rPr lang="es-CO" sz="2000" b="0" i="1" smtClean="0">
                                      <a:latin typeface="Cambria Math" panose="02040503050406030204" pitchFamily="18" charset="0"/>
                                    </a:rPr>
                                    <m:t>𝑢</m:t>
                                  </m:r>
                                </m:e>
                                <m:sub>
                                  <m:r>
                                    <a:rPr lang="es-CO" sz="2000" i="1">
                                      <a:latin typeface="Cambria Math" panose="02040503050406030204" pitchFamily="18" charset="0"/>
                                    </a:rPr>
                                    <m:t>2</m:t>
                                  </m:r>
                                </m:sub>
                              </m:sSub>
                            </m:e>
                          </m:mr>
                          <m:mr>
                            <m:e>
                              <m:eqArr>
                                <m:eqArrPr>
                                  <m:ctrlPr>
                                    <a:rPr lang="es-CO" sz="2000" i="1">
                                      <a:latin typeface="Cambria Math" panose="02040503050406030204" pitchFamily="18" charset="0"/>
                                    </a:rPr>
                                  </m:ctrlPr>
                                </m:eqArrPr>
                                <m:e>
                                  <m:r>
                                    <a:rPr lang="es-CO" sz="2000" i="1">
                                      <a:latin typeface="Cambria Math" panose="02040503050406030204" pitchFamily="18" charset="0"/>
                                    </a:rPr>
                                    <m:t>⋮</m:t>
                                  </m:r>
                                </m:e>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𝑢</m:t>
                                      </m:r>
                                    </m:e>
                                    <m:sub>
                                      <m:r>
                                        <a:rPr lang="es-CO" sz="2000" b="0" i="1" smtClean="0">
                                          <a:latin typeface="Cambria Math" panose="02040503050406030204" pitchFamily="18" charset="0"/>
                                        </a:rPr>
                                        <m:t>𝑇</m:t>
                                      </m:r>
                                    </m:sub>
                                  </m:sSub>
                                </m:e>
                              </m:eqArr>
                            </m:e>
                          </m:mr>
                        </m:m>
                      </m:e>
                    </m:d>
                    <m:r>
                      <m:rPr>
                        <m:nor/>
                      </m:rPr>
                      <a:rPr lang="es-ES" sz="2000" dirty="0"/>
                      <m:t>, </m:t>
                    </m:r>
                    <m:r>
                      <a:rPr lang="es-CO" sz="2000">
                        <a:latin typeface="Cambria Math" panose="02040503050406030204" pitchFamily="18" charset="0"/>
                      </a:rPr>
                      <m:t>   </m:t>
                    </m:r>
                    <m:r>
                      <a:rPr lang="es-CO" sz="2000" b="1" i="1" smtClean="0">
                        <a:latin typeface="Cambria Math" panose="02040503050406030204" pitchFamily="18" charset="0"/>
                      </a:rPr>
                      <m:t>𝜷</m:t>
                    </m:r>
                    <m:r>
                      <a:rPr lang="es-CO" sz="2000">
                        <a:latin typeface="Cambria Math" panose="02040503050406030204" pitchFamily="18" charset="0"/>
                      </a:rPr>
                      <m:t>=</m:t>
                    </m:r>
                    <m:d>
                      <m:dPr>
                        <m:ctrlPr>
                          <a:rPr lang="es-CO" sz="2000" i="1">
                            <a:latin typeface="Cambria Math" panose="02040503050406030204" pitchFamily="18" charset="0"/>
                          </a:rPr>
                        </m:ctrlPr>
                      </m:dPr>
                      <m:e>
                        <m:m>
                          <m:mPr>
                            <m:mcs>
                              <m:mc>
                                <m:mcPr>
                                  <m:count m:val="1"/>
                                  <m:mcJc m:val="center"/>
                                </m:mcPr>
                              </m:mc>
                            </m:mcs>
                            <m:ctrlPr>
                              <a:rPr lang="es-CO" sz="2000" i="1">
                                <a:latin typeface="Cambria Math" panose="02040503050406030204" pitchFamily="18" charset="0"/>
                              </a:rPr>
                            </m:ctrlPr>
                          </m:mPr>
                          <m:mr>
                            <m:e>
                              <m:sSub>
                                <m:sSubPr>
                                  <m:ctrlPr>
                                    <a:rPr lang="es-CO" sz="2000" i="1">
                                      <a:latin typeface="Cambria Math" panose="02040503050406030204" pitchFamily="18" charset="0"/>
                                    </a:rPr>
                                  </m:ctrlPr>
                                </m:sSubPr>
                                <m:e>
                                  <m:r>
                                    <a:rPr lang="es-CO" sz="2000" b="0" i="1" smtClean="0">
                                      <a:latin typeface="Cambria Math" panose="02040503050406030204" pitchFamily="18" charset="0"/>
                                    </a:rPr>
                                    <m:t>𝛽</m:t>
                                  </m:r>
                                </m:e>
                                <m:sub>
                                  <m:r>
                                    <m:rPr>
                                      <m:brk m:alnAt="7"/>
                                    </m:rPr>
                                    <a:rPr lang="es-CO" sz="2000" i="1">
                                      <a:latin typeface="Cambria Math" panose="02040503050406030204" pitchFamily="18" charset="0"/>
                                    </a:rPr>
                                    <m:t>1</m:t>
                                  </m:r>
                                </m:sub>
                              </m:sSub>
                            </m:e>
                          </m:mr>
                          <m:mr>
                            <m:e>
                              <m:sSub>
                                <m:sSubPr>
                                  <m:ctrlPr>
                                    <a:rPr lang="es-CO" sz="2000" i="1">
                                      <a:latin typeface="Cambria Math" panose="02040503050406030204" pitchFamily="18" charset="0"/>
                                    </a:rPr>
                                  </m:ctrlPr>
                                </m:sSubPr>
                                <m:e>
                                  <m:r>
                                    <a:rPr lang="es-CO" sz="2000" i="1">
                                      <a:latin typeface="Cambria Math" panose="02040503050406030204" pitchFamily="18" charset="0"/>
                                    </a:rPr>
                                    <m:t>𝛽</m:t>
                                  </m:r>
                                </m:e>
                                <m:sub>
                                  <m:r>
                                    <a:rPr lang="es-CO" sz="2000" b="0" i="1" smtClean="0">
                                      <a:latin typeface="Cambria Math" panose="02040503050406030204" pitchFamily="18" charset="0"/>
                                    </a:rPr>
                                    <m:t>2</m:t>
                                  </m:r>
                                </m:sub>
                              </m:sSub>
                            </m:e>
                          </m:mr>
                          <m:mr>
                            <m:e>
                              <m:eqArr>
                                <m:eqArrPr>
                                  <m:ctrlPr>
                                    <a:rPr lang="es-CO" sz="2000" i="1">
                                      <a:latin typeface="Cambria Math" panose="02040503050406030204" pitchFamily="18" charset="0"/>
                                    </a:rPr>
                                  </m:ctrlPr>
                                </m:eqArrPr>
                                <m:e>
                                  <m:r>
                                    <a:rPr lang="es-CO" sz="2000" i="1">
                                      <a:latin typeface="Cambria Math" panose="02040503050406030204" pitchFamily="18" charset="0"/>
                                    </a:rPr>
                                    <m:t>⋮</m:t>
                                  </m:r>
                                </m:e>
                                <m:e>
                                  <m:sSub>
                                    <m:sSubPr>
                                      <m:ctrlPr>
                                        <a:rPr lang="es-CO" sz="2000" i="1">
                                          <a:latin typeface="Cambria Math" panose="02040503050406030204" pitchFamily="18" charset="0"/>
                                        </a:rPr>
                                      </m:ctrlPr>
                                    </m:sSubPr>
                                    <m:e>
                                      <m:r>
                                        <a:rPr lang="es-CO" sz="2000" i="1">
                                          <a:latin typeface="Cambria Math" panose="02040503050406030204" pitchFamily="18" charset="0"/>
                                        </a:rPr>
                                        <m:t>𝛽</m:t>
                                      </m:r>
                                    </m:e>
                                    <m:sub>
                                      <m:r>
                                        <a:rPr lang="es-CO" sz="2000" b="0" i="1" smtClean="0">
                                          <a:latin typeface="Cambria Math" panose="02040503050406030204" pitchFamily="18" charset="0"/>
                                        </a:rPr>
                                        <m:t>𝐾</m:t>
                                      </m:r>
                                    </m:sub>
                                  </m:sSub>
                                </m:e>
                              </m:eqArr>
                            </m:e>
                          </m:mr>
                        </m:m>
                      </m:e>
                    </m:d>
                    <m:r>
                      <a:rPr lang="es-CO" sz="2000" b="1" i="1" smtClean="0">
                        <a:latin typeface="Cambria Math" panose="02040503050406030204" pitchFamily="18" charset="0"/>
                      </a:rPr>
                      <m:t>     </m:t>
                    </m:r>
                  </m:oMath>
                </a14:m>
                <a:endParaRPr lang="es-CO" sz="2000" b="1" dirty="0" smtClean="0"/>
              </a:p>
              <a:p>
                <a:pPr marL="0" indent="0" algn="ctr">
                  <a:buNone/>
                </a:pPr>
                <a:endParaRPr lang="es-CO" sz="2000" b="1" dirty="0" smtClean="0"/>
              </a:p>
              <a:p>
                <a:pPr marL="0" indent="0" algn="just">
                  <a:buNone/>
                </a:pPr>
                <a14:m>
                  <m:oMath xmlns:m="http://schemas.openxmlformats.org/officeDocument/2006/math">
                    <m:r>
                      <a:rPr lang="es-CO" sz="2000" b="1" i="1">
                        <a:latin typeface="Cambria Math" panose="02040503050406030204" pitchFamily="18" charset="0"/>
                      </a:rPr>
                      <m:t>𝑿</m:t>
                    </m:r>
                  </m:oMath>
                </a14:m>
                <a:r>
                  <a:rPr lang="es-ES" sz="2000" dirty="0" smtClean="0"/>
                  <a:t> recibe el nombre de Matriz de Diseño. Como supuesto adicional en el caso multivariado, se requiere que esta matriz tenga rango </a:t>
                </a:r>
                <a14:m>
                  <m:oMath xmlns:m="http://schemas.openxmlformats.org/officeDocument/2006/math">
                    <m:r>
                      <m:rPr>
                        <m:sty m:val="p"/>
                      </m:rPr>
                      <a:rPr lang="es-CO" sz="2000">
                        <a:latin typeface="Cambria Math" panose="02040503050406030204" pitchFamily="18" charset="0"/>
                      </a:rPr>
                      <m:t>K</m:t>
                    </m:r>
                  </m:oMath>
                </a14:m>
                <a:endParaRPr lang="es-ES" sz="2000" dirty="0" smtClean="0"/>
              </a:p>
              <a:p>
                <a:pPr marL="0" indent="0" algn="just">
                  <a:buNone/>
                </a:pPr>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741" b="-16501"/>
                </a:stretch>
              </a:blipFill>
            </p:spPr>
            <p:txBody>
              <a:bodyPr/>
              <a:lstStyle/>
              <a:p>
                <a:r>
                  <a:rPr lang="en-US">
                    <a:noFill/>
                  </a:rPr>
                  <a:t> </a:t>
                </a:r>
              </a:p>
            </p:txBody>
          </p:sp>
        </mc:Fallback>
      </mc:AlternateContent>
    </p:spTree>
    <p:extLst>
      <p:ext uri="{BB962C8B-B14F-4D97-AF65-F5344CB8AC3E}">
        <p14:creationId xmlns:p14="http://schemas.microsoft.com/office/powerpoint/2010/main" val="40350057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Modelo de regresión simple (Más general)</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En este caso, </a:t>
                </a:r>
                <a14:m>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𝜷</m:t>
                        </m:r>
                      </m:e>
                    </m:acc>
                  </m:oMath>
                </a14:m>
                <a:r>
                  <a:rPr lang="es-ES" sz="2000" dirty="0" smtClean="0"/>
                  <a:t> se obtienen minimizando la RSS dada por:</a:t>
                </a:r>
                <a:endParaRPr lang="es-CO"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𝑅𝑆𝑆</m:t>
                      </m:r>
                      <m:r>
                        <a:rPr lang="en-US" sz="2000" i="1">
                          <a:latin typeface="Cambria Math" panose="02040503050406030204" pitchFamily="18" charset="0"/>
                        </a:rPr>
                        <m:t>=</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acc>
                            </m:e>
                            <m:sup>
                              <m:r>
                                <a:rPr lang="en-US" sz="2000" i="1">
                                  <a:latin typeface="Cambria Math" panose="02040503050406030204" pitchFamily="18" charset="0"/>
                                </a:rPr>
                                <m:t>2</m:t>
                              </m:r>
                            </m:sup>
                          </m:sSup>
                        </m:e>
                      </m:nary>
                      <m:r>
                        <a:rPr lang="es-CO" sz="2000" b="0" i="1" smtClean="0">
                          <a:latin typeface="Cambria Math" panose="02040503050406030204" pitchFamily="18" charset="0"/>
                        </a:rPr>
                        <m:t>=</m:t>
                      </m:r>
                      <m:d>
                        <m:dPr>
                          <m:begChr m:val="["/>
                          <m:endChr m:val="]"/>
                          <m:ctrlPr>
                            <a:rPr lang="es-CO" sz="2000" b="0" i="1" smtClean="0">
                              <a:latin typeface="Cambria Math" panose="02040503050406030204" pitchFamily="18" charset="0"/>
                            </a:rPr>
                          </m:ctrlPr>
                        </m:dPr>
                        <m:e>
                          <m:m>
                            <m:mPr>
                              <m:mcs>
                                <m:mc>
                                  <m:mcPr>
                                    <m:count m:val="3"/>
                                    <m:mcJc m:val="center"/>
                                  </m:mcPr>
                                </m:mc>
                              </m:mcs>
                              <m:ctrlPr>
                                <a:rPr lang="es-CO" sz="2000" i="1">
                                  <a:latin typeface="Cambria Math" panose="02040503050406030204" pitchFamily="18" charset="0"/>
                                </a:rPr>
                              </m:ctrlPr>
                            </m:mPr>
                            <m:mr>
                              <m:e>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i="1">
                                                <a:latin typeface="Cambria Math" panose="02040503050406030204" pitchFamily="18" charset="0"/>
                                              </a:rPr>
                                              <m:t>1</m:t>
                                            </m:r>
                                          </m:sub>
                                        </m:sSub>
                                      </m:e>
                                    </m:acc>
                                  </m:e>
                                  <m:sup>
                                    <m:r>
                                      <a:rPr lang="en-US" sz="2000" i="1">
                                        <a:latin typeface="Cambria Math" panose="02040503050406030204" pitchFamily="18" charset="0"/>
                                      </a:rPr>
                                      <m:t>2</m:t>
                                    </m:r>
                                  </m:sup>
                                </m:sSup>
                              </m:e>
                              <m:e>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i="1">
                                                <a:latin typeface="Cambria Math" panose="02040503050406030204" pitchFamily="18" charset="0"/>
                                              </a:rPr>
                                              <m:t>1</m:t>
                                            </m:r>
                                          </m:sub>
                                        </m:sSub>
                                      </m:e>
                                    </m:acc>
                                  </m:e>
                                  <m:sup>
                                    <m:r>
                                      <a:rPr lang="en-US" sz="2000" i="1">
                                        <a:latin typeface="Cambria Math" panose="02040503050406030204" pitchFamily="18" charset="0"/>
                                      </a:rPr>
                                      <m:t>2</m:t>
                                    </m:r>
                                  </m:sup>
                                </m:sSup>
                              </m:e>
                              <m:e>
                                <m:r>
                                  <a:rPr lang="es-CO" sz="2000" i="1">
                                    <a:latin typeface="Cambria Math" panose="02040503050406030204" pitchFamily="18" charset="0"/>
                                  </a:rPr>
                                  <m:t>⋯</m:t>
                                </m:r>
                              </m:e>
                            </m:mr>
                          </m:m>
                        </m:e>
                      </m:d>
                      <m:d>
                        <m:dPr>
                          <m:begChr m:val="["/>
                          <m:endChr m:val="]"/>
                          <m:ctrlPr>
                            <a:rPr lang="es-CO" sz="2000" b="0" i="1" smtClean="0">
                              <a:latin typeface="Cambria Math" panose="02040503050406030204" pitchFamily="18" charset="0"/>
                            </a:rPr>
                          </m:ctrlPr>
                        </m:dPr>
                        <m:e>
                          <m:m>
                            <m:mPr>
                              <m:mcs>
                                <m:mc>
                                  <m:mcPr>
                                    <m:count m:val="1"/>
                                    <m:mcJc m:val="center"/>
                                  </m:mcPr>
                                </m:mc>
                              </m:mcs>
                              <m:ctrlPr>
                                <a:rPr lang="es-CO" sz="2000" b="0" i="1" smtClean="0">
                                  <a:latin typeface="Cambria Math" panose="02040503050406030204" pitchFamily="18" charset="0"/>
                                </a:rPr>
                              </m:ctrlPr>
                            </m:mPr>
                            <m:mr>
                              <m:e>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i="1">
                                                <a:latin typeface="Cambria Math" panose="02040503050406030204" pitchFamily="18" charset="0"/>
                                              </a:rPr>
                                              <m:t>1</m:t>
                                            </m:r>
                                          </m:sub>
                                        </m:sSub>
                                      </m:e>
                                    </m:acc>
                                  </m:e>
                                  <m:sup>
                                    <m:r>
                                      <a:rPr lang="en-US" sz="2000" i="1">
                                        <a:latin typeface="Cambria Math" panose="02040503050406030204" pitchFamily="18" charset="0"/>
                                      </a:rPr>
                                      <m:t>2</m:t>
                                    </m:r>
                                  </m:sup>
                                </m:sSup>
                              </m:e>
                            </m:mr>
                            <m:mr>
                              <m:e>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b="0" i="1" smtClean="0">
                                                <a:latin typeface="Cambria Math" panose="02040503050406030204" pitchFamily="18" charset="0"/>
                                              </a:rPr>
                                              <m:t>2</m:t>
                                            </m:r>
                                          </m:sub>
                                        </m:sSub>
                                      </m:e>
                                    </m:acc>
                                  </m:e>
                                  <m:sup>
                                    <m:r>
                                      <a:rPr lang="en-US" sz="2000" i="1">
                                        <a:latin typeface="Cambria Math" panose="02040503050406030204" pitchFamily="18" charset="0"/>
                                      </a:rPr>
                                      <m:t>2</m:t>
                                    </m:r>
                                  </m:sup>
                                </m:sSup>
                              </m:e>
                            </m:mr>
                            <m:mr>
                              <m:e>
                                <m:r>
                                  <a:rPr lang="es-CO" sz="2000" i="1">
                                    <a:latin typeface="Cambria Math" panose="02040503050406030204" pitchFamily="18" charset="0"/>
                                  </a:rPr>
                                  <m:t>⋮</m:t>
                                </m:r>
                              </m:e>
                            </m:mr>
                          </m:m>
                        </m:e>
                      </m:d>
                    </m:oMath>
                  </m:oMathPara>
                </a14:m>
                <a:r>
                  <a:rPr lang="es-CO" sz="2000" b="0" i="1" dirty="0" smtClean="0">
                    <a:latin typeface="Cambria Math" panose="02040503050406030204" pitchFamily="18" charset="0"/>
                  </a:rPr>
                  <a:t/>
                </a:r>
                <a:br>
                  <a:rPr lang="es-CO" sz="2000" b="0" i="1" dirty="0" smtClean="0">
                    <a:latin typeface="Cambria Math" panose="02040503050406030204" pitchFamily="18" charset="0"/>
                  </a:rPr>
                </a:br>
                <a:r>
                  <a:rPr lang="es-CO" sz="2000" b="0" i="1" dirty="0" smtClean="0">
                    <a:latin typeface="Cambria Math" panose="02040503050406030204" pitchFamily="18" charset="0"/>
                  </a:rPr>
                  <a:t>                                            </a:t>
                </a:r>
                <a14:m>
                  <m:oMath xmlns:m="http://schemas.openxmlformats.org/officeDocument/2006/math">
                    <m:r>
                      <a:rPr lang="es-CO" sz="2000" b="0" i="1" smtClean="0">
                        <a:latin typeface="Cambria Math" panose="02040503050406030204" pitchFamily="18" charset="0"/>
                      </a:rPr>
                      <m:t>=</m:t>
                    </m:r>
                    <m:d>
                      <m:dPr>
                        <m:ctrlPr>
                          <a:rPr lang="en-US" sz="2000" b="1" i="1" smtClean="0">
                            <a:latin typeface="Cambria Math" panose="02040503050406030204" pitchFamily="18" charset="0"/>
                          </a:rPr>
                        </m:ctrlPr>
                      </m:dPr>
                      <m:e>
                        <m:r>
                          <a:rPr lang="en-US" sz="2000" b="1" i="1">
                            <a:latin typeface="Cambria Math" panose="02040503050406030204" pitchFamily="18" charset="0"/>
                          </a:rPr>
                          <m:t>𝒀</m:t>
                        </m:r>
                        <m:r>
                          <a:rPr lang="es-CO" sz="2000" i="1">
                            <a:latin typeface="Cambria Math" panose="02040503050406030204" pitchFamily="18" charset="0"/>
                          </a:rPr>
                          <m:t>−</m:t>
                        </m:r>
                        <m:r>
                          <a:rPr lang="es-CO" sz="2000" b="1" i="1">
                            <a:latin typeface="Cambria Math" panose="02040503050406030204" pitchFamily="18" charset="0"/>
                          </a:rPr>
                          <m:t>𝑿</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𝜷</m:t>
                            </m:r>
                          </m:e>
                        </m:acc>
                      </m:e>
                    </m:d>
                    <m:r>
                      <a:rPr lang="es-CO" sz="2000" b="1" i="1" smtClean="0">
                        <a:latin typeface="Cambria Math" panose="02040503050406030204" pitchFamily="18" charset="0"/>
                      </a:rPr>
                      <m:t>′</m:t>
                    </m:r>
                    <m:d>
                      <m:dPr>
                        <m:ctrlPr>
                          <a:rPr lang="en-US" sz="2000" b="1" i="1">
                            <a:latin typeface="Cambria Math" panose="02040503050406030204" pitchFamily="18" charset="0"/>
                          </a:rPr>
                        </m:ctrlPr>
                      </m:dPr>
                      <m:e>
                        <m:r>
                          <a:rPr lang="en-US" sz="2000" b="1" i="1">
                            <a:latin typeface="Cambria Math" panose="02040503050406030204" pitchFamily="18" charset="0"/>
                          </a:rPr>
                          <m:t>𝒀</m:t>
                        </m:r>
                        <m:r>
                          <a:rPr lang="es-CO" sz="2000" i="1">
                            <a:latin typeface="Cambria Math" panose="02040503050406030204" pitchFamily="18" charset="0"/>
                          </a:rPr>
                          <m:t>−</m:t>
                        </m:r>
                        <m:r>
                          <a:rPr lang="es-CO" sz="2000" b="1" i="1">
                            <a:latin typeface="Cambria Math" panose="02040503050406030204" pitchFamily="18" charset="0"/>
                          </a:rPr>
                          <m:t>𝑿</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𝜷</m:t>
                            </m:r>
                          </m:e>
                        </m:acc>
                      </m:e>
                    </m:d>
                  </m:oMath>
                </a14:m>
                <a:endParaRPr lang="es-CO" sz="2000" i="1" dirty="0" smtClean="0">
                  <a:latin typeface="Cambria Math" panose="02040503050406030204" pitchFamily="18" charset="0"/>
                </a:endParaRPr>
              </a:p>
              <a:p>
                <a:pPr marL="0" indent="0" algn="ctr">
                  <a:buNone/>
                </a:pPr>
                <a:endParaRPr lang="es-CO" sz="2000" b="1" dirty="0" smtClean="0"/>
              </a:p>
              <a:p>
                <a:pPr marL="0" indent="0" algn="just">
                  <a:buNone/>
                </a:pPr>
                <a:r>
                  <a:rPr lang="es-ES" sz="2000" dirty="0" smtClean="0"/>
                  <a:t>Este problema tiene solución cerrada que viene dada por:</a:t>
                </a:r>
              </a:p>
              <a:p>
                <a:pPr marL="0" indent="0" algn="just">
                  <a:buNone/>
                </a:pPr>
                <a:endParaRPr lang="en-US" sz="2000" b="1" i="1" dirty="0" smtClean="0">
                  <a:latin typeface="Cambria Math" panose="02040503050406030204" pitchFamily="18" charset="0"/>
                </a:endParaRPr>
              </a:p>
              <a:p>
                <a:pPr marL="0" indent="0" algn="just">
                  <a:buNone/>
                </a:pPr>
                <a14:m>
                  <m:oMathPara xmlns:m="http://schemas.openxmlformats.org/officeDocument/2006/math">
                    <m:oMathParaPr>
                      <m:jc m:val="center"/>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𝜷</m:t>
                          </m:r>
                        </m:e>
                      </m:acc>
                      <m:r>
                        <a:rPr lang="es-CO" sz="2000" b="1" i="1" smtClean="0">
                          <a:latin typeface="Cambria Math" panose="02040503050406030204" pitchFamily="18" charset="0"/>
                        </a:rPr>
                        <m:t>=</m:t>
                      </m:r>
                      <m:sSup>
                        <m:sSupPr>
                          <m:ctrlPr>
                            <a:rPr lang="es-CO" sz="2000" b="1" i="1" smtClean="0">
                              <a:latin typeface="Cambria Math" panose="02040503050406030204" pitchFamily="18" charset="0"/>
                            </a:rPr>
                          </m:ctrlPr>
                        </m:sSupPr>
                        <m:e>
                          <m:d>
                            <m:dPr>
                              <m:ctrlPr>
                                <a:rPr lang="es-CO" sz="2000" b="1" i="1">
                                  <a:latin typeface="Cambria Math" panose="02040503050406030204" pitchFamily="18" charset="0"/>
                                </a:rPr>
                              </m:ctrlPr>
                            </m:dPr>
                            <m:e>
                              <m:r>
                                <a:rPr lang="es-CO" sz="2000" b="1" i="1">
                                  <a:latin typeface="Cambria Math" panose="02040503050406030204" pitchFamily="18" charset="0"/>
                                </a:rPr>
                                <m:t>𝑿</m:t>
                              </m:r>
                              <m:r>
                                <m:rPr>
                                  <m:nor/>
                                </m:rPr>
                                <a:rPr lang="es-ES" sz="2000" dirty="0"/>
                                <m:t>’</m:t>
                              </m:r>
                              <m:r>
                                <a:rPr lang="es-CO" sz="2000" b="1" i="1">
                                  <a:latin typeface="Cambria Math" panose="02040503050406030204" pitchFamily="18" charset="0"/>
                                </a:rPr>
                                <m:t>𝑿</m:t>
                              </m:r>
                            </m:e>
                          </m:d>
                        </m:e>
                        <m:sup>
                          <m:r>
                            <a:rPr lang="es-CO" sz="2000" b="1" i="1" smtClean="0">
                              <a:latin typeface="Cambria Math" panose="02040503050406030204" pitchFamily="18" charset="0"/>
                            </a:rPr>
                            <m:t>−</m:t>
                          </m:r>
                          <m:r>
                            <a:rPr lang="es-CO" sz="2000" b="1" i="1" smtClean="0">
                              <a:latin typeface="Cambria Math" panose="02040503050406030204" pitchFamily="18" charset="0"/>
                            </a:rPr>
                            <m:t>𝟏</m:t>
                          </m:r>
                        </m:sup>
                      </m:sSup>
                      <m:r>
                        <a:rPr lang="es-CO" sz="2000" b="1" i="1">
                          <a:latin typeface="Cambria Math" panose="02040503050406030204" pitchFamily="18" charset="0"/>
                        </a:rPr>
                        <m:t>𝑿</m:t>
                      </m:r>
                      <m:r>
                        <m:rPr>
                          <m:nor/>
                        </m:rPr>
                        <a:rPr lang="es-ES" sz="2000" dirty="0"/>
                        <m:t>’</m:t>
                      </m:r>
                      <m:r>
                        <a:rPr lang="es-CO" sz="2000" b="1" i="1" dirty="0" smtClean="0">
                          <a:latin typeface="Cambria Math" panose="02040503050406030204" pitchFamily="18" charset="0"/>
                        </a:rPr>
                        <m:t>𝒀</m:t>
                      </m:r>
                    </m:oMath>
                  </m:oMathPara>
                </a14:m>
                <a:endParaRPr lang="es-ES" sz="2000" dirty="0" smtClean="0"/>
              </a:p>
              <a:p>
                <a:pPr marL="0" indent="0" algn="just">
                  <a:buNone/>
                </a:pPr>
                <a:endParaRPr lang="es-ES" sz="2000" dirty="0" smtClean="0"/>
              </a:p>
              <a:p>
                <a:pPr marL="0" indent="0" algn="just">
                  <a:buNone/>
                </a:pPr>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a:stretch>
              </a:blipFill>
            </p:spPr>
            <p:txBody>
              <a:bodyPr/>
              <a:lstStyle/>
              <a:p>
                <a:r>
                  <a:rPr lang="es-CO">
                    <a:noFill/>
                  </a:rPr>
                  <a:t> </a:t>
                </a:r>
              </a:p>
            </p:txBody>
          </p:sp>
        </mc:Fallback>
      </mc:AlternateContent>
    </p:spTree>
    <p:extLst>
      <p:ext uri="{BB962C8B-B14F-4D97-AF65-F5344CB8AC3E}">
        <p14:creationId xmlns:p14="http://schemas.microsoft.com/office/powerpoint/2010/main" val="7874373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Propiedades del estimador MCO</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14:m>
                  <m:oMath xmlns:m="http://schemas.openxmlformats.org/officeDocument/2006/math">
                    <m:r>
                      <m:rPr>
                        <m:sty m:val="p"/>
                      </m:rPr>
                      <a:rPr lang="es-CO" sz="2000" b="0" i="0" smtClean="0">
                        <a:latin typeface="Cambria Math" panose="02040503050406030204" pitchFamily="18" charset="0"/>
                      </a:rPr>
                      <m:t>E</m:t>
                    </m:r>
                    <m:d>
                      <m:dPr>
                        <m:ctrlPr>
                          <a:rPr lang="es-CO" sz="2000" b="0" i="1" smtClean="0">
                            <a:latin typeface="Cambria Math" panose="02040503050406030204" pitchFamily="18" charset="0"/>
                          </a:rPr>
                        </m:ctrlPr>
                      </m:d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𝜷</m:t>
                            </m:r>
                          </m:e>
                        </m:acc>
                      </m:e>
                    </m:d>
                    <m:r>
                      <a:rPr lang="es-CO" sz="2000" b="0" i="1" smtClean="0">
                        <a:latin typeface="Cambria Math" panose="02040503050406030204" pitchFamily="18" charset="0"/>
                      </a:rPr>
                      <m:t>=</m:t>
                    </m:r>
                    <m:r>
                      <a:rPr lang="es-CO" sz="2000" b="1" i="1" smtClean="0">
                        <a:latin typeface="Cambria Math" panose="02040503050406030204" pitchFamily="18" charset="0"/>
                      </a:rPr>
                      <m:t>𝜷</m:t>
                    </m:r>
                  </m:oMath>
                </a14:m>
                <a:r>
                  <a:rPr lang="es-ES" sz="2000" dirty="0" smtClean="0"/>
                  <a:t> . El estimador MCO es </a:t>
                </a:r>
                <a:r>
                  <a:rPr lang="es-ES" sz="2000" dirty="0" err="1" smtClean="0"/>
                  <a:t>insesgado</a:t>
                </a:r>
                <a:endParaRPr lang="es-ES" sz="2000" dirty="0" smtClean="0"/>
              </a:p>
              <a:p>
                <a:pPr algn="just"/>
                <a:endParaRPr lang="es-ES" sz="2000" i="1" dirty="0">
                  <a:latin typeface="Cambria Math" panose="02040503050406030204" pitchFamily="18" charset="0"/>
                </a:endParaRPr>
              </a:p>
              <a:p>
                <a:pPr algn="just"/>
                <a14:m>
                  <m:oMath xmlns:m="http://schemas.openxmlformats.org/officeDocument/2006/math">
                    <m:r>
                      <m:rPr>
                        <m:sty m:val="p"/>
                      </m:rPr>
                      <a:rPr lang="es-CO" sz="2000" smtClean="0">
                        <a:latin typeface="Cambria Math" panose="02040503050406030204" pitchFamily="18" charset="0"/>
                      </a:rPr>
                      <m:t>V</m:t>
                    </m:r>
                    <m:d>
                      <m:dPr>
                        <m:ctrlPr>
                          <a:rPr lang="es-CO" sz="2000" i="1">
                            <a:latin typeface="Cambria Math" panose="02040503050406030204" pitchFamily="18" charset="0"/>
                          </a:rPr>
                        </m:ctrlPr>
                      </m:d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𝜷</m:t>
                            </m:r>
                          </m:e>
                        </m:acc>
                      </m:e>
                    </m:d>
                    <m:r>
                      <a:rPr lang="es-CO" sz="2000" i="1">
                        <a:latin typeface="Cambria Math" panose="02040503050406030204" pitchFamily="18" charset="0"/>
                      </a:rPr>
                      <m:t>=</m:t>
                    </m:r>
                    <m:sSup>
                      <m:sSupPr>
                        <m:ctrlPr>
                          <a:rPr lang="es-CO" sz="2000" b="1" i="1">
                            <a:latin typeface="Cambria Math" panose="02040503050406030204" pitchFamily="18" charset="0"/>
                          </a:rPr>
                        </m:ctrlPr>
                      </m:sSupPr>
                      <m:e>
                        <m:sSup>
                          <m:sSupPr>
                            <m:ctrlPr>
                              <a:rPr lang="es-CO" sz="2000" i="1" smtClean="0">
                                <a:latin typeface="Cambria Math" panose="02040503050406030204" pitchFamily="18" charset="0"/>
                              </a:rPr>
                            </m:ctrlPr>
                          </m:sSupPr>
                          <m:e>
                            <m:r>
                              <a:rPr lang="es-CO" sz="2000" b="0" i="1" smtClean="0">
                                <a:latin typeface="Cambria Math" panose="02040503050406030204" pitchFamily="18" charset="0"/>
                              </a:rPr>
                              <m:t>𝜎</m:t>
                            </m:r>
                          </m:e>
                          <m:sup>
                            <m:r>
                              <a:rPr lang="es-CO" sz="2000" b="0" i="1" smtClean="0">
                                <a:latin typeface="Cambria Math" panose="02040503050406030204" pitchFamily="18" charset="0"/>
                              </a:rPr>
                              <m:t>2</m:t>
                            </m:r>
                          </m:sup>
                        </m:sSup>
                        <m:d>
                          <m:dPr>
                            <m:ctrlPr>
                              <a:rPr lang="es-CO" sz="2000" b="1" i="1">
                                <a:latin typeface="Cambria Math" panose="02040503050406030204" pitchFamily="18" charset="0"/>
                              </a:rPr>
                            </m:ctrlPr>
                          </m:dPr>
                          <m:e>
                            <m:r>
                              <a:rPr lang="es-CO" sz="2000" b="1" i="1">
                                <a:latin typeface="Cambria Math" panose="02040503050406030204" pitchFamily="18" charset="0"/>
                              </a:rPr>
                              <m:t>𝑿</m:t>
                            </m:r>
                            <m:r>
                              <m:rPr>
                                <m:nor/>
                              </m:rPr>
                              <a:rPr lang="es-ES" sz="2000" dirty="0"/>
                              <m:t>’</m:t>
                            </m:r>
                            <m:r>
                              <a:rPr lang="es-CO" sz="2000" b="1" i="1">
                                <a:latin typeface="Cambria Math" panose="02040503050406030204" pitchFamily="18" charset="0"/>
                              </a:rPr>
                              <m:t>𝑿</m:t>
                            </m:r>
                          </m:e>
                        </m:d>
                      </m:e>
                      <m:sup>
                        <m:r>
                          <a:rPr lang="es-CO" sz="2000" b="1" i="1">
                            <a:latin typeface="Cambria Math" panose="02040503050406030204" pitchFamily="18" charset="0"/>
                          </a:rPr>
                          <m:t>−</m:t>
                        </m:r>
                        <m:r>
                          <a:rPr lang="es-CO" sz="2000" b="1" i="1">
                            <a:latin typeface="Cambria Math" panose="02040503050406030204" pitchFamily="18" charset="0"/>
                          </a:rPr>
                          <m:t>𝟏</m:t>
                        </m:r>
                      </m:sup>
                    </m:sSup>
                  </m:oMath>
                </a14:m>
                <a:r>
                  <a:rPr lang="es-ES" sz="2000" dirty="0"/>
                  <a:t> . </a:t>
                </a:r>
                <a:endParaRPr lang="es-ES" sz="2000" dirty="0" smtClean="0"/>
              </a:p>
              <a:p>
                <a:pPr algn="just"/>
                <a:endParaRPr lang="es-ES" sz="2000" dirty="0"/>
              </a:p>
              <a:p>
                <a:pPr marL="0" indent="0" algn="just">
                  <a:buNone/>
                </a:pPr>
                <a:r>
                  <a:rPr lang="es-ES" sz="2000" b="1" dirty="0" smtClean="0">
                    <a:solidFill>
                      <a:srgbClr val="C00000"/>
                    </a:solidFill>
                  </a:rPr>
                  <a:t>Nota:</a:t>
                </a:r>
                <a:r>
                  <a:rPr lang="es-ES" sz="2000" dirty="0" smtClean="0">
                    <a:solidFill>
                      <a:srgbClr val="C00000"/>
                    </a:solidFill>
                  </a:rPr>
                  <a:t> </a:t>
                </a:r>
                <a:r>
                  <a:rPr lang="es-ES" sz="2000" dirty="0" smtClean="0"/>
                  <a:t>La varianza del estimador </a:t>
                </a:r>
                <a:r>
                  <a:rPr lang="es-ES" sz="2000" dirty="0"/>
                  <a:t>MCO </a:t>
                </a:r>
                <a:r>
                  <a:rPr lang="es-ES" sz="2000" dirty="0" smtClean="0"/>
                  <a:t>no puede calcularse ya que no se conoce </a:t>
                </a:r>
                <a14:m>
                  <m:oMath xmlns:m="http://schemas.openxmlformats.org/officeDocument/2006/math">
                    <m:sSup>
                      <m:sSupPr>
                        <m:ctrlPr>
                          <a:rPr lang="es-CO" sz="2000" i="1">
                            <a:latin typeface="Cambria Math" panose="02040503050406030204" pitchFamily="18" charset="0"/>
                          </a:rPr>
                        </m:ctrlPr>
                      </m:sSupPr>
                      <m:e>
                        <m:r>
                          <a:rPr lang="es-CO" sz="2000" i="1">
                            <a:latin typeface="Cambria Math" panose="02040503050406030204" pitchFamily="18" charset="0"/>
                          </a:rPr>
                          <m:t>𝜎</m:t>
                        </m:r>
                      </m:e>
                      <m:sup>
                        <m:r>
                          <a:rPr lang="es-CO" sz="2000" i="1">
                            <a:latin typeface="Cambria Math" panose="02040503050406030204" pitchFamily="18" charset="0"/>
                          </a:rPr>
                          <m:t>2</m:t>
                        </m:r>
                      </m:sup>
                    </m:sSup>
                  </m:oMath>
                </a14:m>
                <a:endParaRPr lang="es-CO" sz="2000" i="1" dirty="0" smtClean="0">
                  <a:latin typeface="Cambria Math" panose="02040503050406030204" pitchFamily="18" charset="0"/>
                </a:endParaRPr>
              </a:p>
              <a:p>
                <a:pPr marL="0" indent="0" algn="just">
                  <a:buNone/>
                </a:pPr>
                <a:endParaRPr lang="es-CO" sz="2000" i="1" dirty="0">
                  <a:latin typeface="Cambria Math" panose="02040503050406030204" pitchFamily="18" charset="0"/>
                </a:endParaRPr>
              </a:p>
              <a:p>
                <a:pPr marL="0" indent="0" algn="just">
                  <a:buNone/>
                </a:pPr>
                <a:r>
                  <a:rPr lang="es-ES" sz="2000" dirty="0" smtClean="0"/>
                  <a:t>Se puede demostrar que un estimador </a:t>
                </a:r>
                <a:r>
                  <a:rPr lang="es-ES" sz="2000" dirty="0" err="1" smtClean="0"/>
                  <a:t>insesgado</a:t>
                </a:r>
                <a:r>
                  <a:rPr lang="es-ES" sz="2000" dirty="0" smtClean="0"/>
                  <a:t> de </a:t>
                </a:r>
                <a14:m>
                  <m:oMath xmlns:m="http://schemas.openxmlformats.org/officeDocument/2006/math">
                    <m:sSup>
                      <m:sSupPr>
                        <m:ctrlPr>
                          <a:rPr lang="es-CO" sz="2000" i="1">
                            <a:latin typeface="Cambria Math" panose="02040503050406030204" pitchFamily="18" charset="0"/>
                          </a:rPr>
                        </m:ctrlPr>
                      </m:sSupPr>
                      <m:e>
                        <m:r>
                          <a:rPr lang="es-CO" sz="2000" i="1">
                            <a:latin typeface="Cambria Math" panose="02040503050406030204" pitchFamily="18" charset="0"/>
                          </a:rPr>
                          <m:t>𝜎</m:t>
                        </m:r>
                      </m:e>
                      <m:sup>
                        <m:r>
                          <a:rPr lang="es-CO" sz="2000" i="1">
                            <a:latin typeface="Cambria Math" panose="02040503050406030204" pitchFamily="18" charset="0"/>
                          </a:rPr>
                          <m:t>2</m:t>
                        </m:r>
                      </m:sup>
                    </m:sSup>
                  </m:oMath>
                </a14:m>
                <a:r>
                  <a:rPr lang="es-CO" sz="2000" i="1" dirty="0" smtClean="0">
                    <a:latin typeface="Cambria Math" panose="02040503050406030204" pitchFamily="18" charset="0"/>
                  </a:rPr>
                  <a:t> </a:t>
                </a:r>
                <a:r>
                  <a:rPr lang="es-ES" sz="2000" dirty="0" smtClean="0"/>
                  <a:t>es</a:t>
                </a:r>
              </a:p>
              <a:p>
                <a:pPr marL="0" indent="0" algn="just">
                  <a:buNone/>
                </a:pPr>
                <a:endParaRPr lang="es-CO"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2000" i="1">
                              <a:latin typeface="Cambria Math" panose="02040503050406030204" pitchFamily="18" charset="0"/>
                            </a:rPr>
                          </m:ctrlPr>
                        </m:accPr>
                        <m:e>
                          <m:sSup>
                            <m:sSupPr>
                              <m:ctrlPr>
                                <a:rPr lang="es-CO" sz="2000" i="1">
                                  <a:latin typeface="Cambria Math" panose="02040503050406030204" pitchFamily="18" charset="0"/>
                                </a:rPr>
                              </m:ctrlPr>
                            </m:sSupPr>
                            <m:e>
                              <m:r>
                                <a:rPr lang="es-CO" sz="2000" i="1">
                                  <a:latin typeface="Cambria Math" panose="02040503050406030204" pitchFamily="18" charset="0"/>
                                </a:rPr>
                                <m:t>𝜎</m:t>
                              </m:r>
                            </m:e>
                            <m:sup>
                              <m:r>
                                <a:rPr lang="es-CO" sz="2000" i="1">
                                  <a:latin typeface="Cambria Math" panose="02040503050406030204" pitchFamily="18" charset="0"/>
                                </a:rPr>
                                <m:t>2</m:t>
                              </m:r>
                            </m:sup>
                          </m:sSup>
                        </m:e>
                      </m:acc>
                      <m:r>
                        <a:rPr lang="es-CO" sz="2000" b="0" i="1" smtClean="0">
                          <a:latin typeface="Cambria Math" panose="02040503050406030204" pitchFamily="18" charset="0"/>
                        </a:rPr>
                        <m:t>=</m:t>
                      </m:r>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𝑅𝑆𝑆</m:t>
                          </m:r>
                        </m:num>
                        <m:den>
                          <m:r>
                            <a:rPr lang="es-CO" sz="2000" b="0" i="1" smtClean="0">
                              <a:latin typeface="Cambria Math" panose="02040503050406030204" pitchFamily="18" charset="0"/>
                            </a:rPr>
                            <m:t>𝑇</m:t>
                          </m:r>
                          <m:r>
                            <a:rPr lang="es-CO" sz="2000" b="0" i="1" smtClean="0">
                              <a:latin typeface="Cambria Math" panose="02040503050406030204" pitchFamily="18" charset="0"/>
                            </a:rPr>
                            <m:t>−</m:t>
                          </m:r>
                          <m:r>
                            <a:rPr lang="es-CO" sz="2000" b="0" i="1" smtClean="0">
                              <a:latin typeface="Cambria Math" panose="02040503050406030204" pitchFamily="18" charset="0"/>
                            </a:rPr>
                            <m:t>𝐾</m:t>
                          </m:r>
                        </m:den>
                      </m:f>
                    </m:oMath>
                  </m:oMathPara>
                </a14:m>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711" r="-741"/>
                </a:stretch>
              </a:blipFill>
            </p:spPr>
            <p:txBody>
              <a:bodyPr/>
              <a:lstStyle/>
              <a:p>
                <a:r>
                  <a:rPr lang="es-CO">
                    <a:noFill/>
                  </a:rPr>
                  <a:t> </a:t>
                </a:r>
              </a:p>
            </p:txBody>
          </p:sp>
        </mc:Fallback>
      </mc:AlternateContent>
    </p:spTree>
    <p:extLst>
      <p:ext uri="{BB962C8B-B14F-4D97-AF65-F5344CB8AC3E}">
        <p14:creationId xmlns:p14="http://schemas.microsoft.com/office/powerpoint/2010/main" val="3967294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55084"/>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Predicción</a:t>
            </a:r>
            <a:endParaRPr lang="es-CO" sz="3600" b="1" dirty="0">
              <a:solidFill>
                <a:schemeClr val="accent2">
                  <a:lumMod val="50000"/>
                </a:schemeClr>
              </a:solidFill>
            </a:endParaRPr>
          </a:p>
        </p:txBody>
      </p:sp>
      <p:sp>
        <p:nvSpPr>
          <p:cNvPr id="6" name="Marcador de contenido 2"/>
          <p:cNvSpPr txBox="1">
            <a:spLocks/>
          </p:cNvSpPr>
          <p:nvPr/>
        </p:nvSpPr>
        <p:spPr>
          <a:xfrm>
            <a:off x="457199" y="2027104"/>
            <a:ext cx="8225073" cy="45058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CO" sz="2000" dirty="0" smtClean="0"/>
              <a:t>Requiere descomponer la naturaleza de las tendencia de los datos: ciclos, componente estocástico, componente determinístico, corto plazo, largo plazo, cambio estructural, estacionalidad, …</a:t>
            </a:r>
          </a:p>
          <a:p>
            <a:pPr algn="just"/>
            <a:endParaRPr lang="es-CO" sz="2000" dirty="0"/>
          </a:p>
          <a:p>
            <a:pPr algn="just"/>
            <a:r>
              <a:rPr lang="es-CO" sz="2000" dirty="0" smtClean="0"/>
              <a:t>In-</a:t>
            </a:r>
            <a:r>
              <a:rPr lang="es-CO" sz="2000" dirty="0" err="1" smtClean="0"/>
              <a:t>sample</a:t>
            </a:r>
            <a:r>
              <a:rPr lang="es-CO" sz="2000" dirty="0" smtClean="0"/>
              <a:t> vs </a:t>
            </a:r>
            <a:r>
              <a:rPr lang="es-CO" sz="2000" dirty="0" err="1" smtClean="0"/>
              <a:t>out-sample</a:t>
            </a:r>
            <a:endParaRPr lang="es-CO" sz="2000" dirty="0" smtClean="0"/>
          </a:p>
          <a:p>
            <a:pPr algn="just"/>
            <a:endParaRPr lang="es-CO" sz="2000" dirty="0" smtClean="0"/>
          </a:p>
          <a:p>
            <a:pPr algn="just"/>
            <a:endParaRPr lang="es-CO" sz="2000" dirty="0"/>
          </a:p>
          <a:p>
            <a:pPr algn="just"/>
            <a:endParaRPr lang="es-CO" sz="2000" dirty="0"/>
          </a:p>
          <a:p>
            <a:pPr algn="just"/>
            <a:endParaRPr lang="es-CO" sz="2000" dirty="0"/>
          </a:p>
        </p:txBody>
      </p:sp>
      <p:pic>
        <p:nvPicPr>
          <p:cNvPr id="2050" name="Picture 2" descr="Resultado de imagen para foreca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504" y="4071283"/>
            <a:ext cx="5833872"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9110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Propiedades del estimador MCO</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Teorema Gauss-</a:t>
                </a:r>
                <a:r>
                  <a:rPr lang="es-ES" sz="2000" dirty="0" err="1" smtClean="0"/>
                  <a:t>Markov</a:t>
                </a:r>
                <a:r>
                  <a:rPr lang="es-ES" sz="2000" dirty="0" smtClean="0"/>
                  <a:t> (Eficiencia): </a:t>
                </a:r>
                <a:r>
                  <a:rPr lang="es-CO" sz="2000" dirty="0"/>
                  <a:t>Este teorema establece que dentro de </a:t>
                </a:r>
                <a:r>
                  <a:rPr lang="es-CO" sz="2000" dirty="0" smtClean="0"/>
                  <a:t>todos los </a:t>
                </a:r>
                <a:r>
                  <a:rPr lang="es-CO" sz="2000" dirty="0"/>
                  <a:t>posibles estimadores lineales </a:t>
                </a:r>
                <a:r>
                  <a:rPr lang="es-CO" sz="2000" dirty="0" err="1"/>
                  <a:t>insesgados</a:t>
                </a:r>
                <a:r>
                  <a:rPr lang="es-CO" sz="2000" dirty="0"/>
                  <a:t>, MCO es el mejor, es </a:t>
                </a:r>
                <a:r>
                  <a:rPr lang="es-CO" sz="2000" dirty="0" smtClean="0"/>
                  <a:t>decir tiene </a:t>
                </a:r>
                <a:r>
                  <a:rPr lang="es-CO" sz="2000" dirty="0"/>
                  <a:t>la menor varianza (MCO es MELI</a:t>
                </a:r>
                <a:r>
                  <a:rPr lang="es-CO" sz="2000" dirty="0" smtClean="0"/>
                  <a:t>)</a:t>
                </a:r>
                <a:endParaRPr lang="es-ES" sz="2000" dirty="0" smtClean="0"/>
              </a:p>
              <a:p>
                <a:pPr algn="just"/>
                <a:endParaRPr lang="es-ES" sz="2000" i="1" dirty="0">
                  <a:latin typeface="Cambria Math" panose="02040503050406030204" pitchFamily="18" charset="0"/>
                </a:endParaRPr>
              </a:p>
              <a:p>
                <a:pPr algn="just"/>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𝜷</m:t>
                        </m:r>
                      </m:e>
                    </m:acc>
                    <m:r>
                      <a:rPr lang="es-CO" sz="2000" b="0" i="0" smtClean="0">
                        <a:latin typeface="Cambria Math" panose="02040503050406030204" pitchFamily="18" charset="0"/>
                      </a:rPr>
                      <m:t>~</m:t>
                    </m:r>
                    <m:r>
                      <a:rPr lang="es-CO" sz="2000" b="1" i="0" smtClean="0">
                        <a:latin typeface="Cambria Math" panose="02040503050406030204" pitchFamily="18" charset="0"/>
                      </a:rPr>
                      <m:t>𝐍</m:t>
                    </m:r>
                    <m:d>
                      <m:dPr>
                        <m:ctrlPr>
                          <a:rPr lang="es-CO" sz="2000" i="1">
                            <a:latin typeface="Cambria Math" panose="02040503050406030204" pitchFamily="18" charset="0"/>
                          </a:rPr>
                        </m:ctrlPr>
                      </m:dPr>
                      <m:e>
                        <m:r>
                          <a:rPr lang="en-US" sz="2000" b="1" i="1">
                            <a:latin typeface="Cambria Math" panose="02040503050406030204" pitchFamily="18" charset="0"/>
                          </a:rPr>
                          <m:t>𝜷</m:t>
                        </m:r>
                        <m:r>
                          <a:rPr lang="es-CO" sz="2000" b="0" i="1" smtClean="0">
                            <a:latin typeface="Cambria Math" panose="02040503050406030204" pitchFamily="18" charset="0"/>
                          </a:rPr>
                          <m:t>,</m:t>
                        </m:r>
                        <m:sSup>
                          <m:sSupPr>
                            <m:ctrlPr>
                              <a:rPr lang="es-CO" sz="2000" b="1" i="1">
                                <a:latin typeface="Cambria Math" panose="02040503050406030204" pitchFamily="18" charset="0"/>
                              </a:rPr>
                            </m:ctrlPr>
                          </m:sSupPr>
                          <m:e>
                            <m:f>
                              <m:fPr>
                                <m:ctrlPr>
                                  <a:rPr lang="es-CO" sz="2000" i="1">
                                    <a:latin typeface="Cambria Math" panose="02040503050406030204" pitchFamily="18" charset="0"/>
                                  </a:rPr>
                                </m:ctrlPr>
                              </m:fPr>
                              <m:num>
                                <m:sSup>
                                  <m:sSupPr>
                                    <m:ctrlPr>
                                      <a:rPr lang="es-CO" sz="2000" i="1">
                                        <a:latin typeface="Cambria Math" panose="02040503050406030204" pitchFamily="18" charset="0"/>
                                      </a:rPr>
                                    </m:ctrlPr>
                                  </m:sSupPr>
                                  <m:e>
                                    <m:r>
                                      <a:rPr lang="es-CO" sz="2000" i="1">
                                        <a:latin typeface="Cambria Math" panose="02040503050406030204" pitchFamily="18" charset="0"/>
                                      </a:rPr>
                                      <m:t>𝜎</m:t>
                                    </m:r>
                                  </m:e>
                                  <m:sup>
                                    <m:r>
                                      <a:rPr lang="es-CO" sz="2000" i="1">
                                        <a:latin typeface="Cambria Math" panose="02040503050406030204" pitchFamily="18" charset="0"/>
                                      </a:rPr>
                                      <m:t>2</m:t>
                                    </m:r>
                                  </m:sup>
                                </m:sSup>
                              </m:num>
                              <m:den>
                                <m:r>
                                  <a:rPr lang="es-CO" sz="2000" b="0" i="1" smtClean="0">
                                    <a:latin typeface="Cambria Math" panose="02040503050406030204" pitchFamily="18" charset="0"/>
                                  </a:rPr>
                                  <m:t>𝑇</m:t>
                                </m:r>
                              </m:den>
                            </m:f>
                            <m:d>
                              <m:dPr>
                                <m:ctrlPr>
                                  <a:rPr lang="es-CO" sz="2000" b="1" i="1">
                                    <a:latin typeface="Cambria Math" panose="02040503050406030204" pitchFamily="18" charset="0"/>
                                  </a:rPr>
                                </m:ctrlPr>
                              </m:dPr>
                              <m:e>
                                <m:r>
                                  <a:rPr lang="es-CO" sz="2000" b="1" i="1">
                                    <a:latin typeface="Cambria Math" panose="02040503050406030204" pitchFamily="18" charset="0"/>
                                  </a:rPr>
                                  <m:t>𝑿</m:t>
                                </m:r>
                                <m:r>
                                  <m:rPr>
                                    <m:nor/>
                                  </m:rPr>
                                  <a:rPr lang="es-ES" sz="2000" dirty="0"/>
                                  <m:t>’</m:t>
                                </m:r>
                                <m:r>
                                  <a:rPr lang="es-CO" sz="2000" b="1" i="1">
                                    <a:latin typeface="Cambria Math" panose="02040503050406030204" pitchFamily="18" charset="0"/>
                                  </a:rPr>
                                  <m:t>𝑿</m:t>
                                </m:r>
                              </m:e>
                            </m:d>
                          </m:e>
                          <m:sup>
                            <m:r>
                              <a:rPr lang="es-CO" sz="2000" b="1" i="1">
                                <a:latin typeface="Cambria Math" panose="02040503050406030204" pitchFamily="18" charset="0"/>
                              </a:rPr>
                              <m:t>−</m:t>
                            </m:r>
                            <m:r>
                              <a:rPr lang="es-CO" sz="2000" b="1" i="1">
                                <a:latin typeface="Cambria Math" panose="02040503050406030204" pitchFamily="18" charset="0"/>
                              </a:rPr>
                              <m:t>𝟏</m:t>
                            </m:r>
                          </m:sup>
                        </m:sSup>
                      </m:e>
                    </m:d>
                  </m:oMath>
                </a14:m>
                <a:r>
                  <a:rPr lang="es-ES" sz="2000" dirty="0" smtClean="0"/>
                  <a:t>. El estimador MCO es asintóticamente normal</a:t>
                </a: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r="-741"/>
                </a:stretch>
              </a:blipFill>
            </p:spPr>
            <p:txBody>
              <a:bodyPr/>
              <a:lstStyle/>
              <a:p>
                <a:r>
                  <a:rPr lang="es-CO">
                    <a:noFill/>
                  </a:rPr>
                  <a:t> </a:t>
                </a:r>
              </a:p>
            </p:txBody>
          </p:sp>
        </mc:Fallback>
      </mc:AlternateContent>
    </p:spTree>
    <p:extLst>
      <p:ext uri="{BB962C8B-B14F-4D97-AF65-F5344CB8AC3E}">
        <p14:creationId xmlns:p14="http://schemas.microsoft.com/office/powerpoint/2010/main" val="9711553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Medida de bondad de ajuste</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Que tan “bueno” es un modelo de regresión? Si tengo 2 o más posibles modelos, cuál es mejor?</a:t>
                </a:r>
              </a:p>
              <a:p>
                <a:pPr algn="just"/>
                <a:endParaRPr lang="es-ES" sz="2000" dirty="0" smtClean="0"/>
              </a:p>
              <a:p>
                <a:r>
                  <a:rPr lang="es-CO" sz="2000" dirty="0" smtClean="0"/>
                  <a:t>El </a:t>
                </a:r>
                <a:r>
                  <a:rPr lang="es-CO" sz="2000" dirty="0"/>
                  <a:t>coeficiente de </a:t>
                </a:r>
                <a:r>
                  <a:rPr lang="es-CO" sz="2000" dirty="0" smtClean="0"/>
                  <a:t>determinación, </a:t>
                </a:r>
                <a14:m>
                  <m:oMath xmlns:m="http://schemas.openxmlformats.org/officeDocument/2006/math">
                    <m:sSup>
                      <m:sSupPr>
                        <m:ctrlPr>
                          <a:rPr lang="es-CO" sz="2000" i="1" smtClean="0">
                            <a:latin typeface="Cambria Math" panose="02040503050406030204" pitchFamily="18" charset="0"/>
                          </a:rPr>
                        </m:ctrlPr>
                      </m:sSupPr>
                      <m:e>
                        <m:r>
                          <a:rPr lang="es-CO" sz="2000" b="0" i="1" smtClean="0">
                            <a:latin typeface="Cambria Math" panose="02040503050406030204" pitchFamily="18" charset="0"/>
                          </a:rPr>
                          <m:t>𝑅</m:t>
                        </m:r>
                      </m:e>
                      <m:sup>
                        <m:r>
                          <a:rPr lang="es-CO" sz="2000" b="0" i="1" smtClean="0">
                            <a:latin typeface="Cambria Math" panose="02040503050406030204" pitchFamily="18" charset="0"/>
                          </a:rPr>
                          <m:t>2</m:t>
                        </m:r>
                      </m:sup>
                    </m:sSup>
                  </m:oMath>
                </a14:m>
                <a:r>
                  <a:rPr lang="es-CO" sz="2000" dirty="0" smtClean="0"/>
                  <a:t>, </a:t>
                </a:r>
                <a:r>
                  <a:rPr lang="es-CO" sz="2000" dirty="0"/>
                  <a:t>mide la </a:t>
                </a:r>
                <a:r>
                  <a:rPr lang="es-CO" sz="2000" dirty="0" smtClean="0"/>
                  <a:t>proporción </a:t>
                </a:r>
                <a:r>
                  <a:rPr lang="es-CO" sz="2000" dirty="0"/>
                  <a:t>de </a:t>
                </a:r>
                <a:r>
                  <a:rPr lang="es-CO" sz="2000" dirty="0" smtClean="0"/>
                  <a:t>la </a:t>
                </a:r>
                <a:r>
                  <a:rPr lang="es-CO" sz="2000" dirty="0" smtClean="0">
                    <a:solidFill>
                      <a:srgbClr val="C00000"/>
                    </a:solidFill>
                  </a:rPr>
                  <a:t>variación</a:t>
                </a:r>
                <a:r>
                  <a:rPr lang="es-CO" sz="2000" dirty="0" smtClean="0"/>
                  <a:t> </a:t>
                </a:r>
                <a:r>
                  <a:rPr lang="es-CO" sz="2000" dirty="0"/>
                  <a:t>de la variable dependiente que es explicada por </a:t>
                </a:r>
                <a:r>
                  <a:rPr lang="es-CO" sz="2000" dirty="0" smtClean="0"/>
                  <a:t>la </a:t>
                </a:r>
                <a:r>
                  <a:rPr lang="es-CO" sz="2000" dirty="0" smtClean="0">
                    <a:solidFill>
                      <a:srgbClr val="C00000"/>
                    </a:solidFill>
                  </a:rPr>
                  <a:t>variación</a:t>
                </a:r>
                <a:r>
                  <a:rPr lang="es-CO" sz="2000" dirty="0" smtClean="0"/>
                  <a:t> de </a:t>
                </a:r>
                <a:r>
                  <a:rPr lang="es-CO" sz="2000" dirty="0"/>
                  <a:t>las variables </a:t>
                </a:r>
                <a:r>
                  <a:rPr lang="es-CO" sz="2000" dirty="0" smtClean="0"/>
                  <a:t>independientes:</a:t>
                </a:r>
                <a:endParaRPr lang="es-ES" sz="2000" dirty="0" smtClean="0"/>
              </a:p>
              <a:p>
                <a:pPr marL="0" indent="0" algn="just">
                  <a:buNone/>
                </a:pPr>
                <a14:m>
                  <m:oMathPara xmlns:m="http://schemas.openxmlformats.org/officeDocument/2006/math">
                    <m:oMathParaPr>
                      <m:jc m:val="centerGroup"/>
                    </m:oMathParaPr>
                    <m:oMath xmlns:m="http://schemas.openxmlformats.org/officeDocument/2006/math">
                      <m:sSup>
                        <m:sSupPr>
                          <m:ctrlPr>
                            <a:rPr lang="es-CO" sz="2000" i="1" smtClean="0">
                              <a:latin typeface="Cambria Math" panose="02040503050406030204" pitchFamily="18" charset="0"/>
                            </a:rPr>
                          </m:ctrlPr>
                        </m:sSupPr>
                        <m:e>
                          <m:r>
                            <a:rPr lang="es-CO" sz="2000" b="0" i="1" smtClean="0">
                              <a:latin typeface="Cambria Math" panose="02040503050406030204" pitchFamily="18" charset="0"/>
                            </a:rPr>
                            <m:t>0</m:t>
                          </m:r>
                          <m:r>
                            <a:rPr lang="es-CO" sz="2000" i="1">
                              <a:latin typeface="Cambria Math" panose="02040503050406030204" pitchFamily="18" charset="0"/>
                              <a:ea typeface="Cambria Math" panose="02040503050406030204" pitchFamily="18" charset="0"/>
                            </a:rPr>
                            <m:t>≤</m:t>
                          </m:r>
                          <m:r>
                            <a:rPr lang="es-CO" sz="2000" i="1">
                              <a:latin typeface="Cambria Math" panose="02040503050406030204" pitchFamily="18" charset="0"/>
                            </a:rPr>
                            <m:t>𝑅</m:t>
                          </m:r>
                        </m:e>
                        <m:sup>
                          <m:r>
                            <a:rPr lang="es-CO" sz="2000" i="1">
                              <a:latin typeface="Cambria Math" panose="02040503050406030204" pitchFamily="18" charset="0"/>
                            </a:rPr>
                            <m:t>2</m:t>
                          </m:r>
                        </m:sup>
                      </m:sSup>
                      <m:r>
                        <a:rPr lang="es-CO" sz="2000" b="0" i="1" smtClean="0">
                          <a:latin typeface="Cambria Math" panose="02040503050406030204" pitchFamily="18" charset="0"/>
                        </a:rPr>
                        <m:t>=1−</m:t>
                      </m:r>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𝑅𝑆𝑆</m:t>
                          </m:r>
                        </m:num>
                        <m:den>
                          <m:r>
                            <a:rPr lang="es-CO" sz="2000" b="0" i="1" smtClean="0">
                              <a:latin typeface="Cambria Math" panose="02040503050406030204" pitchFamily="18" charset="0"/>
                            </a:rPr>
                            <m:t>𝑇𝑆𝑆</m:t>
                          </m:r>
                        </m:den>
                      </m:f>
                      <m:r>
                        <a:rPr lang="es-CO" sz="2000" b="0" i="1" smtClean="0">
                          <a:latin typeface="Cambria Math" panose="02040503050406030204" pitchFamily="18" charset="0"/>
                          <a:ea typeface="Cambria Math" panose="02040503050406030204" pitchFamily="18" charset="0"/>
                        </a:rPr>
                        <m:t>≤1</m:t>
                      </m:r>
                    </m:oMath>
                  </m:oMathPara>
                </a14:m>
                <a:endParaRPr lang="es-ES" sz="2000" i="1" dirty="0" smtClean="0">
                  <a:latin typeface="Cambria Math" panose="02040503050406030204" pitchFamily="18" charset="0"/>
                </a:endParaRPr>
              </a:p>
              <a:p>
                <a:pPr marL="0" indent="0" algn="just">
                  <a:buNone/>
                </a:pPr>
                <a:endParaRPr lang="es-E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rPr>
                        <m:t>𝑇𝑆𝑆</m:t>
                      </m:r>
                      <m:r>
                        <a:rPr lang="es-CO" sz="2000" b="0" i="1" smtClean="0">
                          <a:latin typeface="Cambria Math" panose="02040503050406030204" pitchFamily="18" charset="0"/>
                        </a:rPr>
                        <m:t>=</m:t>
                      </m:r>
                      <m:nary>
                        <m:naryPr>
                          <m:chr m:val="∑"/>
                          <m:subHide m:val="on"/>
                          <m:supHide m:val="on"/>
                          <m:ctrlPr>
                            <a:rPr lang="es-CO" sz="2000" i="1">
                              <a:latin typeface="Cambria Math" panose="02040503050406030204" pitchFamily="18" charset="0"/>
                            </a:rPr>
                          </m:ctrlPr>
                        </m:naryPr>
                        <m:sub/>
                        <m:sup/>
                        <m:e>
                          <m:sSup>
                            <m:sSupPr>
                              <m:ctrlPr>
                                <a:rPr lang="es-CO" sz="2000" i="1">
                                  <a:latin typeface="Cambria Math" panose="02040503050406030204" pitchFamily="18" charset="0"/>
                                </a:rPr>
                              </m:ctrlPr>
                            </m:sSupPr>
                            <m:e>
                              <m:d>
                                <m:dPr>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panose="02040503050406030204" pitchFamily="18" charset="0"/>
                                        </a:rPr>
                                        <m:t>𝑌</m:t>
                                      </m:r>
                                    </m:e>
                                    <m:sub>
                                      <m:r>
                                        <a:rPr lang="es-CO" sz="2000" i="1">
                                          <a:latin typeface="Cambria Math" panose="02040503050406030204" pitchFamily="18" charset="0"/>
                                        </a:rPr>
                                        <m:t>𝑡</m:t>
                                      </m:r>
                                    </m:sub>
                                  </m:sSub>
                                  <m:r>
                                    <a:rPr lang="es-CO" sz="2000" i="1">
                                      <a:latin typeface="Cambria Math" panose="02040503050406030204" pitchFamily="18" charset="0"/>
                                    </a:rPr>
                                    <m:t>−</m:t>
                                  </m:r>
                                  <m:acc>
                                    <m:accPr>
                                      <m:chr m:val="̅"/>
                                      <m:ctrlPr>
                                        <a:rPr lang="es-CO" sz="2000" i="1">
                                          <a:latin typeface="Cambria Math" panose="02040503050406030204" pitchFamily="18" charset="0"/>
                                        </a:rPr>
                                      </m:ctrlPr>
                                    </m:accPr>
                                    <m:e>
                                      <m:r>
                                        <a:rPr lang="es-CO" sz="2000" i="1">
                                          <a:latin typeface="Cambria Math" panose="02040503050406030204" pitchFamily="18" charset="0"/>
                                        </a:rPr>
                                        <m:t>𝑌</m:t>
                                      </m:r>
                                    </m:e>
                                  </m:acc>
                                </m:e>
                              </m:d>
                            </m:e>
                            <m:sup>
                              <m:r>
                                <a:rPr lang="es-CO" sz="2000" i="1">
                                  <a:latin typeface="Cambria Math" panose="02040503050406030204" pitchFamily="18" charset="0"/>
                                </a:rPr>
                                <m:t>2</m:t>
                              </m:r>
                            </m:sup>
                          </m:sSup>
                        </m:e>
                      </m:nary>
                    </m:oMath>
                  </m:oMathPara>
                </a14:m>
                <a:endParaRPr lang="es-ES" sz="2000" dirty="0" smtClean="0"/>
              </a:p>
              <a:p>
                <a:r>
                  <a:rPr lang="es-CO" sz="2000" dirty="0" smtClean="0"/>
                  <a:t>El</a:t>
                </a:r>
                <a14:m>
                  <m:oMath xmlns:m="http://schemas.openxmlformats.org/officeDocument/2006/math">
                    <m:r>
                      <a:rPr lang="es-CO" sz="2000" b="0" i="0" smtClean="0">
                        <a:latin typeface="Cambria Math" panose="02040503050406030204" pitchFamily="18" charset="0"/>
                      </a:rPr>
                      <m:t> </m:t>
                    </m:r>
                    <m:sSup>
                      <m:sSupPr>
                        <m:ctrlPr>
                          <a:rPr lang="es-CO" sz="2000" i="1">
                            <a:latin typeface="Cambria Math" panose="02040503050406030204" pitchFamily="18" charset="0"/>
                          </a:rPr>
                        </m:ctrlPr>
                      </m:sSupPr>
                      <m:e>
                        <m:r>
                          <a:rPr lang="es-CO" sz="2000" i="1">
                            <a:latin typeface="Cambria Math" panose="02040503050406030204" pitchFamily="18" charset="0"/>
                          </a:rPr>
                          <m:t>𝑅</m:t>
                        </m:r>
                      </m:e>
                      <m:sup>
                        <m:r>
                          <a:rPr lang="es-CO" sz="2000" i="1">
                            <a:latin typeface="Cambria Math" panose="02040503050406030204" pitchFamily="18" charset="0"/>
                          </a:rPr>
                          <m:t>2</m:t>
                        </m:r>
                      </m:sup>
                    </m:sSup>
                  </m:oMath>
                </a14:m>
                <a:r>
                  <a:rPr lang="es-CO" sz="2000" dirty="0"/>
                  <a:t>  </a:t>
                </a:r>
                <a:r>
                  <a:rPr lang="es-CO" sz="2000" dirty="0" smtClean="0"/>
                  <a:t>mide la habilidad predictiva del modelo dentro de muestra</a:t>
                </a:r>
              </a:p>
              <a:p>
                <a:r>
                  <a:rPr lang="es-CO" sz="2000" dirty="0" smtClean="0"/>
                  <a:t>También puede verse como la correlación entre </a:t>
                </a:r>
                <a14:m>
                  <m:oMath xmlns:m="http://schemas.openxmlformats.org/officeDocument/2006/math">
                    <m:r>
                      <a:rPr lang="es-CO" sz="2000" i="1">
                        <a:latin typeface="Cambria Math" panose="02040503050406030204" pitchFamily="18" charset="0"/>
                      </a:rPr>
                      <m:t>𝑌</m:t>
                    </m:r>
                  </m:oMath>
                </a14:m>
                <a:r>
                  <a:rPr lang="es-ES" sz="2000" dirty="0" smtClean="0"/>
                  <a:t> y </a:t>
                </a:r>
                <a14:m>
                  <m:oMath xmlns:m="http://schemas.openxmlformats.org/officeDocument/2006/math">
                    <m:acc>
                      <m:accPr>
                        <m:chr m:val="̂"/>
                        <m:ctrlPr>
                          <a:rPr lang="es-CO" sz="2000" i="1" smtClean="0">
                            <a:latin typeface="Cambria Math" panose="02040503050406030204" pitchFamily="18" charset="0"/>
                          </a:rPr>
                        </m:ctrlPr>
                      </m:accPr>
                      <m:e>
                        <m:r>
                          <a:rPr lang="es-CO" sz="2000" b="0" i="1" smtClean="0">
                            <a:latin typeface="Cambria Math" panose="02040503050406030204" pitchFamily="18" charset="0"/>
                          </a:rPr>
                          <m:t>𝑌</m:t>
                        </m:r>
                      </m:e>
                    </m:acc>
                  </m:oMath>
                </a14:m>
                <a:endParaRPr lang="es-CO"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r="-741" b="-6686"/>
                </a:stretch>
              </a:blipFill>
            </p:spPr>
            <p:txBody>
              <a:bodyPr/>
              <a:lstStyle/>
              <a:p>
                <a:r>
                  <a:rPr lang="es-CO">
                    <a:noFill/>
                  </a:rPr>
                  <a:t> </a:t>
                </a:r>
              </a:p>
            </p:txBody>
          </p:sp>
        </mc:Fallback>
      </mc:AlternateContent>
    </p:spTree>
    <p:extLst>
      <p:ext uri="{BB962C8B-B14F-4D97-AF65-F5344CB8AC3E}">
        <p14:creationId xmlns:p14="http://schemas.microsoft.com/office/powerpoint/2010/main" val="453021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Medida de bondad de ajuste</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smtClean="0"/>
                  <a:t>El</a:t>
                </a:r>
                <a14:m>
                  <m:oMath xmlns:m="http://schemas.openxmlformats.org/officeDocument/2006/math">
                    <m:r>
                      <a:rPr lang="es-CO" sz="2000">
                        <a:latin typeface="Cambria Math" panose="02040503050406030204" pitchFamily="18" charset="0"/>
                      </a:rPr>
                      <m:t> </m:t>
                    </m:r>
                    <m:sSup>
                      <m:sSupPr>
                        <m:ctrlPr>
                          <a:rPr lang="es-CO" sz="2000" i="1">
                            <a:latin typeface="Cambria Math" panose="02040503050406030204" pitchFamily="18" charset="0"/>
                          </a:rPr>
                        </m:ctrlPr>
                      </m:sSupPr>
                      <m:e>
                        <m:r>
                          <a:rPr lang="es-CO" sz="2000" i="1">
                            <a:latin typeface="Cambria Math" panose="02040503050406030204" pitchFamily="18" charset="0"/>
                          </a:rPr>
                          <m:t>𝑅</m:t>
                        </m:r>
                      </m:e>
                      <m:sup>
                        <m:r>
                          <a:rPr lang="es-CO" sz="2000" i="1">
                            <a:latin typeface="Cambria Math" panose="02040503050406030204" pitchFamily="18" charset="0"/>
                          </a:rPr>
                          <m:t>2</m:t>
                        </m:r>
                      </m:sup>
                    </m:sSup>
                  </m:oMath>
                </a14:m>
                <a:r>
                  <a:rPr lang="es-CO" sz="2000" dirty="0"/>
                  <a:t>  </a:t>
                </a:r>
                <a:r>
                  <a:rPr lang="es-CO" sz="2000" dirty="0" smtClean="0"/>
                  <a:t>incrementa con el número de variables independientes</a:t>
                </a:r>
              </a:p>
              <a:p>
                <a:endParaRPr lang="es-CO" sz="2000" dirty="0"/>
              </a:p>
              <a:p>
                <a:r>
                  <a:rPr lang="es-CO" sz="2000" dirty="0" smtClean="0"/>
                  <a:t>Este indicador no puede utilizarse cuando:</a:t>
                </a:r>
              </a:p>
              <a:p>
                <a:pPr lvl="1"/>
                <a:r>
                  <a:rPr lang="es-CO" sz="1600" dirty="0" smtClean="0"/>
                  <a:t>La variable dependiente no es la misma</a:t>
                </a:r>
              </a:p>
              <a:p>
                <a:pPr lvl="1"/>
                <a:r>
                  <a:rPr lang="es-CO" sz="1600" dirty="0" smtClean="0"/>
                  <a:t>El número de represores es distinto</a:t>
                </a:r>
              </a:p>
              <a:p>
                <a:pPr lvl="1"/>
                <a:r>
                  <a:rPr lang="es-CO" sz="1600" dirty="0" smtClean="0"/>
                  <a:t>Existe una variable rezagada</a:t>
                </a:r>
              </a:p>
              <a:p>
                <a:pPr lvl="1"/>
                <a:r>
                  <a:rPr lang="es-CO" sz="1600" dirty="0" smtClean="0"/>
                  <a:t>Alguno de los modelos no posee intercepto</a:t>
                </a:r>
              </a:p>
              <a:p>
                <a:pPr lvl="1"/>
                <a:endParaRPr lang="es-CO" sz="1600" dirty="0"/>
              </a:p>
              <a:p>
                <a:r>
                  <a:rPr lang="es-CO" sz="2000" dirty="0" smtClean="0"/>
                  <a:t>Para comparar modelo con distinto número de variables independientes utilizamos el coeficiente de determinación ajustado:</a:t>
                </a:r>
              </a:p>
              <a:p>
                <a:pPr marL="0" indent="0">
                  <a:buNone/>
                </a:pPr>
                <a:endParaRPr lang="es-CO" sz="2000" dirty="0"/>
              </a:p>
              <a:p>
                <a:pPr marL="0" indent="0">
                  <a:buNone/>
                </a:pPr>
                <a14:m>
                  <m:oMathPara xmlns:m="http://schemas.openxmlformats.org/officeDocument/2006/math">
                    <m:oMathParaPr>
                      <m:jc m:val="centerGroup"/>
                    </m:oMathParaPr>
                    <m:oMath xmlns:m="http://schemas.openxmlformats.org/officeDocument/2006/math">
                      <m:acc>
                        <m:accPr>
                          <m:chr m:val="̅"/>
                          <m:ctrlPr>
                            <a:rPr lang="es-CO" sz="2000" i="1" smtClean="0">
                              <a:latin typeface="Cambria Math" panose="02040503050406030204" pitchFamily="18" charset="0"/>
                            </a:rPr>
                          </m:ctrlPr>
                        </m:accPr>
                        <m:e>
                          <m:sSup>
                            <m:sSupPr>
                              <m:ctrlPr>
                                <a:rPr lang="es-CO" sz="2000" i="1">
                                  <a:latin typeface="Cambria Math" panose="02040503050406030204" pitchFamily="18" charset="0"/>
                                </a:rPr>
                              </m:ctrlPr>
                            </m:sSupPr>
                            <m:e>
                              <m:r>
                                <a:rPr lang="es-CO" sz="2000" i="1">
                                  <a:latin typeface="Cambria Math" panose="02040503050406030204" pitchFamily="18" charset="0"/>
                                </a:rPr>
                                <m:t>𝑅</m:t>
                              </m:r>
                            </m:e>
                            <m:sup>
                              <m:r>
                                <a:rPr lang="es-CO" sz="2000" i="1">
                                  <a:latin typeface="Cambria Math" panose="02040503050406030204" pitchFamily="18" charset="0"/>
                                </a:rPr>
                                <m:t>2</m:t>
                              </m:r>
                            </m:sup>
                          </m:sSup>
                        </m:e>
                      </m:acc>
                      <m:r>
                        <a:rPr lang="es-CO" sz="2000" i="1">
                          <a:latin typeface="Cambria Math" panose="02040503050406030204" pitchFamily="18" charset="0"/>
                        </a:rPr>
                        <m:t>=1−</m:t>
                      </m:r>
                      <m:f>
                        <m:fPr>
                          <m:ctrlPr>
                            <a:rPr lang="es-CO" sz="2000" i="1">
                              <a:latin typeface="Cambria Math" panose="02040503050406030204" pitchFamily="18" charset="0"/>
                            </a:rPr>
                          </m:ctrlPr>
                        </m:fPr>
                        <m:num>
                          <m:r>
                            <a:rPr lang="es-CO" sz="2000" i="1">
                              <a:latin typeface="Cambria Math" panose="02040503050406030204" pitchFamily="18" charset="0"/>
                            </a:rPr>
                            <m:t>𝑅𝑆𝑆</m:t>
                          </m:r>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𝑇</m:t>
                              </m:r>
                              <m:r>
                                <a:rPr lang="es-CO" sz="2000" b="0" i="1" smtClean="0">
                                  <a:latin typeface="Cambria Math" panose="02040503050406030204" pitchFamily="18" charset="0"/>
                                </a:rPr>
                                <m:t>−</m:t>
                              </m:r>
                              <m:r>
                                <a:rPr lang="es-CO" sz="2000" b="0" i="1" smtClean="0">
                                  <a:latin typeface="Cambria Math" panose="02040503050406030204" pitchFamily="18" charset="0"/>
                                </a:rPr>
                                <m:t>𝐾</m:t>
                              </m:r>
                            </m:e>
                          </m:d>
                        </m:num>
                        <m:den>
                          <m:r>
                            <a:rPr lang="es-CO" sz="2000" i="1">
                              <a:latin typeface="Cambria Math" panose="02040503050406030204" pitchFamily="18" charset="0"/>
                            </a:rPr>
                            <m:t>𝑇𝑆𝑆</m:t>
                          </m:r>
                          <m:r>
                            <a:rPr lang="es-CO" sz="2000" i="1">
                              <a:latin typeface="Cambria Math" panose="02040503050406030204" pitchFamily="18" charset="0"/>
                            </a:rPr>
                            <m:t>/</m:t>
                          </m:r>
                          <m:d>
                            <m:dPr>
                              <m:ctrlPr>
                                <a:rPr lang="es-CO" sz="2000" i="1">
                                  <a:latin typeface="Cambria Math" panose="02040503050406030204" pitchFamily="18" charset="0"/>
                                </a:rPr>
                              </m:ctrlPr>
                            </m:dPr>
                            <m:e>
                              <m:r>
                                <a:rPr lang="es-CO" sz="2000" i="1">
                                  <a:latin typeface="Cambria Math" panose="02040503050406030204" pitchFamily="18" charset="0"/>
                                </a:rPr>
                                <m:t>𝑇</m:t>
                              </m:r>
                              <m:r>
                                <a:rPr lang="es-CO" sz="2000" i="1">
                                  <a:latin typeface="Cambria Math" panose="02040503050406030204" pitchFamily="18" charset="0"/>
                                </a:rPr>
                                <m:t>−1</m:t>
                              </m:r>
                            </m:e>
                          </m:d>
                        </m:den>
                      </m:f>
                    </m:oMath>
                  </m:oMathPara>
                </a14:m>
                <a:endParaRPr lang="es-ES" sz="1600" dirty="0" smtClean="0"/>
              </a:p>
              <a:p>
                <a:pPr marL="0" indent="0">
                  <a:buNone/>
                </a:pPr>
                <a:r>
                  <a:rPr lang="es-ES" sz="2000" dirty="0" smtClean="0"/>
                  <a:t>Cuál es la intuición de este indicador de ajuste?</a:t>
                </a: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b="-10669"/>
                </a:stretch>
              </a:blipFill>
            </p:spPr>
            <p:txBody>
              <a:bodyPr/>
              <a:lstStyle/>
              <a:p>
                <a:r>
                  <a:rPr lang="es-CO">
                    <a:noFill/>
                  </a:rPr>
                  <a:t> </a:t>
                </a:r>
              </a:p>
            </p:txBody>
          </p:sp>
        </mc:Fallback>
      </mc:AlternateContent>
    </p:spTree>
    <p:extLst>
      <p:ext uri="{BB962C8B-B14F-4D97-AF65-F5344CB8AC3E}">
        <p14:creationId xmlns:p14="http://schemas.microsoft.com/office/powerpoint/2010/main" val="1270025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Medida de bondad de ajuste</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smtClean="0"/>
                  <a:t>En la práctica se quiere tener un valor de</a:t>
                </a:r>
                <a14:m>
                  <m:oMath xmlns:m="http://schemas.openxmlformats.org/officeDocument/2006/math">
                    <m:r>
                      <a:rPr lang="es-CO" sz="2000">
                        <a:latin typeface="Cambria Math" panose="02040503050406030204" pitchFamily="18" charset="0"/>
                      </a:rPr>
                      <m:t> </m:t>
                    </m:r>
                    <m:sSup>
                      <m:sSupPr>
                        <m:ctrlPr>
                          <a:rPr lang="es-CO" sz="2000" i="1">
                            <a:latin typeface="Cambria Math" panose="02040503050406030204" pitchFamily="18" charset="0"/>
                          </a:rPr>
                        </m:ctrlPr>
                      </m:sSupPr>
                      <m:e>
                        <m:r>
                          <a:rPr lang="es-CO" sz="2000" i="1">
                            <a:latin typeface="Cambria Math" panose="02040503050406030204" pitchFamily="18" charset="0"/>
                          </a:rPr>
                          <m:t>𝑅</m:t>
                        </m:r>
                      </m:e>
                      <m:sup>
                        <m:r>
                          <a:rPr lang="es-CO" sz="2000" i="1">
                            <a:latin typeface="Cambria Math" panose="02040503050406030204" pitchFamily="18" charset="0"/>
                          </a:rPr>
                          <m:t>2</m:t>
                        </m:r>
                      </m:sup>
                    </m:sSup>
                  </m:oMath>
                </a14:m>
                <a:r>
                  <a:rPr lang="es-CO" sz="2000" dirty="0"/>
                  <a:t>  </a:t>
                </a:r>
                <a:r>
                  <a:rPr lang="es-CO" sz="2000" dirty="0" smtClean="0"/>
                  <a:t>alto, pero esto no necesariamente indica que el modelo es adecuado</a:t>
                </a:r>
              </a:p>
              <a:p>
                <a:endParaRPr lang="es-CO" sz="2000" dirty="0"/>
              </a:p>
              <a:p>
                <a:endParaRPr lang="es-CO" sz="2000" dirty="0" smtClean="0"/>
              </a:p>
              <a:p>
                <a:endParaRPr lang="es-CO" sz="2000" dirty="0"/>
              </a:p>
              <a:p>
                <a:endParaRPr lang="es-CO" sz="2000" dirty="0" smtClean="0"/>
              </a:p>
              <a:p>
                <a:endParaRPr lang="es-CO" sz="2000" dirty="0"/>
              </a:p>
              <a:p>
                <a:endParaRPr lang="es-CO" sz="2000" dirty="0" smtClean="0"/>
              </a:p>
              <a:p>
                <a:endParaRPr lang="es-CO" sz="2000" dirty="0"/>
              </a:p>
              <a:p>
                <a:endParaRPr lang="es-CO" sz="2000" dirty="0" smtClean="0"/>
              </a:p>
              <a:p>
                <a:endParaRPr lang="es-CO" sz="2000" dirty="0"/>
              </a:p>
              <a:p>
                <a14:m>
                  <m:oMath xmlns:m="http://schemas.openxmlformats.org/officeDocument/2006/math">
                    <m:sSup>
                      <m:sSupPr>
                        <m:ctrlPr>
                          <a:rPr lang="es-CO" sz="2000" i="1">
                            <a:latin typeface="Cambria Math" panose="02040503050406030204" pitchFamily="18" charset="0"/>
                          </a:rPr>
                        </m:ctrlPr>
                      </m:sSupPr>
                      <m:e>
                        <m:r>
                          <a:rPr lang="es-CO" sz="2000" i="1">
                            <a:latin typeface="Cambria Math" panose="02040503050406030204" pitchFamily="18" charset="0"/>
                          </a:rPr>
                          <m:t>𝑅</m:t>
                        </m:r>
                      </m:e>
                      <m:sup>
                        <m:r>
                          <a:rPr lang="es-CO" sz="2000" i="1">
                            <a:latin typeface="Cambria Math" panose="02040503050406030204" pitchFamily="18" charset="0"/>
                          </a:rPr>
                          <m:t>2</m:t>
                        </m:r>
                      </m:sup>
                    </m:sSup>
                  </m:oMath>
                </a14:m>
                <a:r>
                  <a:rPr lang="es-CO" sz="2000" dirty="0" smtClean="0"/>
                  <a:t>  es un indicador de ajuste dentro de muestra.</a:t>
                </a:r>
                <a:endParaRPr lang="es-CO" sz="2000" dirty="0"/>
              </a:p>
              <a:p>
                <a:endParaRPr lang="es-CO"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b="-4267"/>
                </a:stretch>
              </a:blipFill>
            </p:spPr>
            <p:txBody>
              <a:bodyPr/>
              <a:lstStyle/>
              <a:p>
                <a:r>
                  <a:rPr lang="es-CO">
                    <a:noFill/>
                  </a:rPr>
                  <a:t> </a:t>
                </a:r>
              </a:p>
            </p:txBody>
          </p:sp>
        </mc:Fallback>
      </mc:AlternateContent>
      <p:pic>
        <p:nvPicPr>
          <p:cNvPr id="2" name="Imagen 1"/>
          <p:cNvPicPr>
            <a:picLocks noChangeAspect="1"/>
          </p:cNvPicPr>
          <p:nvPr/>
        </p:nvPicPr>
        <p:blipFill>
          <a:blip r:embed="rId4"/>
          <a:stretch>
            <a:fillRect/>
          </a:stretch>
        </p:blipFill>
        <p:spPr>
          <a:xfrm>
            <a:off x="1190354" y="2716340"/>
            <a:ext cx="7068094" cy="2952000"/>
          </a:xfrm>
          <a:prstGeom prst="rect">
            <a:avLst/>
          </a:prstGeom>
        </p:spPr>
      </p:pic>
    </p:spTree>
    <p:extLst>
      <p:ext uri="{BB962C8B-B14F-4D97-AF65-F5344CB8AC3E}">
        <p14:creationId xmlns:p14="http://schemas.microsoft.com/office/powerpoint/2010/main" val="123693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954107"/>
          </a:xfrm>
          <a:prstGeom prst="rect">
            <a:avLst/>
          </a:prstGeom>
          <a:noFill/>
        </p:spPr>
        <p:txBody>
          <a:bodyPr wrap="square" rtlCol="0">
            <a:spAutoFit/>
          </a:bodyPr>
          <a:lstStyle/>
          <a:p>
            <a:r>
              <a:rPr lang="es-ES" sz="2800" b="1" dirty="0" smtClean="0">
                <a:solidFill>
                  <a:schemeClr val="accent2">
                    <a:lumMod val="50000"/>
                  </a:schemeClr>
                </a:solidFill>
              </a:rPr>
              <a:t>Medida de bondad de ajuste – Criterios de información</a:t>
            </a:r>
            <a:endParaRPr lang="es-ES" sz="28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000" dirty="0" smtClean="0"/>
                  <a:t>Otras dos medidas alternativas para escoger las variables en un modelo </a:t>
                </a:r>
                <a:r>
                  <a:rPr lang="es-CO" sz="2000" dirty="0"/>
                  <a:t>de </a:t>
                </a:r>
                <a:r>
                  <a:rPr lang="es-CO" sz="2000" dirty="0" smtClean="0"/>
                  <a:t>regresión </a:t>
                </a:r>
                <a:r>
                  <a:rPr lang="es-CO" sz="2000" dirty="0"/>
                  <a:t>son los criterios de </a:t>
                </a:r>
                <a:r>
                  <a:rPr lang="es-CO" sz="2000" dirty="0" smtClean="0"/>
                  <a:t>información </a:t>
                </a:r>
                <a:r>
                  <a:rPr lang="es-CO" sz="2000" dirty="0"/>
                  <a:t>de </a:t>
                </a:r>
                <a:r>
                  <a:rPr lang="es-CO" sz="2000" dirty="0" smtClean="0"/>
                  <a:t>Schwartz (</a:t>
                </a:r>
                <a:r>
                  <a:rPr lang="es-CO" sz="2000" dirty="0"/>
                  <a:t>SIC) y </a:t>
                </a:r>
                <a:r>
                  <a:rPr lang="es-CO" sz="2000" dirty="0" err="1"/>
                  <a:t>Akaike</a:t>
                </a:r>
                <a:r>
                  <a:rPr lang="es-CO" sz="2000" dirty="0"/>
                  <a:t> (AIC</a:t>
                </a:r>
                <a:r>
                  <a:rPr lang="es-CO" sz="2000" dirty="0" smtClean="0"/>
                  <a:t>)</a:t>
                </a:r>
              </a:p>
              <a:p>
                <a:pPr marL="0" indent="0">
                  <a:buNone/>
                </a:pPr>
                <a:endParaRPr lang="es-CO" sz="20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𝑆𝐼𝐶</m:t>
                      </m:r>
                      <m:r>
                        <a:rPr lang="es-CO" sz="2000" i="1">
                          <a:latin typeface="Cambria Math" panose="02040503050406030204" pitchFamily="18" charset="0"/>
                        </a:rPr>
                        <m:t>=</m:t>
                      </m:r>
                      <m:r>
                        <a:rPr lang="es-CO" sz="2000" b="0" i="1" smtClean="0">
                          <a:latin typeface="Cambria Math" panose="02040503050406030204" pitchFamily="18" charset="0"/>
                        </a:rPr>
                        <m:t>𝑙𝑛</m:t>
                      </m:r>
                      <m:d>
                        <m:dPr>
                          <m:ctrlPr>
                            <a:rPr lang="es-CO" sz="2000" b="0" i="1" smtClean="0">
                              <a:latin typeface="Cambria Math" panose="02040503050406030204" pitchFamily="18" charset="0"/>
                            </a:rPr>
                          </m:ctrlPr>
                        </m:dPr>
                        <m:e>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𝑅𝑆𝑆</m:t>
                              </m:r>
                            </m:num>
                            <m:den>
                              <m:r>
                                <a:rPr lang="es-CO" sz="2000" b="0" i="1" smtClean="0">
                                  <a:latin typeface="Cambria Math" panose="02040503050406030204" pitchFamily="18" charset="0"/>
                                </a:rPr>
                                <m:t>𝑇</m:t>
                              </m:r>
                            </m:den>
                          </m:f>
                        </m:e>
                      </m:d>
                      <m:r>
                        <a:rPr lang="es-CO" sz="2000" b="0" i="1" smtClean="0">
                          <a:latin typeface="Cambria Math" panose="02040503050406030204" pitchFamily="18" charset="0"/>
                        </a:rPr>
                        <m:t>+</m:t>
                      </m:r>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𝐾</m:t>
                          </m:r>
                        </m:num>
                        <m:den>
                          <m:r>
                            <a:rPr lang="es-CO" sz="2000" b="0" i="1" smtClean="0">
                              <a:latin typeface="Cambria Math" panose="02040503050406030204" pitchFamily="18" charset="0"/>
                            </a:rPr>
                            <m:t>𝑇</m:t>
                          </m:r>
                        </m:den>
                      </m:f>
                      <m:r>
                        <a:rPr lang="es-CO" sz="2000" b="0" i="1" smtClean="0">
                          <a:latin typeface="Cambria Math" panose="02040503050406030204" pitchFamily="18" charset="0"/>
                        </a:rPr>
                        <m:t>𝑙𝑛𝑇</m:t>
                      </m:r>
                    </m:oMath>
                  </m:oMathPara>
                </a14:m>
                <a:endParaRPr lang="es-CO" sz="2000" dirty="0" smtClean="0"/>
              </a:p>
              <a:p>
                <a:pPr marL="0" indent="0">
                  <a:buNone/>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𝐴𝐼𝐶</m:t>
                      </m:r>
                      <m:r>
                        <a:rPr lang="es-CO" sz="2000" i="1">
                          <a:latin typeface="Cambria Math" panose="02040503050406030204" pitchFamily="18" charset="0"/>
                        </a:rPr>
                        <m:t>=</m:t>
                      </m:r>
                      <m:r>
                        <a:rPr lang="es-CO" sz="2000" i="1">
                          <a:latin typeface="Cambria Math" panose="02040503050406030204" pitchFamily="18" charset="0"/>
                        </a:rPr>
                        <m:t>𝑙𝑛</m:t>
                      </m:r>
                      <m:d>
                        <m:dPr>
                          <m:ctrlPr>
                            <a:rPr lang="es-CO" sz="2000" i="1">
                              <a:latin typeface="Cambria Math" panose="02040503050406030204" pitchFamily="18" charset="0"/>
                            </a:rPr>
                          </m:ctrlPr>
                        </m:dPr>
                        <m:e>
                          <m:f>
                            <m:fPr>
                              <m:ctrlPr>
                                <a:rPr lang="es-CO" sz="2000" i="1">
                                  <a:latin typeface="Cambria Math" panose="02040503050406030204" pitchFamily="18" charset="0"/>
                                </a:rPr>
                              </m:ctrlPr>
                            </m:fPr>
                            <m:num>
                              <m:r>
                                <a:rPr lang="es-CO" sz="2000" i="1">
                                  <a:latin typeface="Cambria Math" panose="02040503050406030204" pitchFamily="18" charset="0"/>
                                </a:rPr>
                                <m:t>𝑅𝑆𝑆</m:t>
                              </m:r>
                            </m:num>
                            <m:den>
                              <m:r>
                                <a:rPr lang="es-CO" sz="2000" i="1">
                                  <a:latin typeface="Cambria Math" panose="02040503050406030204" pitchFamily="18" charset="0"/>
                                </a:rPr>
                                <m:t>𝑇</m:t>
                              </m:r>
                            </m:den>
                          </m:f>
                        </m:e>
                      </m:d>
                      <m:r>
                        <a:rPr lang="es-CO" sz="2000" i="1">
                          <a:latin typeface="Cambria Math" panose="02040503050406030204" pitchFamily="18" charset="0"/>
                        </a:rPr>
                        <m:t>+</m:t>
                      </m:r>
                      <m:f>
                        <m:fPr>
                          <m:ctrlPr>
                            <a:rPr lang="es-CO" sz="2000" i="1">
                              <a:latin typeface="Cambria Math" panose="02040503050406030204" pitchFamily="18" charset="0"/>
                            </a:rPr>
                          </m:ctrlPr>
                        </m:fPr>
                        <m:num>
                          <m:r>
                            <a:rPr lang="es-CO" sz="2000" b="0" i="1" smtClean="0">
                              <a:latin typeface="Cambria Math" panose="02040503050406030204" pitchFamily="18" charset="0"/>
                            </a:rPr>
                            <m:t>2</m:t>
                          </m:r>
                          <m:r>
                            <a:rPr lang="es-CO" sz="2000" i="1">
                              <a:latin typeface="Cambria Math" panose="02040503050406030204" pitchFamily="18" charset="0"/>
                            </a:rPr>
                            <m:t>𝐾</m:t>
                          </m:r>
                        </m:num>
                        <m:den>
                          <m:r>
                            <a:rPr lang="es-CO" sz="2000" i="1">
                              <a:latin typeface="Cambria Math" panose="02040503050406030204" pitchFamily="18" charset="0"/>
                            </a:rPr>
                            <m:t>𝑇</m:t>
                          </m:r>
                        </m:den>
                      </m:f>
                    </m:oMath>
                  </m:oMathPara>
                </a14:m>
                <a:endParaRPr lang="es-CO" sz="2000" dirty="0"/>
              </a:p>
              <a:p>
                <a:endParaRPr lang="es-CO" sz="2000" dirty="0"/>
              </a:p>
              <a:p>
                <a:r>
                  <a:rPr lang="es-CO" sz="2000" dirty="0" smtClean="0"/>
                  <a:t>Que información dan estos criterios de información? </a:t>
                </a:r>
                <a:endParaRPr lang="es-CO" sz="2000" dirty="0"/>
              </a:p>
              <a:p>
                <a:endParaRPr lang="es-CO" sz="2000" dirty="0" smtClean="0"/>
              </a:p>
              <a:p>
                <a:r>
                  <a:rPr lang="es-CO" sz="2000" dirty="0" smtClean="0"/>
                  <a:t>Estos criterios tienden a seleccionar el mismo modelo, sin embargo, SIC suele seleccionar modelos más parsimoniosos</a:t>
                </a:r>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r="-1185" b="-711"/>
                </a:stretch>
              </a:blipFill>
            </p:spPr>
            <p:txBody>
              <a:bodyPr/>
              <a:lstStyle/>
              <a:p>
                <a:r>
                  <a:rPr lang="es-CO">
                    <a:noFill/>
                  </a:rPr>
                  <a:t> </a:t>
                </a:r>
              </a:p>
            </p:txBody>
          </p:sp>
        </mc:Fallback>
      </mc:AlternateContent>
    </p:spTree>
    <p:extLst>
      <p:ext uri="{BB962C8B-B14F-4D97-AF65-F5344CB8AC3E}">
        <p14:creationId xmlns:p14="http://schemas.microsoft.com/office/powerpoint/2010/main" val="42228539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Interpretación de coeficientes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oMath>
                </a14:m>
                <a:r>
                  <a:rPr lang="es-CO" sz="2000" dirty="0" smtClean="0"/>
                  <a:t> es el intercepto, si suele interpretar como  el valor de la variable dependiente cuando las </a:t>
                </a:r>
                <a:r>
                  <a:rPr lang="es-CO" sz="2000" dirty="0" err="1" smtClean="0"/>
                  <a:t>covariables</a:t>
                </a:r>
                <a:r>
                  <a:rPr lang="es-CO" sz="2000" dirty="0" smtClean="0"/>
                  <a:t> toman el valor de cero, pero no siempre tienen sentido. Se nos ocurre algún ejemplo.</a:t>
                </a:r>
              </a:p>
              <a:p>
                <a:pPr algn="just"/>
                <a:endParaRPr lang="es-CO" sz="2000" b="0" i="1" dirty="0" smtClean="0">
                  <a:latin typeface="Cambria Math" panose="02040503050406030204" pitchFamily="18" charset="0"/>
                </a:endParaRPr>
              </a:p>
              <a:p>
                <a:pPr algn="just"/>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s-CO" sz="2000" b="0" i="1" smtClean="0">
                                <a:latin typeface="Cambria Math" panose="02040503050406030204" pitchFamily="18" charset="0"/>
                              </a:rPr>
                              <m:t>2</m:t>
                            </m:r>
                          </m:sub>
                        </m:sSub>
                      </m:e>
                    </m:acc>
                    <m:r>
                      <a:rPr lang="es-CO" sz="2000" b="0" i="1" smtClean="0">
                        <a:latin typeface="Cambria Math" panose="02040503050406030204" pitchFamily="18" charset="0"/>
                      </a:rPr>
                      <m:t>,…</m:t>
                    </m:r>
                  </m:oMath>
                </a14:m>
                <a:r>
                  <a:rPr lang="es-CO" sz="2000" dirty="0"/>
                  <a:t> es </a:t>
                </a:r>
                <a:r>
                  <a:rPr lang="es-CO" sz="2000" dirty="0" smtClean="0"/>
                  <a:t>la pendiente, que mide el cambio en el valor esperado condicional de la variable dependiente ante un cambio discreto en la variable independiente</a:t>
                </a:r>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r="-741"/>
                </a:stretch>
              </a:blipFill>
            </p:spPr>
            <p:txBody>
              <a:bodyPr/>
              <a:lstStyle/>
              <a:p>
                <a:r>
                  <a:rPr lang="es-CO">
                    <a:noFill/>
                  </a:rPr>
                  <a:t> </a:t>
                </a:r>
              </a:p>
            </p:txBody>
          </p:sp>
        </mc:Fallback>
      </mc:AlternateContent>
    </p:spTree>
    <p:extLst>
      <p:ext uri="{BB962C8B-B14F-4D97-AF65-F5344CB8AC3E}">
        <p14:creationId xmlns:p14="http://schemas.microsoft.com/office/powerpoint/2010/main" val="3364797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Un ejemplo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CO" sz="2000" dirty="0" smtClean="0"/>
                  <a:t>Depende el salario de un individuo de su nivel de educación? Para responder a esta pregunta utilizamos 100 observaciones de las variables EARNS y ED y se estima el modelo</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s-CO" sz="2000" b="0" i="1" smtClean="0">
                              <a:latin typeface="Cambria Math" panose="02040503050406030204" pitchFamily="18" charset="0"/>
                            </a:rPr>
                            <m:t>𝐸𝐴𝑅𝑁𝑆</m:t>
                          </m:r>
                        </m:e>
                        <m:sub>
                          <m:r>
                            <a:rPr lang="es-CO" sz="2000" b="0" i="1" smtClean="0">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s-CO" sz="2000" b="0" i="1" smtClean="0">
                              <a:latin typeface="Cambria Math" panose="02040503050406030204" pitchFamily="18" charset="0"/>
                            </a:rPr>
                            <m:t>𝐸𝐷</m:t>
                          </m:r>
                        </m:e>
                        <m:sub>
                          <m:r>
                            <a:rPr lang="es-CO" sz="2000" b="0" i="1" smtClean="0">
                              <a:latin typeface="Cambria Math" panose="02040503050406030204" pitchFamily="18" charset="0"/>
                            </a:rPr>
                            <m:t>𝑖</m:t>
                          </m:r>
                        </m:sub>
                      </m:sSub>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b="0" i="1" smtClean="0">
                              <a:latin typeface="Cambria Math" panose="02040503050406030204" pitchFamily="18" charset="0"/>
                            </a:rPr>
                            <m:t>𝑖</m:t>
                          </m:r>
                        </m:sub>
                      </m:sSub>
                    </m:oMath>
                  </m:oMathPara>
                </a14:m>
                <a:endParaRPr lang="es-ES" sz="2000" dirty="0" smtClean="0"/>
              </a:p>
              <a:p>
                <a:pPr marL="0" indent="0" algn="just">
                  <a:buNone/>
                </a:pPr>
                <a:endParaRPr lang="es-ES" sz="2000" dirty="0" smtClean="0"/>
              </a:p>
              <a:p>
                <a:pPr lvl="1" algn="just"/>
                <a:r>
                  <a:rPr lang="es-ES" sz="1600" dirty="0" smtClean="0"/>
                  <a:t>Hay variables faltantes?</a:t>
                </a:r>
              </a:p>
              <a:p>
                <a:pPr lvl="1" algn="just"/>
                <a:r>
                  <a:rPr lang="es-ES" sz="1600" dirty="0" smtClean="0"/>
                  <a:t>Esta forma funcional es adecuada?</a:t>
                </a:r>
              </a:p>
              <a:p>
                <a:pPr algn="just"/>
                <a:r>
                  <a:rPr lang="es-ES" sz="2000" dirty="0" smtClean="0"/>
                  <a:t>El modelo estimado es: </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s-CO" sz="2000" i="1">
                              <a:latin typeface="Cambria Math" panose="02040503050406030204" pitchFamily="18" charset="0"/>
                            </a:rPr>
                            <m:t>𝐸𝐴𝑅𝑁𝑆</m:t>
                          </m:r>
                        </m:e>
                        <m:sub>
                          <m:r>
                            <a:rPr lang="es-CO" sz="2000" i="1">
                              <a:latin typeface="Cambria Math" panose="02040503050406030204" pitchFamily="18" charset="0"/>
                            </a:rPr>
                            <m:t>𝑖</m:t>
                          </m:r>
                        </m:sub>
                      </m:sSub>
                      <m:r>
                        <a:rPr lang="en-US" sz="2000" i="1">
                          <a:latin typeface="Cambria Math" panose="02040503050406030204" pitchFamily="18" charset="0"/>
                        </a:rPr>
                        <m:t>=</m:t>
                      </m:r>
                      <m:r>
                        <a:rPr lang="es-CO" sz="2000" b="0" i="1" smtClean="0">
                          <a:latin typeface="Cambria Math" panose="02040503050406030204" pitchFamily="18" charset="0"/>
                        </a:rPr>
                        <m:t>−1,315</m:t>
                      </m:r>
                      <m:r>
                        <a:rPr lang="en-US" sz="2000" i="1">
                          <a:latin typeface="Cambria Math" panose="02040503050406030204" pitchFamily="18" charset="0"/>
                        </a:rPr>
                        <m:t>+</m:t>
                      </m:r>
                      <m:r>
                        <a:rPr lang="es-CO" sz="2000" i="1">
                          <a:latin typeface="Cambria Math" panose="02040503050406030204" pitchFamily="18" charset="0"/>
                        </a:rPr>
                        <m:t>0,797</m:t>
                      </m:r>
                      <m:sSub>
                        <m:sSubPr>
                          <m:ctrlPr>
                            <a:rPr lang="en-US" sz="2000" i="1">
                              <a:latin typeface="Cambria Math" panose="02040503050406030204" pitchFamily="18" charset="0"/>
                            </a:rPr>
                          </m:ctrlPr>
                        </m:sSubPr>
                        <m:e>
                          <m:r>
                            <a:rPr lang="es-CO" sz="2000" i="1">
                              <a:latin typeface="Cambria Math" panose="02040503050406030204" pitchFamily="18" charset="0"/>
                            </a:rPr>
                            <m:t>𝐸𝐷</m:t>
                          </m:r>
                        </m:e>
                        <m:sub>
                          <m:r>
                            <a:rPr lang="es-CO" sz="2000" i="1">
                              <a:latin typeface="Cambria Math" panose="02040503050406030204" pitchFamily="18" charset="0"/>
                            </a:rPr>
                            <m:t>𝑖</m:t>
                          </m:r>
                        </m:sub>
                      </m:sSub>
                      <m:r>
                        <a:rPr lang="es-CO" sz="2000" b="0" i="1" smtClean="0">
                          <a:latin typeface="Cambria Math" panose="02040503050406030204" pitchFamily="18" charset="0"/>
                        </a:rPr>
                        <m:t>            </m:t>
                      </m:r>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𝑅</m:t>
                          </m:r>
                        </m:e>
                        <m:sup>
                          <m:r>
                            <a:rPr lang="es-CO" sz="2000" b="0" i="1" smtClean="0">
                              <a:latin typeface="Cambria Math" panose="02040503050406030204" pitchFamily="18" charset="0"/>
                            </a:rPr>
                            <m:t>2</m:t>
                          </m:r>
                        </m:sup>
                      </m:sSup>
                      <m:r>
                        <a:rPr lang="es-CO" sz="2000" b="0" i="1" smtClean="0">
                          <a:latin typeface="Cambria Math" panose="02040503050406030204" pitchFamily="18" charset="0"/>
                        </a:rPr>
                        <m:t>=0,285</m:t>
                      </m:r>
                    </m:oMath>
                  </m:oMathPara>
                </a14:m>
                <a:endParaRPr lang="es-ES" sz="2000" dirty="0" smtClean="0"/>
              </a:p>
              <a:p>
                <a:pPr lvl="1" algn="just"/>
                <a:r>
                  <a:rPr lang="es-ES" sz="1600" dirty="0" smtClean="0"/>
                  <a:t>Cómo interpretamos este modelo?</a:t>
                </a:r>
              </a:p>
              <a:p>
                <a:pPr lvl="1" algn="just"/>
                <a:r>
                  <a:rPr lang="es-ES" sz="1600" dirty="0" smtClean="0"/>
                  <a:t>Cómo realizamos predicción a partir de este modelo?</a:t>
                </a:r>
              </a:p>
              <a:p>
                <a:pPr marL="0" indent="0" algn="just">
                  <a:buNone/>
                </a:pPr>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r="-741"/>
                </a:stretch>
              </a:blipFill>
            </p:spPr>
            <p:txBody>
              <a:bodyPr/>
              <a:lstStyle/>
              <a:p>
                <a:r>
                  <a:rPr lang="en-US">
                    <a:noFill/>
                  </a:rPr>
                  <a:t> </a:t>
                </a:r>
              </a:p>
            </p:txBody>
          </p:sp>
        </mc:Fallback>
      </mc:AlternateContent>
    </p:spTree>
    <p:extLst>
      <p:ext uri="{BB962C8B-B14F-4D97-AF65-F5344CB8AC3E}">
        <p14:creationId xmlns:p14="http://schemas.microsoft.com/office/powerpoint/2010/main" val="38836544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Formas funcionales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Con series de tiempo puede suceder que una variable no afecte inmediatamente </a:t>
                </a:r>
                <a:r>
                  <a:rPr lang="es-ES" sz="2000" dirty="0"/>
                  <a:t>la variable dependiente sino, por ejemplo, con </a:t>
                </a:r>
                <a:r>
                  <a:rPr lang="es-ES" sz="2000" dirty="0" smtClean="0"/>
                  <a:t>retardo de </a:t>
                </a:r>
                <a:r>
                  <a:rPr lang="es-ES" sz="2000" dirty="0"/>
                  <a:t>un </a:t>
                </a:r>
                <a:r>
                  <a:rPr lang="es-ES" sz="2000" dirty="0" smtClean="0"/>
                  <a:t>periodo. </a:t>
                </a:r>
                <a:r>
                  <a:rPr lang="es-ES" sz="2000" dirty="0"/>
                  <a:t>Esta </a:t>
                </a:r>
                <a:r>
                  <a:rPr lang="es-ES" sz="2000" dirty="0" smtClean="0"/>
                  <a:t>situación </a:t>
                </a:r>
                <a:r>
                  <a:rPr lang="es-ES" sz="2000" dirty="0"/>
                  <a:t>se puede formular muy </a:t>
                </a:r>
                <a:r>
                  <a:rPr lang="es-ES" sz="2000" dirty="0" smtClean="0"/>
                  <a:t>fácilmente </a:t>
                </a:r>
                <a:r>
                  <a:rPr lang="es-ES" sz="2000" dirty="0"/>
                  <a:t>como</a:t>
                </a:r>
                <a:r>
                  <a:rPr lang="es-ES" sz="2000" dirty="0" smtClean="0"/>
                  <a:t>:</a:t>
                </a:r>
                <a:endParaRPr lang="es-CO" sz="2000" dirty="0" smtClean="0"/>
              </a:p>
              <a:p>
                <a:pPr marL="0" indent="0" algn="just">
                  <a:buNone/>
                </a:pPr>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𝑡</m:t>
                          </m:r>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oMath>
                  </m:oMathPara>
                </a14:m>
                <a:endParaRPr lang="es-ES" sz="2000" dirty="0" smtClean="0"/>
              </a:p>
              <a:p>
                <a:pPr marL="0" indent="0" algn="just">
                  <a:buNone/>
                </a:pPr>
                <a:endParaRPr lang="es-ES" sz="2000" dirty="0" smtClean="0"/>
              </a:p>
              <a:p>
                <a:r>
                  <a:rPr lang="es-ES" sz="2000" dirty="0" smtClean="0"/>
                  <a:t>La variable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−1</m:t>
                        </m:r>
                      </m:sub>
                    </m:sSub>
                  </m:oMath>
                </a14:m>
                <a:r>
                  <a:rPr lang="es-ES" sz="2000" dirty="0" smtClean="0"/>
                  <a:t> se conoce como variable predeterminada, y suele utilizarse para evitar problemas de </a:t>
                </a:r>
                <a:r>
                  <a:rPr lang="es-ES" sz="2000" dirty="0" err="1" smtClean="0"/>
                  <a:t>endogeneidad</a:t>
                </a:r>
                <a:endParaRPr lang="es-ES" sz="2000" dirty="0" smtClean="0"/>
              </a:p>
              <a:p>
                <a:endParaRPr lang="es-ES" sz="2000" dirty="0"/>
              </a:p>
              <a:p>
                <a:r>
                  <a:rPr lang="es-ES" sz="2000" dirty="0" smtClean="0"/>
                  <a:t>También </a:t>
                </a:r>
                <a:r>
                  <a:rPr lang="es-ES" sz="2000" dirty="0"/>
                  <a:t>puede suceder que la variable dependiente este </a:t>
                </a:r>
                <a:r>
                  <a:rPr lang="es-ES" sz="2000" dirty="0" smtClean="0"/>
                  <a:t>determinada por </a:t>
                </a:r>
                <a:r>
                  <a:rPr lang="es-ES" sz="2000" dirty="0"/>
                  <a:t>sus valores pasados, lo que resulta en un modelo de </a:t>
                </a:r>
                <a:r>
                  <a:rPr lang="es-ES" sz="2000" dirty="0" smtClean="0"/>
                  <a:t>regresión:</a:t>
                </a:r>
              </a:p>
              <a:p>
                <a:endParaRPr lang="es-ES" sz="20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𝑌</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oMath>
                  </m:oMathPara>
                </a14:m>
                <a:endParaRPr lang="es-ES" sz="2000" dirty="0" smtClean="0"/>
              </a:p>
              <a:p>
                <a:pPr marL="0" indent="0" algn="just">
                  <a:buNone/>
                </a:pPr>
                <a:r>
                  <a:rPr lang="es-ES" sz="2000" dirty="0" smtClean="0"/>
                  <a:t>Cómo se interpreta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oMath>
                </a14:m>
                <a:r>
                  <a:rPr lang="es-ES" sz="2000" dirty="0" smtClean="0"/>
                  <a:t>?</a:t>
                </a: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1333" b="-14225"/>
                </a:stretch>
              </a:blipFill>
            </p:spPr>
            <p:txBody>
              <a:bodyPr/>
              <a:lstStyle/>
              <a:p>
                <a:r>
                  <a:rPr lang="en-US">
                    <a:noFill/>
                  </a:rPr>
                  <a:t> </a:t>
                </a:r>
              </a:p>
            </p:txBody>
          </p:sp>
        </mc:Fallback>
      </mc:AlternateContent>
    </p:spTree>
    <p:extLst>
      <p:ext uri="{BB962C8B-B14F-4D97-AF65-F5344CB8AC3E}">
        <p14:creationId xmlns:p14="http://schemas.microsoft.com/office/powerpoint/2010/main" val="18521340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Formas funcionales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Es posible que el modelo de regresión </a:t>
                </a:r>
                <a:r>
                  <a:rPr lang="es-ES" sz="2000" dirty="0"/>
                  <a:t>no relacione las variables </a:t>
                </a:r>
                <a:r>
                  <a:rPr lang="es-ES" sz="2000" dirty="0" smtClean="0"/>
                  <a:t>en niveles</a:t>
                </a:r>
                <a:r>
                  <a:rPr lang="es-ES" sz="2000" dirty="0"/>
                  <a:t>, sino en variaciones absolutas o primeras </a:t>
                </a:r>
                <a:r>
                  <a:rPr lang="es-ES" sz="2000" dirty="0" smtClean="0"/>
                  <a:t>diferencias:</a:t>
                </a:r>
                <a:endParaRPr lang="es-CO" sz="2000" dirty="0" smtClean="0"/>
              </a:p>
              <a:p>
                <a:pPr marL="0" indent="0" algn="just">
                  <a:buNone/>
                </a:pPr>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𝑡</m:t>
                          </m:r>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oMath>
                  </m:oMathPara>
                </a14:m>
                <a:endParaRPr lang="es-ES" sz="2000" dirty="0" smtClean="0"/>
              </a:p>
              <a:p>
                <a:pPr marL="0" indent="0" algn="just">
                  <a:buNone/>
                </a:pPr>
                <a14:m>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oMath>
                </a14:m>
                <a:r>
                  <a:rPr lang="es-ES" sz="2000" dirty="0" smtClean="0"/>
                  <a:t>-</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r>
                          <a:rPr lang="en-US" sz="2000" b="0" i="1" smtClean="0">
                            <a:latin typeface="Cambria Math" panose="02040503050406030204" pitchFamily="18" charset="0"/>
                          </a:rPr>
                          <m:t>−1</m:t>
                        </m:r>
                      </m:sub>
                    </m:sSub>
                  </m:oMath>
                </a14:m>
                <a:endParaRPr lang="es-ES" sz="2000" dirty="0" smtClean="0"/>
              </a:p>
              <a:p>
                <a:pPr marL="0" indent="0" algn="just">
                  <a:buNone/>
                </a:pPr>
                <a:endParaRPr lang="es-ES" sz="2000" dirty="0" smtClean="0"/>
              </a:p>
              <a:p>
                <a:r>
                  <a:rPr lang="es-ES" sz="2000" dirty="0"/>
                  <a:t>En algunas ocasiones la </a:t>
                </a:r>
                <a:r>
                  <a:rPr lang="es-ES" sz="2000" dirty="0" smtClean="0"/>
                  <a:t>teoría económica </a:t>
                </a:r>
                <a:r>
                  <a:rPr lang="es-ES" sz="2000" dirty="0"/>
                  <a:t>sugiere que la </a:t>
                </a:r>
                <a:r>
                  <a:rPr lang="es-ES" sz="2000" dirty="0" smtClean="0"/>
                  <a:t>relación entre </a:t>
                </a:r>
                <a:r>
                  <a:rPr lang="en-US" sz="2000" dirty="0" smtClean="0"/>
                  <a:t>dos </a:t>
                </a:r>
                <a:r>
                  <a:rPr lang="en-US" sz="2000" dirty="0"/>
                  <a:t>o </a:t>
                </a:r>
                <a:r>
                  <a:rPr lang="en-US" sz="2000" dirty="0" err="1" smtClean="0"/>
                  <a:t>más</a:t>
                </a:r>
                <a:r>
                  <a:rPr lang="en-US" sz="2000" dirty="0" smtClean="0"/>
                  <a:t> </a:t>
                </a:r>
                <a:r>
                  <a:rPr lang="en-US" sz="2000" dirty="0"/>
                  <a:t>variables no </a:t>
                </a:r>
                <a:r>
                  <a:rPr lang="en-US" sz="2000" dirty="0" err="1"/>
                  <a:t>es</a:t>
                </a:r>
                <a:r>
                  <a:rPr lang="en-US" sz="2000" dirty="0"/>
                  <a:t> lineal. Una </a:t>
                </a:r>
                <a:r>
                  <a:rPr lang="en-US" sz="2000" dirty="0" err="1"/>
                  <a:t>posible</a:t>
                </a:r>
                <a:r>
                  <a:rPr lang="en-US" sz="2000" dirty="0"/>
                  <a:t> forma </a:t>
                </a:r>
                <a:r>
                  <a:rPr lang="en-US" sz="2000" dirty="0" err="1"/>
                  <a:t>funcional</a:t>
                </a:r>
                <a:r>
                  <a:rPr lang="en-US" sz="2000" dirty="0"/>
                  <a:t> no </a:t>
                </a:r>
                <a:r>
                  <a:rPr lang="en-US" sz="2000" dirty="0" smtClean="0"/>
                  <a:t>lineal </a:t>
                </a:r>
                <a:r>
                  <a:rPr lang="es-ES" sz="2000" dirty="0" smtClean="0"/>
                  <a:t>que </a:t>
                </a:r>
                <a:r>
                  <a:rPr lang="es-ES" sz="2000" dirty="0"/>
                  <a:t>resulta </a:t>
                </a:r>
                <a:r>
                  <a:rPr lang="es-ES" sz="2000" dirty="0" smtClean="0"/>
                  <a:t>´útil </a:t>
                </a:r>
                <a:r>
                  <a:rPr lang="es-ES" sz="2000" dirty="0"/>
                  <a:t>es la </a:t>
                </a:r>
                <a:r>
                  <a:rPr lang="es-ES" sz="2000" dirty="0" smtClean="0"/>
                  <a:t>relación reciproca:</a:t>
                </a:r>
              </a:p>
              <a:p>
                <a:pPr marL="0" indent="0">
                  <a:buNone/>
                </a:pPr>
                <a:endParaRPr lang="en-US" sz="200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𝑋</m:t>
                          </m:r>
                        </m:e>
                        <m:sub>
                          <m:r>
                            <a:rPr lang="en-US" sz="2000" b="0" i="1" smtClean="0">
                              <a:latin typeface="Cambria Math" panose="02040503050406030204" pitchFamily="18" charset="0"/>
                            </a:rPr>
                            <m:t>𝑡</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den>
                          </m:f>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oMath>
                  </m:oMathPara>
                </a14:m>
                <a:endParaRPr lang="es-ES" sz="2000" dirty="0" smtClean="0"/>
              </a:p>
              <a:p>
                <a:pPr marL="0" indent="0">
                  <a:buNone/>
                </a:pPr>
                <a:r>
                  <a:rPr lang="es-ES" sz="2000" dirty="0" smtClean="0"/>
                  <a:t>En este modelo, cuál es el efecto marginal y la elasticidad asociada?</a:t>
                </a: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1111" b="-7397"/>
                </a:stretch>
              </a:blipFill>
            </p:spPr>
            <p:txBody>
              <a:bodyPr/>
              <a:lstStyle/>
              <a:p>
                <a:r>
                  <a:rPr lang="en-US">
                    <a:noFill/>
                  </a:rPr>
                  <a:t> </a:t>
                </a:r>
              </a:p>
            </p:txBody>
          </p:sp>
        </mc:Fallback>
      </mc:AlternateContent>
    </p:spTree>
    <p:extLst>
      <p:ext uri="{BB962C8B-B14F-4D97-AF65-F5344CB8AC3E}">
        <p14:creationId xmlns:p14="http://schemas.microsoft.com/office/powerpoint/2010/main" val="13938408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Formas funcionales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Relación Log-lineal: </a:t>
                </a:r>
                <a14:m>
                  <m:oMath xmlns:m="http://schemas.openxmlformats.org/officeDocument/2006/math">
                    <m:r>
                      <a:rPr lang="es-CO"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exp</m:t>
                        </m:r>
                      </m:fName>
                      <m:e>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e>
                        </m:d>
                      </m:e>
                    </m:func>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exp</m:t>
                        </m:r>
                      </m:fNa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func>
                  </m:oMath>
                </a14:m>
                <a:endParaRPr lang="es-ES" sz="2000" dirty="0" smtClean="0"/>
              </a:p>
              <a:p>
                <a:pPr algn="just"/>
                <a:endParaRPr lang="es-ES" sz="2000" dirty="0" smtClean="0"/>
              </a:p>
              <a:p>
                <a:pPr marL="0" indent="0" algn="just">
                  <a:buNone/>
                </a:pPr>
                <a:r>
                  <a:rPr lang="es-ES" sz="2000" dirty="0" smtClean="0"/>
                  <a:t>Cuál es la versión </a:t>
                </a:r>
                <a:r>
                  <a:rPr lang="es-ES" sz="2000" dirty="0" err="1" smtClean="0"/>
                  <a:t>linearizada</a:t>
                </a:r>
                <a:r>
                  <a:rPr lang="es-ES" sz="2000" dirty="0" smtClean="0"/>
                  <a:t> de este </a:t>
                </a:r>
                <a:r>
                  <a:rPr lang="es-ES" sz="2000" dirty="0" err="1" smtClean="0"/>
                  <a:t>model</a:t>
                </a:r>
                <a:r>
                  <a:rPr lang="es-ES" sz="2000" dirty="0" smtClean="0"/>
                  <a:t>?</a:t>
                </a:r>
              </a:p>
              <a:p>
                <a:pPr marL="0" indent="0" algn="just">
                  <a:buNone/>
                </a:pPr>
                <a:endParaRPr lang="es-ES" sz="2000" dirty="0" smtClean="0"/>
              </a:p>
              <a:p>
                <a:pPr marL="0" indent="0" algn="just">
                  <a:buNone/>
                </a:pPr>
                <a:r>
                  <a:rPr lang="es-ES" sz="2000" dirty="0" smtClean="0"/>
                  <a:t>En este modelo, los valores estimados asociados a</a:t>
                </a:r>
                <a14:m>
                  <m:oMath xmlns:m="http://schemas.openxmlformats.org/officeDocument/2006/math">
                    <m:r>
                      <a:rPr lang="es-CO" sz="2000" b="0" i="0" smtClean="0">
                        <a:latin typeface="Cambria Math" panose="02040503050406030204" pitchFamily="18" charset="0"/>
                      </a:rPr>
                      <m:t> </m:t>
                    </m:r>
                    <m:r>
                      <a:rPr lang="en-US" sz="2000" i="1">
                        <a:latin typeface="Cambria Math" panose="02040503050406030204" pitchFamily="18" charset="0"/>
                      </a:rPr>
                      <m:t>𝑌</m:t>
                    </m:r>
                  </m:oMath>
                </a14:m>
                <a:r>
                  <a:rPr lang="es-ES" sz="2000" dirty="0" smtClean="0"/>
                  <a:t> pueden escribirse como:</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e>
                      </m:acc>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exp</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s-CO" sz="2000" b="0" i="1" smtClean="0">
                                  <a:latin typeface="Cambria Math" panose="02040503050406030204" pitchFamily="18" charset="0"/>
                                </a:rPr>
                                <m:t>+</m:t>
                              </m:r>
                              <m:f>
                                <m:fPr>
                                  <m:ctrlPr>
                                    <a:rPr lang="es-CO" sz="2000" b="0" i="1" smtClean="0">
                                      <a:latin typeface="Cambria Math" panose="02040503050406030204" pitchFamily="18" charset="0"/>
                                    </a:rPr>
                                  </m:ctrlPr>
                                </m:fPr>
                                <m:num>
                                  <m:acc>
                                    <m:accPr>
                                      <m:chr m:val="̂"/>
                                      <m:ctrlPr>
                                        <a:rPr lang="es-CO" sz="2000" i="1">
                                          <a:latin typeface="Cambria Math" panose="02040503050406030204" pitchFamily="18" charset="0"/>
                                        </a:rPr>
                                      </m:ctrlPr>
                                    </m:accPr>
                                    <m:e>
                                      <m:sSup>
                                        <m:sSupPr>
                                          <m:ctrlPr>
                                            <a:rPr lang="es-CO" sz="2000" i="1">
                                              <a:latin typeface="Cambria Math" panose="02040503050406030204" pitchFamily="18" charset="0"/>
                                            </a:rPr>
                                          </m:ctrlPr>
                                        </m:sSupPr>
                                        <m:e>
                                          <m:r>
                                            <a:rPr lang="es-CO" sz="2000" i="1">
                                              <a:latin typeface="Cambria Math" panose="02040503050406030204" pitchFamily="18" charset="0"/>
                                            </a:rPr>
                                            <m:t>𝜎</m:t>
                                          </m:r>
                                        </m:e>
                                        <m:sup>
                                          <m:r>
                                            <a:rPr lang="es-CO" sz="2000" i="1">
                                              <a:latin typeface="Cambria Math" panose="02040503050406030204" pitchFamily="18" charset="0"/>
                                            </a:rPr>
                                            <m:t>2</m:t>
                                          </m:r>
                                        </m:sup>
                                      </m:sSup>
                                    </m:e>
                                  </m:acc>
                                </m:num>
                                <m:den>
                                  <m:r>
                                    <a:rPr lang="es-CO" sz="2000" b="0" i="1" smtClean="0">
                                      <a:latin typeface="Cambria Math" panose="02040503050406030204" pitchFamily="18" charset="0"/>
                                    </a:rPr>
                                    <m:t>2</m:t>
                                  </m:r>
                                </m:den>
                              </m:f>
                            </m:e>
                          </m:d>
                        </m:e>
                      </m:func>
                    </m:oMath>
                  </m:oMathPara>
                </a14:m>
                <a:endParaRPr lang="es-ES" sz="2000" dirty="0" smtClean="0"/>
              </a:p>
              <a:p>
                <a:pPr marL="0" indent="0" algn="just">
                  <a:buNone/>
                </a:pPr>
                <a:r>
                  <a:rPr lang="es-ES" sz="2000" dirty="0" smtClean="0"/>
                  <a:t>Esta alternativa aparece de la distribución log-normal</a:t>
                </a:r>
              </a:p>
              <a:p>
                <a:pPr marL="0" indent="0" algn="just">
                  <a:buNone/>
                </a:pPr>
                <a:endParaRPr lang="es-ES" sz="2000" dirty="0" smtClean="0"/>
              </a:p>
              <a:p>
                <a:r>
                  <a:rPr lang="es-ES" sz="2000" dirty="0" smtClean="0"/>
                  <a:t>Relación Lineal-Log: </a:t>
                </a:r>
                <a14:m>
                  <m:oMath xmlns:m="http://schemas.openxmlformats.org/officeDocument/2006/math">
                    <m:r>
                      <a:rPr lang="es-CO" sz="2000" b="0" i="0" smtClean="0">
                        <a:latin typeface="Cambria Math" panose="02040503050406030204" pitchFamily="18" charset="0"/>
                      </a:rPr>
                      <m:t> </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exp</m:t>
                        </m:r>
                      </m:fName>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𝑡</m:t>
                                </m:r>
                              </m:sub>
                            </m:sSub>
                          </m:e>
                        </m:d>
                      </m:e>
                    </m:func>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exp</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d>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𝑡</m:t>
                            </m:r>
                          </m:sub>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up>
                        </m:sSubSup>
                      </m:e>
                    </m:func>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exp</m:t>
                        </m:r>
                      </m:fNa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func>
                  </m:oMath>
                </a14:m>
                <a:endParaRPr lang="es-ES" sz="2000" dirty="0" smtClean="0"/>
              </a:p>
              <a:p>
                <a:pPr marL="0" indent="0">
                  <a:buNone/>
                </a:pPr>
                <a:endParaRPr lang="es-ES" sz="2000" dirty="0"/>
              </a:p>
              <a:p>
                <a:r>
                  <a:rPr lang="es-ES" sz="2000" dirty="0"/>
                  <a:t>Relación </a:t>
                </a:r>
                <a:r>
                  <a:rPr lang="es-ES" sz="2000" dirty="0" smtClean="0"/>
                  <a:t>Log-Log: </a:t>
                </a:r>
                <a14:m>
                  <m:oMath xmlns:m="http://schemas.openxmlformats.org/officeDocument/2006/math">
                    <m:r>
                      <a:rPr lang="es-CO"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exp</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d>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𝑡</m:t>
                            </m:r>
                          </m:sub>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up>
                        </m:sSubSup>
                      </m:e>
                    </m:func>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exp</m:t>
                        </m:r>
                      </m:fNa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func>
                  </m:oMath>
                </a14:m>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b="-9531"/>
                </a:stretch>
              </a:blipFill>
            </p:spPr>
            <p:txBody>
              <a:bodyPr/>
              <a:lstStyle/>
              <a:p>
                <a:r>
                  <a:rPr lang="en-US">
                    <a:noFill/>
                  </a:rPr>
                  <a:t> </a:t>
                </a:r>
              </a:p>
            </p:txBody>
          </p:sp>
        </mc:Fallback>
      </mc:AlternateContent>
    </p:spTree>
    <p:extLst>
      <p:ext uri="{BB962C8B-B14F-4D97-AF65-F5344CB8AC3E}">
        <p14:creationId xmlns:p14="http://schemas.microsoft.com/office/powerpoint/2010/main" val="910250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969492"/>
            <a:ext cx="8029838" cy="707886"/>
          </a:xfrm>
          <a:prstGeom prst="rect">
            <a:avLst/>
          </a:prstGeom>
          <a:noFill/>
        </p:spPr>
        <p:txBody>
          <a:bodyPr wrap="square" rtlCol="0">
            <a:spAutoFit/>
          </a:bodyPr>
          <a:lstStyle/>
          <a:p>
            <a:r>
              <a:rPr lang="es-ES" sz="4000" b="1" dirty="0" smtClean="0">
                <a:solidFill>
                  <a:schemeClr val="accent2">
                    <a:lumMod val="50000"/>
                  </a:schemeClr>
                </a:solidFill>
              </a:rPr>
              <a:t>Métodos de regresión</a:t>
            </a:r>
            <a:endParaRPr lang="es-ES" sz="40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indent="-234950" algn="just"/>
            <a:r>
              <a:rPr lang="es-CO" sz="2400" dirty="0" smtClean="0"/>
              <a:t>Gran parte los métodos de regresión parten del reconocer que existen componentes observables y otros no observables que describe la relación entre un conjunto de variables</a:t>
            </a:r>
          </a:p>
          <a:p>
            <a:pPr marL="288925" indent="-234950" algn="just"/>
            <a:endParaRPr lang="es-CO" sz="2400" dirty="0" smtClean="0"/>
          </a:p>
          <a:p>
            <a:pPr marL="288925" indent="-234950" algn="just"/>
            <a:r>
              <a:rPr lang="es-CO" sz="2400" dirty="0" smtClean="0"/>
              <a:t>Está relación puede recuperarse a través de la imposición de “alguna estructura” sobre una </a:t>
            </a:r>
            <a:r>
              <a:rPr lang="es-CO" sz="2400" b="1" dirty="0" smtClean="0"/>
              <a:t>muestra aleatoria</a:t>
            </a:r>
            <a:r>
              <a:rPr lang="es-CO" sz="2400" dirty="0" smtClean="0"/>
              <a:t> que representa la población objetivo</a:t>
            </a:r>
          </a:p>
          <a:p>
            <a:pPr marL="53975" indent="0" algn="just">
              <a:buNone/>
            </a:pPr>
            <a:endParaRPr lang="es-CO" sz="2400" dirty="0"/>
          </a:p>
        </p:txBody>
      </p:sp>
    </p:spTree>
    <p:extLst>
      <p:ext uri="{BB962C8B-B14F-4D97-AF65-F5344CB8AC3E}">
        <p14:creationId xmlns:p14="http://schemas.microsoft.com/office/powerpoint/2010/main" val="35318284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Formas funcionales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Relación </a:t>
                </a:r>
                <a:r>
                  <a:rPr lang="es-ES" sz="2000" dirty="0" err="1" smtClean="0"/>
                  <a:t>polinomial</a:t>
                </a:r>
                <a:r>
                  <a:rPr lang="es-ES" sz="2000" dirty="0" smtClean="0"/>
                  <a:t>:</a:t>
                </a:r>
                <a:endParaRPr lang="es-CO" sz="2000" dirty="0" smtClean="0"/>
              </a:p>
              <a:p>
                <a:pPr marL="0" indent="0" algn="just">
                  <a:buNone/>
                </a:pPr>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3</m:t>
                              </m:r>
                            </m:sub>
                          </m:sSub>
                          <m:r>
                            <a:rPr lang="en-US" sz="2000" i="1">
                              <a:latin typeface="Cambria Math" panose="02040503050406030204" pitchFamily="18" charset="0"/>
                            </a:rPr>
                            <m:t>𝑋</m:t>
                          </m:r>
                        </m:e>
                        <m:sub>
                          <m:r>
                            <a:rPr lang="en-US" sz="2000" i="1">
                              <a:latin typeface="Cambria Math" panose="02040503050406030204" pitchFamily="18" charset="0"/>
                            </a:rPr>
                            <m:t>𝑡</m:t>
                          </m:r>
                        </m:sub>
                        <m:sup>
                          <m:r>
                            <a:rPr lang="en-US" sz="2000" i="1">
                              <a:latin typeface="Cambria Math" panose="02040503050406030204" pitchFamily="18" charset="0"/>
                            </a:rPr>
                            <m:t>2</m:t>
                          </m:r>
                        </m:sup>
                      </m:sSub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oMath>
                  </m:oMathPara>
                </a14:m>
                <a:endParaRPr lang="es-ES" sz="2000" dirty="0" smtClean="0"/>
              </a:p>
              <a:p>
                <a:pPr marL="0" indent="0">
                  <a:buNone/>
                </a:pPr>
                <a:r>
                  <a:rPr lang="es-ES" sz="2000" dirty="0" smtClean="0"/>
                  <a:t>En este caso se pueden distinguir dos casos:</a:t>
                </a:r>
              </a:p>
              <a:p>
                <a:pPr lvl="1"/>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3</m:t>
                        </m:r>
                      </m:sub>
                    </m:sSub>
                    <m:r>
                      <a:rPr lang="en-US" sz="1600" b="0" i="1" smtClean="0">
                        <a:latin typeface="Cambria Math" panose="02040503050406030204" pitchFamily="18" charset="0"/>
                      </a:rPr>
                      <m:t>&lt;0</m:t>
                    </m:r>
                  </m:oMath>
                </a14:m>
                <a:r>
                  <a:rPr lang="es-ES" sz="1600" dirty="0" smtClean="0"/>
                  <a:t>, relación cóncava</a:t>
                </a:r>
              </a:p>
              <a:p>
                <a:pPr lvl="1"/>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3</m:t>
                        </m:r>
                      </m:sub>
                    </m:sSub>
                    <m:r>
                      <a:rPr lang="en-US" sz="1600" b="0" i="1" smtClean="0">
                        <a:latin typeface="Cambria Math" panose="02040503050406030204" pitchFamily="18" charset="0"/>
                      </a:rPr>
                      <m:t>&gt;</m:t>
                    </m:r>
                    <m:r>
                      <a:rPr lang="en-US" sz="1600" i="1">
                        <a:latin typeface="Cambria Math" panose="02040503050406030204" pitchFamily="18" charset="0"/>
                      </a:rPr>
                      <m:t>0</m:t>
                    </m:r>
                  </m:oMath>
                </a14:m>
                <a:r>
                  <a:rPr lang="es-ES" sz="1600" dirty="0"/>
                  <a:t>, relación </a:t>
                </a:r>
                <a:r>
                  <a:rPr lang="es-ES" sz="1600" dirty="0" smtClean="0"/>
                  <a:t>convexa</a:t>
                </a:r>
                <a:endParaRPr lang="es-ES" sz="1600" dirty="0"/>
              </a:p>
              <a:p>
                <a:endParaRPr lang="es-ES" sz="2000" dirty="0" smtClean="0"/>
              </a:p>
              <a:p>
                <a:r>
                  <a:rPr lang="es-ES" sz="2000" dirty="0" smtClean="0"/>
                  <a:t>En nuestro ejemplo, podemos estimar si el efecto de experiencia sigue una forma cuadrática</a:t>
                </a:r>
              </a:p>
              <a:p>
                <a:pPr lvl="1"/>
                <a:endParaRPr lang="es-ES" sz="1600" dirty="0" smtClean="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s-CO" sz="2000" i="1">
                              <a:latin typeface="Cambria Math" panose="02040503050406030204" pitchFamily="18" charset="0"/>
                            </a:rPr>
                            <m:t>𝐸𝐷</m:t>
                          </m:r>
                        </m:e>
                        <m:sub>
                          <m:r>
                            <a:rPr lang="es-CO" sz="2000" i="1">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3</m:t>
                          </m:r>
                        </m:sub>
                      </m:sSub>
                      <m:sSub>
                        <m:sSubPr>
                          <m:ctrlPr>
                            <a:rPr lang="en-US" sz="2000" i="1">
                              <a:latin typeface="Cambria Math" panose="02040503050406030204" pitchFamily="18" charset="0"/>
                            </a:rPr>
                          </m:ctrlPr>
                        </m:sSubPr>
                        <m:e>
                          <m:r>
                            <a:rPr lang="es-CO" sz="2000" i="1">
                              <a:latin typeface="Cambria Math" panose="02040503050406030204" pitchFamily="18" charset="0"/>
                            </a:rPr>
                            <m:t>𝐸</m:t>
                          </m:r>
                          <m:r>
                            <a:rPr lang="en-US" sz="2000" b="0" i="1" smtClean="0">
                              <a:latin typeface="Cambria Math" panose="02040503050406030204" pitchFamily="18" charset="0"/>
                            </a:rPr>
                            <m:t>𝑋𝑃</m:t>
                          </m:r>
                        </m:e>
                        <m:sub>
                          <m:r>
                            <a:rPr lang="es-CO"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4</m:t>
                          </m:r>
                        </m:sub>
                      </m:sSub>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𝐸𝑋𝑃</m:t>
                          </m:r>
                        </m:e>
                        <m:sub>
                          <m:r>
                            <a:rPr lang="en-US" sz="2000" b="0" i="1" smtClean="0">
                              <a:latin typeface="Cambria Math" panose="02040503050406030204" pitchFamily="18" charset="0"/>
                            </a:rPr>
                            <m:t>𝑖</m:t>
                          </m:r>
                        </m:sub>
                        <m:sup>
                          <m:r>
                            <a:rPr lang="en-US" sz="2000" i="1">
                              <a:latin typeface="Cambria Math" panose="02040503050406030204" pitchFamily="18" charset="0"/>
                            </a:rPr>
                            <m:t>2</m:t>
                          </m:r>
                        </m:sup>
                      </m:sSubSup>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i="1">
                              <a:latin typeface="Cambria Math" panose="02040503050406030204" pitchFamily="18" charset="0"/>
                            </a:rPr>
                            <m:t>𝑖</m:t>
                          </m:r>
                        </m:sub>
                      </m:sSub>
                    </m:oMath>
                  </m:oMathPara>
                </a14:m>
                <a:endParaRPr lang="es-ES" sz="2000" dirty="0" smtClean="0"/>
              </a:p>
              <a:p>
                <a:pPr marL="0" indent="0">
                  <a:buNone/>
                </a:pPr>
                <a:endParaRPr lang="es-E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s-CO" sz="2000" i="1">
                              <a:latin typeface="Cambria Math" panose="02040503050406030204" pitchFamily="18" charset="0"/>
                            </a:rPr>
                            <m:t>𝐸𝐴𝑅𝑁𝑆</m:t>
                          </m:r>
                        </m:e>
                        <m:sub>
                          <m:r>
                            <a:rPr lang="es-CO" sz="2000" i="1">
                              <a:latin typeface="Cambria Math" panose="02040503050406030204" pitchFamily="18" charset="0"/>
                            </a:rPr>
                            <m:t>𝑖</m:t>
                          </m:r>
                        </m:sub>
                      </m:sSub>
                      <m:r>
                        <a:rPr lang="en-US" sz="2000" i="1">
                          <a:latin typeface="Cambria Math" panose="02040503050406030204" pitchFamily="18" charset="0"/>
                        </a:rPr>
                        <m:t>=</m:t>
                      </m:r>
                      <m:r>
                        <a:rPr lang="en-US" sz="2000" b="0" i="1" smtClean="0">
                          <a:latin typeface="Cambria Math" panose="02040503050406030204" pitchFamily="18" charset="0"/>
                        </a:rPr>
                        <m:t>−9,791</m:t>
                      </m:r>
                      <m:r>
                        <a:rPr lang="en-US" sz="2000" i="1">
                          <a:latin typeface="Cambria Math" panose="02040503050406030204" pitchFamily="18" charset="0"/>
                        </a:rPr>
                        <m:t>+</m:t>
                      </m:r>
                      <m:r>
                        <a:rPr lang="en-US" sz="2000" b="0" i="1" smtClean="0">
                          <a:latin typeface="Cambria Math" panose="02040503050406030204" pitchFamily="18" charset="0"/>
                        </a:rPr>
                        <m:t>0,995</m:t>
                      </m:r>
                      <m:sSub>
                        <m:sSubPr>
                          <m:ctrlPr>
                            <a:rPr lang="en-US" sz="2000" i="1">
                              <a:latin typeface="Cambria Math" panose="02040503050406030204" pitchFamily="18" charset="0"/>
                            </a:rPr>
                          </m:ctrlPr>
                        </m:sSubPr>
                        <m:e>
                          <m:r>
                            <a:rPr lang="es-CO" sz="2000" i="1">
                              <a:latin typeface="Cambria Math" panose="02040503050406030204" pitchFamily="18" charset="0"/>
                            </a:rPr>
                            <m:t>𝐸𝐷</m:t>
                          </m:r>
                        </m:e>
                        <m:sub>
                          <m:r>
                            <a:rPr lang="es-CO" sz="2000" i="1">
                              <a:latin typeface="Cambria Math" panose="02040503050406030204" pitchFamily="18" charset="0"/>
                            </a:rPr>
                            <m:t>𝑖</m:t>
                          </m:r>
                        </m:sub>
                      </m:sSub>
                      <m:r>
                        <a:rPr lang="en-US" sz="2000" b="0" i="1" smtClean="0">
                          <a:latin typeface="Cambria Math" panose="02040503050406030204" pitchFamily="18" charset="0"/>
                        </a:rPr>
                        <m:t>+0,471</m:t>
                      </m:r>
                      <m:sSub>
                        <m:sSubPr>
                          <m:ctrlPr>
                            <a:rPr lang="en-US" sz="2000" i="1">
                              <a:latin typeface="Cambria Math" panose="02040503050406030204" pitchFamily="18" charset="0"/>
                            </a:rPr>
                          </m:ctrlPr>
                        </m:sSubPr>
                        <m:e>
                          <m:r>
                            <a:rPr lang="es-CO" sz="2000" i="1">
                              <a:latin typeface="Cambria Math" panose="02040503050406030204" pitchFamily="18" charset="0"/>
                            </a:rPr>
                            <m:t>𝐸</m:t>
                          </m:r>
                          <m:r>
                            <a:rPr lang="en-US" sz="2000" i="1">
                              <a:latin typeface="Cambria Math" panose="02040503050406030204" pitchFamily="18" charset="0"/>
                            </a:rPr>
                            <m:t>𝑋𝑃</m:t>
                          </m:r>
                        </m:e>
                        <m:sub>
                          <m:r>
                            <a:rPr lang="es-CO" sz="2000" i="1">
                              <a:latin typeface="Cambria Math" panose="02040503050406030204" pitchFamily="18" charset="0"/>
                            </a:rPr>
                            <m:t>𝑖</m:t>
                          </m:r>
                        </m:sub>
                      </m:sSub>
                      <m:r>
                        <a:rPr lang="en-US" sz="2000" b="0" i="1" smtClean="0">
                          <a:latin typeface="Cambria Math" panose="02040503050406030204" pitchFamily="18" charset="0"/>
                        </a:rPr>
                        <m:t>−0,0075</m:t>
                      </m:r>
                      <m:sSubSup>
                        <m:sSubSupPr>
                          <m:ctrlPr>
                            <a:rPr lang="en-US" sz="2000" i="1">
                              <a:latin typeface="Cambria Math" panose="02040503050406030204" pitchFamily="18" charset="0"/>
                            </a:rPr>
                          </m:ctrlPr>
                        </m:sSubSupPr>
                        <m:e>
                          <m:r>
                            <a:rPr lang="en-US" sz="2000" i="1">
                              <a:latin typeface="Cambria Math" panose="02040503050406030204" pitchFamily="18" charset="0"/>
                            </a:rPr>
                            <m:t>𝐸𝑋𝑃</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s-CO"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i="1">
                              <a:latin typeface="Cambria Math" panose="02040503050406030204" pitchFamily="18" charset="0"/>
                            </a:rPr>
                            <m:t>𝑖</m:t>
                          </m:r>
                        </m:sub>
                      </m:sSub>
                    </m:oMath>
                  </m:oMathPara>
                </a14:m>
                <a:endParaRPr lang="es-ES" sz="2000" dirty="0" smtClean="0"/>
              </a:p>
              <a:p>
                <a:pPr marL="0" indent="0">
                  <a:buNone/>
                </a:pPr>
                <a:r>
                  <a:rPr lang="es-ES" sz="2000" dirty="0" smtClean="0"/>
                  <a:t>Cómo explicar el efecto de los años de experiencia?</a:t>
                </a:r>
              </a:p>
              <a:p>
                <a:pPr lvl="1"/>
                <a:endParaRPr lang="es-ES" sz="16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1333" b="-12802"/>
                </a:stretch>
              </a:blipFill>
            </p:spPr>
            <p:txBody>
              <a:bodyPr/>
              <a:lstStyle/>
              <a:p>
                <a:r>
                  <a:rPr lang="en-US">
                    <a:noFill/>
                  </a:rPr>
                  <a:t> </a:t>
                </a:r>
              </a:p>
            </p:txBody>
          </p:sp>
        </mc:Fallback>
      </mc:AlternateContent>
    </p:spTree>
    <p:extLst>
      <p:ext uri="{BB962C8B-B14F-4D97-AF65-F5344CB8AC3E}">
        <p14:creationId xmlns:p14="http://schemas.microsoft.com/office/powerpoint/2010/main" val="12440059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Inferencia en el modelo de regresión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Recordemos que: </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𝜷</m:t>
                          </m:r>
                        </m:e>
                      </m:acc>
                      <m:r>
                        <a:rPr lang="es-CO" sz="2000">
                          <a:latin typeface="Cambria Math" panose="02040503050406030204" pitchFamily="18" charset="0"/>
                        </a:rPr>
                        <m:t>~</m:t>
                      </m:r>
                      <m:r>
                        <a:rPr lang="es-CO" sz="2000" b="1">
                          <a:latin typeface="Cambria Math" panose="02040503050406030204" pitchFamily="18" charset="0"/>
                        </a:rPr>
                        <m:t>𝐍</m:t>
                      </m:r>
                      <m:d>
                        <m:dPr>
                          <m:ctrlPr>
                            <a:rPr lang="es-CO" sz="2000" i="1">
                              <a:latin typeface="Cambria Math" panose="02040503050406030204" pitchFamily="18" charset="0"/>
                            </a:rPr>
                          </m:ctrlPr>
                        </m:dPr>
                        <m:e>
                          <m:r>
                            <a:rPr lang="en-US" sz="2000" b="1" i="1">
                              <a:latin typeface="Cambria Math" panose="02040503050406030204" pitchFamily="18" charset="0"/>
                            </a:rPr>
                            <m:t>𝜷</m:t>
                          </m:r>
                          <m:r>
                            <a:rPr lang="es-CO" sz="2000" i="1">
                              <a:latin typeface="Cambria Math" panose="02040503050406030204" pitchFamily="18" charset="0"/>
                            </a:rPr>
                            <m:t>,</m:t>
                          </m:r>
                          <m:sSup>
                            <m:sSupPr>
                              <m:ctrlPr>
                                <a:rPr lang="es-CO" sz="2000" b="1" i="1">
                                  <a:latin typeface="Cambria Math" panose="02040503050406030204" pitchFamily="18" charset="0"/>
                                </a:rPr>
                              </m:ctrlPr>
                            </m:sSupPr>
                            <m:e>
                              <m:f>
                                <m:fPr>
                                  <m:ctrlPr>
                                    <a:rPr lang="es-CO" sz="2000" i="1">
                                      <a:latin typeface="Cambria Math" panose="02040503050406030204" pitchFamily="18" charset="0"/>
                                    </a:rPr>
                                  </m:ctrlPr>
                                </m:fPr>
                                <m:num>
                                  <m:sSup>
                                    <m:sSupPr>
                                      <m:ctrlPr>
                                        <a:rPr lang="es-CO" sz="2000" i="1">
                                          <a:latin typeface="Cambria Math" panose="02040503050406030204" pitchFamily="18" charset="0"/>
                                        </a:rPr>
                                      </m:ctrlPr>
                                    </m:sSupPr>
                                    <m:e>
                                      <m:r>
                                        <a:rPr lang="es-CO" sz="2000" i="1">
                                          <a:latin typeface="Cambria Math" panose="02040503050406030204" pitchFamily="18" charset="0"/>
                                        </a:rPr>
                                        <m:t>𝜎</m:t>
                                      </m:r>
                                    </m:e>
                                    <m:sup>
                                      <m:r>
                                        <a:rPr lang="es-CO" sz="2000" i="1">
                                          <a:latin typeface="Cambria Math" panose="02040503050406030204" pitchFamily="18" charset="0"/>
                                        </a:rPr>
                                        <m:t>2</m:t>
                                      </m:r>
                                    </m:sup>
                                  </m:sSup>
                                </m:num>
                                <m:den>
                                  <m:r>
                                    <a:rPr lang="es-CO" sz="2000" i="1">
                                      <a:latin typeface="Cambria Math" panose="02040503050406030204" pitchFamily="18" charset="0"/>
                                    </a:rPr>
                                    <m:t>𝑇</m:t>
                                  </m:r>
                                </m:den>
                              </m:f>
                              <m:d>
                                <m:dPr>
                                  <m:ctrlPr>
                                    <a:rPr lang="es-CO" sz="2000" b="1" i="1">
                                      <a:latin typeface="Cambria Math" panose="02040503050406030204" pitchFamily="18" charset="0"/>
                                    </a:rPr>
                                  </m:ctrlPr>
                                </m:dPr>
                                <m:e>
                                  <m:r>
                                    <a:rPr lang="es-CO" sz="2000" b="1" i="1">
                                      <a:latin typeface="Cambria Math" panose="02040503050406030204" pitchFamily="18" charset="0"/>
                                    </a:rPr>
                                    <m:t>𝑿</m:t>
                                  </m:r>
                                  <m:r>
                                    <m:rPr>
                                      <m:nor/>
                                    </m:rPr>
                                    <a:rPr lang="es-ES" sz="2000" dirty="0"/>
                                    <m:t>’</m:t>
                                  </m:r>
                                  <m:r>
                                    <a:rPr lang="es-CO" sz="2000" b="1" i="1">
                                      <a:latin typeface="Cambria Math" panose="02040503050406030204" pitchFamily="18" charset="0"/>
                                    </a:rPr>
                                    <m:t>𝑿</m:t>
                                  </m:r>
                                </m:e>
                              </m:d>
                            </m:e>
                            <m:sup>
                              <m:r>
                                <a:rPr lang="es-CO" sz="2000" b="1" i="1">
                                  <a:latin typeface="Cambria Math" panose="02040503050406030204" pitchFamily="18" charset="0"/>
                                </a:rPr>
                                <m:t>−</m:t>
                              </m:r>
                              <m:r>
                                <a:rPr lang="es-CO" sz="2000" b="1" i="1">
                                  <a:latin typeface="Cambria Math" panose="02040503050406030204" pitchFamily="18" charset="0"/>
                                </a:rPr>
                                <m:t>𝟏</m:t>
                              </m:r>
                            </m:sup>
                          </m:sSup>
                        </m:e>
                      </m:d>
                    </m:oMath>
                  </m:oMathPara>
                </a14:m>
                <a:endParaRPr lang="es-ES" sz="2000" dirty="0" smtClean="0"/>
              </a:p>
              <a:p>
                <a:endParaRPr lang="es-ES" sz="2000" dirty="0" smtClean="0"/>
              </a:p>
              <a:p>
                <a:endParaRPr lang="es-ES" sz="2000" dirty="0" smtClean="0"/>
              </a:p>
              <a:p>
                <a:r>
                  <a:rPr lang="es-ES" sz="2000" dirty="0" smtClean="0"/>
                  <a:t>Si estamos interesados en contrastar:</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0</m:t>
                          </m:r>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𝑎</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0</m:t>
                          </m:r>
                          <m:r>
                            <a:rPr lang="en-US" sz="2000" i="1">
                              <a:latin typeface="Cambria Math" panose="02040503050406030204" pitchFamily="18" charset="0"/>
                            </a:rPr>
                            <m:t>𝑗</m:t>
                          </m:r>
                        </m:sub>
                      </m:sSub>
                    </m:oMath>
                  </m:oMathPara>
                </a14:m>
                <a:endParaRPr lang="es-ES" sz="2000" dirty="0" smtClean="0"/>
              </a:p>
              <a:p>
                <a:pPr marL="0" indent="0">
                  <a:buNone/>
                </a:pPr>
                <a:r>
                  <a:rPr lang="es-ES" sz="2000" dirty="0" smtClean="0"/>
                  <a:t>Utilizamos el estadístico</a:t>
                </a:r>
                <a:endParaRPr lang="en-US"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m:t>
                      </m:r>
                      <m:f>
                        <m:fPr>
                          <m:ctrlPr>
                            <a:rPr lang="en-US" sz="2000" i="1" smtClean="0">
                              <a:latin typeface="Cambria Math" panose="02040503050406030204" pitchFamily="18" charset="0"/>
                            </a:rPr>
                          </m:ctrlPr>
                        </m:fPr>
                        <m:num>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𝑗</m:t>
                                  </m:r>
                                </m:sub>
                              </m:sSub>
                            </m:e>
                          </m:ac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0</m:t>
                              </m:r>
                              <m:r>
                                <a:rPr lang="en-US" sz="2000" i="1">
                                  <a:latin typeface="Cambria Math" panose="02040503050406030204" pitchFamily="18" charset="0"/>
                                </a:rPr>
                                <m:t>𝑗</m:t>
                              </m:r>
                            </m:sub>
                          </m:sSub>
                        </m:num>
                        <m:den>
                          <m:r>
                            <a:rPr lang="en-US" sz="2000" b="0" i="1" smtClean="0">
                              <a:latin typeface="Cambria Math" panose="02040503050406030204" pitchFamily="18" charset="0"/>
                            </a:rPr>
                            <m:t>𝑆𝐸</m:t>
                          </m:r>
                          <m:d>
                            <m:dPr>
                              <m:ctrlPr>
                                <a:rPr lang="en-US" sz="2000" b="0" i="1" smtClean="0">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𝑗</m:t>
                                      </m:r>
                                    </m:sub>
                                  </m:sSub>
                                </m:e>
                              </m:acc>
                            </m:e>
                          </m:d>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𝐾</m:t>
                          </m:r>
                        </m:sub>
                      </m:sSub>
                    </m:oMath>
                  </m:oMathPara>
                </a14:m>
                <a:endParaRPr lang="en-US" sz="2000" b="0" dirty="0" smtClean="0"/>
              </a:p>
              <a:p>
                <a:r>
                  <a:rPr lang="es-ES" sz="2000" dirty="0"/>
                  <a:t>La regla de </a:t>
                </a:r>
                <a:r>
                  <a:rPr lang="es-ES" sz="2000" dirty="0" smtClean="0"/>
                  <a:t>decisión </a:t>
                </a:r>
                <a:r>
                  <a:rPr lang="es-ES" sz="2000" dirty="0"/>
                  <a:t>es rechazar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0</m:t>
                        </m:r>
                      </m:sub>
                    </m:sSub>
                  </m:oMath>
                </a14:m>
                <a:r>
                  <a:rPr lang="es-ES" sz="2000" dirty="0"/>
                  <a:t> si </a:t>
                </a:r>
                <a14:m>
                  <m:oMath xmlns:m="http://schemas.openxmlformats.org/officeDocument/2006/math">
                    <m:r>
                      <a:rPr lang="en-US" sz="2000" i="1">
                        <a:latin typeface="Cambria Math" panose="02040503050406030204" pitchFamily="18" charset="0"/>
                      </a:rPr>
                      <m:t>𝑡</m:t>
                    </m:r>
                    <m:r>
                      <a:rPr lang="en-US" sz="2000" b="0" i="1" smtClean="0">
                        <a:latin typeface="Cambria Math" panose="02040503050406030204" pitchFamily="18" charset="0"/>
                      </a:rPr>
                      <m:t>&gt;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𝑡</m:t>
                        </m:r>
                      </m:e>
                      <m:sub>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𝐾</m:t>
                        </m:r>
                      </m:sub>
                      <m:sup>
                        <m:r>
                          <a:rPr lang="en-US" sz="2000" b="0" i="1" smtClean="0">
                            <a:latin typeface="Cambria Math" panose="02040503050406030204" pitchFamily="18" charset="0"/>
                          </a:rPr>
                          <m:t>𝑐</m:t>
                        </m:r>
                      </m:sup>
                    </m:sSubSup>
                  </m:oMath>
                </a14:m>
                <a:r>
                  <a:rPr lang="en-US" sz="2000" dirty="0"/>
                  <a:t> o </a:t>
                </a:r>
                <a14:m>
                  <m:oMath xmlns:m="http://schemas.openxmlformats.org/officeDocument/2006/math">
                    <m:r>
                      <a:rPr lang="en-US" sz="2000" i="1">
                        <a:latin typeface="Cambria Math" panose="02040503050406030204" pitchFamily="18" charset="0"/>
                      </a:rPr>
                      <m:t>𝑡</m:t>
                    </m:r>
                    <m:r>
                      <a:rPr lang="en-US" sz="2000" b="0" i="1" smtClean="0">
                        <a:latin typeface="Cambria Math" panose="02040503050406030204" pitchFamily="18" charset="0"/>
                      </a:rPr>
                      <m:t>&lt;−</m:t>
                    </m:r>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𝑡</m:t>
                        </m:r>
                      </m:e>
                      <m:sub>
                        <m:r>
                          <a:rPr lang="en-US" sz="2000" i="1">
                            <a:latin typeface="Cambria Math" panose="02040503050406030204" pitchFamily="18" charset="0"/>
                          </a:rPr>
                          <m:t>𝑇</m:t>
                        </m:r>
                        <m:r>
                          <a:rPr lang="en-US" sz="2000" i="1">
                            <a:latin typeface="Cambria Math" panose="02040503050406030204" pitchFamily="18" charset="0"/>
                          </a:rPr>
                          <m:t>−</m:t>
                        </m:r>
                        <m:r>
                          <a:rPr lang="en-US" sz="2000" i="1">
                            <a:latin typeface="Cambria Math" panose="02040503050406030204" pitchFamily="18" charset="0"/>
                          </a:rPr>
                          <m:t>𝐾</m:t>
                        </m:r>
                      </m:sub>
                      <m:sup>
                        <m:r>
                          <a:rPr lang="en-US" sz="2000" i="1">
                            <a:latin typeface="Cambria Math" panose="02040503050406030204" pitchFamily="18" charset="0"/>
                          </a:rPr>
                          <m:t>𝑐</m:t>
                        </m:r>
                      </m:sup>
                    </m:sSubSup>
                  </m:oMath>
                </a14:m>
                <a:r>
                  <a:rPr lang="en-US" sz="2000" dirty="0"/>
                  <a:t>, </a:t>
                </a:r>
                <a:r>
                  <a:rPr lang="en-US" sz="2000" dirty="0" err="1" smtClean="0"/>
                  <a:t>es</a:t>
                </a:r>
                <a:r>
                  <a:rPr lang="en-US" sz="2000" dirty="0" smtClean="0"/>
                  <a:t> </a:t>
                </a:r>
                <a:r>
                  <a:rPr lang="es-ES" sz="2000" dirty="0" smtClean="0"/>
                  <a:t>decir</a:t>
                </a:r>
                <a:r>
                  <a:rPr lang="es-ES" sz="2000" dirty="0"/>
                  <a:t>, si el </a:t>
                </a:r>
                <a:r>
                  <a:rPr lang="es-ES" sz="2000" dirty="0" smtClean="0"/>
                  <a:t>estadístico </a:t>
                </a:r>
                <a:r>
                  <a:rPr lang="es-ES" sz="2000" dirty="0"/>
                  <a:t>calculado es mayor (o menor) que el </a:t>
                </a:r>
                <a:r>
                  <a:rPr lang="es-ES" sz="2000" dirty="0" smtClean="0"/>
                  <a:t>valor critico </a:t>
                </a:r>
                <a:r>
                  <a:rPr lang="es-ES" sz="2000" dirty="0"/>
                  <a:t>dado un nivel de significancia (</a:t>
                </a:r>
                <a:r>
                  <a:rPr lang="es-ES" sz="2000" dirty="0" err="1"/>
                  <a:t>e.g</a:t>
                </a:r>
                <a:r>
                  <a:rPr lang="es-ES" sz="2000" dirty="0"/>
                  <a:t>. 10, 5 o 1%).</a:t>
                </a:r>
              </a:p>
              <a:p>
                <a:pPr marL="0" indent="0">
                  <a:buNone/>
                </a:pPr>
                <a:endParaRPr lang="es-ES" sz="2000" dirty="0" smtClean="0"/>
              </a:p>
              <a:p>
                <a:pPr marL="0" indent="0">
                  <a:buNone/>
                </a:pPr>
                <a:endParaRPr lang="es-ES" sz="16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519" b="-9957"/>
                </a:stretch>
              </a:blipFill>
            </p:spPr>
            <p:txBody>
              <a:bodyPr/>
              <a:lstStyle/>
              <a:p>
                <a:r>
                  <a:rPr lang="en-US">
                    <a:noFill/>
                  </a:rPr>
                  <a:t> </a:t>
                </a:r>
              </a:p>
            </p:txBody>
          </p:sp>
        </mc:Fallback>
      </mc:AlternateContent>
    </p:spTree>
    <p:extLst>
      <p:ext uri="{BB962C8B-B14F-4D97-AF65-F5344CB8AC3E}">
        <p14:creationId xmlns:p14="http://schemas.microsoft.com/office/powerpoint/2010/main" val="129137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Contraste de hipótesis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Generalmente</a:t>
                </a:r>
                <a:r>
                  <a:rPr lang="en-US" sz="2000" dirty="0"/>
                  <a:t> la </a:t>
                </a:r>
                <a:r>
                  <a:rPr lang="en-US" sz="2000" dirty="0" err="1" smtClean="0"/>
                  <a:t>teoría</a:t>
                </a:r>
                <a:r>
                  <a:rPr lang="en-US" sz="2000" dirty="0" smtClean="0"/>
                  <a:t> </a:t>
                </a:r>
                <a:r>
                  <a:rPr lang="en-US" sz="2000" dirty="0" err="1"/>
                  <a:t>predice</a:t>
                </a:r>
                <a:r>
                  <a:rPr lang="en-US" sz="2000" dirty="0"/>
                  <a:t> el </a:t>
                </a:r>
                <a:r>
                  <a:rPr lang="en-US" sz="2000" dirty="0" err="1"/>
                  <a:t>signo</a:t>
                </a:r>
                <a:r>
                  <a:rPr lang="en-US" sz="2000" dirty="0"/>
                  <a:t> de un </a:t>
                </a:r>
                <a:r>
                  <a:rPr lang="en-US" sz="2000" dirty="0" err="1"/>
                  <a:t>coeficiente</a:t>
                </a:r>
                <a:r>
                  <a:rPr lang="en-US" sz="2000" dirty="0" smtClean="0"/>
                  <a:t>; </a:t>
                </a:r>
                <a:r>
                  <a:rPr lang="es-ES" sz="2000" dirty="0" smtClean="0"/>
                  <a:t>por </a:t>
                </a:r>
                <a:r>
                  <a:rPr lang="es-ES" sz="2000" dirty="0"/>
                  <a:t>ejemplo, la elasticidad precio debe ser negativa, o la </a:t>
                </a:r>
                <a:r>
                  <a:rPr lang="es-ES" sz="2000" dirty="0" smtClean="0"/>
                  <a:t>elasticidad </a:t>
                </a:r>
                <a:r>
                  <a:rPr lang="en-US" sz="2000" dirty="0" err="1" smtClean="0"/>
                  <a:t>ingreso</a:t>
                </a:r>
                <a:r>
                  <a:rPr lang="en-US" sz="2000" dirty="0" smtClean="0"/>
                  <a:t> </a:t>
                </a:r>
                <a:r>
                  <a:rPr lang="en-US" sz="2000" dirty="0" err="1"/>
                  <a:t>debe</a:t>
                </a:r>
                <a:r>
                  <a:rPr lang="en-US" sz="2000" dirty="0"/>
                  <a:t> </a:t>
                </a:r>
                <a:r>
                  <a:rPr lang="en-US" sz="2000" dirty="0" err="1"/>
                  <a:t>ser</a:t>
                </a:r>
                <a:r>
                  <a:rPr lang="en-US" sz="2000" dirty="0"/>
                  <a:t> </a:t>
                </a:r>
                <a:r>
                  <a:rPr lang="en-US" sz="2000" dirty="0" smtClean="0"/>
                  <a:t>positive</a:t>
                </a:r>
                <a:endParaRPr lang="en-US" sz="2000" dirty="0"/>
              </a:p>
              <a:p>
                <a:endParaRPr lang="en-US" sz="2000" dirty="0" smtClean="0"/>
              </a:p>
              <a:p>
                <a:r>
                  <a:rPr lang="es-ES" sz="2000" dirty="0"/>
                  <a:t>En este caso, utilizar </a:t>
                </a: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𝑎</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0</m:t>
                    </m:r>
                  </m:oMath>
                </a14:m>
                <a:r>
                  <a:rPr lang="es-ES" sz="2000" dirty="0"/>
                  <a:t> puede no ser apropiado. </a:t>
                </a:r>
                <a:r>
                  <a:rPr lang="es-ES" sz="2000" dirty="0" smtClean="0"/>
                  <a:t>En resultaría </a:t>
                </a:r>
                <a:r>
                  <a:rPr lang="es-ES" sz="2000" dirty="0"/>
                  <a:t>mejor efectuar una prueba a una cola, es decir </a:t>
                </a: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𝑎</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𝑗</m:t>
                        </m:r>
                      </m:sub>
                    </m:sSub>
                    <m:r>
                      <a:rPr lang="en-US" sz="2000" b="0" i="1" smtClean="0">
                        <a:latin typeface="Cambria Math" panose="02040503050406030204" pitchFamily="18" charset="0"/>
                      </a:rPr>
                      <m:t>&gt;</m:t>
                    </m:r>
                    <m:r>
                      <a:rPr lang="en-US" sz="2000" i="1">
                        <a:latin typeface="Cambria Math" panose="02040503050406030204" pitchFamily="18" charset="0"/>
                      </a:rPr>
                      <m:t>0</m:t>
                    </m:r>
                  </m:oMath>
                </a14:m>
                <a:r>
                  <a:rPr lang="es-ES" sz="2000" dirty="0" smtClean="0"/>
                  <a:t> </a:t>
                </a:r>
                <a:r>
                  <a:rPr lang="en-US" sz="2000" dirty="0" smtClean="0"/>
                  <a:t>o </a:t>
                </a: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𝑎</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𝑗</m:t>
                        </m:r>
                      </m:sub>
                    </m:sSub>
                    <m:r>
                      <a:rPr lang="en-US" sz="2000" b="0" i="1" smtClean="0">
                        <a:latin typeface="Cambria Math" panose="02040503050406030204" pitchFamily="18" charset="0"/>
                      </a:rPr>
                      <m:t>&lt;</m:t>
                    </m:r>
                    <m:r>
                      <a:rPr lang="en-US" sz="2000" i="1">
                        <a:latin typeface="Cambria Math" panose="02040503050406030204" pitchFamily="18" charset="0"/>
                      </a:rPr>
                      <m:t>0</m:t>
                    </m:r>
                  </m:oMath>
                </a14:m>
                <a:endParaRPr lang="es-ES" sz="2000" dirty="0" smtClean="0"/>
              </a:p>
              <a:p>
                <a:endParaRPr lang="es-ES" sz="2000" dirty="0" smtClean="0"/>
              </a:p>
              <a:p>
                <a:r>
                  <a:rPr lang="es-ES" sz="2000" dirty="0"/>
                  <a:t>Por ejemplo, para contrastar si un coeficiente es positivo </a:t>
                </a:r>
                <a:r>
                  <a:rPr lang="es-ES" sz="2000" dirty="0" smtClean="0"/>
                  <a:t>tendríamos </a:t>
                </a: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0</m:t>
                    </m:r>
                  </m:oMath>
                </a14:m>
                <a:r>
                  <a:rPr lang="es-ES" sz="2000" dirty="0"/>
                  <a:t>, </a:t>
                </a: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𝑎</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𝑗</m:t>
                        </m:r>
                      </m:sub>
                    </m:sSub>
                    <m:r>
                      <a:rPr lang="en-US" sz="2000" i="1">
                        <a:latin typeface="Cambria Math" panose="02040503050406030204" pitchFamily="18" charset="0"/>
                      </a:rPr>
                      <m:t>&gt;0</m:t>
                    </m:r>
                  </m:oMath>
                </a14:m>
                <a:r>
                  <a:rPr lang="es-ES" sz="2000" dirty="0"/>
                  <a:t> , y construimos el cociente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 </m:t>
                    </m:r>
                  </m:oMath>
                </a14:m>
                <a:endParaRPr lang="es-ES" sz="2000" dirty="0" smtClean="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m:t>
                      </m:r>
                      <m:f>
                        <m:fPr>
                          <m:ctrlPr>
                            <a:rPr lang="en-US" sz="2000" i="1">
                              <a:latin typeface="Cambria Math" panose="02040503050406030204" pitchFamily="18" charset="0"/>
                            </a:rPr>
                          </m:ctrlPr>
                        </m:fPr>
                        <m:num>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𝑗</m:t>
                                  </m:r>
                                </m:sub>
                              </m:sSub>
                            </m:e>
                          </m:acc>
                        </m:num>
                        <m:den>
                          <m:r>
                            <a:rPr lang="en-US" sz="2000" i="1">
                              <a:latin typeface="Cambria Math" panose="02040503050406030204" pitchFamily="18" charset="0"/>
                            </a:rPr>
                            <m:t>𝑆𝐸</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𝑗</m:t>
                                      </m:r>
                                    </m:sub>
                                  </m:sSub>
                                </m:e>
                              </m:acc>
                            </m:e>
                          </m:d>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𝑇</m:t>
                          </m:r>
                          <m:r>
                            <a:rPr lang="en-US" sz="2000" i="1">
                              <a:latin typeface="Cambria Math" panose="02040503050406030204" pitchFamily="18" charset="0"/>
                            </a:rPr>
                            <m:t>−</m:t>
                          </m:r>
                          <m:r>
                            <a:rPr lang="en-US" sz="2000" i="1">
                              <a:latin typeface="Cambria Math" panose="02040503050406030204" pitchFamily="18" charset="0"/>
                            </a:rPr>
                            <m:t>𝐾</m:t>
                          </m:r>
                        </m:sub>
                      </m:sSub>
                    </m:oMath>
                  </m:oMathPara>
                </a14:m>
                <a:endParaRPr lang="en-US" sz="2000" dirty="0" smtClean="0"/>
              </a:p>
              <a:p>
                <a:pPr marL="0" indent="0">
                  <a:buNone/>
                </a:pPr>
                <a:endParaRPr lang="es-ES" sz="2000" dirty="0" smtClean="0"/>
              </a:p>
              <a:p>
                <a:r>
                  <a:rPr lang="es-ES" sz="2000" dirty="0"/>
                  <a:t>La regla de decisión es rechazar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0</m:t>
                        </m:r>
                      </m:sub>
                    </m:sSub>
                  </m:oMath>
                </a14:m>
                <a:r>
                  <a:rPr lang="es-ES" sz="2000" dirty="0"/>
                  <a:t> si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&gt;</m:t>
                    </m:r>
                    <m:sSubSup>
                      <m:sSubSupPr>
                        <m:ctrlPr>
                          <a:rPr lang="en-US" sz="2000" i="1">
                            <a:latin typeface="Cambria Math" panose="02040503050406030204" pitchFamily="18" charset="0"/>
                          </a:rPr>
                        </m:ctrlPr>
                      </m:sSubSupPr>
                      <m:e>
                        <m:r>
                          <a:rPr lang="en-US" sz="2000" i="1">
                            <a:latin typeface="Cambria Math" panose="02040503050406030204" pitchFamily="18" charset="0"/>
                          </a:rPr>
                          <m:t>𝑡</m:t>
                        </m:r>
                      </m:e>
                      <m:sub>
                        <m:r>
                          <a:rPr lang="en-US" sz="2000" i="1">
                            <a:latin typeface="Cambria Math" panose="02040503050406030204" pitchFamily="18" charset="0"/>
                          </a:rPr>
                          <m:t>𝑇</m:t>
                        </m:r>
                        <m:r>
                          <a:rPr lang="en-US" sz="2000" i="1">
                            <a:latin typeface="Cambria Math" panose="02040503050406030204" pitchFamily="18" charset="0"/>
                          </a:rPr>
                          <m:t>−</m:t>
                        </m:r>
                        <m:r>
                          <a:rPr lang="en-US" sz="2000" i="1">
                            <a:latin typeface="Cambria Math" panose="02040503050406030204" pitchFamily="18" charset="0"/>
                          </a:rPr>
                          <m:t>𝐾</m:t>
                        </m:r>
                      </m:sub>
                      <m:sup>
                        <m:r>
                          <a:rPr lang="en-US" sz="2000" i="1">
                            <a:latin typeface="Cambria Math" panose="02040503050406030204" pitchFamily="18" charset="0"/>
                          </a:rPr>
                          <m:t>𝑐</m:t>
                        </m:r>
                      </m:sup>
                    </m:sSubSup>
                  </m:oMath>
                </a14:m>
                <a:endParaRPr lang="es-ES" sz="2000" dirty="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b="-10811"/>
                </a:stretch>
              </a:blipFill>
            </p:spPr>
            <p:txBody>
              <a:bodyPr/>
              <a:lstStyle/>
              <a:p>
                <a:r>
                  <a:rPr lang="en-US">
                    <a:noFill/>
                  </a:rPr>
                  <a:t> </a:t>
                </a:r>
              </a:p>
            </p:txBody>
          </p:sp>
        </mc:Fallback>
      </mc:AlternateContent>
    </p:spTree>
    <p:extLst>
      <p:ext uri="{BB962C8B-B14F-4D97-AF65-F5344CB8AC3E}">
        <p14:creationId xmlns:p14="http://schemas.microsoft.com/office/powerpoint/2010/main" val="4145932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Contraste de hipótesis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También </a:t>
                </a:r>
                <a:r>
                  <a:rPr lang="en-US" sz="2000" dirty="0" err="1" smtClean="0"/>
                  <a:t>es</a:t>
                </a:r>
                <a:r>
                  <a:rPr lang="en-US" sz="2000" dirty="0" smtClean="0"/>
                  <a:t> possible </a:t>
                </a:r>
                <a:r>
                  <a:rPr lang="en-US" sz="2000" dirty="0" err="1" smtClean="0"/>
                  <a:t>contrastar</a:t>
                </a:r>
                <a:r>
                  <a:rPr lang="en-US" sz="2000" dirty="0" smtClean="0"/>
                  <a:t> </a:t>
                </a:r>
                <a:r>
                  <a:rPr lang="en-US" sz="2000" dirty="0" err="1" smtClean="0"/>
                  <a:t>hipótesis</a:t>
                </a:r>
                <a:r>
                  <a:rPr lang="en-US" sz="2000" dirty="0" smtClean="0"/>
                  <a:t> que involucre </a:t>
                </a:r>
                <a:r>
                  <a:rPr lang="en-US" sz="2000" dirty="0" err="1" smtClean="0"/>
                  <a:t>una</a:t>
                </a:r>
                <a:r>
                  <a:rPr lang="en-US" sz="2000" dirty="0" smtClean="0"/>
                  <a:t> </a:t>
                </a:r>
                <a:r>
                  <a:rPr lang="en-US" sz="2000" dirty="0" err="1" smtClean="0"/>
                  <a:t>combinación</a:t>
                </a:r>
                <a:r>
                  <a:rPr lang="en-US" sz="2000" dirty="0" smtClean="0"/>
                  <a:t> lineal de </a:t>
                </a:r>
                <a:r>
                  <a:rPr lang="en-US" sz="2000" dirty="0" err="1" smtClean="0"/>
                  <a:t>paramétros</a:t>
                </a:r>
                <a:endParaRPr lang="en-US" sz="2000" dirty="0" smtClean="0"/>
              </a:p>
              <a:p>
                <a:endParaRPr lang="en-US" sz="2000" dirty="0"/>
              </a:p>
              <a:p>
                <a:r>
                  <a:rPr lang="en-US" sz="2000" dirty="0" err="1" smtClean="0"/>
                  <a:t>Por</a:t>
                </a:r>
                <a:r>
                  <a:rPr lang="en-US" sz="2000" dirty="0" smtClean="0"/>
                  <a:t> </a:t>
                </a:r>
                <a:r>
                  <a:rPr lang="en-US" sz="2000" dirty="0" err="1" smtClean="0"/>
                  <a:t>ejemplo</a:t>
                </a: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3</m:t>
                        </m:r>
                      </m:sub>
                    </m:sSub>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𝛿</m:t>
                        </m:r>
                      </m:e>
                      <m:sub>
                        <m:r>
                          <a:rPr lang="en-US" sz="2000" b="0" i="1" smtClean="0">
                            <a:latin typeface="Cambria Math" panose="02040503050406030204" pitchFamily="18" charset="0"/>
                          </a:rPr>
                          <m:t>0</m:t>
                        </m:r>
                      </m:sub>
                    </m:sSub>
                  </m:oMath>
                </a14:m>
                <a:r>
                  <a:rPr lang="en-US" sz="2000" dirty="0" smtClean="0"/>
                  <a:t>, </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𝛿</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3</m:t>
                        </m:r>
                      </m:sub>
                    </m:sSub>
                  </m:oMath>
                </a14:m>
                <a:endParaRPr lang="en-US" sz="2000" dirty="0" smtClean="0"/>
              </a:p>
              <a:p>
                <a:pPr marL="0" indent="0">
                  <a:buNone/>
                </a:pPr>
                <a:endParaRPr lang="en-US" sz="2000" dirty="0" smtClean="0"/>
              </a:p>
              <a:p>
                <a:pPr marL="0" indent="0">
                  <a:buNone/>
                </a:pPr>
                <a:r>
                  <a:rPr lang="en-US" sz="2000" dirty="0" smtClean="0"/>
                  <a:t>Para </a:t>
                </a:r>
                <a:r>
                  <a:rPr lang="en-US" sz="2000" dirty="0" err="1" smtClean="0"/>
                  <a:t>ello</a:t>
                </a:r>
                <a:r>
                  <a:rPr lang="en-US" sz="2000" dirty="0" smtClean="0"/>
                  <a:t> </a:t>
                </a:r>
                <a:r>
                  <a:rPr lang="en-US" sz="2000" dirty="0" err="1" smtClean="0"/>
                  <a:t>construimos</a:t>
                </a:r>
                <a:r>
                  <a:rPr lang="en-US" sz="2000" dirty="0" smtClean="0"/>
                  <a:t> el </a:t>
                </a:r>
                <a:r>
                  <a:rPr lang="en-US" sz="2000" dirty="0" err="1" smtClean="0"/>
                  <a:t>estadísticos</a:t>
                </a:r>
                <a:endParaRPr lang="en-US" sz="2000" dirty="0" smtClean="0"/>
              </a:p>
              <a:p>
                <a:pPr marL="0" indent="0">
                  <a:buNone/>
                </a:pPr>
                <a:endParaRPr lang="en-US"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m:t>
                      </m:r>
                      <m:f>
                        <m:fPr>
                          <m:ctrlPr>
                            <a:rPr lang="en-US" sz="2000" i="1">
                              <a:latin typeface="Cambria Math" panose="02040503050406030204" pitchFamily="18" charset="0"/>
                            </a:rPr>
                          </m:ctrlPr>
                        </m:fPr>
                        <m:num>
                          <m:acc>
                            <m:accPr>
                              <m:chr m:val="̂"/>
                              <m:ctrlPr>
                                <a:rPr lang="en-US" sz="2000" i="1" smtClean="0">
                                  <a:latin typeface="Cambria Math" panose="02040503050406030204" pitchFamily="18" charset="0"/>
                                </a:rPr>
                              </m:ctrlPr>
                            </m:accPr>
                            <m:e>
                              <m:r>
                                <a:rPr lang="en-US" sz="2000" i="1">
                                  <a:latin typeface="Cambria Math" panose="02040503050406030204" pitchFamily="18" charset="0"/>
                                </a:rPr>
                                <m:t>𝛿</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𝛿</m:t>
                              </m:r>
                            </m:e>
                            <m:sub>
                              <m:r>
                                <a:rPr lang="en-US" sz="2000" b="0" i="1" smtClean="0">
                                  <a:latin typeface="Cambria Math" panose="02040503050406030204" pitchFamily="18" charset="0"/>
                                </a:rPr>
                                <m:t>0</m:t>
                              </m:r>
                            </m:sub>
                          </m:sSub>
                        </m:num>
                        <m:den>
                          <m:r>
                            <a:rPr lang="en-US" sz="2000" i="1">
                              <a:latin typeface="Cambria Math" panose="02040503050406030204" pitchFamily="18" charset="0"/>
                            </a:rPr>
                            <m:t>𝑆𝐸</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𝛿</m:t>
                                  </m:r>
                                </m:e>
                              </m:acc>
                            </m:e>
                          </m:d>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𝑇</m:t>
                          </m:r>
                          <m:r>
                            <a:rPr lang="en-US" sz="2000" i="1">
                              <a:latin typeface="Cambria Math" panose="02040503050406030204" pitchFamily="18" charset="0"/>
                            </a:rPr>
                            <m:t>−</m:t>
                          </m:r>
                          <m:r>
                            <a:rPr lang="en-US" sz="2000" i="1">
                              <a:latin typeface="Cambria Math" panose="02040503050406030204" pitchFamily="18" charset="0"/>
                            </a:rPr>
                            <m:t>𝐾</m:t>
                          </m:r>
                        </m:sub>
                      </m:sSub>
                    </m:oMath>
                  </m:oMathPara>
                </a14:m>
                <a:endParaRPr lang="en-US" sz="2000" dirty="0" smtClean="0"/>
              </a:p>
              <a:p>
                <a:pPr marL="0" indent="0">
                  <a:buNone/>
                </a:pPr>
                <a:r>
                  <a:rPr lang="en-US" sz="2000" dirty="0" err="1" smtClean="0"/>
                  <a:t>Cómo</a:t>
                </a:r>
                <a:r>
                  <a:rPr lang="en-US" sz="2000" dirty="0" smtClean="0"/>
                  <a:t> se </a:t>
                </a:r>
                <a:r>
                  <a:rPr lang="en-US" sz="2000" dirty="0" err="1" smtClean="0"/>
                  <a:t>computa</a:t>
                </a:r>
                <a:r>
                  <a:rPr lang="en-US" sz="2000" dirty="0" smtClean="0"/>
                  <a:t> </a:t>
                </a:r>
                <a14:m>
                  <m:oMath xmlns:m="http://schemas.openxmlformats.org/officeDocument/2006/math">
                    <m:r>
                      <a:rPr lang="en-US" sz="2000" i="1">
                        <a:latin typeface="Cambria Math" panose="02040503050406030204" pitchFamily="18" charset="0"/>
                      </a:rPr>
                      <m:t>𝑆𝐸</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𝛿</m:t>
                            </m:r>
                          </m:e>
                        </m:acc>
                      </m:e>
                    </m:d>
                  </m:oMath>
                </a14:m>
                <a:r>
                  <a:rPr lang="en-US" sz="2000" dirty="0" smtClean="0"/>
                  <a:t>?</a:t>
                </a:r>
              </a:p>
              <a:p>
                <a:pPr marL="0" indent="0">
                  <a:buNone/>
                </a:pPr>
                <a:endParaRPr lang="en-US" sz="2000" dirty="0"/>
              </a:p>
              <a:p>
                <a:pPr marL="0" indent="0">
                  <a:buNone/>
                </a:pPr>
                <a:r>
                  <a:rPr lang="en-US" sz="2000" b="1" dirty="0" smtClean="0">
                    <a:solidFill>
                      <a:srgbClr val="C00000"/>
                    </a:solidFill>
                  </a:rPr>
                  <a:t>Nota:</a:t>
                </a:r>
                <a:r>
                  <a:rPr lang="en-US" sz="2000" dirty="0" smtClean="0"/>
                  <a:t> </a:t>
                </a:r>
                <a:r>
                  <a:rPr lang="en-US" sz="2000" dirty="0" err="1" smtClean="0"/>
                  <a:t>Recordemos</a:t>
                </a:r>
                <a:r>
                  <a:rPr lang="en-US" sz="2000" dirty="0" smtClean="0"/>
                  <a:t> que: </a:t>
                </a:r>
                <a:r>
                  <a:rPr lang="en-US" sz="2000" dirty="0"/>
                  <a:t> </a:t>
                </a:r>
                <a14:m>
                  <m:oMath xmlns:m="http://schemas.openxmlformats.org/officeDocument/2006/math">
                    <m:r>
                      <m:rPr>
                        <m:sty m:val="p"/>
                      </m:rPr>
                      <a:rPr lang="en-US" sz="2000" b="0" i="0" smtClean="0">
                        <a:latin typeface="Cambria Math" panose="02040503050406030204" pitchFamily="18" charset="0"/>
                      </a:rPr>
                      <m:t>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value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Pr</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𝑡</m:t>
                            </m:r>
                          </m:e>
                          <m:sub>
                            <m:r>
                              <a:rPr lang="en-US" sz="2000" b="0" i="1" smtClean="0">
                                <a:latin typeface="Cambria Math" panose="02040503050406030204" pitchFamily="18" charset="0"/>
                                <a:ea typeface="Cambria Math" panose="02040503050406030204" pitchFamily="18" charset="0"/>
                              </a:rPr>
                              <m:t>𝑐𝑎𝑙</m:t>
                            </m:r>
                          </m:sub>
                        </m:sSub>
                      </m:e>
                    </m:d>
                  </m:oMath>
                </a14:m>
                <a:endParaRPr lang="en-U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b="-5548"/>
                </a:stretch>
              </a:blipFill>
            </p:spPr>
            <p:txBody>
              <a:bodyPr/>
              <a:lstStyle/>
              <a:p>
                <a:r>
                  <a:rPr lang="en-US">
                    <a:noFill/>
                  </a:rPr>
                  <a:t> </a:t>
                </a:r>
              </a:p>
            </p:txBody>
          </p:sp>
        </mc:Fallback>
      </mc:AlternateContent>
    </p:spTree>
    <p:extLst>
      <p:ext uri="{BB962C8B-B14F-4D97-AF65-F5344CB8AC3E}">
        <p14:creationId xmlns:p14="http://schemas.microsoft.com/office/powerpoint/2010/main" val="23078229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Contraste de hipótesis conjunta</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Supongamos que estamos interesados en contrastar más </a:t>
                </a:r>
                <a:r>
                  <a:rPr lang="es-ES" sz="2000" dirty="0"/>
                  <a:t>de </a:t>
                </a:r>
                <a:r>
                  <a:rPr lang="es-ES" sz="2000" dirty="0" smtClean="0"/>
                  <a:t>una </a:t>
                </a:r>
                <a:r>
                  <a:rPr lang="en-US" sz="2000" dirty="0" smtClean="0"/>
                  <a:t>restriction, </a:t>
                </a:r>
                <a:r>
                  <a:rPr lang="en-US" sz="2000" dirty="0" err="1" smtClean="0"/>
                  <a:t>por</a:t>
                </a:r>
                <a:r>
                  <a:rPr lang="en-US" sz="2000" dirty="0" smtClean="0"/>
                  <a:t> </a:t>
                </a:r>
                <a:r>
                  <a:rPr lang="en-US" sz="2000" dirty="0" err="1" smtClean="0"/>
                  <a:t>ejemplo</a:t>
                </a:r>
                <a:r>
                  <a:rPr lang="en-US" sz="2000" dirty="0" smtClean="0"/>
                  <a:t>:</a:t>
                </a:r>
              </a:p>
              <a:p>
                <a:pPr marL="0" indent="0" algn="just">
                  <a:buNone/>
                </a:pPr>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𝛽</m:t>
                          </m:r>
                        </m:e>
                        <m:sub>
                          <m:r>
                            <a:rPr lang="en-US" sz="2000" b="0" i="1" smtClean="0">
                              <a:latin typeface="Cambria Math" panose="02040503050406030204" pitchFamily="18" charset="0"/>
                            </a:rPr>
                            <m:t>3</m:t>
                          </m:r>
                        </m:sub>
                      </m:sSub>
                      <m:r>
                        <a:rPr lang="en-US" sz="2000" i="1">
                          <a:latin typeface="Cambria Math" panose="02040503050406030204" pitchFamily="18" charset="0"/>
                        </a:rPr>
                        <m:t>=0</m:t>
                      </m:r>
                    </m:oMath>
                  </m:oMathPara>
                </a14:m>
                <a:endParaRPr lang="en-US"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𝑎</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𝛽</m:t>
                          </m:r>
                        </m:e>
                        <m:sub>
                          <m:r>
                            <a:rPr lang="en-US" sz="2000" b="0" i="1" smtClean="0">
                              <a:latin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m:t>
                      </m:r>
                    </m:oMath>
                  </m:oMathPara>
                </a14:m>
                <a:endParaRPr lang="en-US" sz="2000" dirty="0"/>
              </a:p>
              <a:p>
                <a:endParaRPr lang="en-US" sz="20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𝛽</m:t>
                          </m:r>
                        </m:e>
                        <m:sub>
                          <m:r>
                            <a:rPr lang="en-US" sz="2000" b="0" i="1" smtClean="0">
                              <a:latin typeface="Cambria Math" panose="02040503050406030204" pitchFamily="18" charset="0"/>
                            </a:rPr>
                            <m:t>4</m:t>
                          </m:r>
                        </m:sub>
                      </m:sSub>
                      <m:r>
                        <a:rPr lang="en-US" sz="2000" i="1">
                          <a:latin typeface="Cambria Math" panose="02040503050406030204" pitchFamily="18" charset="0"/>
                        </a:rPr>
                        <m:t>=0</m:t>
                      </m:r>
                    </m:oMath>
                  </m:oMathPara>
                </a14:m>
                <a:endParaRPr lang="en-US" sz="2000" dirty="0"/>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𝑎</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𝛽</m:t>
                          </m:r>
                        </m:e>
                        <m:sub>
                          <m:r>
                            <a:rPr lang="en-US" sz="2000" i="1">
                              <a:latin typeface="Cambria Math" panose="02040503050406030204" pitchFamily="18" charset="0"/>
                            </a:rPr>
                            <m:t>4</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m:t>
                      </m:r>
                    </m:oMath>
                  </m:oMathPara>
                </a14:m>
                <a:endParaRPr lang="en-US" sz="2000" dirty="0" smtClean="0"/>
              </a:p>
              <a:p>
                <a:pPr marL="0" indent="0" algn="just">
                  <a:buNone/>
                </a:pPr>
                <a:endParaRPr lang="en-US" sz="2000" dirty="0"/>
              </a:p>
              <a:p>
                <a:pPr marL="0" indent="0" algn="just">
                  <a:buNone/>
                </a:pPr>
                <a:r>
                  <a:rPr lang="en-US" sz="2000" dirty="0" err="1" smtClean="0"/>
                  <a:t>En</a:t>
                </a:r>
                <a:r>
                  <a:rPr lang="en-US" sz="2000" dirty="0" smtClean="0"/>
                  <a:t> </a:t>
                </a:r>
                <a:r>
                  <a:rPr lang="en-US" sz="2000" dirty="0" err="1" smtClean="0"/>
                  <a:t>este</a:t>
                </a:r>
                <a:r>
                  <a:rPr lang="en-US" sz="2000" dirty="0" smtClean="0"/>
                  <a:t> </a:t>
                </a:r>
                <a:r>
                  <a:rPr lang="en-US" sz="2000" dirty="0" err="1" smtClean="0"/>
                  <a:t>caso</a:t>
                </a:r>
                <a:r>
                  <a:rPr lang="en-US" sz="2000" dirty="0" smtClean="0"/>
                  <a:t> no </a:t>
                </a:r>
                <a:r>
                  <a:rPr lang="en-US" sz="2000" dirty="0" err="1" smtClean="0"/>
                  <a:t>es</a:t>
                </a:r>
                <a:r>
                  <a:rPr lang="en-US" sz="2000" dirty="0" smtClean="0"/>
                  <a:t> possible </a:t>
                </a:r>
                <a:r>
                  <a:rPr lang="en-US" sz="2000" dirty="0" err="1" smtClean="0"/>
                  <a:t>usar</a:t>
                </a:r>
                <a:r>
                  <a:rPr lang="en-US" sz="2000" dirty="0" smtClean="0"/>
                  <a:t> un </a:t>
                </a:r>
                <a:r>
                  <a:rPr lang="en-US" sz="2000" dirty="0" err="1" smtClean="0"/>
                  <a:t>estadística</a:t>
                </a:r>
                <a:r>
                  <a:rPr lang="en-US" sz="2000" dirty="0" smtClean="0"/>
                  <a:t> t, </a:t>
                </a:r>
                <a:r>
                  <a:rPr lang="en-US" sz="2000" dirty="0" err="1" smtClean="0"/>
                  <a:t>pero</a:t>
                </a:r>
                <a:r>
                  <a:rPr lang="en-US" sz="2000" dirty="0" smtClean="0"/>
                  <a:t> </a:t>
                </a:r>
                <a:r>
                  <a:rPr lang="en-US" sz="2000" dirty="0" err="1" smtClean="0"/>
                  <a:t>puede</a:t>
                </a:r>
                <a:r>
                  <a:rPr lang="en-US" sz="2000" dirty="0" smtClean="0"/>
                  <a:t> </a:t>
                </a:r>
                <a:r>
                  <a:rPr lang="en-US" sz="2000" dirty="0" err="1" smtClean="0"/>
                  <a:t>usarse</a:t>
                </a:r>
                <a:r>
                  <a:rPr lang="en-US" sz="2000" dirty="0" smtClean="0"/>
                  <a:t> </a:t>
                </a:r>
                <a:r>
                  <a:rPr lang="en-US" sz="2000" dirty="0" err="1" smtClean="0"/>
                  <a:t>una</a:t>
                </a:r>
                <a:r>
                  <a:rPr lang="en-US" sz="2000" dirty="0" smtClean="0"/>
                  <a:t> </a:t>
                </a:r>
                <a:r>
                  <a:rPr lang="en-US" sz="2000" dirty="0" err="1" smtClean="0"/>
                  <a:t>prueba</a:t>
                </a:r>
                <a:r>
                  <a:rPr lang="en-US" sz="2000" dirty="0" smtClean="0"/>
                  <a:t> </a:t>
                </a:r>
                <a:r>
                  <a:rPr lang="en-US" sz="2000" dirty="0" err="1" smtClean="0"/>
                  <a:t>tipo</a:t>
                </a:r>
                <a:r>
                  <a:rPr lang="en-US" sz="2000" dirty="0" smtClean="0"/>
                  <a:t> F</a:t>
                </a: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741"/>
                </a:stretch>
              </a:blipFill>
            </p:spPr>
            <p:txBody>
              <a:bodyPr/>
              <a:lstStyle/>
              <a:p>
                <a:r>
                  <a:rPr lang="en-US">
                    <a:noFill/>
                  </a:rPr>
                  <a:t> </a:t>
                </a:r>
              </a:p>
            </p:txBody>
          </p:sp>
        </mc:Fallback>
      </mc:AlternateContent>
    </p:spTree>
    <p:extLst>
      <p:ext uri="{BB962C8B-B14F-4D97-AF65-F5344CB8AC3E}">
        <p14:creationId xmlns:p14="http://schemas.microsoft.com/office/powerpoint/2010/main" val="15904685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Contraste de hipótesis conjunta</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El estadístico F esta dado por</a:t>
                </a:r>
                <a:r>
                  <a:rPr lang="en-US" sz="2000" dirty="0" smtClean="0"/>
                  <a:t>:</a:t>
                </a:r>
              </a:p>
              <a:p>
                <a:pPr marL="0" indent="0" algn="just">
                  <a:buNone/>
                </a:pPr>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𝑅𝑅𝑆𝑆</m:t>
                              </m:r>
                              <m:r>
                                <a:rPr lang="en-US" sz="2000" b="0" i="1" smtClean="0">
                                  <a:latin typeface="Cambria Math" panose="02040503050406030204" pitchFamily="18" charset="0"/>
                                </a:rPr>
                                <m:t>−</m:t>
                              </m:r>
                              <m:r>
                                <a:rPr lang="en-US" sz="2000" b="0" i="1" smtClean="0">
                                  <a:latin typeface="Cambria Math" panose="02040503050406030204" pitchFamily="18" charset="0"/>
                                </a:rPr>
                                <m:t>𝑈𝑅𝑆𝑆</m:t>
                              </m:r>
                            </m:num>
                            <m:den>
                              <m:r>
                                <a:rPr lang="en-US" sz="2000" b="0" i="1" smtClean="0">
                                  <a:latin typeface="Cambria Math" panose="02040503050406030204" pitchFamily="18" charset="0"/>
                                </a:rPr>
                                <m:t>𝑔</m:t>
                              </m:r>
                            </m:den>
                          </m:f>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𝑈𝑅𝑆𝑆</m:t>
                              </m:r>
                            </m:num>
                            <m:den>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𝐾</m:t>
                              </m:r>
                            </m:den>
                          </m:f>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𝐾</m:t>
                          </m:r>
                        </m:sub>
                      </m:sSub>
                    </m:oMath>
                  </m:oMathPara>
                </a14:m>
                <a:endParaRPr lang="en-US" sz="2000" dirty="0" smtClean="0"/>
              </a:p>
              <a:p>
                <a:pPr marL="0" indent="0">
                  <a:buNone/>
                </a:pPr>
                <a:r>
                  <a:rPr lang="en-US" sz="2000" dirty="0" err="1" smtClean="0"/>
                  <a:t>Donde</a:t>
                </a:r>
                <a:r>
                  <a:rPr lang="en-US" sz="2000" dirty="0" smtClean="0"/>
                  <a:t> </a:t>
                </a:r>
                <a14:m>
                  <m:oMath xmlns:m="http://schemas.openxmlformats.org/officeDocument/2006/math">
                    <m:r>
                      <a:rPr lang="en-US" sz="2000" i="1">
                        <a:latin typeface="Cambria Math" panose="02040503050406030204" pitchFamily="18" charset="0"/>
                      </a:rPr>
                      <m:t>𝑔</m:t>
                    </m:r>
                  </m:oMath>
                </a14:m>
                <a:r>
                  <a:rPr lang="en-US" sz="2000" dirty="0" smtClean="0"/>
                  <a:t> </a:t>
                </a:r>
                <a:r>
                  <a:rPr lang="en-US" sz="2000" dirty="0" err="1" smtClean="0"/>
                  <a:t>es</a:t>
                </a:r>
                <a:r>
                  <a:rPr lang="en-US" sz="2000" dirty="0" smtClean="0"/>
                  <a:t> el </a:t>
                </a:r>
                <a:r>
                  <a:rPr lang="en-US" sz="2000" dirty="0" err="1" smtClean="0"/>
                  <a:t>número</a:t>
                </a:r>
                <a:r>
                  <a:rPr lang="en-US" sz="2000" dirty="0" smtClean="0"/>
                  <a:t> de </a:t>
                </a:r>
                <a:r>
                  <a:rPr lang="en-US" sz="2000" dirty="0" err="1" smtClean="0"/>
                  <a:t>restricciones</a:t>
                </a:r>
                <a:r>
                  <a:rPr lang="en-US" sz="2000" dirty="0" smtClean="0"/>
                  <a:t> </a:t>
                </a:r>
                <a:r>
                  <a:rPr lang="en-US" sz="2000" dirty="0"/>
                  <a:t>que se </a:t>
                </a:r>
                <a:r>
                  <a:rPr lang="en-US" sz="2000" dirty="0" err="1" smtClean="0"/>
                  <a:t>están</a:t>
                </a:r>
                <a:r>
                  <a:rPr lang="en-US" sz="2000" dirty="0" smtClean="0"/>
                  <a:t> </a:t>
                </a:r>
                <a:r>
                  <a:rPr lang="en-US" sz="2000" dirty="0" err="1"/>
                  <a:t>contrastando</a:t>
                </a:r>
                <a:r>
                  <a:rPr lang="en-US" sz="2000" dirty="0" smtClean="0"/>
                  <a:t>, </a:t>
                </a:r>
                <a:r>
                  <a:rPr lang="es-ES" sz="2000" dirty="0" smtClean="0"/>
                  <a:t>RRSS </a:t>
                </a:r>
                <a:r>
                  <a:rPr lang="es-ES" sz="2000" dirty="0"/>
                  <a:t>es RSS del modelo restringido, i.e. bajo la </a:t>
                </a:r>
                <a:r>
                  <a:rPr lang="es-ES" sz="2000" dirty="0" smtClean="0"/>
                  <a:t>hipótesis </a:t>
                </a:r>
                <a:r>
                  <a:rPr lang="es-ES" sz="2000" dirty="0"/>
                  <a:t>nula, </a:t>
                </a:r>
                <a:r>
                  <a:rPr lang="es-ES" sz="2000" dirty="0" smtClean="0"/>
                  <a:t>y URSS </a:t>
                </a:r>
                <a:r>
                  <a:rPr lang="es-ES" sz="2000" dirty="0"/>
                  <a:t>es RSS del modelo sin </a:t>
                </a:r>
                <a:r>
                  <a:rPr lang="es-ES" sz="2000" dirty="0" smtClean="0"/>
                  <a:t>restringir</a:t>
                </a:r>
              </a:p>
              <a:p>
                <a:endParaRPr lang="es-ES" sz="2000" dirty="0"/>
              </a:p>
              <a:p>
                <a:pPr marL="0" indent="0">
                  <a:buNone/>
                </a:pPr>
                <a:r>
                  <a:rPr lang="es-ES" sz="2000" dirty="0" smtClean="0"/>
                  <a:t>Este estadístico también puede escribirse como:</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𝑈</m:t>
                                  </m:r>
                                </m:sub>
                                <m:sup>
                                  <m:r>
                                    <a:rPr lang="en-US" sz="2000" b="0" i="1" smtClean="0">
                                      <a:latin typeface="Cambria Math" panose="02040503050406030204" pitchFamily="18" charset="0"/>
                                    </a:rPr>
                                    <m:t>2</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b="0" i="1" smtClean="0">
                                      <a:latin typeface="Cambria Math" panose="02040503050406030204" pitchFamily="18" charset="0"/>
                                    </a:rPr>
                                    <m:t>𝑅</m:t>
                                  </m:r>
                                </m:sub>
                                <m:sup>
                                  <m:r>
                                    <a:rPr lang="en-US" sz="2000" i="1">
                                      <a:latin typeface="Cambria Math" panose="02040503050406030204" pitchFamily="18" charset="0"/>
                                    </a:rPr>
                                    <m:t>2</m:t>
                                  </m:r>
                                </m:sup>
                              </m:sSubSup>
                            </m:num>
                            <m:den>
                              <m:r>
                                <a:rPr lang="en-US" sz="2000" i="1">
                                  <a:latin typeface="Cambria Math" panose="02040503050406030204" pitchFamily="18" charset="0"/>
                                </a:rPr>
                                <m:t>𝑔</m:t>
                              </m:r>
                            </m:den>
                          </m:f>
                        </m:num>
                        <m:den>
                          <m:f>
                            <m:fPr>
                              <m:ctrlPr>
                                <a:rPr lang="en-US" sz="2000" i="1">
                                  <a:latin typeface="Cambria Math" panose="02040503050406030204" pitchFamily="18" charset="0"/>
                                </a:rPr>
                              </m:ctrlPr>
                            </m:fPr>
                            <m:num>
                              <m:r>
                                <a:rPr lang="en-US" sz="2000" b="0" i="1" smtClean="0">
                                  <a:latin typeface="Cambria Math" panose="02040503050406030204" pitchFamily="18" charset="0"/>
                                </a:rPr>
                                <m:t>1−</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i="1">
                                      <a:latin typeface="Cambria Math" panose="02040503050406030204" pitchFamily="18" charset="0"/>
                                    </a:rPr>
                                    <m:t>𝑈</m:t>
                                  </m:r>
                                </m:sub>
                                <m:sup>
                                  <m:r>
                                    <a:rPr lang="en-US" sz="2000" i="1">
                                      <a:latin typeface="Cambria Math" panose="02040503050406030204" pitchFamily="18" charset="0"/>
                                    </a:rPr>
                                    <m:t>2</m:t>
                                  </m:r>
                                </m:sup>
                              </m:sSubSup>
                            </m:num>
                            <m:den>
                              <m:r>
                                <a:rPr lang="en-US" sz="2000" i="1">
                                  <a:latin typeface="Cambria Math" panose="02040503050406030204" pitchFamily="18" charset="0"/>
                                </a:rPr>
                                <m:t>𝑇</m:t>
                              </m:r>
                              <m:r>
                                <a:rPr lang="en-US" sz="2000" i="1">
                                  <a:latin typeface="Cambria Math" panose="02040503050406030204" pitchFamily="18" charset="0"/>
                                </a:rPr>
                                <m:t>−</m:t>
                              </m:r>
                              <m:r>
                                <a:rPr lang="en-US" sz="2000" i="1">
                                  <a:latin typeface="Cambria Math" panose="02040503050406030204" pitchFamily="18" charset="0"/>
                                </a:rPr>
                                <m:t>𝐾</m:t>
                              </m:r>
                            </m:den>
                          </m:f>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𝑔</m:t>
                          </m:r>
                          <m:r>
                            <a:rPr lang="en-US" sz="2000" i="1">
                              <a:latin typeface="Cambria Math" panose="02040503050406030204" pitchFamily="18" charset="0"/>
                            </a:rPr>
                            <m:t>,</m:t>
                          </m:r>
                          <m:r>
                            <a:rPr lang="en-US" sz="2000" i="1">
                              <a:latin typeface="Cambria Math" panose="02040503050406030204" pitchFamily="18" charset="0"/>
                            </a:rPr>
                            <m:t>𝑇</m:t>
                          </m:r>
                          <m:r>
                            <a:rPr lang="en-US" sz="2000" i="1">
                              <a:latin typeface="Cambria Math" panose="02040503050406030204" pitchFamily="18" charset="0"/>
                            </a:rPr>
                            <m:t>−</m:t>
                          </m:r>
                          <m:r>
                            <a:rPr lang="en-US" sz="2000" i="1">
                              <a:latin typeface="Cambria Math" panose="02040503050406030204" pitchFamily="18" charset="0"/>
                            </a:rPr>
                            <m:t>𝐾</m:t>
                          </m:r>
                        </m:sub>
                      </m:sSub>
                    </m:oMath>
                  </m:oMathPara>
                </a14:m>
                <a:endParaRPr lang="en-U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b="-8962"/>
                </a:stretch>
              </a:blipFill>
            </p:spPr>
            <p:txBody>
              <a:bodyPr/>
              <a:lstStyle/>
              <a:p>
                <a:r>
                  <a:rPr lang="en-US">
                    <a:noFill/>
                  </a:rPr>
                  <a:t> </a:t>
                </a:r>
              </a:p>
            </p:txBody>
          </p:sp>
        </mc:Fallback>
      </mc:AlternateContent>
    </p:spTree>
    <p:extLst>
      <p:ext uri="{BB962C8B-B14F-4D97-AF65-F5344CB8AC3E}">
        <p14:creationId xmlns:p14="http://schemas.microsoft.com/office/powerpoint/2010/main" val="40997980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Contraste de hipótesis conjunta</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Un test de interés es el contraste global de regresión, cuya hipótesis nula es:</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b="0" i="1" smtClean="0">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b="0" i="1" smtClean="0">
                              <a:latin typeface="Cambria Math" panose="02040503050406030204" pitchFamily="18" charset="0"/>
                            </a:rPr>
                            <m:t>𝐾</m:t>
                          </m:r>
                        </m:sub>
                      </m:sSub>
                      <m:r>
                        <a:rPr lang="en-US" sz="2000" b="0" i="1" smtClean="0">
                          <a:latin typeface="Cambria Math" panose="02040503050406030204" pitchFamily="18" charset="0"/>
                        </a:rPr>
                        <m:t>=</m:t>
                      </m:r>
                      <m:r>
                        <a:rPr lang="en-US" sz="2000" i="1">
                          <a:latin typeface="Cambria Math" panose="02040503050406030204" pitchFamily="18" charset="0"/>
                        </a:rPr>
                        <m:t>0</m:t>
                      </m:r>
                    </m:oMath>
                  </m:oMathPara>
                </a14:m>
                <a:endParaRPr lang="en-US" sz="2000" dirty="0" smtClean="0"/>
              </a:p>
              <a:p>
                <a:pPr marL="0" indent="0" algn="just">
                  <a:buNone/>
                </a:pPr>
                <a:endParaRPr lang="en-US" sz="2000" dirty="0" smtClean="0"/>
              </a:p>
              <a:p>
                <a:pPr marL="0" indent="0" algn="just">
                  <a:buNone/>
                </a:pPr>
                <a:r>
                  <a:rPr lang="en-US" sz="2000" dirty="0" err="1" smtClean="0"/>
                  <a:t>En</a:t>
                </a:r>
                <a:r>
                  <a:rPr lang="en-US" sz="2000" dirty="0" smtClean="0"/>
                  <a:t> </a:t>
                </a:r>
                <a:r>
                  <a:rPr lang="en-US" sz="2000" dirty="0" err="1" smtClean="0"/>
                  <a:t>este</a:t>
                </a:r>
                <a:r>
                  <a:rPr lang="en-US" sz="2000" dirty="0" smtClean="0"/>
                  <a:t> </a:t>
                </a:r>
                <a:r>
                  <a:rPr lang="en-US" sz="2000" dirty="0" err="1" smtClean="0"/>
                  <a:t>caso</a:t>
                </a:r>
                <a:r>
                  <a:rPr lang="en-US" sz="2000" dirty="0" smtClean="0"/>
                  <a:t> el </a:t>
                </a:r>
                <a:r>
                  <a:rPr lang="en-US" sz="2000" dirty="0" err="1" smtClean="0"/>
                  <a:t>estadístico</a:t>
                </a:r>
                <a:r>
                  <a:rPr lang="en-US" sz="2000" dirty="0" smtClean="0"/>
                  <a:t> F </a:t>
                </a:r>
                <a:r>
                  <a:rPr lang="en-US" sz="2000" dirty="0" err="1" smtClean="0"/>
                  <a:t>está</a:t>
                </a:r>
                <a:r>
                  <a:rPr lang="en-US" sz="2000" dirty="0" smtClean="0"/>
                  <a:t> dado </a:t>
                </a:r>
                <a:r>
                  <a:rPr lang="en-US" sz="2000" dirty="0" err="1" smtClean="0"/>
                  <a:t>por</a:t>
                </a:r>
                <a:r>
                  <a:rPr lang="en-US" sz="2000" dirty="0" smtClean="0"/>
                  <a:t>:</a:t>
                </a:r>
                <a:endParaRPr lang="en-US" sz="2000" dirty="0"/>
              </a:p>
              <a:p>
                <a:pPr marL="0" indent="0" algn="just">
                  <a:buNone/>
                </a:pPr>
                <a:endParaRPr lang="en-US" sz="200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𝐾</m:t>
                              </m:r>
                              <m:r>
                                <a:rPr lang="en-US" sz="2000" b="0" i="1" smtClean="0">
                                  <a:latin typeface="Cambria Math" panose="02040503050406030204" pitchFamily="18" charset="0"/>
                                </a:rPr>
                                <m:t>−1</m:t>
                              </m:r>
                            </m:den>
                          </m:f>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num>
                            <m:den>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𝐾</m:t>
                              </m:r>
                            </m:den>
                          </m:f>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𝐾</m:t>
                          </m:r>
                          <m:r>
                            <a:rPr lang="en-US" sz="2000" b="0" i="1" smtClean="0">
                              <a:latin typeface="Cambria Math" panose="02040503050406030204" pitchFamily="18" charset="0"/>
                            </a:rPr>
                            <m:t>−1,</m:t>
                          </m:r>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𝐾</m:t>
                          </m:r>
                        </m:sub>
                      </m:sSub>
                    </m:oMath>
                  </m:oMathPara>
                </a14:m>
                <a:endParaRPr lang="en-U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741"/>
                </a:stretch>
              </a:blipFill>
            </p:spPr>
            <p:txBody>
              <a:bodyPr/>
              <a:lstStyle/>
              <a:p>
                <a:r>
                  <a:rPr lang="en-US">
                    <a:noFill/>
                  </a:rPr>
                  <a:t> </a:t>
                </a:r>
              </a:p>
            </p:txBody>
          </p:sp>
        </mc:Fallback>
      </mc:AlternateContent>
    </p:spTree>
    <p:extLst>
      <p:ext uri="{BB962C8B-B14F-4D97-AF65-F5344CB8AC3E}">
        <p14:creationId xmlns:p14="http://schemas.microsoft.com/office/powerpoint/2010/main" val="8430284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Predicción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2000" dirty="0" smtClean="0"/>
                  <a:t>Consideremos el modelo</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b="0" i="1" smtClean="0">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b="0" i="1" smtClean="0">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b="0" i="1" smtClean="0">
                              <a:latin typeface="Cambria Math" panose="02040503050406030204" pitchFamily="18" charset="0"/>
                            </a:rPr>
                            <m:t>𝑖</m:t>
                          </m:r>
                        </m:sub>
                      </m:sSub>
                    </m:oMath>
                  </m:oMathPara>
                </a14:m>
                <a:endParaRPr lang="en-US" sz="2000" dirty="0" smtClean="0"/>
              </a:p>
              <a:p>
                <a:pPr marL="0" indent="0" algn="just">
                  <a:buNone/>
                </a:pPr>
                <a:endParaRPr lang="en-US" sz="2000" dirty="0"/>
              </a:p>
              <a:p>
                <a:pPr algn="just"/>
                <a:r>
                  <a:rPr lang="en-US" sz="2000" dirty="0" err="1" smtClean="0"/>
                  <a:t>Deseamos</a:t>
                </a:r>
                <a:r>
                  <a:rPr lang="en-US" sz="2000" dirty="0" smtClean="0"/>
                  <a:t> </a:t>
                </a:r>
                <a:r>
                  <a:rPr lang="en-US" sz="2000" dirty="0" err="1" smtClean="0"/>
                  <a:t>predecir</a:t>
                </a:r>
                <a:r>
                  <a:rPr lang="en-US" sz="2000" dirty="0" smtClean="0"/>
                  <a:t> Y </a:t>
                </a:r>
                <a:r>
                  <a:rPr lang="en-US" sz="2000" dirty="0" err="1" smtClean="0"/>
                  <a:t>correspondiente</a:t>
                </a:r>
                <a:r>
                  <a:rPr lang="en-US" sz="2000" dirty="0" smtClean="0"/>
                  <a:t> a </a:t>
                </a:r>
                <a14:m>
                  <m:oMath xmlns:m="http://schemas.openxmlformats.org/officeDocument/2006/math">
                    <m:r>
                      <a:rPr lang="en-US" sz="2000" i="1">
                        <a:latin typeface="Cambria Math" panose="02040503050406030204" pitchFamily="18" charset="0"/>
                      </a:rPr>
                      <m:t>𝑋</m:t>
                    </m:r>
                    <m:r>
                      <a:rPr lang="es-CO" sz="2000" b="0" i="1" smtClean="0">
                        <a:latin typeface="Cambria Math" panose="02040503050406030204" pitchFamily="18" charset="0"/>
                      </a:rPr>
                      <m:t>=</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0</m:t>
                        </m:r>
                      </m:sub>
                    </m:sSub>
                  </m:oMath>
                </a14:m>
                <a:r>
                  <a:rPr lang="en-US" sz="2000" dirty="0" smtClean="0"/>
                  <a:t>, </a:t>
                </a:r>
                <a:r>
                  <a:rPr lang="en-US" sz="2000" dirty="0" err="1" smtClean="0"/>
                  <a:t>es</a:t>
                </a:r>
                <a:r>
                  <a:rPr lang="en-US" sz="2000" dirty="0" smtClean="0"/>
                  <a:t> </a:t>
                </a:r>
                <a:r>
                  <a:rPr lang="en-US" sz="2000" dirty="0" err="1" smtClean="0"/>
                  <a:t>decir</a:t>
                </a:r>
                <a:r>
                  <a:rPr lang="en-US" sz="2000" dirty="0" smtClean="0"/>
                  <a:t>:</a:t>
                </a:r>
              </a:p>
              <a:p>
                <a:pPr marL="0" indent="0" algn="just">
                  <a:buNone/>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n-US" sz="2000" i="1">
                              <a:latin typeface="Cambria Math" panose="02040503050406030204" pitchFamily="18" charset="0"/>
                            </a:rPr>
                            <m:t>𝑌</m:t>
                          </m:r>
                        </m:e>
                        <m:sub>
                          <m:r>
                            <a:rPr lang="es-CO"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b="0" i="1" smtClean="0">
                              <a:latin typeface="Cambria Math" panose="02040503050406030204" pitchFamily="18" charset="0"/>
                            </a:rPr>
                            <m:t>0</m:t>
                          </m:r>
                        </m:sub>
                      </m:sSub>
                    </m:oMath>
                  </m:oMathPara>
                </a14:m>
                <a:endParaRPr lang="es-CO" sz="2000" dirty="0" smtClean="0"/>
              </a:p>
              <a:p>
                <a:pPr marL="0" indent="0" algn="just">
                  <a:buNone/>
                </a:pPr>
                <a:endParaRPr lang="es-CO" sz="2000" dirty="0" smtClean="0"/>
              </a:p>
              <a:p>
                <a:pPr algn="just"/>
                <a:r>
                  <a:rPr lang="en-US" sz="2000" dirty="0" err="1" smtClean="0"/>
                  <a:t>Nuestra</a:t>
                </a:r>
                <a:r>
                  <a:rPr lang="en-US" sz="2000" dirty="0" smtClean="0"/>
                  <a:t> </a:t>
                </a:r>
                <a:r>
                  <a:rPr lang="en-US" sz="2000" dirty="0" err="1" smtClean="0"/>
                  <a:t>predicción</a:t>
                </a:r>
                <a:r>
                  <a:rPr lang="en-US" sz="2000" dirty="0" smtClean="0"/>
                  <a:t> </a:t>
                </a:r>
                <a:r>
                  <a:rPr lang="en-US" sz="2000" dirty="0" err="1" smtClean="0"/>
                  <a:t>está</a:t>
                </a:r>
                <a:r>
                  <a:rPr lang="en-US" sz="2000" dirty="0" smtClean="0"/>
                  <a:t> dada </a:t>
                </a:r>
                <a:r>
                  <a:rPr lang="en-US" sz="2000" dirty="0" err="1" smtClean="0"/>
                  <a:t>por</a:t>
                </a:r>
                <a:r>
                  <a:rPr lang="en-US" sz="2000" dirty="0" smtClean="0"/>
                  <a:t>:</a:t>
                </a:r>
              </a:p>
              <a:p>
                <a:pPr marL="0" indent="0" algn="just">
                  <a:buNone/>
                </a:pPr>
                <a14:m>
                  <m:oMathPara xmlns:m="http://schemas.openxmlformats.org/officeDocument/2006/math">
                    <m:oMathParaPr>
                      <m:jc m:val="centerGroup"/>
                    </m:oMathParaPr>
                    <m:oMath xmlns:m="http://schemas.openxmlformats.org/officeDocument/2006/math">
                      <m:acc>
                        <m:accPr>
                          <m:chr m:val="̂"/>
                          <m:ctrlPr>
                            <a:rPr lang="es-CO" sz="2000" i="1" smtClean="0">
                              <a:latin typeface="Cambria Math" panose="02040503050406030204" pitchFamily="18" charset="0"/>
                            </a:rPr>
                          </m:ctrlPr>
                        </m:accPr>
                        <m:e>
                          <m:sSub>
                            <m:sSubPr>
                              <m:ctrlPr>
                                <a:rPr lang="es-CO"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0</m:t>
                              </m:r>
                            </m:sub>
                          </m:sSub>
                        </m:e>
                      </m:acc>
                      <m:r>
                        <a:rPr lang="en-US" sz="2000" i="1">
                          <a:latin typeface="Cambria Math" panose="02040503050406030204" pitchFamily="18" charset="0"/>
                        </a:rPr>
                        <m:t>=</m:t>
                      </m:r>
                      <m:acc>
                        <m:accPr>
                          <m:chr m:val="̂"/>
                          <m:ctrlPr>
                            <a:rPr lang="es-CO"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r>
                        <a:rPr lang="en-US" sz="2000" i="1">
                          <a:latin typeface="Cambria Math" panose="02040503050406030204" pitchFamily="18" charset="0"/>
                        </a:rPr>
                        <m:t>+</m:t>
                      </m:r>
                      <m:acc>
                        <m:accPr>
                          <m:chr m:val="̂"/>
                          <m:ctrlPr>
                            <a:rPr lang="es-CO"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s-CO" sz="2000" b="0" i="1" smtClean="0">
                                  <a:latin typeface="Cambria Math" panose="02040503050406030204" pitchFamily="18" charset="0"/>
                                </a:rPr>
                                <m:t>2</m:t>
                              </m:r>
                            </m:sub>
                          </m:sSub>
                        </m:e>
                      </m:acc>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i="1">
                              <a:latin typeface="Cambria Math" panose="02040503050406030204" pitchFamily="18" charset="0"/>
                            </a:rPr>
                            <m:t>0</m:t>
                          </m:r>
                        </m:sub>
                      </m:sSub>
                    </m:oMath>
                  </m:oMathPara>
                </a14:m>
                <a:endParaRPr lang="es-CO" sz="2000" dirty="0" smtClean="0"/>
              </a:p>
              <a:p>
                <a:pPr marL="0" indent="0" algn="just">
                  <a:buNone/>
                </a:pPr>
                <a:endParaRPr lang="es-CO" sz="2000" dirty="0" smtClean="0"/>
              </a:p>
              <a:p>
                <a:pPr algn="just"/>
                <a:r>
                  <a:rPr lang="es-CO" sz="2000" dirty="0" smtClean="0"/>
                  <a:t>El error de predicción está dada por:</a:t>
                </a:r>
              </a:p>
              <a:p>
                <a:pPr marL="0" indent="0" algn="just">
                  <a:buNone/>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0</m:t>
                          </m:r>
                        </m:sub>
                      </m:sSub>
                      <m:r>
                        <a:rPr lang="es-CO" sz="2000" b="0" i="1" smtClean="0">
                          <a:latin typeface="Cambria Math" panose="02040503050406030204" pitchFamily="18" charset="0"/>
                        </a:rPr>
                        <m:t>−</m:t>
                      </m:r>
                      <m:acc>
                        <m:accPr>
                          <m:chr m:val="̂"/>
                          <m:ctrlPr>
                            <a:rPr lang="es-CO" sz="2000" i="1">
                              <a:latin typeface="Cambria Math" panose="02040503050406030204" pitchFamily="18" charset="0"/>
                            </a:rPr>
                          </m:ctrlPr>
                        </m:accPr>
                        <m:e>
                          <m:sSub>
                            <m:sSubPr>
                              <m:ctrlPr>
                                <a:rPr lang="es-CO"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0</m:t>
                              </m:r>
                            </m:sub>
                          </m:sSub>
                        </m:e>
                      </m:ac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s-CO" sz="2000" b="0" i="1" smtClean="0">
                          <a:latin typeface="Cambria Math" panose="02040503050406030204" pitchFamily="18" charset="0"/>
                        </a:rPr>
                        <m:t>−</m:t>
                      </m:r>
                      <m:acc>
                        <m:accPr>
                          <m:chr m:val="̂"/>
                          <m:ctrlPr>
                            <a:rPr lang="es-CO"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acc>
                      <m:r>
                        <a:rPr lang="en-US" sz="2000" i="1">
                          <a:latin typeface="Cambria Math" panose="02040503050406030204" pitchFamily="18" charset="0"/>
                        </a:rPr>
                        <m:t>+</m:t>
                      </m:r>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s-CO" sz="2000" i="1">
                                  <a:latin typeface="Cambria Math" panose="02040503050406030204" pitchFamily="18" charset="0"/>
                                </a:rPr>
                                <m:t>2</m:t>
                              </m:r>
                            </m:sub>
                          </m:sSub>
                          <m:r>
                            <a:rPr lang="es-CO" sz="2000" i="1">
                              <a:latin typeface="Cambria Math" panose="02040503050406030204" pitchFamily="18" charset="0"/>
                            </a:rPr>
                            <m:t>−</m:t>
                          </m:r>
                          <m:acc>
                            <m:accPr>
                              <m:chr m:val="̂"/>
                              <m:ctrlPr>
                                <a:rPr lang="es-CO"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s-CO" sz="2000" i="1">
                                      <a:latin typeface="Cambria Math" panose="02040503050406030204" pitchFamily="18" charset="0"/>
                                    </a:rPr>
                                    <m:t>2</m:t>
                                  </m:r>
                                </m:sub>
                              </m:sSub>
                            </m:e>
                          </m:acc>
                        </m:e>
                      </m:d>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i="1">
                              <a:latin typeface="Cambria Math" panose="02040503050406030204" pitchFamily="18" charset="0"/>
                            </a:rPr>
                            <m:t>0</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i="1">
                              <a:latin typeface="Cambria Math" panose="02040503050406030204" pitchFamily="18" charset="0"/>
                            </a:rPr>
                            <m:t>0</m:t>
                          </m:r>
                        </m:sub>
                      </m:sSub>
                    </m:oMath>
                  </m:oMathPara>
                </a14:m>
                <a:endParaRPr lang="es-CO" sz="2000" dirty="0"/>
              </a:p>
              <a:p>
                <a:pPr algn="just"/>
                <a:endParaRPr lang="es-CO" sz="2000" dirty="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a:stretch>
              </a:blipFill>
            </p:spPr>
            <p:txBody>
              <a:bodyPr/>
              <a:lstStyle/>
              <a:p>
                <a:r>
                  <a:rPr lang="es-CO">
                    <a:noFill/>
                  </a:rPr>
                  <a:t> </a:t>
                </a:r>
              </a:p>
            </p:txBody>
          </p:sp>
        </mc:Fallback>
      </mc:AlternateContent>
    </p:spTree>
    <p:extLst>
      <p:ext uri="{BB962C8B-B14F-4D97-AF65-F5344CB8AC3E}">
        <p14:creationId xmlns:p14="http://schemas.microsoft.com/office/powerpoint/2010/main" val="39181413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Predicción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CO" sz="2000" dirty="0" smtClean="0"/>
                  <a:t>Note que el </a:t>
                </a:r>
                <a:r>
                  <a:rPr lang="es-CO" sz="2000" dirty="0"/>
                  <a:t>error de </a:t>
                </a:r>
                <a:r>
                  <a:rPr lang="es-CO" sz="2000" dirty="0" smtClean="0"/>
                  <a:t>predicción </a:t>
                </a:r>
                <a:r>
                  <a:rPr lang="es-CO" sz="2000" dirty="0"/>
                  <a:t>es una variable aleatoria con media </a:t>
                </a:r>
                <a:r>
                  <a:rPr lang="es-CO" sz="2000" dirty="0" smtClean="0"/>
                  <a:t>cero. Por qué?</a:t>
                </a:r>
                <a:endParaRPr lang="es-CO" sz="2000" b="0" i="1" dirty="0" smtClean="0">
                  <a:latin typeface="Cambria Math" panose="02040503050406030204" pitchFamily="18" charset="0"/>
                </a:endParaRPr>
              </a:p>
              <a:p>
                <a:pPr algn="just"/>
                <a:endParaRPr lang="es-CO" sz="2000" b="0" i="1" dirty="0" smtClean="0">
                  <a:latin typeface="Cambria Math" panose="02040503050406030204" pitchFamily="18" charset="0"/>
                </a:endParaRPr>
              </a:p>
              <a:p>
                <a:pPr algn="just"/>
                <a:r>
                  <a:rPr lang="es-CO" sz="2000" dirty="0" smtClean="0"/>
                  <a:t>Por tanto nos interesa su varianza:</a:t>
                </a:r>
              </a:p>
              <a:p>
                <a:pPr marL="0" indent="0" algn="just">
                  <a:buNone/>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𝑉</m:t>
                      </m:r>
                      <m:d>
                        <m:dPr>
                          <m:ctrlPr>
                            <a:rPr lang="es-CO" sz="2000" b="0" i="1" smtClean="0">
                              <a:latin typeface="Cambria Math" panose="02040503050406030204" pitchFamily="18" charset="0"/>
                            </a:rPr>
                          </m:ctrlPr>
                        </m:dPr>
                        <m:e>
                          <m:sSub>
                            <m:sSubPr>
                              <m:ctrlPr>
                                <a:rPr lang="es-CO"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0</m:t>
                              </m:r>
                            </m:sub>
                          </m:sSub>
                          <m:r>
                            <a:rPr lang="es-CO" sz="2000" i="1">
                              <a:latin typeface="Cambria Math" panose="02040503050406030204" pitchFamily="18" charset="0"/>
                            </a:rPr>
                            <m:t>−</m:t>
                          </m:r>
                          <m:acc>
                            <m:accPr>
                              <m:chr m:val="̂"/>
                              <m:ctrlPr>
                                <a:rPr lang="es-CO" sz="2000" i="1">
                                  <a:latin typeface="Cambria Math" panose="02040503050406030204" pitchFamily="18" charset="0"/>
                                </a:rPr>
                              </m:ctrlPr>
                            </m:accPr>
                            <m:e>
                              <m:sSub>
                                <m:sSubPr>
                                  <m:ctrlPr>
                                    <a:rPr lang="es-CO"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0</m:t>
                                  </m:r>
                                </m:sub>
                              </m:sSub>
                            </m:e>
                          </m:acc>
                        </m:e>
                      </m:d>
                      <m:r>
                        <a:rPr lang="en-US" sz="2000" i="1">
                          <a:latin typeface="Cambria Math" panose="02040503050406030204" pitchFamily="18" charset="0"/>
                        </a:rPr>
                        <m:t>=</m:t>
                      </m:r>
                      <m:acc>
                        <m:accPr>
                          <m:chr m:val="̂"/>
                          <m:ctrlPr>
                            <a:rPr lang="en-US" sz="2000" b="0" i="1" smtClean="0">
                              <a:latin typeface="Cambria Math" panose="02040503050406030204" pitchFamily="18" charset="0"/>
                            </a:rPr>
                          </m:ctrlPr>
                        </m:accPr>
                        <m:e>
                          <m:sSup>
                            <m:sSupPr>
                              <m:ctrlPr>
                                <a:rPr lang="es-CO" sz="2000" i="1">
                                  <a:latin typeface="Cambria Math" panose="02040503050406030204" pitchFamily="18" charset="0"/>
                                </a:rPr>
                              </m:ctrlPr>
                            </m:sSupPr>
                            <m:e>
                              <m:r>
                                <a:rPr lang="es-CO" sz="2000" i="1">
                                  <a:latin typeface="Cambria Math" panose="02040503050406030204" pitchFamily="18" charset="0"/>
                                </a:rPr>
                                <m:t>𝜎</m:t>
                              </m:r>
                            </m:e>
                            <m:sup>
                              <m:r>
                                <a:rPr lang="es-CO" sz="2000" i="1">
                                  <a:latin typeface="Cambria Math" panose="02040503050406030204" pitchFamily="18" charset="0"/>
                                </a:rPr>
                                <m:t>2</m:t>
                              </m:r>
                            </m:sup>
                          </m:sSup>
                        </m:e>
                      </m:acc>
                      <m:d>
                        <m:dPr>
                          <m:begChr m:val="["/>
                          <m:endChr m:val="]"/>
                          <m:ctrlPr>
                            <a:rPr lang="es-CO" sz="2000" b="0" i="1" smtClean="0">
                              <a:latin typeface="Cambria Math" panose="02040503050406030204" pitchFamily="18" charset="0"/>
                            </a:rPr>
                          </m:ctrlPr>
                        </m:dPr>
                        <m:e>
                          <m:r>
                            <a:rPr lang="es-CO" sz="2000" b="0" i="1" smtClean="0">
                              <a:latin typeface="Cambria Math" panose="02040503050406030204" pitchFamily="18" charset="0"/>
                            </a:rPr>
                            <m:t>1+</m:t>
                          </m:r>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1</m:t>
                              </m:r>
                            </m:num>
                            <m:den>
                              <m:r>
                                <a:rPr lang="es-CO" sz="2000" b="0" i="1" smtClean="0">
                                  <a:latin typeface="Cambria Math" panose="02040503050406030204" pitchFamily="18" charset="0"/>
                                </a:rPr>
                                <m:t>𝑇</m:t>
                              </m:r>
                            </m:den>
                          </m:f>
                          <m:r>
                            <a:rPr lang="es-CO" sz="2000" b="0" i="1" smtClean="0">
                              <a:latin typeface="Cambria Math" panose="02040503050406030204" pitchFamily="18" charset="0"/>
                            </a:rPr>
                            <m:t>+</m:t>
                          </m:r>
                          <m:f>
                            <m:fPr>
                              <m:ctrlPr>
                                <a:rPr lang="es-CO" sz="2000" b="0" i="1" smtClean="0">
                                  <a:latin typeface="Cambria Math" panose="02040503050406030204" pitchFamily="18" charset="0"/>
                                </a:rPr>
                              </m:ctrlPr>
                            </m:fPr>
                            <m:num>
                              <m:sSup>
                                <m:sSupPr>
                                  <m:ctrlPr>
                                    <a:rPr lang="es-CO" sz="2000" b="0" i="1" smtClean="0">
                                      <a:latin typeface="Cambria Math" panose="02040503050406030204" pitchFamily="18" charset="0"/>
                                    </a:rPr>
                                  </m:ctrlPr>
                                </m:sSupPr>
                                <m:e>
                                  <m:d>
                                    <m:dPr>
                                      <m:ctrlPr>
                                        <a:rPr lang="es-CO" sz="2000" b="0" i="1" smtClean="0">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0</m:t>
                                          </m:r>
                                        </m:sub>
                                      </m:sSub>
                                      <m:r>
                                        <a:rPr lang="es-CO" sz="2000" i="1">
                                          <a:latin typeface="Cambria Math" panose="02040503050406030204" pitchFamily="18" charset="0"/>
                                        </a:rPr>
                                        <m:t>−</m:t>
                                      </m:r>
                                      <m:acc>
                                        <m:accPr>
                                          <m:chr m:val="̅"/>
                                          <m:ctrlPr>
                                            <a:rPr lang="es-CO" sz="2000" i="1">
                                              <a:latin typeface="Cambria Math" panose="02040503050406030204" pitchFamily="18" charset="0"/>
                                            </a:rPr>
                                          </m:ctrlPr>
                                        </m:accPr>
                                        <m:e>
                                          <m:r>
                                            <a:rPr lang="es-CO" sz="2000" i="1">
                                              <a:latin typeface="Cambria Math" panose="02040503050406030204" pitchFamily="18" charset="0"/>
                                            </a:rPr>
                                            <m:t>𝑋</m:t>
                                          </m:r>
                                        </m:e>
                                      </m:acc>
                                    </m:e>
                                  </m:d>
                                </m:e>
                                <m:sup>
                                  <m:r>
                                    <a:rPr lang="es-CO" sz="2000" b="0" i="1" smtClean="0">
                                      <a:latin typeface="Cambria Math" panose="02040503050406030204" pitchFamily="18" charset="0"/>
                                    </a:rPr>
                                    <m:t>2</m:t>
                                  </m:r>
                                </m:sup>
                              </m:sSup>
                            </m:num>
                            <m:den>
                              <m:sSup>
                                <m:sSupPr>
                                  <m:ctrlPr>
                                    <a:rPr lang="es-CO" sz="2000" i="1">
                                      <a:latin typeface="Cambria Math" panose="02040503050406030204" pitchFamily="18" charset="0"/>
                                    </a:rPr>
                                  </m:ctrlPr>
                                </m:sSupPr>
                                <m:e>
                                  <m:nary>
                                    <m:naryPr>
                                      <m:chr m:val="∑"/>
                                      <m:subHide m:val="on"/>
                                      <m:supHide m:val="on"/>
                                      <m:ctrlPr>
                                        <a:rPr lang="es-CO" sz="2000" i="1" smtClean="0">
                                          <a:latin typeface="Cambria Math" panose="02040503050406030204" pitchFamily="18" charset="0"/>
                                        </a:rPr>
                                      </m:ctrlPr>
                                    </m:naryPr>
                                    <m:sub/>
                                    <m:sup/>
                                    <m:e>
                                      <m:d>
                                        <m:dPr>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0</m:t>
                                              </m:r>
                                            </m:sub>
                                          </m:sSub>
                                          <m:r>
                                            <a:rPr lang="es-CO" sz="2000" i="1">
                                              <a:latin typeface="Cambria Math" panose="02040503050406030204" pitchFamily="18" charset="0"/>
                                            </a:rPr>
                                            <m:t>−</m:t>
                                          </m:r>
                                          <m:acc>
                                            <m:accPr>
                                              <m:chr m:val="̅"/>
                                              <m:ctrlPr>
                                                <a:rPr lang="es-CO" sz="2000" i="1">
                                                  <a:latin typeface="Cambria Math" panose="02040503050406030204" pitchFamily="18" charset="0"/>
                                                </a:rPr>
                                              </m:ctrlPr>
                                            </m:accPr>
                                            <m:e>
                                              <m:r>
                                                <a:rPr lang="es-CO" sz="2000" i="1">
                                                  <a:latin typeface="Cambria Math" panose="02040503050406030204" pitchFamily="18" charset="0"/>
                                                </a:rPr>
                                                <m:t>𝑋</m:t>
                                              </m:r>
                                            </m:e>
                                          </m:acc>
                                        </m:e>
                                      </m:d>
                                    </m:e>
                                  </m:nary>
                                </m:e>
                                <m:sup>
                                  <m:r>
                                    <a:rPr lang="es-CO" sz="2000" i="1">
                                      <a:latin typeface="Cambria Math" panose="02040503050406030204" pitchFamily="18" charset="0"/>
                                    </a:rPr>
                                    <m:t>2</m:t>
                                  </m:r>
                                </m:sup>
                              </m:sSup>
                            </m:den>
                          </m:f>
                        </m:e>
                      </m:d>
                    </m:oMath>
                  </m:oMathPara>
                </a14:m>
                <a:endParaRPr lang="es-CO" sz="2000" dirty="0" smtClean="0"/>
              </a:p>
              <a:p>
                <a:pPr marL="0" indent="0" algn="just">
                  <a:buNone/>
                </a:pPr>
                <a:endParaRPr lang="es-CO" sz="2000" dirty="0"/>
              </a:p>
              <a:p>
                <a:pPr algn="just"/>
                <a:r>
                  <a:rPr lang="es-CO" sz="2000" dirty="0"/>
                  <a:t>Analizar el error de predicción dentro de muestra indica el poder de ajuste del modelo, pero más importante aún es analizar el error de predicción fuera de muestra: entrenamiento vs desempeño</a:t>
                </a:r>
              </a:p>
              <a:p>
                <a:pPr algn="just"/>
                <a:endParaRPr lang="es-CO" sz="2000" dirty="0"/>
              </a:p>
              <a:p>
                <a:pPr algn="just"/>
                <a:r>
                  <a:rPr lang="es-CO" sz="2000" dirty="0"/>
                  <a:t>Se pueden comparar los modelos en términos de predicción fuera de muestra a través de la </a:t>
                </a:r>
                <a:r>
                  <a:rPr lang="es-CO" sz="2000" dirty="0" smtClean="0"/>
                  <a:t>variación </a:t>
                </a:r>
                <a:r>
                  <a:rPr lang="es-CO" sz="2000" dirty="0"/>
                  <a:t>del error de predicción</a:t>
                </a:r>
              </a:p>
              <a:p>
                <a:pPr marL="0" indent="0" algn="just">
                  <a:buNone/>
                </a:pPr>
                <a:endParaRPr lang="es-CO"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667" t="-853" r="-741" b="-9957"/>
                </a:stretch>
              </a:blipFill>
            </p:spPr>
            <p:txBody>
              <a:bodyPr/>
              <a:lstStyle/>
              <a:p>
                <a:r>
                  <a:rPr lang="es-CO">
                    <a:noFill/>
                  </a:rPr>
                  <a:t> </a:t>
                </a:r>
              </a:p>
            </p:txBody>
          </p:sp>
        </mc:Fallback>
      </mc:AlternateContent>
    </p:spTree>
    <p:extLst>
      <p:ext uri="{BB962C8B-B14F-4D97-AF65-F5344CB8AC3E}">
        <p14:creationId xmlns:p14="http://schemas.microsoft.com/office/powerpoint/2010/main" val="3644243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Predicción: Comparación de modelos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CO" sz="2000" dirty="0" smtClean="0"/>
                  <a:t>El test de </a:t>
                </a:r>
                <a:r>
                  <a:rPr lang="es-CO" sz="2000" dirty="0" err="1" smtClean="0"/>
                  <a:t>Diebold</a:t>
                </a:r>
                <a:r>
                  <a:rPr lang="es-CO" sz="2000" dirty="0" smtClean="0"/>
                  <a:t>-Mariano, hace dicha comparación:</a:t>
                </a:r>
              </a:p>
              <a:p>
                <a:pPr marL="0" indent="0" algn="ctr">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0</m:t>
                        </m:r>
                      </m:sub>
                    </m:sSub>
                    <m:r>
                      <a:rPr lang="en-US" sz="2000" i="1">
                        <a:latin typeface="Cambria Math" panose="02040503050406030204" pitchFamily="18" charset="0"/>
                      </a:rPr>
                      <m:t>:</m:t>
                    </m:r>
                  </m:oMath>
                </a14:m>
                <a:r>
                  <a:rPr lang="en-US" sz="2000" dirty="0" smtClean="0"/>
                  <a:t> </a:t>
                </a:r>
                <a:r>
                  <a:rPr lang="en-US" sz="2000" dirty="0" err="1" smtClean="0"/>
                  <a:t>Igual</a:t>
                </a:r>
                <a:r>
                  <a:rPr lang="en-US" sz="2000" dirty="0" smtClean="0"/>
                  <a:t> </a:t>
                </a:r>
                <a:r>
                  <a:rPr lang="en-US" sz="2000" dirty="0" err="1" smtClean="0"/>
                  <a:t>desempeño</a:t>
                </a: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s-CO" sz="2000" b="0" i="1" smtClean="0">
                            <a:latin typeface="Cambria Math" panose="02040503050406030204" pitchFamily="18" charset="0"/>
                          </a:rPr>
                          <m:t>𝑎</m:t>
                        </m:r>
                      </m:sub>
                    </m:sSub>
                    <m:r>
                      <a:rPr lang="en-US" sz="2000" i="1">
                        <a:latin typeface="Cambria Math" panose="02040503050406030204" pitchFamily="18" charset="0"/>
                      </a:rPr>
                      <m:t>:</m:t>
                    </m:r>
                  </m:oMath>
                </a14:m>
                <a:r>
                  <a:rPr lang="en-US" sz="2000" dirty="0"/>
                  <a:t> </a:t>
                </a:r>
                <a:r>
                  <a:rPr lang="en-US" sz="2000" dirty="0" err="1" smtClean="0"/>
                  <a:t>Diferente</a:t>
                </a:r>
                <a:r>
                  <a:rPr lang="en-US" sz="2000" dirty="0" smtClean="0"/>
                  <a:t> </a:t>
                </a:r>
                <a:r>
                  <a:rPr lang="en-US" sz="2000" dirty="0" err="1" smtClean="0"/>
                  <a:t>desempeño</a:t>
                </a:r>
                <a:endParaRPr lang="en-US" sz="2000" dirty="0" smtClean="0"/>
              </a:p>
              <a:p>
                <a:pPr marL="0" indent="0" algn="ctr">
                  <a:buNone/>
                </a:pPr>
                <a:endParaRPr lang="en-US" sz="2000" dirty="0"/>
              </a:p>
              <a:p>
                <a:pPr algn="just"/>
                <a:r>
                  <a:rPr lang="en-US" sz="2000" dirty="0"/>
                  <a:t>La </a:t>
                </a:r>
                <a:r>
                  <a:rPr lang="en-US" sz="2000" dirty="0" err="1"/>
                  <a:t>comparación</a:t>
                </a:r>
                <a:r>
                  <a:rPr lang="en-US" sz="2000" dirty="0"/>
                  <a:t> se </a:t>
                </a:r>
                <a:r>
                  <a:rPr lang="en-US" sz="2000" dirty="0" err="1"/>
                  <a:t>realiza</a:t>
                </a:r>
                <a:r>
                  <a:rPr lang="en-US" sz="2000" dirty="0"/>
                  <a:t> con base a </a:t>
                </a:r>
                <a:r>
                  <a:rPr lang="en-US" sz="2000" dirty="0" err="1"/>
                  <a:t>una</a:t>
                </a:r>
                <a:r>
                  <a:rPr lang="en-US" sz="2000" dirty="0"/>
                  <a:t> </a:t>
                </a:r>
                <a:r>
                  <a:rPr lang="en-US" sz="2000" dirty="0" err="1"/>
                  <a:t>función</a:t>
                </a:r>
                <a:r>
                  <a:rPr lang="en-US" sz="2000" dirty="0"/>
                  <a:t> de </a:t>
                </a:r>
                <a:r>
                  <a:rPr lang="en-US" sz="2000" dirty="0" err="1" smtClean="0"/>
                  <a:t>perdida</a:t>
                </a:r>
                <a:r>
                  <a:rPr lang="en-US" sz="2000" dirty="0" smtClean="0"/>
                  <a:t> </a:t>
                </a:r>
                <a14:m>
                  <m:oMath xmlns:m="http://schemas.openxmlformats.org/officeDocument/2006/math">
                    <m:r>
                      <a:rPr lang="es-CO" sz="2000" b="0" i="1" smtClean="0">
                        <a:latin typeface="Cambria Math" panose="02040503050406030204" pitchFamily="18" charset="0"/>
                      </a:rPr>
                      <m:t>𝑔</m:t>
                    </m:r>
                    <m:d>
                      <m:dPr>
                        <m:ctrlPr>
                          <a:rPr lang="es-CO" sz="2000" b="0" i="1" smtClean="0">
                            <a:latin typeface="Cambria Math" panose="02040503050406030204" pitchFamily="18" charset="0"/>
                          </a:rPr>
                        </m:ctrlPr>
                      </m:dPr>
                      <m:e>
                        <m:acc>
                          <m:accPr>
                            <m:chr m:val="̂"/>
                            <m:ctrlPr>
                              <a:rPr lang="es-CO" sz="2000" b="0" i="1" smtClean="0">
                                <a:latin typeface="Cambria Math" panose="02040503050406030204" pitchFamily="18" charset="0"/>
                              </a:rPr>
                            </m:ctrlPr>
                          </m:accPr>
                          <m:e>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𝑡</m:t>
                                </m:r>
                              </m:sub>
                            </m:sSub>
                          </m:e>
                        </m:acc>
                      </m:e>
                    </m:d>
                  </m:oMath>
                </a14:m>
                <a:r>
                  <a:rPr lang="en-US" sz="2000" dirty="0" smtClean="0"/>
                  <a:t> </a:t>
                </a:r>
              </a:p>
              <a:p>
                <a:pPr algn="just"/>
                <a:r>
                  <a:rPr lang="en-US" sz="2000" dirty="0" smtClean="0"/>
                  <a:t>Las </a:t>
                </a:r>
                <a:r>
                  <a:rPr lang="en-US" sz="2000" dirty="0" err="1" smtClean="0"/>
                  <a:t>funciones</a:t>
                </a:r>
                <a:r>
                  <a:rPr lang="en-US" sz="2000" dirty="0" smtClean="0"/>
                  <a:t> </a:t>
                </a:r>
                <a:r>
                  <a:rPr lang="en-US" sz="2000" dirty="0" err="1" smtClean="0"/>
                  <a:t>más</a:t>
                </a:r>
                <a:r>
                  <a:rPr lang="en-US" sz="2000" dirty="0" smtClean="0"/>
                  <a:t> communes son: </a:t>
                </a:r>
                <a14:m>
                  <m:oMath xmlns:m="http://schemas.openxmlformats.org/officeDocument/2006/math">
                    <m:r>
                      <a:rPr lang="es-CO" sz="2000" i="1">
                        <a:latin typeface="Cambria Math" panose="02040503050406030204" pitchFamily="18" charset="0"/>
                      </a:rPr>
                      <m:t>𝑔</m:t>
                    </m:r>
                    <m:d>
                      <m:dPr>
                        <m:ctrlPr>
                          <a:rPr lang="es-CO" sz="2000" i="1">
                            <a:latin typeface="Cambria Math" panose="02040503050406030204" pitchFamily="18" charset="0"/>
                          </a:rPr>
                        </m:ctrlPr>
                      </m:dPr>
                      <m:e>
                        <m:acc>
                          <m:accPr>
                            <m:chr m:val="̂"/>
                            <m:ctrlPr>
                              <a:rPr lang="es-CO" sz="2000" i="1">
                                <a:latin typeface="Cambria Math" panose="02040503050406030204" pitchFamily="18" charset="0"/>
                              </a:rPr>
                            </m:ctrlPr>
                          </m:accPr>
                          <m:e>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𝑡</m:t>
                                </m:r>
                              </m:sub>
                            </m:sSub>
                          </m:e>
                        </m:acc>
                      </m:e>
                    </m:d>
                    <m:r>
                      <a:rPr lang="es-CO" sz="2000" b="0" i="1" smtClean="0">
                        <a:latin typeface="Cambria Math" panose="02040503050406030204" pitchFamily="18" charset="0"/>
                      </a:rPr>
                      <m:t>=</m:t>
                    </m:r>
                    <m:sSup>
                      <m:sSupPr>
                        <m:ctrlPr>
                          <a:rPr lang="es-CO" sz="2000" i="1" smtClean="0">
                            <a:latin typeface="Cambria Math" panose="02040503050406030204" pitchFamily="18" charset="0"/>
                          </a:rPr>
                        </m:ctrlPr>
                      </m:sSupPr>
                      <m:e>
                        <m:acc>
                          <m:accPr>
                            <m:chr m:val="̂"/>
                            <m:ctrlPr>
                              <a:rPr lang="es-CO" sz="2000" i="1">
                                <a:latin typeface="Cambria Math" panose="02040503050406030204" pitchFamily="18" charset="0"/>
                              </a:rPr>
                            </m:ctrlPr>
                          </m:accPr>
                          <m:e>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𝑡</m:t>
                                </m:r>
                              </m:sub>
                            </m:sSub>
                          </m:e>
                        </m:acc>
                      </m:e>
                      <m:sup>
                        <m:r>
                          <a:rPr lang="es-CO" sz="2000" b="0" i="1" smtClean="0">
                            <a:latin typeface="Cambria Math" panose="02040503050406030204" pitchFamily="18" charset="0"/>
                          </a:rPr>
                          <m:t>2</m:t>
                        </m:r>
                      </m:sup>
                    </m:sSup>
                  </m:oMath>
                </a14:m>
                <a:r>
                  <a:rPr lang="es-CO" sz="2000" dirty="0" smtClean="0"/>
                  <a:t> y </a:t>
                </a:r>
                <a14:m>
                  <m:oMath xmlns:m="http://schemas.openxmlformats.org/officeDocument/2006/math">
                    <m:r>
                      <a:rPr lang="es-CO" sz="2000" i="1">
                        <a:latin typeface="Cambria Math" panose="02040503050406030204" pitchFamily="18" charset="0"/>
                      </a:rPr>
                      <m:t>𝑔</m:t>
                    </m:r>
                    <m:d>
                      <m:dPr>
                        <m:ctrlPr>
                          <a:rPr lang="es-CO" sz="2000" i="1">
                            <a:latin typeface="Cambria Math" panose="02040503050406030204" pitchFamily="18" charset="0"/>
                          </a:rPr>
                        </m:ctrlPr>
                      </m:dPr>
                      <m:e>
                        <m:acc>
                          <m:accPr>
                            <m:chr m:val="̂"/>
                            <m:ctrlPr>
                              <a:rPr lang="es-CO" sz="2000" i="1">
                                <a:latin typeface="Cambria Math" panose="02040503050406030204" pitchFamily="18" charset="0"/>
                              </a:rPr>
                            </m:ctrlPr>
                          </m:accPr>
                          <m:e>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𝑡</m:t>
                                </m:r>
                              </m:sub>
                            </m:sSub>
                          </m:e>
                        </m:acc>
                      </m:e>
                    </m:d>
                    <m:r>
                      <a:rPr lang="es-CO" sz="2000" i="1">
                        <a:latin typeface="Cambria Math" panose="02040503050406030204" pitchFamily="18" charset="0"/>
                      </a:rPr>
                      <m:t>=</m:t>
                    </m:r>
                    <m:d>
                      <m:dPr>
                        <m:begChr m:val="|"/>
                        <m:endChr m:val="|"/>
                        <m:ctrlPr>
                          <a:rPr lang="es-CO" sz="2000" i="1" smtClean="0">
                            <a:latin typeface="Cambria Math" panose="02040503050406030204" pitchFamily="18" charset="0"/>
                          </a:rPr>
                        </m:ctrlPr>
                      </m:dPr>
                      <m:e>
                        <m:acc>
                          <m:accPr>
                            <m:chr m:val="̂"/>
                            <m:ctrlPr>
                              <a:rPr lang="es-CO" sz="2000" i="1">
                                <a:latin typeface="Cambria Math" panose="02040503050406030204" pitchFamily="18" charset="0"/>
                              </a:rPr>
                            </m:ctrlPr>
                          </m:accPr>
                          <m:e>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𝑡</m:t>
                                </m:r>
                              </m:sub>
                            </m:sSub>
                          </m:e>
                        </m:acc>
                      </m:e>
                    </m:d>
                  </m:oMath>
                </a14:m>
                <a:endParaRPr lang="es-CO" sz="2000" dirty="0" smtClean="0"/>
              </a:p>
              <a:p>
                <a:pPr algn="just"/>
                <a:endParaRPr lang="es-CO" sz="2000" dirty="0"/>
              </a:p>
              <a:p>
                <a:pPr algn="just"/>
                <a:r>
                  <a:rPr lang="es-CO" sz="2000" dirty="0" smtClean="0"/>
                  <a:t>La hipótesis nula puede escribirse de la forma:</a:t>
                </a:r>
              </a:p>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0</m:t>
                          </m:r>
                        </m:sub>
                      </m:sSub>
                      <m:r>
                        <a:rPr lang="en-US" sz="2000" i="1">
                          <a:latin typeface="Cambria Math" panose="02040503050406030204" pitchFamily="18" charset="0"/>
                        </a:rPr>
                        <m:t>:</m:t>
                      </m:r>
                      <m:r>
                        <a:rPr lang="es-CO" sz="2000" b="0" i="1" smtClean="0">
                          <a:latin typeface="Cambria Math" panose="02040503050406030204" pitchFamily="18" charset="0"/>
                        </a:rPr>
                        <m:t>𝐸</m:t>
                      </m:r>
                      <m:d>
                        <m:dPr>
                          <m:ctrlPr>
                            <a:rPr lang="es-CO" sz="2000" b="0" i="1" smtClean="0">
                              <a:latin typeface="Cambria Math" panose="02040503050406030204" pitchFamily="18" charset="0"/>
                            </a:rPr>
                          </m:ctrlPr>
                        </m:d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𝑑</m:t>
                              </m:r>
                            </m:e>
                            <m:sub>
                              <m:r>
                                <a:rPr lang="es-CO" sz="2000" b="0" i="1" smtClean="0">
                                  <a:latin typeface="Cambria Math" panose="02040503050406030204" pitchFamily="18" charset="0"/>
                                </a:rPr>
                                <m:t>𝑡</m:t>
                              </m:r>
                            </m:sub>
                          </m:sSub>
                        </m:e>
                      </m:d>
                      <m:r>
                        <a:rPr lang="es-CO" sz="2000" b="0" i="1" smtClean="0">
                          <a:latin typeface="Cambria Math" panose="02040503050406030204" pitchFamily="18" charset="0"/>
                        </a:rPr>
                        <m:t>=0</m:t>
                      </m:r>
                    </m:oMath>
                  </m:oMathPara>
                </a14:m>
                <a:endParaRPr lang="es-CO" sz="2000" dirty="0" smtClean="0"/>
              </a:p>
              <a:p>
                <a:pPr marL="0" indent="0" algn="just">
                  <a:buNone/>
                </a:pPr>
                <a:r>
                  <a:rPr lang="es-CO" sz="2000" dirty="0" smtClean="0"/>
                  <a:t>Donde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𝑑</m:t>
                        </m:r>
                      </m:e>
                      <m:sub>
                        <m:r>
                          <a:rPr lang="es-CO" sz="2000" i="1">
                            <a:latin typeface="Cambria Math" panose="02040503050406030204" pitchFamily="18" charset="0"/>
                          </a:rPr>
                          <m:t>𝑡</m:t>
                        </m:r>
                      </m:sub>
                    </m:sSub>
                    <m:r>
                      <a:rPr lang="es-CO" sz="2000" b="0" i="1" smtClean="0">
                        <a:latin typeface="Cambria Math" panose="02040503050406030204" pitchFamily="18" charset="0"/>
                      </a:rPr>
                      <m:t>=</m:t>
                    </m:r>
                    <m:sSub>
                      <m:sSubPr>
                        <m:ctrlPr>
                          <a:rPr lang="es-CO" sz="2000" b="0" i="1" smtClean="0">
                            <a:latin typeface="Cambria Math" panose="02040503050406030204" pitchFamily="18" charset="0"/>
                          </a:rPr>
                        </m:ctrlPr>
                      </m:sSubPr>
                      <m:e>
                        <m:r>
                          <a:rPr lang="es-CO" sz="2000" i="1">
                            <a:latin typeface="Cambria Math" panose="02040503050406030204" pitchFamily="18" charset="0"/>
                          </a:rPr>
                          <m:t>𝑔</m:t>
                        </m:r>
                      </m:e>
                      <m:sub>
                        <m:r>
                          <a:rPr lang="es-CO" sz="2000" b="0" i="1" smtClean="0">
                            <a:latin typeface="Cambria Math" panose="02040503050406030204" pitchFamily="18" charset="0"/>
                          </a:rPr>
                          <m:t>1</m:t>
                        </m:r>
                      </m:sub>
                    </m:sSub>
                    <m:d>
                      <m:dPr>
                        <m:ctrlPr>
                          <a:rPr lang="es-CO" sz="2000" i="1">
                            <a:latin typeface="Cambria Math" panose="02040503050406030204" pitchFamily="18" charset="0"/>
                          </a:rPr>
                        </m:ctrlPr>
                      </m:dPr>
                      <m:e>
                        <m:acc>
                          <m:accPr>
                            <m:chr m:val="̂"/>
                            <m:ctrlPr>
                              <a:rPr lang="es-CO" sz="2000" i="1">
                                <a:latin typeface="Cambria Math" panose="02040503050406030204" pitchFamily="18" charset="0"/>
                              </a:rPr>
                            </m:ctrlPr>
                          </m:accPr>
                          <m:e>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𝑡</m:t>
                                </m:r>
                              </m:sub>
                            </m:sSub>
                          </m:e>
                        </m:acc>
                      </m:e>
                    </m:d>
                    <m:r>
                      <a:rPr lang="es-CO" sz="2000" b="0" i="1" smtClean="0">
                        <a:latin typeface="Cambria Math" panose="02040503050406030204" pitchFamily="18" charset="0"/>
                      </a:rPr>
                      <m:t>−</m:t>
                    </m:r>
                    <m:sSub>
                      <m:sSubPr>
                        <m:ctrlPr>
                          <a:rPr lang="es-CO" sz="2000" i="1">
                            <a:latin typeface="Cambria Math" panose="02040503050406030204" pitchFamily="18" charset="0"/>
                          </a:rPr>
                        </m:ctrlPr>
                      </m:sSubPr>
                      <m:e>
                        <m:r>
                          <a:rPr lang="es-CO" sz="2000" i="1">
                            <a:latin typeface="Cambria Math" panose="02040503050406030204" pitchFamily="18" charset="0"/>
                          </a:rPr>
                          <m:t>𝑔</m:t>
                        </m:r>
                      </m:e>
                      <m:sub>
                        <m:r>
                          <a:rPr lang="es-CO" sz="2000" b="0" i="1" smtClean="0">
                            <a:latin typeface="Cambria Math" panose="02040503050406030204" pitchFamily="18" charset="0"/>
                          </a:rPr>
                          <m:t>2</m:t>
                        </m:r>
                      </m:sub>
                    </m:sSub>
                    <m:d>
                      <m:dPr>
                        <m:ctrlPr>
                          <a:rPr lang="es-CO" sz="2000" i="1">
                            <a:latin typeface="Cambria Math" panose="02040503050406030204" pitchFamily="18" charset="0"/>
                          </a:rPr>
                        </m:ctrlPr>
                      </m:dPr>
                      <m:e>
                        <m:acc>
                          <m:accPr>
                            <m:chr m:val="̂"/>
                            <m:ctrlPr>
                              <a:rPr lang="es-CO" sz="2000" i="1">
                                <a:latin typeface="Cambria Math" panose="02040503050406030204" pitchFamily="18" charset="0"/>
                              </a:rPr>
                            </m:ctrlPr>
                          </m:accPr>
                          <m:e>
                            <m:sSub>
                              <m:sSubPr>
                                <m:ctrlPr>
                                  <a:rPr lang="es-CO" sz="2000" i="1">
                                    <a:latin typeface="Cambria Math" panose="02040503050406030204" pitchFamily="18" charset="0"/>
                                  </a:rPr>
                                </m:ctrlPr>
                              </m:sSubPr>
                              <m:e>
                                <m:r>
                                  <a:rPr lang="es-CO" sz="2000" i="1">
                                    <a:latin typeface="Cambria Math" panose="02040503050406030204" pitchFamily="18" charset="0"/>
                                  </a:rPr>
                                  <m:t>𝑢</m:t>
                                </m:r>
                              </m:e>
                              <m:sub>
                                <m:r>
                                  <a:rPr lang="es-CO" sz="2000" i="1">
                                    <a:latin typeface="Cambria Math" panose="02040503050406030204" pitchFamily="18" charset="0"/>
                                  </a:rPr>
                                  <m:t>𝑡</m:t>
                                </m:r>
                              </m:sub>
                            </m:sSub>
                          </m:e>
                        </m:acc>
                      </m:e>
                    </m:d>
                  </m:oMath>
                </a14:m>
                <a:r>
                  <a:rPr lang="es-CO" sz="2000" dirty="0" smtClean="0"/>
                  <a:t> es la diferencia en las funciones de pérdida entre los modelos a comparar</a:t>
                </a:r>
              </a:p>
              <a:p>
                <a:pPr marL="0" indent="0" algn="just">
                  <a:buNone/>
                </a:pPr>
                <a:endParaRPr lang="es-CO" sz="2000" dirty="0"/>
              </a:p>
              <a:p>
                <a:pPr algn="just"/>
                <a:r>
                  <a:rPr lang="es-CO" sz="2000" dirty="0" smtClean="0"/>
                  <a:t>Este test también permite </a:t>
                </a:r>
                <a:r>
                  <a:rPr lang="es-CO" sz="2000" dirty="0" err="1" smtClean="0"/>
                  <a:t>dicernir</a:t>
                </a:r>
                <a:r>
                  <a:rPr lang="es-CO" sz="2000" dirty="0" smtClean="0"/>
                  <a:t> cual modelo tiene mejor desempeño a través de una prueba a una cola</a:t>
                </a:r>
                <a:endParaRPr lang="es-CO" sz="2000" dirty="0"/>
              </a:p>
              <a:p>
                <a:pPr marL="0" indent="0" algn="ctr">
                  <a:buNone/>
                </a:pPr>
                <a:endParaRPr lang="es-CO"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741" b="-10811"/>
                </a:stretch>
              </a:blipFill>
            </p:spPr>
            <p:txBody>
              <a:bodyPr/>
              <a:lstStyle/>
              <a:p>
                <a:r>
                  <a:rPr lang="es-CO">
                    <a:noFill/>
                  </a:rPr>
                  <a:t> </a:t>
                </a:r>
              </a:p>
            </p:txBody>
          </p:sp>
        </mc:Fallback>
      </mc:AlternateContent>
    </p:spTree>
    <p:extLst>
      <p:ext uri="{BB962C8B-B14F-4D97-AF65-F5344CB8AC3E}">
        <p14:creationId xmlns:p14="http://schemas.microsoft.com/office/powerpoint/2010/main" val="1898977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707886"/>
          </a:xfrm>
          <a:prstGeom prst="rect">
            <a:avLst/>
          </a:prstGeom>
          <a:noFill/>
        </p:spPr>
        <p:txBody>
          <a:bodyPr wrap="square" rtlCol="0">
            <a:spAutoFit/>
          </a:bodyPr>
          <a:lstStyle/>
          <a:p>
            <a:r>
              <a:rPr lang="es-ES" sz="4000" b="1" dirty="0" smtClean="0">
                <a:solidFill>
                  <a:schemeClr val="accent2">
                    <a:lumMod val="50000"/>
                  </a:schemeClr>
                </a:solidFill>
              </a:rPr>
              <a:t>Punto de partida: Muestro aleatorio</a:t>
            </a:r>
            <a:endParaRPr lang="es-ES" sz="40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grpSp>
        <p:nvGrpSpPr>
          <p:cNvPr id="9" name="Grupo 8"/>
          <p:cNvGrpSpPr/>
          <p:nvPr/>
        </p:nvGrpSpPr>
        <p:grpSpPr>
          <a:xfrm>
            <a:off x="1017170" y="4226196"/>
            <a:ext cx="1769280" cy="2190076"/>
            <a:chOff x="666506" y="3864870"/>
            <a:chExt cx="2237208" cy="2533880"/>
          </a:xfrm>
        </p:grpSpPr>
        <p:sp>
          <p:nvSpPr>
            <p:cNvPr id="5" name="Forma libre 4"/>
            <p:cNvSpPr/>
            <p:nvPr/>
          </p:nvSpPr>
          <p:spPr>
            <a:xfrm>
              <a:off x="666506" y="3864870"/>
              <a:ext cx="2237208" cy="2533880"/>
            </a:xfrm>
            <a:custGeom>
              <a:avLst/>
              <a:gdLst>
                <a:gd name="connsiteX0" fmla="*/ 418641 w 2237208"/>
                <a:gd name="connsiteY0" fmla="*/ 440675 h 2533880"/>
                <a:gd name="connsiteX1" fmla="*/ 418641 w 2237208"/>
                <a:gd name="connsiteY1" fmla="*/ 440675 h 2533880"/>
                <a:gd name="connsiteX2" fmla="*/ 341523 w 2237208"/>
                <a:gd name="connsiteY2" fmla="*/ 705080 h 2533880"/>
                <a:gd name="connsiteX3" fmla="*/ 341523 w 2237208"/>
                <a:gd name="connsiteY3" fmla="*/ 1079653 h 2533880"/>
                <a:gd name="connsiteX4" fmla="*/ 319489 w 2237208"/>
                <a:gd name="connsiteY4" fmla="*/ 1112704 h 2533880"/>
                <a:gd name="connsiteX5" fmla="*/ 253388 w 2237208"/>
                <a:gd name="connsiteY5" fmla="*/ 1200839 h 2533880"/>
                <a:gd name="connsiteX6" fmla="*/ 198304 w 2237208"/>
                <a:gd name="connsiteY6" fmla="*/ 1288974 h 2533880"/>
                <a:gd name="connsiteX7" fmla="*/ 165253 w 2237208"/>
                <a:gd name="connsiteY7" fmla="*/ 1333041 h 2533880"/>
                <a:gd name="connsiteX8" fmla="*/ 132203 w 2237208"/>
                <a:gd name="connsiteY8" fmla="*/ 1388126 h 2533880"/>
                <a:gd name="connsiteX9" fmla="*/ 66101 w 2237208"/>
                <a:gd name="connsiteY9" fmla="*/ 1476261 h 2533880"/>
                <a:gd name="connsiteX10" fmla="*/ 22034 w 2237208"/>
                <a:gd name="connsiteY10" fmla="*/ 1564396 h 2533880"/>
                <a:gd name="connsiteX11" fmla="*/ 0 w 2237208"/>
                <a:gd name="connsiteY11" fmla="*/ 1608463 h 2533880"/>
                <a:gd name="connsiteX12" fmla="*/ 11017 w 2237208"/>
                <a:gd name="connsiteY12" fmla="*/ 1729649 h 2533880"/>
                <a:gd name="connsiteX13" fmla="*/ 44068 w 2237208"/>
                <a:gd name="connsiteY13" fmla="*/ 1751682 h 2533880"/>
                <a:gd name="connsiteX14" fmla="*/ 110169 w 2237208"/>
                <a:gd name="connsiteY14" fmla="*/ 1795750 h 2533880"/>
                <a:gd name="connsiteX15" fmla="*/ 143219 w 2237208"/>
                <a:gd name="connsiteY15" fmla="*/ 1828800 h 2533880"/>
                <a:gd name="connsiteX16" fmla="*/ 176270 w 2237208"/>
                <a:gd name="connsiteY16" fmla="*/ 1839817 h 2533880"/>
                <a:gd name="connsiteX17" fmla="*/ 264405 w 2237208"/>
                <a:gd name="connsiteY17" fmla="*/ 1883885 h 2533880"/>
                <a:gd name="connsiteX18" fmla="*/ 319489 w 2237208"/>
                <a:gd name="connsiteY18" fmla="*/ 1916935 h 2533880"/>
                <a:gd name="connsiteX19" fmla="*/ 407624 w 2237208"/>
                <a:gd name="connsiteY19" fmla="*/ 1972020 h 2533880"/>
                <a:gd name="connsiteX20" fmla="*/ 462709 w 2237208"/>
                <a:gd name="connsiteY20" fmla="*/ 1994053 h 2533880"/>
                <a:gd name="connsiteX21" fmla="*/ 495759 w 2237208"/>
                <a:gd name="connsiteY21" fmla="*/ 2005070 h 2533880"/>
                <a:gd name="connsiteX22" fmla="*/ 561860 w 2237208"/>
                <a:gd name="connsiteY22" fmla="*/ 2038121 h 2533880"/>
                <a:gd name="connsiteX23" fmla="*/ 594911 w 2237208"/>
                <a:gd name="connsiteY23" fmla="*/ 2071171 h 2533880"/>
                <a:gd name="connsiteX24" fmla="*/ 627962 w 2237208"/>
                <a:gd name="connsiteY24" fmla="*/ 2082188 h 2533880"/>
                <a:gd name="connsiteX25" fmla="*/ 672029 w 2237208"/>
                <a:gd name="connsiteY25" fmla="*/ 2170323 h 2533880"/>
                <a:gd name="connsiteX26" fmla="*/ 683046 w 2237208"/>
                <a:gd name="connsiteY26" fmla="*/ 2225408 h 2533880"/>
                <a:gd name="connsiteX27" fmla="*/ 727113 w 2237208"/>
                <a:gd name="connsiteY27" fmla="*/ 2335576 h 2533880"/>
                <a:gd name="connsiteX28" fmla="*/ 793215 w 2237208"/>
                <a:gd name="connsiteY28" fmla="*/ 2522863 h 2533880"/>
                <a:gd name="connsiteX29" fmla="*/ 826265 w 2237208"/>
                <a:gd name="connsiteY29" fmla="*/ 2533880 h 2533880"/>
                <a:gd name="connsiteX30" fmla="*/ 1013552 w 2237208"/>
                <a:gd name="connsiteY30" fmla="*/ 2522863 h 2533880"/>
                <a:gd name="connsiteX31" fmla="*/ 1068636 w 2237208"/>
                <a:gd name="connsiteY31" fmla="*/ 2511846 h 2533880"/>
                <a:gd name="connsiteX32" fmla="*/ 1134737 w 2237208"/>
                <a:gd name="connsiteY32" fmla="*/ 2467779 h 2533880"/>
                <a:gd name="connsiteX33" fmla="*/ 1167788 w 2237208"/>
                <a:gd name="connsiteY33" fmla="*/ 2445745 h 2533880"/>
                <a:gd name="connsiteX34" fmla="*/ 1200839 w 2237208"/>
                <a:gd name="connsiteY34" fmla="*/ 2357610 h 2533880"/>
                <a:gd name="connsiteX35" fmla="*/ 1233889 w 2237208"/>
                <a:gd name="connsiteY35" fmla="*/ 2280492 h 2533880"/>
                <a:gd name="connsiteX36" fmla="*/ 1299991 w 2237208"/>
                <a:gd name="connsiteY36" fmla="*/ 2203374 h 2533880"/>
                <a:gd name="connsiteX37" fmla="*/ 1322024 w 2237208"/>
                <a:gd name="connsiteY37" fmla="*/ 2170323 h 2533880"/>
                <a:gd name="connsiteX38" fmla="*/ 1355075 w 2237208"/>
                <a:gd name="connsiteY38" fmla="*/ 2115239 h 2533880"/>
                <a:gd name="connsiteX39" fmla="*/ 1377109 w 2237208"/>
                <a:gd name="connsiteY39" fmla="*/ 2071171 h 2533880"/>
                <a:gd name="connsiteX40" fmla="*/ 1410159 w 2237208"/>
                <a:gd name="connsiteY40" fmla="*/ 2049138 h 2533880"/>
                <a:gd name="connsiteX41" fmla="*/ 1487277 w 2237208"/>
                <a:gd name="connsiteY41" fmla="*/ 1949986 h 2533880"/>
                <a:gd name="connsiteX42" fmla="*/ 1520328 w 2237208"/>
                <a:gd name="connsiteY42" fmla="*/ 1938969 h 2533880"/>
                <a:gd name="connsiteX43" fmla="*/ 1553378 w 2237208"/>
                <a:gd name="connsiteY43" fmla="*/ 1916935 h 2533880"/>
                <a:gd name="connsiteX44" fmla="*/ 1828800 w 2237208"/>
                <a:gd name="connsiteY44" fmla="*/ 1883885 h 2533880"/>
                <a:gd name="connsiteX45" fmla="*/ 1872868 w 2237208"/>
                <a:gd name="connsiteY45" fmla="*/ 1872868 h 2533880"/>
                <a:gd name="connsiteX46" fmla="*/ 1938969 w 2237208"/>
                <a:gd name="connsiteY46" fmla="*/ 1784733 h 2533880"/>
                <a:gd name="connsiteX47" fmla="*/ 1994053 w 2237208"/>
                <a:gd name="connsiteY47" fmla="*/ 1696598 h 2533880"/>
                <a:gd name="connsiteX48" fmla="*/ 2016087 w 2237208"/>
                <a:gd name="connsiteY48" fmla="*/ 1652531 h 2533880"/>
                <a:gd name="connsiteX49" fmla="*/ 2060154 w 2237208"/>
                <a:gd name="connsiteY49" fmla="*/ 1608463 h 2533880"/>
                <a:gd name="connsiteX50" fmla="*/ 2093205 w 2237208"/>
                <a:gd name="connsiteY50" fmla="*/ 1564396 h 2533880"/>
                <a:gd name="connsiteX51" fmla="*/ 2137272 w 2237208"/>
                <a:gd name="connsiteY51" fmla="*/ 1531345 h 2533880"/>
                <a:gd name="connsiteX52" fmla="*/ 2203374 w 2237208"/>
                <a:gd name="connsiteY52" fmla="*/ 1465244 h 2533880"/>
                <a:gd name="connsiteX53" fmla="*/ 2192357 w 2237208"/>
                <a:gd name="connsiteY53" fmla="*/ 1344058 h 2533880"/>
                <a:gd name="connsiteX54" fmla="*/ 2181340 w 2237208"/>
                <a:gd name="connsiteY54" fmla="*/ 1311008 h 2533880"/>
                <a:gd name="connsiteX55" fmla="*/ 2214391 w 2237208"/>
                <a:gd name="connsiteY55" fmla="*/ 1167788 h 2533880"/>
                <a:gd name="connsiteX56" fmla="*/ 2225407 w 2237208"/>
                <a:gd name="connsiteY56" fmla="*/ 1112704 h 2533880"/>
                <a:gd name="connsiteX57" fmla="*/ 2236424 w 2237208"/>
                <a:gd name="connsiteY57" fmla="*/ 914400 h 2533880"/>
                <a:gd name="connsiteX58" fmla="*/ 2225407 w 2237208"/>
                <a:gd name="connsiteY58" fmla="*/ 705080 h 2533880"/>
                <a:gd name="connsiteX59" fmla="*/ 2148289 w 2237208"/>
                <a:gd name="connsiteY59" fmla="*/ 672029 h 2533880"/>
                <a:gd name="connsiteX60" fmla="*/ 1630497 w 2237208"/>
                <a:gd name="connsiteY60" fmla="*/ 661012 h 2533880"/>
                <a:gd name="connsiteX61" fmla="*/ 1564395 w 2237208"/>
                <a:gd name="connsiteY61" fmla="*/ 594911 h 2533880"/>
                <a:gd name="connsiteX62" fmla="*/ 1487277 w 2237208"/>
                <a:gd name="connsiteY62" fmla="*/ 528810 h 2533880"/>
                <a:gd name="connsiteX63" fmla="*/ 1443210 w 2237208"/>
                <a:gd name="connsiteY63" fmla="*/ 451692 h 2533880"/>
                <a:gd name="connsiteX64" fmla="*/ 1322024 w 2237208"/>
                <a:gd name="connsiteY64" fmla="*/ 308473 h 2533880"/>
                <a:gd name="connsiteX65" fmla="*/ 1255923 w 2237208"/>
                <a:gd name="connsiteY65" fmla="*/ 220338 h 2533880"/>
                <a:gd name="connsiteX66" fmla="*/ 1189822 w 2237208"/>
                <a:gd name="connsiteY66" fmla="*/ 154237 h 2533880"/>
                <a:gd name="connsiteX67" fmla="*/ 1167788 w 2237208"/>
                <a:gd name="connsiteY67" fmla="*/ 121186 h 2533880"/>
                <a:gd name="connsiteX68" fmla="*/ 1145754 w 2237208"/>
                <a:gd name="connsiteY68" fmla="*/ 77118 h 2533880"/>
                <a:gd name="connsiteX69" fmla="*/ 1079653 w 2237208"/>
                <a:gd name="connsiteY69" fmla="*/ 33051 h 2533880"/>
                <a:gd name="connsiteX70" fmla="*/ 1013552 w 2237208"/>
                <a:gd name="connsiteY70" fmla="*/ 0 h 2533880"/>
                <a:gd name="connsiteX71" fmla="*/ 914400 w 2237208"/>
                <a:gd name="connsiteY71" fmla="*/ 22034 h 2533880"/>
                <a:gd name="connsiteX72" fmla="*/ 848299 w 2237208"/>
                <a:gd name="connsiteY72" fmla="*/ 66102 h 2533880"/>
                <a:gd name="connsiteX73" fmla="*/ 782198 w 2237208"/>
                <a:gd name="connsiteY73" fmla="*/ 121186 h 2533880"/>
                <a:gd name="connsiteX74" fmla="*/ 738130 w 2237208"/>
                <a:gd name="connsiteY74" fmla="*/ 187287 h 2533880"/>
                <a:gd name="connsiteX75" fmla="*/ 705080 w 2237208"/>
                <a:gd name="connsiteY75" fmla="*/ 209321 h 2533880"/>
                <a:gd name="connsiteX76" fmla="*/ 672029 w 2237208"/>
                <a:gd name="connsiteY76" fmla="*/ 253388 h 2533880"/>
                <a:gd name="connsiteX77" fmla="*/ 638978 w 2237208"/>
                <a:gd name="connsiteY77" fmla="*/ 275422 h 2533880"/>
                <a:gd name="connsiteX78" fmla="*/ 561860 w 2237208"/>
                <a:gd name="connsiteY78" fmla="*/ 352540 h 2533880"/>
                <a:gd name="connsiteX79" fmla="*/ 495759 w 2237208"/>
                <a:gd name="connsiteY79" fmla="*/ 396608 h 2533880"/>
                <a:gd name="connsiteX80" fmla="*/ 418641 w 2237208"/>
                <a:gd name="connsiteY80" fmla="*/ 440675 h 253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237208" h="2533880">
                  <a:moveTo>
                    <a:pt x="418641" y="440675"/>
                  </a:moveTo>
                  <a:lnTo>
                    <a:pt x="418641" y="440675"/>
                  </a:lnTo>
                  <a:cubicBezTo>
                    <a:pt x="346901" y="667852"/>
                    <a:pt x="366890" y="578247"/>
                    <a:pt x="341523" y="705080"/>
                  </a:cubicBezTo>
                  <a:cubicBezTo>
                    <a:pt x="344614" y="779264"/>
                    <a:pt x="365276" y="976723"/>
                    <a:pt x="341523" y="1079653"/>
                  </a:cubicBezTo>
                  <a:cubicBezTo>
                    <a:pt x="338546" y="1092555"/>
                    <a:pt x="327277" y="1101996"/>
                    <a:pt x="319489" y="1112704"/>
                  </a:cubicBezTo>
                  <a:cubicBezTo>
                    <a:pt x="297890" y="1142403"/>
                    <a:pt x="272851" y="1169698"/>
                    <a:pt x="253388" y="1200839"/>
                  </a:cubicBezTo>
                  <a:cubicBezTo>
                    <a:pt x="235027" y="1230217"/>
                    <a:pt x="219091" y="1261259"/>
                    <a:pt x="198304" y="1288974"/>
                  </a:cubicBezTo>
                  <a:cubicBezTo>
                    <a:pt x="187287" y="1303663"/>
                    <a:pt x="175438" y="1317763"/>
                    <a:pt x="165253" y="1333041"/>
                  </a:cubicBezTo>
                  <a:cubicBezTo>
                    <a:pt x="153375" y="1350858"/>
                    <a:pt x="145051" y="1370996"/>
                    <a:pt x="132203" y="1388126"/>
                  </a:cubicBezTo>
                  <a:cubicBezTo>
                    <a:pt x="64205" y="1478790"/>
                    <a:pt x="134388" y="1349442"/>
                    <a:pt x="66101" y="1476261"/>
                  </a:cubicBezTo>
                  <a:cubicBezTo>
                    <a:pt x="50529" y="1505181"/>
                    <a:pt x="36723" y="1535018"/>
                    <a:pt x="22034" y="1564396"/>
                  </a:cubicBezTo>
                  <a:lnTo>
                    <a:pt x="0" y="1608463"/>
                  </a:lnTo>
                  <a:cubicBezTo>
                    <a:pt x="3672" y="1648858"/>
                    <a:pt x="-912" y="1690881"/>
                    <a:pt x="11017" y="1729649"/>
                  </a:cubicBezTo>
                  <a:cubicBezTo>
                    <a:pt x="14911" y="1742304"/>
                    <a:pt x="33896" y="1743206"/>
                    <a:pt x="44068" y="1751682"/>
                  </a:cubicBezTo>
                  <a:cubicBezTo>
                    <a:pt x="99086" y="1797530"/>
                    <a:pt x="52084" y="1776388"/>
                    <a:pt x="110169" y="1795750"/>
                  </a:cubicBezTo>
                  <a:cubicBezTo>
                    <a:pt x="121186" y="1806767"/>
                    <a:pt x="130256" y="1820158"/>
                    <a:pt x="143219" y="1828800"/>
                  </a:cubicBezTo>
                  <a:cubicBezTo>
                    <a:pt x="152882" y="1835242"/>
                    <a:pt x="165698" y="1835011"/>
                    <a:pt x="176270" y="1839817"/>
                  </a:cubicBezTo>
                  <a:cubicBezTo>
                    <a:pt x="206172" y="1853409"/>
                    <a:pt x="236240" y="1866986"/>
                    <a:pt x="264405" y="1883885"/>
                  </a:cubicBezTo>
                  <a:lnTo>
                    <a:pt x="319489" y="1916935"/>
                  </a:lnTo>
                  <a:cubicBezTo>
                    <a:pt x="348994" y="1935092"/>
                    <a:pt x="375457" y="1959154"/>
                    <a:pt x="407624" y="1972020"/>
                  </a:cubicBezTo>
                  <a:cubicBezTo>
                    <a:pt x="425986" y="1979364"/>
                    <a:pt x="444192" y="1987109"/>
                    <a:pt x="462709" y="1994053"/>
                  </a:cubicBezTo>
                  <a:cubicBezTo>
                    <a:pt x="473582" y="1998130"/>
                    <a:pt x="485372" y="1999877"/>
                    <a:pt x="495759" y="2005070"/>
                  </a:cubicBezTo>
                  <a:cubicBezTo>
                    <a:pt x="581184" y="2047783"/>
                    <a:pt x="478789" y="2010430"/>
                    <a:pt x="561860" y="2038121"/>
                  </a:cubicBezTo>
                  <a:cubicBezTo>
                    <a:pt x="572877" y="2049138"/>
                    <a:pt x="581947" y="2062529"/>
                    <a:pt x="594911" y="2071171"/>
                  </a:cubicBezTo>
                  <a:cubicBezTo>
                    <a:pt x="604574" y="2077613"/>
                    <a:pt x="618894" y="2074933"/>
                    <a:pt x="627962" y="2082188"/>
                  </a:cubicBezTo>
                  <a:cubicBezTo>
                    <a:pt x="647374" y="2097718"/>
                    <a:pt x="665376" y="2153691"/>
                    <a:pt x="672029" y="2170323"/>
                  </a:cubicBezTo>
                  <a:cubicBezTo>
                    <a:pt x="675701" y="2188685"/>
                    <a:pt x="677124" y="2207644"/>
                    <a:pt x="683046" y="2225408"/>
                  </a:cubicBezTo>
                  <a:cubicBezTo>
                    <a:pt x="722152" y="2342726"/>
                    <a:pt x="690432" y="2179680"/>
                    <a:pt x="727113" y="2335576"/>
                  </a:cubicBezTo>
                  <a:cubicBezTo>
                    <a:pt x="731558" y="2354469"/>
                    <a:pt x="740772" y="2505381"/>
                    <a:pt x="793215" y="2522863"/>
                  </a:cubicBezTo>
                  <a:lnTo>
                    <a:pt x="826265" y="2533880"/>
                  </a:lnTo>
                  <a:cubicBezTo>
                    <a:pt x="888694" y="2530208"/>
                    <a:pt x="951272" y="2528525"/>
                    <a:pt x="1013552" y="2522863"/>
                  </a:cubicBezTo>
                  <a:cubicBezTo>
                    <a:pt x="1032200" y="2521168"/>
                    <a:pt x="1051589" y="2519594"/>
                    <a:pt x="1068636" y="2511846"/>
                  </a:cubicBezTo>
                  <a:cubicBezTo>
                    <a:pt x="1092744" y="2500888"/>
                    <a:pt x="1112703" y="2482468"/>
                    <a:pt x="1134737" y="2467779"/>
                  </a:cubicBezTo>
                  <a:lnTo>
                    <a:pt x="1167788" y="2445745"/>
                  </a:lnTo>
                  <a:cubicBezTo>
                    <a:pt x="1188100" y="2364498"/>
                    <a:pt x="1166272" y="2438265"/>
                    <a:pt x="1200839" y="2357610"/>
                  </a:cubicBezTo>
                  <a:cubicBezTo>
                    <a:pt x="1221285" y="2309904"/>
                    <a:pt x="1200673" y="2333638"/>
                    <a:pt x="1233889" y="2280492"/>
                  </a:cubicBezTo>
                  <a:cubicBezTo>
                    <a:pt x="1275152" y="2214470"/>
                    <a:pt x="1254920" y="2257459"/>
                    <a:pt x="1299991" y="2203374"/>
                  </a:cubicBezTo>
                  <a:cubicBezTo>
                    <a:pt x="1308467" y="2193202"/>
                    <a:pt x="1315007" y="2181551"/>
                    <a:pt x="1322024" y="2170323"/>
                  </a:cubicBezTo>
                  <a:cubicBezTo>
                    <a:pt x="1333373" y="2152165"/>
                    <a:pt x="1344676" y="2133957"/>
                    <a:pt x="1355075" y="2115239"/>
                  </a:cubicBezTo>
                  <a:cubicBezTo>
                    <a:pt x="1363051" y="2100883"/>
                    <a:pt x="1366595" y="2083788"/>
                    <a:pt x="1377109" y="2071171"/>
                  </a:cubicBezTo>
                  <a:cubicBezTo>
                    <a:pt x="1385585" y="2060999"/>
                    <a:pt x="1399142" y="2056482"/>
                    <a:pt x="1410159" y="2049138"/>
                  </a:cubicBezTo>
                  <a:cubicBezTo>
                    <a:pt x="1435369" y="1998718"/>
                    <a:pt x="1433920" y="1990004"/>
                    <a:pt x="1487277" y="1949986"/>
                  </a:cubicBezTo>
                  <a:cubicBezTo>
                    <a:pt x="1496567" y="1943018"/>
                    <a:pt x="1509311" y="1942641"/>
                    <a:pt x="1520328" y="1938969"/>
                  </a:cubicBezTo>
                  <a:cubicBezTo>
                    <a:pt x="1531345" y="1931624"/>
                    <a:pt x="1541882" y="1923504"/>
                    <a:pt x="1553378" y="1916935"/>
                  </a:cubicBezTo>
                  <a:cubicBezTo>
                    <a:pt x="1651071" y="1861111"/>
                    <a:pt x="1653578" y="1892229"/>
                    <a:pt x="1828800" y="1883885"/>
                  </a:cubicBezTo>
                  <a:cubicBezTo>
                    <a:pt x="1843489" y="1880213"/>
                    <a:pt x="1861613" y="1882997"/>
                    <a:pt x="1872868" y="1872868"/>
                  </a:cubicBezTo>
                  <a:cubicBezTo>
                    <a:pt x="1900164" y="1848302"/>
                    <a:pt x="1938969" y="1784733"/>
                    <a:pt x="1938969" y="1784733"/>
                  </a:cubicBezTo>
                  <a:cubicBezTo>
                    <a:pt x="1961646" y="1716702"/>
                    <a:pt x="1934178" y="1786409"/>
                    <a:pt x="1994053" y="1696598"/>
                  </a:cubicBezTo>
                  <a:cubicBezTo>
                    <a:pt x="2003163" y="1682933"/>
                    <a:pt x="2006233" y="1665669"/>
                    <a:pt x="2016087" y="1652531"/>
                  </a:cubicBezTo>
                  <a:cubicBezTo>
                    <a:pt x="2028551" y="1635912"/>
                    <a:pt x="2046474" y="1624097"/>
                    <a:pt x="2060154" y="1608463"/>
                  </a:cubicBezTo>
                  <a:cubicBezTo>
                    <a:pt x="2072245" y="1594645"/>
                    <a:pt x="2080222" y="1577379"/>
                    <a:pt x="2093205" y="1564396"/>
                  </a:cubicBezTo>
                  <a:cubicBezTo>
                    <a:pt x="2106188" y="1551413"/>
                    <a:pt x="2123624" y="1543628"/>
                    <a:pt x="2137272" y="1531345"/>
                  </a:cubicBezTo>
                  <a:cubicBezTo>
                    <a:pt x="2160433" y="1510500"/>
                    <a:pt x="2203374" y="1465244"/>
                    <a:pt x="2203374" y="1465244"/>
                  </a:cubicBezTo>
                  <a:cubicBezTo>
                    <a:pt x="2199702" y="1424849"/>
                    <a:pt x="2198093" y="1384212"/>
                    <a:pt x="2192357" y="1344058"/>
                  </a:cubicBezTo>
                  <a:cubicBezTo>
                    <a:pt x="2190715" y="1332562"/>
                    <a:pt x="2181340" y="1322621"/>
                    <a:pt x="2181340" y="1311008"/>
                  </a:cubicBezTo>
                  <a:cubicBezTo>
                    <a:pt x="2181340" y="1240792"/>
                    <a:pt x="2196937" y="1231786"/>
                    <a:pt x="2214391" y="1167788"/>
                  </a:cubicBezTo>
                  <a:cubicBezTo>
                    <a:pt x="2219318" y="1149723"/>
                    <a:pt x="2221735" y="1131065"/>
                    <a:pt x="2225407" y="1112704"/>
                  </a:cubicBezTo>
                  <a:cubicBezTo>
                    <a:pt x="2229079" y="1046603"/>
                    <a:pt x="2236424" y="980603"/>
                    <a:pt x="2236424" y="914400"/>
                  </a:cubicBezTo>
                  <a:cubicBezTo>
                    <a:pt x="2236424" y="844530"/>
                    <a:pt x="2241590" y="773050"/>
                    <a:pt x="2225407" y="705080"/>
                  </a:cubicBezTo>
                  <a:cubicBezTo>
                    <a:pt x="2224235" y="700157"/>
                    <a:pt x="2159243" y="672467"/>
                    <a:pt x="2148289" y="672029"/>
                  </a:cubicBezTo>
                  <a:cubicBezTo>
                    <a:pt x="1975791" y="665129"/>
                    <a:pt x="1803094" y="664684"/>
                    <a:pt x="1630497" y="661012"/>
                  </a:cubicBezTo>
                  <a:cubicBezTo>
                    <a:pt x="1608463" y="638978"/>
                    <a:pt x="1589324" y="613607"/>
                    <a:pt x="1564395" y="594911"/>
                  </a:cubicBezTo>
                  <a:cubicBezTo>
                    <a:pt x="1507864" y="552513"/>
                    <a:pt x="1533311" y="574844"/>
                    <a:pt x="1487277" y="528810"/>
                  </a:cubicBezTo>
                  <a:cubicBezTo>
                    <a:pt x="1472842" y="499939"/>
                    <a:pt x="1463454" y="476607"/>
                    <a:pt x="1443210" y="451692"/>
                  </a:cubicBezTo>
                  <a:cubicBezTo>
                    <a:pt x="1403775" y="403156"/>
                    <a:pt x="1356712" y="360508"/>
                    <a:pt x="1322024" y="308473"/>
                  </a:cubicBezTo>
                  <a:cubicBezTo>
                    <a:pt x="1297997" y="272431"/>
                    <a:pt x="1288641" y="256327"/>
                    <a:pt x="1255923" y="220338"/>
                  </a:cubicBezTo>
                  <a:cubicBezTo>
                    <a:pt x="1234962" y="197281"/>
                    <a:pt x="1207107" y="180164"/>
                    <a:pt x="1189822" y="154237"/>
                  </a:cubicBezTo>
                  <a:cubicBezTo>
                    <a:pt x="1182477" y="143220"/>
                    <a:pt x="1174357" y="132682"/>
                    <a:pt x="1167788" y="121186"/>
                  </a:cubicBezTo>
                  <a:cubicBezTo>
                    <a:pt x="1159640" y="106927"/>
                    <a:pt x="1157367" y="88731"/>
                    <a:pt x="1145754" y="77118"/>
                  </a:cubicBezTo>
                  <a:cubicBezTo>
                    <a:pt x="1127029" y="58393"/>
                    <a:pt x="1101687" y="47740"/>
                    <a:pt x="1079653" y="33051"/>
                  </a:cubicBezTo>
                  <a:cubicBezTo>
                    <a:pt x="1036938" y="4574"/>
                    <a:pt x="1059166" y="15205"/>
                    <a:pt x="1013552" y="0"/>
                  </a:cubicBezTo>
                  <a:cubicBezTo>
                    <a:pt x="995617" y="2989"/>
                    <a:pt x="937646" y="9119"/>
                    <a:pt x="914400" y="22034"/>
                  </a:cubicBezTo>
                  <a:cubicBezTo>
                    <a:pt x="891251" y="34895"/>
                    <a:pt x="867024" y="47377"/>
                    <a:pt x="848299" y="66102"/>
                  </a:cubicBezTo>
                  <a:cubicBezTo>
                    <a:pt x="805885" y="108514"/>
                    <a:pt x="828211" y="90510"/>
                    <a:pt x="782198" y="121186"/>
                  </a:cubicBezTo>
                  <a:cubicBezTo>
                    <a:pt x="767509" y="143220"/>
                    <a:pt x="760164" y="172598"/>
                    <a:pt x="738130" y="187287"/>
                  </a:cubicBezTo>
                  <a:cubicBezTo>
                    <a:pt x="727113" y="194632"/>
                    <a:pt x="714442" y="199959"/>
                    <a:pt x="705080" y="209321"/>
                  </a:cubicBezTo>
                  <a:cubicBezTo>
                    <a:pt x="692097" y="222304"/>
                    <a:pt x="685013" y="240405"/>
                    <a:pt x="672029" y="253388"/>
                  </a:cubicBezTo>
                  <a:cubicBezTo>
                    <a:pt x="662666" y="262751"/>
                    <a:pt x="648820" y="266564"/>
                    <a:pt x="638978" y="275422"/>
                  </a:cubicBezTo>
                  <a:cubicBezTo>
                    <a:pt x="611956" y="299741"/>
                    <a:pt x="592108" y="332374"/>
                    <a:pt x="561860" y="352540"/>
                  </a:cubicBezTo>
                  <a:cubicBezTo>
                    <a:pt x="539826" y="367229"/>
                    <a:pt x="520882" y="388234"/>
                    <a:pt x="495759" y="396608"/>
                  </a:cubicBezTo>
                  <a:cubicBezTo>
                    <a:pt x="454919" y="410221"/>
                    <a:pt x="431494" y="433331"/>
                    <a:pt x="418641" y="440675"/>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4" name="Elipse 23"/>
            <p:cNvSpPr/>
            <p:nvPr/>
          </p:nvSpPr>
          <p:spPr>
            <a:xfrm>
              <a:off x="1392567" y="5054708"/>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5" name="Elipse 24"/>
            <p:cNvSpPr/>
            <p:nvPr/>
          </p:nvSpPr>
          <p:spPr>
            <a:xfrm>
              <a:off x="2435786" y="5058717"/>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Elipse 25"/>
            <p:cNvSpPr/>
            <p:nvPr/>
          </p:nvSpPr>
          <p:spPr>
            <a:xfrm>
              <a:off x="1436999" y="4566122"/>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7" name="Elipse 26"/>
            <p:cNvSpPr/>
            <p:nvPr/>
          </p:nvSpPr>
          <p:spPr>
            <a:xfrm>
              <a:off x="1703460" y="4595250"/>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8" name="Elipse 27"/>
            <p:cNvSpPr/>
            <p:nvPr/>
          </p:nvSpPr>
          <p:spPr>
            <a:xfrm>
              <a:off x="1539070" y="5481333"/>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9" name="Elipse 28"/>
            <p:cNvSpPr/>
            <p:nvPr/>
          </p:nvSpPr>
          <p:spPr>
            <a:xfrm>
              <a:off x="2265684" y="5654179"/>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0" name="Elipse 29"/>
            <p:cNvSpPr/>
            <p:nvPr/>
          </p:nvSpPr>
          <p:spPr>
            <a:xfrm>
              <a:off x="2221252" y="4747650"/>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1" name="Elipse 30"/>
            <p:cNvSpPr/>
            <p:nvPr/>
          </p:nvSpPr>
          <p:spPr>
            <a:xfrm>
              <a:off x="1024678" y="4952168"/>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2" name="Elipse 31"/>
            <p:cNvSpPr/>
            <p:nvPr/>
          </p:nvSpPr>
          <p:spPr>
            <a:xfrm>
              <a:off x="1866674" y="5038973"/>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3" name="Elipse 32"/>
            <p:cNvSpPr/>
            <p:nvPr/>
          </p:nvSpPr>
          <p:spPr>
            <a:xfrm>
              <a:off x="2036517" y="5562177"/>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pSp>
      <p:grpSp>
        <p:nvGrpSpPr>
          <p:cNvPr id="8" name="Grupo 7"/>
          <p:cNvGrpSpPr/>
          <p:nvPr/>
        </p:nvGrpSpPr>
        <p:grpSpPr>
          <a:xfrm>
            <a:off x="5538241" y="1956859"/>
            <a:ext cx="2237208" cy="2533880"/>
            <a:chOff x="5419788" y="3099853"/>
            <a:chExt cx="2237208" cy="2533880"/>
          </a:xfrm>
        </p:grpSpPr>
        <p:sp>
          <p:nvSpPr>
            <p:cNvPr id="34" name="Forma libre 33"/>
            <p:cNvSpPr/>
            <p:nvPr/>
          </p:nvSpPr>
          <p:spPr>
            <a:xfrm>
              <a:off x="5419788" y="3099853"/>
              <a:ext cx="2237208" cy="2533880"/>
            </a:xfrm>
            <a:custGeom>
              <a:avLst/>
              <a:gdLst>
                <a:gd name="connsiteX0" fmla="*/ 418641 w 2237208"/>
                <a:gd name="connsiteY0" fmla="*/ 440675 h 2533880"/>
                <a:gd name="connsiteX1" fmla="*/ 418641 w 2237208"/>
                <a:gd name="connsiteY1" fmla="*/ 440675 h 2533880"/>
                <a:gd name="connsiteX2" fmla="*/ 341523 w 2237208"/>
                <a:gd name="connsiteY2" fmla="*/ 705080 h 2533880"/>
                <a:gd name="connsiteX3" fmla="*/ 341523 w 2237208"/>
                <a:gd name="connsiteY3" fmla="*/ 1079653 h 2533880"/>
                <a:gd name="connsiteX4" fmla="*/ 319489 w 2237208"/>
                <a:gd name="connsiteY4" fmla="*/ 1112704 h 2533880"/>
                <a:gd name="connsiteX5" fmla="*/ 253388 w 2237208"/>
                <a:gd name="connsiteY5" fmla="*/ 1200839 h 2533880"/>
                <a:gd name="connsiteX6" fmla="*/ 198304 w 2237208"/>
                <a:gd name="connsiteY6" fmla="*/ 1288974 h 2533880"/>
                <a:gd name="connsiteX7" fmla="*/ 165253 w 2237208"/>
                <a:gd name="connsiteY7" fmla="*/ 1333041 h 2533880"/>
                <a:gd name="connsiteX8" fmla="*/ 132203 w 2237208"/>
                <a:gd name="connsiteY8" fmla="*/ 1388126 h 2533880"/>
                <a:gd name="connsiteX9" fmla="*/ 66101 w 2237208"/>
                <a:gd name="connsiteY9" fmla="*/ 1476261 h 2533880"/>
                <a:gd name="connsiteX10" fmla="*/ 22034 w 2237208"/>
                <a:gd name="connsiteY10" fmla="*/ 1564396 h 2533880"/>
                <a:gd name="connsiteX11" fmla="*/ 0 w 2237208"/>
                <a:gd name="connsiteY11" fmla="*/ 1608463 h 2533880"/>
                <a:gd name="connsiteX12" fmla="*/ 11017 w 2237208"/>
                <a:gd name="connsiteY12" fmla="*/ 1729649 h 2533880"/>
                <a:gd name="connsiteX13" fmla="*/ 44068 w 2237208"/>
                <a:gd name="connsiteY13" fmla="*/ 1751682 h 2533880"/>
                <a:gd name="connsiteX14" fmla="*/ 110169 w 2237208"/>
                <a:gd name="connsiteY14" fmla="*/ 1795750 h 2533880"/>
                <a:gd name="connsiteX15" fmla="*/ 143219 w 2237208"/>
                <a:gd name="connsiteY15" fmla="*/ 1828800 h 2533880"/>
                <a:gd name="connsiteX16" fmla="*/ 176270 w 2237208"/>
                <a:gd name="connsiteY16" fmla="*/ 1839817 h 2533880"/>
                <a:gd name="connsiteX17" fmla="*/ 264405 w 2237208"/>
                <a:gd name="connsiteY17" fmla="*/ 1883885 h 2533880"/>
                <a:gd name="connsiteX18" fmla="*/ 319489 w 2237208"/>
                <a:gd name="connsiteY18" fmla="*/ 1916935 h 2533880"/>
                <a:gd name="connsiteX19" fmla="*/ 407624 w 2237208"/>
                <a:gd name="connsiteY19" fmla="*/ 1972020 h 2533880"/>
                <a:gd name="connsiteX20" fmla="*/ 462709 w 2237208"/>
                <a:gd name="connsiteY20" fmla="*/ 1994053 h 2533880"/>
                <a:gd name="connsiteX21" fmla="*/ 495759 w 2237208"/>
                <a:gd name="connsiteY21" fmla="*/ 2005070 h 2533880"/>
                <a:gd name="connsiteX22" fmla="*/ 561860 w 2237208"/>
                <a:gd name="connsiteY22" fmla="*/ 2038121 h 2533880"/>
                <a:gd name="connsiteX23" fmla="*/ 594911 w 2237208"/>
                <a:gd name="connsiteY23" fmla="*/ 2071171 h 2533880"/>
                <a:gd name="connsiteX24" fmla="*/ 627962 w 2237208"/>
                <a:gd name="connsiteY24" fmla="*/ 2082188 h 2533880"/>
                <a:gd name="connsiteX25" fmla="*/ 672029 w 2237208"/>
                <a:gd name="connsiteY25" fmla="*/ 2170323 h 2533880"/>
                <a:gd name="connsiteX26" fmla="*/ 683046 w 2237208"/>
                <a:gd name="connsiteY26" fmla="*/ 2225408 h 2533880"/>
                <a:gd name="connsiteX27" fmla="*/ 727113 w 2237208"/>
                <a:gd name="connsiteY27" fmla="*/ 2335576 h 2533880"/>
                <a:gd name="connsiteX28" fmla="*/ 793215 w 2237208"/>
                <a:gd name="connsiteY28" fmla="*/ 2522863 h 2533880"/>
                <a:gd name="connsiteX29" fmla="*/ 826265 w 2237208"/>
                <a:gd name="connsiteY29" fmla="*/ 2533880 h 2533880"/>
                <a:gd name="connsiteX30" fmla="*/ 1013552 w 2237208"/>
                <a:gd name="connsiteY30" fmla="*/ 2522863 h 2533880"/>
                <a:gd name="connsiteX31" fmla="*/ 1068636 w 2237208"/>
                <a:gd name="connsiteY31" fmla="*/ 2511846 h 2533880"/>
                <a:gd name="connsiteX32" fmla="*/ 1134737 w 2237208"/>
                <a:gd name="connsiteY32" fmla="*/ 2467779 h 2533880"/>
                <a:gd name="connsiteX33" fmla="*/ 1167788 w 2237208"/>
                <a:gd name="connsiteY33" fmla="*/ 2445745 h 2533880"/>
                <a:gd name="connsiteX34" fmla="*/ 1200839 w 2237208"/>
                <a:gd name="connsiteY34" fmla="*/ 2357610 h 2533880"/>
                <a:gd name="connsiteX35" fmla="*/ 1233889 w 2237208"/>
                <a:gd name="connsiteY35" fmla="*/ 2280492 h 2533880"/>
                <a:gd name="connsiteX36" fmla="*/ 1299991 w 2237208"/>
                <a:gd name="connsiteY36" fmla="*/ 2203374 h 2533880"/>
                <a:gd name="connsiteX37" fmla="*/ 1322024 w 2237208"/>
                <a:gd name="connsiteY37" fmla="*/ 2170323 h 2533880"/>
                <a:gd name="connsiteX38" fmla="*/ 1355075 w 2237208"/>
                <a:gd name="connsiteY38" fmla="*/ 2115239 h 2533880"/>
                <a:gd name="connsiteX39" fmla="*/ 1377109 w 2237208"/>
                <a:gd name="connsiteY39" fmla="*/ 2071171 h 2533880"/>
                <a:gd name="connsiteX40" fmla="*/ 1410159 w 2237208"/>
                <a:gd name="connsiteY40" fmla="*/ 2049138 h 2533880"/>
                <a:gd name="connsiteX41" fmla="*/ 1487277 w 2237208"/>
                <a:gd name="connsiteY41" fmla="*/ 1949986 h 2533880"/>
                <a:gd name="connsiteX42" fmla="*/ 1520328 w 2237208"/>
                <a:gd name="connsiteY42" fmla="*/ 1938969 h 2533880"/>
                <a:gd name="connsiteX43" fmla="*/ 1553378 w 2237208"/>
                <a:gd name="connsiteY43" fmla="*/ 1916935 h 2533880"/>
                <a:gd name="connsiteX44" fmla="*/ 1828800 w 2237208"/>
                <a:gd name="connsiteY44" fmla="*/ 1883885 h 2533880"/>
                <a:gd name="connsiteX45" fmla="*/ 1872868 w 2237208"/>
                <a:gd name="connsiteY45" fmla="*/ 1872868 h 2533880"/>
                <a:gd name="connsiteX46" fmla="*/ 1938969 w 2237208"/>
                <a:gd name="connsiteY46" fmla="*/ 1784733 h 2533880"/>
                <a:gd name="connsiteX47" fmla="*/ 1994053 w 2237208"/>
                <a:gd name="connsiteY47" fmla="*/ 1696598 h 2533880"/>
                <a:gd name="connsiteX48" fmla="*/ 2016087 w 2237208"/>
                <a:gd name="connsiteY48" fmla="*/ 1652531 h 2533880"/>
                <a:gd name="connsiteX49" fmla="*/ 2060154 w 2237208"/>
                <a:gd name="connsiteY49" fmla="*/ 1608463 h 2533880"/>
                <a:gd name="connsiteX50" fmla="*/ 2093205 w 2237208"/>
                <a:gd name="connsiteY50" fmla="*/ 1564396 h 2533880"/>
                <a:gd name="connsiteX51" fmla="*/ 2137272 w 2237208"/>
                <a:gd name="connsiteY51" fmla="*/ 1531345 h 2533880"/>
                <a:gd name="connsiteX52" fmla="*/ 2203374 w 2237208"/>
                <a:gd name="connsiteY52" fmla="*/ 1465244 h 2533880"/>
                <a:gd name="connsiteX53" fmla="*/ 2192357 w 2237208"/>
                <a:gd name="connsiteY53" fmla="*/ 1344058 h 2533880"/>
                <a:gd name="connsiteX54" fmla="*/ 2181340 w 2237208"/>
                <a:gd name="connsiteY54" fmla="*/ 1311008 h 2533880"/>
                <a:gd name="connsiteX55" fmla="*/ 2214391 w 2237208"/>
                <a:gd name="connsiteY55" fmla="*/ 1167788 h 2533880"/>
                <a:gd name="connsiteX56" fmla="*/ 2225407 w 2237208"/>
                <a:gd name="connsiteY56" fmla="*/ 1112704 h 2533880"/>
                <a:gd name="connsiteX57" fmla="*/ 2236424 w 2237208"/>
                <a:gd name="connsiteY57" fmla="*/ 914400 h 2533880"/>
                <a:gd name="connsiteX58" fmla="*/ 2225407 w 2237208"/>
                <a:gd name="connsiteY58" fmla="*/ 705080 h 2533880"/>
                <a:gd name="connsiteX59" fmla="*/ 2148289 w 2237208"/>
                <a:gd name="connsiteY59" fmla="*/ 672029 h 2533880"/>
                <a:gd name="connsiteX60" fmla="*/ 1630497 w 2237208"/>
                <a:gd name="connsiteY60" fmla="*/ 661012 h 2533880"/>
                <a:gd name="connsiteX61" fmla="*/ 1564395 w 2237208"/>
                <a:gd name="connsiteY61" fmla="*/ 594911 h 2533880"/>
                <a:gd name="connsiteX62" fmla="*/ 1487277 w 2237208"/>
                <a:gd name="connsiteY62" fmla="*/ 528810 h 2533880"/>
                <a:gd name="connsiteX63" fmla="*/ 1443210 w 2237208"/>
                <a:gd name="connsiteY63" fmla="*/ 451692 h 2533880"/>
                <a:gd name="connsiteX64" fmla="*/ 1322024 w 2237208"/>
                <a:gd name="connsiteY64" fmla="*/ 308473 h 2533880"/>
                <a:gd name="connsiteX65" fmla="*/ 1255923 w 2237208"/>
                <a:gd name="connsiteY65" fmla="*/ 220338 h 2533880"/>
                <a:gd name="connsiteX66" fmla="*/ 1189822 w 2237208"/>
                <a:gd name="connsiteY66" fmla="*/ 154237 h 2533880"/>
                <a:gd name="connsiteX67" fmla="*/ 1167788 w 2237208"/>
                <a:gd name="connsiteY67" fmla="*/ 121186 h 2533880"/>
                <a:gd name="connsiteX68" fmla="*/ 1145754 w 2237208"/>
                <a:gd name="connsiteY68" fmla="*/ 77118 h 2533880"/>
                <a:gd name="connsiteX69" fmla="*/ 1079653 w 2237208"/>
                <a:gd name="connsiteY69" fmla="*/ 33051 h 2533880"/>
                <a:gd name="connsiteX70" fmla="*/ 1013552 w 2237208"/>
                <a:gd name="connsiteY70" fmla="*/ 0 h 2533880"/>
                <a:gd name="connsiteX71" fmla="*/ 914400 w 2237208"/>
                <a:gd name="connsiteY71" fmla="*/ 22034 h 2533880"/>
                <a:gd name="connsiteX72" fmla="*/ 848299 w 2237208"/>
                <a:gd name="connsiteY72" fmla="*/ 66102 h 2533880"/>
                <a:gd name="connsiteX73" fmla="*/ 782198 w 2237208"/>
                <a:gd name="connsiteY73" fmla="*/ 121186 h 2533880"/>
                <a:gd name="connsiteX74" fmla="*/ 738130 w 2237208"/>
                <a:gd name="connsiteY74" fmla="*/ 187287 h 2533880"/>
                <a:gd name="connsiteX75" fmla="*/ 705080 w 2237208"/>
                <a:gd name="connsiteY75" fmla="*/ 209321 h 2533880"/>
                <a:gd name="connsiteX76" fmla="*/ 672029 w 2237208"/>
                <a:gd name="connsiteY76" fmla="*/ 253388 h 2533880"/>
                <a:gd name="connsiteX77" fmla="*/ 638978 w 2237208"/>
                <a:gd name="connsiteY77" fmla="*/ 275422 h 2533880"/>
                <a:gd name="connsiteX78" fmla="*/ 561860 w 2237208"/>
                <a:gd name="connsiteY78" fmla="*/ 352540 h 2533880"/>
                <a:gd name="connsiteX79" fmla="*/ 495759 w 2237208"/>
                <a:gd name="connsiteY79" fmla="*/ 396608 h 2533880"/>
                <a:gd name="connsiteX80" fmla="*/ 418641 w 2237208"/>
                <a:gd name="connsiteY80" fmla="*/ 440675 h 253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237208" h="2533880">
                  <a:moveTo>
                    <a:pt x="418641" y="440675"/>
                  </a:moveTo>
                  <a:lnTo>
                    <a:pt x="418641" y="440675"/>
                  </a:lnTo>
                  <a:cubicBezTo>
                    <a:pt x="346901" y="667852"/>
                    <a:pt x="366890" y="578247"/>
                    <a:pt x="341523" y="705080"/>
                  </a:cubicBezTo>
                  <a:cubicBezTo>
                    <a:pt x="344614" y="779264"/>
                    <a:pt x="365276" y="976723"/>
                    <a:pt x="341523" y="1079653"/>
                  </a:cubicBezTo>
                  <a:cubicBezTo>
                    <a:pt x="338546" y="1092555"/>
                    <a:pt x="327277" y="1101996"/>
                    <a:pt x="319489" y="1112704"/>
                  </a:cubicBezTo>
                  <a:cubicBezTo>
                    <a:pt x="297890" y="1142403"/>
                    <a:pt x="272851" y="1169698"/>
                    <a:pt x="253388" y="1200839"/>
                  </a:cubicBezTo>
                  <a:cubicBezTo>
                    <a:pt x="235027" y="1230217"/>
                    <a:pt x="219091" y="1261259"/>
                    <a:pt x="198304" y="1288974"/>
                  </a:cubicBezTo>
                  <a:cubicBezTo>
                    <a:pt x="187287" y="1303663"/>
                    <a:pt x="175438" y="1317763"/>
                    <a:pt x="165253" y="1333041"/>
                  </a:cubicBezTo>
                  <a:cubicBezTo>
                    <a:pt x="153375" y="1350858"/>
                    <a:pt x="145051" y="1370996"/>
                    <a:pt x="132203" y="1388126"/>
                  </a:cubicBezTo>
                  <a:cubicBezTo>
                    <a:pt x="64205" y="1478790"/>
                    <a:pt x="134388" y="1349442"/>
                    <a:pt x="66101" y="1476261"/>
                  </a:cubicBezTo>
                  <a:cubicBezTo>
                    <a:pt x="50529" y="1505181"/>
                    <a:pt x="36723" y="1535018"/>
                    <a:pt x="22034" y="1564396"/>
                  </a:cubicBezTo>
                  <a:lnTo>
                    <a:pt x="0" y="1608463"/>
                  </a:lnTo>
                  <a:cubicBezTo>
                    <a:pt x="3672" y="1648858"/>
                    <a:pt x="-912" y="1690881"/>
                    <a:pt x="11017" y="1729649"/>
                  </a:cubicBezTo>
                  <a:cubicBezTo>
                    <a:pt x="14911" y="1742304"/>
                    <a:pt x="33896" y="1743206"/>
                    <a:pt x="44068" y="1751682"/>
                  </a:cubicBezTo>
                  <a:cubicBezTo>
                    <a:pt x="99086" y="1797530"/>
                    <a:pt x="52084" y="1776388"/>
                    <a:pt x="110169" y="1795750"/>
                  </a:cubicBezTo>
                  <a:cubicBezTo>
                    <a:pt x="121186" y="1806767"/>
                    <a:pt x="130256" y="1820158"/>
                    <a:pt x="143219" y="1828800"/>
                  </a:cubicBezTo>
                  <a:cubicBezTo>
                    <a:pt x="152882" y="1835242"/>
                    <a:pt x="165698" y="1835011"/>
                    <a:pt x="176270" y="1839817"/>
                  </a:cubicBezTo>
                  <a:cubicBezTo>
                    <a:pt x="206172" y="1853409"/>
                    <a:pt x="236240" y="1866986"/>
                    <a:pt x="264405" y="1883885"/>
                  </a:cubicBezTo>
                  <a:lnTo>
                    <a:pt x="319489" y="1916935"/>
                  </a:lnTo>
                  <a:cubicBezTo>
                    <a:pt x="348994" y="1935092"/>
                    <a:pt x="375457" y="1959154"/>
                    <a:pt x="407624" y="1972020"/>
                  </a:cubicBezTo>
                  <a:cubicBezTo>
                    <a:pt x="425986" y="1979364"/>
                    <a:pt x="444192" y="1987109"/>
                    <a:pt x="462709" y="1994053"/>
                  </a:cubicBezTo>
                  <a:cubicBezTo>
                    <a:pt x="473582" y="1998130"/>
                    <a:pt x="485372" y="1999877"/>
                    <a:pt x="495759" y="2005070"/>
                  </a:cubicBezTo>
                  <a:cubicBezTo>
                    <a:pt x="581184" y="2047783"/>
                    <a:pt x="478789" y="2010430"/>
                    <a:pt x="561860" y="2038121"/>
                  </a:cubicBezTo>
                  <a:cubicBezTo>
                    <a:pt x="572877" y="2049138"/>
                    <a:pt x="581947" y="2062529"/>
                    <a:pt x="594911" y="2071171"/>
                  </a:cubicBezTo>
                  <a:cubicBezTo>
                    <a:pt x="604574" y="2077613"/>
                    <a:pt x="618894" y="2074933"/>
                    <a:pt x="627962" y="2082188"/>
                  </a:cubicBezTo>
                  <a:cubicBezTo>
                    <a:pt x="647374" y="2097718"/>
                    <a:pt x="665376" y="2153691"/>
                    <a:pt x="672029" y="2170323"/>
                  </a:cubicBezTo>
                  <a:cubicBezTo>
                    <a:pt x="675701" y="2188685"/>
                    <a:pt x="677124" y="2207644"/>
                    <a:pt x="683046" y="2225408"/>
                  </a:cubicBezTo>
                  <a:cubicBezTo>
                    <a:pt x="722152" y="2342726"/>
                    <a:pt x="690432" y="2179680"/>
                    <a:pt x="727113" y="2335576"/>
                  </a:cubicBezTo>
                  <a:cubicBezTo>
                    <a:pt x="731558" y="2354469"/>
                    <a:pt x="740772" y="2505381"/>
                    <a:pt x="793215" y="2522863"/>
                  </a:cubicBezTo>
                  <a:lnTo>
                    <a:pt x="826265" y="2533880"/>
                  </a:lnTo>
                  <a:cubicBezTo>
                    <a:pt x="888694" y="2530208"/>
                    <a:pt x="951272" y="2528525"/>
                    <a:pt x="1013552" y="2522863"/>
                  </a:cubicBezTo>
                  <a:cubicBezTo>
                    <a:pt x="1032200" y="2521168"/>
                    <a:pt x="1051589" y="2519594"/>
                    <a:pt x="1068636" y="2511846"/>
                  </a:cubicBezTo>
                  <a:cubicBezTo>
                    <a:pt x="1092744" y="2500888"/>
                    <a:pt x="1112703" y="2482468"/>
                    <a:pt x="1134737" y="2467779"/>
                  </a:cubicBezTo>
                  <a:lnTo>
                    <a:pt x="1167788" y="2445745"/>
                  </a:lnTo>
                  <a:cubicBezTo>
                    <a:pt x="1188100" y="2364498"/>
                    <a:pt x="1166272" y="2438265"/>
                    <a:pt x="1200839" y="2357610"/>
                  </a:cubicBezTo>
                  <a:cubicBezTo>
                    <a:pt x="1221285" y="2309904"/>
                    <a:pt x="1200673" y="2333638"/>
                    <a:pt x="1233889" y="2280492"/>
                  </a:cubicBezTo>
                  <a:cubicBezTo>
                    <a:pt x="1275152" y="2214470"/>
                    <a:pt x="1254920" y="2257459"/>
                    <a:pt x="1299991" y="2203374"/>
                  </a:cubicBezTo>
                  <a:cubicBezTo>
                    <a:pt x="1308467" y="2193202"/>
                    <a:pt x="1315007" y="2181551"/>
                    <a:pt x="1322024" y="2170323"/>
                  </a:cubicBezTo>
                  <a:cubicBezTo>
                    <a:pt x="1333373" y="2152165"/>
                    <a:pt x="1344676" y="2133957"/>
                    <a:pt x="1355075" y="2115239"/>
                  </a:cubicBezTo>
                  <a:cubicBezTo>
                    <a:pt x="1363051" y="2100883"/>
                    <a:pt x="1366595" y="2083788"/>
                    <a:pt x="1377109" y="2071171"/>
                  </a:cubicBezTo>
                  <a:cubicBezTo>
                    <a:pt x="1385585" y="2060999"/>
                    <a:pt x="1399142" y="2056482"/>
                    <a:pt x="1410159" y="2049138"/>
                  </a:cubicBezTo>
                  <a:cubicBezTo>
                    <a:pt x="1435369" y="1998718"/>
                    <a:pt x="1433920" y="1990004"/>
                    <a:pt x="1487277" y="1949986"/>
                  </a:cubicBezTo>
                  <a:cubicBezTo>
                    <a:pt x="1496567" y="1943018"/>
                    <a:pt x="1509311" y="1942641"/>
                    <a:pt x="1520328" y="1938969"/>
                  </a:cubicBezTo>
                  <a:cubicBezTo>
                    <a:pt x="1531345" y="1931624"/>
                    <a:pt x="1541882" y="1923504"/>
                    <a:pt x="1553378" y="1916935"/>
                  </a:cubicBezTo>
                  <a:cubicBezTo>
                    <a:pt x="1651071" y="1861111"/>
                    <a:pt x="1653578" y="1892229"/>
                    <a:pt x="1828800" y="1883885"/>
                  </a:cubicBezTo>
                  <a:cubicBezTo>
                    <a:pt x="1843489" y="1880213"/>
                    <a:pt x="1861613" y="1882997"/>
                    <a:pt x="1872868" y="1872868"/>
                  </a:cubicBezTo>
                  <a:cubicBezTo>
                    <a:pt x="1900164" y="1848302"/>
                    <a:pt x="1938969" y="1784733"/>
                    <a:pt x="1938969" y="1784733"/>
                  </a:cubicBezTo>
                  <a:cubicBezTo>
                    <a:pt x="1961646" y="1716702"/>
                    <a:pt x="1934178" y="1786409"/>
                    <a:pt x="1994053" y="1696598"/>
                  </a:cubicBezTo>
                  <a:cubicBezTo>
                    <a:pt x="2003163" y="1682933"/>
                    <a:pt x="2006233" y="1665669"/>
                    <a:pt x="2016087" y="1652531"/>
                  </a:cubicBezTo>
                  <a:cubicBezTo>
                    <a:pt x="2028551" y="1635912"/>
                    <a:pt x="2046474" y="1624097"/>
                    <a:pt x="2060154" y="1608463"/>
                  </a:cubicBezTo>
                  <a:cubicBezTo>
                    <a:pt x="2072245" y="1594645"/>
                    <a:pt x="2080222" y="1577379"/>
                    <a:pt x="2093205" y="1564396"/>
                  </a:cubicBezTo>
                  <a:cubicBezTo>
                    <a:pt x="2106188" y="1551413"/>
                    <a:pt x="2123624" y="1543628"/>
                    <a:pt x="2137272" y="1531345"/>
                  </a:cubicBezTo>
                  <a:cubicBezTo>
                    <a:pt x="2160433" y="1510500"/>
                    <a:pt x="2203374" y="1465244"/>
                    <a:pt x="2203374" y="1465244"/>
                  </a:cubicBezTo>
                  <a:cubicBezTo>
                    <a:pt x="2199702" y="1424849"/>
                    <a:pt x="2198093" y="1384212"/>
                    <a:pt x="2192357" y="1344058"/>
                  </a:cubicBezTo>
                  <a:cubicBezTo>
                    <a:pt x="2190715" y="1332562"/>
                    <a:pt x="2181340" y="1322621"/>
                    <a:pt x="2181340" y="1311008"/>
                  </a:cubicBezTo>
                  <a:cubicBezTo>
                    <a:pt x="2181340" y="1240792"/>
                    <a:pt x="2196937" y="1231786"/>
                    <a:pt x="2214391" y="1167788"/>
                  </a:cubicBezTo>
                  <a:cubicBezTo>
                    <a:pt x="2219318" y="1149723"/>
                    <a:pt x="2221735" y="1131065"/>
                    <a:pt x="2225407" y="1112704"/>
                  </a:cubicBezTo>
                  <a:cubicBezTo>
                    <a:pt x="2229079" y="1046603"/>
                    <a:pt x="2236424" y="980603"/>
                    <a:pt x="2236424" y="914400"/>
                  </a:cubicBezTo>
                  <a:cubicBezTo>
                    <a:pt x="2236424" y="844530"/>
                    <a:pt x="2241590" y="773050"/>
                    <a:pt x="2225407" y="705080"/>
                  </a:cubicBezTo>
                  <a:cubicBezTo>
                    <a:pt x="2224235" y="700157"/>
                    <a:pt x="2159243" y="672467"/>
                    <a:pt x="2148289" y="672029"/>
                  </a:cubicBezTo>
                  <a:cubicBezTo>
                    <a:pt x="1975791" y="665129"/>
                    <a:pt x="1803094" y="664684"/>
                    <a:pt x="1630497" y="661012"/>
                  </a:cubicBezTo>
                  <a:cubicBezTo>
                    <a:pt x="1608463" y="638978"/>
                    <a:pt x="1589324" y="613607"/>
                    <a:pt x="1564395" y="594911"/>
                  </a:cubicBezTo>
                  <a:cubicBezTo>
                    <a:pt x="1507864" y="552513"/>
                    <a:pt x="1533311" y="574844"/>
                    <a:pt x="1487277" y="528810"/>
                  </a:cubicBezTo>
                  <a:cubicBezTo>
                    <a:pt x="1472842" y="499939"/>
                    <a:pt x="1463454" y="476607"/>
                    <a:pt x="1443210" y="451692"/>
                  </a:cubicBezTo>
                  <a:cubicBezTo>
                    <a:pt x="1403775" y="403156"/>
                    <a:pt x="1356712" y="360508"/>
                    <a:pt x="1322024" y="308473"/>
                  </a:cubicBezTo>
                  <a:cubicBezTo>
                    <a:pt x="1297997" y="272431"/>
                    <a:pt x="1288641" y="256327"/>
                    <a:pt x="1255923" y="220338"/>
                  </a:cubicBezTo>
                  <a:cubicBezTo>
                    <a:pt x="1234962" y="197281"/>
                    <a:pt x="1207107" y="180164"/>
                    <a:pt x="1189822" y="154237"/>
                  </a:cubicBezTo>
                  <a:cubicBezTo>
                    <a:pt x="1182477" y="143220"/>
                    <a:pt x="1174357" y="132682"/>
                    <a:pt x="1167788" y="121186"/>
                  </a:cubicBezTo>
                  <a:cubicBezTo>
                    <a:pt x="1159640" y="106927"/>
                    <a:pt x="1157367" y="88731"/>
                    <a:pt x="1145754" y="77118"/>
                  </a:cubicBezTo>
                  <a:cubicBezTo>
                    <a:pt x="1127029" y="58393"/>
                    <a:pt x="1101687" y="47740"/>
                    <a:pt x="1079653" y="33051"/>
                  </a:cubicBezTo>
                  <a:cubicBezTo>
                    <a:pt x="1036938" y="4574"/>
                    <a:pt x="1059166" y="15205"/>
                    <a:pt x="1013552" y="0"/>
                  </a:cubicBezTo>
                  <a:cubicBezTo>
                    <a:pt x="995617" y="2989"/>
                    <a:pt x="937646" y="9119"/>
                    <a:pt x="914400" y="22034"/>
                  </a:cubicBezTo>
                  <a:cubicBezTo>
                    <a:pt x="891251" y="34895"/>
                    <a:pt x="867024" y="47377"/>
                    <a:pt x="848299" y="66102"/>
                  </a:cubicBezTo>
                  <a:cubicBezTo>
                    <a:pt x="805885" y="108514"/>
                    <a:pt x="828211" y="90510"/>
                    <a:pt x="782198" y="121186"/>
                  </a:cubicBezTo>
                  <a:cubicBezTo>
                    <a:pt x="767509" y="143220"/>
                    <a:pt x="760164" y="172598"/>
                    <a:pt x="738130" y="187287"/>
                  </a:cubicBezTo>
                  <a:cubicBezTo>
                    <a:pt x="727113" y="194632"/>
                    <a:pt x="714442" y="199959"/>
                    <a:pt x="705080" y="209321"/>
                  </a:cubicBezTo>
                  <a:cubicBezTo>
                    <a:pt x="692097" y="222304"/>
                    <a:pt x="685013" y="240405"/>
                    <a:pt x="672029" y="253388"/>
                  </a:cubicBezTo>
                  <a:cubicBezTo>
                    <a:pt x="662666" y="262751"/>
                    <a:pt x="648820" y="266564"/>
                    <a:pt x="638978" y="275422"/>
                  </a:cubicBezTo>
                  <a:cubicBezTo>
                    <a:pt x="611956" y="299741"/>
                    <a:pt x="592108" y="332374"/>
                    <a:pt x="561860" y="352540"/>
                  </a:cubicBezTo>
                  <a:cubicBezTo>
                    <a:pt x="539826" y="367229"/>
                    <a:pt x="520882" y="388234"/>
                    <a:pt x="495759" y="396608"/>
                  </a:cubicBezTo>
                  <a:cubicBezTo>
                    <a:pt x="454919" y="410221"/>
                    <a:pt x="431494" y="433331"/>
                    <a:pt x="418641" y="440675"/>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5" name="Elipse 34"/>
            <p:cNvSpPr/>
            <p:nvPr/>
          </p:nvSpPr>
          <p:spPr>
            <a:xfrm>
              <a:off x="6145849" y="4289691"/>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6" name="Elipse 35"/>
            <p:cNvSpPr/>
            <p:nvPr/>
          </p:nvSpPr>
          <p:spPr>
            <a:xfrm>
              <a:off x="7189068" y="4293700"/>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7" name="Elipse 36"/>
            <p:cNvSpPr/>
            <p:nvPr/>
          </p:nvSpPr>
          <p:spPr>
            <a:xfrm>
              <a:off x="6190281" y="3801105"/>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8" name="Elipse 37"/>
            <p:cNvSpPr/>
            <p:nvPr/>
          </p:nvSpPr>
          <p:spPr>
            <a:xfrm>
              <a:off x="6456742" y="3830233"/>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9" name="Elipse 38"/>
            <p:cNvSpPr/>
            <p:nvPr/>
          </p:nvSpPr>
          <p:spPr>
            <a:xfrm>
              <a:off x="6292352" y="4716316"/>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0" name="Elipse 39"/>
            <p:cNvSpPr/>
            <p:nvPr/>
          </p:nvSpPr>
          <p:spPr>
            <a:xfrm>
              <a:off x="7018966" y="4889162"/>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1" name="Elipse 40"/>
            <p:cNvSpPr/>
            <p:nvPr/>
          </p:nvSpPr>
          <p:spPr>
            <a:xfrm>
              <a:off x="6974534" y="3982633"/>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2" name="Elipse 41"/>
            <p:cNvSpPr/>
            <p:nvPr/>
          </p:nvSpPr>
          <p:spPr>
            <a:xfrm>
              <a:off x="5777960" y="4187151"/>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3" name="Elipse 42"/>
            <p:cNvSpPr/>
            <p:nvPr/>
          </p:nvSpPr>
          <p:spPr>
            <a:xfrm>
              <a:off x="6619956" y="4273956"/>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4" name="Elipse 43"/>
            <p:cNvSpPr/>
            <p:nvPr/>
          </p:nvSpPr>
          <p:spPr>
            <a:xfrm>
              <a:off x="6789799" y="4797160"/>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5" name="Elipse 44"/>
            <p:cNvSpPr/>
            <p:nvPr/>
          </p:nvSpPr>
          <p:spPr>
            <a:xfrm>
              <a:off x="6019320" y="4759718"/>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6" name="Elipse 45"/>
            <p:cNvSpPr/>
            <p:nvPr/>
          </p:nvSpPr>
          <p:spPr>
            <a:xfrm>
              <a:off x="6817625" y="4369172"/>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7" name="Elipse 46"/>
            <p:cNvSpPr/>
            <p:nvPr/>
          </p:nvSpPr>
          <p:spPr>
            <a:xfrm>
              <a:off x="7149222" y="4682055"/>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8" name="Elipse 47"/>
            <p:cNvSpPr/>
            <p:nvPr/>
          </p:nvSpPr>
          <p:spPr>
            <a:xfrm>
              <a:off x="6575524" y="4466718"/>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9" name="Elipse 48"/>
            <p:cNvSpPr/>
            <p:nvPr/>
          </p:nvSpPr>
          <p:spPr>
            <a:xfrm>
              <a:off x="5932096" y="4549626"/>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0" name="Elipse 49"/>
            <p:cNvSpPr/>
            <p:nvPr/>
          </p:nvSpPr>
          <p:spPr>
            <a:xfrm>
              <a:off x="5961499" y="3589486"/>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1" name="Elipse 50"/>
            <p:cNvSpPr/>
            <p:nvPr/>
          </p:nvSpPr>
          <p:spPr>
            <a:xfrm>
              <a:off x="7233499" y="4130695"/>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2" name="Elipse 51"/>
            <p:cNvSpPr/>
            <p:nvPr/>
          </p:nvSpPr>
          <p:spPr>
            <a:xfrm>
              <a:off x="6291617" y="5131621"/>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3" name="Elipse 52"/>
            <p:cNvSpPr/>
            <p:nvPr/>
          </p:nvSpPr>
          <p:spPr>
            <a:xfrm>
              <a:off x="6367879" y="4148937"/>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4" name="Elipse 53"/>
            <p:cNvSpPr/>
            <p:nvPr/>
          </p:nvSpPr>
          <p:spPr>
            <a:xfrm>
              <a:off x="6575523" y="3778065"/>
              <a:ext cx="88863" cy="86805"/>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5" name="Elipse 54"/>
            <p:cNvSpPr/>
            <p:nvPr/>
          </p:nvSpPr>
          <p:spPr>
            <a:xfrm>
              <a:off x="6234712" y="4051442"/>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6" name="Elipse 55"/>
            <p:cNvSpPr/>
            <p:nvPr/>
          </p:nvSpPr>
          <p:spPr>
            <a:xfrm>
              <a:off x="7329524" y="3913085"/>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7" name="Elipse 56"/>
            <p:cNvSpPr/>
            <p:nvPr/>
          </p:nvSpPr>
          <p:spPr>
            <a:xfrm>
              <a:off x="6279144" y="3562856"/>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8" name="Elipse 57"/>
            <p:cNvSpPr/>
            <p:nvPr/>
          </p:nvSpPr>
          <p:spPr>
            <a:xfrm>
              <a:off x="6545605" y="3591984"/>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9" name="Elipse 58"/>
            <p:cNvSpPr/>
            <p:nvPr/>
          </p:nvSpPr>
          <p:spPr>
            <a:xfrm>
              <a:off x="6381215" y="4478067"/>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0" name="Elipse 59"/>
            <p:cNvSpPr/>
            <p:nvPr/>
          </p:nvSpPr>
          <p:spPr>
            <a:xfrm>
              <a:off x="6985736" y="4142256"/>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1" name="Elipse 60"/>
            <p:cNvSpPr/>
            <p:nvPr/>
          </p:nvSpPr>
          <p:spPr>
            <a:xfrm>
              <a:off x="6469799" y="4952168"/>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2" name="Elipse 61"/>
            <p:cNvSpPr/>
            <p:nvPr/>
          </p:nvSpPr>
          <p:spPr>
            <a:xfrm>
              <a:off x="5866823" y="3948902"/>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3" name="Elipse 62"/>
            <p:cNvSpPr/>
            <p:nvPr/>
          </p:nvSpPr>
          <p:spPr>
            <a:xfrm>
              <a:off x="5744427" y="4708461"/>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4" name="Elipse 63"/>
            <p:cNvSpPr/>
            <p:nvPr/>
          </p:nvSpPr>
          <p:spPr>
            <a:xfrm>
              <a:off x="6878662" y="4558911"/>
              <a:ext cx="88863" cy="8680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5" name="Elipse 64"/>
            <p:cNvSpPr/>
            <p:nvPr/>
          </p:nvSpPr>
          <p:spPr>
            <a:xfrm>
              <a:off x="6719516" y="4162310"/>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6" name="Elipse 65"/>
            <p:cNvSpPr/>
            <p:nvPr/>
          </p:nvSpPr>
          <p:spPr>
            <a:xfrm>
              <a:off x="6207279" y="4162311"/>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7" name="Elipse 66"/>
            <p:cNvSpPr/>
            <p:nvPr/>
          </p:nvSpPr>
          <p:spPr>
            <a:xfrm>
              <a:off x="6430135" y="3449186"/>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8" name="Elipse 67"/>
            <p:cNvSpPr/>
            <p:nvPr/>
          </p:nvSpPr>
          <p:spPr>
            <a:xfrm>
              <a:off x="6460230" y="4380129"/>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9" name="Elipse 68"/>
            <p:cNvSpPr/>
            <p:nvPr/>
          </p:nvSpPr>
          <p:spPr>
            <a:xfrm>
              <a:off x="6213594" y="5044816"/>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0" name="Elipse 69"/>
            <p:cNvSpPr/>
            <p:nvPr/>
          </p:nvSpPr>
          <p:spPr>
            <a:xfrm>
              <a:off x="6657588" y="4888786"/>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1" name="Elipse 70"/>
            <p:cNvSpPr/>
            <p:nvPr/>
          </p:nvSpPr>
          <p:spPr>
            <a:xfrm>
              <a:off x="5889815" y="4127399"/>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2" name="Elipse 71"/>
            <p:cNvSpPr/>
            <p:nvPr/>
          </p:nvSpPr>
          <p:spPr>
            <a:xfrm>
              <a:off x="5569079" y="4629134"/>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3" name="Elipse 72"/>
            <p:cNvSpPr/>
            <p:nvPr/>
          </p:nvSpPr>
          <p:spPr>
            <a:xfrm>
              <a:off x="6124731" y="4401515"/>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4" name="Elipse 73"/>
            <p:cNvSpPr/>
            <p:nvPr/>
          </p:nvSpPr>
          <p:spPr>
            <a:xfrm>
              <a:off x="6428421" y="4796784"/>
              <a:ext cx="88863" cy="86805"/>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pSp>
      <p:grpSp>
        <p:nvGrpSpPr>
          <p:cNvPr id="10" name="Grupo 9"/>
          <p:cNvGrpSpPr/>
          <p:nvPr/>
        </p:nvGrpSpPr>
        <p:grpSpPr>
          <a:xfrm>
            <a:off x="988493" y="1956859"/>
            <a:ext cx="1756355" cy="2034015"/>
            <a:chOff x="-2717758" y="1737620"/>
            <a:chExt cx="2237208" cy="2533880"/>
          </a:xfrm>
        </p:grpSpPr>
        <p:sp>
          <p:nvSpPr>
            <p:cNvPr id="75" name="Forma libre 74"/>
            <p:cNvSpPr/>
            <p:nvPr/>
          </p:nvSpPr>
          <p:spPr>
            <a:xfrm>
              <a:off x="-2717758" y="1737620"/>
              <a:ext cx="2237208" cy="2533880"/>
            </a:xfrm>
            <a:custGeom>
              <a:avLst/>
              <a:gdLst>
                <a:gd name="connsiteX0" fmla="*/ 418641 w 2237208"/>
                <a:gd name="connsiteY0" fmla="*/ 440675 h 2533880"/>
                <a:gd name="connsiteX1" fmla="*/ 418641 w 2237208"/>
                <a:gd name="connsiteY1" fmla="*/ 440675 h 2533880"/>
                <a:gd name="connsiteX2" fmla="*/ 341523 w 2237208"/>
                <a:gd name="connsiteY2" fmla="*/ 705080 h 2533880"/>
                <a:gd name="connsiteX3" fmla="*/ 341523 w 2237208"/>
                <a:gd name="connsiteY3" fmla="*/ 1079653 h 2533880"/>
                <a:gd name="connsiteX4" fmla="*/ 319489 w 2237208"/>
                <a:gd name="connsiteY4" fmla="*/ 1112704 h 2533880"/>
                <a:gd name="connsiteX5" fmla="*/ 253388 w 2237208"/>
                <a:gd name="connsiteY5" fmla="*/ 1200839 h 2533880"/>
                <a:gd name="connsiteX6" fmla="*/ 198304 w 2237208"/>
                <a:gd name="connsiteY6" fmla="*/ 1288974 h 2533880"/>
                <a:gd name="connsiteX7" fmla="*/ 165253 w 2237208"/>
                <a:gd name="connsiteY7" fmla="*/ 1333041 h 2533880"/>
                <a:gd name="connsiteX8" fmla="*/ 132203 w 2237208"/>
                <a:gd name="connsiteY8" fmla="*/ 1388126 h 2533880"/>
                <a:gd name="connsiteX9" fmla="*/ 66101 w 2237208"/>
                <a:gd name="connsiteY9" fmla="*/ 1476261 h 2533880"/>
                <a:gd name="connsiteX10" fmla="*/ 22034 w 2237208"/>
                <a:gd name="connsiteY10" fmla="*/ 1564396 h 2533880"/>
                <a:gd name="connsiteX11" fmla="*/ 0 w 2237208"/>
                <a:gd name="connsiteY11" fmla="*/ 1608463 h 2533880"/>
                <a:gd name="connsiteX12" fmla="*/ 11017 w 2237208"/>
                <a:gd name="connsiteY12" fmla="*/ 1729649 h 2533880"/>
                <a:gd name="connsiteX13" fmla="*/ 44068 w 2237208"/>
                <a:gd name="connsiteY13" fmla="*/ 1751682 h 2533880"/>
                <a:gd name="connsiteX14" fmla="*/ 110169 w 2237208"/>
                <a:gd name="connsiteY14" fmla="*/ 1795750 h 2533880"/>
                <a:gd name="connsiteX15" fmla="*/ 143219 w 2237208"/>
                <a:gd name="connsiteY15" fmla="*/ 1828800 h 2533880"/>
                <a:gd name="connsiteX16" fmla="*/ 176270 w 2237208"/>
                <a:gd name="connsiteY16" fmla="*/ 1839817 h 2533880"/>
                <a:gd name="connsiteX17" fmla="*/ 264405 w 2237208"/>
                <a:gd name="connsiteY17" fmla="*/ 1883885 h 2533880"/>
                <a:gd name="connsiteX18" fmla="*/ 319489 w 2237208"/>
                <a:gd name="connsiteY18" fmla="*/ 1916935 h 2533880"/>
                <a:gd name="connsiteX19" fmla="*/ 407624 w 2237208"/>
                <a:gd name="connsiteY19" fmla="*/ 1972020 h 2533880"/>
                <a:gd name="connsiteX20" fmla="*/ 462709 w 2237208"/>
                <a:gd name="connsiteY20" fmla="*/ 1994053 h 2533880"/>
                <a:gd name="connsiteX21" fmla="*/ 495759 w 2237208"/>
                <a:gd name="connsiteY21" fmla="*/ 2005070 h 2533880"/>
                <a:gd name="connsiteX22" fmla="*/ 561860 w 2237208"/>
                <a:gd name="connsiteY22" fmla="*/ 2038121 h 2533880"/>
                <a:gd name="connsiteX23" fmla="*/ 594911 w 2237208"/>
                <a:gd name="connsiteY23" fmla="*/ 2071171 h 2533880"/>
                <a:gd name="connsiteX24" fmla="*/ 627962 w 2237208"/>
                <a:gd name="connsiteY24" fmla="*/ 2082188 h 2533880"/>
                <a:gd name="connsiteX25" fmla="*/ 672029 w 2237208"/>
                <a:gd name="connsiteY25" fmla="*/ 2170323 h 2533880"/>
                <a:gd name="connsiteX26" fmla="*/ 683046 w 2237208"/>
                <a:gd name="connsiteY26" fmla="*/ 2225408 h 2533880"/>
                <a:gd name="connsiteX27" fmla="*/ 727113 w 2237208"/>
                <a:gd name="connsiteY27" fmla="*/ 2335576 h 2533880"/>
                <a:gd name="connsiteX28" fmla="*/ 793215 w 2237208"/>
                <a:gd name="connsiteY28" fmla="*/ 2522863 h 2533880"/>
                <a:gd name="connsiteX29" fmla="*/ 826265 w 2237208"/>
                <a:gd name="connsiteY29" fmla="*/ 2533880 h 2533880"/>
                <a:gd name="connsiteX30" fmla="*/ 1013552 w 2237208"/>
                <a:gd name="connsiteY30" fmla="*/ 2522863 h 2533880"/>
                <a:gd name="connsiteX31" fmla="*/ 1068636 w 2237208"/>
                <a:gd name="connsiteY31" fmla="*/ 2511846 h 2533880"/>
                <a:gd name="connsiteX32" fmla="*/ 1134737 w 2237208"/>
                <a:gd name="connsiteY32" fmla="*/ 2467779 h 2533880"/>
                <a:gd name="connsiteX33" fmla="*/ 1167788 w 2237208"/>
                <a:gd name="connsiteY33" fmla="*/ 2445745 h 2533880"/>
                <a:gd name="connsiteX34" fmla="*/ 1200839 w 2237208"/>
                <a:gd name="connsiteY34" fmla="*/ 2357610 h 2533880"/>
                <a:gd name="connsiteX35" fmla="*/ 1233889 w 2237208"/>
                <a:gd name="connsiteY35" fmla="*/ 2280492 h 2533880"/>
                <a:gd name="connsiteX36" fmla="*/ 1299991 w 2237208"/>
                <a:gd name="connsiteY36" fmla="*/ 2203374 h 2533880"/>
                <a:gd name="connsiteX37" fmla="*/ 1322024 w 2237208"/>
                <a:gd name="connsiteY37" fmla="*/ 2170323 h 2533880"/>
                <a:gd name="connsiteX38" fmla="*/ 1355075 w 2237208"/>
                <a:gd name="connsiteY38" fmla="*/ 2115239 h 2533880"/>
                <a:gd name="connsiteX39" fmla="*/ 1377109 w 2237208"/>
                <a:gd name="connsiteY39" fmla="*/ 2071171 h 2533880"/>
                <a:gd name="connsiteX40" fmla="*/ 1410159 w 2237208"/>
                <a:gd name="connsiteY40" fmla="*/ 2049138 h 2533880"/>
                <a:gd name="connsiteX41" fmla="*/ 1487277 w 2237208"/>
                <a:gd name="connsiteY41" fmla="*/ 1949986 h 2533880"/>
                <a:gd name="connsiteX42" fmla="*/ 1520328 w 2237208"/>
                <a:gd name="connsiteY42" fmla="*/ 1938969 h 2533880"/>
                <a:gd name="connsiteX43" fmla="*/ 1553378 w 2237208"/>
                <a:gd name="connsiteY43" fmla="*/ 1916935 h 2533880"/>
                <a:gd name="connsiteX44" fmla="*/ 1828800 w 2237208"/>
                <a:gd name="connsiteY44" fmla="*/ 1883885 h 2533880"/>
                <a:gd name="connsiteX45" fmla="*/ 1872868 w 2237208"/>
                <a:gd name="connsiteY45" fmla="*/ 1872868 h 2533880"/>
                <a:gd name="connsiteX46" fmla="*/ 1938969 w 2237208"/>
                <a:gd name="connsiteY46" fmla="*/ 1784733 h 2533880"/>
                <a:gd name="connsiteX47" fmla="*/ 1994053 w 2237208"/>
                <a:gd name="connsiteY47" fmla="*/ 1696598 h 2533880"/>
                <a:gd name="connsiteX48" fmla="*/ 2016087 w 2237208"/>
                <a:gd name="connsiteY48" fmla="*/ 1652531 h 2533880"/>
                <a:gd name="connsiteX49" fmla="*/ 2060154 w 2237208"/>
                <a:gd name="connsiteY49" fmla="*/ 1608463 h 2533880"/>
                <a:gd name="connsiteX50" fmla="*/ 2093205 w 2237208"/>
                <a:gd name="connsiteY50" fmla="*/ 1564396 h 2533880"/>
                <a:gd name="connsiteX51" fmla="*/ 2137272 w 2237208"/>
                <a:gd name="connsiteY51" fmla="*/ 1531345 h 2533880"/>
                <a:gd name="connsiteX52" fmla="*/ 2203374 w 2237208"/>
                <a:gd name="connsiteY52" fmla="*/ 1465244 h 2533880"/>
                <a:gd name="connsiteX53" fmla="*/ 2192357 w 2237208"/>
                <a:gd name="connsiteY53" fmla="*/ 1344058 h 2533880"/>
                <a:gd name="connsiteX54" fmla="*/ 2181340 w 2237208"/>
                <a:gd name="connsiteY54" fmla="*/ 1311008 h 2533880"/>
                <a:gd name="connsiteX55" fmla="*/ 2214391 w 2237208"/>
                <a:gd name="connsiteY55" fmla="*/ 1167788 h 2533880"/>
                <a:gd name="connsiteX56" fmla="*/ 2225407 w 2237208"/>
                <a:gd name="connsiteY56" fmla="*/ 1112704 h 2533880"/>
                <a:gd name="connsiteX57" fmla="*/ 2236424 w 2237208"/>
                <a:gd name="connsiteY57" fmla="*/ 914400 h 2533880"/>
                <a:gd name="connsiteX58" fmla="*/ 2225407 w 2237208"/>
                <a:gd name="connsiteY58" fmla="*/ 705080 h 2533880"/>
                <a:gd name="connsiteX59" fmla="*/ 2148289 w 2237208"/>
                <a:gd name="connsiteY59" fmla="*/ 672029 h 2533880"/>
                <a:gd name="connsiteX60" fmla="*/ 1630497 w 2237208"/>
                <a:gd name="connsiteY60" fmla="*/ 661012 h 2533880"/>
                <a:gd name="connsiteX61" fmla="*/ 1564395 w 2237208"/>
                <a:gd name="connsiteY61" fmla="*/ 594911 h 2533880"/>
                <a:gd name="connsiteX62" fmla="*/ 1487277 w 2237208"/>
                <a:gd name="connsiteY62" fmla="*/ 528810 h 2533880"/>
                <a:gd name="connsiteX63" fmla="*/ 1443210 w 2237208"/>
                <a:gd name="connsiteY63" fmla="*/ 451692 h 2533880"/>
                <a:gd name="connsiteX64" fmla="*/ 1322024 w 2237208"/>
                <a:gd name="connsiteY64" fmla="*/ 308473 h 2533880"/>
                <a:gd name="connsiteX65" fmla="*/ 1255923 w 2237208"/>
                <a:gd name="connsiteY65" fmla="*/ 220338 h 2533880"/>
                <a:gd name="connsiteX66" fmla="*/ 1189822 w 2237208"/>
                <a:gd name="connsiteY66" fmla="*/ 154237 h 2533880"/>
                <a:gd name="connsiteX67" fmla="*/ 1167788 w 2237208"/>
                <a:gd name="connsiteY67" fmla="*/ 121186 h 2533880"/>
                <a:gd name="connsiteX68" fmla="*/ 1145754 w 2237208"/>
                <a:gd name="connsiteY68" fmla="*/ 77118 h 2533880"/>
                <a:gd name="connsiteX69" fmla="*/ 1079653 w 2237208"/>
                <a:gd name="connsiteY69" fmla="*/ 33051 h 2533880"/>
                <a:gd name="connsiteX70" fmla="*/ 1013552 w 2237208"/>
                <a:gd name="connsiteY70" fmla="*/ 0 h 2533880"/>
                <a:gd name="connsiteX71" fmla="*/ 914400 w 2237208"/>
                <a:gd name="connsiteY71" fmla="*/ 22034 h 2533880"/>
                <a:gd name="connsiteX72" fmla="*/ 848299 w 2237208"/>
                <a:gd name="connsiteY72" fmla="*/ 66102 h 2533880"/>
                <a:gd name="connsiteX73" fmla="*/ 782198 w 2237208"/>
                <a:gd name="connsiteY73" fmla="*/ 121186 h 2533880"/>
                <a:gd name="connsiteX74" fmla="*/ 738130 w 2237208"/>
                <a:gd name="connsiteY74" fmla="*/ 187287 h 2533880"/>
                <a:gd name="connsiteX75" fmla="*/ 705080 w 2237208"/>
                <a:gd name="connsiteY75" fmla="*/ 209321 h 2533880"/>
                <a:gd name="connsiteX76" fmla="*/ 672029 w 2237208"/>
                <a:gd name="connsiteY76" fmla="*/ 253388 h 2533880"/>
                <a:gd name="connsiteX77" fmla="*/ 638978 w 2237208"/>
                <a:gd name="connsiteY77" fmla="*/ 275422 h 2533880"/>
                <a:gd name="connsiteX78" fmla="*/ 561860 w 2237208"/>
                <a:gd name="connsiteY78" fmla="*/ 352540 h 2533880"/>
                <a:gd name="connsiteX79" fmla="*/ 495759 w 2237208"/>
                <a:gd name="connsiteY79" fmla="*/ 396608 h 2533880"/>
                <a:gd name="connsiteX80" fmla="*/ 418641 w 2237208"/>
                <a:gd name="connsiteY80" fmla="*/ 440675 h 253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237208" h="2533880">
                  <a:moveTo>
                    <a:pt x="418641" y="440675"/>
                  </a:moveTo>
                  <a:lnTo>
                    <a:pt x="418641" y="440675"/>
                  </a:lnTo>
                  <a:cubicBezTo>
                    <a:pt x="346901" y="667852"/>
                    <a:pt x="366890" y="578247"/>
                    <a:pt x="341523" y="705080"/>
                  </a:cubicBezTo>
                  <a:cubicBezTo>
                    <a:pt x="344614" y="779264"/>
                    <a:pt x="365276" y="976723"/>
                    <a:pt x="341523" y="1079653"/>
                  </a:cubicBezTo>
                  <a:cubicBezTo>
                    <a:pt x="338546" y="1092555"/>
                    <a:pt x="327277" y="1101996"/>
                    <a:pt x="319489" y="1112704"/>
                  </a:cubicBezTo>
                  <a:cubicBezTo>
                    <a:pt x="297890" y="1142403"/>
                    <a:pt x="272851" y="1169698"/>
                    <a:pt x="253388" y="1200839"/>
                  </a:cubicBezTo>
                  <a:cubicBezTo>
                    <a:pt x="235027" y="1230217"/>
                    <a:pt x="219091" y="1261259"/>
                    <a:pt x="198304" y="1288974"/>
                  </a:cubicBezTo>
                  <a:cubicBezTo>
                    <a:pt x="187287" y="1303663"/>
                    <a:pt x="175438" y="1317763"/>
                    <a:pt x="165253" y="1333041"/>
                  </a:cubicBezTo>
                  <a:cubicBezTo>
                    <a:pt x="153375" y="1350858"/>
                    <a:pt x="145051" y="1370996"/>
                    <a:pt x="132203" y="1388126"/>
                  </a:cubicBezTo>
                  <a:cubicBezTo>
                    <a:pt x="64205" y="1478790"/>
                    <a:pt x="134388" y="1349442"/>
                    <a:pt x="66101" y="1476261"/>
                  </a:cubicBezTo>
                  <a:cubicBezTo>
                    <a:pt x="50529" y="1505181"/>
                    <a:pt x="36723" y="1535018"/>
                    <a:pt x="22034" y="1564396"/>
                  </a:cubicBezTo>
                  <a:lnTo>
                    <a:pt x="0" y="1608463"/>
                  </a:lnTo>
                  <a:cubicBezTo>
                    <a:pt x="3672" y="1648858"/>
                    <a:pt x="-912" y="1690881"/>
                    <a:pt x="11017" y="1729649"/>
                  </a:cubicBezTo>
                  <a:cubicBezTo>
                    <a:pt x="14911" y="1742304"/>
                    <a:pt x="33896" y="1743206"/>
                    <a:pt x="44068" y="1751682"/>
                  </a:cubicBezTo>
                  <a:cubicBezTo>
                    <a:pt x="99086" y="1797530"/>
                    <a:pt x="52084" y="1776388"/>
                    <a:pt x="110169" y="1795750"/>
                  </a:cubicBezTo>
                  <a:cubicBezTo>
                    <a:pt x="121186" y="1806767"/>
                    <a:pt x="130256" y="1820158"/>
                    <a:pt x="143219" y="1828800"/>
                  </a:cubicBezTo>
                  <a:cubicBezTo>
                    <a:pt x="152882" y="1835242"/>
                    <a:pt x="165698" y="1835011"/>
                    <a:pt x="176270" y="1839817"/>
                  </a:cubicBezTo>
                  <a:cubicBezTo>
                    <a:pt x="206172" y="1853409"/>
                    <a:pt x="236240" y="1866986"/>
                    <a:pt x="264405" y="1883885"/>
                  </a:cubicBezTo>
                  <a:lnTo>
                    <a:pt x="319489" y="1916935"/>
                  </a:lnTo>
                  <a:cubicBezTo>
                    <a:pt x="348994" y="1935092"/>
                    <a:pt x="375457" y="1959154"/>
                    <a:pt x="407624" y="1972020"/>
                  </a:cubicBezTo>
                  <a:cubicBezTo>
                    <a:pt x="425986" y="1979364"/>
                    <a:pt x="444192" y="1987109"/>
                    <a:pt x="462709" y="1994053"/>
                  </a:cubicBezTo>
                  <a:cubicBezTo>
                    <a:pt x="473582" y="1998130"/>
                    <a:pt x="485372" y="1999877"/>
                    <a:pt x="495759" y="2005070"/>
                  </a:cubicBezTo>
                  <a:cubicBezTo>
                    <a:pt x="581184" y="2047783"/>
                    <a:pt x="478789" y="2010430"/>
                    <a:pt x="561860" y="2038121"/>
                  </a:cubicBezTo>
                  <a:cubicBezTo>
                    <a:pt x="572877" y="2049138"/>
                    <a:pt x="581947" y="2062529"/>
                    <a:pt x="594911" y="2071171"/>
                  </a:cubicBezTo>
                  <a:cubicBezTo>
                    <a:pt x="604574" y="2077613"/>
                    <a:pt x="618894" y="2074933"/>
                    <a:pt x="627962" y="2082188"/>
                  </a:cubicBezTo>
                  <a:cubicBezTo>
                    <a:pt x="647374" y="2097718"/>
                    <a:pt x="665376" y="2153691"/>
                    <a:pt x="672029" y="2170323"/>
                  </a:cubicBezTo>
                  <a:cubicBezTo>
                    <a:pt x="675701" y="2188685"/>
                    <a:pt x="677124" y="2207644"/>
                    <a:pt x="683046" y="2225408"/>
                  </a:cubicBezTo>
                  <a:cubicBezTo>
                    <a:pt x="722152" y="2342726"/>
                    <a:pt x="690432" y="2179680"/>
                    <a:pt x="727113" y="2335576"/>
                  </a:cubicBezTo>
                  <a:cubicBezTo>
                    <a:pt x="731558" y="2354469"/>
                    <a:pt x="740772" y="2505381"/>
                    <a:pt x="793215" y="2522863"/>
                  </a:cubicBezTo>
                  <a:lnTo>
                    <a:pt x="826265" y="2533880"/>
                  </a:lnTo>
                  <a:cubicBezTo>
                    <a:pt x="888694" y="2530208"/>
                    <a:pt x="951272" y="2528525"/>
                    <a:pt x="1013552" y="2522863"/>
                  </a:cubicBezTo>
                  <a:cubicBezTo>
                    <a:pt x="1032200" y="2521168"/>
                    <a:pt x="1051589" y="2519594"/>
                    <a:pt x="1068636" y="2511846"/>
                  </a:cubicBezTo>
                  <a:cubicBezTo>
                    <a:pt x="1092744" y="2500888"/>
                    <a:pt x="1112703" y="2482468"/>
                    <a:pt x="1134737" y="2467779"/>
                  </a:cubicBezTo>
                  <a:lnTo>
                    <a:pt x="1167788" y="2445745"/>
                  </a:lnTo>
                  <a:cubicBezTo>
                    <a:pt x="1188100" y="2364498"/>
                    <a:pt x="1166272" y="2438265"/>
                    <a:pt x="1200839" y="2357610"/>
                  </a:cubicBezTo>
                  <a:cubicBezTo>
                    <a:pt x="1221285" y="2309904"/>
                    <a:pt x="1200673" y="2333638"/>
                    <a:pt x="1233889" y="2280492"/>
                  </a:cubicBezTo>
                  <a:cubicBezTo>
                    <a:pt x="1275152" y="2214470"/>
                    <a:pt x="1254920" y="2257459"/>
                    <a:pt x="1299991" y="2203374"/>
                  </a:cubicBezTo>
                  <a:cubicBezTo>
                    <a:pt x="1308467" y="2193202"/>
                    <a:pt x="1315007" y="2181551"/>
                    <a:pt x="1322024" y="2170323"/>
                  </a:cubicBezTo>
                  <a:cubicBezTo>
                    <a:pt x="1333373" y="2152165"/>
                    <a:pt x="1344676" y="2133957"/>
                    <a:pt x="1355075" y="2115239"/>
                  </a:cubicBezTo>
                  <a:cubicBezTo>
                    <a:pt x="1363051" y="2100883"/>
                    <a:pt x="1366595" y="2083788"/>
                    <a:pt x="1377109" y="2071171"/>
                  </a:cubicBezTo>
                  <a:cubicBezTo>
                    <a:pt x="1385585" y="2060999"/>
                    <a:pt x="1399142" y="2056482"/>
                    <a:pt x="1410159" y="2049138"/>
                  </a:cubicBezTo>
                  <a:cubicBezTo>
                    <a:pt x="1435369" y="1998718"/>
                    <a:pt x="1433920" y="1990004"/>
                    <a:pt x="1487277" y="1949986"/>
                  </a:cubicBezTo>
                  <a:cubicBezTo>
                    <a:pt x="1496567" y="1943018"/>
                    <a:pt x="1509311" y="1942641"/>
                    <a:pt x="1520328" y="1938969"/>
                  </a:cubicBezTo>
                  <a:cubicBezTo>
                    <a:pt x="1531345" y="1931624"/>
                    <a:pt x="1541882" y="1923504"/>
                    <a:pt x="1553378" y="1916935"/>
                  </a:cubicBezTo>
                  <a:cubicBezTo>
                    <a:pt x="1651071" y="1861111"/>
                    <a:pt x="1653578" y="1892229"/>
                    <a:pt x="1828800" y="1883885"/>
                  </a:cubicBezTo>
                  <a:cubicBezTo>
                    <a:pt x="1843489" y="1880213"/>
                    <a:pt x="1861613" y="1882997"/>
                    <a:pt x="1872868" y="1872868"/>
                  </a:cubicBezTo>
                  <a:cubicBezTo>
                    <a:pt x="1900164" y="1848302"/>
                    <a:pt x="1938969" y="1784733"/>
                    <a:pt x="1938969" y="1784733"/>
                  </a:cubicBezTo>
                  <a:cubicBezTo>
                    <a:pt x="1961646" y="1716702"/>
                    <a:pt x="1934178" y="1786409"/>
                    <a:pt x="1994053" y="1696598"/>
                  </a:cubicBezTo>
                  <a:cubicBezTo>
                    <a:pt x="2003163" y="1682933"/>
                    <a:pt x="2006233" y="1665669"/>
                    <a:pt x="2016087" y="1652531"/>
                  </a:cubicBezTo>
                  <a:cubicBezTo>
                    <a:pt x="2028551" y="1635912"/>
                    <a:pt x="2046474" y="1624097"/>
                    <a:pt x="2060154" y="1608463"/>
                  </a:cubicBezTo>
                  <a:cubicBezTo>
                    <a:pt x="2072245" y="1594645"/>
                    <a:pt x="2080222" y="1577379"/>
                    <a:pt x="2093205" y="1564396"/>
                  </a:cubicBezTo>
                  <a:cubicBezTo>
                    <a:pt x="2106188" y="1551413"/>
                    <a:pt x="2123624" y="1543628"/>
                    <a:pt x="2137272" y="1531345"/>
                  </a:cubicBezTo>
                  <a:cubicBezTo>
                    <a:pt x="2160433" y="1510500"/>
                    <a:pt x="2203374" y="1465244"/>
                    <a:pt x="2203374" y="1465244"/>
                  </a:cubicBezTo>
                  <a:cubicBezTo>
                    <a:pt x="2199702" y="1424849"/>
                    <a:pt x="2198093" y="1384212"/>
                    <a:pt x="2192357" y="1344058"/>
                  </a:cubicBezTo>
                  <a:cubicBezTo>
                    <a:pt x="2190715" y="1332562"/>
                    <a:pt x="2181340" y="1322621"/>
                    <a:pt x="2181340" y="1311008"/>
                  </a:cubicBezTo>
                  <a:cubicBezTo>
                    <a:pt x="2181340" y="1240792"/>
                    <a:pt x="2196937" y="1231786"/>
                    <a:pt x="2214391" y="1167788"/>
                  </a:cubicBezTo>
                  <a:cubicBezTo>
                    <a:pt x="2219318" y="1149723"/>
                    <a:pt x="2221735" y="1131065"/>
                    <a:pt x="2225407" y="1112704"/>
                  </a:cubicBezTo>
                  <a:cubicBezTo>
                    <a:pt x="2229079" y="1046603"/>
                    <a:pt x="2236424" y="980603"/>
                    <a:pt x="2236424" y="914400"/>
                  </a:cubicBezTo>
                  <a:cubicBezTo>
                    <a:pt x="2236424" y="844530"/>
                    <a:pt x="2241590" y="773050"/>
                    <a:pt x="2225407" y="705080"/>
                  </a:cubicBezTo>
                  <a:cubicBezTo>
                    <a:pt x="2224235" y="700157"/>
                    <a:pt x="2159243" y="672467"/>
                    <a:pt x="2148289" y="672029"/>
                  </a:cubicBezTo>
                  <a:cubicBezTo>
                    <a:pt x="1975791" y="665129"/>
                    <a:pt x="1803094" y="664684"/>
                    <a:pt x="1630497" y="661012"/>
                  </a:cubicBezTo>
                  <a:cubicBezTo>
                    <a:pt x="1608463" y="638978"/>
                    <a:pt x="1589324" y="613607"/>
                    <a:pt x="1564395" y="594911"/>
                  </a:cubicBezTo>
                  <a:cubicBezTo>
                    <a:pt x="1507864" y="552513"/>
                    <a:pt x="1533311" y="574844"/>
                    <a:pt x="1487277" y="528810"/>
                  </a:cubicBezTo>
                  <a:cubicBezTo>
                    <a:pt x="1472842" y="499939"/>
                    <a:pt x="1463454" y="476607"/>
                    <a:pt x="1443210" y="451692"/>
                  </a:cubicBezTo>
                  <a:cubicBezTo>
                    <a:pt x="1403775" y="403156"/>
                    <a:pt x="1356712" y="360508"/>
                    <a:pt x="1322024" y="308473"/>
                  </a:cubicBezTo>
                  <a:cubicBezTo>
                    <a:pt x="1297997" y="272431"/>
                    <a:pt x="1288641" y="256327"/>
                    <a:pt x="1255923" y="220338"/>
                  </a:cubicBezTo>
                  <a:cubicBezTo>
                    <a:pt x="1234962" y="197281"/>
                    <a:pt x="1207107" y="180164"/>
                    <a:pt x="1189822" y="154237"/>
                  </a:cubicBezTo>
                  <a:cubicBezTo>
                    <a:pt x="1182477" y="143220"/>
                    <a:pt x="1174357" y="132682"/>
                    <a:pt x="1167788" y="121186"/>
                  </a:cubicBezTo>
                  <a:cubicBezTo>
                    <a:pt x="1159640" y="106927"/>
                    <a:pt x="1157367" y="88731"/>
                    <a:pt x="1145754" y="77118"/>
                  </a:cubicBezTo>
                  <a:cubicBezTo>
                    <a:pt x="1127029" y="58393"/>
                    <a:pt x="1101687" y="47740"/>
                    <a:pt x="1079653" y="33051"/>
                  </a:cubicBezTo>
                  <a:cubicBezTo>
                    <a:pt x="1036938" y="4574"/>
                    <a:pt x="1059166" y="15205"/>
                    <a:pt x="1013552" y="0"/>
                  </a:cubicBezTo>
                  <a:cubicBezTo>
                    <a:pt x="995617" y="2989"/>
                    <a:pt x="937646" y="9119"/>
                    <a:pt x="914400" y="22034"/>
                  </a:cubicBezTo>
                  <a:cubicBezTo>
                    <a:pt x="891251" y="34895"/>
                    <a:pt x="867024" y="47377"/>
                    <a:pt x="848299" y="66102"/>
                  </a:cubicBezTo>
                  <a:cubicBezTo>
                    <a:pt x="805885" y="108514"/>
                    <a:pt x="828211" y="90510"/>
                    <a:pt x="782198" y="121186"/>
                  </a:cubicBezTo>
                  <a:cubicBezTo>
                    <a:pt x="767509" y="143220"/>
                    <a:pt x="760164" y="172598"/>
                    <a:pt x="738130" y="187287"/>
                  </a:cubicBezTo>
                  <a:cubicBezTo>
                    <a:pt x="727113" y="194632"/>
                    <a:pt x="714442" y="199959"/>
                    <a:pt x="705080" y="209321"/>
                  </a:cubicBezTo>
                  <a:cubicBezTo>
                    <a:pt x="692097" y="222304"/>
                    <a:pt x="685013" y="240405"/>
                    <a:pt x="672029" y="253388"/>
                  </a:cubicBezTo>
                  <a:cubicBezTo>
                    <a:pt x="662666" y="262751"/>
                    <a:pt x="648820" y="266564"/>
                    <a:pt x="638978" y="275422"/>
                  </a:cubicBezTo>
                  <a:cubicBezTo>
                    <a:pt x="611956" y="299741"/>
                    <a:pt x="592108" y="332374"/>
                    <a:pt x="561860" y="352540"/>
                  </a:cubicBezTo>
                  <a:cubicBezTo>
                    <a:pt x="539826" y="367229"/>
                    <a:pt x="520882" y="388234"/>
                    <a:pt x="495759" y="396608"/>
                  </a:cubicBezTo>
                  <a:cubicBezTo>
                    <a:pt x="454919" y="410221"/>
                    <a:pt x="431494" y="433331"/>
                    <a:pt x="418641" y="440675"/>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6" name="Elipse 75"/>
            <p:cNvSpPr/>
            <p:nvPr/>
          </p:nvSpPr>
          <p:spPr>
            <a:xfrm>
              <a:off x="-1328015" y="3204561"/>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7" name="Elipse 76"/>
            <p:cNvSpPr/>
            <p:nvPr/>
          </p:nvSpPr>
          <p:spPr>
            <a:xfrm>
              <a:off x="-1500935" y="3076316"/>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8" name="Elipse 77"/>
            <p:cNvSpPr/>
            <p:nvPr/>
          </p:nvSpPr>
          <p:spPr>
            <a:xfrm>
              <a:off x="-1671717" y="2844796"/>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9" name="Elipse 78"/>
            <p:cNvSpPr/>
            <p:nvPr/>
          </p:nvSpPr>
          <p:spPr>
            <a:xfrm>
              <a:off x="-1272334" y="3044308"/>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0" name="Elipse 79"/>
            <p:cNvSpPr/>
            <p:nvPr/>
          </p:nvSpPr>
          <p:spPr>
            <a:xfrm>
              <a:off x="-1663784" y="3032914"/>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1" name="Elipse 80"/>
            <p:cNvSpPr/>
            <p:nvPr/>
          </p:nvSpPr>
          <p:spPr>
            <a:xfrm>
              <a:off x="-1727084" y="3205427"/>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2" name="Elipse 81"/>
            <p:cNvSpPr/>
            <p:nvPr/>
          </p:nvSpPr>
          <p:spPr>
            <a:xfrm>
              <a:off x="-1320759" y="2884055"/>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3" name="Elipse 82"/>
            <p:cNvSpPr/>
            <p:nvPr/>
          </p:nvSpPr>
          <p:spPr>
            <a:xfrm>
              <a:off x="-1829997" y="3036848"/>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4" name="Elipse 83"/>
            <p:cNvSpPr/>
            <p:nvPr/>
          </p:nvSpPr>
          <p:spPr>
            <a:xfrm>
              <a:off x="-1517590" y="2911723"/>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5" name="Elipse 84"/>
            <p:cNvSpPr/>
            <p:nvPr/>
          </p:nvSpPr>
          <p:spPr>
            <a:xfrm>
              <a:off x="-1517590" y="3240641"/>
              <a:ext cx="88863" cy="8680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pSp>
      <p:sp>
        <p:nvSpPr>
          <p:cNvPr id="12" name="CuadroTexto 11"/>
          <p:cNvSpPr txBox="1"/>
          <p:nvPr/>
        </p:nvSpPr>
        <p:spPr>
          <a:xfrm>
            <a:off x="4837350" y="5122317"/>
            <a:ext cx="3570208" cy="923330"/>
          </a:xfrm>
          <a:prstGeom prst="rect">
            <a:avLst/>
          </a:prstGeom>
          <a:noFill/>
          <a:ln>
            <a:solidFill>
              <a:schemeClr val="accent1"/>
            </a:solidFill>
          </a:ln>
        </p:spPr>
        <p:txBody>
          <a:bodyPr wrap="none" rtlCol="0">
            <a:spAutoFit/>
          </a:bodyPr>
          <a:lstStyle/>
          <a:p>
            <a:pPr marL="285750" indent="-285750">
              <a:buFont typeface="Arial" panose="020B0604020202020204" pitchFamily="34" charset="0"/>
              <a:buChar char="•"/>
            </a:pPr>
            <a:r>
              <a:rPr lang="es-CO" dirty="0" smtClean="0"/>
              <a:t>Representatividad</a:t>
            </a:r>
          </a:p>
          <a:p>
            <a:pPr marL="285750" indent="-285750">
              <a:buFont typeface="Arial" panose="020B0604020202020204" pitchFamily="34" charset="0"/>
              <a:buChar char="•"/>
            </a:pPr>
            <a:r>
              <a:rPr lang="es-CO" dirty="0" smtClean="0"/>
              <a:t>Validez externa (</a:t>
            </a:r>
            <a:r>
              <a:rPr lang="es-CO" dirty="0" err="1" smtClean="0"/>
              <a:t>replicabilidad</a:t>
            </a:r>
            <a:r>
              <a:rPr lang="es-CO" dirty="0" smtClean="0"/>
              <a:t>)</a:t>
            </a:r>
          </a:p>
          <a:p>
            <a:pPr marL="285750" indent="-285750">
              <a:buFont typeface="Arial" panose="020B0604020202020204" pitchFamily="34" charset="0"/>
              <a:buChar char="•"/>
            </a:pPr>
            <a:r>
              <a:rPr lang="es-CO" dirty="0" smtClean="0"/>
              <a:t>La variabilidad es inconveniente?</a:t>
            </a:r>
            <a:endParaRPr lang="es-CO" dirty="0"/>
          </a:p>
        </p:txBody>
      </p:sp>
    </p:spTree>
    <p:extLst>
      <p:ext uri="{BB962C8B-B14F-4D97-AF65-F5344CB8AC3E}">
        <p14:creationId xmlns:p14="http://schemas.microsoft.com/office/powerpoint/2010/main" val="36862670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Predicción: Comparación de modelos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CO" sz="2000" dirty="0" smtClean="0"/>
              <a:t>Analizar el error de predicción dentro de muestra indica el poder de ajuste del modelo, pero más importante aún es analizar el error de predicción fuera de muestra: entrenamiento vs desempeño</a:t>
            </a:r>
          </a:p>
          <a:p>
            <a:pPr algn="just"/>
            <a:endParaRPr lang="es-CO" sz="2000" dirty="0" smtClean="0"/>
          </a:p>
          <a:p>
            <a:pPr algn="just"/>
            <a:r>
              <a:rPr lang="es-CO" sz="2000" dirty="0" smtClean="0"/>
              <a:t>Se pueden comparar los modelos en términos de predicción fuera de muestra a través de la varianza del error de </a:t>
            </a:r>
            <a:r>
              <a:rPr lang="es-CO" sz="2000" dirty="0" smtClean="0"/>
              <a:t>predicción</a:t>
            </a:r>
            <a:endParaRPr lang="es-CO" sz="2000" dirty="0" smtClean="0"/>
          </a:p>
        </p:txBody>
      </p:sp>
    </p:spTree>
    <p:extLst>
      <p:ext uri="{BB962C8B-B14F-4D97-AF65-F5344CB8AC3E}">
        <p14:creationId xmlns:p14="http://schemas.microsoft.com/office/powerpoint/2010/main" val="22454486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Análisis descriptivo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Información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proveniente</a:t>
            </a:r>
            <a:r>
              <a:rPr lang="en-US" sz="1600" dirty="0">
                <a:latin typeface="Courier New" panose="02070309020205020404" pitchFamily="49" charset="0"/>
                <a:cs typeface="Courier New" panose="02070309020205020404" pitchFamily="49" charset="0"/>
              </a:rPr>
              <a:t> de la </a:t>
            </a:r>
            <a:r>
              <a:rPr lang="en-US" sz="1600" dirty="0" err="1">
                <a:latin typeface="Courier New" panose="02070309020205020404" pitchFamily="49" charset="0"/>
                <a:cs typeface="Courier New" panose="02070309020205020404" pitchFamily="49" charset="0"/>
              </a:rPr>
              <a:t>encuesta</a:t>
            </a:r>
            <a:r>
              <a:rPr lang="en-US" sz="1600" dirty="0">
                <a:latin typeface="Courier New" panose="02070309020205020404" pitchFamily="49" charset="0"/>
                <a:cs typeface="Courier New" panose="02070309020205020404" pitchFamily="49" charset="0"/>
              </a:rPr>
              <a:t> de </a:t>
            </a:r>
            <a:r>
              <a:rPr lang="en-US" sz="1600" dirty="0" err="1">
                <a:latin typeface="Courier New" panose="02070309020205020404" pitchFamily="49" charset="0"/>
                <a:cs typeface="Courier New" panose="02070309020205020404" pitchFamily="49" charset="0"/>
              </a:rPr>
              <a:t>hogares</a:t>
            </a:r>
            <a:r>
              <a:rPr lang="en-US" sz="1600" dirty="0">
                <a:latin typeface="Courier New" panose="02070309020205020404" pitchFamily="49" charset="0"/>
                <a:cs typeface="Courier New" panose="02070309020205020404" pitchFamily="49" charset="0"/>
              </a:rPr>
              <a:t> CPS</a:t>
            </a:r>
          </a:p>
          <a:p>
            <a:pPr marL="0" indent="0" algn="just">
              <a:buNone/>
            </a:pPr>
            <a:r>
              <a:rPr lang="en-US" sz="1600" dirty="0" smtClean="0">
                <a:latin typeface="Courier New" panose="02070309020205020404" pitchFamily="49" charset="0"/>
                <a:cs typeface="Courier New" panose="02070309020205020404" pitchFamily="49" charset="0"/>
              </a:rPr>
              <a:t>&gt; load(file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cps_small.rda</a:t>
            </a:r>
            <a:r>
              <a:rPr lang="en-US" sz="1600" dirty="0">
                <a:latin typeface="Courier New" panose="02070309020205020404" pitchFamily="49" charset="0"/>
                <a:cs typeface="Courier New" panose="02070309020205020404" pitchFamily="49" charset="0"/>
              </a:rPr>
              <a:t>")</a:t>
            </a: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Relación</a:t>
            </a:r>
            <a:r>
              <a:rPr lang="en-US" sz="1600" dirty="0">
                <a:latin typeface="Courier New" panose="02070309020205020404" pitchFamily="49" charset="0"/>
                <a:cs typeface="Courier New" panose="02070309020205020404" pitchFamily="49" charset="0"/>
              </a:rPr>
              <a:t> entre </a:t>
            </a:r>
            <a:r>
              <a:rPr lang="en-US" sz="1600" dirty="0" err="1">
                <a:latin typeface="Courier New" panose="02070309020205020404" pitchFamily="49" charset="0"/>
                <a:cs typeface="Courier New" panose="02070309020205020404" pitchFamily="49" charset="0"/>
              </a:rPr>
              <a:t>salarios</a:t>
            </a:r>
            <a:r>
              <a:rPr lang="en-US" sz="1600" dirty="0">
                <a:latin typeface="Courier New" panose="02070309020205020404" pitchFamily="49" charset="0"/>
                <a:cs typeface="Courier New" panose="02070309020205020404" pitchFamily="49" charset="0"/>
              </a:rPr>
              <a:t> y </a:t>
            </a:r>
            <a:r>
              <a:rPr lang="en-US" sz="1600" dirty="0" err="1">
                <a:latin typeface="Courier New" panose="02070309020205020404" pitchFamily="49" charset="0"/>
                <a:cs typeface="Courier New" panose="02070309020205020404" pitchFamily="49" charset="0"/>
              </a:rPr>
              <a:t>educación</a:t>
            </a: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plot(</a:t>
            </a:r>
            <a:r>
              <a:rPr lang="en-US" sz="1600" dirty="0" err="1" smtClean="0">
                <a:latin typeface="Courier New" panose="02070309020205020404" pitchFamily="49" charset="0"/>
                <a:cs typeface="Courier New" panose="02070309020205020404" pitchFamily="49" charset="0"/>
              </a:rPr>
              <a:t>cps_small$educ</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cps_small$wage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xlab</a:t>
            </a:r>
            <a:r>
              <a:rPr lang="en-US" sz="1600" dirty="0">
                <a:latin typeface="Courier New" panose="02070309020205020404" pitchFamily="49" charset="0"/>
                <a:cs typeface="Courier New" panose="02070309020205020404" pitchFamily="49" charset="0"/>
              </a:rPr>
              <a:t>="education", </a:t>
            </a:r>
            <a:r>
              <a:rPr lang="en-US" sz="1600" dirty="0" err="1">
                <a:latin typeface="Courier New" panose="02070309020205020404" pitchFamily="49" charset="0"/>
                <a:cs typeface="Courier New" panose="02070309020205020404" pitchFamily="49" charset="0"/>
              </a:rPr>
              <a:t>ylab</a:t>
            </a:r>
            <a:r>
              <a:rPr lang="en-US" sz="1600" dirty="0">
                <a:latin typeface="Courier New" panose="02070309020205020404" pitchFamily="49" charset="0"/>
                <a:cs typeface="Courier New" panose="02070309020205020404" pitchFamily="49" charset="0"/>
              </a:rPr>
              <a:t>="wage")</a:t>
            </a: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endParaRPr lang="en-US" sz="1600" dirty="0" smtClean="0">
              <a:latin typeface="Courier New" panose="02070309020205020404" pitchFamily="49" charset="0"/>
              <a:cs typeface="Courier New" panose="02070309020205020404" pitchFamily="49" charset="0"/>
            </a:endParaRPr>
          </a:p>
          <a:p>
            <a:pPr marL="0" indent="0" algn="just">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Datos</a:t>
            </a:r>
            <a:r>
              <a:rPr lang="en-US" sz="1600" dirty="0" smtClean="0">
                <a:latin typeface="Courier New" panose="02070309020205020404" pitchFamily="49" charset="0"/>
                <a:cs typeface="Courier New" panose="02070309020205020404" pitchFamily="49" charset="0"/>
              </a:rPr>
              <a:t> de </a:t>
            </a:r>
            <a:r>
              <a:rPr lang="en-US" sz="1600" dirty="0" err="1" smtClean="0">
                <a:latin typeface="Courier New" panose="02070309020205020404" pitchFamily="49" charset="0"/>
                <a:cs typeface="Courier New" panose="02070309020205020404" pitchFamily="49" charset="0"/>
              </a:rPr>
              <a:t>ingreso</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en</a:t>
            </a:r>
            <a:r>
              <a:rPr lang="en-US" sz="1600" dirty="0" smtClean="0">
                <a:latin typeface="Courier New" panose="02070309020205020404" pitchFamily="49" charset="0"/>
                <a:cs typeface="Courier New" panose="02070309020205020404" pitchFamily="49" charset="0"/>
              </a:rPr>
              <a:t> 100$) y consume de </a:t>
            </a:r>
            <a:r>
              <a:rPr lang="en-US" sz="1600" dirty="0" err="1" smtClean="0">
                <a:latin typeface="Courier New" panose="02070309020205020404" pitchFamily="49" charset="0"/>
                <a:cs typeface="Courier New" panose="02070309020205020404" pitchFamily="49" charset="0"/>
              </a:rPr>
              <a:t>alimentos</a:t>
            </a: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load(file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food.rda</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head(food</a:t>
            </a:r>
            <a:r>
              <a:rPr lang="en-US" sz="1600" dirty="0">
                <a:latin typeface="Courier New" panose="02070309020205020404" pitchFamily="49" charset="0"/>
                <a:cs typeface="Courier New" panose="02070309020205020404" pitchFamily="49" charset="0"/>
              </a:rPr>
              <a:t>)</a:t>
            </a: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plot(</a:t>
            </a:r>
            <a:r>
              <a:rPr lang="en-US" sz="1600" dirty="0" err="1" smtClean="0">
                <a:latin typeface="Courier New" panose="02070309020205020404" pitchFamily="49" charset="0"/>
                <a:cs typeface="Courier New" panose="02070309020205020404" pitchFamily="49" charset="0"/>
              </a:rPr>
              <a:t>food$income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food$food_exp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ylim</a:t>
            </a:r>
            <a:r>
              <a:rPr lang="en-US" sz="1600" dirty="0">
                <a:latin typeface="Courier New" panose="02070309020205020404" pitchFamily="49" charset="0"/>
                <a:cs typeface="Courier New" panose="02070309020205020404" pitchFamily="49" charset="0"/>
              </a:rPr>
              <a:t>=c(0, max(</a:t>
            </a:r>
            <a:r>
              <a:rPr lang="en-US" sz="1600" dirty="0" err="1">
                <a:latin typeface="Courier New" panose="02070309020205020404" pitchFamily="49" charset="0"/>
                <a:cs typeface="Courier New" panose="02070309020205020404" pitchFamily="49" charset="0"/>
              </a:rPr>
              <a:t>food$food_exp</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xlim</a:t>
            </a:r>
            <a:r>
              <a:rPr lang="en-US" sz="1600" dirty="0">
                <a:latin typeface="Courier New" panose="02070309020205020404" pitchFamily="49" charset="0"/>
                <a:cs typeface="Courier New" panose="02070309020205020404" pitchFamily="49" charset="0"/>
              </a:rPr>
              <a:t>=c(0, max(</a:t>
            </a:r>
            <a:r>
              <a:rPr lang="en-US" sz="1600" dirty="0" err="1">
                <a:latin typeface="Courier New" panose="02070309020205020404" pitchFamily="49" charset="0"/>
                <a:cs typeface="Courier New" panose="02070309020205020404" pitchFamily="49" charset="0"/>
              </a:rPr>
              <a:t>food$income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xlab</a:t>
            </a:r>
            <a:r>
              <a:rPr lang="en-US" sz="1600" dirty="0">
                <a:latin typeface="Courier New" panose="02070309020205020404" pitchFamily="49" charset="0"/>
                <a:cs typeface="Courier New" panose="02070309020205020404" pitchFamily="49" charset="0"/>
              </a:rPr>
              <a:t>="weekly income in $100", </a:t>
            </a: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ylab</a:t>
            </a:r>
            <a:r>
              <a:rPr lang="en-US" sz="1600" dirty="0">
                <a:latin typeface="Courier New" panose="02070309020205020404" pitchFamily="49" charset="0"/>
                <a:cs typeface="Courier New" panose="02070309020205020404" pitchFamily="49" charset="0"/>
              </a:rPr>
              <a:t>="weekly food expenditure in $", type = "p</a:t>
            </a:r>
            <a:r>
              <a:rPr lang="en-US" sz="1600" dirty="0" smtClean="0">
                <a:latin typeface="Courier New" panose="02070309020205020404" pitchFamily="49" charset="0"/>
                <a:cs typeface="Courier New" panose="02070309020205020404" pitchFamily="49" charset="0"/>
              </a:rPr>
              <a:t>")</a:t>
            </a:r>
          </a:p>
          <a:p>
            <a:pPr marL="0" indent="0" algn="just">
              <a:buNone/>
            </a:pPr>
            <a:endParaRPr lang="en-US" sz="1600" dirty="0" smtClean="0">
              <a:latin typeface="Courier New" panose="02070309020205020404" pitchFamily="49" charset="0"/>
              <a:cs typeface="Courier New" panose="02070309020205020404" pitchFamily="49" charset="0"/>
            </a:endParaRPr>
          </a:p>
          <a:p>
            <a:pPr marL="0" indent="0" algn="just">
              <a:buNone/>
            </a:pPr>
            <a:r>
              <a:rPr lang="es-CO" sz="1800" dirty="0" smtClean="0">
                <a:latin typeface="Calibri" panose="020F0502020204030204" pitchFamily="34" charset="0"/>
                <a:cs typeface="Courier New" panose="02070309020205020404" pitchFamily="49" charset="0"/>
              </a:rPr>
              <a:t>Qué ve particular </a:t>
            </a:r>
            <a:r>
              <a:rPr lang="es-CO" sz="1800" dirty="0">
                <a:latin typeface="Calibri" panose="020F0502020204030204" pitchFamily="34" charset="0"/>
                <a:cs typeface="Courier New" panose="02070309020205020404" pitchFamily="49" charset="0"/>
              </a:rPr>
              <a:t>en está gráfica?</a:t>
            </a:r>
            <a:endParaRPr lang="en-US" sz="1800" dirty="0" smtClean="0">
              <a:latin typeface="Calibri" panose="020F0502020204030204" pitchFamily="34" charset="0"/>
              <a:cs typeface="Courier New" panose="02070309020205020404" pitchFamily="49" charset="0"/>
            </a:endParaRPr>
          </a:p>
          <a:p>
            <a:pPr algn="just"/>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4556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Estimación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lm(</a:t>
            </a:r>
            <a:r>
              <a:rPr lang="en-US" sz="1800" dirty="0" err="1" smtClean="0">
                <a:latin typeface="Courier New" panose="02070309020205020404" pitchFamily="49" charset="0"/>
                <a:cs typeface="Courier New" panose="02070309020205020404" pitchFamily="49" charset="0"/>
              </a:rPr>
              <a:t>food_exp</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income, data = food)</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mod1 </a:t>
            </a:r>
            <a:r>
              <a:rPr lang="en-US" sz="1800" dirty="0">
                <a:latin typeface="Courier New" panose="02070309020205020404" pitchFamily="49" charset="0"/>
                <a:cs typeface="Courier New" panose="02070309020205020404" pitchFamily="49" charset="0"/>
              </a:rPr>
              <a:t>&lt;- lm(</a:t>
            </a:r>
            <a:r>
              <a:rPr lang="en-US" sz="1800" dirty="0" err="1">
                <a:latin typeface="Courier New" panose="02070309020205020404" pitchFamily="49" charset="0"/>
                <a:cs typeface="Courier New" panose="02070309020205020404" pitchFamily="49" charset="0"/>
              </a:rPr>
              <a:t>food_exp</a:t>
            </a:r>
            <a:r>
              <a:rPr lang="en-US" sz="1800" dirty="0">
                <a:latin typeface="Courier New" panose="02070309020205020404" pitchFamily="49" charset="0"/>
                <a:cs typeface="Courier New" panose="02070309020205020404" pitchFamily="49" charset="0"/>
              </a:rPr>
              <a:t> ~ income, data = food)</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b1 </a:t>
            </a: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(mod1)[[1]]</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b2 </a:t>
            </a: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(mod1)[[2]]</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summary(mod1</a:t>
            </a:r>
            <a:r>
              <a:rPr lang="en-US" sz="1800" dirty="0">
                <a:latin typeface="Courier New" panose="02070309020205020404" pitchFamily="49" charset="0"/>
                <a:cs typeface="Courier New" panose="02070309020205020404" pitchFamily="49" charset="0"/>
              </a:rPr>
              <a:t>)</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smod1 </a:t>
            </a:r>
            <a:r>
              <a:rPr lang="en-US" sz="1800" dirty="0">
                <a:latin typeface="Courier New" panose="02070309020205020404" pitchFamily="49" charset="0"/>
                <a:cs typeface="Courier New" panose="02070309020205020404" pitchFamily="49" charset="0"/>
              </a:rPr>
              <a:t>&lt;- summary(mod1)</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smod1</a:t>
            </a:r>
            <a:endParaRPr lang="en-US" sz="1800" dirty="0">
              <a:latin typeface="Courier New" panose="02070309020205020404" pitchFamily="49" charset="0"/>
              <a:cs typeface="Courier New" panose="02070309020205020404" pitchFamily="49" charset="0"/>
            </a:endParaRP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plot(mod1</a:t>
            </a:r>
            <a:r>
              <a:rPr lang="en-US" sz="1800" dirty="0">
                <a:latin typeface="Courier New" panose="02070309020205020404" pitchFamily="49" charset="0"/>
                <a:cs typeface="Courier New" panose="02070309020205020404" pitchFamily="49" charset="0"/>
              </a:rPr>
              <a:t>)</a:t>
            </a:r>
          </a:p>
          <a:p>
            <a:pPr algn="just"/>
            <a:endParaRPr lang="en-US" sz="1800" dirty="0">
              <a:latin typeface="Courier New" panose="02070309020205020404" pitchFamily="49" charset="0"/>
              <a:cs typeface="Courier New" panose="02070309020205020404" pitchFamily="49" charset="0"/>
            </a:endParaRP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plot(</a:t>
            </a:r>
            <a:r>
              <a:rPr lang="en-US" sz="1800" dirty="0" err="1" smtClean="0">
                <a:latin typeface="Courier New" panose="02070309020205020404" pitchFamily="49" charset="0"/>
                <a:cs typeface="Courier New" panose="02070309020205020404" pitchFamily="49" charset="0"/>
              </a:rPr>
              <a:t>food$income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food$food_exp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xlab</a:t>
            </a:r>
            <a:r>
              <a:rPr lang="en-US" sz="1800" dirty="0">
                <a:latin typeface="Courier New" panose="02070309020205020404" pitchFamily="49" charset="0"/>
                <a:cs typeface="Courier New" panose="02070309020205020404" pitchFamily="49" charset="0"/>
              </a:rPr>
              <a:t>="weekly income in $100", </a:t>
            </a:r>
          </a:p>
          <a:p>
            <a:pPr marL="0" indent="0" algn="just">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ylab</a:t>
            </a:r>
            <a:r>
              <a:rPr lang="en-US" sz="1800" dirty="0">
                <a:latin typeface="Courier New" panose="02070309020205020404" pitchFamily="49" charset="0"/>
                <a:cs typeface="Courier New" panose="02070309020205020404" pitchFamily="49" charset="0"/>
              </a:rPr>
              <a:t>="weekly food expenditure in $", type = "p")</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abline</a:t>
            </a:r>
            <a:r>
              <a:rPr lang="en-US" sz="1800" dirty="0" smtClean="0">
                <a:latin typeface="Courier New" panose="02070309020205020404" pitchFamily="49" charset="0"/>
                <a:cs typeface="Courier New" panose="02070309020205020404" pitchFamily="49" charset="0"/>
              </a:rPr>
              <a:t>(b1,b2</a:t>
            </a:r>
            <a:r>
              <a:rPr lang="en-US" sz="1800" dirty="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43485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Estimación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a:latin typeface="Courier New" panose="02070309020205020404" pitchFamily="49" charset="0"/>
                <a:cs typeface="Courier New" panose="02070309020205020404" pitchFamily="49" charset="0"/>
              </a:rPr>
              <a:t>&gt; names(mod1)</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names(smod1</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Información</a:t>
            </a:r>
            <a:r>
              <a:rPr lang="en-US" sz="1600" dirty="0">
                <a:latin typeface="Courier New" panose="02070309020205020404" pitchFamily="49" charset="0"/>
                <a:cs typeface="Courier New" panose="02070309020205020404" pitchFamily="49" charset="0"/>
              </a:rPr>
              <a:t> que se </a:t>
            </a:r>
            <a:r>
              <a:rPr lang="en-US" sz="1600" dirty="0" err="1">
                <a:latin typeface="Courier New" panose="02070309020205020404" pitchFamily="49" charset="0"/>
                <a:cs typeface="Courier New" panose="02070309020205020404" pitchFamily="49" charset="0"/>
              </a:rPr>
              <a:t>guardan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objetos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estimados</a:t>
            </a: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mod1$coefficients</a:t>
            </a: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smod1$coefficients</a:t>
            </a:r>
            <a:endParaRPr lang="en-US" sz="1600" dirty="0">
              <a:latin typeface="Courier New" panose="02070309020205020404" pitchFamily="49" charset="0"/>
              <a:cs typeface="Courier New" panose="02070309020205020404" pitchFamily="49" charset="0"/>
            </a:endParaRP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Predicción</a:t>
            </a: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newx</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(income = c(20, 25, 27))</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yhat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 predict(mod1, </a:t>
            </a:r>
            <a:r>
              <a:rPr lang="en-US" sz="1600" dirty="0" err="1">
                <a:latin typeface="Courier New" panose="02070309020205020404" pitchFamily="49" charset="0"/>
                <a:cs typeface="Courier New" panose="02070309020205020404" pitchFamily="49" charset="0"/>
              </a:rPr>
              <a:t>newx</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names(</a:t>
            </a:r>
            <a:r>
              <a:rPr lang="en-US" sz="1600" dirty="0" err="1" smtClean="0">
                <a:latin typeface="Courier New" panose="02070309020205020404" pitchFamily="49" charset="0"/>
                <a:cs typeface="Courier New" panose="02070309020205020404" pitchFamily="49" charset="0"/>
              </a:rPr>
              <a:t>yhat</a:t>
            </a:r>
            <a:r>
              <a:rPr lang="en-US" sz="1600" dirty="0">
                <a:latin typeface="Courier New" panose="02070309020205020404" pitchFamily="49" charset="0"/>
                <a:cs typeface="Courier New" panose="02070309020205020404" pitchFamily="49" charset="0"/>
              </a:rPr>
              <a:t>) &lt;- c("income=$2000", "$2500", "$2700") </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yhat</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Matrix de </a:t>
            </a:r>
            <a:r>
              <a:rPr lang="en-US" sz="1600" dirty="0" err="1">
                <a:latin typeface="Courier New" panose="02070309020205020404" pitchFamily="49" charset="0"/>
                <a:cs typeface="Courier New" panose="02070309020205020404" pitchFamily="49" charset="0"/>
              </a:rPr>
              <a:t>varianzas</a:t>
            </a:r>
            <a:r>
              <a:rPr lang="en-US" sz="1600" dirty="0">
                <a:latin typeface="Courier New" panose="02070309020205020404" pitchFamily="49" charset="0"/>
                <a:cs typeface="Courier New" panose="02070309020205020404" pitchFamily="49" charset="0"/>
              </a:rPr>
              <a:t> y </a:t>
            </a:r>
            <a:r>
              <a:rPr lang="en-US" sz="1600" dirty="0" err="1">
                <a:latin typeface="Courier New" panose="02070309020205020404" pitchFamily="49" charset="0"/>
                <a:cs typeface="Courier New" panose="02070309020205020404" pitchFamily="49" charset="0"/>
              </a:rPr>
              <a:t>covarianzas</a:t>
            </a: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varb1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(mod1)[1, 1]</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varb2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(mod1)[2, 2]</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covb1b2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vcov</a:t>
            </a:r>
            <a:r>
              <a:rPr lang="en-US" sz="1600" dirty="0">
                <a:latin typeface="Courier New" panose="02070309020205020404" pitchFamily="49" charset="0"/>
                <a:cs typeface="Courier New" panose="02070309020205020404" pitchFamily="49" charset="0"/>
              </a:rPr>
              <a:t>(mod1)[1,2]</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37620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Más resultados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a:latin typeface="Courier New" panose="02070309020205020404" pitchFamily="49" charset="0"/>
                <a:cs typeface="Courier New" panose="02070309020205020404" pitchFamily="49" charset="0"/>
              </a:rPr>
              <a:t>&gt; smod1 &lt;- summary(mod1)</a:t>
            </a: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xtable</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library(</a:t>
            </a:r>
            <a:r>
              <a:rPr lang="en-US" sz="1600" dirty="0" err="1" smtClean="0">
                <a:latin typeface="Courier New" panose="02070309020205020404" pitchFamily="49" charset="0"/>
                <a:cs typeface="Courier New" panose="02070309020205020404" pitchFamily="49" charset="0"/>
              </a:rPr>
              <a:t>xtable</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table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xtable</a:t>
            </a:r>
            <a:r>
              <a:rPr lang="en-US" sz="1600" dirty="0">
                <a:latin typeface="Courier New" panose="02070309020205020404" pitchFamily="49" charset="0"/>
                <a:cs typeface="Courier New" panose="02070309020205020404" pitchFamily="49" charset="0"/>
              </a:rPr>
              <a:t>(mod1))</a:t>
            </a:r>
          </a:p>
          <a:p>
            <a:pPr marL="0" indent="0" algn="just">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Tabla</a:t>
            </a:r>
            <a:r>
              <a:rPr lang="en-US" sz="1600" dirty="0" smtClean="0">
                <a:latin typeface="Courier New" panose="02070309020205020404" pitchFamily="49" charset="0"/>
                <a:cs typeface="Courier New" panose="02070309020205020404" pitchFamily="49" charset="0"/>
              </a:rPr>
              <a:t> de </a:t>
            </a:r>
            <a:r>
              <a:rPr lang="en-US" sz="1600" dirty="0" err="1" smtClean="0">
                <a:latin typeface="Courier New" panose="02070309020205020404" pitchFamily="49" charset="0"/>
                <a:cs typeface="Courier New" panose="02070309020205020404" pitchFamily="49" charset="0"/>
              </a:rPr>
              <a:t>resultados</a:t>
            </a:r>
            <a:endParaRPr lang="en-US" sz="1600" dirty="0" smtClean="0">
              <a:latin typeface="Courier New" panose="02070309020205020404" pitchFamily="49" charset="0"/>
              <a:cs typeface="Courier New" panose="02070309020205020404" pitchFamily="49" charset="0"/>
            </a:endParaRP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knitr</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library(</a:t>
            </a:r>
            <a:r>
              <a:rPr lang="en-US" sz="1600" dirty="0" err="1" smtClean="0">
                <a:latin typeface="Courier New" panose="02070309020205020404" pitchFamily="49" charset="0"/>
                <a:cs typeface="Courier New" panose="02070309020205020404" pitchFamily="49" charset="0"/>
              </a:rPr>
              <a:t>knitr</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kable</a:t>
            </a:r>
            <a:r>
              <a:rPr lang="en-US" sz="1600" dirty="0" smtClean="0">
                <a:latin typeface="Courier New" panose="02070309020205020404" pitchFamily="49" charset="0"/>
                <a:cs typeface="Courier New" panose="02070309020205020404" pitchFamily="49" charset="0"/>
              </a:rPr>
              <a:t>(table</a:t>
            </a:r>
            <a:r>
              <a:rPr lang="en-US" sz="1600" dirty="0">
                <a:latin typeface="Courier New" panose="02070309020205020404" pitchFamily="49" charset="0"/>
                <a:cs typeface="Courier New" panose="02070309020205020404" pitchFamily="49" charset="0"/>
              </a:rPr>
              <a:t>, caption="Regression output showing the coefficients")</a:t>
            </a: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anov</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anova</a:t>
            </a:r>
            <a:r>
              <a:rPr lang="en-US" sz="1600" dirty="0">
                <a:latin typeface="Courier New" panose="02070309020205020404" pitchFamily="49" charset="0"/>
                <a:cs typeface="Courier New" panose="02070309020205020404" pitchFamily="49" charset="0"/>
              </a:rPr>
              <a:t>(mod1)</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dfr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anov</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kable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dfr</a:t>
            </a:r>
            <a:r>
              <a:rPr lang="en-US" sz="1600" dirty="0">
                <a:latin typeface="Courier New" panose="02070309020205020404" pitchFamily="49" charset="0"/>
                <a:cs typeface="Courier New" panose="02070309020205020404" pitchFamily="49" charset="0"/>
              </a:rPr>
              <a:t>, caption="Output generated by the `</a:t>
            </a:r>
            <a:r>
              <a:rPr lang="en-US" sz="1600" dirty="0" err="1">
                <a:latin typeface="Courier New" panose="02070309020205020404" pitchFamily="49" charset="0"/>
                <a:cs typeface="Courier New" panose="02070309020205020404" pitchFamily="49" charset="0"/>
              </a:rPr>
              <a:t>anova</a:t>
            </a:r>
            <a:r>
              <a:rPr lang="en-US" sz="1600" dirty="0">
                <a:latin typeface="Courier New" panose="02070309020205020404" pitchFamily="49" charset="0"/>
                <a:cs typeface="Courier New" panose="02070309020205020404" pitchFamily="49" charset="0"/>
              </a:rPr>
              <a:t>` function")</a:t>
            </a:r>
          </a:p>
          <a:p>
            <a:pPr marL="0" indent="0" algn="just">
              <a:buNone/>
            </a:pP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949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Pruebas de hipótesis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indent="-234950" algn="just"/>
            <a:r>
              <a:rPr lang="es-CO" sz="2000" dirty="0" smtClean="0"/>
              <a:t>Una vez que obtiene un estimador, es importante contrastar si los resultados se corresponden con resultados provenientes de la teoría</a:t>
            </a:r>
          </a:p>
          <a:p>
            <a:pPr marL="688975" lvl="1" indent="-234950" algn="just"/>
            <a:r>
              <a:rPr lang="es-CO" sz="1800" dirty="0" smtClean="0"/>
              <a:t>Por ejemplo, estimamos la demanda de gasolina. Es esta inelástica?</a:t>
            </a:r>
          </a:p>
          <a:p>
            <a:pPr marL="688975" lvl="1" indent="-234950" algn="just"/>
            <a:endParaRPr lang="es-CO" sz="1800" dirty="0"/>
          </a:p>
          <a:p>
            <a:pPr marL="288925" indent="-234950" algn="just"/>
            <a:r>
              <a:rPr lang="es-CO" sz="2000" dirty="0" smtClean="0"/>
              <a:t>Una prueba de hipótesis consiste en una regla de decisión que permite rechazar o no una proposición, denotada como </a:t>
            </a:r>
            <a:r>
              <a:rPr lang="es-CO" sz="2000" i="1" dirty="0" smtClean="0"/>
              <a:t>H</a:t>
            </a:r>
            <a:r>
              <a:rPr lang="es-CO" sz="2000" i="1" baseline="-25000" dirty="0" smtClean="0"/>
              <a:t>0</a:t>
            </a:r>
          </a:p>
          <a:p>
            <a:pPr marL="288925" indent="-234950" algn="just"/>
            <a:endParaRPr lang="es-CO" sz="2000" i="1" baseline="-25000" dirty="0" smtClean="0"/>
          </a:p>
          <a:p>
            <a:pPr marL="288925" indent="-234950" algn="just"/>
            <a:r>
              <a:rPr lang="es-CO" sz="2000" dirty="0" smtClean="0"/>
              <a:t>Existen 2 tipos de errores:</a:t>
            </a:r>
            <a:endParaRPr lang="es-CO" sz="2000" i="1" baseline="-25000" dirty="0" smtClean="0"/>
          </a:p>
          <a:p>
            <a:pPr marL="288925" indent="-234950" algn="just"/>
            <a:endParaRPr lang="es-CO" sz="2000" dirty="0"/>
          </a:p>
          <a:p>
            <a:pPr marL="53975" indent="0" algn="just">
              <a:buNone/>
            </a:pPr>
            <a:endParaRPr lang="es-CO" sz="2000" dirty="0">
              <a:solidFill>
                <a:srgbClr val="FF0000"/>
              </a:solidFill>
            </a:endParaRPr>
          </a:p>
        </p:txBody>
      </p:sp>
      <p:graphicFrame>
        <p:nvGraphicFramePr>
          <p:cNvPr id="2" name="Table 1"/>
          <p:cNvGraphicFramePr>
            <a:graphicFrameLocks noGrp="1"/>
          </p:cNvGraphicFramePr>
          <p:nvPr>
            <p:extLst/>
          </p:nvPr>
        </p:nvGraphicFramePr>
        <p:xfrm>
          <a:off x="1676401" y="4437139"/>
          <a:ext cx="6096000" cy="1646086"/>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gridSpan="2">
                  <a:txBody>
                    <a:bodyPr/>
                    <a:lstStyle/>
                    <a:p>
                      <a:pPr algn="ctr"/>
                      <a:r>
                        <a:rPr lang="en-US" dirty="0" smtClean="0"/>
                        <a:t>Estado de </a:t>
                      </a:r>
                      <a:r>
                        <a:rPr lang="en-US" dirty="0" err="1" smtClean="0"/>
                        <a:t>naturaleza</a:t>
                      </a:r>
                      <a:endParaRPr lang="en-US" dirty="0"/>
                    </a:p>
                  </a:txBody>
                  <a:tcPr/>
                </a:tc>
                <a:tc hMerge="1">
                  <a:txBody>
                    <a:bodyPr/>
                    <a:lstStyle/>
                    <a:p>
                      <a:endParaRPr lang="en-US" dirty="0"/>
                    </a:p>
                  </a:txBody>
                  <a:tcPr/>
                </a:tc>
              </a:tr>
              <a:tr h="53356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err="1" smtClean="0"/>
                        <a:t>Decisión</a:t>
                      </a:r>
                      <a:endParaRPr lang="en-US" b="1" dirty="0" smtClean="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800" b="1" i="1" dirty="0" smtClean="0"/>
                        <a:t>H</a:t>
                      </a:r>
                      <a:r>
                        <a:rPr lang="es-CO" sz="1800" b="1" i="1" baseline="-25000" dirty="0" smtClean="0"/>
                        <a:t>0  </a:t>
                      </a:r>
                      <a:r>
                        <a:rPr lang="es-CO" sz="1800" b="1" i="1" baseline="0" dirty="0" smtClean="0"/>
                        <a:t>verdadera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800" b="1" i="1" dirty="0" smtClean="0"/>
                        <a:t>H</a:t>
                      </a:r>
                      <a:r>
                        <a:rPr lang="es-CO" sz="1800" b="1" i="1" baseline="-25000" dirty="0" smtClean="0"/>
                        <a:t>0 </a:t>
                      </a:r>
                      <a:r>
                        <a:rPr lang="es-CO" sz="1800" b="1" i="1" baseline="0" dirty="0" smtClean="0"/>
                        <a:t> falsa</a:t>
                      </a:r>
                      <a:endParaRPr lang="es-CO" sz="1800" b="1" i="1" baseline="-25000" dirty="0" smtClean="0"/>
                    </a:p>
                  </a:txBody>
                  <a:tcPr/>
                </a:tc>
              </a:tr>
              <a:tr h="370840">
                <a:tc>
                  <a:txBody>
                    <a:bodyPr/>
                    <a:lstStyle/>
                    <a:p>
                      <a:r>
                        <a:rPr lang="en-US" b="1" dirty="0" err="1" smtClean="0"/>
                        <a:t>Rechazar</a:t>
                      </a:r>
                      <a:endParaRPr lang="en-US" b="1" dirty="0"/>
                    </a:p>
                  </a:txBody>
                  <a:tcPr/>
                </a:tc>
                <a:tc>
                  <a:txBody>
                    <a:bodyPr/>
                    <a:lstStyle/>
                    <a:p>
                      <a:pPr algn="ctr"/>
                      <a:r>
                        <a:rPr lang="en-US" b="1" dirty="0" smtClean="0">
                          <a:solidFill>
                            <a:srgbClr val="FF0000"/>
                          </a:solidFill>
                        </a:rPr>
                        <a:t>Error</a:t>
                      </a:r>
                      <a:r>
                        <a:rPr lang="en-US" b="1" baseline="0" dirty="0" smtClean="0">
                          <a:solidFill>
                            <a:srgbClr val="FF0000"/>
                          </a:solidFill>
                        </a:rPr>
                        <a:t> </a:t>
                      </a:r>
                      <a:r>
                        <a:rPr lang="en-US" b="1" baseline="0" dirty="0" err="1" smtClean="0">
                          <a:solidFill>
                            <a:srgbClr val="FF0000"/>
                          </a:solidFill>
                        </a:rPr>
                        <a:t>tipo</a:t>
                      </a:r>
                      <a:r>
                        <a:rPr lang="en-US" b="1" baseline="0" dirty="0" smtClean="0">
                          <a:solidFill>
                            <a:srgbClr val="FF0000"/>
                          </a:solidFill>
                        </a:rPr>
                        <a:t> I: </a:t>
                      </a:r>
                      <a:r>
                        <a:rPr lang="el-GR" b="1" baseline="0" dirty="0" smtClean="0">
                          <a:solidFill>
                            <a:srgbClr val="FF0000"/>
                          </a:solidFill>
                        </a:rPr>
                        <a:t>α</a:t>
                      </a:r>
                      <a:endParaRPr lang="en-US" b="1" dirty="0">
                        <a:solidFill>
                          <a:srgbClr val="FF0000"/>
                        </a:solidFill>
                      </a:endParaRPr>
                    </a:p>
                  </a:txBody>
                  <a:tcPr/>
                </a:tc>
                <a:tc>
                  <a:txBody>
                    <a:bodyPr/>
                    <a:lstStyle/>
                    <a:p>
                      <a:pPr algn="ctr"/>
                      <a:r>
                        <a:rPr lang="en-US" dirty="0" err="1" smtClean="0"/>
                        <a:t>Potencia</a:t>
                      </a:r>
                      <a:endParaRPr lang="en-US" dirty="0"/>
                    </a:p>
                  </a:txBody>
                  <a:tcPr/>
                </a:tc>
              </a:tr>
              <a:tr h="370840">
                <a:tc>
                  <a:txBody>
                    <a:bodyPr/>
                    <a:lstStyle/>
                    <a:p>
                      <a:r>
                        <a:rPr lang="en-US" b="1" dirty="0" smtClean="0"/>
                        <a:t>No </a:t>
                      </a:r>
                      <a:r>
                        <a:rPr lang="en-US" b="1" dirty="0" err="1" smtClean="0"/>
                        <a:t>rechazar</a:t>
                      </a:r>
                      <a:endParaRPr lang="en-US" b="1" dirty="0"/>
                    </a:p>
                  </a:txBody>
                  <a:tcPr/>
                </a:tc>
                <a:tc>
                  <a:txBody>
                    <a:bodyPr/>
                    <a:lstStyle/>
                    <a:p>
                      <a:pPr algn="ctr"/>
                      <a:r>
                        <a:rPr lang="en-US" dirty="0" smtClean="0"/>
                        <a:t>Novel de </a:t>
                      </a:r>
                      <a:r>
                        <a:rPr lang="en-US" dirty="0" err="1" smtClean="0"/>
                        <a:t>confianza</a:t>
                      </a:r>
                      <a:endParaRPr lang="en-US" dirty="0"/>
                    </a:p>
                  </a:txBody>
                  <a:tcPr/>
                </a:tc>
                <a:tc>
                  <a:txBody>
                    <a:bodyPr/>
                    <a:lstStyle/>
                    <a:p>
                      <a:pPr algn="ctr"/>
                      <a:r>
                        <a:rPr lang="en-US" b="1" dirty="0" smtClean="0">
                          <a:solidFill>
                            <a:srgbClr val="FF0000"/>
                          </a:solidFill>
                        </a:rPr>
                        <a:t>Error</a:t>
                      </a:r>
                      <a:r>
                        <a:rPr lang="en-US" b="1" baseline="0" dirty="0" smtClean="0">
                          <a:solidFill>
                            <a:srgbClr val="FF0000"/>
                          </a:solidFill>
                        </a:rPr>
                        <a:t> </a:t>
                      </a:r>
                      <a:r>
                        <a:rPr lang="en-US" b="1" baseline="0" dirty="0" err="1" smtClean="0">
                          <a:solidFill>
                            <a:srgbClr val="FF0000"/>
                          </a:solidFill>
                        </a:rPr>
                        <a:t>tipo</a:t>
                      </a:r>
                      <a:r>
                        <a:rPr lang="en-US" b="1" baseline="0" dirty="0" smtClean="0">
                          <a:solidFill>
                            <a:srgbClr val="FF0000"/>
                          </a:solidFill>
                        </a:rPr>
                        <a:t> II: </a:t>
                      </a:r>
                      <a:r>
                        <a:rPr lang="el-GR" b="1" baseline="0" dirty="0" smtClean="0">
                          <a:solidFill>
                            <a:srgbClr val="FF0000"/>
                          </a:solidFill>
                        </a:rPr>
                        <a:t>β</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6440209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Pruebas de hipótesis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800" dirty="0"/>
          </a:p>
          <a:p>
            <a:pPr marL="914400" lvl="2" indent="0" algn="just">
              <a:buNone/>
            </a:pPr>
            <a:endParaRPr lang="es-CO" sz="1800" dirty="0" smtClean="0"/>
          </a:p>
          <a:p>
            <a:pPr marL="914400" lvl="2" indent="0" algn="just">
              <a:buNone/>
            </a:pPr>
            <a:endParaRPr lang="es-CO" sz="1800" dirty="0"/>
          </a:p>
          <a:p>
            <a:pPr marL="914400" lvl="2" indent="0" algn="just">
              <a:buNone/>
            </a:pPr>
            <a:endParaRPr lang="es-CO" sz="1800" dirty="0" smtClean="0"/>
          </a:p>
          <a:p>
            <a:pPr marL="914400" lvl="2" indent="0" algn="just">
              <a:buNone/>
            </a:pPr>
            <a:endParaRPr lang="es-CO" sz="1800" dirty="0"/>
          </a:p>
          <a:p>
            <a:pPr marL="914400" lvl="2" indent="0" algn="just">
              <a:buNone/>
            </a:pPr>
            <a:endParaRPr lang="es-CO" sz="1800" dirty="0" smtClean="0"/>
          </a:p>
          <a:p>
            <a:pPr marL="0" lvl="2" indent="0" algn="just">
              <a:buNone/>
            </a:pPr>
            <a:endParaRPr lang="es-CO" sz="1800" dirty="0" smtClean="0"/>
          </a:p>
          <a:p>
            <a:pPr marL="0" lvl="2" indent="0" algn="just">
              <a:buNone/>
            </a:pPr>
            <a:r>
              <a:rPr lang="es-CO" sz="1800" dirty="0" smtClean="0"/>
              <a:t>Pasos para realizar una prueba de hipótesis:</a:t>
            </a:r>
          </a:p>
          <a:p>
            <a:pPr marL="171450" lvl="2" indent="-171450" algn="just"/>
            <a:r>
              <a:rPr lang="es-CO" sz="1800" dirty="0" smtClean="0"/>
              <a:t>Formular hipótesis: nula </a:t>
            </a:r>
            <a:r>
              <a:rPr lang="es-CO" sz="1800" i="1" dirty="0" smtClean="0"/>
              <a:t>H</a:t>
            </a:r>
            <a:r>
              <a:rPr lang="es-CO" sz="1800" i="1" baseline="-25000" dirty="0" smtClean="0"/>
              <a:t>0</a:t>
            </a:r>
            <a:r>
              <a:rPr lang="es-CO" sz="1800" i="1" dirty="0" smtClean="0"/>
              <a:t> </a:t>
            </a:r>
            <a:r>
              <a:rPr lang="es-CO" sz="1800" dirty="0" smtClean="0"/>
              <a:t>y alternativa </a:t>
            </a:r>
            <a:r>
              <a:rPr lang="es-CO" sz="1800" i="1" dirty="0" smtClean="0"/>
              <a:t>H</a:t>
            </a:r>
            <a:r>
              <a:rPr lang="es-CO" sz="1800" i="1" baseline="-25000" dirty="0" smtClean="0"/>
              <a:t>1</a:t>
            </a:r>
            <a:endParaRPr lang="es-CO" sz="1800" i="1" baseline="-25000" dirty="0"/>
          </a:p>
          <a:p>
            <a:pPr marL="171450" lvl="2" indent="-171450" algn="just"/>
            <a:r>
              <a:rPr lang="es-CO" sz="1800" dirty="0" smtClean="0"/>
              <a:t>Estadístico de prueba</a:t>
            </a:r>
          </a:p>
          <a:p>
            <a:pPr marL="171450" lvl="2" indent="-171450" algn="just"/>
            <a:r>
              <a:rPr lang="es-CO" sz="1800" dirty="0" smtClean="0"/>
              <a:t>Nivel de significancia</a:t>
            </a:r>
          </a:p>
          <a:p>
            <a:pPr marL="171450" lvl="2" indent="-171450" algn="just"/>
            <a:r>
              <a:rPr lang="es-CO" sz="1800" dirty="0" smtClean="0"/>
              <a:t>Conclusión</a:t>
            </a:r>
          </a:p>
          <a:p>
            <a:pPr marL="628650" lvl="3" indent="-171450" algn="just"/>
            <a:endParaRPr lang="es-CO" sz="1050" dirty="0" smtClean="0"/>
          </a:p>
          <a:p>
            <a:pPr marL="171450" lvl="2" indent="-171450" algn="just"/>
            <a:endParaRPr lang="es-CO" sz="1800" dirty="0"/>
          </a:p>
          <a:p>
            <a:pPr marL="914400" lvl="2" indent="0" algn="just">
              <a:buNone/>
            </a:pPr>
            <a:endParaRPr lang="es-CO" sz="1800" dirty="0" smtClean="0"/>
          </a:p>
          <a:p>
            <a:pPr marL="914400" lvl="2" indent="0" algn="just">
              <a:buNone/>
            </a:pPr>
            <a:endParaRPr lang="es-CO" sz="1800" dirty="0"/>
          </a:p>
          <a:p>
            <a:pPr marL="914400" lvl="2" indent="0" algn="just">
              <a:buNone/>
            </a:pPr>
            <a:endParaRPr lang="es-CO" sz="1800" dirty="0" smtClean="0"/>
          </a:p>
          <a:p>
            <a:pPr marL="914400" lvl="2" indent="0" algn="just">
              <a:buNone/>
            </a:pPr>
            <a:endParaRPr lang="es-CO" sz="18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975" indent="0" algn="just">
              <a:buNone/>
            </a:pPr>
            <a:endParaRPr lang="es-CO" sz="2000" dirty="0"/>
          </a:p>
          <a:p>
            <a:pPr marL="53975" indent="0" algn="just">
              <a:buNone/>
            </a:pPr>
            <a:endParaRPr lang="es-CO" sz="2000"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539" y="1782449"/>
            <a:ext cx="4506923" cy="2377440"/>
          </a:xfrm>
          <a:prstGeom prst="rect">
            <a:avLst/>
          </a:prstGeom>
        </p:spPr>
      </p:pic>
    </p:spTree>
    <p:extLst>
      <p:ext uri="{BB962C8B-B14F-4D97-AF65-F5344CB8AC3E}">
        <p14:creationId xmlns:p14="http://schemas.microsoft.com/office/powerpoint/2010/main" val="35447875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Inferencia</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a:latin typeface="Courier New" panose="02070309020205020404" pitchFamily="49" charset="0"/>
                <a:cs typeface="Courier New" panose="02070309020205020404" pitchFamily="49" charset="0"/>
              </a:rPr>
              <a:t>&gt; load(file = "</a:t>
            </a:r>
            <a:r>
              <a:rPr lang="en-US" sz="1600" dirty="0" err="1">
                <a:latin typeface="Courier New" panose="02070309020205020404" pitchFamily="49" charset="0"/>
                <a:cs typeface="Courier New" panose="02070309020205020404" pitchFamily="49" charset="0"/>
              </a:rPr>
              <a:t>food.rda</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alpha </a:t>
            </a:r>
            <a:r>
              <a:rPr lang="en-US" sz="1600" dirty="0">
                <a:latin typeface="Courier New" panose="02070309020205020404" pitchFamily="49" charset="0"/>
                <a:cs typeface="Courier New" panose="02070309020205020404" pitchFamily="49" charset="0"/>
              </a:rPr>
              <a:t>&lt;- 0.05 </a:t>
            </a: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Nivel</a:t>
            </a:r>
            <a:r>
              <a:rPr lang="en-US" sz="1600" dirty="0">
                <a:latin typeface="Courier New" panose="02070309020205020404" pitchFamily="49" charset="0"/>
                <a:cs typeface="Courier New" panose="02070309020205020404" pitchFamily="49" charset="0"/>
              </a:rPr>
              <a:t> de </a:t>
            </a:r>
            <a:r>
              <a:rPr lang="en-US" sz="1600" dirty="0" err="1">
                <a:latin typeface="Courier New" panose="02070309020205020404" pitchFamily="49" charset="0"/>
                <a:cs typeface="Courier New" panose="02070309020205020404" pitchFamily="49" charset="0"/>
              </a:rPr>
              <a:t>significancia</a:t>
            </a: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&gt; </a:t>
            </a:r>
            <a:endParaRPr lang="en-US" sz="1600" dirty="0" smtClean="0">
              <a:latin typeface="Courier New" panose="02070309020205020404" pitchFamily="49" charset="0"/>
              <a:cs typeface="Courier New" panose="02070309020205020404" pitchFamily="49" charset="0"/>
            </a:endParaRPr>
          </a:p>
          <a:p>
            <a:pPr marL="0" indent="0" algn="just">
              <a:buNone/>
            </a:pPr>
            <a:r>
              <a:rPr lang="en-US" sz="1600" dirty="0" smtClean="0">
                <a:latin typeface="Courier New" panose="02070309020205020404" pitchFamily="49" charset="0"/>
                <a:cs typeface="Courier New" panose="02070309020205020404" pitchFamily="49" charset="0"/>
              </a:rPr>
              <a:t>mod1 </a:t>
            </a:r>
            <a:r>
              <a:rPr lang="en-US" sz="1600" dirty="0">
                <a:latin typeface="Courier New" panose="02070309020205020404" pitchFamily="49" charset="0"/>
                <a:cs typeface="Courier New" panose="02070309020205020404" pitchFamily="49" charset="0"/>
              </a:rPr>
              <a:t>&lt;- lm(</a:t>
            </a:r>
            <a:r>
              <a:rPr lang="en-US" sz="1600" dirty="0" err="1">
                <a:latin typeface="Courier New" panose="02070309020205020404" pitchFamily="49" charset="0"/>
                <a:cs typeface="Courier New" panose="02070309020205020404" pitchFamily="49" charset="0"/>
              </a:rPr>
              <a:t>food_exp~income</a:t>
            </a:r>
            <a:r>
              <a:rPr lang="en-US" sz="1600" dirty="0">
                <a:latin typeface="Courier New" panose="02070309020205020404" pitchFamily="49" charset="0"/>
                <a:cs typeface="Courier New" panose="02070309020205020404" pitchFamily="49" charset="0"/>
              </a:rPr>
              <a:t>, data=food)</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b2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(mod1)[[2]]</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df</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df.residual</a:t>
            </a:r>
            <a:r>
              <a:rPr lang="en-US" sz="1600" dirty="0">
                <a:latin typeface="Courier New" panose="02070309020205020404" pitchFamily="49" charset="0"/>
                <a:cs typeface="Courier New" panose="02070309020205020404" pitchFamily="49" charset="0"/>
              </a:rPr>
              <a:t>(mod1) </a:t>
            </a: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Grados</a:t>
            </a:r>
            <a:r>
              <a:rPr lang="en-US" sz="1600" dirty="0">
                <a:latin typeface="Courier New" panose="02070309020205020404" pitchFamily="49" charset="0"/>
                <a:cs typeface="Courier New" panose="02070309020205020404" pitchFamily="49" charset="0"/>
              </a:rPr>
              <a:t> de </a:t>
            </a:r>
            <a:r>
              <a:rPr lang="en-US" sz="1600" dirty="0" err="1">
                <a:latin typeface="Courier New" panose="02070309020205020404" pitchFamily="49" charset="0"/>
                <a:cs typeface="Courier New" panose="02070309020205020404" pitchFamily="49" charset="0"/>
              </a:rPr>
              <a:t>libertad</a:t>
            </a:r>
            <a:endParaRPr lang="en-US" sz="1600" dirty="0">
              <a:latin typeface="Courier New" panose="02070309020205020404" pitchFamily="49" charset="0"/>
              <a:cs typeface="Courier New" panose="02070309020205020404" pitchFamily="49" charset="0"/>
            </a:endParaRPr>
          </a:p>
          <a:p>
            <a:pPr marL="0" indent="0" algn="just">
              <a:buNone/>
            </a:pPr>
            <a:endParaRPr lang="en-US" sz="1600" dirty="0" smtClean="0">
              <a:latin typeface="Courier New" panose="02070309020205020404" pitchFamily="49" charset="0"/>
              <a:cs typeface="Courier New" panose="02070309020205020404" pitchFamily="49" charset="0"/>
            </a:endParaRPr>
          </a:p>
          <a:p>
            <a:pPr marL="0" indent="0" algn="just">
              <a:buNone/>
            </a:pPr>
            <a:r>
              <a:rPr lang="en-US" sz="1600" dirty="0" smtClean="0">
                <a:latin typeface="Courier New" panose="02070309020205020404" pitchFamily="49" charset="0"/>
                <a:cs typeface="Courier New" panose="02070309020205020404" pitchFamily="49" charset="0"/>
              </a:rPr>
              <a:t>&gt; smod1 </a:t>
            </a:r>
            <a:r>
              <a:rPr lang="en-US" sz="1600" dirty="0">
                <a:latin typeface="Courier New" panose="02070309020205020404" pitchFamily="49" charset="0"/>
                <a:cs typeface="Courier New" panose="02070309020205020404" pitchFamily="49" charset="0"/>
              </a:rPr>
              <a:t>&lt;- summary(mod1)</a:t>
            </a:r>
          </a:p>
          <a:p>
            <a:pPr marL="0" indent="0" algn="just">
              <a:buNone/>
            </a:pPr>
            <a:r>
              <a:rPr lang="en-US" sz="1600" dirty="0" smtClean="0">
                <a:latin typeface="Courier New" panose="02070309020205020404" pitchFamily="49" charset="0"/>
                <a:cs typeface="Courier New" panose="02070309020205020404" pitchFamily="49" charset="0"/>
              </a:rPr>
              <a:t>&gt; seb2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(smod1)[2,2] </a:t>
            </a:r>
            <a:endParaRPr lang="en-US" sz="1600" dirty="0" smtClean="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 se(b2)</a:t>
            </a:r>
          </a:p>
          <a:p>
            <a:pPr marL="0" indent="0" algn="just">
              <a:buNone/>
            </a:pPr>
            <a:r>
              <a:rPr lang="en-US" sz="1600" dirty="0" smtClean="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tc</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qt</a:t>
            </a:r>
            <a:r>
              <a:rPr lang="en-US" sz="1600" dirty="0">
                <a:latin typeface="Courier New" panose="02070309020205020404" pitchFamily="49" charset="0"/>
                <a:cs typeface="Courier New" panose="02070309020205020404" pitchFamily="49" charset="0"/>
              </a:rPr>
              <a:t>(1-alpha/2, </a:t>
            </a: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lowb</a:t>
            </a:r>
            <a:r>
              <a:rPr lang="en-US" sz="1600" dirty="0">
                <a:latin typeface="Courier New" panose="02070309020205020404" pitchFamily="49" charset="0"/>
                <a:cs typeface="Courier New" panose="02070309020205020404" pitchFamily="49" charset="0"/>
              </a:rPr>
              <a:t> &lt;- b2-tc*seb2; </a:t>
            </a:r>
            <a:r>
              <a:rPr lang="en-US" sz="1600" dirty="0" err="1">
                <a:latin typeface="Courier New" panose="02070309020205020404" pitchFamily="49" charset="0"/>
                <a:cs typeface="Courier New" panose="02070309020205020404" pitchFamily="49" charset="0"/>
              </a:rPr>
              <a:t>upb</a:t>
            </a:r>
            <a:r>
              <a:rPr lang="en-US" sz="1600" dirty="0">
                <a:latin typeface="Courier New" panose="02070309020205020404" pitchFamily="49" charset="0"/>
                <a:cs typeface="Courier New" panose="02070309020205020404" pitchFamily="49" charset="0"/>
              </a:rPr>
              <a:t> &lt;- b2+tc*seb2</a:t>
            </a:r>
          </a:p>
          <a:p>
            <a:pPr marL="0" indent="0" algn="just">
              <a:buNone/>
            </a:pP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lowb</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upb</a:t>
            </a:r>
            <a:endParaRPr lang="en-US" sz="1600" dirty="0">
              <a:latin typeface="Courier New" panose="02070309020205020404" pitchFamily="49" charset="0"/>
              <a:cs typeface="Courier New" panose="02070309020205020404" pitchFamily="49" charset="0"/>
            </a:endParaRP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54034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Inferencia</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800" dirty="0" smtClean="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t_est</a:t>
            </a:r>
            <a:r>
              <a:rPr lang="en-US" sz="1800" dirty="0">
                <a:latin typeface="Courier New" panose="02070309020205020404" pitchFamily="49" charset="0"/>
                <a:cs typeface="Courier New" panose="02070309020205020404" pitchFamily="49" charset="0"/>
              </a:rPr>
              <a:t>&lt;-b2/seb2</a:t>
            </a:r>
          </a:p>
          <a:p>
            <a:pPr marL="0" indent="0" algn="just">
              <a:buNone/>
            </a:pPr>
            <a:r>
              <a:rPr lang="en-US" sz="1800" dirty="0" smtClean="0">
                <a:latin typeface="Courier New" panose="02070309020205020404" pitchFamily="49" charset="0"/>
                <a:cs typeface="Courier New" panose="02070309020205020404" pitchFamily="49" charset="0"/>
              </a:rPr>
              <a:t># Se </a:t>
            </a:r>
            <a:r>
              <a:rPr lang="en-US" sz="1800" dirty="0" err="1" smtClean="0">
                <a:latin typeface="Courier New" panose="02070309020205020404" pitchFamily="49" charset="0"/>
                <a:cs typeface="Courier New" panose="02070309020205020404" pitchFamily="49" charset="0"/>
              </a:rPr>
              <a:t>puede</a:t>
            </a:r>
            <a:r>
              <a:rPr lang="en-US" sz="1800" dirty="0" smtClean="0">
                <a:latin typeface="Courier New" panose="02070309020205020404" pitchFamily="49" charset="0"/>
                <a:cs typeface="Courier New" panose="02070309020205020404" pitchFamily="49" charset="0"/>
              </a:rPr>
              <a:t> comparer valor del t </a:t>
            </a:r>
            <a:r>
              <a:rPr lang="en-US" sz="1800" dirty="0" err="1" smtClean="0">
                <a:latin typeface="Courier New" panose="02070309020205020404" pitchFamily="49" charset="0"/>
                <a:cs typeface="Courier New" panose="02070309020205020404" pitchFamily="49" charset="0"/>
              </a:rPr>
              <a:t>estimado</a:t>
            </a:r>
            <a:r>
              <a:rPr lang="en-US" sz="1800" dirty="0" smtClean="0">
                <a:latin typeface="Courier New" panose="02070309020205020404" pitchFamily="49" charset="0"/>
                <a:cs typeface="Courier New" panose="02070309020205020404" pitchFamily="49" charset="0"/>
              </a:rPr>
              <a:t> con </a:t>
            </a:r>
            <a:r>
              <a:rPr lang="en-US" sz="1800" dirty="0" err="1" smtClean="0">
                <a:latin typeface="Courier New" panose="02070309020205020404" pitchFamily="49" charset="0"/>
                <a:cs typeface="Courier New" panose="02070309020205020404" pitchFamily="49" charset="0"/>
              </a:rPr>
              <a:t>su</a:t>
            </a:r>
            <a:r>
              <a:rPr lang="en-US" sz="1800" dirty="0" smtClean="0">
                <a:latin typeface="Courier New" panose="02070309020205020404" pitchFamily="49" charset="0"/>
                <a:cs typeface="Courier New" panose="02070309020205020404" pitchFamily="49" charset="0"/>
              </a:rPr>
              <a:t> valor </a:t>
            </a:r>
            <a:r>
              <a:rPr lang="en-US" sz="1800" dirty="0" err="1" smtClean="0">
                <a:latin typeface="Courier New" panose="02070309020205020404" pitchFamily="49" charset="0"/>
                <a:cs typeface="Courier New" panose="02070309020205020404" pitchFamily="49" charset="0"/>
              </a:rPr>
              <a:t>crítico</a:t>
            </a:r>
            <a:endParaRPr lang="en-US" sz="1800" dirty="0" smtClean="0">
              <a:latin typeface="Courier New" panose="02070309020205020404" pitchFamily="49" charset="0"/>
              <a:cs typeface="Courier New" panose="02070309020205020404" pitchFamily="49" charset="0"/>
            </a:endParaRPr>
          </a:p>
          <a:p>
            <a:pPr marL="0" indent="0" algn="just">
              <a:buNone/>
            </a:pPr>
            <a:endParaRPr lang="en-US" sz="1800" dirty="0">
              <a:latin typeface="Courier New" panose="02070309020205020404" pitchFamily="49" charset="0"/>
              <a:cs typeface="Courier New" panose="02070309020205020404" pitchFamily="49" charset="0"/>
            </a:endParaRP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endParaRPr lang="en-US" sz="1800" dirty="0">
              <a:latin typeface="Courier New" panose="02070309020205020404" pitchFamily="49" charset="0"/>
              <a:cs typeface="Courier New" panose="02070309020205020404" pitchFamily="49" charset="0"/>
            </a:endParaRPr>
          </a:p>
          <a:p>
            <a:pPr marL="0" indent="0" algn="just">
              <a:buNone/>
            </a:pPr>
            <a:r>
              <a:rPr lang="en-US" sz="1800" dirty="0" smtClean="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linearHypothesis</a:t>
            </a:r>
            <a:r>
              <a:rPr lang="en-US" sz="1800" dirty="0" smtClean="0">
                <a:latin typeface="Courier New" panose="02070309020205020404" pitchFamily="49" charset="0"/>
                <a:cs typeface="Courier New" panose="02070309020205020404" pitchFamily="49" charset="0"/>
              </a:rPr>
              <a:t>(mod1</a:t>
            </a:r>
            <a:r>
              <a:rPr lang="en-US" sz="1800" dirty="0">
                <a:latin typeface="Courier New" panose="02070309020205020404" pitchFamily="49" charset="0"/>
                <a:cs typeface="Courier New" panose="02070309020205020404" pitchFamily="49" charset="0"/>
              </a:rPr>
              <a:t>, "income = 0")</a:t>
            </a:r>
          </a:p>
          <a:p>
            <a:pPr marL="0" indent="0" algn="just">
              <a:buNone/>
            </a:pPr>
            <a:endParaRPr lang="en-US" sz="1800" dirty="0">
              <a:latin typeface="Courier New" panose="02070309020205020404" pitchFamily="49" charset="0"/>
              <a:cs typeface="Courier New" panose="02070309020205020404" pitchFamily="49" charset="0"/>
            </a:endParaRPr>
          </a:p>
          <a:p>
            <a:pPr marL="0" indent="0" algn="just">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coefs</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 names(</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(mod1))</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linearHypothesis</a:t>
            </a:r>
            <a:r>
              <a:rPr lang="en-US" sz="1800" dirty="0" smtClean="0">
                <a:latin typeface="Courier New" panose="02070309020205020404" pitchFamily="49" charset="0"/>
                <a:cs typeface="Courier New" panose="02070309020205020404" pitchFamily="49" charset="0"/>
              </a:rPr>
              <a:t>(mod1</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coefs</a:t>
            </a:r>
            <a:r>
              <a:rPr lang="en-US" sz="1800" dirty="0">
                <a:latin typeface="Courier New" panose="02070309020205020404" pitchFamily="49" charset="0"/>
                <a:cs typeface="Courier New" panose="02070309020205020404" pitchFamily="49" charset="0"/>
              </a:rPr>
              <a:t>[-1]) </a:t>
            </a: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linearHypothesis</a:t>
            </a:r>
            <a:r>
              <a:rPr lang="en-US" sz="1800" dirty="0">
                <a:latin typeface="Courier New" panose="02070309020205020404" pitchFamily="49" charset="0"/>
                <a:cs typeface="Courier New" panose="02070309020205020404" pitchFamily="49" charset="0"/>
              </a:rPr>
              <a:t>(mod1, </a:t>
            </a:r>
            <a:r>
              <a:rPr lang="en-US" sz="1800" dirty="0" err="1">
                <a:latin typeface="Courier New" panose="02070309020205020404" pitchFamily="49" charset="0"/>
                <a:cs typeface="Courier New" panose="02070309020205020404" pitchFamily="49" charset="0"/>
              </a:rPr>
              <a:t>hypothesis.matrix</a:t>
            </a:r>
            <a:r>
              <a:rPr lang="en-US" sz="1800" dirty="0">
                <a:latin typeface="Courier New" panose="02070309020205020404" pitchFamily="49" charset="0"/>
                <a:cs typeface="Courier New" panose="02070309020205020404" pitchFamily="49" charset="0"/>
              </a:rPr>
              <a:t> = c(0, 1), </a:t>
            </a:r>
            <a:r>
              <a:rPr lang="en-US" sz="1800" dirty="0" err="1">
                <a:latin typeface="Courier New" panose="02070309020205020404" pitchFamily="49" charset="0"/>
                <a:cs typeface="Courier New" panose="02070309020205020404" pitchFamily="49" charset="0"/>
              </a:rPr>
              <a:t>rhs</a:t>
            </a:r>
            <a:r>
              <a:rPr lang="en-US" sz="1800" dirty="0">
                <a:latin typeface="Courier New" panose="02070309020205020404" pitchFamily="49" charset="0"/>
                <a:cs typeface="Courier New" panose="02070309020205020404" pitchFamily="49" charset="0"/>
              </a:rPr>
              <a:t>=0)</a:t>
            </a: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endParaRPr lang="en-US" sz="1800" dirty="0">
              <a:latin typeface="Courier New" panose="02070309020205020404" pitchFamily="49" charset="0"/>
              <a:cs typeface="Courier New" panose="02070309020205020404" pitchFamily="49" charset="0"/>
            </a:endParaRP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endParaRPr 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26286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Diagnóstico de errores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800" dirty="0" smtClean="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ehat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 mod1$residuals</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plot(</a:t>
            </a:r>
            <a:r>
              <a:rPr lang="en-US" sz="1800" dirty="0" err="1" smtClean="0">
                <a:latin typeface="Courier New" panose="02070309020205020404" pitchFamily="49" charset="0"/>
                <a:cs typeface="Courier New" panose="02070309020205020404" pitchFamily="49" charset="0"/>
              </a:rPr>
              <a:t>food$income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ehat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xlab</a:t>
            </a:r>
            <a:r>
              <a:rPr lang="en-US" sz="1800" dirty="0">
                <a:latin typeface="Courier New" panose="02070309020205020404" pitchFamily="49" charset="0"/>
                <a:cs typeface="Courier New" panose="02070309020205020404" pitchFamily="49" charset="0"/>
              </a:rPr>
              <a:t>="income", </a:t>
            </a:r>
            <a:r>
              <a:rPr lang="en-US" sz="1800" dirty="0" err="1">
                <a:latin typeface="Courier New" panose="02070309020205020404" pitchFamily="49" charset="0"/>
                <a:cs typeface="Courier New" panose="02070309020205020404" pitchFamily="49" charset="0"/>
              </a:rPr>
              <a:t>ylab</a:t>
            </a:r>
            <a:r>
              <a:rPr lang="en-US" sz="1800" dirty="0">
                <a:latin typeface="Courier New" panose="02070309020205020404" pitchFamily="49" charset="0"/>
                <a:cs typeface="Courier New" panose="02070309020205020404" pitchFamily="49" charset="0"/>
              </a:rPr>
              <a:t>="residuals")</a:t>
            </a:r>
          </a:p>
          <a:p>
            <a:pPr marL="0" indent="0" algn="just">
              <a:buNone/>
            </a:pPr>
            <a:r>
              <a:rPr lang="en-US" sz="2000" dirty="0" err="1" smtClean="0">
                <a:latin typeface="+mj-lt"/>
                <a:cs typeface="Courier New" panose="02070309020205020404" pitchFamily="49" charset="0"/>
              </a:rPr>
              <a:t>Qué</a:t>
            </a:r>
            <a:r>
              <a:rPr lang="en-US" sz="2000" dirty="0" smtClean="0">
                <a:latin typeface="+mj-lt"/>
                <a:cs typeface="Courier New" panose="02070309020205020404" pitchFamily="49" charset="0"/>
              </a:rPr>
              <a:t> </a:t>
            </a:r>
            <a:r>
              <a:rPr lang="en-US" sz="2000" dirty="0" err="1">
                <a:latin typeface="+mj-lt"/>
                <a:cs typeface="Courier New" panose="02070309020205020404" pitchFamily="49" charset="0"/>
              </a:rPr>
              <a:t>características</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tienen</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estos</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errores</a:t>
            </a:r>
            <a:r>
              <a:rPr lang="en-US" sz="2000" dirty="0">
                <a:latin typeface="+mj-lt"/>
                <a:cs typeface="Courier New" panose="02070309020205020404" pitchFamily="49" charset="0"/>
              </a:rPr>
              <a:t>?</a:t>
            </a:r>
            <a:endParaRPr lang="en-US" sz="1800" dirty="0">
              <a:latin typeface="+mj-lt"/>
              <a:cs typeface="Courier New" panose="02070309020205020404" pitchFamily="49" charset="0"/>
            </a:endParaRP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ebar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 mean(</a:t>
            </a:r>
            <a:r>
              <a:rPr lang="en-US" sz="1800" dirty="0" err="1">
                <a:latin typeface="Courier New" panose="02070309020205020404" pitchFamily="49" charset="0"/>
                <a:cs typeface="Courier New" panose="02070309020205020404" pitchFamily="49" charset="0"/>
              </a:rPr>
              <a:t>ehat</a:t>
            </a:r>
            <a:r>
              <a:rPr lang="en-US" sz="1800" dirty="0">
                <a:latin typeface="Courier New" panose="02070309020205020404" pitchFamily="49" charset="0"/>
                <a:cs typeface="Courier New" panose="02070309020205020404" pitchFamily="49" charset="0"/>
              </a:rPr>
              <a:t>)</a:t>
            </a:r>
          </a:p>
          <a:p>
            <a:pPr marL="0" indent="0" algn="just">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sde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ehat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hist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ehat</a:t>
            </a:r>
            <a:r>
              <a:rPr lang="en-US" sz="1800" dirty="0">
                <a:latin typeface="Courier New" panose="02070309020205020404" pitchFamily="49" charset="0"/>
                <a:cs typeface="Courier New" panose="02070309020205020404" pitchFamily="49" charset="0"/>
              </a:rPr>
              <a:t>, col="grey", </a:t>
            </a:r>
            <a:r>
              <a:rPr lang="en-US" sz="1800" dirty="0" err="1">
                <a:latin typeface="Courier New" panose="02070309020205020404" pitchFamily="49" charset="0"/>
                <a:cs typeface="Courier New" panose="02070309020205020404" pitchFamily="49" charset="0"/>
              </a:rPr>
              <a:t>freq</a:t>
            </a:r>
            <a:r>
              <a:rPr lang="en-US" sz="1800" dirty="0">
                <a:latin typeface="Courier New" panose="02070309020205020404" pitchFamily="49" charset="0"/>
                <a:cs typeface="Courier New" panose="02070309020205020404" pitchFamily="49" charset="0"/>
              </a:rPr>
              <a:t>=FALSE, main</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ylab</a:t>
            </a:r>
            <a:r>
              <a:rPr lang="en-US" sz="1800" dirty="0">
                <a:latin typeface="Courier New" panose="02070309020205020404" pitchFamily="49" charset="0"/>
                <a:cs typeface="Courier New" panose="02070309020205020404" pitchFamily="49" charset="0"/>
              </a:rPr>
              <a:t>="density", </a:t>
            </a:r>
            <a:r>
              <a:rPr lang="en-US" sz="1800" dirty="0" err="1">
                <a:latin typeface="Courier New" panose="02070309020205020404" pitchFamily="49" charset="0"/>
                <a:cs typeface="Courier New" panose="02070309020205020404" pitchFamily="49" charset="0"/>
              </a:rPr>
              <a:t>xlab</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ehat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curve(</a:t>
            </a:r>
            <a:r>
              <a:rPr lang="en-US" sz="1800" dirty="0" err="1" smtClean="0">
                <a:latin typeface="Courier New" panose="02070309020205020404" pitchFamily="49" charset="0"/>
                <a:cs typeface="Courier New" panose="02070309020205020404" pitchFamily="49" charset="0"/>
              </a:rPr>
              <a:t>dnorm</a:t>
            </a:r>
            <a:r>
              <a:rPr lang="en-US" sz="1800" dirty="0" smtClean="0">
                <a:latin typeface="Courier New" panose="02070309020205020404" pitchFamily="49" charset="0"/>
                <a:cs typeface="Courier New" panose="02070309020205020404" pitchFamily="49" charset="0"/>
              </a:rPr>
              <a:t>(x</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ebar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sde</a:t>
            </a:r>
            <a:r>
              <a:rPr lang="en-US" sz="1800" dirty="0">
                <a:latin typeface="Courier New" panose="02070309020205020404" pitchFamily="49" charset="0"/>
                <a:cs typeface="Courier New" panose="02070309020205020404" pitchFamily="49" charset="0"/>
              </a:rPr>
              <a:t>), col=2, </a:t>
            </a:r>
            <a:r>
              <a:rPr lang="en-US" sz="1800" dirty="0" smtClean="0">
                <a:latin typeface="Courier New" panose="02070309020205020404" pitchFamily="49" charset="0"/>
                <a:cs typeface="Courier New" panose="02070309020205020404" pitchFamily="49" charset="0"/>
              </a:rPr>
              <a:t>add=TRUE, 	</a:t>
            </a:r>
            <a:r>
              <a:rPr lang="en-US" sz="1800" dirty="0" err="1" smtClean="0">
                <a:latin typeface="Courier New" panose="02070309020205020404" pitchFamily="49" charset="0"/>
                <a:cs typeface="Courier New" panose="02070309020205020404" pitchFamily="49" charset="0"/>
              </a:rPr>
              <a:t>ylab</a:t>
            </a:r>
            <a:r>
              <a:rPr lang="en-US" sz="1800" dirty="0">
                <a:latin typeface="Courier New" panose="02070309020205020404" pitchFamily="49" charset="0"/>
                <a:cs typeface="Courier New" panose="02070309020205020404" pitchFamily="49" charset="0"/>
              </a:rPr>
              <a:t>="density", </a:t>
            </a:r>
            <a:r>
              <a:rPr lang="en-US" sz="1800" dirty="0" err="1">
                <a:latin typeface="Courier New" panose="02070309020205020404" pitchFamily="49" charset="0"/>
                <a:cs typeface="Courier New" panose="02070309020205020404" pitchFamily="49" charset="0"/>
              </a:rPr>
              <a:t>xlab</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ehat</a:t>
            </a:r>
            <a:r>
              <a:rPr lang="en-US" sz="1800" dirty="0">
                <a:latin typeface="Courier New" panose="02070309020205020404" pitchFamily="49" charset="0"/>
                <a:cs typeface="Courier New" panose="02070309020205020404" pitchFamily="49" charset="0"/>
              </a:rPr>
              <a:t>")</a:t>
            </a: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r>
              <a:rPr lang="en-US" sz="1800" dirty="0" smtClean="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jarque.bera.test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ehat</a:t>
            </a:r>
            <a:r>
              <a:rPr lang="en-US" sz="1800" dirty="0">
                <a:latin typeface="Courier New" panose="02070309020205020404" pitchFamily="49" charset="0"/>
                <a:cs typeface="Courier New" panose="02070309020205020404" pitchFamily="49" charset="0"/>
              </a:rPr>
              <a:t>) </a:t>
            </a:r>
          </a:p>
          <a:p>
            <a:pPr marL="0" indent="0" algn="just">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Jarque-Bera</a:t>
            </a:r>
            <a:endParaRPr lang="en-US" sz="1800" dirty="0">
              <a:latin typeface="Courier New" panose="02070309020205020404" pitchFamily="49" charset="0"/>
              <a:cs typeface="Courier New" panose="02070309020205020404" pitchFamily="49" charset="0"/>
            </a:endParaRPr>
          </a:p>
          <a:p>
            <a:pPr marL="0" indent="0" algn="just">
              <a:buNone/>
            </a:pPr>
            <a:r>
              <a:rPr lang="en-US" sz="2000" dirty="0" err="1">
                <a:latin typeface="+mj-lt"/>
                <a:cs typeface="Courier New" panose="02070309020205020404" pitchFamily="49" charset="0"/>
              </a:rPr>
              <a:t>En</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qué</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consiste</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este</a:t>
            </a:r>
            <a:r>
              <a:rPr lang="en-US" sz="2000" dirty="0">
                <a:latin typeface="+mj-lt"/>
                <a:cs typeface="Courier New" panose="02070309020205020404" pitchFamily="49" charset="0"/>
              </a:rPr>
              <a:t> test?</a:t>
            </a:r>
          </a:p>
        </p:txBody>
      </p:sp>
    </p:spTree>
    <p:extLst>
      <p:ext uri="{BB962C8B-B14F-4D97-AF65-F5344CB8AC3E}">
        <p14:creationId xmlns:p14="http://schemas.microsoft.com/office/powerpoint/2010/main" val="307101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969492"/>
            <a:ext cx="8029838" cy="707886"/>
          </a:xfrm>
          <a:prstGeom prst="rect">
            <a:avLst/>
          </a:prstGeom>
          <a:noFill/>
        </p:spPr>
        <p:txBody>
          <a:bodyPr wrap="square" rtlCol="0">
            <a:spAutoFit/>
          </a:bodyPr>
          <a:lstStyle/>
          <a:p>
            <a:r>
              <a:rPr lang="es-ES" sz="4000" b="1" dirty="0" smtClean="0">
                <a:solidFill>
                  <a:schemeClr val="accent2">
                    <a:lumMod val="50000"/>
                  </a:schemeClr>
                </a:solidFill>
              </a:rPr>
              <a:t>Métodos de regresión</a:t>
            </a:r>
            <a:endParaRPr lang="es-ES" sz="40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indent="-234950" algn="just"/>
            <a:r>
              <a:rPr lang="es-CO" sz="2400" dirty="0" smtClean="0"/>
              <a:t>Usualmente estos métodos se concentran en estudiar el comportamiento promedio de la unidad de análisis dado un conjunto de características: media condicional</a:t>
            </a:r>
          </a:p>
          <a:p>
            <a:pPr marL="288925" indent="-234950" algn="just"/>
            <a:endParaRPr lang="es-CO" sz="2400" dirty="0"/>
          </a:p>
          <a:p>
            <a:pPr marL="288925" indent="-234950" algn="just"/>
            <a:r>
              <a:rPr lang="es-CO" sz="2400" dirty="0" smtClean="0"/>
              <a:t>Otros funcionales de interés: función de distribución, </a:t>
            </a:r>
            <a:r>
              <a:rPr lang="es-CO" sz="2400" dirty="0" err="1" smtClean="0"/>
              <a:t>cuantil</a:t>
            </a:r>
            <a:r>
              <a:rPr lang="es-CO" sz="2400" dirty="0" smtClean="0"/>
              <a:t> condicional, varianza condicional (importante en finanzas), función de riesgo, percentil condicional, …</a:t>
            </a:r>
            <a:endParaRPr lang="es-CO" sz="1800" dirty="0" smtClean="0"/>
          </a:p>
        </p:txBody>
      </p:sp>
    </p:spTree>
    <p:extLst>
      <p:ext uri="{BB962C8B-B14F-4D97-AF65-F5344CB8AC3E}">
        <p14:creationId xmlns:p14="http://schemas.microsoft.com/office/powerpoint/2010/main" val="37419187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Test de normalidad</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2000" dirty="0" smtClean="0"/>
                  <a:t>La </a:t>
                </a:r>
                <a:r>
                  <a:rPr lang="es-ES" sz="2000" dirty="0"/>
                  <a:t>prueba de </a:t>
                </a:r>
                <a:r>
                  <a:rPr lang="es-ES" sz="2000" dirty="0" err="1"/>
                  <a:t>Jarque</a:t>
                </a:r>
                <a:r>
                  <a:rPr lang="es-ES" sz="2000" dirty="0"/>
                  <a:t> y </a:t>
                </a:r>
                <a:r>
                  <a:rPr lang="es-ES" sz="2000" dirty="0" err="1"/>
                  <a:t>Bera</a:t>
                </a:r>
                <a:r>
                  <a:rPr lang="es-ES" sz="2000" dirty="0"/>
                  <a:t> (JB) </a:t>
                </a:r>
                <a:r>
                  <a:rPr lang="es-ES" sz="2000" dirty="0" smtClean="0"/>
                  <a:t>está </a:t>
                </a:r>
                <a:r>
                  <a:rPr lang="es-ES" sz="2000" dirty="0"/>
                  <a:t>basada en la idea que en </a:t>
                </a:r>
                <a:r>
                  <a:rPr lang="es-ES" sz="2000" dirty="0" smtClean="0"/>
                  <a:t>la distribución </a:t>
                </a:r>
                <a:r>
                  <a:rPr lang="es-ES" sz="2000" dirty="0"/>
                  <a:t>normal el tercer momento </a:t>
                </a:r>
                <a:r>
                  <a:rPr lang="es-ES" sz="2000" dirty="0" smtClean="0"/>
                  <a:t>(asimetría,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𝜂</m:t>
                        </m:r>
                      </m:e>
                      <m:sub>
                        <m:r>
                          <a:rPr lang="en-US" sz="2000" b="0" i="1" smtClean="0">
                            <a:latin typeface="Cambria Math" panose="02040503050406030204" pitchFamily="18" charset="0"/>
                          </a:rPr>
                          <m:t>1</m:t>
                        </m:r>
                      </m:sub>
                    </m:sSub>
                  </m:oMath>
                </a14:m>
                <a:r>
                  <a:rPr lang="es-ES" sz="2000" dirty="0" smtClean="0"/>
                  <a:t>) </a:t>
                </a:r>
                <a:r>
                  <a:rPr lang="es-ES" sz="2000" dirty="0"/>
                  <a:t>es cero y </a:t>
                </a:r>
                <a:r>
                  <a:rPr lang="es-ES" sz="2000" dirty="0" smtClean="0"/>
                  <a:t>el cuarto </a:t>
                </a:r>
                <a:r>
                  <a:rPr lang="es-ES" sz="2000" dirty="0"/>
                  <a:t>momento (</a:t>
                </a:r>
                <a:r>
                  <a:rPr lang="es-ES" sz="2000" dirty="0" err="1"/>
                  <a:t>curtosis</a:t>
                </a:r>
                <a:r>
                  <a:rPr lang="es-E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𝜂</m:t>
                        </m:r>
                      </m:e>
                      <m:sub>
                        <m:r>
                          <a:rPr lang="en-US" sz="2000" b="0" i="1" smtClean="0">
                            <a:latin typeface="Cambria Math" panose="02040503050406030204" pitchFamily="18" charset="0"/>
                          </a:rPr>
                          <m:t>2</m:t>
                        </m:r>
                      </m:sub>
                    </m:sSub>
                  </m:oMath>
                </a14:m>
                <a:r>
                  <a:rPr lang="es-ES" sz="2000" dirty="0"/>
                  <a:t>) es igual a </a:t>
                </a:r>
                <a:r>
                  <a:rPr lang="es-ES" sz="2000" dirty="0" smtClean="0"/>
                  <a:t>tres</a:t>
                </a:r>
                <a:endParaRPr lang="es-ES" sz="2000" dirty="0"/>
              </a:p>
              <a:p>
                <a:endParaRPr lang="es-ES" sz="2000" dirty="0" smtClean="0"/>
              </a:p>
              <a:p>
                <a:r>
                  <a:rPr lang="es-ES" sz="2000" dirty="0" smtClean="0"/>
                  <a:t>Bajo la hipótesis nula de normalidad, el estadístico es</a:t>
                </a:r>
              </a:p>
              <a:p>
                <a:pPr marL="0" indent="0">
                  <a:buNone/>
                </a:pPr>
                <a:endParaRPr lang="en-US" sz="20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𝐽𝐵</m:t>
                      </m:r>
                      <m:r>
                        <a:rPr lang="en-US" sz="2000" b="0" i="1" smtClean="0">
                          <a:latin typeface="Cambria Math" panose="02040503050406030204" pitchFamily="18" charset="0"/>
                        </a:rPr>
                        <m:t>=</m:t>
                      </m:r>
                      <m:r>
                        <a:rPr lang="en-US" sz="2000" b="0" i="1" smtClean="0">
                          <a:latin typeface="Cambria Math" panose="02040503050406030204" pitchFamily="18" charset="0"/>
                        </a:rPr>
                        <m:t>𝑇</m:t>
                      </m:r>
                      <m:d>
                        <m:dPr>
                          <m:begChr m:val="["/>
                          <m:endChr m:val="]"/>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sSubSup>
                                    <m:sSubSupPr>
                                      <m:ctrlPr>
                                        <a:rPr lang="en-US" sz="2000" i="1">
                                          <a:latin typeface="Cambria Math" panose="02040503050406030204" pitchFamily="18" charset="0"/>
                                        </a:rPr>
                                      </m:ctrlPr>
                                    </m:sSubSupPr>
                                    <m:e>
                                      <m:r>
                                        <a:rPr lang="en-US" sz="2000" i="1">
                                          <a:latin typeface="Cambria Math" panose="02040503050406030204" pitchFamily="18" charset="0"/>
                                        </a:rPr>
                                        <m:t>𝜂</m:t>
                                      </m:r>
                                    </m:e>
                                    <m:sub>
                                      <m:r>
                                        <a:rPr lang="en-US" sz="2000" i="1">
                                          <a:latin typeface="Cambria Math" panose="02040503050406030204" pitchFamily="18" charset="0"/>
                                        </a:rPr>
                                        <m:t>1</m:t>
                                      </m:r>
                                    </m:sub>
                                    <m:sup>
                                      <m:r>
                                        <a:rPr lang="en-US" sz="2000" i="1">
                                          <a:latin typeface="Cambria Math" panose="02040503050406030204" pitchFamily="18" charset="0"/>
                                        </a:rPr>
                                        <m:t>2</m:t>
                                      </m:r>
                                    </m:sup>
                                  </m:sSubSup>
                                </m:e>
                              </m:acc>
                            </m:num>
                            <m:den>
                              <m:r>
                                <a:rPr lang="en-US" sz="2000" b="0" i="1" smtClean="0">
                                  <a:latin typeface="Cambria Math" panose="02040503050406030204" pitchFamily="18" charset="0"/>
                                </a:rPr>
                                <m:t>6</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smtClean="0">
                                      <a:latin typeface="Cambria Math" panose="02040503050406030204" pitchFamily="18" charset="0"/>
                                    </a:rPr>
                                  </m:ctrlPr>
                                </m:sSupPr>
                                <m:e>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𝜂</m:t>
                                              </m:r>
                                            </m:e>
                                            <m:sub>
                                              <m:r>
                                                <a:rPr lang="en-US" sz="2000" i="1">
                                                  <a:latin typeface="Cambria Math" panose="02040503050406030204" pitchFamily="18" charset="0"/>
                                                </a:rPr>
                                                <m:t>2</m:t>
                                              </m:r>
                                            </m:sub>
                                          </m:sSub>
                                        </m:e>
                                      </m:acc>
                                      <m:r>
                                        <a:rPr lang="en-US" sz="2000" i="1">
                                          <a:latin typeface="Cambria Math" panose="02040503050406030204" pitchFamily="18" charset="0"/>
                                        </a:rPr>
                                        <m:t>−3</m:t>
                                      </m:r>
                                    </m:e>
                                  </m:d>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24</m:t>
                              </m:r>
                            </m:den>
                          </m:f>
                        </m:e>
                      </m:d>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𝜒</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oMath>
                  </m:oMathPara>
                </a14:m>
                <a:endParaRPr lang="es-ES" sz="2000" dirty="0" smtClean="0"/>
              </a:p>
              <a:p>
                <a:pPr marL="0" indent="0">
                  <a:buNone/>
                </a:pPr>
                <a:endParaRPr lang="es-ES" sz="2000" dirty="0"/>
              </a:p>
              <a:p>
                <a:pPr marL="0" indent="0">
                  <a:buNone/>
                </a:pPr>
                <a:r>
                  <a:rPr lang="es-ES" sz="2000" b="1" dirty="0" smtClean="0">
                    <a:solidFill>
                      <a:srgbClr val="C00000"/>
                    </a:solidFill>
                  </a:rPr>
                  <a:t>Nota:</a:t>
                </a:r>
                <a:r>
                  <a:rPr lang="es-ES" sz="2000" dirty="0" smtClean="0"/>
                  <a:t> Esta prueba es a una cola</a:t>
                </a:r>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638300"/>
                <a:ext cx="8229600" cy="4619279"/>
              </a:xfrm>
              <a:prstGeom prst="rect">
                <a:avLst/>
              </a:prstGeom>
              <a:blipFill rotWithShape="0">
                <a:blip r:embed="rId3"/>
                <a:stretch>
                  <a:fillRect l="-741" t="-792"/>
                </a:stretch>
              </a:blipFill>
            </p:spPr>
            <p:txBody>
              <a:bodyPr/>
              <a:lstStyle/>
              <a:p>
                <a:r>
                  <a:rPr lang="en-US">
                    <a:noFill/>
                  </a:rPr>
                  <a:t> </a:t>
                </a:r>
              </a:p>
            </p:txBody>
          </p:sp>
        </mc:Fallback>
      </mc:AlternateContent>
    </p:spTree>
    <p:extLst>
      <p:ext uri="{BB962C8B-B14F-4D97-AF65-F5344CB8AC3E}">
        <p14:creationId xmlns:p14="http://schemas.microsoft.com/office/powerpoint/2010/main" val="31766053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Regresión </a:t>
            </a:r>
            <a:r>
              <a:rPr lang="es-ES" sz="3600" b="1" dirty="0" err="1" smtClean="0">
                <a:solidFill>
                  <a:schemeClr val="accent2">
                    <a:lumMod val="50000"/>
                  </a:schemeClr>
                </a:solidFill>
              </a:rPr>
              <a:t>multiple</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Información</a:t>
            </a:r>
            <a:r>
              <a:rPr lang="en-US" sz="1800" dirty="0">
                <a:latin typeface="Courier New" panose="02070309020205020404" pitchFamily="49" charset="0"/>
                <a:cs typeface="Courier New" panose="02070309020205020404" pitchFamily="49" charset="0"/>
              </a:rPr>
              <a:t> de </a:t>
            </a:r>
            <a:r>
              <a:rPr lang="en-US" sz="1800" dirty="0" err="1">
                <a:latin typeface="Courier New" panose="02070309020205020404" pitchFamily="49" charset="0"/>
                <a:cs typeface="Courier New" panose="02070309020205020404" pitchFamily="49" charset="0"/>
              </a:rPr>
              <a:t>una</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hamburgueseria</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sobre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ventas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precio</a:t>
            </a:r>
            <a:r>
              <a:rPr lang="en-US" sz="1800" dirty="0">
                <a:latin typeface="Courier New" panose="02070309020205020404" pitchFamily="49" charset="0"/>
                <a:cs typeface="Courier New" panose="02070309020205020404" pitchFamily="49" charset="0"/>
              </a:rPr>
              <a:t> y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gasto</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publicidad</a:t>
            </a:r>
            <a:endParaRPr lang="en-US" sz="1800" dirty="0">
              <a:latin typeface="Courier New" panose="02070309020205020404" pitchFamily="49" charset="0"/>
              <a:cs typeface="Courier New" panose="02070309020205020404" pitchFamily="49" charset="0"/>
            </a:endParaRPr>
          </a:p>
          <a:p>
            <a:pPr marL="0" indent="0" algn="just">
              <a:buNone/>
            </a:pPr>
            <a:r>
              <a:rPr lang="en-US" sz="1800" dirty="0" smtClean="0">
                <a:latin typeface="Courier New" panose="02070309020205020404" pitchFamily="49" charset="0"/>
                <a:cs typeface="Courier New" panose="02070309020205020404" pitchFamily="49" charset="0"/>
              </a:rPr>
              <a:t>&gt; load(file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andy.rda</a:t>
            </a:r>
            <a:r>
              <a:rPr lang="en-US" sz="1800" dirty="0">
                <a:latin typeface="Courier New" panose="02070309020205020404" pitchFamily="49" charset="0"/>
                <a:cs typeface="Courier New" panose="02070309020205020404" pitchFamily="49" charset="0"/>
              </a:rPr>
              <a:t>")</a:t>
            </a:r>
          </a:p>
          <a:p>
            <a:pPr marL="0" indent="0" algn="just">
              <a:buNone/>
            </a:pPr>
            <a:r>
              <a:rPr lang="en-US" sz="1800" dirty="0" smtClean="0">
                <a:latin typeface="Courier New" panose="02070309020205020404" pitchFamily="49" charset="0"/>
                <a:cs typeface="Courier New" panose="02070309020205020404" pitchFamily="49" charset="0"/>
              </a:rPr>
              <a:t>&gt; head(</a:t>
            </a:r>
            <a:r>
              <a:rPr lang="en-US" sz="1800" dirty="0" err="1" smtClean="0">
                <a:latin typeface="Courier New" panose="02070309020205020404" pitchFamily="49" charset="0"/>
                <a:cs typeface="Courier New" panose="02070309020205020404" pitchFamily="49" charset="0"/>
              </a:rPr>
              <a:t>andy</a:t>
            </a:r>
            <a:r>
              <a:rPr lang="en-US" sz="1800" dirty="0" smtClean="0">
                <a:latin typeface="Courier New" panose="02070309020205020404" pitchFamily="49" charset="0"/>
                <a:cs typeface="Courier New" panose="02070309020205020404" pitchFamily="49" charset="0"/>
              </a:rPr>
              <a:t>)</a:t>
            </a:r>
          </a:p>
          <a:p>
            <a:pPr algn="just">
              <a:buFont typeface="Wingdings" panose="05000000000000000000" pitchFamily="2" charset="2"/>
              <a:buChar char="Ø"/>
            </a:pPr>
            <a:endParaRPr lang="en-US" sz="1800" dirty="0">
              <a:latin typeface="Courier New" panose="02070309020205020404" pitchFamily="49" charset="0"/>
              <a:cs typeface="Courier New" panose="02070309020205020404" pitchFamily="49" charset="0"/>
            </a:endParaRPr>
          </a:p>
          <a:p>
            <a:pPr marL="0" indent="0" algn="just">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mod1 </a:t>
            </a:r>
            <a:r>
              <a:rPr lang="en-US" sz="1800" dirty="0">
                <a:latin typeface="Courier New" panose="02070309020205020404" pitchFamily="49" charset="0"/>
                <a:cs typeface="Courier New" panose="02070309020205020404" pitchFamily="49" charset="0"/>
              </a:rPr>
              <a:t>&lt;- lm(</a:t>
            </a:r>
            <a:r>
              <a:rPr lang="en-US" sz="1800" dirty="0" err="1">
                <a:latin typeface="Courier New" panose="02070309020205020404" pitchFamily="49" charset="0"/>
                <a:cs typeface="Courier New" panose="02070309020205020404" pitchFamily="49" charset="0"/>
              </a:rPr>
              <a:t>sales~price+advert</a:t>
            </a:r>
            <a:r>
              <a:rPr lang="en-US" sz="1800" dirty="0">
                <a:latin typeface="Courier New" panose="02070309020205020404" pitchFamily="49" charset="0"/>
                <a:cs typeface="Courier New" panose="02070309020205020404" pitchFamily="49" charset="0"/>
              </a:rPr>
              <a:t>, data=</a:t>
            </a:r>
            <a:r>
              <a:rPr lang="en-US" sz="1800" dirty="0" err="1">
                <a:latin typeface="Courier New" panose="02070309020205020404" pitchFamily="49" charset="0"/>
                <a:cs typeface="Courier New" panose="02070309020205020404" pitchFamily="49" charset="0"/>
              </a:rPr>
              <a:t>andy</a:t>
            </a:r>
            <a:r>
              <a:rPr lang="en-US" sz="1800" dirty="0">
                <a:latin typeface="Courier New" panose="02070309020205020404" pitchFamily="49" charset="0"/>
                <a:cs typeface="Courier New" panose="02070309020205020404" pitchFamily="49" charset="0"/>
              </a:rPr>
              <a:t>)</a:t>
            </a:r>
          </a:p>
          <a:p>
            <a:pPr marL="0" indent="0" algn="just">
              <a:buNone/>
            </a:pPr>
            <a:r>
              <a:rPr lang="en-US" sz="1800" dirty="0" smtClean="0">
                <a:latin typeface="Courier New" panose="02070309020205020404" pitchFamily="49" charset="0"/>
                <a:cs typeface="Courier New" panose="02070309020205020404" pitchFamily="49" charset="0"/>
              </a:rPr>
              <a:t>&gt; smod1 </a:t>
            </a: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data.frame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xtable</a:t>
            </a:r>
            <a:r>
              <a:rPr lang="en-US" sz="1800" dirty="0">
                <a:latin typeface="Courier New" panose="02070309020205020404" pitchFamily="49" charset="0"/>
                <a:cs typeface="Courier New" panose="02070309020205020404" pitchFamily="49" charset="0"/>
              </a:rPr>
              <a:t>(summary(mod1</a:t>
            </a:r>
            <a:r>
              <a:rPr lang="en-US" sz="1800" dirty="0" smtClean="0">
                <a:latin typeface="Courier New" panose="02070309020205020404" pitchFamily="49" charset="0"/>
                <a:cs typeface="Courier New" panose="02070309020205020404" pitchFamily="49" charset="0"/>
              </a:rPr>
              <a:t>)))</a:t>
            </a:r>
          </a:p>
          <a:p>
            <a:pPr marL="0" indent="0" algn="just">
              <a:buNone/>
            </a:pPr>
            <a:endParaRPr lang="en-US" sz="1800" dirty="0">
              <a:latin typeface="Courier New" panose="02070309020205020404" pitchFamily="49" charset="0"/>
              <a:cs typeface="Courier New" panose="02070309020205020404" pitchFamily="49" charset="0"/>
            </a:endParaRPr>
          </a:p>
          <a:p>
            <a:pPr marL="0" indent="0" algn="just">
              <a:buNone/>
            </a:pPr>
            <a:r>
              <a:rPr lang="en-US" sz="1800" dirty="0" smtClean="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kable</a:t>
            </a:r>
            <a:r>
              <a:rPr lang="en-US" sz="1800" dirty="0" smtClean="0">
                <a:latin typeface="Courier New" panose="02070309020205020404" pitchFamily="49" charset="0"/>
                <a:cs typeface="Courier New" panose="02070309020205020404" pitchFamily="49" charset="0"/>
              </a:rPr>
              <a:t>(smod1</a:t>
            </a:r>
            <a:r>
              <a:rPr lang="en-US" sz="1800" dirty="0">
                <a:latin typeface="Courier New" panose="02070309020205020404" pitchFamily="49" charset="0"/>
                <a:cs typeface="Courier New" panose="02070309020205020404" pitchFamily="49" charset="0"/>
              </a:rPr>
              <a:t>, caption="The basic multiple regression model</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col.names</a:t>
            </a:r>
            <a:r>
              <a:rPr lang="en-US" sz="1800" dirty="0" smtClean="0">
                <a:latin typeface="Courier New" panose="02070309020205020404" pitchFamily="49" charset="0"/>
                <a:cs typeface="Courier New" panose="02070309020205020404" pitchFamily="49" charset="0"/>
              </a:rPr>
              <a:t>=c</a:t>
            </a:r>
            <a:r>
              <a:rPr lang="en-US" sz="1800" dirty="0">
                <a:latin typeface="Courier New" panose="02070309020205020404" pitchFamily="49" charset="0"/>
                <a:cs typeface="Courier New" panose="02070309020205020404" pitchFamily="49" charset="0"/>
              </a:rPr>
              <a:t>("coefficient", "Std. Error", "t-value", "p-value"), align="c", digits=3</a:t>
            </a:r>
            <a:r>
              <a:rPr lang="en-US" sz="1800" dirty="0" smtClean="0">
                <a:latin typeface="Courier New" panose="02070309020205020404" pitchFamily="49" charset="0"/>
                <a:cs typeface="Courier New" panose="02070309020205020404" pitchFamily="49" charset="0"/>
              </a:rPr>
              <a:t>)</a:t>
            </a: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r>
              <a:rPr lang="en-US" sz="1800" dirty="0" smtClean="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linearHypothesis</a:t>
            </a:r>
            <a:r>
              <a:rPr lang="en-US" sz="1800" dirty="0" smtClean="0">
                <a:latin typeface="Courier New" panose="02070309020205020404" pitchFamily="49" charset="0"/>
                <a:cs typeface="Courier New" panose="02070309020205020404" pitchFamily="49" charset="0"/>
              </a:rPr>
              <a:t>(mod1</a:t>
            </a:r>
            <a:r>
              <a:rPr lang="en-US" sz="1800" dirty="0">
                <a:latin typeface="Courier New" panose="02070309020205020404" pitchFamily="49" charset="0"/>
                <a:cs typeface="Courier New" panose="02070309020205020404" pitchFamily="49" charset="0"/>
              </a:rPr>
              <a:t>, c("price = 0", "advert=1</a:t>
            </a:r>
            <a:r>
              <a:rPr lang="en-US" sz="1800" dirty="0" smtClean="0">
                <a:latin typeface="Courier New" panose="02070309020205020404" pitchFamily="49" charset="0"/>
                <a:cs typeface="Courier New" panose="02070309020205020404" pitchFamily="49" charset="0"/>
              </a:rPr>
              <a:t>"))</a:t>
            </a:r>
          </a:p>
          <a:p>
            <a:pPr marL="0" indent="0" algn="just">
              <a:buNone/>
            </a:pPr>
            <a:r>
              <a:rPr lang="en-US" sz="2000" b="1" dirty="0" err="1" smtClean="0">
                <a:solidFill>
                  <a:srgbClr val="FF0000"/>
                </a:solidFill>
                <a:latin typeface="+mj-lt"/>
                <a:cs typeface="Courier New" panose="02070309020205020404" pitchFamily="49" charset="0"/>
              </a:rPr>
              <a:t>Planteen</a:t>
            </a:r>
            <a:r>
              <a:rPr lang="en-US" sz="2000" b="1" dirty="0" smtClean="0">
                <a:solidFill>
                  <a:srgbClr val="FF0000"/>
                </a:solidFill>
                <a:latin typeface="+mj-lt"/>
                <a:cs typeface="Courier New" panose="02070309020205020404" pitchFamily="49" charset="0"/>
              </a:rPr>
              <a:t> un </a:t>
            </a:r>
            <a:r>
              <a:rPr lang="en-US" sz="2000" b="1" dirty="0" err="1" smtClean="0">
                <a:solidFill>
                  <a:srgbClr val="FF0000"/>
                </a:solidFill>
                <a:latin typeface="+mj-lt"/>
                <a:cs typeface="Courier New" panose="02070309020205020404" pitchFamily="49" charset="0"/>
              </a:rPr>
              <a:t>conjunto</a:t>
            </a:r>
            <a:r>
              <a:rPr lang="en-US" sz="2000" b="1" dirty="0" smtClean="0">
                <a:solidFill>
                  <a:srgbClr val="FF0000"/>
                </a:solidFill>
                <a:latin typeface="+mj-lt"/>
                <a:cs typeface="Courier New" panose="02070309020205020404" pitchFamily="49" charset="0"/>
              </a:rPr>
              <a:t> de </a:t>
            </a:r>
            <a:r>
              <a:rPr lang="en-US" sz="2000" b="1" dirty="0" err="1" smtClean="0">
                <a:solidFill>
                  <a:srgbClr val="FF0000"/>
                </a:solidFill>
                <a:latin typeface="+mj-lt"/>
                <a:cs typeface="Courier New" panose="02070309020205020404" pitchFamily="49" charset="0"/>
              </a:rPr>
              <a:t>pruebas</a:t>
            </a:r>
            <a:r>
              <a:rPr lang="en-US" sz="2000" b="1" dirty="0" smtClean="0">
                <a:solidFill>
                  <a:srgbClr val="FF0000"/>
                </a:solidFill>
                <a:latin typeface="+mj-lt"/>
                <a:cs typeface="Courier New" panose="02070309020205020404" pitchFamily="49" charset="0"/>
              </a:rPr>
              <a:t> de </a:t>
            </a:r>
            <a:r>
              <a:rPr lang="en-US" sz="2000" b="1" dirty="0" err="1" smtClean="0">
                <a:solidFill>
                  <a:srgbClr val="FF0000"/>
                </a:solidFill>
                <a:latin typeface="+mj-lt"/>
                <a:cs typeface="Courier New" panose="02070309020205020404" pitchFamily="49" charset="0"/>
              </a:rPr>
              <a:t>hipotesis</a:t>
            </a:r>
            <a:endParaRPr lang="en-US" sz="2000" b="1" dirty="0">
              <a:solidFill>
                <a:srgbClr val="FF0000"/>
              </a:solidFill>
              <a:latin typeface="+mj-lt"/>
              <a:cs typeface="Courier New" panose="02070309020205020404" pitchFamily="49" charset="0"/>
            </a:endParaRP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endParaRPr lang="en-US" sz="1800" dirty="0">
              <a:latin typeface="Courier New" panose="02070309020205020404" pitchFamily="49" charset="0"/>
              <a:cs typeface="Courier New" panose="02070309020205020404" pitchFamily="49" charset="0"/>
            </a:endParaRP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endParaRPr lang="en-US" sz="1800" dirty="0">
              <a:latin typeface="Courier New" panose="02070309020205020404" pitchFamily="49" charset="0"/>
              <a:cs typeface="Courier New" panose="02070309020205020404" pitchFamily="49" charset="0"/>
            </a:endParaRPr>
          </a:p>
          <a:p>
            <a:pPr marL="0" indent="0" algn="just">
              <a:buNone/>
            </a:pPr>
            <a:endParaRPr lang="en-US" sz="1800" dirty="0" smtClean="0">
              <a:latin typeface="Courier New" panose="02070309020205020404" pitchFamily="49" charset="0"/>
              <a:cs typeface="Courier New" panose="02070309020205020404" pitchFamily="49" charset="0"/>
            </a:endParaRPr>
          </a:p>
          <a:p>
            <a:pPr marL="0" indent="0" algn="just">
              <a:buNone/>
            </a:pPr>
            <a:endParaRPr 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670419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Regresión </a:t>
            </a:r>
            <a:r>
              <a:rPr lang="es-ES" sz="3600" b="1" dirty="0" err="1" smtClean="0">
                <a:solidFill>
                  <a:schemeClr val="accent2">
                    <a:lumMod val="50000"/>
                  </a:schemeClr>
                </a:solidFill>
              </a:rPr>
              <a:t>multiple</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install.packages</a:t>
            </a:r>
            <a:r>
              <a:rPr lang="en-US" sz="2000" dirty="0">
                <a:latin typeface="Courier New" panose="02070309020205020404" pitchFamily="49" charset="0"/>
                <a:cs typeface="Courier New" panose="02070309020205020404" pitchFamily="49" charset="0"/>
              </a:rPr>
              <a:t>("effects")</a:t>
            </a:r>
          </a:p>
          <a:p>
            <a:pPr marL="0" indent="0" algn="just">
              <a:buNone/>
            </a:pPr>
            <a:r>
              <a:rPr lang="en-US" sz="2000" dirty="0" smtClean="0">
                <a:latin typeface="Courier New" panose="02070309020205020404" pitchFamily="49" charset="0"/>
                <a:cs typeface="Courier New" panose="02070309020205020404" pitchFamily="49" charset="0"/>
              </a:rPr>
              <a:t>&gt; library(effects</a:t>
            </a:r>
            <a:r>
              <a:rPr lang="en-US" sz="2000" dirty="0">
                <a:latin typeface="Courier New" panose="02070309020205020404" pitchFamily="49" charset="0"/>
                <a:cs typeface="Courier New" panose="02070309020205020404" pitchFamily="49" charset="0"/>
              </a:rPr>
              <a:t>)</a:t>
            </a:r>
          </a:p>
          <a:p>
            <a:pPr marL="0" indent="0" algn="just">
              <a:buNone/>
            </a:pPr>
            <a:r>
              <a:rPr lang="en-US" sz="2000" dirty="0">
                <a:latin typeface="Courier New" panose="02070309020205020404" pitchFamily="49" charset="0"/>
                <a:cs typeface="Courier New" panose="02070309020205020404" pitchFamily="49" charset="0"/>
              </a:rPr>
              <a:t>&gt; </a:t>
            </a:r>
            <a:r>
              <a:rPr lang="en-US" sz="2000" dirty="0" err="1" smtClean="0">
                <a:latin typeface="Courier New" panose="02070309020205020404" pitchFamily="49" charset="0"/>
                <a:cs typeface="Courier New" panose="02070309020205020404" pitchFamily="49" charset="0"/>
              </a:rPr>
              <a:t>effprice</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 effect("price", mod1)</a:t>
            </a:r>
          </a:p>
          <a:p>
            <a:pPr marL="0" indent="0" algn="just">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plot(</a:t>
            </a:r>
            <a:r>
              <a:rPr lang="en-US" sz="2000" dirty="0" err="1" smtClean="0">
                <a:latin typeface="Courier New" panose="02070309020205020404" pitchFamily="49" charset="0"/>
                <a:cs typeface="Courier New" panose="02070309020205020404" pitchFamily="49" charset="0"/>
              </a:rPr>
              <a:t>effprice</a:t>
            </a:r>
            <a:r>
              <a:rPr lang="en-US" sz="2000" dirty="0">
                <a:latin typeface="Courier New" panose="02070309020205020404" pitchFamily="49" charset="0"/>
                <a:cs typeface="Courier New" panose="02070309020205020404" pitchFamily="49" charset="0"/>
              </a:rPr>
              <a:t>)</a:t>
            </a:r>
          </a:p>
          <a:p>
            <a:pPr marL="0" indent="0" algn="just">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summary(</a:t>
            </a:r>
            <a:r>
              <a:rPr lang="en-US" sz="2000" dirty="0" err="1" smtClean="0">
                <a:latin typeface="Courier New" panose="02070309020205020404" pitchFamily="49" charset="0"/>
                <a:cs typeface="Courier New" panose="02070309020205020404" pitchFamily="49" charset="0"/>
              </a:rPr>
              <a:t>effprice</a:t>
            </a:r>
            <a:r>
              <a:rPr lang="en-US" sz="2000" dirty="0">
                <a:latin typeface="Courier New" panose="02070309020205020404" pitchFamily="49" charset="0"/>
                <a:cs typeface="Courier New" panose="02070309020205020404" pitchFamily="49" charset="0"/>
              </a:rPr>
              <a:t>)</a:t>
            </a:r>
          </a:p>
          <a:p>
            <a:pPr marL="0" indent="0" algn="just">
              <a:buNone/>
            </a:pPr>
            <a:endParaRPr lang="en-US" sz="2000" dirty="0">
              <a:latin typeface="Courier New" panose="02070309020205020404" pitchFamily="49" charset="0"/>
              <a:cs typeface="Courier New" panose="02070309020205020404" pitchFamily="49" charset="0"/>
            </a:endParaRPr>
          </a:p>
          <a:p>
            <a:pPr marL="0" indent="0" algn="just">
              <a:buNone/>
            </a:pPr>
            <a:r>
              <a:rPr lang="en-US" sz="2000" dirty="0">
                <a:latin typeface="Courier New" panose="02070309020205020404" pitchFamily="49" charset="0"/>
                <a:cs typeface="Courier New" panose="02070309020205020404" pitchFamily="49" charset="0"/>
              </a:rPr>
              <a:t>&gt; </a:t>
            </a:r>
            <a:r>
              <a:rPr lang="en-US" sz="2000" dirty="0" err="1" smtClean="0">
                <a:latin typeface="Courier New" panose="02070309020205020404" pitchFamily="49" charset="0"/>
                <a:cs typeface="Courier New" panose="02070309020205020404" pitchFamily="49" charset="0"/>
              </a:rPr>
              <a:t>alleffandy</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allEffects</a:t>
            </a:r>
            <a:r>
              <a:rPr lang="en-US" sz="2000" dirty="0">
                <a:latin typeface="Courier New" panose="02070309020205020404" pitchFamily="49" charset="0"/>
                <a:cs typeface="Courier New" panose="02070309020205020404" pitchFamily="49" charset="0"/>
              </a:rPr>
              <a:t>(mod1)</a:t>
            </a:r>
          </a:p>
          <a:p>
            <a:pPr marL="0" indent="0" algn="just">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plot(</a:t>
            </a:r>
            <a:r>
              <a:rPr lang="en-US" sz="2000" dirty="0" err="1" smtClean="0">
                <a:latin typeface="Courier New" panose="02070309020205020404" pitchFamily="49" charset="0"/>
                <a:cs typeface="Courier New" panose="02070309020205020404" pitchFamily="49" charset="0"/>
              </a:rPr>
              <a:t>alleffandy</a:t>
            </a:r>
            <a:r>
              <a:rPr lang="en-US" sz="2000" dirty="0">
                <a:latin typeface="Courier New" panose="02070309020205020404" pitchFamily="49" charset="0"/>
                <a:cs typeface="Courier New" panose="02070309020205020404" pitchFamily="49" charset="0"/>
              </a:rPr>
              <a:t>)</a:t>
            </a:r>
          </a:p>
          <a:p>
            <a:pPr marL="0" indent="0" algn="just">
              <a:buNone/>
            </a:pPr>
            <a:endParaRPr lang="en-US" sz="2000" dirty="0" smtClean="0">
              <a:latin typeface="Courier New" panose="02070309020205020404" pitchFamily="49" charset="0"/>
              <a:cs typeface="Courier New" panose="02070309020205020404" pitchFamily="49" charset="0"/>
            </a:endParaRPr>
          </a:p>
          <a:p>
            <a:pPr marL="0" indent="0" algn="just">
              <a:buNone/>
            </a:pP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01914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Relación no-lineal</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latin typeface="Courier New" panose="02070309020205020404" pitchFamily="49" charset="0"/>
                <a:cs typeface="Courier New" panose="02070309020205020404" pitchFamily="49" charset="0"/>
              </a:rPr>
              <a:t>&gt; mod2 </a:t>
            </a:r>
            <a:r>
              <a:rPr lang="en-US" sz="2000" dirty="0">
                <a:latin typeface="Courier New" panose="02070309020205020404" pitchFamily="49" charset="0"/>
                <a:cs typeface="Courier New" panose="02070309020205020404" pitchFamily="49" charset="0"/>
              </a:rPr>
              <a:t>&lt;- lm(sales~price+advert+advert^2, data=</a:t>
            </a:r>
            <a:r>
              <a:rPr lang="en-US" sz="2000" dirty="0" err="1">
                <a:latin typeface="Courier New" panose="02070309020205020404" pitchFamily="49" charset="0"/>
                <a:cs typeface="Courier New" panose="02070309020205020404" pitchFamily="49" charset="0"/>
              </a:rPr>
              <a:t>andy</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mod2 </a:t>
            </a:r>
            <a:r>
              <a:rPr lang="en-US" sz="2000" dirty="0">
                <a:latin typeface="Courier New" panose="02070309020205020404" pitchFamily="49" charset="0"/>
                <a:cs typeface="Courier New" panose="02070309020205020404" pitchFamily="49" charset="0"/>
              </a:rPr>
              <a:t>&lt;- lm(</a:t>
            </a:r>
            <a:r>
              <a:rPr lang="en-US" sz="2000" dirty="0" err="1">
                <a:latin typeface="Courier New" panose="02070309020205020404" pitchFamily="49" charset="0"/>
                <a:cs typeface="Courier New" panose="02070309020205020404" pitchFamily="49" charset="0"/>
              </a:rPr>
              <a:t>sales~price+advert+I</a:t>
            </a:r>
            <a:r>
              <a:rPr lang="en-US" sz="2000" dirty="0">
                <a:latin typeface="Courier New" panose="02070309020205020404" pitchFamily="49" charset="0"/>
                <a:cs typeface="Courier New" panose="02070309020205020404" pitchFamily="49" charset="0"/>
              </a:rPr>
              <a:t>(advert^2), data=</a:t>
            </a:r>
            <a:r>
              <a:rPr lang="en-US" sz="2000" dirty="0" err="1">
                <a:latin typeface="Courier New" panose="02070309020205020404" pitchFamily="49" charset="0"/>
                <a:cs typeface="Courier New" panose="02070309020205020404" pitchFamily="49" charset="0"/>
              </a:rPr>
              <a:t>andy</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summary(mod2</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plot(effect</a:t>
            </a:r>
            <a:r>
              <a:rPr lang="en-US" sz="2000" dirty="0">
                <a:latin typeface="Courier New" panose="02070309020205020404" pitchFamily="49" charset="0"/>
                <a:cs typeface="Courier New" panose="02070309020205020404" pitchFamily="49" charset="0"/>
              </a:rPr>
              <a:t>("I(advert^2)", mod2))</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mod2 </a:t>
            </a:r>
            <a:r>
              <a:rPr lang="en-US" sz="2000" dirty="0">
                <a:latin typeface="Courier New" panose="02070309020205020404" pitchFamily="49" charset="0"/>
                <a:cs typeface="Courier New" panose="02070309020205020404" pitchFamily="49" charset="0"/>
              </a:rPr>
              <a:t>&lt;- lm(</a:t>
            </a:r>
            <a:r>
              <a:rPr lang="en-US" sz="2000" dirty="0" err="1">
                <a:latin typeface="Courier New" panose="02070309020205020404" pitchFamily="49" charset="0"/>
                <a:cs typeface="Courier New" panose="02070309020205020404" pitchFamily="49" charset="0"/>
              </a:rPr>
              <a:t>sales~price+advert+I</a:t>
            </a:r>
            <a:r>
              <a:rPr lang="en-US" sz="2000" dirty="0">
                <a:latin typeface="Courier New" panose="02070309020205020404" pitchFamily="49" charset="0"/>
                <a:cs typeface="Courier New" panose="02070309020205020404" pitchFamily="49" charset="0"/>
              </a:rPr>
              <a:t>(advert^2), &gt; </a:t>
            </a:r>
            <a:r>
              <a:rPr lang="en-US" sz="2000" dirty="0" smtClean="0">
                <a:latin typeface="Courier New" panose="02070309020205020404" pitchFamily="49" charset="0"/>
                <a:cs typeface="Courier New" panose="02070309020205020404" pitchFamily="49" charset="0"/>
              </a:rPr>
              <a:t>data=</a:t>
            </a:r>
            <a:r>
              <a:rPr lang="en-US" sz="2000" dirty="0" err="1" smtClean="0">
                <a:latin typeface="Courier New" panose="02070309020205020404" pitchFamily="49" charset="0"/>
                <a:cs typeface="Courier New" panose="02070309020205020404" pitchFamily="49" charset="0"/>
              </a:rPr>
              <a:t>andy</a:t>
            </a:r>
            <a:r>
              <a:rPr lang="en-US" sz="2000" dirty="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I</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summary(mod2</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plot(effect</a:t>
            </a:r>
            <a:r>
              <a:rPr lang="en-US" sz="2000" dirty="0">
                <a:latin typeface="Courier New" panose="02070309020205020404" pitchFamily="49" charset="0"/>
                <a:cs typeface="Courier New" panose="02070309020205020404" pitchFamily="49" charset="0"/>
              </a:rPr>
              <a:t>("I(advert^2)", mod2))</a:t>
            </a: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11756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Más relaciones no-lineales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&gt; # </a:t>
            </a:r>
            <a:r>
              <a:rPr lang="en-US" sz="2000" dirty="0" err="1">
                <a:latin typeface="Courier New" panose="02070309020205020404" pitchFamily="49" charset="0"/>
                <a:cs typeface="Courier New" panose="02070309020205020404" pitchFamily="49" charset="0"/>
              </a:rPr>
              <a:t>Relación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polinomial</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mod3 </a:t>
            </a:r>
            <a:r>
              <a:rPr lang="en-US" sz="2000" dirty="0">
                <a:latin typeface="Courier New" panose="02070309020205020404" pitchFamily="49" charset="0"/>
                <a:cs typeface="Courier New" panose="02070309020205020404" pitchFamily="49" charset="0"/>
              </a:rPr>
              <a:t>&lt;- lm(</a:t>
            </a:r>
            <a:r>
              <a:rPr lang="en-US" sz="2000" dirty="0" err="1">
                <a:latin typeface="Courier New" panose="02070309020205020404" pitchFamily="49" charset="0"/>
                <a:cs typeface="Courier New" panose="02070309020205020404" pitchFamily="49" charset="0"/>
              </a:rPr>
              <a:t>price~I</a:t>
            </a:r>
            <a:r>
              <a:rPr lang="en-US" sz="2000" dirty="0">
                <a:latin typeface="Courier New" panose="02070309020205020404" pitchFamily="49" charset="0"/>
                <a:cs typeface="Courier New" panose="02070309020205020404" pitchFamily="49" charset="0"/>
              </a:rPr>
              <a:t>(sqft^2), data=</a:t>
            </a:r>
            <a:r>
              <a:rPr lang="en-US" sz="2000" dirty="0" err="1">
                <a:latin typeface="Courier New" panose="02070309020205020404" pitchFamily="49" charset="0"/>
                <a:cs typeface="Courier New" panose="02070309020205020404" pitchFamily="49" charset="0"/>
              </a:rPr>
              <a:t>br</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b1 </a:t>
            </a:r>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coef</a:t>
            </a:r>
            <a:r>
              <a:rPr lang="en-US" sz="2000" dirty="0">
                <a:latin typeface="Courier New" panose="02070309020205020404" pitchFamily="49" charset="0"/>
                <a:cs typeface="Courier New" panose="02070309020205020404" pitchFamily="49" charset="0"/>
              </a:rPr>
              <a:t>(mod3)[[1]]</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b2 </a:t>
            </a:r>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coef</a:t>
            </a:r>
            <a:r>
              <a:rPr lang="en-US" sz="2000" dirty="0">
                <a:latin typeface="Courier New" panose="02070309020205020404" pitchFamily="49" charset="0"/>
                <a:cs typeface="Courier New" panose="02070309020205020404" pitchFamily="49" charset="0"/>
              </a:rPr>
              <a:t>(mod3)[[2]]</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&gt; </a:t>
            </a:r>
            <a:r>
              <a:rPr lang="en-US" sz="2000" dirty="0" err="1" smtClean="0">
                <a:latin typeface="Courier New" panose="02070309020205020404" pitchFamily="49" charset="0"/>
                <a:cs typeface="Courier New" panose="02070309020205020404" pitchFamily="49" charset="0"/>
              </a:rPr>
              <a:t>sqftx</a:t>
            </a:r>
            <a:r>
              <a:rPr lang="en-US" sz="2000" dirty="0" smtClean="0">
                <a:latin typeface="Courier New" panose="02070309020205020404" pitchFamily="49" charset="0"/>
                <a:cs typeface="Courier New" panose="02070309020205020404" pitchFamily="49" charset="0"/>
              </a:rPr>
              <a:t>=c(2000</a:t>
            </a:r>
            <a:r>
              <a:rPr lang="en-US" sz="2000" dirty="0">
                <a:latin typeface="Courier New" panose="02070309020205020404" pitchFamily="49" charset="0"/>
                <a:cs typeface="Courier New" panose="02070309020205020404" pitchFamily="49" charset="0"/>
              </a:rPr>
              <a:t>, 4000, 6000) </a:t>
            </a:r>
          </a:p>
          <a:p>
            <a:pPr marL="0" indent="0">
              <a:buNone/>
            </a:pPr>
            <a:r>
              <a:rPr lang="en-US" sz="2000" dirty="0">
                <a:latin typeface="Courier New" panose="02070309020205020404" pitchFamily="49" charset="0"/>
                <a:cs typeface="Courier New" panose="02070309020205020404" pitchFamily="49" charset="0"/>
              </a:rPr>
              <a:t>&gt; </a:t>
            </a:r>
            <a:r>
              <a:rPr lang="en-US" sz="2000" dirty="0" err="1" smtClean="0">
                <a:latin typeface="Courier New" panose="02070309020205020404" pitchFamily="49" charset="0"/>
                <a:cs typeface="Courier New" panose="02070309020205020404" pitchFamily="49" charset="0"/>
              </a:rPr>
              <a:t>pricex</a:t>
            </a:r>
            <a:r>
              <a:rPr lang="en-US" sz="2000" dirty="0" smtClean="0">
                <a:latin typeface="Courier New" panose="02070309020205020404" pitchFamily="49" charset="0"/>
                <a:cs typeface="Courier New" panose="02070309020205020404" pitchFamily="49" charset="0"/>
              </a:rPr>
              <a:t>=b1+b2*sqftx^2</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&gt; </a:t>
            </a:r>
            <a:r>
              <a:rPr lang="en-US" sz="2000" dirty="0" err="1" smtClean="0">
                <a:latin typeface="Courier New" panose="02070309020205020404" pitchFamily="49" charset="0"/>
                <a:cs typeface="Courier New" panose="02070309020205020404" pitchFamily="49" charset="0"/>
              </a:rPr>
              <a:t>DpriceDsqft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&lt;- 2*b2*</a:t>
            </a:r>
            <a:r>
              <a:rPr lang="en-US" sz="2000" dirty="0" err="1">
                <a:latin typeface="Courier New" panose="02070309020205020404" pitchFamily="49" charset="0"/>
                <a:cs typeface="Courier New" panose="02070309020205020404" pitchFamily="49" charset="0"/>
              </a:rPr>
              <a:t>sqftx</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elasticity</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DpriceDsqft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sqftx</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pricex</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b1</a:t>
            </a:r>
            <a:r>
              <a:rPr lang="en-US" sz="2000" dirty="0">
                <a:latin typeface="Courier New" panose="02070309020205020404" pitchFamily="49" charset="0"/>
                <a:cs typeface="Courier New" panose="02070309020205020404" pitchFamily="49" charset="0"/>
              </a:rPr>
              <a:t>; b2; </a:t>
            </a:r>
            <a:r>
              <a:rPr lang="en-US" sz="2000" dirty="0" err="1">
                <a:latin typeface="Courier New" panose="02070309020205020404" pitchFamily="49" charset="0"/>
                <a:cs typeface="Courier New" panose="02070309020205020404" pitchFamily="49" charset="0"/>
              </a:rPr>
              <a:t>DpriceDsqft</a:t>
            </a:r>
            <a:r>
              <a:rPr lang="en-US" sz="2000" dirty="0">
                <a:latin typeface="Courier New" panose="02070309020205020404" pitchFamily="49" charset="0"/>
                <a:cs typeface="Courier New" panose="02070309020205020404" pitchFamily="49" charset="0"/>
              </a:rPr>
              <a:t>; elasticity </a:t>
            </a:r>
          </a:p>
        </p:txBody>
      </p:sp>
    </p:spTree>
    <p:extLst>
      <p:ext uri="{BB962C8B-B14F-4D97-AF65-F5344CB8AC3E}">
        <p14:creationId xmlns:p14="http://schemas.microsoft.com/office/powerpoint/2010/main" val="22135811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Más relaciones no-lineales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&gt; mod31 </a:t>
            </a:r>
            <a:r>
              <a:rPr lang="en-US" sz="2000" dirty="0">
                <a:latin typeface="Courier New" panose="02070309020205020404" pitchFamily="49" charset="0"/>
                <a:cs typeface="Courier New" panose="02070309020205020404" pitchFamily="49" charset="0"/>
              </a:rPr>
              <a:t>&lt;- lm(</a:t>
            </a:r>
            <a:r>
              <a:rPr lang="en-US" sz="2000" dirty="0" err="1">
                <a:latin typeface="Courier New" panose="02070309020205020404" pitchFamily="49" charset="0"/>
                <a:cs typeface="Courier New" panose="02070309020205020404" pitchFamily="49" charset="0"/>
              </a:rPr>
              <a:t>price~I</a:t>
            </a:r>
            <a:r>
              <a:rPr lang="en-US" sz="2000" dirty="0">
                <a:latin typeface="Courier New" panose="02070309020205020404" pitchFamily="49" charset="0"/>
                <a:cs typeface="Courier New" panose="02070309020205020404" pitchFamily="49" charset="0"/>
              </a:rPr>
              <a:t>(sqft^2), data=</a:t>
            </a:r>
            <a:r>
              <a:rPr lang="en-US" sz="2000" dirty="0" err="1">
                <a:latin typeface="Courier New" panose="02070309020205020404" pitchFamily="49" charset="0"/>
                <a:cs typeface="Courier New" panose="02070309020205020404" pitchFamily="49" charset="0"/>
              </a:rPr>
              <a:t>br</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plot(</a:t>
            </a:r>
            <a:r>
              <a:rPr lang="en-US" sz="2000" dirty="0" err="1" smtClean="0">
                <a:latin typeface="Courier New" panose="02070309020205020404" pitchFamily="49" charset="0"/>
                <a:cs typeface="Courier New" panose="02070309020205020404" pitchFamily="49" charset="0"/>
              </a:rPr>
              <a:t>br$sqft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br$price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xlab</a:t>
            </a:r>
            <a:r>
              <a:rPr lang="en-US" sz="2000" dirty="0">
                <a:latin typeface="Courier New" panose="02070309020205020404" pitchFamily="49" charset="0"/>
                <a:cs typeface="Courier New" panose="02070309020205020404" pitchFamily="49" charset="0"/>
              </a:rPr>
              <a:t>="Total square feet",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ylab</a:t>
            </a:r>
            <a:r>
              <a:rPr lang="en-US" sz="2000" dirty="0">
                <a:latin typeface="Courier New" panose="02070309020205020404" pitchFamily="49" charset="0"/>
                <a:cs typeface="Courier New" panose="02070309020205020404" pitchFamily="49" charset="0"/>
              </a:rPr>
              <a:t>="Sale price, $", col="grey")</a:t>
            </a:r>
          </a:p>
          <a:p>
            <a:pPr marL="0" indent="0">
              <a:buNone/>
            </a:pPr>
            <a:r>
              <a:rPr lang="en-US" sz="2000" dirty="0">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curve(b1+b2*x^2</a:t>
            </a:r>
            <a:r>
              <a:rPr lang="en-US" sz="2000" dirty="0">
                <a:latin typeface="Courier New" panose="02070309020205020404" pitchFamily="49" charset="0"/>
                <a:cs typeface="Courier New" panose="02070309020205020404" pitchFamily="49" charset="0"/>
              </a:rPr>
              <a:t>, col="red", add=TRUE) </a:t>
            </a: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28185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Más relaciones no-lineales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7" name="Marcador de contenido 2"/>
          <p:cNvSpPr txBox="1">
            <a:spLocks/>
          </p:cNvSpPr>
          <p:nvPr/>
        </p:nvSpPr>
        <p:spPr>
          <a:xfrm>
            <a:off x="609601" y="1682064"/>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Relación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lin</a:t>
            </a:r>
            <a:r>
              <a:rPr lang="en-US" sz="1600" dirty="0">
                <a:latin typeface="Courier New" panose="02070309020205020404" pitchFamily="49" charset="0"/>
                <a:cs typeface="Courier New" panose="02070309020205020404" pitchFamily="49" charset="0"/>
              </a:rPr>
              <a:t>-log</a:t>
            </a:r>
          </a:p>
          <a:p>
            <a:pPr marL="0" indent="0">
              <a:buNone/>
            </a:pPr>
            <a:r>
              <a:rPr lang="en-US" sz="1600" dirty="0" smtClean="0">
                <a:latin typeface="Courier New" panose="02070309020205020404" pitchFamily="49" charset="0"/>
                <a:cs typeface="Courier New" panose="02070309020205020404" pitchFamily="49" charset="0"/>
              </a:rPr>
              <a:t>&gt; mod2 </a:t>
            </a:r>
            <a:r>
              <a:rPr lang="en-US" sz="1600" dirty="0">
                <a:latin typeface="Courier New" panose="02070309020205020404" pitchFamily="49" charset="0"/>
                <a:cs typeface="Courier New" panose="02070309020205020404" pitchFamily="49" charset="0"/>
              </a:rPr>
              <a:t>&lt;- lm(</a:t>
            </a:r>
            <a:r>
              <a:rPr lang="en-US" sz="1600" dirty="0" err="1">
                <a:latin typeface="Courier New" panose="02070309020205020404" pitchFamily="49" charset="0"/>
                <a:cs typeface="Courier New" panose="02070309020205020404" pitchFamily="49" charset="0"/>
              </a:rPr>
              <a:t>food_exp~log</a:t>
            </a:r>
            <a:r>
              <a:rPr lang="en-US" sz="1600" dirty="0">
                <a:latin typeface="Courier New" panose="02070309020205020404" pitchFamily="49" charset="0"/>
                <a:cs typeface="Courier New" panose="02070309020205020404" pitchFamily="49" charset="0"/>
              </a:rPr>
              <a:t>(income), data=food)</a:t>
            </a: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library(</a:t>
            </a:r>
            <a:r>
              <a:rPr lang="en-US" sz="1600" dirty="0" err="1" smtClean="0">
                <a:latin typeface="Courier New" panose="02070309020205020404" pitchFamily="49" charset="0"/>
                <a:cs typeface="Courier New" panose="02070309020205020404" pitchFamily="49" charset="0"/>
              </a:rPr>
              <a:t>xtable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library(</a:t>
            </a:r>
            <a:r>
              <a:rPr lang="en-US" sz="1600" dirty="0" err="1" smtClean="0">
                <a:latin typeface="Courier New" panose="02070309020205020404" pitchFamily="49" charset="0"/>
                <a:cs typeface="Courier New" panose="02070309020205020404" pitchFamily="49" charset="0"/>
              </a:rPr>
              <a:t>knitr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tbl</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xtable</a:t>
            </a:r>
            <a:r>
              <a:rPr lang="en-US" sz="1600" dirty="0">
                <a:latin typeface="Courier New" panose="02070309020205020404" pitchFamily="49" charset="0"/>
                <a:cs typeface="Courier New" panose="02070309020205020404" pitchFamily="49" charset="0"/>
              </a:rPr>
              <a:t>(mod2))</a:t>
            </a:r>
          </a:p>
          <a:p>
            <a:pPr marL="0" indent="0">
              <a:buNone/>
            </a:pPr>
            <a:r>
              <a:rPr lang="en-US" sz="1600" dirty="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kable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tbl</a:t>
            </a:r>
            <a:r>
              <a:rPr lang="en-US" sz="1600" dirty="0">
                <a:latin typeface="Courier New" panose="02070309020205020404" pitchFamily="49" charset="0"/>
                <a:cs typeface="Courier New" panose="02070309020205020404" pitchFamily="49" charset="0"/>
              </a:rPr>
              <a:t>, digits=5, caption="Linear-log model </a:t>
            </a:r>
            <a:r>
              <a:rPr lang="en-US" sz="1600" dirty="0" smtClean="0">
                <a:latin typeface="Courier New" panose="02070309020205020404" pitchFamily="49" charset="0"/>
                <a:cs typeface="Courier New" panose="02070309020205020404" pitchFamily="49" charset="0"/>
              </a:rPr>
              <a:t> 	output </a:t>
            </a:r>
            <a:r>
              <a:rPr lang="en-US" sz="1600" dirty="0">
                <a:latin typeface="Courier New" panose="02070309020205020404" pitchFamily="49" charset="0"/>
                <a:cs typeface="Courier New" panose="02070309020205020404" pitchFamily="49" charset="0"/>
              </a:rPr>
              <a:t>for the *food* example")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b1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(mod2)[[1]]</a:t>
            </a: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b2 </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(mod2)[[2]]</a:t>
            </a: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income</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food$income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pmod2 </a:t>
            </a:r>
            <a:r>
              <a:rPr lang="en-US" sz="1600" dirty="0">
                <a:latin typeface="Courier New" panose="02070309020205020404" pitchFamily="49" charset="0"/>
                <a:cs typeface="Courier New" panose="02070309020205020404" pitchFamily="49" charset="0"/>
              </a:rPr>
              <a:t>&lt;- predict(mod2, </a:t>
            </a:r>
            <a:r>
              <a:rPr lang="en-US" sz="1600" dirty="0" err="1">
                <a:latin typeface="Courier New" panose="02070309020205020404" pitchFamily="49" charset="0"/>
                <a:cs typeface="Courier New" panose="02070309020205020404" pitchFamily="49" charset="0"/>
              </a:rPr>
              <a:t>newdata</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(income), </a:t>
            </a:r>
            <a:r>
              <a:rPr lang="en-US" sz="1600" dirty="0" smtClean="0">
                <a:latin typeface="Courier New" panose="02070309020205020404" pitchFamily="49" charset="0"/>
                <a:cs typeface="Courier New" panose="02070309020205020404" pitchFamily="49" charset="0"/>
              </a:rPr>
              <a:t>	interval</a:t>
            </a:r>
            <a:r>
              <a:rPr lang="en-US" sz="1600" dirty="0">
                <a:latin typeface="Courier New" panose="02070309020205020404" pitchFamily="49" charset="0"/>
                <a:cs typeface="Courier New" panose="02070309020205020404" pitchFamily="49" charset="0"/>
              </a:rPr>
              <a:t>="confidence")</a:t>
            </a: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plot(</a:t>
            </a:r>
            <a:r>
              <a:rPr lang="en-US" sz="1600" dirty="0" err="1" smtClean="0">
                <a:latin typeface="Courier New" panose="02070309020205020404" pitchFamily="49" charset="0"/>
                <a:cs typeface="Courier New" panose="02070309020205020404" pitchFamily="49" charset="0"/>
              </a:rPr>
              <a:t>food$income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food$food_exp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xlab</a:t>
            </a:r>
            <a:r>
              <a:rPr lang="en-US" sz="1600" dirty="0">
                <a:latin typeface="Courier New" panose="02070309020205020404" pitchFamily="49" charset="0"/>
                <a:cs typeface="Courier New" panose="02070309020205020404" pitchFamily="49" charset="0"/>
              </a:rPr>
              <a:t>="income", </a:t>
            </a:r>
            <a:r>
              <a:rPr lang="en-US" sz="1600" dirty="0" err="1" smtClean="0">
                <a:latin typeface="Courier New" panose="02070309020205020404" pitchFamily="49" charset="0"/>
                <a:cs typeface="Courier New" panose="02070309020205020404" pitchFamily="49" charset="0"/>
              </a:rPr>
              <a:t>ylab</a:t>
            </a:r>
            <a:r>
              <a:rPr lang="en-US" sz="1600" dirty="0">
                <a:latin typeface="Courier New" panose="02070309020205020404" pitchFamily="49" charset="0"/>
                <a:cs typeface="Courier New" panose="02070309020205020404" pitchFamily="49" charset="0"/>
              </a:rPr>
              <a:t>="food expenditure")</a:t>
            </a: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lines(pmod2</a:t>
            </a:r>
            <a:r>
              <a:rPr lang="en-US" sz="1600" dirty="0">
                <a:latin typeface="Courier New" panose="02070309020205020404" pitchFamily="49" charset="0"/>
                <a:cs typeface="Courier New" panose="02070309020205020404" pitchFamily="49" charset="0"/>
              </a:rPr>
              <a:t>[,1]~income, </a:t>
            </a:r>
            <a:r>
              <a:rPr lang="en-US" sz="1600" dirty="0" err="1">
                <a:latin typeface="Courier New" panose="02070309020205020404" pitchFamily="49" charset="0"/>
                <a:cs typeface="Courier New" panose="02070309020205020404" pitchFamily="49" charset="0"/>
              </a:rPr>
              <a:t>lty</a:t>
            </a:r>
            <a:r>
              <a:rPr lang="en-US" sz="1600" dirty="0">
                <a:latin typeface="Courier New" panose="02070309020205020404" pitchFamily="49" charset="0"/>
                <a:cs typeface="Courier New" panose="02070309020205020404" pitchFamily="49" charset="0"/>
              </a:rPr>
              <a:t>=1, col="black")</a:t>
            </a: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lines(pmod2</a:t>
            </a:r>
            <a:r>
              <a:rPr lang="en-US" sz="1600" dirty="0">
                <a:latin typeface="Courier New" panose="02070309020205020404" pitchFamily="49" charset="0"/>
                <a:cs typeface="Courier New" panose="02070309020205020404" pitchFamily="49" charset="0"/>
              </a:rPr>
              <a:t>[,2]~income, </a:t>
            </a:r>
            <a:r>
              <a:rPr lang="en-US" sz="1600" dirty="0" err="1">
                <a:latin typeface="Courier New" panose="02070309020205020404" pitchFamily="49" charset="0"/>
                <a:cs typeface="Courier New" panose="02070309020205020404" pitchFamily="49" charset="0"/>
              </a:rPr>
              <a:t>lty</a:t>
            </a:r>
            <a:r>
              <a:rPr lang="en-US" sz="1600" dirty="0">
                <a:latin typeface="Courier New" panose="02070309020205020404" pitchFamily="49" charset="0"/>
                <a:cs typeface="Courier New" panose="02070309020205020404" pitchFamily="49" charset="0"/>
              </a:rPr>
              <a:t>=2, col="red")</a:t>
            </a:r>
          </a:p>
          <a:p>
            <a:pPr marL="0" indent="0">
              <a:buNone/>
            </a:pP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lines(pmod2</a:t>
            </a:r>
            <a:r>
              <a:rPr lang="en-US" sz="1600" dirty="0">
                <a:latin typeface="Courier New" panose="02070309020205020404" pitchFamily="49" charset="0"/>
                <a:cs typeface="Courier New" panose="02070309020205020404" pitchFamily="49" charset="0"/>
              </a:rPr>
              <a:t>[,3]~income, </a:t>
            </a:r>
            <a:r>
              <a:rPr lang="en-US" sz="1600" dirty="0" err="1">
                <a:latin typeface="Courier New" panose="02070309020205020404" pitchFamily="49" charset="0"/>
                <a:cs typeface="Courier New" panose="02070309020205020404" pitchFamily="49" charset="0"/>
              </a:rPr>
              <a:t>lty</a:t>
            </a:r>
            <a:r>
              <a:rPr lang="en-US" sz="1600" dirty="0">
                <a:latin typeface="Courier New" panose="02070309020205020404" pitchFamily="49" charset="0"/>
                <a:cs typeface="Courier New" panose="02070309020205020404" pitchFamily="49" charset="0"/>
              </a:rPr>
              <a:t>=2, col="red")</a:t>
            </a:r>
          </a:p>
        </p:txBody>
      </p:sp>
    </p:spTree>
    <p:extLst>
      <p:ext uri="{BB962C8B-B14F-4D97-AF65-F5344CB8AC3E}">
        <p14:creationId xmlns:p14="http://schemas.microsoft.com/office/powerpoint/2010/main" val="38393717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Más relaciones no-lineales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7" name="Marcador de contenido 2"/>
          <p:cNvSpPr txBox="1">
            <a:spLocks/>
          </p:cNvSpPr>
          <p:nvPr/>
        </p:nvSpPr>
        <p:spPr>
          <a:xfrm>
            <a:off x="609601" y="1682064"/>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Relación</a:t>
            </a:r>
            <a:r>
              <a:rPr lang="en-US" sz="1800" dirty="0">
                <a:latin typeface="Courier New" panose="02070309020205020404" pitchFamily="49" charset="0"/>
                <a:cs typeface="Courier New" panose="02070309020205020404" pitchFamily="49" charset="0"/>
              </a:rPr>
              <a:t> log-</a:t>
            </a:r>
            <a:r>
              <a:rPr lang="en-US" sz="1800" dirty="0" err="1">
                <a:latin typeface="Courier New" panose="02070309020205020404" pitchFamily="49" charset="0"/>
                <a:cs typeface="Courier New" panose="02070309020205020404" pitchFamily="49" charset="0"/>
              </a:rPr>
              <a:t>lin</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hist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br$price</a:t>
            </a:r>
            <a:r>
              <a:rPr lang="en-US" sz="1800" dirty="0">
                <a:latin typeface="Courier New" panose="02070309020205020404" pitchFamily="49" charset="0"/>
                <a:cs typeface="Courier New" panose="02070309020205020404" pitchFamily="49" charset="0"/>
              </a:rPr>
              <a:t>, col='grey')</a:t>
            </a:r>
          </a:p>
          <a:p>
            <a:pPr marL="0" indent="0">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hist</a:t>
            </a:r>
            <a:r>
              <a:rPr lang="en-US" sz="1800" dirty="0" smtClean="0">
                <a:latin typeface="Courier New" panose="02070309020205020404" pitchFamily="49" charset="0"/>
                <a:cs typeface="Courier New" panose="02070309020205020404" pitchFamily="49" charset="0"/>
              </a:rPr>
              <a:t>(log(</a:t>
            </a:r>
            <a:r>
              <a:rPr lang="en-US" sz="1800" dirty="0" err="1" smtClean="0">
                <a:latin typeface="Courier New" panose="02070309020205020404" pitchFamily="49" charset="0"/>
                <a:cs typeface="Courier New" panose="02070309020205020404" pitchFamily="49" charset="0"/>
              </a:rPr>
              <a:t>br$price</a:t>
            </a:r>
            <a:r>
              <a:rPr lang="en-US" sz="1800" dirty="0">
                <a:latin typeface="Courier New" panose="02070309020205020404" pitchFamily="49" charset="0"/>
                <a:cs typeface="Courier New" panose="02070309020205020404" pitchFamily="49" charset="0"/>
              </a:rPr>
              <a:t>), col='grey')</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mod4 </a:t>
            </a:r>
            <a:r>
              <a:rPr lang="en-US" sz="1800" dirty="0">
                <a:latin typeface="Courier New" panose="02070309020205020404" pitchFamily="49" charset="0"/>
                <a:cs typeface="Courier New" panose="02070309020205020404" pitchFamily="49" charset="0"/>
              </a:rPr>
              <a:t>&lt;- lm(log(price)~</a:t>
            </a:r>
            <a:r>
              <a:rPr lang="en-US" sz="1800" dirty="0" err="1">
                <a:latin typeface="Courier New" panose="02070309020205020404" pitchFamily="49" charset="0"/>
                <a:cs typeface="Courier New" panose="02070309020205020404" pitchFamily="49" charset="0"/>
              </a:rPr>
              <a:t>sqft</a:t>
            </a:r>
            <a:r>
              <a:rPr lang="en-US" sz="1800" dirty="0">
                <a:latin typeface="Courier New" panose="02070309020205020404" pitchFamily="49" charset="0"/>
                <a:cs typeface="Courier New" panose="02070309020205020404" pitchFamily="49" charset="0"/>
              </a:rPr>
              <a:t>, data=</a:t>
            </a:r>
            <a:r>
              <a:rPr lang="en-US" sz="1800" dirty="0" err="1">
                <a:latin typeface="Courier New" panose="02070309020205020404" pitchFamily="49" charset="0"/>
                <a:cs typeface="Courier New" panose="02070309020205020404" pitchFamily="49" charset="0"/>
              </a:rPr>
              <a:t>br</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ordat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br</a:t>
            </a:r>
            <a:r>
              <a:rPr lang="en-US" sz="1800" dirty="0">
                <a:latin typeface="Courier New" panose="02070309020205020404" pitchFamily="49" charset="0"/>
                <a:cs typeface="Courier New" panose="02070309020205020404" pitchFamily="49" charset="0"/>
              </a:rPr>
              <a:t>[order(</a:t>
            </a:r>
            <a:r>
              <a:rPr lang="en-US" sz="1800" dirty="0" err="1">
                <a:latin typeface="Courier New" panose="02070309020205020404" pitchFamily="49" charset="0"/>
                <a:cs typeface="Courier New" panose="02070309020205020404" pitchFamily="49" charset="0"/>
              </a:rPr>
              <a:t>br$sqft</a:t>
            </a: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Ordenar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datos</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mod4 </a:t>
            </a:r>
            <a:r>
              <a:rPr lang="en-US" sz="1800" dirty="0">
                <a:latin typeface="Courier New" panose="02070309020205020404" pitchFamily="49" charset="0"/>
                <a:cs typeface="Courier New" panose="02070309020205020404" pitchFamily="49" charset="0"/>
              </a:rPr>
              <a:t>&lt;- lm(log(price)~</a:t>
            </a:r>
            <a:r>
              <a:rPr lang="en-US" sz="1800" dirty="0" err="1">
                <a:latin typeface="Courier New" panose="02070309020205020404" pitchFamily="49" charset="0"/>
                <a:cs typeface="Courier New" panose="02070309020205020404" pitchFamily="49" charset="0"/>
              </a:rPr>
              <a:t>sqft</a:t>
            </a:r>
            <a:r>
              <a:rPr lang="en-US" sz="1800" dirty="0">
                <a:latin typeface="Courier New" panose="02070309020205020404" pitchFamily="49" charset="0"/>
                <a:cs typeface="Courier New" panose="02070309020205020404" pitchFamily="49" charset="0"/>
              </a:rPr>
              <a:t>, data=</a:t>
            </a:r>
            <a:r>
              <a:rPr lang="en-US" sz="1800" dirty="0" err="1">
                <a:latin typeface="Courier New" panose="02070309020205020404" pitchFamily="49" charset="0"/>
                <a:cs typeface="Courier New" panose="02070309020205020404" pitchFamily="49" charset="0"/>
              </a:rPr>
              <a:t>ordat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b1 </a:t>
            </a: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(mod4)[[1]]</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b2 </a:t>
            </a: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(mod4)[[2]]</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sighat2 </a:t>
            </a:r>
            <a:r>
              <a:rPr lang="en-US" sz="1800" dirty="0">
                <a:latin typeface="Courier New" panose="02070309020205020404" pitchFamily="49" charset="0"/>
                <a:cs typeface="Courier New" panose="02070309020205020404" pitchFamily="49" charset="0"/>
              </a:rPr>
              <a:t>&lt;- summary(mod4)$</a:t>
            </a:r>
            <a:r>
              <a:rPr lang="en-US" sz="1800" dirty="0" smtClean="0">
                <a:latin typeface="Courier New" panose="02070309020205020404" pitchFamily="49" charset="0"/>
                <a:cs typeface="Courier New" panose="02070309020205020404" pitchFamily="49" charset="0"/>
              </a:rPr>
              <a:t>sigma^2</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55303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MCO en R: Más relaciones no-lineales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7" name="Marcador de contenido 2"/>
          <p:cNvSpPr txBox="1">
            <a:spLocks/>
          </p:cNvSpPr>
          <p:nvPr/>
        </p:nvSpPr>
        <p:spPr>
          <a:xfrm>
            <a:off x="609601" y="1682064"/>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yhat</a:t>
            </a: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exp</a:t>
            </a:r>
            <a:r>
              <a:rPr lang="en-US" sz="1800" dirty="0">
                <a:latin typeface="Courier New" panose="02070309020205020404" pitchFamily="49" charset="0"/>
                <a:cs typeface="Courier New" panose="02070309020205020404" pitchFamily="49" charset="0"/>
              </a:rPr>
              <a:t>(fitted(mod4))</a:t>
            </a:r>
          </a:p>
          <a:p>
            <a:pPr marL="0" indent="0">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yc</a:t>
            </a: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exp</a:t>
            </a:r>
            <a:r>
              <a:rPr lang="en-US" sz="1800" dirty="0">
                <a:latin typeface="Courier New" panose="02070309020205020404" pitchFamily="49" charset="0"/>
                <a:cs typeface="Courier New" panose="02070309020205020404" pitchFamily="49" charset="0"/>
              </a:rPr>
              <a:t>(b1+b2*ordat$sqft+sighat2/2)</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plot(</a:t>
            </a:r>
            <a:r>
              <a:rPr lang="en-US" sz="1800" dirty="0" err="1" smtClean="0">
                <a:latin typeface="Courier New" panose="02070309020205020404" pitchFamily="49" charset="0"/>
                <a:cs typeface="Courier New" panose="02070309020205020404" pitchFamily="49" charset="0"/>
              </a:rPr>
              <a:t>br$sqft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br$price</a:t>
            </a:r>
            <a:r>
              <a:rPr lang="en-US" sz="1800" dirty="0">
                <a:latin typeface="Courier New" panose="02070309020205020404" pitchFamily="49" charset="0"/>
                <a:cs typeface="Courier New" panose="02070309020205020404" pitchFamily="49" charset="0"/>
              </a:rPr>
              <a:t>, col="grey")</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lines(</a:t>
            </a:r>
            <a:r>
              <a:rPr lang="en-US" sz="1800" dirty="0" err="1" smtClean="0">
                <a:latin typeface="Courier New" panose="02070309020205020404" pitchFamily="49" charset="0"/>
                <a:cs typeface="Courier New" panose="02070309020205020404" pitchFamily="49" charset="0"/>
              </a:rPr>
              <a:t>yhat~ordat$sqft</a:t>
            </a:r>
            <a:r>
              <a:rPr lang="en-US" sz="1800" dirty="0">
                <a:latin typeface="Courier New" panose="02070309020205020404" pitchFamily="49" charset="0"/>
                <a:cs typeface="Courier New" panose="02070309020205020404" pitchFamily="49" charset="0"/>
              </a:rPr>
              <a:t>, col="blue", main="Log-linear Model")</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lines(</a:t>
            </a:r>
            <a:r>
              <a:rPr lang="en-US" sz="1800" dirty="0" err="1" smtClean="0">
                <a:latin typeface="Courier New" panose="02070309020205020404" pitchFamily="49" charset="0"/>
                <a:cs typeface="Courier New" panose="02070309020205020404" pitchFamily="49" charset="0"/>
              </a:rPr>
              <a:t>yc~ordat$sqft</a:t>
            </a:r>
            <a:r>
              <a:rPr lang="en-US" sz="1800" dirty="0">
                <a:latin typeface="Courier New" panose="02070309020205020404" pitchFamily="49" charset="0"/>
                <a:cs typeface="Courier New" panose="02070309020205020404" pitchFamily="49" charset="0"/>
              </a:rPr>
              <a:t>, col="red", main="Log-linear Model")</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errorhat</a:t>
            </a: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ordat$price-yhat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errorc</a:t>
            </a:r>
            <a:r>
              <a:rPr lang="en-US" sz="1800" dirty="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ordat$price-yc</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61986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584775"/>
          </a:xfrm>
          <a:prstGeom prst="rect">
            <a:avLst/>
          </a:prstGeom>
          <a:noFill/>
        </p:spPr>
        <p:txBody>
          <a:bodyPr wrap="square" rtlCol="0">
            <a:spAutoFit/>
          </a:bodyPr>
          <a:lstStyle/>
          <a:p>
            <a:r>
              <a:rPr lang="es-ES" sz="3200" b="1" dirty="0" smtClean="0">
                <a:solidFill>
                  <a:schemeClr val="accent2">
                    <a:lumMod val="50000"/>
                  </a:schemeClr>
                </a:solidFill>
              </a:rPr>
              <a:t>MCO en R: Inferencia basada en simulación</a:t>
            </a:r>
            <a:endParaRPr lang="es-ES" sz="32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6383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7" name="Marcador de contenido 2"/>
          <p:cNvSpPr txBox="1">
            <a:spLocks/>
          </p:cNvSpPr>
          <p:nvPr/>
        </p:nvSpPr>
        <p:spPr>
          <a:xfrm>
            <a:off x="609601" y="17907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Muestreos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repetidos</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N </a:t>
            </a: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nrow</a:t>
            </a:r>
            <a:r>
              <a:rPr lang="en-US" sz="1800" dirty="0">
                <a:latin typeface="Courier New" panose="02070309020205020404" pitchFamily="49" charset="0"/>
                <a:cs typeface="Courier New" panose="02070309020205020404" pitchFamily="49" charset="0"/>
              </a:rPr>
              <a:t>(food) </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C </a:t>
            </a:r>
            <a:r>
              <a:rPr lang="en-US" sz="1800" dirty="0">
                <a:latin typeface="Courier New" panose="02070309020205020404" pitchFamily="49" charset="0"/>
                <a:cs typeface="Courier New" panose="02070309020205020404" pitchFamily="49" charset="0"/>
              </a:rPr>
              <a:t>&lt;- 50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Número</a:t>
            </a:r>
            <a:r>
              <a:rPr lang="en-US" sz="1800" dirty="0">
                <a:latin typeface="Courier New" panose="02070309020205020404" pitchFamily="49" charset="0"/>
                <a:cs typeface="Courier New" panose="02070309020205020404" pitchFamily="49" charset="0"/>
              </a:rPr>
              <a:t> de subsamples</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S </a:t>
            </a:r>
            <a:r>
              <a:rPr lang="en-US" sz="1800" dirty="0">
                <a:latin typeface="Courier New" panose="02070309020205020404" pitchFamily="49" charset="0"/>
                <a:cs typeface="Courier New" panose="02070309020205020404" pitchFamily="49" charset="0"/>
              </a:rPr>
              <a:t>&lt;- 38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Tamaño</a:t>
            </a:r>
            <a:r>
              <a:rPr lang="en-US" sz="1800" dirty="0">
                <a:latin typeface="Courier New" panose="02070309020205020404" pitchFamily="49" charset="0"/>
                <a:cs typeface="Courier New" panose="02070309020205020404" pitchFamily="49" charset="0"/>
              </a:rPr>
              <a:t> de </a:t>
            </a:r>
            <a:r>
              <a:rPr lang="en-US" sz="1800" dirty="0" err="1">
                <a:latin typeface="Courier New" panose="02070309020205020404" pitchFamily="49" charset="0"/>
                <a:cs typeface="Courier New" panose="02070309020205020404" pitchFamily="49" charset="0"/>
              </a:rPr>
              <a:t>submuestras</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&gt; sumb2 </a:t>
            </a:r>
            <a:r>
              <a:rPr lang="en-US" sz="1800" dirty="0">
                <a:latin typeface="Courier New" panose="02070309020205020404" pitchFamily="49" charset="0"/>
                <a:cs typeface="Courier New" panose="02070309020205020404" pitchFamily="49" charset="0"/>
              </a:rPr>
              <a:t>&lt;- 0</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for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in 1:C){   </a:t>
            </a:r>
          </a:p>
          <a:p>
            <a:pPr marL="0" indent="0">
              <a:buNone/>
            </a:pPr>
            <a:r>
              <a:rPr lang="en-US" sz="1800" dirty="0">
                <a:latin typeface="Courier New" panose="02070309020205020404" pitchFamily="49" charset="0"/>
                <a:cs typeface="Courier New" panose="02070309020205020404" pitchFamily="49" charset="0"/>
              </a:rPr>
              <a:t>  subsample &lt;- food[sample(1:N, size=S, replace=TRUE), ]</a:t>
            </a:r>
          </a:p>
          <a:p>
            <a:pPr marL="0" indent="0">
              <a:buNone/>
            </a:pPr>
            <a:r>
              <a:rPr lang="en-US" sz="1800" dirty="0">
                <a:latin typeface="Courier New" panose="02070309020205020404" pitchFamily="49" charset="0"/>
                <a:cs typeface="Courier New" panose="02070309020205020404" pitchFamily="49" charset="0"/>
              </a:rPr>
              <a:t>  mod2 &lt;- lm(</a:t>
            </a:r>
            <a:r>
              <a:rPr lang="en-US" sz="1800" dirty="0" err="1">
                <a:latin typeface="Courier New" panose="02070309020205020404" pitchFamily="49" charset="0"/>
                <a:cs typeface="Courier New" panose="02070309020205020404" pitchFamily="49" charset="0"/>
              </a:rPr>
              <a:t>food_exp~income</a:t>
            </a:r>
            <a:r>
              <a:rPr lang="en-US" sz="1800" dirty="0">
                <a:latin typeface="Courier New" panose="02070309020205020404" pitchFamily="49" charset="0"/>
                <a:cs typeface="Courier New" panose="02070309020205020404" pitchFamily="49" charset="0"/>
              </a:rPr>
              <a:t>, data=subsample)</a:t>
            </a:r>
          </a:p>
          <a:p>
            <a:pPr marL="0" indent="0">
              <a:buNone/>
            </a:pPr>
            <a:r>
              <a:rPr lang="en-US" sz="1800" dirty="0" smtClean="0">
                <a:latin typeface="Courier New" panose="02070309020205020404" pitchFamily="49" charset="0"/>
                <a:cs typeface="Courier New" panose="02070309020205020404" pitchFamily="49" charset="0"/>
              </a:rPr>
              <a:t>  sumb2 </a:t>
            </a:r>
            <a:r>
              <a:rPr lang="en-US" sz="1800" dirty="0">
                <a:latin typeface="Courier New" panose="02070309020205020404" pitchFamily="49" charset="0"/>
                <a:cs typeface="Courier New" panose="02070309020205020404" pitchFamily="49" charset="0"/>
              </a:rPr>
              <a:t>&lt;- sumb2 +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(mod2)[[2]]</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&gt; print(sumb2/C</a:t>
            </a:r>
            <a:r>
              <a:rPr lang="en-US" sz="1800" dirty="0">
                <a:latin typeface="Courier New" panose="02070309020205020404" pitchFamily="49" charset="0"/>
                <a:cs typeface="Courier New" panose="02070309020205020404" pitchFamily="49" charset="0"/>
              </a:rPr>
              <a:t>, digits = 3</a:t>
            </a: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Para </a:t>
            </a:r>
            <a:r>
              <a:rPr lang="en-US" sz="1800" dirty="0" err="1" smtClean="0">
                <a:latin typeface="Courier New" panose="02070309020205020404" pitchFamily="49" charset="0"/>
                <a:cs typeface="Courier New" panose="02070309020205020404" pitchFamily="49" charset="0"/>
              </a:rPr>
              <a:t>qué</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podría</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ser</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ú</a:t>
            </a:r>
            <a:r>
              <a:rPr lang="en-US" sz="1800" dirty="0" err="1" smtClean="0">
                <a:latin typeface="Courier New" panose="02070309020205020404" pitchFamily="49" charset="0"/>
                <a:cs typeface="Courier New" panose="02070309020205020404" pitchFamily="49" charset="0"/>
              </a:rPr>
              <a:t>til</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este</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ejercicio</a:t>
            </a:r>
            <a:r>
              <a:rPr lang="en-US" sz="1800" dirty="0" smtClean="0">
                <a:latin typeface="Courier New" panose="02070309020205020404" pitchFamily="49" charset="0"/>
                <a:cs typeface="Courier New" panose="02070309020205020404" pitchFamily="49" charset="0"/>
              </a:rPr>
              <a:t>? (</a:t>
            </a:r>
            <a:r>
              <a:rPr lang="en-US" sz="1800" b="1" dirty="0" smtClean="0">
                <a:solidFill>
                  <a:srgbClr val="FF0000"/>
                </a:solidFill>
                <a:latin typeface="Courier New" panose="02070309020205020404" pitchFamily="49" charset="0"/>
                <a:cs typeface="Courier New" panose="02070309020205020404" pitchFamily="49" charset="0"/>
              </a:rPr>
              <a:t>Bootstrapping</a:t>
            </a:r>
            <a:r>
              <a:rPr lang="en-US"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94968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75307"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Breve resumen </a:t>
            </a:r>
            <a:r>
              <a:rPr lang="es-ES" sz="3600" b="1" dirty="0">
                <a:solidFill>
                  <a:schemeClr val="accent2">
                    <a:lumMod val="50000"/>
                  </a:schemeClr>
                </a:solidFill>
              </a:rPr>
              <a:t>m</a:t>
            </a:r>
            <a:r>
              <a:rPr lang="es-ES" sz="3600" b="1" dirty="0" smtClean="0">
                <a:solidFill>
                  <a:schemeClr val="accent2">
                    <a:lumMod val="50000"/>
                  </a:schemeClr>
                </a:solidFill>
              </a:rPr>
              <a:t>étodos de regresión</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indent="-234950" algn="just"/>
            <a:r>
              <a:rPr lang="es-CO" sz="2000" dirty="0" smtClean="0"/>
              <a:t>Máxima verosimilitud: método ampliamente utilizado por estadísticos en el que estiman los parámetros (</a:t>
            </a:r>
            <a:r>
              <a:rPr lang="es-CO" sz="2000" dirty="0" err="1" smtClean="0"/>
              <a:t>scale</a:t>
            </a:r>
            <a:r>
              <a:rPr lang="es-CO" sz="2000" dirty="0" smtClean="0"/>
              <a:t> y </a:t>
            </a:r>
            <a:r>
              <a:rPr lang="es-CO" sz="2000" dirty="0" err="1" smtClean="0"/>
              <a:t>shape</a:t>
            </a:r>
            <a:r>
              <a:rPr lang="es-CO" sz="2000" dirty="0" smtClean="0"/>
              <a:t>) de una distribución asumida.</a:t>
            </a:r>
          </a:p>
          <a:p>
            <a:pPr marL="688975" lvl="1" indent="-234950" algn="just"/>
            <a:r>
              <a:rPr lang="es-CO" sz="1800" dirty="0" err="1" smtClean="0"/>
              <a:t>Quasi</a:t>
            </a:r>
            <a:r>
              <a:rPr lang="es-CO" sz="1800" dirty="0" smtClean="0"/>
              <a:t>-máxima verosimilitud</a:t>
            </a:r>
          </a:p>
          <a:p>
            <a:pPr marL="688975" lvl="1" indent="-234950" algn="just"/>
            <a:r>
              <a:rPr lang="es-CO" sz="1800" dirty="0" smtClean="0"/>
              <a:t>Máxima </a:t>
            </a:r>
            <a:r>
              <a:rPr lang="es-CO" sz="1800" dirty="0"/>
              <a:t>v</a:t>
            </a:r>
            <a:r>
              <a:rPr lang="es-CO" sz="1800" dirty="0" smtClean="0"/>
              <a:t>erosimilitud parcial</a:t>
            </a:r>
          </a:p>
          <a:p>
            <a:pPr marL="288925" indent="-234950" algn="just"/>
            <a:endParaRPr lang="es-CO" sz="2000" dirty="0" smtClean="0"/>
          </a:p>
          <a:p>
            <a:pPr marL="288925" indent="-234950" algn="just"/>
            <a:r>
              <a:rPr lang="es-CO" sz="2000" dirty="0" smtClean="0"/>
              <a:t>Método de momentos: comparación de momentos poblaciones y momentos muéstrales. Cómo funcionaría en el caso de la distribución normal? </a:t>
            </a:r>
            <a:endParaRPr lang="es-CO" sz="1600" dirty="0" smtClean="0"/>
          </a:p>
          <a:p>
            <a:pPr marL="288925" indent="-234950" algn="just"/>
            <a:endParaRPr lang="es-CO" sz="2000" dirty="0" smtClean="0"/>
          </a:p>
          <a:p>
            <a:pPr marL="288925" indent="-234950" algn="just"/>
            <a:r>
              <a:rPr lang="es-CO" sz="2000" dirty="0" smtClean="0"/>
              <a:t>Mínimos cuadrados: Parte de especificar una media condicional con errores usualmente aditivos. Existen métodos </a:t>
            </a:r>
            <a:r>
              <a:rPr lang="es-CO" sz="2400" dirty="0" smtClean="0"/>
              <a:t>l</a:t>
            </a:r>
            <a:r>
              <a:rPr lang="es-CO" sz="2000" dirty="0" smtClean="0"/>
              <a:t>ineales y no lineales</a:t>
            </a:r>
          </a:p>
          <a:p>
            <a:pPr marL="688975" lvl="1" indent="-234950" algn="just"/>
            <a:endParaRPr lang="es-CO" sz="1800" dirty="0" smtClean="0"/>
          </a:p>
          <a:p>
            <a:pPr marL="288925" indent="-234950" algn="just"/>
            <a:r>
              <a:rPr lang="es-CO" sz="2000" dirty="0" smtClean="0"/>
              <a:t>Mínima distancia absoluta</a:t>
            </a:r>
          </a:p>
          <a:p>
            <a:pPr marL="688975" lvl="1" indent="-234950" algn="just"/>
            <a:r>
              <a:rPr lang="es-CO" sz="1800" dirty="0" smtClean="0"/>
              <a:t>Un ejemplo sencillo es el caso de la  mediana</a:t>
            </a:r>
          </a:p>
        </p:txBody>
      </p:sp>
    </p:spTree>
    <p:extLst>
      <p:ext uri="{BB962C8B-B14F-4D97-AF65-F5344CB8AC3E}">
        <p14:creationId xmlns:p14="http://schemas.microsoft.com/office/powerpoint/2010/main" val="39485010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4" name="Marcador de contenido 2"/>
          <p:cNvSpPr txBox="1">
            <a:spLocks/>
          </p:cNvSpPr>
          <p:nvPr/>
        </p:nvSpPr>
        <p:spPr>
          <a:xfrm>
            <a:off x="457201" y="1669902"/>
            <a:ext cx="8229600" cy="45876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8925" indent="-234950" algn="just"/>
            <a:r>
              <a:rPr lang="es-CO" sz="2000" dirty="0" smtClean="0"/>
              <a:t>Elija una base de datos de R, y analice la relación entre variables a través de un modelo de regresión. Analice los coeficientes, realice transformaciones sobre las variables y realice las pruebas de hipótesis pertinentes</a:t>
            </a:r>
          </a:p>
          <a:p>
            <a:pPr marL="288925" indent="-234950" algn="just"/>
            <a:endParaRPr lang="es-CO" sz="2000" dirty="0"/>
          </a:p>
          <a:p>
            <a:pPr marL="288925" indent="-234950" algn="just"/>
            <a:r>
              <a:rPr lang="es-CO" sz="2000" dirty="0" smtClean="0"/>
              <a:t>Considere un muestre aleatorio del conjunto de datos original, y analice el poder predictivo de 2 posibles modelos a través de un test de </a:t>
            </a:r>
            <a:r>
              <a:rPr lang="es-CO" sz="2000" dirty="0" err="1" smtClean="0"/>
              <a:t>Diebold</a:t>
            </a:r>
            <a:r>
              <a:rPr lang="es-CO" sz="2000" dirty="0" smtClean="0"/>
              <a:t>-Mariano (use la función </a:t>
            </a:r>
            <a:r>
              <a:rPr lang="es-CO" sz="2000" dirty="0" err="1" smtClean="0">
                <a:latin typeface="Courier New" panose="02070309020205020404" pitchFamily="49" charset="0"/>
                <a:cs typeface="Courier New" panose="02070309020205020404" pitchFamily="49" charset="0"/>
              </a:rPr>
              <a:t>dm.test</a:t>
            </a:r>
            <a:r>
              <a:rPr lang="es-CO" sz="2000" dirty="0" smtClean="0"/>
              <a:t>)</a:t>
            </a:r>
          </a:p>
          <a:p>
            <a:pPr marL="288925" indent="-234950" algn="just"/>
            <a:endParaRPr lang="es-CO" sz="1800" dirty="0"/>
          </a:p>
          <a:p>
            <a:pPr marL="288925" indent="-234950" algn="just"/>
            <a:r>
              <a:rPr lang="es-CO" sz="2000" dirty="0" smtClean="0"/>
              <a:t>Estudie la convergencia en distribución de los estimadores MCO a través de una simulación de Montecarlo. Presente los resultados de manera adecuada. Cómo sería el set-up de este ejercicio? Cuál es el resultado esperado? Cambie los parámetros claves del ejercicio y analice como cambian los resultados</a:t>
            </a:r>
            <a:endParaRPr lang="es-CO" sz="2000" dirty="0"/>
          </a:p>
          <a:p>
            <a:pPr marL="53975" indent="0" algn="just">
              <a:buNone/>
            </a:pPr>
            <a:endParaRPr lang="es-CO" sz="2000" dirty="0">
              <a:solidFill>
                <a:srgbClr val="FF0000"/>
              </a:solidFill>
            </a:endParaRPr>
          </a:p>
        </p:txBody>
      </p:sp>
    </p:spTree>
    <p:extLst>
      <p:ext uri="{BB962C8B-B14F-4D97-AF65-F5344CB8AC3E}">
        <p14:creationId xmlns:p14="http://schemas.microsoft.com/office/powerpoint/2010/main" val="35593633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 Montecarlo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7" name="Marcador de contenido 2"/>
          <p:cNvSpPr txBox="1">
            <a:spLocks/>
          </p:cNvSpPr>
          <p:nvPr/>
        </p:nvSpPr>
        <p:spPr>
          <a:xfrm>
            <a:off x="609601" y="17907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Tsize</a:t>
            </a:r>
            <a:r>
              <a:rPr lang="en-US" sz="1800" dirty="0">
                <a:latin typeface="Courier New" panose="02070309020205020404" pitchFamily="49" charset="0"/>
                <a:cs typeface="Courier New" panose="02070309020205020404" pitchFamily="49" charset="0"/>
              </a:rPr>
              <a:t>&lt;-2000</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draws</a:t>
            </a:r>
            <a:r>
              <a:rPr lang="en-US" sz="1800" dirty="0">
                <a:latin typeface="Courier New" panose="02070309020205020404" pitchFamily="49" charset="0"/>
                <a:cs typeface="Courier New" panose="02070309020205020404" pitchFamily="49" charset="0"/>
              </a:rPr>
              <a:t>&lt;-10000</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b1</a:t>
            </a:r>
            <a:r>
              <a:rPr lang="en-US" sz="1800" dirty="0">
                <a:latin typeface="Courier New" panose="02070309020205020404" pitchFamily="49" charset="0"/>
                <a:cs typeface="Courier New" panose="02070309020205020404" pitchFamily="49" charset="0"/>
              </a:rPr>
              <a:t>&lt;-1</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b2</a:t>
            </a:r>
            <a:r>
              <a:rPr lang="en-US" sz="1800" dirty="0">
                <a:latin typeface="Courier New" panose="02070309020205020404" pitchFamily="49" charset="0"/>
                <a:cs typeface="Courier New" panose="02070309020205020404" pitchFamily="49" charset="0"/>
              </a:rPr>
              <a:t>&lt;-1.5</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x</a:t>
            </a: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rexp</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Tsize</a:t>
            </a:r>
            <a:r>
              <a:rPr lang="en-US" sz="1800" dirty="0">
                <a:latin typeface="Courier New" panose="02070309020205020404" pitchFamily="49" charset="0"/>
                <a:cs typeface="Courier New" panose="02070309020205020404" pitchFamily="49" charset="0"/>
              </a:rPr>
              <a:t>, 0.5)</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b1est</a:t>
            </a:r>
            <a:r>
              <a:rPr lang="en-US" sz="1800" dirty="0">
                <a:latin typeface="Courier New" panose="02070309020205020404" pitchFamily="49" charset="0"/>
                <a:cs typeface="Courier New" panose="02070309020205020404" pitchFamily="49" charset="0"/>
              </a:rPr>
              <a:t>&lt;-matrix(, draws)</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b2est</a:t>
            </a:r>
            <a:r>
              <a:rPr lang="en-US" sz="1800" dirty="0">
                <a:latin typeface="Courier New" panose="02070309020205020404" pitchFamily="49" charset="0"/>
                <a:cs typeface="Courier New" panose="02070309020205020404" pitchFamily="49" charset="0"/>
              </a:rPr>
              <a:t>&lt;-matrix(, draws)</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for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in 1:draws){   </a:t>
            </a:r>
          </a:p>
          <a:p>
            <a:pPr marL="0" indent="0">
              <a:buNone/>
            </a:pPr>
            <a:r>
              <a:rPr lang="en-US" sz="1800" dirty="0" smtClean="0">
                <a:latin typeface="Courier New" panose="02070309020205020404" pitchFamily="49" charset="0"/>
                <a:cs typeface="Courier New" panose="02070309020205020404" pitchFamily="49" charset="0"/>
              </a:rPr>
              <a:t>  y</a:t>
            </a:r>
            <a:r>
              <a:rPr lang="en-US" sz="1800" dirty="0">
                <a:latin typeface="Courier New" panose="02070309020205020404" pitchFamily="49" charset="0"/>
                <a:cs typeface="Courier New" panose="02070309020205020404" pitchFamily="49" charset="0"/>
              </a:rPr>
              <a:t>&lt;-b1+b2*</a:t>
            </a:r>
            <a:r>
              <a:rPr lang="en-US" sz="1800" dirty="0" err="1">
                <a:latin typeface="Courier New" panose="02070309020205020404" pitchFamily="49" charset="0"/>
                <a:cs typeface="Courier New" panose="02070309020205020404" pitchFamily="49" charset="0"/>
              </a:rPr>
              <a:t>x+rnorm</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Tsize</a:t>
            </a:r>
            <a:r>
              <a:rPr lang="en-US" sz="1800" dirty="0">
                <a:latin typeface="Courier New" panose="02070309020205020404" pitchFamily="49" charset="0"/>
                <a:cs typeface="Courier New" panose="02070309020205020404" pitchFamily="49" charset="0"/>
              </a:rPr>
              <a:t>, ,10)  </a:t>
            </a:r>
          </a:p>
          <a:p>
            <a:pPr marL="0" indent="0">
              <a:buNone/>
            </a:pPr>
            <a:r>
              <a:rPr lang="en-US" sz="1800" dirty="0" smtClean="0">
                <a:latin typeface="Courier New" panose="02070309020205020404" pitchFamily="49" charset="0"/>
                <a:cs typeface="Courier New" panose="02070309020205020404" pitchFamily="49" charset="0"/>
              </a:rPr>
              <a:t>  mod1 </a:t>
            </a:r>
            <a:r>
              <a:rPr lang="en-US" sz="1800" dirty="0">
                <a:latin typeface="Courier New" panose="02070309020205020404" pitchFamily="49" charset="0"/>
                <a:cs typeface="Courier New" panose="02070309020205020404" pitchFamily="49" charset="0"/>
              </a:rPr>
              <a:t>&lt;- lm(</a:t>
            </a:r>
            <a:r>
              <a:rPr lang="en-US" sz="1800" dirty="0" err="1">
                <a:latin typeface="Courier New" panose="02070309020205020404" pitchFamily="49" charset="0"/>
                <a:cs typeface="Courier New" panose="02070309020205020404" pitchFamily="49" charset="0"/>
              </a:rPr>
              <a:t>y~x</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b1est[</a:t>
            </a:r>
            <a:r>
              <a:rPr lang="en-US" sz="1800" dirty="0" err="1" smtClean="0">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(mod1)[[1]]</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b2est[</a:t>
            </a:r>
            <a:r>
              <a:rPr lang="en-US" sz="1800" dirty="0" err="1" smtClean="0">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(mod1)[[2]]</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12230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553"/>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Ejercicio Montecarlo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7" name="Marcador de contenido 2"/>
          <p:cNvSpPr txBox="1">
            <a:spLocks/>
          </p:cNvSpPr>
          <p:nvPr/>
        </p:nvSpPr>
        <p:spPr>
          <a:xfrm>
            <a:off x="609601" y="1790700"/>
            <a:ext cx="8229600" cy="461927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latin typeface="Courier New" panose="02070309020205020404" pitchFamily="49" charset="0"/>
                <a:cs typeface="Courier New" panose="02070309020205020404" pitchFamily="49" charset="0"/>
              </a:rPr>
              <a:t>&gt; plot(density(b1est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plot(density(b2est</a:t>
            </a:r>
            <a:r>
              <a:rPr lang="en-US" sz="1800" dirty="0">
                <a:latin typeface="Courier New" panose="02070309020205020404" pitchFamily="49" charset="0"/>
                <a:cs typeface="Courier New" panose="02070309020205020404" pitchFamily="49" charset="0"/>
              </a:rPr>
              <a: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 </a:t>
            </a:r>
            <a:r>
              <a:rPr lang="en-US" sz="1800" dirty="0" smtClean="0">
                <a:latin typeface="Courier New" panose="02070309020205020404" pitchFamily="49" charset="0"/>
                <a:cs typeface="Courier New" panose="02070309020205020404" pitchFamily="49" charset="0"/>
              </a:rPr>
              <a:t>library(car</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qqPlot</a:t>
            </a:r>
            <a:r>
              <a:rPr lang="en-US" sz="1800" dirty="0" smtClean="0">
                <a:latin typeface="Courier New" panose="02070309020205020404" pitchFamily="49" charset="0"/>
                <a:cs typeface="Courier New" panose="02070309020205020404" pitchFamily="49" charset="0"/>
              </a:rPr>
              <a:t>(b1est</a:t>
            </a:r>
            <a:r>
              <a:rPr lang="en-US" sz="1800" dirty="0">
                <a:latin typeface="Courier New" panose="02070309020205020404" pitchFamily="49" charset="0"/>
                <a:cs typeface="Courier New" panose="02070309020205020404" pitchFamily="49" charset="0"/>
              </a:rPr>
              <a:t>, distribution="norm")</a:t>
            </a:r>
          </a:p>
          <a:p>
            <a:pPr marL="0" indent="0">
              <a:buNone/>
            </a:pPr>
            <a:r>
              <a:rPr lang="en-US" sz="1800" dirty="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qqPlot</a:t>
            </a:r>
            <a:r>
              <a:rPr lang="en-US" sz="1800" dirty="0" smtClean="0">
                <a:latin typeface="Courier New" panose="02070309020205020404" pitchFamily="49" charset="0"/>
                <a:cs typeface="Courier New" panose="02070309020205020404" pitchFamily="49" charset="0"/>
              </a:rPr>
              <a:t>(b2est</a:t>
            </a:r>
            <a:r>
              <a:rPr lang="en-US" sz="1800" dirty="0">
                <a:latin typeface="Courier New" panose="02070309020205020404" pitchFamily="49" charset="0"/>
                <a:cs typeface="Courier New" panose="02070309020205020404" pitchFamily="49" charset="0"/>
              </a:rPr>
              <a:t>, distribution="norm")</a:t>
            </a:r>
            <a:endParaRPr 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49037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Variables </a:t>
            </a:r>
            <a:r>
              <a:rPr lang="es-ES" sz="3600" b="1" dirty="0" err="1" smtClean="0">
                <a:solidFill>
                  <a:schemeClr val="accent2">
                    <a:lumMod val="50000"/>
                  </a:schemeClr>
                </a:solidFill>
              </a:rPr>
              <a:t>dummy</a:t>
            </a:r>
            <a:r>
              <a:rPr lang="es-ES" sz="3600" b="1" dirty="0" smtClean="0">
                <a:solidFill>
                  <a:schemeClr val="accent2">
                    <a:lumMod val="50000"/>
                  </a:schemeClr>
                </a:solidFill>
              </a:rPr>
              <a:t> (o ficticias)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000" dirty="0" smtClean="0"/>
              <a:t>Las variables </a:t>
            </a:r>
            <a:r>
              <a:rPr lang="es-CO" sz="2000" dirty="0" err="1"/>
              <a:t>dummy</a:t>
            </a:r>
            <a:r>
              <a:rPr lang="es-CO" sz="2000" dirty="0"/>
              <a:t> son variables que toman valores 0 o 1. Pueden </a:t>
            </a:r>
            <a:r>
              <a:rPr lang="es-CO" sz="2000" dirty="0" smtClean="0"/>
              <a:t>ser utilizadas </a:t>
            </a:r>
            <a:r>
              <a:rPr lang="es-CO" sz="2000" dirty="0"/>
              <a:t>para</a:t>
            </a:r>
            <a:r>
              <a:rPr lang="es-CO" sz="2000" dirty="0" smtClean="0"/>
              <a:t>:</a:t>
            </a:r>
          </a:p>
          <a:p>
            <a:pPr marL="0" indent="0">
              <a:buNone/>
            </a:pPr>
            <a:endParaRPr lang="es-CO" sz="2000" dirty="0"/>
          </a:p>
          <a:p>
            <a:r>
              <a:rPr lang="es-CO" sz="2000" dirty="0"/>
              <a:t>Modelar factores cualitativos (</a:t>
            </a:r>
            <a:r>
              <a:rPr lang="es-CO" sz="2000" dirty="0" err="1"/>
              <a:t>e.g</a:t>
            </a:r>
            <a:r>
              <a:rPr lang="es-CO" sz="2000" dirty="0"/>
              <a:t>. </a:t>
            </a:r>
            <a:r>
              <a:rPr lang="es-CO" sz="2000" dirty="0" smtClean="0"/>
              <a:t>región, </a:t>
            </a:r>
            <a:r>
              <a:rPr lang="es-CO" sz="2000" dirty="0"/>
              <a:t>raza, </a:t>
            </a:r>
            <a:r>
              <a:rPr lang="es-CO" sz="2000" dirty="0" smtClean="0"/>
              <a:t>género, educación).</a:t>
            </a:r>
            <a:endParaRPr lang="es-CO" sz="2000" dirty="0"/>
          </a:p>
          <a:p>
            <a:r>
              <a:rPr lang="es-CO" sz="2000" dirty="0"/>
              <a:t>Permitir cambios en los </a:t>
            </a:r>
            <a:r>
              <a:rPr lang="es-CO" sz="2000" dirty="0" smtClean="0"/>
              <a:t>parámetros </a:t>
            </a:r>
            <a:r>
              <a:rPr lang="es-CO" sz="2000" dirty="0"/>
              <a:t>de una </a:t>
            </a:r>
            <a:r>
              <a:rPr lang="es-CO" sz="2000" dirty="0" smtClean="0"/>
              <a:t>regresión, </a:t>
            </a:r>
            <a:r>
              <a:rPr lang="es-CO" sz="2000" dirty="0"/>
              <a:t>por </a:t>
            </a:r>
            <a:r>
              <a:rPr lang="es-CO" sz="2000" dirty="0" smtClean="0"/>
              <a:t>ejemplo cuando </a:t>
            </a:r>
            <a:r>
              <a:rPr lang="es-CO" sz="2000" dirty="0"/>
              <a:t>algunos coeficientes cambian de un </a:t>
            </a:r>
            <a:r>
              <a:rPr lang="es-CO" sz="2000" dirty="0" smtClean="0"/>
              <a:t>periodo </a:t>
            </a:r>
            <a:r>
              <a:rPr lang="es-CO" sz="2000" dirty="0"/>
              <a:t>a otro, o </a:t>
            </a:r>
            <a:r>
              <a:rPr lang="es-CO" sz="2000" dirty="0" smtClean="0"/>
              <a:t>entre diferentes categorías.</a:t>
            </a:r>
            <a:endParaRPr lang="es-CO" sz="2000" dirty="0"/>
          </a:p>
          <a:p>
            <a:r>
              <a:rPr lang="es-CO" sz="2000" dirty="0" smtClean="0"/>
              <a:t>Estimar modelos de datos de panel, es decir aquellos que combinan observaciones de series de tiempo con observaciones de corte transversal</a:t>
            </a:r>
          </a:p>
          <a:p>
            <a:r>
              <a:rPr lang="es-CO" sz="2000" dirty="0" smtClean="0"/>
              <a:t>Efectuar </a:t>
            </a:r>
            <a:r>
              <a:rPr lang="es-CO" sz="2000" dirty="0"/>
              <a:t>pruebas de </a:t>
            </a:r>
            <a:r>
              <a:rPr lang="es-CO" sz="2000" dirty="0" smtClean="0"/>
              <a:t>estabilidad</a:t>
            </a:r>
            <a:endParaRPr lang="es-CO" sz="2000" dirty="0"/>
          </a:p>
          <a:p>
            <a:r>
              <a:rPr lang="es-CO" sz="2000" dirty="0"/>
              <a:t>Efectuar pruebas de falla </a:t>
            </a:r>
            <a:r>
              <a:rPr lang="es-CO" sz="2000" dirty="0" smtClean="0"/>
              <a:t>predictiva</a:t>
            </a:r>
            <a:endParaRPr lang="en-US" sz="2000" i="1" dirty="0" smtClean="0">
              <a:latin typeface="Cambria Math" panose="02040503050406030204" pitchFamily="18" charset="0"/>
            </a:endParaRPr>
          </a:p>
          <a:p>
            <a:pPr algn="just"/>
            <a:endParaRPr lang="en-US" sz="2000" i="1" dirty="0" smtClean="0">
              <a:latin typeface="Cambria Math" panose="02040503050406030204" pitchFamily="18" charset="0"/>
            </a:endParaRPr>
          </a:p>
          <a:p>
            <a:pPr marL="0" indent="0">
              <a:buNone/>
            </a:pPr>
            <a:endParaRPr lang="en-US" sz="2000" dirty="0"/>
          </a:p>
          <a:p>
            <a:pPr marL="0" indent="0">
              <a:buNone/>
            </a:pPr>
            <a:endParaRPr lang="es-ES" sz="2000" dirty="0" smtClean="0"/>
          </a:p>
        </p:txBody>
      </p:sp>
    </p:spTree>
    <p:extLst>
      <p:ext uri="{BB962C8B-B14F-4D97-AF65-F5344CB8AC3E}">
        <p14:creationId xmlns:p14="http://schemas.microsoft.com/office/powerpoint/2010/main" val="6725488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Variables </a:t>
            </a:r>
            <a:r>
              <a:rPr lang="es-ES" sz="3600" b="1" dirty="0" err="1" smtClean="0">
                <a:solidFill>
                  <a:schemeClr val="accent2">
                    <a:lumMod val="50000"/>
                  </a:schemeClr>
                </a:solidFill>
              </a:rPr>
              <a:t>dummy</a:t>
            </a:r>
            <a:r>
              <a:rPr lang="es-ES" sz="3600" b="1" dirty="0" smtClean="0">
                <a:solidFill>
                  <a:schemeClr val="accent2">
                    <a:lumMod val="50000"/>
                  </a:schemeClr>
                </a:solidFill>
              </a:rPr>
              <a:t> (o ficticias)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pic>
        <p:nvPicPr>
          <p:cNvPr id="2" name="Imagen 1"/>
          <p:cNvPicPr>
            <a:picLocks noChangeAspect="1"/>
          </p:cNvPicPr>
          <p:nvPr/>
        </p:nvPicPr>
        <p:blipFill>
          <a:blip r:embed="rId3"/>
          <a:stretch>
            <a:fillRect/>
          </a:stretch>
        </p:blipFill>
        <p:spPr>
          <a:xfrm>
            <a:off x="896635" y="1974702"/>
            <a:ext cx="6954121" cy="4235761"/>
          </a:xfrm>
          <a:prstGeom prst="rect">
            <a:avLst/>
          </a:prstGeom>
        </p:spPr>
      </p:pic>
    </p:spTree>
    <p:extLst>
      <p:ext uri="{BB962C8B-B14F-4D97-AF65-F5344CB8AC3E}">
        <p14:creationId xmlns:p14="http://schemas.microsoft.com/office/powerpoint/2010/main" val="27381954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Variables </a:t>
            </a:r>
            <a:r>
              <a:rPr lang="es-ES" sz="3600" b="1" dirty="0" err="1" smtClean="0">
                <a:solidFill>
                  <a:schemeClr val="accent2">
                    <a:lumMod val="50000"/>
                  </a:schemeClr>
                </a:solidFill>
              </a:rPr>
              <a:t>dummy</a:t>
            </a:r>
            <a:r>
              <a:rPr lang="es-ES" sz="3600" b="1" dirty="0" smtClean="0">
                <a:solidFill>
                  <a:schemeClr val="accent2">
                    <a:lumMod val="50000"/>
                  </a:schemeClr>
                </a:solidFill>
              </a:rPr>
              <a:t> (o ficticias)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p:pic>
        <p:nvPicPr>
          <p:cNvPr id="5" name="Imagen 4"/>
          <p:cNvPicPr>
            <a:picLocks noChangeAspect="1"/>
          </p:cNvPicPr>
          <p:nvPr/>
        </p:nvPicPr>
        <p:blipFill>
          <a:blip r:embed="rId3"/>
          <a:stretch>
            <a:fillRect/>
          </a:stretch>
        </p:blipFill>
        <p:spPr>
          <a:xfrm>
            <a:off x="995059" y="1974702"/>
            <a:ext cx="6954121" cy="4197601"/>
          </a:xfrm>
          <a:prstGeom prst="rect">
            <a:avLst/>
          </a:prstGeom>
        </p:spPr>
      </p:pic>
    </p:spTree>
    <p:extLst>
      <p:ext uri="{BB962C8B-B14F-4D97-AF65-F5344CB8AC3E}">
        <p14:creationId xmlns:p14="http://schemas.microsoft.com/office/powerpoint/2010/main" val="13873395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Variables </a:t>
            </a:r>
            <a:r>
              <a:rPr lang="es-ES" sz="3600" b="1" dirty="0" err="1" smtClean="0">
                <a:solidFill>
                  <a:schemeClr val="accent2">
                    <a:lumMod val="50000"/>
                  </a:schemeClr>
                </a:solidFill>
              </a:rPr>
              <a:t>dummy</a:t>
            </a:r>
            <a:r>
              <a:rPr lang="es-ES" sz="3600" b="1" dirty="0" smtClean="0">
                <a:solidFill>
                  <a:schemeClr val="accent2">
                    <a:lumMod val="50000"/>
                  </a:schemeClr>
                </a:solidFill>
              </a:rPr>
              <a:t> (o ficticias)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000" dirty="0" smtClean="0"/>
                  <a:t>En este caso se puede formular el modelo:</a:t>
                </a:r>
              </a:p>
              <a:p>
                <a:pPr marL="0" indent="0">
                  <a:buNone/>
                </a:pPr>
                <a:endParaRPr lang="en-US"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i="1">
                              <a:latin typeface="Cambria Math" panose="02040503050406030204" pitchFamily="18" charset="0"/>
                            </a:rPr>
                            <m:t>𝑖</m:t>
                          </m:r>
                        </m:sub>
                      </m:sSub>
                      <m:r>
                        <a:rPr lang="en-US" sz="2000" i="1">
                          <a:latin typeface="Cambria Math" panose="02040503050406030204" pitchFamily="18" charset="0"/>
                        </a:rPr>
                        <m:t>+</m:t>
                      </m:r>
                      <m:r>
                        <a:rPr lang="es-CO" sz="2000" b="0" i="1" smtClean="0">
                          <a:latin typeface="Cambria Math" panose="02040503050406030204" pitchFamily="18" charset="0"/>
                        </a:rPr>
                        <m:t>𝛾</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𝐷</m:t>
                          </m:r>
                        </m:e>
                        <m:sub>
                          <m:r>
                            <a:rPr lang="es-CO" sz="2000" b="0" i="1" smtClean="0">
                              <a:latin typeface="Cambria Math" panose="02040503050406030204" pitchFamily="18" charset="0"/>
                            </a:rPr>
                            <m:t>𝑖</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i="1">
                              <a:latin typeface="Cambria Math" panose="02040503050406030204" pitchFamily="18" charset="0"/>
                            </a:rPr>
                            <m:t>𝑖</m:t>
                          </m:r>
                        </m:sub>
                      </m:sSub>
                    </m:oMath>
                  </m:oMathPara>
                </a14:m>
                <a:endParaRPr lang="en-US" sz="2000" dirty="0" smtClean="0"/>
              </a:p>
              <a:p>
                <a:pPr marL="0" indent="0">
                  <a:buNone/>
                </a:pPr>
                <a:endParaRPr lang="en-US" sz="2000" dirty="0"/>
              </a:p>
              <a:p>
                <a:pPr marL="0" indent="0">
                  <a:buNone/>
                </a:pPr>
                <a:r>
                  <a:rPr lang="en-US" sz="2000" dirty="0" err="1" smtClean="0"/>
                  <a:t>Donde</a:t>
                </a:r>
                <a:r>
                  <a:rPr lang="en-US" sz="2000" dirty="0" smtClean="0"/>
                  <a:t>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𝐷</m:t>
                        </m:r>
                      </m:e>
                      <m:sub>
                        <m:r>
                          <a:rPr lang="es-CO" sz="2000" i="1">
                            <a:latin typeface="Cambria Math" panose="02040503050406030204" pitchFamily="18" charset="0"/>
                          </a:rPr>
                          <m:t>𝑖</m:t>
                        </m:r>
                      </m:sub>
                    </m:sSub>
                    <m:r>
                      <a:rPr lang="es-CO" sz="2000" b="0" i="1" smtClean="0">
                        <a:latin typeface="Cambria Math" panose="02040503050406030204" pitchFamily="18" charset="0"/>
                      </a:rPr>
                      <m:t>=0</m:t>
                    </m:r>
                  </m:oMath>
                </a14:m>
                <a:r>
                  <a:rPr lang="en-US" sz="2000" dirty="0" smtClean="0"/>
                  <a:t> </a:t>
                </a:r>
                <a:r>
                  <a:rPr lang="en-US" sz="2000" dirty="0" err="1" smtClean="0"/>
                  <a:t>si</a:t>
                </a:r>
                <a:r>
                  <a:rPr lang="en-US" sz="2000" dirty="0" smtClean="0"/>
                  <a:t> el </a:t>
                </a:r>
                <a:r>
                  <a:rPr lang="en-US" sz="2000" dirty="0" err="1" smtClean="0"/>
                  <a:t>individuo</a:t>
                </a:r>
                <a:r>
                  <a:rPr lang="en-US" sz="2000" dirty="0" smtClean="0"/>
                  <a:t> </a:t>
                </a:r>
                <a:r>
                  <a:rPr lang="en-US" sz="2000" dirty="0" err="1" smtClean="0"/>
                  <a:t>pertenece</a:t>
                </a:r>
                <a:r>
                  <a:rPr lang="en-US" sz="2000" dirty="0" smtClean="0"/>
                  <a:t> a </a:t>
                </a:r>
                <a:r>
                  <a:rPr lang="en-US" sz="2000" dirty="0" err="1" smtClean="0"/>
                  <a:t>una</a:t>
                </a:r>
                <a:r>
                  <a:rPr lang="en-US" sz="2000" dirty="0" smtClean="0"/>
                  <a:t> </a:t>
                </a:r>
                <a:r>
                  <a:rPr lang="en-US" sz="2000" dirty="0" err="1" smtClean="0"/>
                  <a:t>subpoblación</a:t>
                </a:r>
                <a:r>
                  <a:rPr lang="en-US" sz="2000" dirty="0" smtClean="0"/>
                  <a:t> y </a:t>
                </a:r>
                <a14:m>
                  <m:oMath xmlns:m="http://schemas.openxmlformats.org/officeDocument/2006/math">
                    <m:r>
                      <a:rPr lang="es-CO" sz="2000" i="1">
                        <a:latin typeface="Cambria Math" panose="02040503050406030204" pitchFamily="18" charset="0"/>
                      </a:rPr>
                      <m:t>𝛾</m:t>
                    </m:r>
                  </m:oMath>
                </a14:m>
                <a:r>
                  <a:rPr lang="en-US" sz="2000" dirty="0" smtClean="0"/>
                  <a:t> </a:t>
                </a:r>
                <a:r>
                  <a:rPr lang="en-US" sz="2000" dirty="0" err="1" smtClean="0"/>
                  <a:t>mide</a:t>
                </a:r>
                <a:r>
                  <a:rPr lang="en-US" sz="2000" dirty="0" smtClean="0"/>
                  <a:t> el </a:t>
                </a:r>
                <a:r>
                  <a:rPr lang="en-US" sz="2000" dirty="0" err="1" smtClean="0"/>
                  <a:t>efecto</a:t>
                </a:r>
                <a:r>
                  <a:rPr lang="en-US" sz="2000" dirty="0" smtClean="0"/>
                  <a:t> del </a:t>
                </a:r>
                <a:r>
                  <a:rPr lang="en-US" sz="2000" dirty="0" err="1" smtClean="0"/>
                  <a:t>cambio</a:t>
                </a:r>
                <a:r>
                  <a:rPr lang="en-US" sz="2000" dirty="0" smtClean="0"/>
                  <a:t> </a:t>
                </a:r>
                <a:r>
                  <a:rPr lang="en-US" sz="2000" dirty="0" err="1" smtClean="0"/>
                  <a:t>en</a:t>
                </a:r>
                <a:r>
                  <a:rPr lang="en-US" sz="2000" dirty="0" smtClean="0"/>
                  <a:t> el </a:t>
                </a:r>
                <a:r>
                  <a:rPr lang="en-US" sz="2000" dirty="0" err="1" smtClean="0"/>
                  <a:t>intercepto</a:t>
                </a:r>
                <a:endParaRPr lang="en-US" sz="2000" dirty="0" smtClean="0"/>
              </a:p>
              <a:p>
                <a:pPr marL="0" indent="0">
                  <a:buNone/>
                </a:pPr>
                <a:endParaRPr lang="en-US" sz="2000" dirty="0"/>
              </a:p>
              <a:p>
                <a:pPr marL="0" indent="0">
                  <a:buNone/>
                </a:pPr>
                <a:r>
                  <a:rPr lang="en-US" sz="2000" dirty="0" err="1" smtClean="0"/>
                  <a:t>Pensemos</a:t>
                </a:r>
                <a:r>
                  <a:rPr lang="en-US" sz="2000" dirty="0" smtClean="0"/>
                  <a:t> </a:t>
                </a:r>
                <a:r>
                  <a:rPr lang="en-US" sz="2000" dirty="0" err="1" smtClean="0"/>
                  <a:t>en</a:t>
                </a:r>
                <a:r>
                  <a:rPr lang="en-US" sz="2000" dirty="0" smtClean="0"/>
                  <a:t> el </a:t>
                </a:r>
                <a:r>
                  <a:rPr lang="en-US" sz="2000" dirty="0" err="1" smtClean="0"/>
                  <a:t>estudio</a:t>
                </a:r>
                <a:r>
                  <a:rPr lang="en-US" sz="2000" dirty="0" smtClean="0"/>
                  <a:t> de salaries y </a:t>
                </a:r>
                <a:r>
                  <a:rPr lang="en-US" sz="2000" dirty="0" err="1" smtClean="0"/>
                  <a:t>su</a:t>
                </a:r>
                <a:r>
                  <a:rPr lang="en-US" sz="2000" dirty="0" smtClean="0"/>
                  <a:t> </a:t>
                </a:r>
                <a:r>
                  <a:rPr lang="en-US" sz="2000" dirty="0" err="1" smtClean="0"/>
                  <a:t>relación</a:t>
                </a:r>
                <a:r>
                  <a:rPr lang="en-US" sz="2000" dirty="0" smtClean="0"/>
                  <a:t> con </a:t>
                </a:r>
                <a:r>
                  <a:rPr lang="en-US" sz="2000" dirty="0" err="1" smtClean="0"/>
                  <a:t>educación</a:t>
                </a:r>
                <a:r>
                  <a:rPr lang="en-US" sz="2000" dirty="0" smtClean="0"/>
                  <a:t> y </a:t>
                </a:r>
                <a:r>
                  <a:rPr lang="en-US" sz="2000" dirty="0" err="1" smtClean="0"/>
                  <a:t>género</a:t>
                </a:r>
                <a:r>
                  <a:rPr lang="en-US" sz="2000" dirty="0" smtClean="0"/>
                  <a:t>.  </a:t>
                </a:r>
                <a:r>
                  <a:rPr lang="en-US" sz="2000" dirty="0" err="1" smtClean="0"/>
                  <a:t>Cómo</a:t>
                </a:r>
                <a:r>
                  <a:rPr lang="en-US" sz="2000" dirty="0" smtClean="0"/>
                  <a:t> </a:t>
                </a:r>
                <a:r>
                  <a:rPr lang="en-US" sz="2000" dirty="0" err="1" smtClean="0"/>
                  <a:t>podemos</a:t>
                </a:r>
                <a:r>
                  <a:rPr lang="en-US" sz="2000" dirty="0" smtClean="0"/>
                  <a:t> </a:t>
                </a:r>
                <a:r>
                  <a:rPr lang="en-US" sz="2000" dirty="0" err="1" smtClean="0"/>
                  <a:t>analizar</a:t>
                </a:r>
                <a:r>
                  <a:rPr lang="en-US" sz="2000" dirty="0" smtClean="0"/>
                  <a:t> el </a:t>
                </a:r>
                <a:r>
                  <a:rPr lang="en-US" sz="2000" dirty="0" err="1" smtClean="0"/>
                  <a:t>paramétro</a:t>
                </a:r>
                <a:r>
                  <a:rPr lang="en-US" sz="2000" dirty="0" smtClean="0"/>
                  <a:t> </a:t>
                </a:r>
                <a14:m>
                  <m:oMath xmlns:m="http://schemas.openxmlformats.org/officeDocument/2006/math">
                    <m:r>
                      <a:rPr lang="es-CO" sz="2000" i="1">
                        <a:latin typeface="Cambria Math" panose="02040503050406030204" pitchFamily="18" charset="0"/>
                      </a:rPr>
                      <m:t>𝛾</m:t>
                    </m:r>
                  </m:oMath>
                </a14:m>
                <a:r>
                  <a:rPr lang="en-US" sz="2000" dirty="0" smtClean="0"/>
                  <a:t>?</a:t>
                </a:r>
                <a:endParaRPr lang="en-US" sz="2000" dirty="0"/>
              </a:p>
              <a:p>
                <a:pPr marL="0" indent="0">
                  <a:buNone/>
                </a:pPr>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296"/>
                </a:stretch>
              </a:blipFill>
            </p:spPr>
            <p:txBody>
              <a:bodyPr/>
              <a:lstStyle/>
              <a:p>
                <a:r>
                  <a:rPr lang="es-CO">
                    <a:noFill/>
                  </a:rPr>
                  <a:t> </a:t>
                </a:r>
              </a:p>
            </p:txBody>
          </p:sp>
        </mc:Fallback>
      </mc:AlternateContent>
    </p:spTree>
    <p:extLst>
      <p:ext uri="{BB962C8B-B14F-4D97-AF65-F5344CB8AC3E}">
        <p14:creationId xmlns:p14="http://schemas.microsoft.com/office/powerpoint/2010/main" val="10438741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Variables </a:t>
            </a:r>
            <a:r>
              <a:rPr lang="es-ES" sz="3600" b="1" dirty="0" err="1" smtClean="0">
                <a:solidFill>
                  <a:schemeClr val="accent2">
                    <a:lumMod val="50000"/>
                  </a:schemeClr>
                </a:solidFill>
              </a:rPr>
              <a:t>dummy</a:t>
            </a:r>
            <a:r>
              <a:rPr lang="es-ES" sz="3600" b="1" dirty="0" smtClean="0">
                <a:solidFill>
                  <a:schemeClr val="accent2">
                    <a:lumMod val="50000"/>
                  </a:schemeClr>
                </a:solidFill>
              </a:rPr>
              <a:t> (o ficticias)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4131325"/>
                <a:ext cx="8229600" cy="2126254"/>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000" dirty="0" smtClean="0"/>
              </a:p>
              <a:p>
                <a:pPr marL="0" indent="0">
                  <a:buNone/>
                </a:pPr>
                <a:r>
                  <a:rPr lang="es-CO" sz="2000" dirty="0" smtClean="0"/>
                  <a:t>En este caso, para medir el cambio en la pendiente se puede formular el modelo:</a:t>
                </a:r>
                <a:endParaRPr lang="en-US"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s-CO"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i="1">
                              <a:latin typeface="Cambria Math" panose="02040503050406030204" pitchFamily="18" charset="0"/>
                            </a:rPr>
                            <m:t>𝑖</m:t>
                          </m:r>
                        </m:sub>
                      </m:sSub>
                      <m:r>
                        <a:rPr lang="en-US" sz="2000" i="1">
                          <a:latin typeface="Cambria Math" panose="02040503050406030204" pitchFamily="18" charset="0"/>
                        </a:rPr>
                        <m:t>+</m:t>
                      </m:r>
                      <m:r>
                        <a:rPr lang="es-CO" sz="2000" b="0" i="1" smtClean="0">
                          <a:latin typeface="Cambria Math" panose="02040503050406030204" pitchFamily="18" charset="0"/>
                        </a:rPr>
                        <m:t>𝛾</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s-CO" sz="2000" i="1">
                              <a:latin typeface="Cambria Math" panose="02040503050406030204" pitchFamily="18" charset="0"/>
                            </a:rPr>
                            <m:t>𝑖</m:t>
                          </m:r>
                        </m:sub>
                      </m:sSub>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𝐷</m:t>
                          </m:r>
                        </m:e>
                        <m:sub>
                          <m:r>
                            <a:rPr lang="es-CO" sz="2000" b="0" i="1" smtClean="0">
                              <a:latin typeface="Cambria Math" panose="02040503050406030204" pitchFamily="18" charset="0"/>
                            </a:rPr>
                            <m:t>𝑖</m:t>
                          </m:r>
                        </m:sub>
                      </m:sSub>
                      <m:r>
                        <a:rPr lang="es-CO"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s-CO" sz="2000" i="1">
                              <a:latin typeface="Cambria Math" panose="02040503050406030204" pitchFamily="18" charset="0"/>
                            </a:rPr>
                            <m:t>𝑖</m:t>
                          </m:r>
                        </m:sub>
                      </m:sSub>
                    </m:oMath>
                  </m:oMathPara>
                </a14:m>
                <a:endParaRPr lang="en-US" sz="2000" dirty="0" smtClean="0"/>
              </a:p>
              <a:p>
                <a:pPr marL="0" indent="0">
                  <a:buNone/>
                </a:pPr>
                <a:endParaRPr lang="en-US" sz="2000" dirty="0" smtClean="0"/>
              </a:p>
              <a:p>
                <a:pPr marL="0" indent="0">
                  <a:buNone/>
                </a:pPr>
                <a:r>
                  <a:rPr lang="en-US" sz="2000" dirty="0" err="1" smtClean="0"/>
                  <a:t>Cómo</a:t>
                </a:r>
                <a:r>
                  <a:rPr lang="en-US" sz="2000" dirty="0" smtClean="0"/>
                  <a:t> </a:t>
                </a:r>
                <a:r>
                  <a:rPr lang="en-US" sz="2000" dirty="0" err="1" smtClean="0"/>
                  <a:t>podemos</a:t>
                </a:r>
                <a:r>
                  <a:rPr lang="en-US" sz="2000" dirty="0" smtClean="0"/>
                  <a:t> </a:t>
                </a:r>
                <a:r>
                  <a:rPr lang="en-US" sz="2000" dirty="0" err="1" smtClean="0"/>
                  <a:t>analizar</a:t>
                </a:r>
                <a:r>
                  <a:rPr lang="en-US" sz="2000" dirty="0" smtClean="0"/>
                  <a:t> el </a:t>
                </a:r>
                <a:r>
                  <a:rPr lang="en-US" sz="2000" dirty="0" err="1" smtClean="0"/>
                  <a:t>paramétro</a:t>
                </a:r>
                <a:r>
                  <a:rPr lang="en-US" sz="2000" dirty="0" smtClean="0"/>
                  <a:t> </a:t>
                </a:r>
                <a14:m>
                  <m:oMath xmlns:m="http://schemas.openxmlformats.org/officeDocument/2006/math">
                    <m:r>
                      <a:rPr lang="es-CO" sz="2000" i="1">
                        <a:latin typeface="Cambria Math" panose="02040503050406030204" pitchFamily="18" charset="0"/>
                      </a:rPr>
                      <m:t>𝛾</m:t>
                    </m:r>
                  </m:oMath>
                </a14:m>
                <a:r>
                  <a:rPr lang="en-US" sz="2000" dirty="0" smtClean="0"/>
                  <a:t> </a:t>
                </a:r>
                <a:r>
                  <a:rPr lang="en-US" sz="2000" dirty="0" err="1" smtClean="0"/>
                  <a:t>en</a:t>
                </a:r>
                <a:r>
                  <a:rPr lang="en-US" sz="2000" dirty="0" smtClean="0"/>
                  <a:t> </a:t>
                </a:r>
                <a:r>
                  <a:rPr lang="en-US" sz="2000" dirty="0" err="1" smtClean="0"/>
                  <a:t>este</a:t>
                </a:r>
                <a:r>
                  <a:rPr lang="en-US" sz="2000" dirty="0" smtClean="0"/>
                  <a:t> </a:t>
                </a:r>
                <a:r>
                  <a:rPr lang="en-US" sz="2000" dirty="0" err="1" smtClean="0"/>
                  <a:t>caso</a:t>
                </a:r>
                <a:r>
                  <a:rPr lang="en-US" sz="2000" dirty="0" smtClean="0"/>
                  <a:t>?</a:t>
                </a:r>
                <a:endParaRPr lang="en-US" sz="2000" dirty="0"/>
              </a:p>
              <a:p>
                <a:pPr marL="0" indent="0">
                  <a:buNone/>
                </a:pPr>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4131325"/>
                <a:ext cx="8229600" cy="2126254"/>
              </a:xfrm>
              <a:prstGeom prst="rect">
                <a:avLst/>
              </a:prstGeom>
              <a:blipFill rotWithShape="0">
                <a:blip r:embed="rId3"/>
                <a:stretch>
                  <a:fillRect l="-741" b="-4011"/>
                </a:stretch>
              </a:blipFill>
            </p:spPr>
            <p:txBody>
              <a:bodyPr/>
              <a:lstStyle/>
              <a:p>
                <a:r>
                  <a:rPr lang="es-CO">
                    <a:noFill/>
                  </a:rPr>
                  <a:t> </a:t>
                </a:r>
              </a:p>
            </p:txBody>
          </p:sp>
        </mc:Fallback>
      </mc:AlternateContent>
      <p:pic>
        <p:nvPicPr>
          <p:cNvPr id="2" name="Imagen 1"/>
          <p:cNvPicPr>
            <a:picLocks noChangeAspect="1"/>
          </p:cNvPicPr>
          <p:nvPr/>
        </p:nvPicPr>
        <p:blipFill>
          <a:blip r:embed="rId4"/>
          <a:stretch>
            <a:fillRect/>
          </a:stretch>
        </p:blipFill>
        <p:spPr>
          <a:xfrm>
            <a:off x="2751064" y="1934743"/>
            <a:ext cx="3946674" cy="2484000"/>
          </a:xfrm>
          <a:prstGeom prst="rect">
            <a:avLst/>
          </a:prstGeom>
        </p:spPr>
      </p:pic>
    </p:spTree>
    <p:extLst>
      <p:ext uri="{BB962C8B-B14F-4D97-AF65-F5344CB8AC3E}">
        <p14:creationId xmlns:p14="http://schemas.microsoft.com/office/powerpoint/2010/main" val="23047799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Violación de supuestos MCO</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745197"/>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14:m>
                  <m:oMath xmlns:m="http://schemas.openxmlformats.org/officeDocument/2006/math">
                    <m:r>
                      <a:rPr lang="en-US" sz="2000" i="1">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d>
                    <m:r>
                      <a:rPr lang="en-US" sz="2000" i="1">
                        <a:latin typeface="Cambria Math" panose="02040503050406030204" pitchFamily="18" charset="0"/>
                      </a:rPr>
                      <m:t>=0</m:t>
                    </m:r>
                    <m:r>
                      <a:rPr lang="en-US" sz="2000">
                        <a:latin typeface="Cambria Math" panose="02040503050406030204" pitchFamily="18" charset="0"/>
                      </a:rPr>
                      <m:t>. </m:t>
                    </m:r>
                  </m:oMath>
                </a14:m>
                <a:r>
                  <a:rPr lang="en-US" sz="2000" dirty="0" smtClean="0"/>
                  <a:t>No se </a:t>
                </a:r>
                <a:r>
                  <a:rPr lang="en-US" sz="2000" dirty="0" err="1" smtClean="0"/>
                  <a:t>cumple</a:t>
                </a:r>
                <a:r>
                  <a:rPr lang="en-US" sz="2000" dirty="0" smtClean="0"/>
                  <a:t> </a:t>
                </a:r>
                <a:r>
                  <a:rPr lang="en-US" sz="2000" dirty="0" err="1" smtClean="0"/>
                  <a:t>si</a:t>
                </a:r>
                <a:r>
                  <a:rPr lang="en-US" sz="2000" dirty="0" smtClean="0"/>
                  <a:t> se </a:t>
                </a:r>
                <a:r>
                  <a:rPr lang="en-US" sz="2000" dirty="0" err="1" smtClean="0"/>
                  <a:t>omite</a:t>
                </a:r>
                <a:r>
                  <a:rPr lang="en-US" sz="2000" dirty="0" smtClean="0"/>
                  <a:t> </a:t>
                </a:r>
                <a:r>
                  <a:rPr lang="en-US" sz="2000" dirty="0" err="1" smtClean="0"/>
                  <a:t>intercepto</a:t>
                </a:r>
                <a:endParaRPr lang="en-US" sz="2000" dirty="0"/>
              </a:p>
              <a:p>
                <a:pPr algn="just"/>
                <a:endParaRPr lang="en-US" sz="2000" dirty="0"/>
              </a:p>
              <a:p>
                <a:pPr algn="just"/>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2</m:t>
                        </m:r>
                      </m:sup>
                    </m:sSup>
                    <m:r>
                      <a:rPr lang="en-US" sz="2000">
                        <a:latin typeface="Cambria Math" panose="02040503050406030204" pitchFamily="18" charset="0"/>
                      </a:rPr>
                      <m:t>. </m:t>
                    </m:r>
                  </m:oMath>
                </a14:m>
                <a:r>
                  <a:rPr lang="en-US" sz="2000" dirty="0" smtClean="0"/>
                  <a:t>No se </a:t>
                </a:r>
                <a:r>
                  <a:rPr lang="en-US" sz="2000" dirty="0" err="1" smtClean="0"/>
                  <a:t>cumple</a:t>
                </a:r>
                <a:r>
                  <a:rPr lang="en-US" sz="2000" dirty="0" smtClean="0"/>
                  <a:t> </a:t>
                </a:r>
                <a:r>
                  <a:rPr lang="en-US" sz="2000" dirty="0" err="1" smtClean="0"/>
                  <a:t>cuando</a:t>
                </a:r>
                <a:r>
                  <a:rPr lang="en-US" sz="2000" dirty="0" smtClean="0"/>
                  <a:t> hay </a:t>
                </a:r>
                <a:r>
                  <a:rPr lang="en-US" sz="2000" dirty="0" err="1" smtClean="0"/>
                  <a:t>heteroscedasticidad</a:t>
                </a:r>
                <a:endParaRPr lang="en-US" sz="2000" dirty="0"/>
              </a:p>
              <a:p>
                <a:pPr marL="0" indent="0" algn="just">
                  <a:buNone/>
                </a:pPr>
                <a:endParaRPr lang="en-US" sz="2000" dirty="0"/>
              </a:p>
              <a:p>
                <a:pPr algn="just"/>
                <a14:m>
                  <m:oMath xmlns:m="http://schemas.openxmlformats.org/officeDocument/2006/math">
                    <m:r>
                      <a:rPr lang="en-US" sz="2000" i="1">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𝑠</m:t>
                            </m:r>
                          </m:sub>
                        </m:sSub>
                      </m:e>
                    </m:d>
                    <m:r>
                      <a:rPr lang="en-US" sz="2000" i="1">
                        <a:latin typeface="Cambria Math" panose="02040503050406030204" pitchFamily="18" charset="0"/>
                      </a:rPr>
                      <m:t>=0</m:t>
                    </m:r>
                    <m:r>
                      <a:rPr lang="en-US" sz="2000">
                        <a:latin typeface="Cambria Math" panose="02040503050406030204" pitchFamily="18" charset="0"/>
                      </a:rPr>
                      <m:t>.</m:t>
                    </m:r>
                  </m:oMath>
                </a14:m>
                <a:r>
                  <a:rPr lang="en-US" sz="2000" dirty="0"/>
                  <a:t> </a:t>
                </a:r>
                <a:r>
                  <a:rPr lang="en-US" sz="2000" dirty="0" smtClean="0"/>
                  <a:t>No se </a:t>
                </a:r>
                <a:r>
                  <a:rPr lang="en-US" sz="2000" dirty="0" err="1" smtClean="0"/>
                  <a:t>cumple</a:t>
                </a:r>
                <a:r>
                  <a:rPr lang="en-US" sz="2000" dirty="0" smtClean="0"/>
                  <a:t> </a:t>
                </a:r>
                <a:r>
                  <a:rPr lang="en-US" sz="2000" dirty="0" err="1" smtClean="0"/>
                  <a:t>cuando</a:t>
                </a:r>
                <a:r>
                  <a:rPr lang="en-US" sz="2000" dirty="0" smtClean="0"/>
                  <a:t> hay </a:t>
                </a:r>
                <a:r>
                  <a:rPr lang="en-US" sz="2000" dirty="0" err="1" smtClean="0"/>
                  <a:t>correlación</a:t>
                </a:r>
                <a:r>
                  <a:rPr lang="en-US" sz="2000" dirty="0" smtClean="0"/>
                  <a:t> serial</a:t>
                </a:r>
              </a:p>
              <a:p>
                <a:pPr algn="just"/>
                <a:endParaRPr lang="en-US" sz="2000" dirty="0"/>
              </a:p>
              <a:p>
                <a:pPr algn="just"/>
                <a14:m>
                  <m:oMath xmlns:m="http://schemas.openxmlformats.org/officeDocument/2006/math">
                    <m:r>
                      <a:rPr lang="en-US" sz="2000" i="1">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sSub>
                          <m:sSubPr>
                            <m:ctrlPr>
                              <a:rPr lang="es-CO" sz="2000" i="1">
                                <a:latin typeface="Cambria Math" panose="02040503050406030204" pitchFamily="18" charset="0"/>
                              </a:rPr>
                            </m:ctrlPr>
                          </m:sSubPr>
                          <m:e>
                            <m:r>
                              <a:rPr lang="es-CO" sz="2000" i="1">
                                <a:latin typeface="Cambria Math" panose="02040503050406030204" pitchFamily="18" charset="0"/>
                              </a:rPr>
                              <m:t>𝑋</m:t>
                            </m:r>
                          </m:e>
                          <m:sub>
                            <m:r>
                              <a:rPr lang="es-CO" sz="2000" i="1">
                                <a:latin typeface="Cambria Math" panose="02040503050406030204" pitchFamily="18" charset="0"/>
                              </a:rPr>
                              <m:t>𝑡</m:t>
                            </m:r>
                          </m:sub>
                        </m:sSub>
                      </m:e>
                    </m:d>
                    <m:r>
                      <a:rPr lang="en-US" sz="2000" i="1">
                        <a:latin typeface="Cambria Math" panose="02040503050406030204" pitchFamily="18" charset="0"/>
                      </a:rPr>
                      <m:t>=0</m:t>
                    </m:r>
                    <m:r>
                      <a:rPr lang="en-US" sz="2000">
                        <a:latin typeface="Cambria Math" panose="02040503050406030204" pitchFamily="18" charset="0"/>
                      </a:rPr>
                      <m:t>. </m:t>
                    </m:r>
                  </m:oMath>
                </a14:m>
                <a:r>
                  <a:rPr lang="en-US" sz="2000" dirty="0"/>
                  <a:t> </a:t>
                </a:r>
                <a:r>
                  <a:rPr lang="en-US" sz="2000" dirty="0" smtClean="0"/>
                  <a:t>No se </a:t>
                </a:r>
                <a:r>
                  <a:rPr lang="en-US" sz="2000" dirty="0" err="1" smtClean="0"/>
                  <a:t>cumple</a:t>
                </a:r>
                <a:r>
                  <a:rPr lang="en-US" sz="2000" dirty="0" smtClean="0"/>
                  <a:t> </a:t>
                </a:r>
                <a:r>
                  <a:rPr lang="en-US" sz="2000" dirty="0" err="1" smtClean="0"/>
                  <a:t>cuando</a:t>
                </a:r>
                <a:r>
                  <a:rPr lang="en-US" sz="2000" dirty="0" smtClean="0"/>
                  <a:t> hay </a:t>
                </a:r>
                <a:r>
                  <a:rPr lang="en-US" sz="2000" dirty="0" err="1" smtClean="0"/>
                  <a:t>endogeneidad</a:t>
                </a:r>
                <a:r>
                  <a:rPr lang="en-US" sz="2000" dirty="0" smtClean="0"/>
                  <a:t>. </a:t>
                </a:r>
                <a:r>
                  <a:rPr lang="en-US" sz="2000" dirty="0" err="1" smtClean="0"/>
                  <a:t>Esto</a:t>
                </a:r>
                <a:r>
                  <a:rPr lang="en-US" sz="2000" dirty="0" smtClean="0"/>
                  <a:t> </a:t>
                </a:r>
                <a:r>
                  <a:rPr lang="en-US" sz="2000" dirty="0" err="1" smtClean="0"/>
                  <a:t>ocurre</a:t>
                </a:r>
                <a:r>
                  <a:rPr lang="en-US" sz="2000" dirty="0" smtClean="0"/>
                  <a:t> </a:t>
                </a:r>
                <a:r>
                  <a:rPr lang="en-US" sz="2000" dirty="0" err="1" smtClean="0"/>
                  <a:t>cuando</a:t>
                </a:r>
                <a:r>
                  <a:rPr lang="en-US" sz="2000" dirty="0" smtClean="0"/>
                  <a:t>: </a:t>
                </a:r>
                <a:r>
                  <a:rPr lang="en-US" sz="2000" dirty="0" err="1" smtClean="0"/>
                  <a:t>i</a:t>
                </a:r>
                <a:r>
                  <a:rPr lang="en-US" sz="2000" dirty="0" smtClean="0"/>
                  <a:t>. hay variables </a:t>
                </a:r>
                <a:r>
                  <a:rPr lang="en-US" sz="2000" dirty="0" err="1" smtClean="0"/>
                  <a:t>omitidas</a:t>
                </a:r>
                <a:r>
                  <a:rPr lang="en-US" sz="2000" dirty="0" smtClean="0"/>
                  <a:t>, ii. </a:t>
                </a:r>
                <a:r>
                  <a:rPr lang="en-US" sz="2000" dirty="0" err="1" smtClean="0"/>
                  <a:t>covariables</a:t>
                </a:r>
                <a:r>
                  <a:rPr lang="en-US" sz="2000" dirty="0" smtClean="0"/>
                  <a:t> no </a:t>
                </a:r>
                <a:r>
                  <a:rPr lang="en-US" sz="2000" dirty="0" err="1" smtClean="0"/>
                  <a:t>predeterminadas</a:t>
                </a:r>
                <a:r>
                  <a:rPr lang="en-US" sz="2000" dirty="0" smtClean="0"/>
                  <a:t>, iii. Hay error de </a:t>
                </a:r>
                <a:r>
                  <a:rPr lang="en-US" sz="2000" dirty="0" err="1" smtClean="0"/>
                  <a:t>medición</a:t>
                </a:r>
                <a:r>
                  <a:rPr lang="en-US" sz="2000" dirty="0" smtClean="0"/>
                  <a:t> de la variable </a:t>
                </a:r>
                <a:r>
                  <a:rPr lang="en-US" sz="2000" dirty="0" err="1" smtClean="0"/>
                  <a:t>dependiente</a:t>
                </a:r>
                <a:endParaRPr lang="en-US" sz="2000" dirty="0"/>
              </a:p>
              <a:p>
                <a:pPr algn="just"/>
                <a:endParaRPr lang="en-US" sz="2000" dirty="0"/>
              </a:p>
              <a:p>
                <a:pPr algn="just"/>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𝑡</m:t>
                        </m:r>
                      </m:sub>
                    </m:sSub>
                    <m:r>
                      <a:rPr lang="es-CO" sz="2000" i="1">
                        <a:latin typeface="Cambria Math" panose="02040503050406030204" pitchFamily="18" charset="0"/>
                      </a:rPr>
                      <m:t>~</m:t>
                    </m:r>
                    <m:r>
                      <a:rPr lang="es-CO" sz="2000" b="1" i="1">
                        <a:latin typeface="Cambria Math" panose="02040503050406030204" pitchFamily="18" charset="0"/>
                      </a:rPr>
                      <m:t>𝑵</m:t>
                    </m:r>
                    <m:d>
                      <m:dPr>
                        <m:ctrlPr>
                          <a:rPr lang="en-US" sz="2000" i="1">
                            <a:latin typeface="Cambria Math" panose="02040503050406030204" pitchFamily="18" charset="0"/>
                          </a:rPr>
                        </m:ctrlPr>
                      </m:dPr>
                      <m:e>
                        <m:r>
                          <a:rPr lang="es-CO" sz="2000" i="1">
                            <a:latin typeface="Cambria Math" panose="02040503050406030204" pitchFamily="18" charset="0"/>
                          </a:rPr>
                          <m:t>0,</m:t>
                        </m:r>
                        <m:sSup>
                          <m:sSupPr>
                            <m:ctrlPr>
                              <a:rPr lang="es-CO" sz="2000" i="1">
                                <a:latin typeface="Cambria Math" panose="02040503050406030204" pitchFamily="18" charset="0"/>
                              </a:rPr>
                            </m:ctrlPr>
                          </m:sSupPr>
                          <m:e>
                            <m:r>
                              <a:rPr lang="es-CO" sz="2000" i="1">
                                <a:latin typeface="Cambria Math" panose="02040503050406030204" pitchFamily="18" charset="0"/>
                              </a:rPr>
                              <m:t>𝜎</m:t>
                            </m:r>
                          </m:e>
                          <m:sup>
                            <m:r>
                              <a:rPr lang="es-CO" sz="2000" i="1">
                                <a:latin typeface="Cambria Math" panose="02040503050406030204" pitchFamily="18" charset="0"/>
                              </a:rPr>
                              <m:t>2</m:t>
                            </m:r>
                          </m:sup>
                        </m:sSup>
                      </m:e>
                    </m:d>
                    <m:r>
                      <a:rPr lang="en-US" sz="2000">
                        <a:latin typeface="Cambria Math" panose="02040503050406030204" pitchFamily="18" charset="0"/>
                      </a:rPr>
                      <m:t>. </m:t>
                    </m:r>
                  </m:oMath>
                </a14:m>
                <a:r>
                  <a:rPr lang="en-US" sz="2000" dirty="0" smtClean="0"/>
                  <a:t>No se </a:t>
                </a:r>
                <a:r>
                  <a:rPr lang="en-US" sz="2000" dirty="0" err="1" smtClean="0"/>
                  <a:t>cumple</a:t>
                </a:r>
                <a:r>
                  <a:rPr lang="en-US" sz="2000" dirty="0" smtClean="0"/>
                  <a:t> </a:t>
                </a:r>
                <a:r>
                  <a:rPr lang="en-US" sz="2000" dirty="0" err="1" smtClean="0"/>
                  <a:t>si</a:t>
                </a:r>
                <a:r>
                  <a:rPr lang="en-US" sz="2000" dirty="0" smtClean="0"/>
                  <a:t> hay </a:t>
                </a:r>
                <a:r>
                  <a:rPr lang="en-US" sz="2000" dirty="0" err="1" smtClean="0"/>
                  <a:t>observaciones</a:t>
                </a:r>
                <a:r>
                  <a:rPr lang="en-US" sz="2000" dirty="0" smtClean="0"/>
                  <a:t> </a:t>
                </a:r>
                <a:r>
                  <a:rPr lang="en-US" sz="2000" dirty="0" err="1" smtClean="0"/>
                  <a:t>atípicas</a:t>
                </a:r>
                <a:endParaRPr lang="en-US" sz="2000" dirty="0" smtClean="0"/>
              </a:p>
              <a:p>
                <a:pPr algn="just"/>
                <a:endParaRPr lang="en-US" sz="2000" dirty="0"/>
              </a:p>
              <a:p>
                <a:pPr algn="just"/>
                <a14:m>
                  <m:oMath xmlns:m="http://schemas.openxmlformats.org/officeDocument/2006/math">
                    <m:sSup>
                      <m:sSupPr>
                        <m:ctrlPr>
                          <a:rPr lang="es-CO" sz="2000" b="1" i="1">
                            <a:latin typeface="Cambria Math" panose="02040503050406030204" pitchFamily="18" charset="0"/>
                          </a:rPr>
                        </m:ctrlPr>
                      </m:sSupPr>
                      <m:e>
                        <m:d>
                          <m:dPr>
                            <m:ctrlPr>
                              <a:rPr lang="es-CO" sz="2000" b="1" i="1">
                                <a:latin typeface="Cambria Math" panose="02040503050406030204" pitchFamily="18" charset="0"/>
                              </a:rPr>
                            </m:ctrlPr>
                          </m:dPr>
                          <m:e>
                            <m:r>
                              <m:rPr>
                                <m:nor/>
                              </m:rPr>
                              <a:rPr lang="en-US" sz="2000" b="1" i="0" smtClean="0">
                                <a:latin typeface="Cambria Math" panose="02040503050406030204" pitchFamily="18" charset="0"/>
                              </a:rPr>
                              <m:t>X</m:t>
                            </m:r>
                            <m:r>
                              <m:rPr>
                                <m:nor/>
                              </m:rPr>
                              <a:rPr lang="es-ES" sz="2000" dirty="0"/>
                              <m:t>’</m:t>
                            </m:r>
                            <m:r>
                              <a:rPr lang="es-CO" sz="2000" b="1" i="1">
                                <a:latin typeface="Cambria Math" panose="02040503050406030204" pitchFamily="18" charset="0"/>
                              </a:rPr>
                              <m:t>𝑿</m:t>
                            </m:r>
                          </m:e>
                        </m:d>
                      </m:e>
                      <m:sup>
                        <m:r>
                          <a:rPr lang="es-CO" sz="2000" b="1" i="1">
                            <a:latin typeface="Cambria Math" panose="02040503050406030204" pitchFamily="18" charset="0"/>
                          </a:rPr>
                          <m:t>−</m:t>
                        </m:r>
                        <m:r>
                          <a:rPr lang="es-CO" sz="2000" b="1" i="1">
                            <a:latin typeface="Cambria Math" panose="02040503050406030204" pitchFamily="18" charset="0"/>
                          </a:rPr>
                          <m:t>𝟏</m:t>
                        </m:r>
                      </m:sup>
                    </m:sSup>
                  </m:oMath>
                </a14:m>
                <a:r>
                  <a:rPr lang="en-US" sz="2000" dirty="0" smtClean="0"/>
                  <a:t> </a:t>
                </a:r>
                <a:r>
                  <a:rPr lang="en-US" sz="2000" dirty="0" err="1" smtClean="0"/>
                  <a:t>tiene</a:t>
                </a:r>
                <a:r>
                  <a:rPr lang="en-US" sz="2000" dirty="0" smtClean="0"/>
                  <a:t> </a:t>
                </a:r>
                <a:r>
                  <a:rPr lang="en-US" sz="2000" dirty="0" err="1" smtClean="0"/>
                  <a:t>rango</a:t>
                </a:r>
                <a:r>
                  <a:rPr lang="en-US" sz="2000" dirty="0" smtClean="0"/>
                  <a:t> </a:t>
                </a:r>
                <a:r>
                  <a:rPr lang="en-US" sz="2000" dirty="0" err="1" smtClean="0"/>
                  <a:t>completo</a:t>
                </a:r>
                <a:r>
                  <a:rPr lang="en-US" sz="2000" dirty="0" smtClean="0"/>
                  <a:t>. </a:t>
                </a:r>
                <a:r>
                  <a:rPr lang="en-US" sz="2000" dirty="0" err="1" smtClean="0"/>
                  <a:t>En</a:t>
                </a:r>
                <a:r>
                  <a:rPr lang="en-US" sz="2000" dirty="0" smtClean="0"/>
                  <a:t> </a:t>
                </a:r>
                <a:r>
                  <a:rPr lang="en-US" sz="2000" dirty="0" err="1" smtClean="0"/>
                  <a:t>caso</a:t>
                </a:r>
                <a:r>
                  <a:rPr lang="en-US" sz="2000" dirty="0" smtClean="0"/>
                  <a:t> que no </a:t>
                </a:r>
                <a:r>
                  <a:rPr lang="en-US" sz="2000" dirty="0" err="1" smtClean="0"/>
                  <a:t>ocurra</a:t>
                </a:r>
                <a:r>
                  <a:rPr lang="en-US" sz="2000" dirty="0" smtClean="0"/>
                  <a:t>, se dice que se </a:t>
                </a:r>
                <a:r>
                  <a:rPr lang="en-US" sz="2000" dirty="0" err="1" smtClean="0"/>
                  <a:t>tiene</a:t>
                </a:r>
                <a:r>
                  <a:rPr lang="en-US" sz="2000" dirty="0" smtClean="0"/>
                  <a:t> </a:t>
                </a:r>
                <a:r>
                  <a:rPr lang="en-US" sz="2000" dirty="0" err="1" smtClean="0"/>
                  <a:t>problema</a:t>
                </a:r>
                <a:r>
                  <a:rPr lang="en-US" sz="2000" dirty="0" smtClean="0"/>
                  <a:t> de </a:t>
                </a:r>
                <a:r>
                  <a:rPr lang="en-US" sz="2000" dirty="0" err="1" smtClean="0"/>
                  <a:t>multicolinealidad</a:t>
                </a:r>
                <a:r>
                  <a:rPr lang="en-US" sz="2000" dirty="0" smtClean="0"/>
                  <a:t> </a:t>
                </a:r>
              </a:p>
              <a:p>
                <a:pPr algn="just"/>
                <a:endParaRPr lang="en-US" sz="2000" dirty="0"/>
              </a:p>
              <a:p>
                <a:pPr algn="just"/>
                <a:endParaRPr lang="en-US" sz="2000" dirty="0"/>
              </a:p>
              <a:p>
                <a:pPr algn="just"/>
                <a:endParaRPr lang="en-US" sz="2000" dirty="0"/>
              </a:p>
              <a:p>
                <a:pPr marL="0" indent="0">
                  <a:buNone/>
                </a:pPr>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745197"/>
                <a:ext cx="8229600" cy="4435277"/>
              </a:xfrm>
              <a:prstGeom prst="rect">
                <a:avLst/>
              </a:prstGeom>
              <a:blipFill rotWithShape="0">
                <a:blip r:embed="rId3"/>
                <a:stretch>
                  <a:fillRect l="-667" t="-687" r="-741" b="-14560"/>
                </a:stretch>
              </a:blipFill>
            </p:spPr>
            <p:txBody>
              <a:bodyPr/>
              <a:lstStyle/>
              <a:p>
                <a:r>
                  <a:rPr lang="en-US">
                    <a:noFill/>
                  </a:rPr>
                  <a:t> </a:t>
                </a:r>
              </a:p>
            </p:txBody>
          </p:sp>
        </mc:Fallback>
      </mc:AlternateContent>
    </p:spTree>
    <p:extLst>
      <p:ext uri="{BB962C8B-B14F-4D97-AF65-F5344CB8AC3E}">
        <p14:creationId xmlns:p14="http://schemas.microsoft.com/office/powerpoint/2010/main" val="13308969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78"/>
            <a:ext cx="9130937" cy="6857999"/>
          </a:xfrm>
        </p:spPr>
      </p:pic>
      <p:sp>
        <p:nvSpPr>
          <p:cNvPr id="3" name="CuadroTexto 2"/>
          <p:cNvSpPr txBox="1"/>
          <p:nvPr/>
        </p:nvSpPr>
        <p:spPr>
          <a:xfrm>
            <a:off x="457201" y="1114417"/>
            <a:ext cx="8029838" cy="646331"/>
          </a:xfrm>
          <a:prstGeom prst="rect">
            <a:avLst/>
          </a:prstGeom>
          <a:noFill/>
        </p:spPr>
        <p:txBody>
          <a:bodyPr wrap="square" rtlCol="0">
            <a:spAutoFit/>
          </a:bodyPr>
          <a:lstStyle/>
          <a:p>
            <a:r>
              <a:rPr lang="es-ES" sz="3600" b="1" dirty="0" smtClean="0">
                <a:solidFill>
                  <a:schemeClr val="accent2">
                    <a:lumMod val="50000"/>
                  </a:schemeClr>
                </a:solidFill>
              </a:rPr>
              <a:t>Variables omitidas</a:t>
            </a:r>
            <a:endParaRPr lang="es-ES" sz="3600" b="1" dirty="0">
              <a:solidFill>
                <a:schemeClr val="accent2">
                  <a:lumMod val="50000"/>
                </a:schemeClr>
              </a:solidFill>
            </a:endParaRPr>
          </a:p>
        </p:txBody>
      </p:sp>
      <p:sp>
        <p:nvSpPr>
          <p:cNvPr id="6" name="Marcador de contenido 2"/>
          <p:cNvSpPr txBox="1">
            <a:spLocks/>
          </p:cNvSpPr>
          <p:nvPr/>
        </p:nvSpPr>
        <p:spPr>
          <a:xfrm>
            <a:off x="457201" y="18223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p:txBody>
      </p:sp>
      <p:sp>
        <p:nvSpPr>
          <p:cNvPr id="13" name="Marcador de contenido 2"/>
          <p:cNvSpPr txBox="1">
            <a:spLocks/>
          </p:cNvSpPr>
          <p:nvPr/>
        </p:nvSpPr>
        <p:spPr>
          <a:xfrm>
            <a:off x="609601" y="1974702"/>
            <a:ext cx="8229600" cy="44352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a:p>
            <a:pPr marL="914400" lvl="2" indent="0" algn="just">
              <a:buNone/>
            </a:pPr>
            <a:endParaRPr lang="es-CO" sz="1200" dirty="0" smtClean="0"/>
          </a:p>
          <a:p>
            <a:pPr marL="914400" lvl="2" indent="0" algn="just">
              <a:buNone/>
            </a:pPr>
            <a:endParaRPr lang="es-CO" sz="1200" dirty="0"/>
          </a:p>
        </p:txBody>
      </p:sp>
      <mc:AlternateContent xmlns:mc="http://schemas.openxmlformats.org/markup-compatibility/2006" xmlns:a14="http://schemas.microsoft.com/office/drawing/2010/main">
        <mc:Choice Requires="a14">
          <p:sp>
            <p:nvSpPr>
              <p:cNvPr id="10" name="Marcador de contenido 2"/>
              <p:cNvSpPr txBox="1">
                <a:spLocks/>
              </p:cNvSpPr>
              <p:nvPr/>
            </p:nvSpPr>
            <p:spPr>
              <a:xfrm>
                <a:off x="457201" y="1974702"/>
                <a:ext cx="8229600" cy="4282877"/>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2000" dirty="0" smtClean="0"/>
                  <a:t>En general, variables omitidas causan sesgo en los coeficientes de MCO</a:t>
                </a:r>
                <a:r>
                  <a:rPr lang="es-ES" sz="2000" dirty="0"/>
                  <a:t>. Consideremos la siguiente </a:t>
                </a:r>
                <a:r>
                  <a:rPr lang="es-ES" sz="2000" dirty="0" smtClean="0"/>
                  <a:t>ecuación </a:t>
                </a:r>
                <a:r>
                  <a:rPr lang="es-ES" sz="2000" dirty="0"/>
                  <a:t>de oferta de trabajo </a:t>
                </a:r>
                <a:r>
                  <a:rPr lang="es-ES" sz="2000" dirty="0" smtClean="0"/>
                  <a:t>para </a:t>
                </a:r>
                <a:r>
                  <a:rPr lang="en-US" sz="2000" dirty="0" err="1" smtClean="0"/>
                  <a:t>mujeres</a:t>
                </a:r>
                <a:endParaRPr lang="en-US" sz="2000" i="1" dirty="0" smtClean="0">
                  <a:latin typeface="Cambria Math" panose="02040503050406030204" pitchFamily="18" charset="0"/>
                </a:endParaRPr>
              </a:p>
              <a:p>
                <a:endParaRPr lang="en-US"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𝑙𝑠</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𝐹</m:t>
                          </m:r>
                        </m:sup>
                      </m:sSubSup>
                      <m:r>
                        <a:rPr lang="en-US" sz="2000" i="1">
                          <a:latin typeface="Cambria Math" panose="02040503050406030204" pitchFamily="18" charset="0"/>
                        </a:rPr>
                        <m:t>=</m:t>
                      </m:r>
                      <m:r>
                        <a:rPr lang="en-US" sz="2000" i="1">
                          <a:latin typeface="Cambria Math" panose="02040503050406030204" pitchFamily="18" charset="0"/>
                        </a:rPr>
                        <m:t>𝛽</m:t>
                      </m: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𝑤</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𝑖</m:t>
                          </m:r>
                        </m:sub>
                      </m:sSub>
                    </m:oMath>
                  </m:oMathPara>
                </a14:m>
                <a:endParaRPr lang="en-US" sz="2000" dirty="0" smtClean="0"/>
              </a:p>
              <a:p>
                <a:pPr marL="0" indent="0">
                  <a:buNone/>
                </a:pPr>
                <a:r>
                  <a:rPr lang="en-US" sz="2000" dirty="0" err="1" smtClean="0"/>
                  <a:t>donde</a:t>
                </a:r>
                <a:r>
                  <a:rPr lang="en-US" sz="2000" dirty="0" smtClean="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𝑙𝑠</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oMath>
                </a14:m>
                <a:r>
                  <a:rPr lang="es-ES" sz="2000" dirty="0" smtClean="0"/>
                  <a:t> </a:t>
                </a:r>
                <a:r>
                  <a:rPr lang="es-ES" sz="2000" dirty="0"/>
                  <a:t>son horas trabajadas y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oMath>
                </a14:m>
                <a:r>
                  <a:rPr lang="es-ES" sz="2000" dirty="0" smtClean="0"/>
                  <a:t> es </a:t>
                </a:r>
                <a:r>
                  <a:rPr lang="es-ES" sz="2000" dirty="0"/>
                  <a:t>salario (para simplificar </a:t>
                </a:r>
                <a:r>
                  <a:rPr lang="es-ES" sz="2000" dirty="0" smtClean="0"/>
                  <a:t>el algebra</a:t>
                </a:r>
                <a:r>
                  <a:rPr lang="es-ES" sz="2000" dirty="0"/>
                  <a:t>, las variables </a:t>
                </a:r>
                <a:r>
                  <a:rPr lang="es-ES" sz="2000" dirty="0" smtClean="0"/>
                  <a:t>están </a:t>
                </a:r>
                <a:r>
                  <a:rPr lang="es-ES" sz="2000" dirty="0"/>
                  <a:t>medidas en </a:t>
                </a:r>
                <a:r>
                  <a:rPr lang="es-ES" sz="2000" dirty="0" smtClean="0"/>
                  <a:t>desviación </a:t>
                </a:r>
                <a:r>
                  <a:rPr lang="es-ES" sz="2000" dirty="0"/>
                  <a:t>con respecto a </a:t>
                </a:r>
                <a:r>
                  <a:rPr lang="es-ES" sz="2000" dirty="0" smtClean="0"/>
                  <a:t>sus medias</a:t>
                </a:r>
                <a:r>
                  <a:rPr lang="es-ES" sz="2000" dirty="0"/>
                  <a:t>, de forma tal que el intercepto es cero</a:t>
                </a:r>
                <a:r>
                  <a:rPr lang="es-ES" sz="2000" dirty="0" smtClean="0"/>
                  <a:t>).</a:t>
                </a:r>
              </a:p>
              <a:p>
                <a:endParaRPr lang="es-ES" sz="2000" dirty="0"/>
              </a:p>
              <a:p>
                <a:r>
                  <a:rPr lang="es-ES" sz="2000" dirty="0"/>
                  <a:t>Sin embargo, la </a:t>
                </a:r>
                <a:r>
                  <a:rPr lang="es-ES" sz="2000" dirty="0" smtClean="0"/>
                  <a:t>educación,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oMath>
                </a14:m>
                <a:r>
                  <a:rPr lang="pt-BR" sz="2000" dirty="0" smtClean="0"/>
                  <a:t> </a:t>
                </a:r>
                <a:r>
                  <a:rPr lang="pt-BR" sz="2000" dirty="0"/>
                  <a:t>, que </a:t>
                </a:r>
                <a:r>
                  <a:rPr lang="pt-BR" sz="2000" dirty="0" smtClean="0"/>
                  <a:t>está </a:t>
                </a:r>
                <a:r>
                  <a:rPr lang="pt-BR" sz="2000" dirty="0"/>
                  <a:t>positivamente </a:t>
                </a:r>
                <a:r>
                  <a:rPr lang="pt-BR" sz="2000" dirty="0" smtClean="0"/>
                  <a:t>correlacionada </a:t>
                </a:r>
                <a:r>
                  <a:rPr lang="en-US" sz="2000" dirty="0" smtClean="0"/>
                  <a:t>con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oMath>
                </a14:m>
                <a:r>
                  <a:rPr lang="es-ES" sz="2000" dirty="0" smtClean="0"/>
                  <a:t>, </a:t>
                </a:r>
                <a:r>
                  <a:rPr lang="es-ES" sz="2000" dirty="0"/>
                  <a:t>ha sido omitida. Para determinar el sesgo en </a:t>
                </a:r>
                <a14:m>
                  <m:oMath xmlns:m="http://schemas.openxmlformats.org/officeDocument/2006/math">
                    <m:r>
                      <a:rPr lang="en-US" sz="2000" i="1">
                        <a:latin typeface="Cambria Math" panose="02040503050406030204" pitchFamily="18" charset="0"/>
                      </a:rPr>
                      <m:t>𝛽</m:t>
                    </m:r>
                  </m:oMath>
                </a14:m>
                <a:r>
                  <a:rPr lang="es-ES" sz="2000" dirty="0" smtClean="0"/>
                  <a:t>, debemos d</a:t>
                </a:r>
                <a:r>
                  <a:rPr lang="en-US" sz="2000" dirty="0" err="1" smtClean="0"/>
                  <a:t>istinguir</a:t>
                </a:r>
                <a:r>
                  <a:rPr lang="en-US" sz="2000" dirty="0" smtClean="0"/>
                  <a:t> </a:t>
                </a:r>
                <a:r>
                  <a:rPr lang="en-US" sz="2000" dirty="0"/>
                  <a:t>entre</a:t>
                </a:r>
                <a:r>
                  <a:rPr lang="en-US" sz="2000" dirty="0" smtClean="0"/>
                  <a:t>:</a:t>
                </a:r>
                <a:endParaRPr lang="en-US" sz="2000" dirty="0"/>
              </a:p>
              <a:p>
                <a:pPr marL="0" indent="0" algn="ctr">
                  <a:buNone/>
                </a:pPr>
                <a:r>
                  <a:rPr lang="en-US" sz="2000" dirty="0" err="1" smtClean="0"/>
                  <a:t>Modelo</a:t>
                </a:r>
                <a:r>
                  <a:rPr lang="en-US" sz="2000" dirty="0" smtClean="0"/>
                  <a:t> </a:t>
                </a:r>
                <a:r>
                  <a:rPr lang="en-US" sz="2000" dirty="0" err="1" smtClean="0"/>
                  <a:t>estimado</a:t>
                </a:r>
                <a:r>
                  <a:rPr lang="en-US" sz="2000" dirty="0" smtClean="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𝑙𝑠</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r>
                      <a:rPr lang="en-US" sz="2000" i="1">
                        <a:latin typeface="Cambria Math" panose="02040503050406030204" pitchFamily="18" charset="0"/>
                      </a:rPr>
                      <m:t>=</m:t>
                    </m:r>
                    <m:r>
                      <a:rPr lang="en-US" sz="2000" i="1">
                        <a:latin typeface="Cambria Math" panose="02040503050406030204" pitchFamily="18" charset="0"/>
                      </a:rPr>
                      <m:t>𝛽</m:t>
                    </m:r>
                    <m:sSubSup>
                      <m:sSubSupPr>
                        <m:ctrlPr>
                          <a:rPr lang="en-US" sz="2000" i="1">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oMath>
                </a14:m>
                <a:endParaRPr lang="en-US" sz="2000" dirty="0" smtClean="0"/>
              </a:p>
              <a:p>
                <a:pPr marL="0" indent="0" algn="ctr">
                  <a:buNone/>
                </a:pPr>
                <a:r>
                  <a:rPr lang="en-US" sz="2000" dirty="0" err="1"/>
                  <a:t>Modelo</a:t>
                </a:r>
                <a:r>
                  <a:rPr lang="en-US" sz="2000" dirty="0"/>
                  <a:t> </a:t>
                </a:r>
                <a:r>
                  <a:rPr lang="en-US" sz="2000" dirty="0" err="1" smtClean="0"/>
                  <a:t>verdadero</a:t>
                </a:r>
                <a:r>
                  <a:rPr lang="en-US" sz="2000" dirty="0" smtClean="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𝑙𝑠</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r>
                      <a:rPr lang="en-US" sz="2000" i="1">
                        <a:latin typeface="Cambria Math" panose="02040503050406030204" pitchFamily="18" charset="0"/>
                      </a:rPr>
                      <m:t>=</m:t>
                    </m:r>
                    <m:r>
                      <a:rPr lang="en-US" sz="2000" i="1">
                        <a:latin typeface="Cambria Math" panose="02040503050406030204" pitchFamily="18" charset="0"/>
                      </a:rPr>
                      <m:t>𝛽</m:t>
                    </m:r>
                    <m:sSubSup>
                      <m:sSubSupPr>
                        <m:ctrlPr>
                          <a:rPr lang="en-US" sz="2000" i="1">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r>
                      <a:rPr lang="en-US" sz="2000" b="0" i="1" smtClean="0">
                        <a:latin typeface="Cambria Math" panose="02040503050406030204" pitchFamily="18" charset="0"/>
                      </a:rPr>
                      <m:t>+</m:t>
                    </m:r>
                    <m:r>
                      <a:rPr lang="en-US" sz="2000" b="0" i="1" smtClean="0">
                        <a:latin typeface="Cambria Math" panose="02040503050406030204" pitchFamily="18" charset="0"/>
                      </a:rPr>
                      <m:t>𝛾</m:t>
                    </m:r>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𝐹</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oMath>
                </a14:m>
                <a:endParaRPr lang="es-ES" sz="2000" dirty="0" smtClean="0"/>
              </a:p>
            </p:txBody>
          </p:sp>
        </mc:Choice>
        <mc:Fallback xmlns="">
          <p:sp>
            <p:nvSpPr>
              <p:cNvPr id="10" name="Marcador de contenido 2"/>
              <p:cNvSpPr txBox="1">
                <a:spLocks noRot="1" noChangeAspect="1" noMove="1" noResize="1" noEditPoints="1" noAdjustHandles="1" noChangeArrowheads="1" noChangeShapeType="1" noTextEdit="1"/>
              </p:cNvSpPr>
              <p:nvPr/>
            </p:nvSpPr>
            <p:spPr>
              <a:xfrm>
                <a:off x="457201" y="1974702"/>
                <a:ext cx="8229600" cy="4282877"/>
              </a:xfrm>
              <a:prstGeom prst="rect">
                <a:avLst/>
              </a:prstGeom>
              <a:blipFill rotWithShape="0">
                <a:blip r:embed="rId3"/>
                <a:stretch>
                  <a:fillRect l="-741" t="-853" r="-1407" b="-8393"/>
                </a:stretch>
              </a:blipFill>
            </p:spPr>
            <p:txBody>
              <a:bodyPr/>
              <a:lstStyle/>
              <a:p>
                <a:r>
                  <a:rPr lang="en-US">
                    <a:noFill/>
                  </a:rPr>
                  <a:t> </a:t>
                </a:r>
              </a:p>
            </p:txBody>
          </p:sp>
        </mc:Fallback>
      </mc:AlternateContent>
    </p:spTree>
    <p:extLst>
      <p:ext uri="{BB962C8B-B14F-4D97-AF65-F5344CB8AC3E}">
        <p14:creationId xmlns:p14="http://schemas.microsoft.com/office/powerpoint/2010/main" val="1433629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6871</TotalTime>
  <Words>6084</Words>
  <Application>Microsoft Office PowerPoint</Application>
  <PresentationFormat>On-screen Show (4:3)</PresentationFormat>
  <Paragraphs>1800</Paragraphs>
  <Slides>128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128</vt:i4>
      </vt:variant>
    </vt:vector>
  </HeadingPairs>
  <TitlesOfParts>
    <vt:vector size="134" baseType="lpstr">
      <vt:lpstr>Arial</vt:lpstr>
      <vt:lpstr>Calibri</vt:lpstr>
      <vt:lpstr>Cambria Math</vt:lpstr>
      <vt:lpstr>Courier New</vt:lpstr>
      <vt:lpstr>Wingdings</vt:lpstr>
      <vt:lpstr>Tema de Office</vt:lpstr>
      <vt:lpstr>TÍTULO</vt:lpstr>
      <vt:lpstr>   En este módulo:   Un poco más sobre estimación    El caballito de batalla: Modelo de regresión lineal   Otros modelos de regresión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dc:title>
  <dc:creator>MAC MAC</dc:creator>
  <cp:lastModifiedBy>Andres Felipe Garcia Suaza</cp:lastModifiedBy>
  <cp:revision>300</cp:revision>
  <cp:lastPrinted>2017-10-30T14:23:36Z</cp:lastPrinted>
  <dcterms:created xsi:type="dcterms:W3CDTF">2016-11-23T20:14:56Z</dcterms:created>
  <dcterms:modified xsi:type="dcterms:W3CDTF">2017-11-28T02:21:24Z</dcterms:modified>
</cp:coreProperties>
</file>