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337" r:id="rId3"/>
    <p:sldId id="338" r:id="rId4"/>
    <p:sldId id="304" r:id="rId5"/>
    <p:sldId id="339" r:id="rId6"/>
    <p:sldId id="305" r:id="rId7"/>
    <p:sldId id="340" r:id="rId8"/>
    <p:sldId id="307" r:id="rId9"/>
    <p:sldId id="359" r:id="rId10"/>
    <p:sldId id="351" r:id="rId11"/>
    <p:sldId id="363" r:id="rId12"/>
    <p:sldId id="364" r:id="rId13"/>
    <p:sldId id="352" r:id="rId14"/>
    <p:sldId id="353" r:id="rId15"/>
    <p:sldId id="354" r:id="rId16"/>
    <p:sldId id="356" r:id="rId17"/>
    <p:sldId id="357" r:id="rId18"/>
    <p:sldId id="261" r:id="rId19"/>
    <p:sldId id="258" r:id="rId20"/>
    <p:sldId id="259" r:id="rId21"/>
    <p:sldId id="260" r:id="rId22"/>
    <p:sldId id="262" r:id="rId23"/>
    <p:sldId id="365" r:id="rId24"/>
    <p:sldId id="263" r:id="rId25"/>
    <p:sldId id="264" r:id="rId26"/>
    <p:sldId id="265" r:id="rId27"/>
    <p:sldId id="459" r:id="rId28"/>
    <p:sldId id="460" r:id="rId29"/>
    <p:sldId id="287" r:id="rId30"/>
    <p:sldId id="461" r:id="rId31"/>
    <p:sldId id="463" r:id="rId32"/>
    <p:sldId id="464" r:id="rId33"/>
    <p:sldId id="465" r:id="rId34"/>
    <p:sldId id="466" r:id="rId35"/>
    <p:sldId id="467" r:id="rId36"/>
    <p:sldId id="468" r:id="rId37"/>
    <p:sldId id="469" r:id="rId38"/>
    <p:sldId id="470" r:id="rId39"/>
    <p:sldId id="471" r:id="rId40"/>
    <p:sldId id="266" r:id="rId41"/>
    <p:sldId id="267" r:id="rId42"/>
    <p:sldId id="268" r:id="rId43"/>
    <p:sldId id="269" r:id="rId44"/>
    <p:sldId id="270" r:id="rId45"/>
    <p:sldId id="271" r:id="rId46"/>
    <p:sldId id="272" r:id="rId47"/>
    <p:sldId id="277" r:id="rId48"/>
    <p:sldId id="472" r:id="rId49"/>
    <p:sldId id="274" r:id="rId50"/>
    <p:sldId id="293" r:id="rId51"/>
    <p:sldId id="294" r:id="rId52"/>
    <p:sldId id="295" r:id="rId53"/>
    <p:sldId id="257" r:id="rId5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6" d="100"/>
          <a:sy n="86" d="100"/>
        </p:scale>
        <p:origin x="562"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3971.75757" units="1/cm"/>
          <inkml:channelProperty channel="Y" name="resolution" value="5302.10352" units="1/cm"/>
          <inkml:channelProperty channel="F" name="resolution" value="5.68611" units="1/deg"/>
          <inkml:channelProperty channel="T" name="resolution" value="1" units="1/dev"/>
        </inkml:channelProperties>
      </inkml:inkSource>
      <inkml:timestamp xml:id="ts0" timeString="2018-07-21T12:53:54.167"/>
    </inkml:context>
    <inkml:brush xml:id="br0">
      <inkml:brushProperty name="width" value="0.05292" units="cm"/>
      <inkml:brushProperty name="height" value="0.05292" units="cm"/>
      <inkml:brushProperty name="color" value="#00B0F0"/>
    </inkml:brush>
  </inkml:definitions>
  <inkml:trace contextRef="#ctx0" brushRef="#br0">24909 16090 60 0,'152'90'0'15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80743-0F9B-43F5-B5A9-C97AA8A44934}" type="datetimeFigureOut">
              <a:rPr lang="es-CO" smtClean="0"/>
              <a:t>1/11/2018</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D6906-6373-42C7-96B3-40CCCC385397}" type="slidenum">
              <a:rPr lang="es-CO" smtClean="0"/>
              <a:t>‹Nº›</a:t>
            </a:fld>
            <a:endParaRPr lang="es-CO"/>
          </a:p>
        </p:txBody>
      </p:sp>
    </p:spTree>
    <p:extLst>
      <p:ext uri="{BB962C8B-B14F-4D97-AF65-F5344CB8AC3E}">
        <p14:creationId xmlns:p14="http://schemas.microsoft.com/office/powerpoint/2010/main" val="3630579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ctr"/>
            <a:r>
              <a:rPr lang="es-MX" sz="1200" dirty="0"/>
              <a:t>Las medidas de dispersión nos permiten identificar que tan diferentes son las observaciones que se tengan disponibles en términos proporcionales.</a:t>
            </a:r>
          </a:p>
          <a:p>
            <a:pPr algn="ctr"/>
            <a:endParaRPr lang="es-MX" sz="1200" dirty="0"/>
          </a:p>
          <a:p>
            <a:pPr algn="ctr"/>
            <a:r>
              <a:rPr lang="es-MX" sz="1200" dirty="0"/>
              <a:t>Si las observaciones son muy diferentes algunas medidas de tendencia central pierden interpretación como el promedio y la mediana.</a:t>
            </a:r>
            <a:endParaRPr lang="es-MX" sz="1200" b="1" dirty="0"/>
          </a:p>
          <a:p>
            <a:pPr algn="ctr"/>
            <a:endParaRPr lang="es-MX" sz="1200" dirty="0"/>
          </a:p>
        </p:txBody>
      </p:sp>
      <p:sp>
        <p:nvSpPr>
          <p:cNvPr id="4" name="Marcador de número de diapositiva 3"/>
          <p:cNvSpPr>
            <a:spLocks noGrp="1"/>
          </p:cNvSpPr>
          <p:nvPr>
            <p:ph type="sldNum" sz="quarter" idx="10"/>
          </p:nvPr>
        </p:nvSpPr>
        <p:spPr/>
        <p:txBody>
          <a:bodyPr/>
          <a:lstStyle/>
          <a:p>
            <a:fld id="{58B34435-BFB7-455B-8F72-4D14F3B589A4}" type="slidenum">
              <a:rPr lang="es-CO" smtClean="0"/>
              <a:t>2</a:t>
            </a:fld>
            <a:endParaRPr lang="es-CO"/>
          </a:p>
        </p:txBody>
      </p:sp>
    </p:spTree>
    <p:extLst>
      <p:ext uri="{BB962C8B-B14F-4D97-AF65-F5344CB8AC3E}">
        <p14:creationId xmlns:p14="http://schemas.microsoft.com/office/powerpoint/2010/main" val="3015375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Las pruebas de hipótesis son similares al método científico ya que en los dos casos es necesario realizar las siguientes tareas:</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De hecho, en muchos estudios cuantitativos las pruebas de hipótesis estadísticas está contenida dentro del método científico</a:t>
            </a:r>
          </a:p>
          <a:p>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11</a:t>
            </a:fld>
            <a:endParaRPr lang="es-CO"/>
          </a:p>
        </p:txBody>
      </p:sp>
    </p:spTree>
    <p:extLst>
      <p:ext uri="{BB962C8B-B14F-4D97-AF65-F5344CB8AC3E}">
        <p14:creationId xmlns:p14="http://schemas.microsoft.com/office/powerpoint/2010/main" val="3192404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Las pruebas de hipótesis son similares al método científico ya que en los dos casos es necesario realizar las siguientes tareas:</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De hecho, en muchos estudios cuantitativos las pruebas de hipótesis estadísticas está contenida dentro del método científico</a:t>
            </a:r>
          </a:p>
          <a:p>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12</a:t>
            </a:fld>
            <a:endParaRPr lang="es-CO"/>
          </a:p>
        </p:txBody>
      </p:sp>
    </p:spTree>
    <p:extLst>
      <p:ext uri="{BB962C8B-B14F-4D97-AF65-F5344CB8AC3E}">
        <p14:creationId xmlns:p14="http://schemas.microsoft.com/office/powerpoint/2010/main" val="3813031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Por ejemplo, imaginemos que queremos probar si una dieta que incluye únicamente tipos específicos de alimentos contribuye a la mantener niveles sanos de glucosa en la sangre. Si no creyéramos que esa dieta mantiene los niveles de glucosa en la sangre deberíamos buscar apoyar la hipótesis de que esta dieta no funciona. A esta hipótesis le llamaremos hipótesis alternativa. Apoyar la hipótesis es la que denominaremos hipótesis nula. En este caso, efectivamente la dieta contribuye a mantener los niveles sanos de glucosa en la sangre.</a:t>
            </a:r>
          </a:p>
          <a:p>
            <a:endParaRPr lang="es-CO" dirty="0"/>
          </a:p>
          <a:p>
            <a:r>
              <a:rPr lang="es-CO" dirty="0"/>
              <a:t>A esta hipótesis le llamaremos hipótesis alternativa. </a:t>
            </a:r>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13</a:t>
            </a:fld>
            <a:endParaRPr lang="es-CO"/>
          </a:p>
        </p:txBody>
      </p:sp>
    </p:spTree>
    <p:extLst>
      <p:ext uri="{BB962C8B-B14F-4D97-AF65-F5344CB8AC3E}">
        <p14:creationId xmlns:p14="http://schemas.microsoft.com/office/powerpoint/2010/main" val="311312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Por ejemplo, imaginemos que queremos probar si una dieta que incluye únicamente tipos específicos de alimentos contribuye a la mantener niveles sanos de glucosa en la sangre. Si no creyéramos que esa dieta mantiene los niveles de glucosa en la sangre deberíamos buscar apoyar la hipótesis de que esta dieta no funciona. A esta hipótesis le llamaremos hipótesis alternativa. Apoyar la hipótesis es la que denominaremos hipótesis nula. En este caso, efectivamente la dieta contribuye a mantener los niveles sanos de glucosa en la sangre.</a:t>
            </a:r>
          </a:p>
          <a:p>
            <a:endParaRPr lang="es-CO" dirty="0"/>
          </a:p>
          <a:p>
            <a:r>
              <a:rPr lang="es-CO" dirty="0"/>
              <a:t>A esta hipótesis le llamaremos hipótesis alternativa. </a:t>
            </a:r>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14</a:t>
            </a:fld>
            <a:endParaRPr lang="es-CO"/>
          </a:p>
        </p:txBody>
      </p:sp>
    </p:spTree>
    <p:extLst>
      <p:ext uri="{BB962C8B-B14F-4D97-AF65-F5344CB8AC3E}">
        <p14:creationId xmlns:p14="http://schemas.microsoft.com/office/powerpoint/2010/main" val="19102733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Por ejemplo, imaginemos que queremos probar si una dieta que incluye únicamente tipos específicos de alimentos contribuye a la mantener niveles sanos de glucosa en la sangre. Si no creyéramos que esa dieta mantiene los niveles de glucosa en la sangre deberíamos buscar apoyar la hipótesis de que esta dieta no funciona. A esta hipótesis le llamaremos hipótesis alternativa. Apoyar la hipótesis es la que denominaremos hipótesis nula. En este caso, efectivamente la dieta contribuye a mantener los niveles sanos de glucosa en la sangre.</a:t>
            </a:r>
          </a:p>
          <a:p>
            <a:endParaRPr lang="es-CO" dirty="0"/>
          </a:p>
          <a:p>
            <a:r>
              <a:rPr lang="es-CO" dirty="0"/>
              <a:t>A esta hipótesis le llamaremos hipótesis alternativa. </a:t>
            </a:r>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15</a:t>
            </a:fld>
            <a:endParaRPr lang="es-CO"/>
          </a:p>
        </p:txBody>
      </p:sp>
    </p:spTree>
    <p:extLst>
      <p:ext uri="{BB962C8B-B14F-4D97-AF65-F5344CB8AC3E}">
        <p14:creationId xmlns:p14="http://schemas.microsoft.com/office/powerpoint/2010/main" val="2588459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Por ejemplo, imaginemos que queremos probar si una dieta que incluye únicamente tipos específicos de alimentos contribuye a la mantener niveles sanos de glucosa en la sangre. Si no creyéramos que esa dieta mantiene los niveles de glucosa en la sangre deberíamos buscar apoyar la hipótesis de que esta dieta no funciona. A esta hipótesis le llamaremos hipótesis alternativa. Apoyar la hipótesis es la que denominaremos hipótesis nula. En este caso, efectivamente la dieta contribuye a mantener los niveles sanos de glucosa en la sangre.</a:t>
            </a:r>
          </a:p>
          <a:p>
            <a:endParaRPr lang="es-CO" dirty="0"/>
          </a:p>
          <a:p>
            <a:r>
              <a:rPr lang="es-CO" dirty="0"/>
              <a:t>A esta hipótesis le llamaremos hipótesis alternativa. </a:t>
            </a:r>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16</a:t>
            </a:fld>
            <a:endParaRPr lang="es-CO"/>
          </a:p>
        </p:txBody>
      </p:sp>
    </p:spTree>
    <p:extLst>
      <p:ext uri="{BB962C8B-B14F-4D97-AF65-F5344CB8AC3E}">
        <p14:creationId xmlns:p14="http://schemas.microsoft.com/office/powerpoint/2010/main" val="3052646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Por ejemplo, imaginemos que queremos probar si una dieta que incluye únicamente tipos específicos de alimentos contribuye a la mantener niveles sanos de glucosa en la sangre. Si no creyéramos que esa dieta mantiene los niveles de glucosa en la sangre deberíamos buscar apoyar la hipótesis de que esta dieta no funciona. A esta hipótesis le llamaremos hipótesis alternativa. Apoyar la hipótesis es la que denominaremos hipótesis nula. En este caso, efectivamente la dieta contribuye a mantener los niveles sanos de glucosa en la sangre.</a:t>
            </a:r>
          </a:p>
          <a:p>
            <a:endParaRPr lang="es-CO" dirty="0"/>
          </a:p>
          <a:p>
            <a:r>
              <a:rPr lang="es-CO" dirty="0"/>
              <a:t>A esta hipótesis le llamaremos hipótesis alternativa. </a:t>
            </a:r>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17</a:t>
            </a:fld>
            <a:endParaRPr lang="es-CO"/>
          </a:p>
        </p:txBody>
      </p:sp>
    </p:spTree>
    <p:extLst>
      <p:ext uri="{BB962C8B-B14F-4D97-AF65-F5344CB8AC3E}">
        <p14:creationId xmlns:p14="http://schemas.microsoft.com/office/powerpoint/2010/main" val="3691915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O" dirty="0"/>
              <a:t>Por ejemplo, imaginemos que queremos probar si una dieta que incluye únicamente tipos específicos de alimentos contribuye a la mantener niveles sanos de glucosa en la sangre. Si no creyéramos que esa dieta mantiene los niveles de glucosa en la sangre deberíamos buscar apoyar la hipótesis de que esta dieta no funciona. A esta hipótesis le llamaremos hipótesis alternativa. Apoyar la hipótesis es la que denominaremos hipótesis nula. En este caso, efectivamente la dieta contribuye a mantener los niveles sanos de glucosa en la sangre.</a:t>
            </a:r>
          </a:p>
          <a:p>
            <a:endParaRPr lang="es-CO" dirty="0"/>
          </a:p>
          <a:p>
            <a:r>
              <a:rPr lang="es-CO" dirty="0"/>
              <a:t>A esta hipótesis le llamaremos hipótesis alternativa. </a:t>
            </a:r>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18</a:t>
            </a:fld>
            <a:endParaRPr lang="es-CO"/>
          </a:p>
        </p:txBody>
      </p:sp>
    </p:spTree>
    <p:extLst>
      <p:ext uri="{BB962C8B-B14F-4D97-AF65-F5344CB8AC3E}">
        <p14:creationId xmlns:p14="http://schemas.microsoft.com/office/powerpoint/2010/main" val="907339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19</a:t>
            </a:fld>
            <a:endParaRPr lang="es-CO"/>
          </a:p>
        </p:txBody>
      </p:sp>
    </p:spTree>
    <p:extLst>
      <p:ext uri="{BB962C8B-B14F-4D97-AF65-F5344CB8AC3E}">
        <p14:creationId xmlns:p14="http://schemas.microsoft.com/office/powerpoint/2010/main" val="955097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20</a:t>
            </a:fld>
            <a:endParaRPr lang="es-CO"/>
          </a:p>
        </p:txBody>
      </p:sp>
    </p:spTree>
    <p:extLst>
      <p:ext uri="{BB962C8B-B14F-4D97-AF65-F5344CB8AC3E}">
        <p14:creationId xmlns:p14="http://schemas.microsoft.com/office/powerpoint/2010/main" val="111378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200" b="0" i="0" u="none" strike="noStrike" kern="1200" baseline="0" dirty="0">
                <a:solidFill>
                  <a:schemeClr val="tx1"/>
                </a:solidFill>
                <a:latin typeface="+mn-lt"/>
                <a:ea typeface="+mn-ea"/>
                <a:cs typeface="+mn-cs"/>
              </a:rPr>
              <a:t>El </a:t>
            </a:r>
            <a:r>
              <a:rPr lang="es-MX" sz="1200" b="0" i="0" u="none" strike="noStrike" kern="1200" baseline="0" dirty="0" err="1">
                <a:solidFill>
                  <a:schemeClr val="tx1"/>
                </a:solidFill>
                <a:latin typeface="+mn-lt"/>
                <a:ea typeface="+mn-ea"/>
                <a:cs typeface="+mn-cs"/>
              </a:rPr>
              <a:t>proposito</a:t>
            </a:r>
            <a:r>
              <a:rPr lang="es-MX" sz="1200" b="0" i="0" u="none" strike="noStrike" kern="1200" baseline="0" dirty="0">
                <a:solidFill>
                  <a:schemeClr val="tx1"/>
                </a:solidFill>
                <a:latin typeface="+mn-lt"/>
                <a:ea typeface="+mn-ea"/>
                <a:cs typeface="+mn-cs"/>
              </a:rPr>
              <a:t> de la </a:t>
            </a:r>
            <a:r>
              <a:rPr lang="es-MX" sz="1200" b="0" i="0" u="none" strike="noStrike" kern="1200" baseline="0" dirty="0" err="1">
                <a:solidFill>
                  <a:schemeClr val="tx1"/>
                </a:solidFill>
                <a:latin typeface="+mn-lt"/>
                <a:ea typeface="+mn-ea"/>
                <a:cs typeface="+mn-cs"/>
              </a:rPr>
              <a:t>estadistica</a:t>
            </a:r>
            <a:r>
              <a:rPr lang="es-MX" sz="1200" b="0" i="0" u="none" strike="noStrike" kern="1200" baseline="0" dirty="0">
                <a:solidFill>
                  <a:schemeClr val="tx1"/>
                </a:solidFill>
                <a:latin typeface="+mn-lt"/>
                <a:ea typeface="+mn-ea"/>
                <a:cs typeface="+mn-cs"/>
              </a:rPr>
              <a:t> es usar la información contenida en una muestra para hacer inferencias acerca de la </a:t>
            </a:r>
            <a:r>
              <a:rPr lang="es-MX" sz="1200" b="0" i="0" u="none" strike="noStrike" kern="1200" baseline="0" dirty="0" err="1">
                <a:solidFill>
                  <a:schemeClr val="tx1"/>
                </a:solidFill>
                <a:latin typeface="+mn-lt"/>
                <a:ea typeface="+mn-ea"/>
                <a:cs typeface="+mn-cs"/>
              </a:rPr>
              <a:t>poblacion</a:t>
            </a:r>
            <a:r>
              <a:rPr lang="es-MX" sz="1200" b="0" i="0" u="none" strike="noStrike" kern="1200" baseline="0" dirty="0">
                <a:solidFill>
                  <a:schemeClr val="tx1"/>
                </a:solidFill>
                <a:latin typeface="+mn-lt"/>
                <a:ea typeface="+mn-ea"/>
                <a:cs typeface="+mn-cs"/>
              </a:rPr>
              <a:t> de la cual se toma la</a:t>
            </a:r>
          </a:p>
          <a:p>
            <a:r>
              <a:rPr lang="es-MX" sz="1200" b="0" i="0" u="none" strike="noStrike" kern="1200" baseline="0" dirty="0">
                <a:solidFill>
                  <a:schemeClr val="tx1"/>
                </a:solidFill>
                <a:latin typeface="+mn-lt"/>
                <a:ea typeface="+mn-ea"/>
                <a:cs typeface="+mn-cs"/>
              </a:rPr>
              <a:t>muestra. Debido a que las poblaciones </a:t>
            </a:r>
            <a:r>
              <a:rPr lang="es-MX" sz="1200" b="0" i="0" u="none" strike="noStrike" kern="1200" baseline="0" dirty="0" err="1">
                <a:solidFill>
                  <a:schemeClr val="tx1"/>
                </a:solidFill>
                <a:latin typeface="+mn-lt"/>
                <a:ea typeface="+mn-ea"/>
                <a:cs typeface="+mn-cs"/>
              </a:rPr>
              <a:t>estan</a:t>
            </a:r>
            <a:r>
              <a:rPr lang="es-MX" sz="1200" b="0" i="0" u="none" strike="noStrike" kern="1200" baseline="0" dirty="0">
                <a:solidFill>
                  <a:schemeClr val="tx1"/>
                </a:solidFill>
                <a:latin typeface="+mn-lt"/>
                <a:ea typeface="+mn-ea"/>
                <a:cs typeface="+mn-cs"/>
              </a:rPr>
              <a:t> caracterizadas por medidas descriptivas numéricas llamadas </a:t>
            </a:r>
            <a:r>
              <a:rPr lang="es-MX" sz="1200" b="0" i="1" u="none" strike="noStrike" kern="1200" baseline="0" dirty="0" err="1">
                <a:solidFill>
                  <a:schemeClr val="tx1"/>
                </a:solidFill>
                <a:latin typeface="+mn-lt"/>
                <a:ea typeface="+mn-ea"/>
                <a:cs typeface="+mn-cs"/>
              </a:rPr>
              <a:t>parametros</a:t>
            </a:r>
            <a:r>
              <a:rPr lang="es-MX" sz="1200" b="0" i="0" u="none" strike="noStrike" kern="1200" baseline="0" dirty="0">
                <a:solidFill>
                  <a:schemeClr val="tx1"/>
                </a:solidFill>
                <a:latin typeface="+mn-lt"/>
                <a:ea typeface="+mn-ea"/>
                <a:cs typeface="+mn-cs"/>
              </a:rPr>
              <a:t>, el objetivo de muchas investigaciones </a:t>
            </a:r>
            <a:r>
              <a:rPr lang="es-MX" sz="1200" b="0" i="0" u="none" strike="noStrike" kern="1200" baseline="0" dirty="0" err="1">
                <a:solidFill>
                  <a:schemeClr val="tx1"/>
                </a:solidFill>
                <a:latin typeface="+mn-lt"/>
                <a:ea typeface="+mn-ea"/>
                <a:cs typeface="+mn-cs"/>
              </a:rPr>
              <a:t>estadisticas</a:t>
            </a:r>
            <a:r>
              <a:rPr lang="es-MX" sz="1200" b="0" i="0" u="none" strike="noStrike" kern="1200" baseline="0" dirty="0">
                <a:solidFill>
                  <a:schemeClr val="tx1"/>
                </a:solidFill>
                <a:latin typeface="+mn-lt"/>
                <a:ea typeface="+mn-ea"/>
                <a:cs typeface="+mn-cs"/>
              </a:rPr>
              <a:t> es calcular el </a:t>
            </a:r>
            <a:r>
              <a:rPr lang="es-CO" sz="1200" b="0" i="0" u="none" strike="noStrike" kern="1200" baseline="0" dirty="0">
                <a:solidFill>
                  <a:schemeClr val="tx1"/>
                </a:solidFill>
                <a:latin typeface="+mn-lt"/>
                <a:ea typeface="+mn-ea"/>
                <a:cs typeface="+mn-cs"/>
              </a:rPr>
              <a:t>valor de uno o mas </a:t>
            </a:r>
            <a:r>
              <a:rPr lang="es-CO" sz="1200" b="0" i="0" u="none" strike="noStrike" kern="1200" baseline="0" dirty="0" err="1">
                <a:solidFill>
                  <a:schemeClr val="tx1"/>
                </a:solidFill>
                <a:latin typeface="+mn-lt"/>
                <a:ea typeface="+mn-ea"/>
                <a:cs typeface="+mn-cs"/>
              </a:rPr>
              <a:t>parametros</a:t>
            </a:r>
            <a:r>
              <a:rPr lang="es-CO" sz="1200" b="0" i="0" u="none" strike="noStrike" kern="1200" baseline="0" dirty="0">
                <a:solidFill>
                  <a:schemeClr val="tx1"/>
                </a:solidFill>
                <a:latin typeface="+mn-lt"/>
                <a:ea typeface="+mn-ea"/>
                <a:cs typeface="+mn-cs"/>
              </a:rPr>
              <a:t> relevantes.</a:t>
            </a:r>
          </a:p>
          <a:p>
            <a:endParaRPr lang="es-CO" sz="1200" b="0" i="0" u="none" strike="noStrike" kern="1200" baseline="0" dirty="0">
              <a:solidFill>
                <a:schemeClr val="tx1"/>
              </a:solidFill>
              <a:latin typeface="+mn-lt"/>
              <a:ea typeface="+mn-ea"/>
              <a:cs typeface="+mn-cs"/>
            </a:endParaRPr>
          </a:p>
          <a:p>
            <a:r>
              <a:rPr lang="es-CO" sz="1200" b="0" i="0" u="none" strike="noStrike" kern="1200" baseline="0" dirty="0">
                <a:solidFill>
                  <a:schemeClr val="tx1"/>
                </a:solidFill>
                <a:latin typeface="+mn-lt"/>
                <a:ea typeface="+mn-ea"/>
                <a:cs typeface="+mn-cs"/>
              </a:rPr>
              <a:t>La estimación tiene muchas aplicaciones prácticas, uno podría interesarse por calcular la proporción de personas que potencialmente requerirían un servicio, podríamos preguntarnos también por el tiempo esperado de vida de una persona, o la probabilidad de que una persona pague una deuda, la modelación es el alma de machine </a:t>
            </a:r>
            <a:r>
              <a:rPr lang="es-CO" sz="1200" b="0" i="0" u="none" strike="noStrike" kern="1200" baseline="0" dirty="0" err="1">
                <a:solidFill>
                  <a:schemeClr val="tx1"/>
                </a:solidFill>
                <a:latin typeface="+mn-lt"/>
                <a:ea typeface="+mn-ea"/>
                <a:cs typeface="+mn-cs"/>
              </a:rPr>
              <a:t>learning</a:t>
            </a:r>
            <a:r>
              <a:rPr lang="es-CO" sz="1200" b="0" i="0" u="none" strike="noStrike" kern="1200" baseline="0" dirty="0">
                <a:solidFill>
                  <a:schemeClr val="tx1"/>
                </a:solidFill>
                <a:latin typeface="+mn-lt"/>
                <a:ea typeface="+mn-ea"/>
                <a:cs typeface="+mn-cs"/>
              </a:rPr>
              <a:t> y gracias a los modelos podemos describir y predecir eventos que aun no han ocurrido</a:t>
            </a:r>
            <a:endParaRPr lang="es-MX" sz="1200" dirty="0"/>
          </a:p>
        </p:txBody>
      </p:sp>
      <p:sp>
        <p:nvSpPr>
          <p:cNvPr id="4" name="Marcador de número de diapositiva 3"/>
          <p:cNvSpPr>
            <a:spLocks noGrp="1"/>
          </p:cNvSpPr>
          <p:nvPr>
            <p:ph type="sldNum" sz="quarter" idx="10"/>
          </p:nvPr>
        </p:nvSpPr>
        <p:spPr/>
        <p:txBody>
          <a:bodyPr/>
          <a:lstStyle/>
          <a:p>
            <a:fld id="{58B34435-BFB7-455B-8F72-4D14F3B589A4}" type="slidenum">
              <a:rPr lang="es-CO" smtClean="0"/>
              <a:t>3</a:t>
            </a:fld>
            <a:endParaRPr lang="es-CO"/>
          </a:p>
        </p:txBody>
      </p:sp>
    </p:spTree>
    <p:extLst>
      <p:ext uri="{BB962C8B-B14F-4D97-AF65-F5344CB8AC3E}">
        <p14:creationId xmlns:p14="http://schemas.microsoft.com/office/powerpoint/2010/main" val="9764618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21</a:t>
            </a:fld>
            <a:endParaRPr lang="es-CO"/>
          </a:p>
        </p:txBody>
      </p:sp>
    </p:spTree>
    <p:extLst>
      <p:ext uri="{BB962C8B-B14F-4D97-AF65-F5344CB8AC3E}">
        <p14:creationId xmlns:p14="http://schemas.microsoft.com/office/powerpoint/2010/main" val="852838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22</a:t>
            </a:fld>
            <a:endParaRPr lang="es-CO"/>
          </a:p>
        </p:txBody>
      </p:sp>
    </p:spTree>
    <p:extLst>
      <p:ext uri="{BB962C8B-B14F-4D97-AF65-F5344CB8AC3E}">
        <p14:creationId xmlns:p14="http://schemas.microsoft.com/office/powerpoint/2010/main" val="2815167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23</a:t>
            </a:fld>
            <a:endParaRPr lang="es-CO"/>
          </a:p>
        </p:txBody>
      </p:sp>
    </p:spTree>
    <p:extLst>
      <p:ext uri="{BB962C8B-B14F-4D97-AF65-F5344CB8AC3E}">
        <p14:creationId xmlns:p14="http://schemas.microsoft.com/office/powerpoint/2010/main" val="3289559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24</a:t>
            </a:fld>
            <a:endParaRPr lang="es-CO"/>
          </a:p>
        </p:txBody>
      </p:sp>
    </p:spTree>
    <p:extLst>
      <p:ext uri="{BB962C8B-B14F-4D97-AF65-F5344CB8AC3E}">
        <p14:creationId xmlns:p14="http://schemas.microsoft.com/office/powerpoint/2010/main" val="1295767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25</a:t>
            </a:fld>
            <a:endParaRPr lang="es-CO"/>
          </a:p>
        </p:txBody>
      </p:sp>
    </p:spTree>
    <p:extLst>
      <p:ext uri="{BB962C8B-B14F-4D97-AF65-F5344CB8AC3E}">
        <p14:creationId xmlns:p14="http://schemas.microsoft.com/office/powerpoint/2010/main" val="976883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26</a:t>
            </a:fld>
            <a:endParaRPr lang="es-CO"/>
          </a:p>
        </p:txBody>
      </p:sp>
    </p:spTree>
    <p:extLst>
      <p:ext uri="{BB962C8B-B14F-4D97-AF65-F5344CB8AC3E}">
        <p14:creationId xmlns:p14="http://schemas.microsoft.com/office/powerpoint/2010/main" val="830262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27</a:t>
            </a:fld>
            <a:endParaRPr lang="es-CO"/>
          </a:p>
        </p:txBody>
      </p:sp>
    </p:spTree>
    <p:extLst>
      <p:ext uri="{BB962C8B-B14F-4D97-AF65-F5344CB8AC3E}">
        <p14:creationId xmlns:p14="http://schemas.microsoft.com/office/powerpoint/2010/main" val="4267269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28</a:t>
            </a:fld>
            <a:endParaRPr lang="es-CO"/>
          </a:p>
        </p:txBody>
      </p:sp>
    </p:spTree>
    <p:extLst>
      <p:ext uri="{BB962C8B-B14F-4D97-AF65-F5344CB8AC3E}">
        <p14:creationId xmlns:p14="http://schemas.microsoft.com/office/powerpoint/2010/main" val="2500782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30</a:t>
            </a:fld>
            <a:endParaRPr lang="es-CO"/>
          </a:p>
        </p:txBody>
      </p:sp>
    </p:spTree>
    <p:extLst>
      <p:ext uri="{BB962C8B-B14F-4D97-AF65-F5344CB8AC3E}">
        <p14:creationId xmlns:p14="http://schemas.microsoft.com/office/powerpoint/2010/main" val="11571121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31</a:t>
            </a:fld>
            <a:endParaRPr lang="es-CO"/>
          </a:p>
        </p:txBody>
      </p:sp>
    </p:spTree>
    <p:extLst>
      <p:ext uri="{BB962C8B-B14F-4D97-AF65-F5344CB8AC3E}">
        <p14:creationId xmlns:p14="http://schemas.microsoft.com/office/powerpoint/2010/main" val="308355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58B34435-BFB7-455B-8F72-4D14F3B589A4}" type="slidenum">
              <a:rPr lang="es-CO" smtClean="0"/>
              <a:t>4</a:t>
            </a:fld>
            <a:endParaRPr lang="es-CO"/>
          </a:p>
        </p:txBody>
      </p:sp>
    </p:spTree>
    <p:extLst>
      <p:ext uri="{BB962C8B-B14F-4D97-AF65-F5344CB8AC3E}">
        <p14:creationId xmlns:p14="http://schemas.microsoft.com/office/powerpoint/2010/main" val="28118988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32</a:t>
            </a:fld>
            <a:endParaRPr lang="es-CO"/>
          </a:p>
        </p:txBody>
      </p:sp>
    </p:spTree>
    <p:extLst>
      <p:ext uri="{BB962C8B-B14F-4D97-AF65-F5344CB8AC3E}">
        <p14:creationId xmlns:p14="http://schemas.microsoft.com/office/powerpoint/2010/main" val="11023569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dirty="0"/>
              <a:t>En contrastes de hipótesis y en estadística general, el valor de p (a veces conocido simplemente como el p-valor, la p, valor de p consignado, o bien directamente en inglés p-</a:t>
            </a:r>
            <a:r>
              <a:rPr lang="es-MX" dirty="0" err="1"/>
              <a:t>value</a:t>
            </a:r>
            <a:r>
              <a:rPr lang="es-MX" dirty="0"/>
              <a:t>) se define como la probabilidad correspondiente al estadístico de ser posible bajo la hipótesis nula, si cumple con la condición de ser menor al nivel de significancia impuesto arbitrariamente, entonces la hipótesis nula será, eventualmente, rechazada. (valor del estadístico calculado).</a:t>
            </a:r>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33</a:t>
            </a:fld>
            <a:endParaRPr lang="es-CO"/>
          </a:p>
        </p:txBody>
      </p:sp>
    </p:spTree>
    <p:extLst>
      <p:ext uri="{BB962C8B-B14F-4D97-AF65-F5344CB8AC3E}">
        <p14:creationId xmlns:p14="http://schemas.microsoft.com/office/powerpoint/2010/main" val="641658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58B34435-BFB7-455B-8F72-4D14F3B589A4}" type="slidenum">
              <a:rPr lang="es-CO" smtClean="0"/>
              <a:t>5</a:t>
            </a:fld>
            <a:endParaRPr lang="es-CO"/>
          </a:p>
        </p:txBody>
      </p:sp>
    </p:spTree>
    <p:extLst>
      <p:ext uri="{BB962C8B-B14F-4D97-AF65-F5344CB8AC3E}">
        <p14:creationId xmlns:p14="http://schemas.microsoft.com/office/powerpoint/2010/main" val="3082843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58B34435-BFB7-455B-8F72-4D14F3B589A4}" type="slidenum">
              <a:rPr lang="es-CO" smtClean="0"/>
              <a:t>6</a:t>
            </a:fld>
            <a:endParaRPr lang="es-CO"/>
          </a:p>
        </p:txBody>
      </p:sp>
    </p:spTree>
    <p:extLst>
      <p:ext uri="{BB962C8B-B14F-4D97-AF65-F5344CB8AC3E}">
        <p14:creationId xmlns:p14="http://schemas.microsoft.com/office/powerpoint/2010/main" val="3702995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58B34435-BFB7-455B-8F72-4D14F3B589A4}" type="slidenum">
              <a:rPr lang="es-CO" smtClean="0"/>
              <a:t>7</a:t>
            </a:fld>
            <a:endParaRPr lang="es-CO"/>
          </a:p>
        </p:txBody>
      </p:sp>
    </p:spTree>
    <p:extLst>
      <p:ext uri="{BB962C8B-B14F-4D97-AF65-F5344CB8AC3E}">
        <p14:creationId xmlns:p14="http://schemas.microsoft.com/office/powerpoint/2010/main" val="47322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10"/>
          </p:nvPr>
        </p:nvSpPr>
        <p:spPr/>
        <p:txBody>
          <a:bodyPr/>
          <a:lstStyle/>
          <a:p>
            <a:fld id="{58B34435-BFB7-455B-8F72-4D14F3B589A4}" type="slidenum">
              <a:rPr lang="es-CO" smtClean="0"/>
              <a:t>8</a:t>
            </a:fld>
            <a:endParaRPr lang="es-CO"/>
          </a:p>
        </p:txBody>
      </p:sp>
    </p:spTree>
    <p:extLst>
      <p:ext uri="{BB962C8B-B14F-4D97-AF65-F5344CB8AC3E}">
        <p14:creationId xmlns:p14="http://schemas.microsoft.com/office/powerpoint/2010/main" val="736290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lgn="ctr">
              <a:buNone/>
            </a:pPr>
            <a:r>
              <a:rPr lang="es-CO" dirty="0">
                <a:latin typeface="Josefin Slab Light" panose="02000000000000000000" pitchFamily="2" charset="0"/>
              </a:rPr>
              <a:t>El método científico es la serie de pasos que son llevados a cabo para poder determinar si algo que se desea probar es cierto con base en la experimentación. </a:t>
            </a:r>
          </a:p>
          <a:p>
            <a:pPr marL="0" indent="0" algn="ctr">
              <a:buNone/>
            </a:pPr>
            <a:endParaRPr lang="es-CO" dirty="0">
              <a:latin typeface="Josefin Slab Light" panose="02000000000000000000" pitchFamily="2" charset="0"/>
            </a:endParaRPr>
          </a:p>
          <a:p>
            <a:pPr marL="0" indent="0" algn="ctr">
              <a:buNone/>
            </a:pPr>
            <a:r>
              <a:rPr lang="es-CO" dirty="0">
                <a:latin typeface="Josefin Slab Light" panose="02000000000000000000" pitchFamily="2" charset="0"/>
              </a:rPr>
              <a:t>En el método científico se siguen varios pasos, el primero es definir una pregunta de interés con base en observaciones previas, luego plantear una hipótesis de una posible respuesta a esa pregunta, luego es necesario experimentar o recopilar datos que puedan dar información sobre la hipótesis y con base en ellos comprobar si la hipótesis se cumple en los datos, finalmente es necesario establecer conclusiones con base en los resultados sobre los datos. </a:t>
            </a:r>
          </a:p>
          <a:p>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9</a:t>
            </a:fld>
            <a:endParaRPr lang="es-CO"/>
          </a:p>
        </p:txBody>
      </p:sp>
    </p:spTree>
    <p:extLst>
      <p:ext uri="{BB962C8B-B14F-4D97-AF65-F5344CB8AC3E}">
        <p14:creationId xmlns:p14="http://schemas.microsoft.com/office/powerpoint/2010/main" val="82411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Las pruebas de hipótesis son similares al método científico ya que en los dos casos es necesario realizar las siguientes tareas:</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De hecho, en muchos estudios cuantitativos las pruebas de hipótesis estadísticas está contenida dentro del método científico</a:t>
            </a:r>
          </a:p>
          <a:p>
            <a:endParaRPr lang="es-CO" dirty="0"/>
          </a:p>
        </p:txBody>
      </p:sp>
      <p:sp>
        <p:nvSpPr>
          <p:cNvPr id="4" name="Marcador de número de diapositiva 3"/>
          <p:cNvSpPr>
            <a:spLocks noGrp="1"/>
          </p:cNvSpPr>
          <p:nvPr>
            <p:ph type="sldNum" sz="quarter" idx="10"/>
          </p:nvPr>
        </p:nvSpPr>
        <p:spPr/>
        <p:txBody>
          <a:bodyPr/>
          <a:lstStyle/>
          <a:p>
            <a:fld id="{A1EEBAC1-752C-422A-9132-53C3AAE09C22}" type="slidenum">
              <a:rPr lang="es-CO" smtClean="0"/>
              <a:t>10</a:t>
            </a:fld>
            <a:endParaRPr lang="es-CO"/>
          </a:p>
        </p:txBody>
      </p:sp>
    </p:spTree>
    <p:extLst>
      <p:ext uri="{BB962C8B-B14F-4D97-AF65-F5344CB8AC3E}">
        <p14:creationId xmlns:p14="http://schemas.microsoft.com/office/powerpoint/2010/main" val="2756359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150B1-F6A8-4185-AEE8-28CF293BDDE7}"/>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614B91AB-15C4-4901-BF1A-A0C8C77A3B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1894DCE1-E7F1-465B-8979-E154ABE9ADD4}"/>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5" name="Marcador de pie de página 4">
            <a:extLst>
              <a:ext uri="{FF2B5EF4-FFF2-40B4-BE49-F238E27FC236}">
                <a16:creationId xmlns:a16="http://schemas.microsoft.com/office/drawing/2014/main" id="{E6298624-BB49-4CA9-A2C7-067074A7DFC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5660ABC-E499-41E5-AA66-E34D28D28BE7}"/>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101179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D7B500-BCEB-47A3-B4C0-E20D88B6EB7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AAAA843-1F8A-4FD7-AEC8-5FE55E4F338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CFE32D0-4203-4F84-9A24-CCE235DF23AB}"/>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5" name="Marcador de pie de página 4">
            <a:extLst>
              <a:ext uri="{FF2B5EF4-FFF2-40B4-BE49-F238E27FC236}">
                <a16:creationId xmlns:a16="http://schemas.microsoft.com/office/drawing/2014/main" id="{006AFA17-3DEF-4B50-B215-E0BDDA673A0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72196EF-86F5-42D4-84BB-73448D1E5F5A}"/>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1493032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A5732B-1E48-422A-9B82-9BC975DD658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50253BA7-5DF3-4BC0-BEDA-C940409EF1F0}"/>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AAE4B663-30E9-4978-A619-B8F425E4CC75}"/>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5" name="Marcador de pie de página 4">
            <a:extLst>
              <a:ext uri="{FF2B5EF4-FFF2-40B4-BE49-F238E27FC236}">
                <a16:creationId xmlns:a16="http://schemas.microsoft.com/office/drawing/2014/main" id="{9931CA5E-8561-4AAF-9625-8C43721AAAA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467CD99-1B0D-4BB1-B26F-227E304D6794}"/>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218397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DFC616-D104-408A-911D-8D036FF6A077}"/>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45217CC6-FB1E-469B-BABD-1A1F0DD617A8}"/>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EA29F7EB-28B5-4CCA-BC20-5CB5EB9A6E0F}"/>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5" name="Marcador de pie de página 4">
            <a:extLst>
              <a:ext uri="{FF2B5EF4-FFF2-40B4-BE49-F238E27FC236}">
                <a16:creationId xmlns:a16="http://schemas.microsoft.com/office/drawing/2014/main" id="{8D04A343-7BB3-4E0A-AB5D-65135254C9C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6410A04-B27F-4264-8399-C8A4BF106D75}"/>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101923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8D4BF-6672-4B19-8805-AA3723A7CE6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3CC459E9-C2C0-4536-8969-E60651566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1AADCA28-186A-4EFA-9357-5B9DE5F7848F}"/>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5" name="Marcador de pie de página 4">
            <a:extLst>
              <a:ext uri="{FF2B5EF4-FFF2-40B4-BE49-F238E27FC236}">
                <a16:creationId xmlns:a16="http://schemas.microsoft.com/office/drawing/2014/main" id="{DD7ECDC3-ED48-459E-9F24-8C1E43A1A9D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0095B4E-8564-4892-87FF-8B6169CE70D1}"/>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2721177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08E0F7-08DD-46D8-B2E1-F9C6E7C70EAA}"/>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B3995A4-617A-43A1-B631-1ECE5A58531D}"/>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135F65A5-63FD-4F9C-90C5-90C04A9FBE69}"/>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CF223814-59D1-4CFF-9EB0-1E0DB594985D}"/>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6" name="Marcador de pie de página 5">
            <a:extLst>
              <a:ext uri="{FF2B5EF4-FFF2-40B4-BE49-F238E27FC236}">
                <a16:creationId xmlns:a16="http://schemas.microsoft.com/office/drawing/2014/main" id="{D76E7B5C-3CB9-44F6-992C-C1419524FE06}"/>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7F2F274-F9EE-4D2A-8B8A-EAEAAC7F020A}"/>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341190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BE88A4-E4E9-4544-8EC4-A9908D5BA63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0DCAE777-7961-4C17-89F4-7F48B698E3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A6CC75F8-5C36-4C5A-A651-8E9D5B20CCFD}"/>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9C83FC4E-48BF-4CD5-ACAB-44C80975E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C4FFBCF-3B22-4298-95E6-11DA8E658B6E}"/>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CA85EC88-039D-472C-B2A9-C44A4F198C88}"/>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8" name="Marcador de pie de página 7">
            <a:extLst>
              <a:ext uri="{FF2B5EF4-FFF2-40B4-BE49-F238E27FC236}">
                <a16:creationId xmlns:a16="http://schemas.microsoft.com/office/drawing/2014/main" id="{56510167-11BC-4A53-B9FE-108CA08EAF4D}"/>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599C028B-88E9-4770-AA4A-130E9A0B963C}"/>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186091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DE1F0A-2431-41C1-A802-0806280D1998}"/>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B0079E02-AD34-48D0-9107-0A8DC8444BEE}"/>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4" name="Marcador de pie de página 3">
            <a:extLst>
              <a:ext uri="{FF2B5EF4-FFF2-40B4-BE49-F238E27FC236}">
                <a16:creationId xmlns:a16="http://schemas.microsoft.com/office/drawing/2014/main" id="{5950D501-BBCF-4FF6-839B-AD30892A50B2}"/>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E48A005-F542-447C-A681-B22EA4E16626}"/>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3170521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D862158-2BEB-46CA-968F-8F33C930953A}"/>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3" name="Marcador de pie de página 2">
            <a:extLst>
              <a:ext uri="{FF2B5EF4-FFF2-40B4-BE49-F238E27FC236}">
                <a16:creationId xmlns:a16="http://schemas.microsoft.com/office/drawing/2014/main" id="{4AE0178B-2292-44B0-8E93-9F8BE3E554AD}"/>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1458B88B-AF0D-4ECF-83F3-FFE490B8867E}"/>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2042650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E60994-BCD0-4F60-A754-A4E3A9BE79B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FFD1302-E87B-4B09-9444-F60B302F5A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46BCBEE5-4401-432A-85D6-FBB5771F0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6CC1606A-8038-471B-9BB3-CA51B4C3A06F}"/>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6" name="Marcador de pie de página 5">
            <a:extLst>
              <a:ext uri="{FF2B5EF4-FFF2-40B4-BE49-F238E27FC236}">
                <a16:creationId xmlns:a16="http://schemas.microsoft.com/office/drawing/2014/main" id="{A41A9402-9953-430E-922A-DA2550D4E7AC}"/>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11ABB366-8342-4040-9BC9-66BD7846C3ED}"/>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1634769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7BABEE-3BEE-43A6-A137-93F375C65E6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62C1B605-B6FD-4C02-9A63-BA43B104A5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5FED662A-C201-4A21-B375-73DB3C8A6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D7B405BE-F1AB-4F8E-8B2B-576707FBFAFE}"/>
              </a:ext>
            </a:extLst>
          </p:cNvPr>
          <p:cNvSpPr>
            <a:spLocks noGrp="1"/>
          </p:cNvSpPr>
          <p:nvPr>
            <p:ph type="dt" sz="half" idx="10"/>
          </p:nvPr>
        </p:nvSpPr>
        <p:spPr/>
        <p:txBody>
          <a:bodyPr/>
          <a:lstStyle/>
          <a:p>
            <a:fld id="{AB117915-2D7C-4218-B545-0AC2192A896E}" type="datetimeFigureOut">
              <a:rPr lang="es-CO" smtClean="0"/>
              <a:t>1/11/2018</a:t>
            </a:fld>
            <a:endParaRPr lang="es-CO"/>
          </a:p>
        </p:txBody>
      </p:sp>
      <p:sp>
        <p:nvSpPr>
          <p:cNvPr id="6" name="Marcador de pie de página 5">
            <a:extLst>
              <a:ext uri="{FF2B5EF4-FFF2-40B4-BE49-F238E27FC236}">
                <a16:creationId xmlns:a16="http://schemas.microsoft.com/office/drawing/2014/main" id="{9EC992CE-2A33-4CF8-85FB-2CF818F84543}"/>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23C16E15-DB97-42DA-A6C0-A663B08E98A0}"/>
              </a:ext>
            </a:extLst>
          </p:cNvPr>
          <p:cNvSpPr>
            <a:spLocks noGrp="1"/>
          </p:cNvSpPr>
          <p:nvPr>
            <p:ph type="sldNum" sz="quarter" idx="12"/>
          </p:nvPr>
        </p:nvSpPr>
        <p:spPr/>
        <p:txBody>
          <a:bodyPr/>
          <a:lstStyle/>
          <a:p>
            <a:fld id="{E51B326C-5B10-40DF-96E0-379C6F5A1B25}" type="slidenum">
              <a:rPr lang="es-CO" smtClean="0"/>
              <a:t>‹Nº›</a:t>
            </a:fld>
            <a:endParaRPr lang="es-CO"/>
          </a:p>
        </p:txBody>
      </p:sp>
    </p:spTree>
    <p:extLst>
      <p:ext uri="{BB962C8B-B14F-4D97-AF65-F5344CB8AC3E}">
        <p14:creationId xmlns:p14="http://schemas.microsoft.com/office/powerpoint/2010/main" val="161753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F23D2ED4-6E9C-42F9-BBD2-F23B9417F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271E97B0-3C01-4257-BCC6-0E21072766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41CA0335-7AAC-457B-B7CD-F7F006CFC4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117915-2D7C-4218-B545-0AC2192A896E}" type="datetimeFigureOut">
              <a:rPr lang="es-CO" smtClean="0"/>
              <a:t>1/11/2018</a:t>
            </a:fld>
            <a:endParaRPr lang="es-CO"/>
          </a:p>
        </p:txBody>
      </p:sp>
      <p:sp>
        <p:nvSpPr>
          <p:cNvPr id="5" name="Marcador de pie de página 4">
            <a:extLst>
              <a:ext uri="{FF2B5EF4-FFF2-40B4-BE49-F238E27FC236}">
                <a16:creationId xmlns:a16="http://schemas.microsoft.com/office/drawing/2014/main" id="{540C37B5-AE1E-45A9-800B-CE2F0C570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70ADFB16-B062-4898-B750-A91A8FB296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B326C-5B10-40DF-96E0-379C6F5A1B25}" type="slidenum">
              <a:rPr lang="es-CO" smtClean="0"/>
              <a:t>‹Nº›</a:t>
            </a:fld>
            <a:endParaRPr lang="es-CO"/>
          </a:p>
        </p:txBody>
      </p:sp>
    </p:spTree>
    <p:extLst>
      <p:ext uri="{BB962C8B-B14F-4D97-AF65-F5344CB8AC3E}">
        <p14:creationId xmlns:p14="http://schemas.microsoft.com/office/powerpoint/2010/main" val="2153936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0.png"/><Relationship Id="rId7" Type="http://schemas.openxmlformats.org/officeDocument/2006/relationships/image" Target="../media/image51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70.png"/></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3.png"/><Relationship Id="rId7" Type="http://schemas.openxmlformats.org/officeDocument/2006/relationships/image" Target="../media/image51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9.png"/><Relationship Id="rId5" Type="http://schemas.openxmlformats.org/officeDocument/2006/relationships/image" Target="../media/image34.png"/><Relationship Id="rId4" Type="http://schemas.openxmlformats.org/officeDocument/2006/relationships/image" Target="../media/image90.png"/><Relationship Id="rId9" Type="http://schemas.openxmlformats.org/officeDocument/2006/relationships/image" Target="../media/image70.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51.png"/><Relationship Id="rId5" Type="http://schemas.openxmlformats.org/officeDocument/2006/relationships/image" Target="../media/image14.png"/><Relationship Id="rId4" Type="http://schemas.openxmlformats.org/officeDocument/2006/relationships/image" Target="../media/image13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youtube.com/watch?v=Sb8XVheowVQ"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10.png"/><Relationship Id="rId7" Type="http://schemas.openxmlformats.org/officeDocument/2006/relationships/image" Target="../media/image71.png"/><Relationship Id="rId12" Type="http://schemas.openxmlformats.org/officeDocument/2006/relationships/image" Target="../media/image38.sv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image" Target="../media/image37.png"/><Relationship Id="rId5" Type="http://schemas.openxmlformats.org/officeDocument/2006/relationships/image" Target="../media/image511.png"/><Relationship Id="rId10" Type="http://schemas.openxmlformats.org/officeDocument/2006/relationships/image" Target="../media/image10.png"/><Relationship Id="rId4" Type="http://schemas.openxmlformats.org/officeDocument/2006/relationships/image" Target="../media/image410.png"/><Relationship Id="rId9" Type="http://schemas.openxmlformats.org/officeDocument/2006/relationships/image" Target="../media/image91.png"/></Relationships>
</file>

<file path=ppt/slides/_rels/slide38.xml.rels><?xml version="1.0" encoding="UTF-8" standalone="yes"?>
<Relationships xmlns="http://schemas.openxmlformats.org/package/2006/relationships"><Relationship Id="rId8" Type="http://schemas.openxmlformats.org/officeDocument/2006/relationships/image" Target="../media/image172.png"/><Relationship Id="rId3" Type="http://schemas.openxmlformats.org/officeDocument/2006/relationships/image" Target="../media/image120.png"/><Relationship Id="rId7" Type="http://schemas.openxmlformats.org/officeDocument/2006/relationships/image" Target="../media/image160.png"/><Relationship Id="rId2" Type="http://schemas.openxmlformats.org/officeDocument/2006/relationships/image" Target="../media/image1110.png"/><Relationship Id="rId1" Type="http://schemas.openxmlformats.org/officeDocument/2006/relationships/slideLayout" Target="../slideLayouts/slideLayout2.xml"/><Relationship Id="rId6" Type="http://schemas.openxmlformats.org/officeDocument/2006/relationships/image" Target="../media/image152.png"/><Relationship Id="rId11" Type="http://schemas.openxmlformats.org/officeDocument/2006/relationships/image" Target="../media/image38.svg"/><Relationship Id="rId5" Type="http://schemas.openxmlformats.org/officeDocument/2006/relationships/image" Target="../media/image140.png"/><Relationship Id="rId10" Type="http://schemas.openxmlformats.org/officeDocument/2006/relationships/image" Target="../media/image37.png"/><Relationship Id="rId4" Type="http://schemas.openxmlformats.org/officeDocument/2006/relationships/image" Target="../media/image131.png"/><Relationship Id="rId9" Type="http://schemas.openxmlformats.org/officeDocument/2006/relationships/image" Target="../media/image182.png"/></Relationships>
</file>

<file path=ppt/slides/_rels/slide3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2.svg"/><Relationship Id="rId7" Type="http://schemas.openxmlformats.org/officeDocument/2006/relationships/image" Target="../media/image24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38.svg"/><Relationship Id="rId5" Type="http://schemas.openxmlformats.org/officeDocument/2006/relationships/image" Target="../media/image221.png"/><Relationship Id="rId10" Type="http://schemas.openxmlformats.org/officeDocument/2006/relationships/image" Target="../media/image37.png"/><Relationship Id="rId4" Type="http://schemas.openxmlformats.org/officeDocument/2006/relationships/image" Target="../media/image21.png"/><Relationship Id="rId9" Type="http://schemas.openxmlformats.org/officeDocument/2006/relationships/image" Target="../media/image201.png"/></Relationships>
</file>

<file path=ppt/slides/_rels/slide4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1.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png"/><Relationship Id="rId4" Type="http://schemas.openxmlformats.org/officeDocument/2006/relationships/image" Target="../media/image280.png"/><Relationship Id="rId9" Type="http://schemas.openxmlformats.org/officeDocument/2006/relationships/image" Target="../media/image38.svg"/></Relationships>
</file>

<file path=ppt/slides/_rels/slide4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40.png"/><Relationship Id="rId2" Type="http://schemas.openxmlformats.org/officeDocument/2006/relationships/image" Target="../media/image260.png"/><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330.png"/><Relationship Id="rId4" Type="http://schemas.openxmlformats.org/officeDocument/2006/relationships/image" Target="../media/image321.png"/><Relationship Id="rId9" Type="http://schemas.openxmlformats.org/officeDocument/2006/relationships/image" Target="../media/image38.svg"/></Relationships>
</file>

<file path=ppt/slides/_rels/slide43.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350.png"/><Relationship Id="rId1" Type="http://schemas.openxmlformats.org/officeDocument/2006/relationships/slideLayout" Target="../slideLayouts/slideLayout2.xml"/><Relationship Id="rId5" Type="http://schemas.openxmlformats.org/officeDocument/2006/relationships/image" Target="../media/image38.sv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8" Type="http://schemas.openxmlformats.org/officeDocument/2006/relationships/image" Target="../media/image430.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1.png"/><Relationship Id="rId5" Type="http://schemas.openxmlformats.org/officeDocument/2006/relationships/image" Target="../media/image400.png"/><Relationship Id="rId4" Type="http://schemas.openxmlformats.org/officeDocument/2006/relationships/image" Target="../media/image390.png"/><Relationship Id="rId9" Type="http://schemas.openxmlformats.org/officeDocument/2006/relationships/image" Target="../media/image38.svg"/></Relationships>
</file>

<file path=ppt/slides/_rels/slide45.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38.svg"/><Relationship Id="rId4" Type="http://schemas.openxmlformats.org/officeDocument/2006/relationships/image" Target="../media/image46.png"/><Relationship Id="rId9" Type="http://schemas.openxmlformats.org/officeDocument/2006/relationships/image" Target="../media/image37.png"/></Relationships>
</file>

<file path=ppt/slides/_rels/slide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38.sv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57.png"/><Relationship Id="rId4" Type="http://schemas.openxmlformats.org/officeDocument/2006/relationships/image" Target="../media/image56.png"/></Relationships>
</file>

<file path=ppt/slides/_rels/slide4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38.svg"/></Relationships>
</file>

<file path=ppt/slides/_rels/slide4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5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2.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114.png"/></Relationships>
</file>

<file path=ppt/slides/_rels/slide52.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png"/><Relationship Id="rId7" Type="http://schemas.openxmlformats.org/officeDocument/2006/relationships/image" Target="../media/image18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2.png"/><Relationship Id="rId4" Type="http://schemas.openxmlformats.org/officeDocument/2006/relationships/image" Target="../media/image150.png"/><Relationship Id="rId9" Type="http://schemas.openxmlformats.org/officeDocument/2006/relationships/image" Target="../media/image200.png"/></Relationships>
</file>

<file path=ppt/slides/_rels/slide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0.png"/><Relationship Id="rId4" Type="http://schemas.openxmlformats.org/officeDocument/2006/relationships/image" Target="../media/image2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FFAFFB-47BA-4DD6-8B26-9B8B5B73CD96}"/>
              </a:ext>
            </a:extLst>
          </p:cNvPr>
          <p:cNvSpPr>
            <a:spLocks noGrp="1"/>
          </p:cNvSpPr>
          <p:nvPr>
            <p:ph type="ctrTitle"/>
          </p:nvPr>
        </p:nvSpPr>
        <p:spPr/>
        <p:txBody>
          <a:bodyPr/>
          <a:lstStyle/>
          <a:p>
            <a:r>
              <a:rPr lang="es-CO" sz="4400" dirty="0">
                <a:solidFill>
                  <a:schemeClr val="accent1"/>
                </a:solidFill>
                <a:latin typeface="TheSans 4-SemiLight" panose="02000403000000000003" pitchFamily="50" charset="0"/>
              </a:rPr>
              <a:t>Pruebas de Hipótesis</a:t>
            </a:r>
          </a:p>
        </p:txBody>
      </p:sp>
      <p:sp>
        <p:nvSpPr>
          <p:cNvPr id="3" name="Subtítulo 2">
            <a:extLst>
              <a:ext uri="{FF2B5EF4-FFF2-40B4-BE49-F238E27FC236}">
                <a16:creationId xmlns:a16="http://schemas.microsoft.com/office/drawing/2014/main" id="{95A0F0AD-B1D1-401A-8949-CB3B2E229629}"/>
              </a:ext>
            </a:extLst>
          </p:cNvPr>
          <p:cNvSpPr>
            <a:spLocks noGrp="1"/>
          </p:cNvSpPr>
          <p:nvPr>
            <p:ph type="subTitle" idx="1"/>
          </p:nvPr>
        </p:nvSpPr>
        <p:spPr/>
        <p:txBody>
          <a:bodyPr/>
          <a:lstStyle/>
          <a:p>
            <a:r>
              <a:rPr lang="es-CO" dirty="0"/>
              <a:t>Diplomado Ciencia de Datos</a:t>
            </a:r>
          </a:p>
        </p:txBody>
      </p:sp>
    </p:spTree>
    <p:extLst>
      <p:ext uri="{BB962C8B-B14F-4D97-AF65-F5344CB8AC3E}">
        <p14:creationId xmlns:p14="http://schemas.microsoft.com/office/powerpoint/2010/main" val="133714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BEC2B-2946-4D71-9AC9-4B1583797925}"/>
              </a:ext>
            </a:extLst>
          </p:cNvPr>
          <p:cNvSpPr>
            <a:spLocks noGrp="1"/>
          </p:cNvSpPr>
          <p:nvPr>
            <p:ph type="title"/>
          </p:nvPr>
        </p:nvSpPr>
        <p:spPr/>
        <p:txBody>
          <a:bodyPr>
            <a:normAutofit/>
          </a:bodyPr>
          <a:lstStyle/>
          <a:p>
            <a:pPr algn="ctr"/>
            <a:r>
              <a:rPr lang="es-CO" dirty="0">
                <a:solidFill>
                  <a:schemeClr val="accent1"/>
                </a:solidFill>
                <a:latin typeface="TheSans 4-SemiLight" panose="02000403000000000003" pitchFamily="50" charset="0"/>
              </a:rPr>
              <a:t>Pruebas de hipótesis y el método científico</a:t>
            </a:r>
          </a:p>
        </p:txBody>
      </p:sp>
      <p:sp>
        <p:nvSpPr>
          <p:cNvPr id="3" name="Marcador de contenido 2">
            <a:extLst>
              <a:ext uri="{FF2B5EF4-FFF2-40B4-BE49-F238E27FC236}">
                <a16:creationId xmlns:a16="http://schemas.microsoft.com/office/drawing/2014/main" id="{01774E0F-4D90-4F8E-9B8B-52A79989AAAE}"/>
              </a:ext>
            </a:extLst>
          </p:cNvPr>
          <p:cNvSpPr>
            <a:spLocks noGrp="1"/>
          </p:cNvSpPr>
          <p:nvPr>
            <p:ph idx="1"/>
          </p:nvPr>
        </p:nvSpPr>
        <p:spPr>
          <a:xfrm>
            <a:off x="838200" y="2288613"/>
            <a:ext cx="10515600" cy="4351338"/>
          </a:xfrm>
        </p:spPr>
        <p:txBody>
          <a:bodyPr>
            <a:normAutofit/>
          </a:bodyPr>
          <a:lstStyle/>
          <a:p>
            <a:pPr lvl="0" algn="just"/>
            <a:r>
              <a:rPr lang="es-CO" dirty="0">
                <a:solidFill>
                  <a:schemeClr val="tx1">
                    <a:lumMod val="65000"/>
                    <a:lumOff val="35000"/>
                  </a:schemeClr>
                </a:solidFill>
                <a:latin typeface="TheSans 4-SemiLight" panose="02000403000000000003" pitchFamily="50" charset="0"/>
              </a:rPr>
              <a:t>Plantear una hipótesis o una pregunta de interés frente a un fenómeno </a:t>
            </a:r>
          </a:p>
          <a:p>
            <a:pPr lvl="0" algn="just"/>
            <a:r>
              <a:rPr lang="es-CO" dirty="0">
                <a:solidFill>
                  <a:schemeClr val="tx1">
                    <a:lumMod val="65000"/>
                    <a:lumOff val="35000"/>
                  </a:schemeClr>
                </a:solidFill>
                <a:latin typeface="TheSans 4-SemiLight" panose="02000403000000000003" pitchFamily="50" charset="0"/>
              </a:rPr>
              <a:t>Tomar una muestra representativa que refleje el comportamiento de dicho fenómeno</a:t>
            </a:r>
          </a:p>
          <a:p>
            <a:pPr lvl="0" algn="just"/>
            <a:r>
              <a:rPr lang="es-CO" dirty="0">
                <a:solidFill>
                  <a:schemeClr val="tx1">
                    <a:lumMod val="65000"/>
                    <a:lumOff val="35000"/>
                  </a:schemeClr>
                </a:solidFill>
                <a:latin typeface="TheSans 4-SemiLight" panose="02000403000000000003" pitchFamily="50" charset="0"/>
              </a:rPr>
              <a:t>Si lo que se observa en los datos de la muestra contradice la hipótesis que fue planteada se rechaza la hipótesis</a:t>
            </a:r>
          </a:p>
          <a:p>
            <a:pPr lvl="0" algn="just"/>
            <a:r>
              <a:rPr lang="es-CO" dirty="0">
                <a:solidFill>
                  <a:schemeClr val="tx1">
                    <a:lumMod val="65000"/>
                    <a:lumOff val="35000"/>
                  </a:schemeClr>
                </a:solidFill>
                <a:latin typeface="TheSans 4-SemiLight" panose="02000403000000000003" pitchFamily="50" charset="0"/>
              </a:rPr>
              <a:t>Si lo que se observa en los datos no contradice la hipótesis que fue planteada, no se rechaza la hipótesis</a:t>
            </a:r>
          </a:p>
        </p:txBody>
      </p:sp>
    </p:spTree>
    <p:extLst>
      <p:ext uri="{BB962C8B-B14F-4D97-AF65-F5344CB8AC3E}">
        <p14:creationId xmlns:p14="http://schemas.microsoft.com/office/powerpoint/2010/main" val="218257999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BEC2B-2946-4D71-9AC9-4B1583797925}"/>
              </a:ext>
            </a:extLst>
          </p:cNvPr>
          <p:cNvSpPr>
            <a:spLocks noGrp="1"/>
          </p:cNvSpPr>
          <p:nvPr>
            <p:ph type="title"/>
          </p:nvPr>
        </p:nvSpPr>
        <p:spPr/>
        <p:txBody>
          <a:bodyPr>
            <a:normAutofit/>
          </a:bodyPr>
          <a:lstStyle/>
          <a:p>
            <a:pPr algn="ctr"/>
            <a:r>
              <a:rPr lang="es-CO" dirty="0">
                <a:solidFill>
                  <a:schemeClr val="accent1"/>
                </a:solidFill>
                <a:latin typeface="TheSans 4-SemiLight" panose="02000403000000000003" pitchFamily="50" charset="0"/>
              </a:rPr>
              <a:t>Ejemplo</a:t>
            </a:r>
          </a:p>
        </p:txBody>
      </p:sp>
      <p:sp>
        <p:nvSpPr>
          <p:cNvPr id="3" name="Marcador de contenido 2">
            <a:extLst>
              <a:ext uri="{FF2B5EF4-FFF2-40B4-BE49-F238E27FC236}">
                <a16:creationId xmlns:a16="http://schemas.microsoft.com/office/drawing/2014/main" id="{01774E0F-4D90-4F8E-9B8B-52A79989AAAE}"/>
              </a:ext>
            </a:extLst>
          </p:cNvPr>
          <p:cNvSpPr>
            <a:spLocks noGrp="1"/>
          </p:cNvSpPr>
          <p:nvPr>
            <p:ph idx="1"/>
          </p:nvPr>
        </p:nvSpPr>
        <p:spPr>
          <a:xfrm>
            <a:off x="838200" y="1810941"/>
            <a:ext cx="10515600" cy="1014146"/>
          </a:xfrm>
        </p:spPr>
        <p:txBody>
          <a:bodyPr>
            <a:normAutofit/>
          </a:bodyPr>
          <a:lstStyle/>
          <a:p>
            <a:pPr marL="0" lvl="0" indent="0" algn="just">
              <a:buNone/>
            </a:pPr>
            <a:r>
              <a:rPr lang="es-CO" dirty="0">
                <a:solidFill>
                  <a:schemeClr val="tx1">
                    <a:lumMod val="65000"/>
                    <a:lumOff val="35000"/>
                  </a:schemeClr>
                </a:solidFill>
                <a:latin typeface="TheSans 4-SemiLight" panose="02000403000000000003" pitchFamily="50" charset="0"/>
              </a:rPr>
              <a:t>Se quiere saber si un tratamiento nuevo es más efectivo que el que se aplica tradicionalmente para tratar una enfermedad.</a:t>
            </a:r>
          </a:p>
        </p:txBody>
      </p:sp>
      <p:pic>
        <p:nvPicPr>
          <p:cNvPr id="6" name="Gráfico 5">
            <a:extLst>
              <a:ext uri="{FF2B5EF4-FFF2-40B4-BE49-F238E27FC236}">
                <a16:creationId xmlns:a16="http://schemas.microsoft.com/office/drawing/2014/main" id="{2C2AB370-0BA4-483D-BEFF-EC664BF737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26937" y="3744598"/>
            <a:ext cx="1630909" cy="1604604"/>
          </a:xfrm>
          <a:prstGeom prst="rect">
            <a:avLst/>
          </a:prstGeom>
        </p:spPr>
      </p:pic>
      <p:pic>
        <p:nvPicPr>
          <p:cNvPr id="7" name="Gráfico 6">
            <a:extLst>
              <a:ext uri="{FF2B5EF4-FFF2-40B4-BE49-F238E27FC236}">
                <a16:creationId xmlns:a16="http://schemas.microsoft.com/office/drawing/2014/main" id="{3D1A1B91-976B-40A0-9B37-DEBFD2A5A4A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8299" y="3174715"/>
            <a:ext cx="2039205" cy="1191971"/>
          </a:xfrm>
          <a:prstGeom prst="rect">
            <a:avLst/>
          </a:prstGeom>
        </p:spPr>
      </p:pic>
      <p:pic>
        <p:nvPicPr>
          <p:cNvPr id="8" name="Gráfico 7">
            <a:extLst>
              <a:ext uri="{FF2B5EF4-FFF2-40B4-BE49-F238E27FC236}">
                <a16:creationId xmlns:a16="http://schemas.microsoft.com/office/drawing/2014/main" id="{8E07DA60-4746-42A4-B6B6-AEA729BD12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08299" y="5001735"/>
            <a:ext cx="2175683" cy="1271746"/>
          </a:xfrm>
          <a:prstGeom prst="rect">
            <a:avLst/>
          </a:prstGeom>
        </p:spPr>
      </p:pic>
      <p:sp>
        <p:nvSpPr>
          <p:cNvPr id="9" name="Marcador de contenido 2">
            <a:extLst>
              <a:ext uri="{FF2B5EF4-FFF2-40B4-BE49-F238E27FC236}">
                <a16:creationId xmlns:a16="http://schemas.microsoft.com/office/drawing/2014/main" id="{A9C9B1D8-1C81-45F2-BF24-6ACAAF01311C}"/>
              </a:ext>
            </a:extLst>
          </p:cNvPr>
          <p:cNvSpPr txBox="1">
            <a:spLocks/>
          </p:cNvSpPr>
          <p:nvPr/>
        </p:nvSpPr>
        <p:spPr>
          <a:xfrm>
            <a:off x="3593911" y="3548125"/>
            <a:ext cx="2502090" cy="57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solidFill>
                  <a:schemeClr val="tx1">
                    <a:lumMod val="65000"/>
                    <a:lumOff val="35000"/>
                  </a:schemeClr>
                </a:solidFill>
                <a:latin typeface="TheSans 4-SemiLight" panose="02000403000000000003" pitchFamily="50" charset="0"/>
              </a:rPr>
              <a:t>Tratamiento A</a:t>
            </a:r>
          </a:p>
        </p:txBody>
      </p:sp>
      <p:sp>
        <p:nvSpPr>
          <p:cNvPr id="10" name="Marcador de contenido 2">
            <a:extLst>
              <a:ext uri="{FF2B5EF4-FFF2-40B4-BE49-F238E27FC236}">
                <a16:creationId xmlns:a16="http://schemas.microsoft.com/office/drawing/2014/main" id="{D94865A8-9900-425E-9D84-D91597A1C5AE}"/>
              </a:ext>
            </a:extLst>
          </p:cNvPr>
          <p:cNvSpPr txBox="1">
            <a:spLocks/>
          </p:cNvSpPr>
          <p:nvPr/>
        </p:nvSpPr>
        <p:spPr>
          <a:xfrm>
            <a:off x="3593910" y="5349202"/>
            <a:ext cx="2502090" cy="57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solidFill>
                  <a:schemeClr val="tx1">
                    <a:lumMod val="65000"/>
                    <a:lumOff val="35000"/>
                  </a:schemeClr>
                </a:solidFill>
                <a:latin typeface="TheSans 4-SemiLight" panose="02000403000000000003" pitchFamily="50" charset="0"/>
              </a:rPr>
              <a:t>Tratamiento B</a:t>
            </a:r>
          </a:p>
        </p:txBody>
      </p:sp>
      <p:sp>
        <p:nvSpPr>
          <p:cNvPr id="11" name="Marcador de contenido 2">
            <a:extLst>
              <a:ext uri="{FF2B5EF4-FFF2-40B4-BE49-F238E27FC236}">
                <a16:creationId xmlns:a16="http://schemas.microsoft.com/office/drawing/2014/main" id="{322CBA15-158D-4E5A-8D05-3870CDA7E22A}"/>
              </a:ext>
            </a:extLst>
          </p:cNvPr>
          <p:cNvSpPr txBox="1">
            <a:spLocks/>
          </p:cNvSpPr>
          <p:nvPr/>
        </p:nvSpPr>
        <p:spPr>
          <a:xfrm>
            <a:off x="6893896" y="3552032"/>
            <a:ext cx="585077" cy="57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solidFill>
                  <a:schemeClr val="tx1">
                    <a:lumMod val="65000"/>
                    <a:lumOff val="35000"/>
                  </a:schemeClr>
                </a:solidFill>
                <a:latin typeface="TheSans 4-SemiLight" panose="02000403000000000003" pitchFamily="50" charset="0"/>
              </a:rPr>
              <a:t>%</a:t>
            </a:r>
          </a:p>
        </p:txBody>
      </p:sp>
      <p:sp>
        <p:nvSpPr>
          <p:cNvPr id="12" name="Marcador de contenido 2">
            <a:extLst>
              <a:ext uri="{FF2B5EF4-FFF2-40B4-BE49-F238E27FC236}">
                <a16:creationId xmlns:a16="http://schemas.microsoft.com/office/drawing/2014/main" id="{DE647BC5-E519-4D65-B96E-18CC983DDA5B}"/>
              </a:ext>
            </a:extLst>
          </p:cNvPr>
          <p:cNvSpPr txBox="1">
            <a:spLocks/>
          </p:cNvSpPr>
          <p:nvPr/>
        </p:nvSpPr>
        <p:spPr>
          <a:xfrm>
            <a:off x="6893896" y="5349202"/>
            <a:ext cx="627797" cy="576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s-CO" dirty="0">
                <a:solidFill>
                  <a:schemeClr val="tx1">
                    <a:lumMod val="65000"/>
                    <a:lumOff val="35000"/>
                  </a:schemeClr>
                </a:solidFill>
                <a:latin typeface="TheSans 4-SemiLight" panose="02000403000000000003" pitchFamily="50" charset="0"/>
              </a:rPr>
              <a:t>%</a:t>
            </a:r>
          </a:p>
        </p:txBody>
      </p:sp>
    </p:spTree>
    <p:extLst>
      <p:ext uri="{BB962C8B-B14F-4D97-AF65-F5344CB8AC3E}">
        <p14:creationId xmlns:p14="http://schemas.microsoft.com/office/powerpoint/2010/main" val="35465654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fade">
                                      <p:cBhvr>
                                        <p:cTn id="17" dur="5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fade">
                                      <p:cBhvr>
                                        <p:cTn id="22" dur="500"/>
                                        <p:tgtEl>
                                          <p:spTgt spid="1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fade">
                                      <p:cBhvr>
                                        <p:cTn id="2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build="p"/>
      <p:bldP spid="10" grpId="0" build="p"/>
      <p:bldP spid="11" grpId="0" build="p"/>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CBEC2B-2946-4D71-9AC9-4B1583797925}"/>
              </a:ext>
            </a:extLst>
          </p:cNvPr>
          <p:cNvSpPr>
            <a:spLocks noGrp="1"/>
          </p:cNvSpPr>
          <p:nvPr>
            <p:ph type="title"/>
          </p:nvPr>
        </p:nvSpPr>
        <p:spPr/>
        <p:txBody>
          <a:bodyPr>
            <a:normAutofit/>
          </a:bodyPr>
          <a:lstStyle/>
          <a:p>
            <a:pPr algn="ctr"/>
            <a:r>
              <a:rPr lang="es-CO" dirty="0">
                <a:solidFill>
                  <a:schemeClr val="accent1"/>
                </a:solidFill>
                <a:latin typeface="TheSans 4-SemiLight" panose="02000403000000000003" pitchFamily="50" charset="0"/>
              </a:rPr>
              <a:t>De la muestra y nuestra decisión</a:t>
            </a:r>
          </a:p>
        </p:txBody>
      </p:sp>
      <p:sp>
        <p:nvSpPr>
          <p:cNvPr id="3" name="Marcador de contenido 2">
            <a:extLst>
              <a:ext uri="{FF2B5EF4-FFF2-40B4-BE49-F238E27FC236}">
                <a16:creationId xmlns:a16="http://schemas.microsoft.com/office/drawing/2014/main" id="{01774E0F-4D90-4F8E-9B8B-52A79989AAAE}"/>
              </a:ext>
            </a:extLst>
          </p:cNvPr>
          <p:cNvSpPr>
            <a:spLocks noGrp="1"/>
          </p:cNvSpPr>
          <p:nvPr>
            <p:ph idx="1"/>
          </p:nvPr>
        </p:nvSpPr>
        <p:spPr>
          <a:xfrm>
            <a:off x="838200" y="1810940"/>
            <a:ext cx="10515600" cy="4330553"/>
          </a:xfrm>
        </p:spPr>
        <p:txBody>
          <a:bodyPr>
            <a:normAutofit/>
          </a:bodyPr>
          <a:lstStyle/>
          <a:p>
            <a:pPr marL="0" indent="0" algn="just">
              <a:buNone/>
            </a:pPr>
            <a:r>
              <a:rPr lang="es-CO" dirty="0">
                <a:solidFill>
                  <a:schemeClr val="tx1">
                    <a:lumMod val="65000"/>
                    <a:lumOff val="35000"/>
                  </a:schemeClr>
                </a:solidFill>
                <a:latin typeface="TheSans 4-SemiLight" panose="02000403000000000003" pitchFamily="50" charset="0"/>
              </a:rPr>
              <a:t>¿Cómo utilizar las mediciones muestrales para tomar la decisión?</a:t>
            </a:r>
          </a:p>
          <a:p>
            <a:pPr marL="0" lvl="0" indent="0" algn="just">
              <a:buNone/>
            </a:pPr>
            <a:endParaRPr lang="es-CO" dirty="0">
              <a:solidFill>
                <a:schemeClr val="tx1">
                  <a:lumMod val="65000"/>
                  <a:lumOff val="35000"/>
                </a:schemeClr>
              </a:solidFill>
              <a:latin typeface="TheSans 4-SemiLight" panose="02000403000000000003" pitchFamily="50" charset="0"/>
            </a:endParaRPr>
          </a:p>
          <a:p>
            <a:pPr marL="0" lvl="0" indent="0" algn="just">
              <a:buNone/>
            </a:pPr>
            <a:r>
              <a:rPr lang="es-CO" dirty="0">
                <a:solidFill>
                  <a:schemeClr val="tx1">
                    <a:lumMod val="65000"/>
                    <a:lumOff val="35000"/>
                  </a:schemeClr>
                </a:solidFill>
                <a:latin typeface="TheSans 4-SemiLight" panose="02000403000000000003" pitchFamily="50" charset="0"/>
              </a:rPr>
              <a:t>¿Cómo decidimos si la muestra no concuerda con la hipótesis planteada?</a:t>
            </a:r>
          </a:p>
          <a:p>
            <a:pPr marL="0" lvl="0" indent="0" algn="just">
              <a:buNone/>
            </a:pPr>
            <a:endParaRPr lang="es-CO" dirty="0">
              <a:solidFill>
                <a:schemeClr val="tx1">
                  <a:lumMod val="65000"/>
                  <a:lumOff val="35000"/>
                </a:schemeClr>
              </a:solidFill>
              <a:latin typeface="TheSans 4-SemiLight" panose="02000403000000000003" pitchFamily="50" charset="0"/>
            </a:endParaRPr>
          </a:p>
          <a:p>
            <a:pPr marL="0" indent="0" algn="just">
              <a:buNone/>
            </a:pPr>
            <a:r>
              <a:rPr lang="es-CO" dirty="0">
                <a:solidFill>
                  <a:schemeClr val="tx1">
                    <a:lumMod val="65000"/>
                    <a:lumOff val="35000"/>
                  </a:schemeClr>
                </a:solidFill>
                <a:latin typeface="TheSans 4-SemiLight" panose="02000403000000000003" pitchFamily="50" charset="0"/>
              </a:rPr>
              <a:t>¿Cuándo rechazamos la hipótesis?, ¿cuándo debemos aceptarla?</a:t>
            </a:r>
          </a:p>
          <a:p>
            <a:pPr marL="0" indent="0" algn="just">
              <a:buNone/>
            </a:pPr>
            <a:endParaRPr lang="es-CO" dirty="0">
              <a:solidFill>
                <a:schemeClr val="tx1">
                  <a:lumMod val="65000"/>
                  <a:lumOff val="35000"/>
                </a:schemeClr>
              </a:solidFill>
              <a:latin typeface="TheSans 4-SemiLight" panose="02000403000000000003" pitchFamily="50" charset="0"/>
            </a:endParaRPr>
          </a:p>
          <a:p>
            <a:pPr marL="0" indent="0" algn="just">
              <a:buNone/>
            </a:pPr>
            <a:r>
              <a:rPr lang="es-CO" dirty="0">
                <a:solidFill>
                  <a:schemeClr val="tx1">
                    <a:lumMod val="65000"/>
                    <a:lumOff val="35000"/>
                  </a:schemeClr>
                </a:solidFill>
                <a:latin typeface="TheSans 4-SemiLight" panose="02000403000000000003" pitchFamily="50" charset="0"/>
              </a:rPr>
              <a:t>¿Cuál es la probabilidad de que tomemos una mala decisión?</a:t>
            </a:r>
          </a:p>
          <a:p>
            <a:pPr marL="0" indent="0" algn="just">
              <a:buNone/>
            </a:pPr>
            <a:endParaRPr lang="es-CO" dirty="0">
              <a:solidFill>
                <a:schemeClr val="tx1">
                  <a:lumMod val="65000"/>
                  <a:lumOff val="35000"/>
                </a:schemeClr>
              </a:solidFill>
              <a:latin typeface="TheSans 4-SemiLight" panose="02000403000000000003" pitchFamily="50" charset="0"/>
            </a:endParaRPr>
          </a:p>
          <a:p>
            <a:pPr marL="0" lvl="0" indent="0" algn="just">
              <a:buNone/>
            </a:pPr>
            <a:endParaRPr lang="es-CO" dirty="0">
              <a:solidFill>
                <a:schemeClr val="tx1">
                  <a:lumMod val="65000"/>
                  <a:lumOff val="35000"/>
                </a:schemeClr>
              </a:solidFill>
              <a:latin typeface="TheSans 4-SemiLight" panose="02000403000000000003" pitchFamily="50" charset="0"/>
            </a:endParaRPr>
          </a:p>
          <a:p>
            <a:pPr marL="0" lvl="0" indent="0" algn="just">
              <a:buNone/>
            </a:pPr>
            <a:endParaRPr lang="es-CO" dirty="0">
              <a:solidFill>
                <a:schemeClr val="tx1">
                  <a:lumMod val="65000"/>
                  <a:lumOff val="35000"/>
                </a:schemeClr>
              </a:solidFill>
              <a:latin typeface="TheSans 4-SemiLight" panose="02000403000000000003" pitchFamily="50" charset="0"/>
            </a:endParaRPr>
          </a:p>
        </p:txBody>
      </p:sp>
    </p:spTree>
    <p:extLst>
      <p:ext uri="{BB962C8B-B14F-4D97-AF65-F5344CB8AC3E}">
        <p14:creationId xmlns:p14="http://schemas.microsoft.com/office/powerpoint/2010/main" val="4372262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D9E7F25E-5FD2-4C68-B084-CCB3610460E0}"/>
              </a:ext>
            </a:extLst>
          </p:cNvPr>
          <p:cNvSpPr/>
          <p:nvPr/>
        </p:nvSpPr>
        <p:spPr>
          <a:xfrm>
            <a:off x="7500395" y="2989403"/>
            <a:ext cx="2500132" cy="64197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Rectángulo 20">
            <a:extLst>
              <a:ext uri="{FF2B5EF4-FFF2-40B4-BE49-F238E27FC236}">
                <a16:creationId xmlns:a16="http://schemas.microsoft.com/office/drawing/2014/main" id="{F82E699C-BD7C-4351-B08E-F9A6DAE9A87E}"/>
              </a:ext>
            </a:extLst>
          </p:cNvPr>
          <p:cNvSpPr/>
          <p:nvPr/>
        </p:nvSpPr>
        <p:spPr>
          <a:xfrm>
            <a:off x="6174762" y="2980860"/>
            <a:ext cx="1309869" cy="671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Flecha: a la derecha 23">
            <a:extLst>
              <a:ext uri="{FF2B5EF4-FFF2-40B4-BE49-F238E27FC236}">
                <a16:creationId xmlns:a16="http://schemas.microsoft.com/office/drawing/2014/main" id="{E34AC304-0662-46C4-94E5-FFFE6FA44277}"/>
              </a:ext>
            </a:extLst>
          </p:cNvPr>
          <p:cNvSpPr/>
          <p:nvPr/>
        </p:nvSpPr>
        <p:spPr>
          <a:xfrm rot="5400000">
            <a:off x="7205382" y="3015142"/>
            <a:ext cx="659476" cy="61406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p:txBody>
          <a:bodyPr>
            <a:normAutofit/>
          </a:bodyPr>
          <a:lstStyle/>
          <a:p>
            <a:r>
              <a:rPr lang="es-CO" dirty="0">
                <a:solidFill>
                  <a:schemeClr val="accent1"/>
                </a:solidFill>
                <a:latin typeface="TheSans 4-SemiLight" panose="02000403000000000003" pitchFamily="50" charset="0"/>
              </a:rPr>
              <a:t>Estadístico de prueba</a:t>
            </a:r>
          </a:p>
        </p:txBody>
      </p:sp>
      <p:sp>
        <p:nvSpPr>
          <p:cNvPr id="3" name="Marcador de contenido 2">
            <a:extLst>
              <a:ext uri="{FF2B5EF4-FFF2-40B4-BE49-F238E27FC236}">
                <a16:creationId xmlns:a16="http://schemas.microsoft.com/office/drawing/2014/main" id="{8FF6D52C-7303-48A1-8A46-74784607C53E}"/>
              </a:ext>
            </a:extLst>
          </p:cNvPr>
          <p:cNvSpPr>
            <a:spLocks noGrp="1"/>
          </p:cNvSpPr>
          <p:nvPr>
            <p:ph idx="1"/>
          </p:nvPr>
        </p:nvSpPr>
        <p:spPr>
          <a:xfrm>
            <a:off x="838200" y="2247758"/>
            <a:ext cx="3953719" cy="4135337"/>
          </a:xfrm>
        </p:spPr>
        <p:txBody>
          <a:bodyPr>
            <a:normAutofit/>
          </a:bodyPr>
          <a:lstStyle/>
          <a:p>
            <a:pPr marL="0" indent="0" algn="just">
              <a:buNone/>
            </a:pPr>
            <a:r>
              <a:rPr lang="es-CO" dirty="0">
                <a:solidFill>
                  <a:schemeClr val="tx1">
                    <a:lumMod val="65000"/>
                    <a:lumOff val="35000"/>
                  </a:schemeClr>
                </a:solidFill>
                <a:latin typeface="TheSans 4-SemiLight" panose="02000403000000000003" pitchFamily="50" charset="0"/>
              </a:rPr>
              <a:t>El estadístico de prueba es, al igual que los estimadores, una función de las mediciones muestrales en las que la decisión de la prueba estará basada. (Cumple la labor de ser una cantidad de referencia)</a:t>
            </a:r>
          </a:p>
        </p:txBody>
      </p:sp>
      <p:sp>
        <p:nvSpPr>
          <p:cNvPr id="16" name="Flecha: a la derecha 15">
            <a:extLst>
              <a:ext uri="{FF2B5EF4-FFF2-40B4-BE49-F238E27FC236}">
                <a16:creationId xmlns:a16="http://schemas.microsoft.com/office/drawing/2014/main" id="{E94AA8B3-4EB2-4484-8998-13FAA69D45FB}"/>
              </a:ext>
            </a:extLst>
          </p:cNvPr>
          <p:cNvSpPr/>
          <p:nvPr/>
        </p:nvSpPr>
        <p:spPr>
          <a:xfrm rot="5400000">
            <a:off x="9657145" y="3042590"/>
            <a:ext cx="659476" cy="614062"/>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 name="Conector recto 4">
            <a:extLst>
              <a:ext uri="{FF2B5EF4-FFF2-40B4-BE49-F238E27FC236}">
                <a16:creationId xmlns:a16="http://schemas.microsoft.com/office/drawing/2014/main" id="{35B526C3-F817-4C84-9FD4-BC3459892C59}"/>
              </a:ext>
            </a:extLst>
          </p:cNvPr>
          <p:cNvCxnSpPr>
            <a:cxnSpLocks/>
          </p:cNvCxnSpPr>
          <p:nvPr/>
        </p:nvCxnSpPr>
        <p:spPr>
          <a:xfrm>
            <a:off x="6096000" y="3715473"/>
            <a:ext cx="5359079" cy="0"/>
          </a:xfrm>
          <a:prstGeom prst="line">
            <a:avLst/>
          </a:prstGeom>
          <a:ln w="28575">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CuadroTexto 7">
            <a:extLst>
              <a:ext uri="{FF2B5EF4-FFF2-40B4-BE49-F238E27FC236}">
                <a16:creationId xmlns:a16="http://schemas.microsoft.com/office/drawing/2014/main" id="{552D11E3-DDE9-48B9-AE6A-4D9E5E31D0E5}"/>
              </a:ext>
            </a:extLst>
          </p:cNvPr>
          <p:cNvSpPr txBox="1"/>
          <p:nvPr/>
        </p:nvSpPr>
        <p:spPr>
          <a:xfrm>
            <a:off x="7388283" y="3799571"/>
            <a:ext cx="2297424" cy="400110"/>
          </a:xfrm>
          <a:prstGeom prst="rect">
            <a:avLst/>
          </a:prstGeom>
          <a:noFill/>
        </p:spPr>
        <p:txBody>
          <a:bodyPr wrap="none" rtlCol="0">
            <a:spAutoFit/>
          </a:bodyPr>
          <a:lstStyle/>
          <a:p>
            <a:r>
              <a:rPr lang="es-CO" sz="2000" dirty="0">
                <a:solidFill>
                  <a:schemeClr val="tx1">
                    <a:lumMod val="65000"/>
                    <a:lumOff val="35000"/>
                  </a:schemeClr>
                </a:solidFill>
                <a:latin typeface="TheSans 4-SemiLight" panose="02000403000000000003" pitchFamily="50" charset="0"/>
              </a:rPr>
              <a:t>Posibles resultados</a:t>
            </a:r>
          </a:p>
        </p:txBody>
      </p:sp>
      <p:sp>
        <p:nvSpPr>
          <p:cNvPr id="11" name="CuadroTexto 10">
            <a:extLst>
              <a:ext uri="{FF2B5EF4-FFF2-40B4-BE49-F238E27FC236}">
                <a16:creationId xmlns:a16="http://schemas.microsoft.com/office/drawing/2014/main" id="{81CD812D-1FC4-4C81-9296-E6813A0B411F}"/>
              </a:ext>
            </a:extLst>
          </p:cNvPr>
          <p:cNvSpPr txBox="1"/>
          <p:nvPr/>
        </p:nvSpPr>
        <p:spPr>
          <a:xfrm>
            <a:off x="7388283" y="2510544"/>
            <a:ext cx="2811667" cy="400110"/>
          </a:xfrm>
          <a:prstGeom prst="rect">
            <a:avLst/>
          </a:prstGeom>
          <a:noFill/>
        </p:spPr>
        <p:txBody>
          <a:bodyPr wrap="none" rtlCol="0">
            <a:spAutoFit/>
          </a:bodyPr>
          <a:lstStyle/>
          <a:p>
            <a:r>
              <a:rPr lang="es-CO" sz="2000" dirty="0">
                <a:solidFill>
                  <a:schemeClr val="tx1">
                    <a:lumMod val="65000"/>
                    <a:lumOff val="35000"/>
                  </a:schemeClr>
                </a:solidFill>
                <a:latin typeface="TheSans 4-SemiLight" panose="02000403000000000003" pitchFamily="50" charset="0"/>
              </a:rPr>
              <a:t>Estadístico de contraste</a:t>
            </a:r>
          </a:p>
        </p:txBody>
      </p:sp>
      <p:sp>
        <p:nvSpPr>
          <p:cNvPr id="17" name="Rectángulo 16">
            <a:extLst>
              <a:ext uri="{FF2B5EF4-FFF2-40B4-BE49-F238E27FC236}">
                <a16:creationId xmlns:a16="http://schemas.microsoft.com/office/drawing/2014/main" id="{8F0EF431-B452-4E89-9DB9-46D7DCAD3578}"/>
              </a:ext>
            </a:extLst>
          </p:cNvPr>
          <p:cNvSpPr/>
          <p:nvPr/>
        </p:nvSpPr>
        <p:spPr>
          <a:xfrm>
            <a:off x="9971057" y="2983769"/>
            <a:ext cx="1309869" cy="67105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Flecha: a la derecha 11">
            <a:extLst>
              <a:ext uri="{FF2B5EF4-FFF2-40B4-BE49-F238E27FC236}">
                <a16:creationId xmlns:a16="http://schemas.microsoft.com/office/drawing/2014/main" id="{7AC650C3-16C0-4416-917D-76F6F2F28D7B}"/>
              </a:ext>
            </a:extLst>
          </p:cNvPr>
          <p:cNvSpPr/>
          <p:nvPr/>
        </p:nvSpPr>
        <p:spPr>
          <a:xfrm rot="5400000">
            <a:off x="9657145" y="3025286"/>
            <a:ext cx="659476" cy="61406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Flecha: a la derecha 13">
            <a:extLst>
              <a:ext uri="{FF2B5EF4-FFF2-40B4-BE49-F238E27FC236}">
                <a16:creationId xmlns:a16="http://schemas.microsoft.com/office/drawing/2014/main" id="{00C39199-7623-43D8-8449-B2D52C291703}"/>
              </a:ext>
            </a:extLst>
          </p:cNvPr>
          <p:cNvSpPr/>
          <p:nvPr/>
        </p:nvSpPr>
        <p:spPr>
          <a:xfrm rot="5400000">
            <a:off x="9657146" y="3025087"/>
            <a:ext cx="659476" cy="6140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CuadroTexto 17">
            <a:extLst>
              <a:ext uri="{FF2B5EF4-FFF2-40B4-BE49-F238E27FC236}">
                <a16:creationId xmlns:a16="http://schemas.microsoft.com/office/drawing/2014/main" id="{9761E739-58D7-4FA6-927F-41B476EF2403}"/>
              </a:ext>
            </a:extLst>
          </p:cNvPr>
          <p:cNvSpPr txBox="1"/>
          <p:nvPr/>
        </p:nvSpPr>
        <p:spPr>
          <a:xfrm>
            <a:off x="8075629" y="3015536"/>
            <a:ext cx="1274708" cy="646331"/>
          </a:xfrm>
          <a:prstGeom prst="rect">
            <a:avLst/>
          </a:prstGeom>
          <a:noFill/>
        </p:spPr>
        <p:txBody>
          <a:bodyPr wrap="none" rtlCol="0">
            <a:spAutoFit/>
          </a:bodyPr>
          <a:lstStyle/>
          <a:p>
            <a:pPr algn="ctr"/>
            <a:r>
              <a:rPr lang="es-CO" dirty="0">
                <a:solidFill>
                  <a:schemeClr val="bg1"/>
                </a:solidFill>
                <a:latin typeface="TheSans 4-SemiLight" panose="02000403000000000003" pitchFamily="50" charset="0"/>
              </a:rPr>
              <a:t>Región de</a:t>
            </a:r>
          </a:p>
          <a:p>
            <a:pPr algn="ctr"/>
            <a:r>
              <a:rPr lang="es-CO" dirty="0">
                <a:solidFill>
                  <a:schemeClr val="bg1"/>
                </a:solidFill>
                <a:latin typeface="TheSans 4-SemiLight" panose="02000403000000000003" pitchFamily="50" charset="0"/>
              </a:rPr>
              <a:t>aceptación</a:t>
            </a:r>
          </a:p>
        </p:txBody>
      </p:sp>
      <p:sp>
        <p:nvSpPr>
          <p:cNvPr id="19" name="CuadroTexto 18">
            <a:extLst>
              <a:ext uri="{FF2B5EF4-FFF2-40B4-BE49-F238E27FC236}">
                <a16:creationId xmlns:a16="http://schemas.microsoft.com/office/drawing/2014/main" id="{2A049810-6BE1-40CA-9862-2896951EABA8}"/>
              </a:ext>
            </a:extLst>
          </p:cNvPr>
          <p:cNvSpPr txBox="1"/>
          <p:nvPr/>
        </p:nvSpPr>
        <p:spPr>
          <a:xfrm>
            <a:off x="10126613" y="3008588"/>
            <a:ext cx="1194558" cy="646331"/>
          </a:xfrm>
          <a:prstGeom prst="rect">
            <a:avLst/>
          </a:prstGeom>
          <a:noFill/>
        </p:spPr>
        <p:txBody>
          <a:bodyPr wrap="none" rtlCol="0">
            <a:spAutoFit/>
          </a:bodyPr>
          <a:lstStyle/>
          <a:p>
            <a:r>
              <a:rPr lang="es-CO" dirty="0">
                <a:solidFill>
                  <a:srgbClr val="FF0000"/>
                </a:solidFill>
                <a:latin typeface="TheSans 4-SemiLight" panose="02000403000000000003" pitchFamily="50" charset="0"/>
              </a:rPr>
              <a:t>Región de</a:t>
            </a:r>
          </a:p>
          <a:p>
            <a:pPr algn="ctr"/>
            <a:r>
              <a:rPr lang="es-CO" dirty="0">
                <a:solidFill>
                  <a:srgbClr val="FF0000"/>
                </a:solidFill>
                <a:latin typeface="TheSans 4-SemiLight" panose="02000403000000000003" pitchFamily="50" charset="0"/>
              </a:rPr>
              <a:t>Rechazo</a:t>
            </a:r>
          </a:p>
        </p:txBody>
      </p:sp>
      <p:sp>
        <p:nvSpPr>
          <p:cNvPr id="20" name="Flecha: a la derecha 19">
            <a:extLst>
              <a:ext uri="{FF2B5EF4-FFF2-40B4-BE49-F238E27FC236}">
                <a16:creationId xmlns:a16="http://schemas.microsoft.com/office/drawing/2014/main" id="{50073F27-01AF-492E-B342-3A5471F75057}"/>
              </a:ext>
            </a:extLst>
          </p:cNvPr>
          <p:cNvSpPr/>
          <p:nvPr/>
        </p:nvSpPr>
        <p:spPr>
          <a:xfrm rot="5400000">
            <a:off x="7183821" y="3006156"/>
            <a:ext cx="659476" cy="61406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CuadroTexto 21">
            <a:extLst>
              <a:ext uri="{FF2B5EF4-FFF2-40B4-BE49-F238E27FC236}">
                <a16:creationId xmlns:a16="http://schemas.microsoft.com/office/drawing/2014/main" id="{2A337619-0BFA-4CD8-B990-C2C6A8314224}"/>
              </a:ext>
            </a:extLst>
          </p:cNvPr>
          <p:cNvSpPr txBox="1"/>
          <p:nvPr/>
        </p:nvSpPr>
        <p:spPr>
          <a:xfrm>
            <a:off x="6193725" y="3027100"/>
            <a:ext cx="1194558" cy="646331"/>
          </a:xfrm>
          <a:prstGeom prst="rect">
            <a:avLst/>
          </a:prstGeom>
          <a:noFill/>
        </p:spPr>
        <p:txBody>
          <a:bodyPr wrap="none" rtlCol="0">
            <a:spAutoFit/>
          </a:bodyPr>
          <a:lstStyle/>
          <a:p>
            <a:r>
              <a:rPr lang="es-CO" dirty="0">
                <a:solidFill>
                  <a:srgbClr val="FF0000"/>
                </a:solidFill>
                <a:latin typeface="TheSans 4-SemiLight" panose="02000403000000000003" pitchFamily="50" charset="0"/>
              </a:rPr>
              <a:t>Región de</a:t>
            </a:r>
          </a:p>
          <a:p>
            <a:pPr algn="ctr"/>
            <a:r>
              <a:rPr lang="es-CO" dirty="0">
                <a:solidFill>
                  <a:srgbClr val="FF0000"/>
                </a:solidFill>
                <a:latin typeface="TheSans 4-SemiLight" panose="02000403000000000003" pitchFamily="50" charset="0"/>
              </a:rPr>
              <a:t>Rechazo</a:t>
            </a:r>
          </a:p>
        </p:txBody>
      </p:sp>
    </p:spTree>
    <p:extLst>
      <p:ext uri="{BB962C8B-B14F-4D97-AF65-F5344CB8AC3E}">
        <p14:creationId xmlns:p14="http://schemas.microsoft.com/office/powerpoint/2010/main" val="4127955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randombar(horizont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1"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63" presetClass="path" presetSubtype="0" accel="50000" decel="50000" fill="hold" grpId="0" nodeType="clickEffect">
                                  <p:stCondLst>
                                    <p:cond delay="0"/>
                                  </p:stCondLst>
                                  <p:childTnLst>
                                    <p:animMotion origin="layout" path="M -0.20391 -0.0007 L -6.25E-7 4.07407E-6 " pathEditMode="relative" rAng="0" ptsTypes="AA">
                                      <p:cBhvr>
                                        <p:cTn id="38" dur="2000" fill="hold"/>
                                        <p:tgtEl>
                                          <p:spTgt spid="16"/>
                                        </p:tgtEl>
                                        <p:attrNameLst>
                                          <p:attrName>ppt_x</p:attrName>
                                          <p:attrName>ppt_y</p:attrName>
                                        </p:attrNameLst>
                                      </p:cBhvr>
                                      <p:rCtr x="10195" y="23"/>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1"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grpId="0" nodeType="clickEffect">
                                  <p:stCondLst>
                                    <p:cond delay="0"/>
                                  </p:stCondLst>
                                  <p:childTnLst>
                                    <p:animMotion origin="layout" path="M -6.25E-7 3.7037E-7 L 0.10365 0.00231 " pathEditMode="relative" rAng="0" ptsTypes="AA">
                                      <p:cBhvr>
                                        <p:cTn id="47" dur="2000" fill="hold"/>
                                        <p:tgtEl>
                                          <p:spTgt spid="14"/>
                                        </p:tgtEl>
                                        <p:attrNameLst>
                                          <p:attrName>ppt_x</p:attrName>
                                          <p:attrName>ppt_y</p:attrName>
                                        </p:attrNameLst>
                                      </p:cBhvr>
                                      <p:rCtr x="5182" y="116"/>
                                    </p:animMotion>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2" nodeType="clickEffect">
                                  <p:stCondLst>
                                    <p:cond delay="0"/>
                                  </p:stCondLst>
                                  <p:childTnLst>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1"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63" presetClass="path" presetSubtype="0" accel="50000" decel="50000" fill="hold" grpId="0" nodeType="clickEffect">
                                  <p:stCondLst>
                                    <p:cond delay="0"/>
                                  </p:stCondLst>
                                  <p:childTnLst>
                                    <p:animMotion origin="layout" path="M 3.95833E-6 3.7037E-7 L -0.10456 -0.00648 " pathEditMode="relative" rAng="0" ptsTypes="AA">
                                      <p:cBhvr>
                                        <p:cTn id="61" dur="2000" fill="hold"/>
                                        <p:tgtEl>
                                          <p:spTgt spid="20"/>
                                        </p:tgtEl>
                                        <p:attrNameLst>
                                          <p:attrName>ppt_x</p:attrName>
                                          <p:attrName>ppt_y</p:attrName>
                                        </p:attrNameLst>
                                      </p:cBhvr>
                                      <p:rCtr x="-5234" y="-324"/>
                                    </p:animMotion>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2" nodeType="clickEffect">
                                  <p:stCondLst>
                                    <p:cond delay="0"/>
                                  </p:stCondLst>
                                  <p:childTnLst>
                                    <p:animEffect transition="out" filter="fade">
                                      <p:cBhvr>
                                        <p:cTn id="65" dur="500"/>
                                        <p:tgtEl>
                                          <p:spTgt spid="20"/>
                                        </p:tgtEl>
                                      </p:cBhvr>
                                    </p:animEffect>
                                    <p:set>
                                      <p:cBhvr>
                                        <p:cTn id="66" dur="1" fill="hold">
                                          <p:stCondLst>
                                            <p:cond delay="499"/>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fade">
                                      <p:cBhvr>
                                        <p:cTn id="76" dur="1000"/>
                                        <p:tgtEl>
                                          <p:spTgt spid="18"/>
                                        </p:tgtEl>
                                      </p:cBhvr>
                                    </p:animEffect>
                                    <p:anim calcmode="lin" valueType="num">
                                      <p:cBhvr>
                                        <p:cTn id="77" dur="1000" fill="hold"/>
                                        <p:tgtEl>
                                          <p:spTgt spid="18"/>
                                        </p:tgtEl>
                                        <p:attrNameLst>
                                          <p:attrName>ppt_x</p:attrName>
                                        </p:attrNameLst>
                                      </p:cBhvr>
                                      <p:tavLst>
                                        <p:tav tm="0">
                                          <p:val>
                                            <p:strVal val="#ppt_x"/>
                                          </p:val>
                                        </p:tav>
                                        <p:tav tm="100000">
                                          <p:val>
                                            <p:strVal val="#ppt_x"/>
                                          </p:val>
                                        </p:tav>
                                      </p:tavLst>
                                    </p:anim>
                                    <p:anim calcmode="lin" valueType="num">
                                      <p:cBhvr>
                                        <p:cTn id="7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fade">
                                      <p:cBhvr>
                                        <p:cTn id="83" dur="500"/>
                                        <p:tgtEl>
                                          <p:spTgt spid="17"/>
                                        </p:tgtEl>
                                      </p:cBhvr>
                                    </p:animEffect>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19"/>
                                        </p:tgtEl>
                                        <p:attrNameLst>
                                          <p:attrName>style.visibility</p:attrName>
                                        </p:attrNameLst>
                                      </p:cBhvr>
                                      <p:to>
                                        <p:strVal val="visible"/>
                                      </p:to>
                                    </p:set>
                                    <p:animEffect transition="in" filter="fade">
                                      <p:cBhvr>
                                        <p:cTn id="88" dur="1000"/>
                                        <p:tgtEl>
                                          <p:spTgt spid="19"/>
                                        </p:tgtEl>
                                      </p:cBhvr>
                                    </p:animEffect>
                                    <p:anim calcmode="lin" valueType="num">
                                      <p:cBhvr>
                                        <p:cTn id="89" dur="1000" fill="hold"/>
                                        <p:tgtEl>
                                          <p:spTgt spid="19"/>
                                        </p:tgtEl>
                                        <p:attrNameLst>
                                          <p:attrName>ppt_x</p:attrName>
                                        </p:attrNameLst>
                                      </p:cBhvr>
                                      <p:tavLst>
                                        <p:tav tm="0">
                                          <p:val>
                                            <p:strVal val="#ppt_x"/>
                                          </p:val>
                                        </p:tav>
                                        <p:tav tm="100000">
                                          <p:val>
                                            <p:strVal val="#ppt_x"/>
                                          </p:val>
                                        </p:tav>
                                      </p:tavLst>
                                    </p:anim>
                                    <p:anim calcmode="lin" valueType="num">
                                      <p:cBhvr>
                                        <p:cTn id="9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3" nodeType="clickEffect">
                                  <p:stCondLst>
                                    <p:cond delay="0"/>
                                  </p:stCondLst>
                                  <p:childTnLst>
                                    <p:animEffect transition="out" filter="fade">
                                      <p:cBhvr>
                                        <p:cTn id="94" dur="500"/>
                                        <p:tgtEl>
                                          <p:spTgt spid="20"/>
                                        </p:tgtEl>
                                      </p:cBhvr>
                                    </p:animEffect>
                                    <p:set>
                                      <p:cBhvr>
                                        <p:cTn id="95" dur="1" fill="hold">
                                          <p:stCondLst>
                                            <p:cond delay="499"/>
                                          </p:stCondLst>
                                        </p:cTn>
                                        <p:tgtEl>
                                          <p:spTgt spid="20"/>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grpId="0" nodeType="click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22"/>
                                        </p:tgtEl>
                                        <p:attrNameLst>
                                          <p:attrName>style.visibility</p:attrName>
                                        </p:attrNameLst>
                                      </p:cBhvr>
                                      <p:to>
                                        <p:strVal val="visible"/>
                                      </p:to>
                                    </p:set>
                                    <p:animEffect transition="in" filter="fade">
                                      <p:cBhvr>
                                        <p:cTn id="105" dur="1000"/>
                                        <p:tgtEl>
                                          <p:spTgt spid="22"/>
                                        </p:tgtEl>
                                      </p:cBhvr>
                                    </p:animEffect>
                                    <p:anim calcmode="lin" valueType="num">
                                      <p:cBhvr>
                                        <p:cTn id="106" dur="1000" fill="hold"/>
                                        <p:tgtEl>
                                          <p:spTgt spid="22"/>
                                        </p:tgtEl>
                                        <p:attrNameLst>
                                          <p:attrName>ppt_x</p:attrName>
                                        </p:attrNameLst>
                                      </p:cBhvr>
                                      <p:tavLst>
                                        <p:tav tm="0">
                                          <p:val>
                                            <p:strVal val="#ppt_x"/>
                                          </p:val>
                                        </p:tav>
                                        <p:tav tm="100000">
                                          <p:val>
                                            <p:strVal val="#ppt_x"/>
                                          </p:val>
                                        </p:tav>
                                      </p:tavLst>
                                    </p:anim>
                                    <p:anim calcmode="lin" valueType="num">
                                      <p:cBhvr>
                                        <p:cTn id="10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1" grpId="0" animBg="1"/>
      <p:bldP spid="24" grpId="0" animBg="1"/>
      <p:bldP spid="16" grpId="0" animBg="1"/>
      <p:bldP spid="16" grpId="1" animBg="1"/>
      <p:bldP spid="8" grpId="0"/>
      <p:bldP spid="11" grpId="0"/>
      <p:bldP spid="17" grpId="0" animBg="1"/>
      <p:bldP spid="12" grpId="0" animBg="1"/>
      <p:bldP spid="14" grpId="0" animBg="1"/>
      <p:bldP spid="14" grpId="1" animBg="1"/>
      <p:bldP spid="14" grpId="2" animBg="1"/>
      <p:bldP spid="18" grpId="0"/>
      <p:bldP spid="19" grpId="0"/>
      <p:bldP spid="20" grpId="0" animBg="1"/>
      <p:bldP spid="20" grpId="1" animBg="1"/>
      <p:bldP spid="20" grpId="2" animBg="1"/>
      <p:bldP spid="20" grpId="3" animBg="1"/>
      <p:bldP spid="2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Región de rechazo</a:t>
            </a:r>
          </a:p>
        </p:txBody>
      </p:sp>
      <p:sp>
        <p:nvSpPr>
          <p:cNvPr id="8" name="CuadroTexto 7">
            <a:extLst>
              <a:ext uri="{FF2B5EF4-FFF2-40B4-BE49-F238E27FC236}">
                <a16:creationId xmlns:a16="http://schemas.microsoft.com/office/drawing/2014/main" id="{552D11E3-DDE9-48B9-AE6A-4D9E5E31D0E5}"/>
              </a:ext>
            </a:extLst>
          </p:cNvPr>
          <p:cNvSpPr txBox="1"/>
          <p:nvPr/>
        </p:nvSpPr>
        <p:spPr>
          <a:xfrm>
            <a:off x="5050681" y="4969343"/>
            <a:ext cx="2090637" cy="369332"/>
          </a:xfrm>
          <a:prstGeom prst="rect">
            <a:avLst/>
          </a:prstGeom>
          <a:noFill/>
        </p:spPr>
        <p:txBody>
          <a:bodyPr wrap="none" rtlCol="0">
            <a:spAutoFit/>
          </a:bodyPr>
          <a:lstStyle/>
          <a:p>
            <a:r>
              <a:rPr lang="es-CO" dirty="0">
                <a:solidFill>
                  <a:schemeClr val="tx1">
                    <a:lumMod val="65000"/>
                    <a:lumOff val="35000"/>
                  </a:schemeClr>
                </a:solidFill>
                <a:latin typeface="TheSans 4-SemiLight" panose="02000403000000000003" pitchFamily="50" charset="0"/>
              </a:rPr>
              <a:t>Posibles resultados</a:t>
            </a:r>
          </a:p>
        </p:txBody>
      </p:sp>
      <p:sp>
        <p:nvSpPr>
          <p:cNvPr id="7" name="Forma libre: forma 6">
            <a:extLst>
              <a:ext uri="{FF2B5EF4-FFF2-40B4-BE49-F238E27FC236}">
                <a16:creationId xmlns:a16="http://schemas.microsoft.com/office/drawing/2014/main" id="{D6332BF2-9CAB-45AB-959F-DA014624ABA2}"/>
              </a:ext>
            </a:extLst>
          </p:cNvPr>
          <p:cNvSpPr/>
          <p:nvPr/>
        </p:nvSpPr>
        <p:spPr>
          <a:xfrm>
            <a:off x="3382130" y="4959248"/>
            <a:ext cx="1436031" cy="405489"/>
          </a:xfrm>
          <a:custGeom>
            <a:avLst/>
            <a:gdLst>
              <a:gd name="connsiteX0" fmla="*/ 120921 w 1581169"/>
              <a:gd name="connsiteY0" fmla="*/ 216017 h 508089"/>
              <a:gd name="connsiteX1" fmla="*/ 1289964 w 1581169"/>
              <a:gd name="connsiteY1" fmla="*/ 100270 h 508089"/>
              <a:gd name="connsiteX2" fmla="*/ 1475159 w 1581169"/>
              <a:gd name="connsiteY2" fmla="*/ 19247 h 508089"/>
              <a:gd name="connsiteX3" fmla="*/ 1486734 w 1581169"/>
              <a:gd name="connsiteY3" fmla="*/ 482235 h 508089"/>
              <a:gd name="connsiteX4" fmla="*/ 259817 w 1581169"/>
              <a:gd name="connsiteY4" fmla="*/ 424361 h 508089"/>
              <a:gd name="connsiteX5" fmla="*/ 51473 w 1581169"/>
              <a:gd name="connsiteY5" fmla="*/ 216017 h 508089"/>
              <a:gd name="connsiteX6" fmla="*/ 120921 w 1581169"/>
              <a:gd name="connsiteY6" fmla="*/ 216017 h 508089"/>
              <a:gd name="connsiteX0" fmla="*/ 99160 w 1573968"/>
              <a:gd name="connsiteY0" fmla="*/ 207805 h 499877"/>
              <a:gd name="connsiteX1" fmla="*/ 932537 w 1573968"/>
              <a:gd name="connsiteY1" fmla="*/ 149931 h 499877"/>
              <a:gd name="connsiteX2" fmla="*/ 1453398 w 1573968"/>
              <a:gd name="connsiteY2" fmla="*/ 11035 h 499877"/>
              <a:gd name="connsiteX3" fmla="*/ 1464973 w 1573968"/>
              <a:gd name="connsiteY3" fmla="*/ 474023 h 499877"/>
              <a:gd name="connsiteX4" fmla="*/ 238056 w 1573968"/>
              <a:gd name="connsiteY4" fmla="*/ 416149 h 499877"/>
              <a:gd name="connsiteX5" fmla="*/ 29712 w 1573968"/>
              <a:gd name="connsiteY5" fmla="*/ 207805 h 499877"/>
              <a:gd name="connsiteX6" fmla="*/ 99160 w 1573968"/>
              <a:gd name="connsiteY6" fmla="*/ 207805 h 499877"/>
              <a:gd name="connsiteX0" fmla="*/ 99160 w 1657461"/>
              <a:gd name="connsiteY0" fmla="*/ 209177 h 523043"/>
              <a:gd name="connsiteX1" fmla="*/ 932537 w 1657461"/>
              <a:gd name="connsiteY1" fmla="*/ 151303 h 523043"/>
              <a:gd name="connsiteX2" fmla="*/ 1453398 w 1657461"/>
              <a:gd name="connsiteY2" fmla="*/ 12407 h 523043"/>
              <a:gd name="connsiteX3" fmla="*/ 1573968 w 1657461"/>
              <a:gd name="connsiteY3" fmla="*/ 501249 h 523043"/>
              <a:gd name="connsiteX4" fmla="*/ 238056 w 1657461"/>
              <a:gd name="connsiteY4" fmla="*/ 417521 h 523043"/>
              <a:gd name="connsiteX5" fmla="*/ 29712 w 1657461"/>
              <a:gd name="connsiteY5" fmla="*/ 209177 h 523043"/>
              <a:gd name="connsiteX6" fmla="*/ 99160 w 1657461"/>
              <a:gd name="connsiteY6" fmla="*/ 209177 h 523043"/>
              <a:gd name="connsiteX0" fmla="*/ 99160 w 1583878"/>
              <a:gd name="connsiteY0" fmla="*/ 209177 h 692622"/>
              <a:gd name="connsiteX1" fmla="*/ 932537 w 1583878"/>
              <a:gd name="connsiteY1" fmla="*/ 151303 h 692622"/>
              <a:gd name="connsiteX2" fmla="*/ 1453398 w 1583878"/>
              <a:gd name="connsiteY2" fmla="*/ 12407 h 692622"/>
              <a:gd name="connsiteX3" fmla="*/ 1573968 w 1583878"/>
              <a:gd name="connsiteY3" fmla="*/ 501249 h 692622"/>
              <a:gd name="connsiteX4" fmla="*/ 238056 w 1583878"/>
              <a:gd name="connsiteY4" fmla="*/ 417521 h 692622"/>
              <a:gd name="connsiteX5" fmla="*/ 29712 w 1583878"/>
              <a:gd name="connsiteY5" fmla="*/ 209177 h 692622"/>
              <a:gd name="connsiteX6" fmla="*/ 99160 w 1583878"/>
              <a:gd name="connsiteY6" fmla="*/ 209177 h 692622"/>
              <a:gd name="connsiteX0" fmla="*/ 99160 w 1574191"/>
              <a:gd name="connsiteY0" fmla="*/ 209177 h 501261"/>
              <a:gd name="connsiteX1" fmla="*/ 932537 w 1574191"/>
              <a:gd name="connsiteY1" fmla="*/ 151303 h 501261"/>
              <a:gd name="connsiteX2" fmla="*/ 1453398 w 1574191"/>
              <a:gd name="connsiteY2" fmla="*/ 12407 h 501261"/>
              <a:gd name="connsiteX3" fmla="*/ 1573968 w 1574191"/>
              <a:gd name="connsiteY3" fmla="*/ 501249 h 501261"/>
              <a:gd name="connsiteX4" fmla="*/ 238056 w 1574191"/>
              <a:gd name="connsiteY4" fmla="*/ 417521 h 501261"/>
              <a:gd name="connsiteX5" fmla="*/ 29712 w 1574191"/>
              <a:gd name="connsiteY5" fmla="*/ 209177 h 501261"/>
              <a:gd name="connsiteX6" fmla="*/ 99160 w 1574191"/>
              <a:gd name="connsiteY6" fmla="*/ 209177 h 501261"/>
              <a:gd name="connsiteX0" fmla="*/ 99160 w 1500346"/>
              <a:gd name="connsiteY0" fmla="*/ 204888 h 432364"/>
              <a:gd name="connsiteX1" fmla="*/ 932537 w 1500346"/>
              <a:gd name="connsiteY1" fmla="*/ 147014 h 432364"/>
              <a:gd name="connsiteX2" fmla="*/ 1453398 w 1500346"/>
              <a:gd name="connsiteY2" fmla="*/ 8118 h 432364"/>
              <a:gd name="connsiteX3" fmla="*/ 1488122 w 1500346"/>
              <a:gd name="connsiteY3" fmla="*/ 413232 h 432364"/>
              <a:gd name="connsiteX4" fmla="*/ 238056 w 1500346"/>
              <a:gd name="connsiteY4" fmla="*/ 413232 h 432364"/>
              <a:gd name="connsiteX5" fmla="*/ 29712 w 1500346"/>
              <a:gd name="connsiteY5" fmla="*/ 204888 h 432364"/>
              <a:gd name="connsiteX6" fmla="*/ 99160 w 1500346"/>
              <a:gd name="connsiteY6" fmla="*/ 204888 h 432364"/>
              <a:gd name="connsiteX0" fmla="*/ 99160 w 1491774"/>
              <a:gd name="connsiteY0" fmla="*/ 204334 h 429329"/>
              <a:gd name="connsiteX1" fmla="*/ 932537 w 1491774"/>
              <a:gd name="connsiteY1" fmla="*/ 146460 h 429329"/>
              <a:gd name="connsiteX2" fmla="*/ 1453398 w 1491774"/>
              <a:gd name="connsiteY2" fmla="*/ 7564 h 429329"/>
              <a:gd name="connsiteX3" fmla="*/ 1464972 w 1491774"/>
              <a:gd name="connsiteY3" fmla="*/ 401103 h 429329"/>
              <a:gd name="connsiteX4" fmla="*/ 238056 w 1491774"/>
              <a:gd name="connsiteY4" fmla="*/ 412678 h 429329"/>
              <a:gd name="connsiteX5" fmla="*/ 29712 w 1491774"/>
              <a:gd name="connsiteY5" fmla="*/ 204334 h 429329"/>
              <a:gd name="connsiteX6" fmla="*/ 99160 w 1491774"/>
              <a:gd name="connsiteY6" fmla="*/ 204334 h 429329"/>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173"/>
              <a:gd name="connsiteY0" fmla="*/ 197145 h 405489"/>
              <a:gd name="connsiteX1" fmla="*/ 932537 w 1465173"/>
              <a:gd name="connsiteY1" fmla="*/ 139271 h 405489"/>
              <a:gd name="connsiteX2" fmla="*/ 1453398 w 1465173"/>
              <a:gd name="connsiteY2" fmla="*/ 375 h 405489"/>
              <a:gd name="connsiteX3" fmla="*/ 1464972 w 1465173"/>
              <a:gd name="connsiteY3" fmla="*/ 393914 h 405489"/>
              <a:gd name="connsiteX4" fmla="*/ 238056 w 1465173"/>
              <a:gd name="connsiteY4" fmla="*/ 405489 h 405489"/>
              <a:gd name="connsiteX5" fmla="*/ 29712 w 1465173"/>
              <a:gd name="connsiteY5" fmla="*/ 197145 h 405489"/>
              <a:gd name="connsiteX6" fmla="*/ 99160 w 1465173"/>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24106 w 1459567"/>
              <a:gd name="connsiteY0" fmla="*/ 197145 h 405489"/>
              <a:gd name="connsiteX1" fmla="*/ 926931 w 1459567"/>
              <a:gd name="connsiteY1" fmla="*/ 139271 h 405489"/>
              <a:gd name="connsiteX2" fmla="*/ 1447792 w 1459567"/>
              <a:gd name="connsiteY2" fmla="*/ 375 h 405489"/>
              <a:gd name="connsiteX3" fmla="*/ 1459366 w 1459567"/>
              <a:gd name="connsiteY3" fmla="*/ 393914 h 405489"/>
              <a:gd name="connsiteX4" fmla="*/ 232450 w 1459567"/>
              <a:gd name="connsiteY4" fmla="*/ 405489 h 405489"/>
              <a:gd name="connsiteX5" fmla="*/ 24106 w 1459567"/>
              <a:gd name="connsiteY5" fmla="*/ 197145 h 405489"/>
              <a:gd name="connsiteX0" fmla="*/ 570 w 1436031"/>
              <a:gd name="connsiteY0" fmla="*/ 197145 h 405489"/>
              <a:gd name="connsiteX1" fmla="*/ 903395 w 1436031"/>
              <a:gd name="connsiteY1" fmla="*/ 139271 h 405489"/>
              <a:gd name="connsiteX2" fmla="*/ 1424256 w 1436031"/>
              <a:gd name="connsiteY2" fmla="*/ 375 h 405489"/>
              <a:gd name="connsiteX3" fmla="*/ 1435830 w 1436031"/>
              <a:gd name="connsiteY3" fmla="*/ 393914 h 405489"/>
              <a:gd name="connsiteX4" fmla="*/ 208914 w 1436031"/>
              <a:gd name="connsiteY4" fmla="*/ 405489 h 405489"/>
              <a:gd name="connsiteX5" fmla="*/ 570 w 1436031"/>
              <a:gd name="connsiteY5" fmla="*/ 197145 h 40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6031" h="405489">
                <a:moveTo>
                  <a:pt x="570" y="197145"/>
                </a:moveTo>
                <a:cubicBezTo>
                  <a:pt x="-22579" y="222223"/>
                  <a:pt x="666114" y="172066"/>
                  <a:pt x="903395" y="139271"/>
                </a:cubicBezTo>
                <a:cubicBezTo>
                  <a:pt x="1140676" y="106476"/>
                  <a:pt x="1428115" y="-7341"/>
                  <a:pt x="1424256" y="375"/>
                </a:cubicBezTo>
                <a:cubicBezTo>
                  <a:pt x="1420397" y="8091"/>
                  <a:pt x="1417505" y="396620"/>
                  <a:pt x="1435830" y="393914"/>
                </a:cubicBezTo>
                <a:cubicBezTo>
                  <a:pt x="1454155" y="391208"/>
                  <a:pt x="216631" y="391985"/>
                  <a:pt x="208914" y="405489"/>
                </a:cubicBezTo>
                <a:cubicBezTo>
                  <a:pt x="224347" y="395843"/>
                  <a:pt x="23719" y="172067"/>
                  <a:pt x="570" y="197145"/>
                </a:cubicBezTo>
                <a:close/>
              </a:path>
            </a:pathLst>
          </a:cu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p>
        </p:txBody>
      </p:sp>
      <p:sp>
        <p:nvSpPr>
          <p:cNvPr id="15" name="Forma libre: forma 14">
            <a:extLst>
              <a:ext uri="{FF2B5EF4-FFF2-40B4-BE49-F238E27FC236}">
                <a16:creationId xmlns:a16="http://schemas.microsoft.com/office/drawing/2014/main" id="{9B0D34A7-C430-45D7-B17B-F754A982F003}"/>
              </a:ext>
            </a:extLst>
          </p:cNvPr>
          <p:cNvSpPr/>
          <p:nvPr/>
        </p:nvSpPr>
        <p:spPr>
          <a:xfrm flipH="1">
            <a:off x="7340710" y="4872334"/>
            <a:ext cx="1241312" cy="486743"/>
          </a:xfrm>
          <a:custGeom>
            <a:avLst/>
            <a:gdLst>
              <a:gd name="connsiteX0" fmla="*/ 120921 w 1581169"/>
              <a:gd name="connsiteY0" fmla="*/ 216017 h 508089"/>
              <a:gd name="connsiteX1" fmla="*/ 1289964 w 1581169"/>
              <a:gd name="connsiteY1" fmla="*/ 100270 h 508089"/>
              <a:gd name="connsiteX2" fmla="*/ 1475159 w 1581169"/>
              <a:gd name="connsiteY2" fmla="*/ 19247 h 508089"/>
              <a:gd name="connsiteX3" fmla="*/ 1486734 w 1581169"/>
              <a:gd name="connsiteY3" fmla="*/ 482235 h 508089"/>
              <a:gd name="connsiteX4" fmla="*/ 259817 w 1581169"/>
              <a:gd name="connsiteY4" fmla="*/ 424361 h 508089"/>
              <a:gd name="connsiteX5" fmla="*/ 51473 w 1581169"/>
              <a:gd name="connsiteY5" fmla="*/ 216017 h 508089"/>
              <a:gd name="connsiteX6" fmla="*/ 120921 w 1581169"/>
              <a:gd name="connsiteY6" fmla="*/ 216017 h 508089"/>
              <a:gd name="connsiteX0" fmla="*/ 99160 w 1573968"/>
              <a:gd name="connsiteY0" fmla="*/ 207805 h 499877"/>
              <a:gd name="connsiteX1" fmla="*/ 932537 w 1573968"/>
              <a:gd name="connsiteY1" fmla="*/ 149931 h 499877"/>
              <a:gd name="connsiteX2" fmla="*/ 1453398 w 1573968"/>
              <a:gd name="connsiteY2" fmla="*/ 11035 h 499877"/>
              <a:gd name="connsiteX3" fmla="*/ 1464973 w 1573968"/>
              <a:gd name="connsiteY3" fmla="*/ 474023 h 499877"/>
              <a:gd name="connsiteX4" fmla="*/ 238056 w 1573968"/>
              <a:gd name="connsiteY4" fmla="*/ 416149 h 499877"/>
              <a:gd name="connsiteX5" fmla="*/ 29712 w 1573968"/>
              <a:gd name="connsiteY5" fmla="*/ 207805 h 499877"/>
              <a:gd name="connsiteX6" fmla="*/ 99160 w 1573968"/>
              <a:gd name="connsiteY6" fmla="*/ 207805 h 499877"/>
              <a:gd name="connsiteX0" fmla="*/ 99160 w 1657461"/>
              <a:gd name="connsiteY0" fmla="*/ 209177 h 523043"/>
              <a:gd name="connsiteX1" fmla="*/ 932537 w 1657461"/>
              <a:gd name="connsiteY1" fmla="*/ 151303 h 523043"/>
              <a:gd name="connsiteX2" fmla="*/ 1453398 w 1657461"/>
              <a:gd name="connsiteY2" fmla="*/ 12407 h 523043"/>
              <a:gd name="connsiteX3" fmla="*/ 1573968 w 1657461"/>
              <a:gd name="connsiteY3" fmla="*/ 501249 h 523043"/>
              <a:gd name="connsiteX4" fmla="*/ 238056 w 1657461"/>
              <a:gd name="connsiteY4" fmla="*/ 417521 h 523043"/>
              <a:gd name="connsiteX5" fmla="*/ 29712 w 1657461"/>
              <a:gd name="connsiteY5" fmla="*/ 209177 h 523043"/>
              <a:gd name="connsiteX6" fmla="*/ 99160 w 1657461"/>
              <a:gd name="connsiteY6" fmla="*/ 209177 h 523043"/>
              <a:gd name="connsiteX0" fmla="*/ 99160 w 1583878"/>
              <a:gd name="connsiteY0" fmla="*/ 209177 h 692622"/>
              <a:gd name="connsiteX1" fmla="*/ 932537 w 1583878"/>
              <a:gd name="connsiteY1" fmla="*/ 151303 h 692622"/>
              <a:gd name="connsiteX2" fmla="*/ 1453398 w 1583878"/>
              <a:gd name="connsiteY2" fmla="*/ 12407 h 692622"/>
              <a:gd name="connsiteX3" fmla="*/ 1573968 w 1583878"/>
              <a:gd name="connsiteY3" fmla="*/ 501249 h 692622"/>
              <a:gd name="connsiteX4" fmla="*/ 238056 w 1583878"/>
              <a:gd name="connsiteY4" fmla="*/ 417521 h 692622"/>
              <a:gd name="connsiteX5" fmla="*/ 29712 w 1583878"/>
              <a:gd name="connsiteY5" fmla="*/ 209177 h 692622"/>
              <a:gd name="connsiteX6" fmla="*/ 99160 w 1583878"/>
              <a:gd name="connsiteY6" fmla="*/ 209177 h 692622"/>
              <a:gd name="connsiteX0" fmla="*/ 99160 w 1574191"/>
              <a:gd name="connsiteY0" fmla="*/ 209177 h 501261"/>
              <a:gd name="connsiteX1" fmla="*/ 932537 w 1574191"/>
              <a:gd name="connsiteY1" fmla="*/ 151303 h 501261"/>
              <a:gd name="connsiteX2" fmla="*/ 1453398 w 1574191"/>
              <a:gd name="connsiteY2" fmla="*/ 12407 h 501261"/>
              <a:gd name="connsiteX3" fmla="*/ 1573968 w 1574191"/>
              <a:gd name="connsiteY3" fmla="*/ 501249 h 501261"/>
              <a:gd name="connsiteX4" fmla="*/ 238056 w 1574191"/>
              <a:gd name="connsiteY4" fmla="*/ 417521 h 501261"/>
              <a:gd name="connsiteX5" fmla="*/ 29712 w 1574191"/>
              <a:gd name="connsiteY5" fmla="*/ 209177 h 501261"/>
              <a:gd name="connsiteX6" fmla="*/ 99160 w 1574191"/>
              <a:gd name="connsiteY6" fmla="*/ 209177 h 501261"/>
              <a:gd name="connsiteX0" fmla="*/ 99160 w 1500346"/>
              <a:gd name="connsiteY0" fmla="*/ 204888 h 432364"/>
              <a:gd name="connsiteX1" fmla="*/ 932537 w 1500346"/>
              <a:gd name="connsiteY1" fmla="*/ 147014 h 432364"/>
              <a:gd name="connsiteX2" fmla="*/ 1453398 w 1500346"/>
              <a:gd name="connsiteY2" fmla="*/ 8118 h 432364"/>
              <a:gd name="connsiteX3" fmla="*/ 1488122 w 1500346"/>
              <a:gd name="connsiteY3" fmla="*/ 413232 h 432364"/>
              <a:gd name="connsiteX4" fmla="*/ 238056 w 1500346"/>
              <a:gd name="connsiteY4" fmla="*/ 413232 h 432364"/>
              <a:gd name="connsiteX5" fmla="*/ 29712 w 1500346"/>
              <a:gd name="connsiteY5" fmla="*/ 204888 h 432364"/>
              <a:gd name="connsiteX6" fmla="*/ 99160 w 1500346"/>
              <a:gd name="connsiteY6" fmla="*/ 204888 h 432364"/>
              <a:gd name="connsiteX0" fmla="*/ 99160 w 1491774"/>
              <a:gd name="connsiteY0" fmla="*/ 204334 h 429329"/>
              <a:gd name="connsiteX1" fmla="*/ 932537 w 1491774"/>
              <a:gd name="connsiteY1" fmla="*/ 146460 h 429329"/>
              <a:gd name="connsiteX2" fmla="*/ 1453398 w 1491774"/>
              <a:gd name="connsiteY2" fmla="*/ 7564 h 429329"/>
              <a:gd name="connsiteX3" fmla="*/ 1464972 w 1491774"/>
              <a:gd name="connsiteY3" fmla="*/ 401103 h 429329"/>
              <a:gd name="connsiteX4" fmla="*/ 238056 w 1491774"/>
              <a:gd name="connsiteY4" fmla="*/ 412678 h 429329"/>
              <a:gd name="connsiteX5" fmla="*/ 29712 w 1491774"/>
              <a:gd name="connsiteY5" fmla="*/ 204334 h 429329"/>
              <a:gd name="connsiteX6" fmla="*/ 99160 w 1491774"/>
              <a:gd name="connsiteY6" fmla="*/ 204334 h 429329"/>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173"/>
              <a:gd name="connsiteY0" fmla="*/ 197145 h 405489"/>
              <a:gd name="connsiteX1" fmla="*/ 932537 w 1465173"/>
              <a:gd name="connsiteY1" fmla="*/ 139271 h 405489"/>
              <a:gd name="connsiteX2" fmla="*/ 1453398 w 1465173"/>
              <a:gd name="connsiteY2" fmla="*/ 375 h 405489"/>
              <a:gd name="connsiteX3" fmla="*/ 1464972 w 1465173"/>
              <a:gd name="connsiteY3" fmla="*/ 393914 h 405489"/>
              <a:gd name="connsiteX4" fmla="*/ 238056 w 1465173"/>
              <a:gd name="connsiteY4" fmla="*/ 405489 h 405489"/>
              <a:gd name="connsiteX5" fmla="*/ 29712 w 1465173"/>
              <a:gd name="connsiteY5" fmla="*/ 197145 h 405489"/>
              <a:gd name="connsiteX6" fmla="*/ 99160 w 1465173"/>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24106 w 1459567"/>
              <a:gd name="connsiteY0" fmla="*/ 197145 h 405489"/>
              <a:gd name="connsiteX1" fmla="*/ 926931 w 1459567"/>
              <a:gd name="connsiteY1" fmla="*/ 139271 h 405489"/>
              <a:gd name="connsiteX2" fmla="*/ 1447792 w 1459567"/>
              <a:gd name="connsiteY2" fmla="*/ 375 h 405489"/>
              <a:gd name="connsiteX3" fmla="*/ 1459366 w 1459567"/>
              <a:gd name="connsiteY3" fmla="*/ 393914 h 405489"/>
              <a:gd name="connsiteX4" fmla="*/ 232450 w 1459567"/>
              <a:gd name="connsiteY4" fmla="*/ 405489 h 405489"/>
              <a:gd name="connsiteX5" fmla="*/ 24106 w 1459567"/>
              <a:gd name="connsiteY5" fmla="*/ 197145 h 405489"/>
              <a:gd name="connsiteX0" fmla="*/ 570 w 1436031"/>
              <a:gd name="connsiteY0" fmla="*/ 197145 h 405489"/>
              <a:gd name="connsiteX1" fmla="*/ 903395 w 1436031"/>
              <a:gd name="connsiteY1" fmla="*/ 139271 h 405489"/>
              <a:gd name="connsiteX2" fmla="*/ 1424256 w 1436031"/>
              <a:gd name="connsiteY2" fmla="*/ 375 h 405489"/>
              <a:gd name="connsiteX3" fmla="*/ 1435830 w 1436031"/>
              <a:gd name="connsiteY3" fmla="*/ 393914 h 405489"/>
              <a:gd name="connsiteX4" fmla="*/ 208914 w 1436031"/>
              <a:gd name="connsiteY4" fmla="*/ 405489 h 405489"/>
              <a:gd name="connsiteX5" fmla="*/ 570 w 1436031"/>
              <a:gd name="connsiteY5" fmla="*/ 197145 h 405489"/>
              <a:gd name="connsiteX0" fmla="*/ 570 w 1522145"/>
              <a:gd name="connsiteY0" fmla="*/ 278032 h 510815"/>
              <a:gd name="connsiteX1" fmla="*/ 903395 w 1522145"/>
              <a:gd name="connsiteY1" fmla="*/ 220158 h 510815"/>
              <a:gd name="connsiteX2" fmla="*/ 1424256 w 1522145"/>
              <a:gd name="connsiteY2" fmla="*/ 239 h 510815"/>
              <a:gd name="connsiteX3" fmla="*/ 1435830 w 1522145"/>
              <a:gd name="connsiteY3" fmla="*/ 474801 h 510815"/>
              <a:gd name="connsiteX4" fmla="*/ 208914 w 1522145"/>
              <a:gd name="connsiteY4" fmla="*/ 486376 h 510815"/>
              <a:gd name="connsiteX5" fmla="*/ 570 w 1522145"/>
              <a:gd name="connsiteY5" fmla="*/ 278032 h 510815"/>
              <a:gd name="connsiteX0" fmla="*/ 570 w 1435850"/>
              <a:gd name="connsiteY0" fmla="*/ 278032 h 486376"/>
              <a:gd name="connsiteX1" fmla="*/ 903395 w 1435850"/>
              <a:gd name="connsiteY1" fmla="*/ 220158 h 486376"/>
              <a:gd name="connsiteX2" fmla="*/ 1424256 w 1435850"/>
              <a:gd name="connsiteY2" fmla="*/ 239 h 486376"/>
              <a:gd name="connsiteX3" fmla="*/ 1435830 w 1435850"/>
              <a:gd name="connsiteY3" fmla="*/ 474801 h 486376"/>
              <a:gd name="connsiteX4" fmla="*/ 208914 w 1435850"/>
              <a:gd name="connsiteY4" fmla="*/ 486376 h 486376"/>
              <a:gd name="connsiteX5" fmla="*/ 570 w 1435850"/>
              <a:gd name="connsiteY5" fmla="*/ 278032 h 486376"/>
              <a:gd name="connsiteX0" fmla="*/ 24723 w 1488801"/>
              <a:gd name="connsiteY0" fmla="*/ 281515 h 489859"/>
              <a:gd name="connsiteX1" fmla="*/ 939123 w 1488801"/>
              <a:gd name="connsiteY1" fmla="*/ 258365 h 489859"/>
              <a:gd name="connsiteX2" fmla="*/ 1448409 w 1488801"/>
              <a:gd name="connsiteY2" fmla="*/ 3722 h 489859"/>
              <a:gd name="connsiteX3" fmla="*/ 1459983 w 1488801"/>
              <a:gd name="connsiteY3" fmla="*/ 478284 h 489859"/>
              <a:gd name="connsiteX4" fmla="*/ 233067 w 1488801"/>
              <a:gd name="connsiteY4" fmla="*/ 489859 h 489859"/>
              <a:gd name="connsiteX5" fmla="*/ 24723 w 1488801"/>
              <a:gd name="connsiteY5" fmla="*/ 281515 h 489859"/>
              <a:gd name="connsiteX0" fmla="*/ 24723 w 1460003"/>
              <a:gd name="connsiteY0" fmla="*/ 278385 h 486729"/>
              <a:gd name="connsiteX1" fmla="*/ 939123 w 1460003"/>
              <a:gd name="connsiteY1" fmla="*/ 255235 h 486729"/>
              <a:gd name="connsiteX2" fmla="*/ 1448409 w 1460003"/>
              <a:gd name="connsiteY2" fmla="*/ 592 h 486729"/>
              <a:gd name="connsiteX3" fmla="*/ 1459983 w 1460003"/>
              <a:gd name="connsiteY3" fmla="*/ 475154 h 486729"/>
              <a:gd name="connsiteX4" fmla="*/ 233067 w 1460003"/>
              <a:gd name="connsiteY4" fmla="*/ 486729 h 486729"/>
              <a:gd name="connsiteX5" fmla="*/ 24723 w 1460003"/>
              <a:gd name="connsiteY5" fmla="*/ 278385 h 486729"/>
              <a:gd name="connsiteX0" fmla="*/ 127322 w 1226936"/>
              <a:gd name="connsiteY0" fmla="*/ 313123 h 486743"/>
              <a:gd name="connsiteX1" fmla="*/ 706056 w 1226936"/>
              <a:gd name="connsiteY1" fmla="*/ 255249 h 486743"/>
              <a:gd name="connsiteX2" fmla="*/ 1215342 w 1226936"/>
              <a:gd name="connsiteY2" fmla="*/ 606 h 486743"/>
              <a:gd name="connsiteX3" fmla="*/ 1226916 w 1226936"/>
              <a:gd name="connsiteY3" fmla="*/ 475168 h 486743"/>
              <a:gd name="connsiteX4" fmla="*/ 0 w 1226936"/>
              <a:gd name="connsiteY4" fmla="*/ 486743 h 486743"/>
              <a:gd name="connsiteX5" fmla="*/ 127322 w 1226936"/>
              <a:gd name="connsiteY5" fmla="*/ 313123 h 486743"/>
              <a:gd name="connsiteX0" fmla="*/ 127322 w 1226936"/>
              <a:gd name="connsiteY0" fmla="*/ 313123 h 486743"/>
              <a:gd name="connsiteX1" fmla="*/ 706056 w 1226936"/>
              <a:gd name="connsiteY1" fmla="*/ 255249 h 486743"/>
              <a:gd name="connsiteX2" fmla="*/ 1215342 w 1226936"/>
              <a:gd name="connsiteY2" fmla="*/ 606 h 486743"/>
              <a:gd name="connsiteX3" fmla="*/ 1226916 w 1226936"/>
              <a:gd name="connsiteY3" fmla="*/ 475168 h 486743"/>
              <a:gd name="connsiteX4" fmla="*/ 0 w 1226936"/>
              <a:gd name="connsiteY4" fmla="*/ 486743 h 486743"/>
              <a:gd name="connsiteX5" fmla="*/ 127322 w 1226936"/>
              <a:gd name="connsiteY5" fmla="*/ 313123 h 486743"/>
              <a:gd name="connsiteX0" fmla="*/ 2802 w 1241312"/>
              <a:gd name="connsiteY0" fmla="*/ 313123 h 486743"/>
              <a:gd name="connsiteX1" fmla="*/ 720432 w 1241312"/>
              <a:gd name="connsiteY1" fmla="*/ 255249 h 486743"/>
              <a:gd name="connsiteX2" fmla="*/ 1229718 w 1241312"/>
              <a:gd name="connsiteY2" fmla="*/ 606 h 486743"/>
              <a:gd name="connsiteX3" fmla="*/ 1241292 w 1241312"/>
              <a:gd name="connsiteY3" fmla="*/ 475168 h 486743"/>
              <a:gd name="connsiteX4" fmla="*/ 14376 w 1241312"/>
              <a:gd name="connsiteY4" fmla="*/ 486743 h 486743"/>
              <a:gd name="connsiteX5" fmla="*/ 2802 w 1241312"/>
              <a:gd name="connsiteY5" fmla="*/ 313123 h 4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312" h="486743">
                <a:moveTo>
                  <a:pt x="2802" y="313123"/>
                </a:moveTo>
                <a:cubicBezTo>
                  <a:pt x="16306" y="286116"/>
                  <a:pt x="515946" y="307335"/>
                  <a:pt x="720432" y="255249"/>
                </a:cubicBezTo>
                <a:cubicBezTo>
                  <a:pt x="924918" y="203163"/>
                  <a:pt x="1223930" y="-12898"/>
                  <a:pt x="1229718" y="606"/>
                </a:cubicBezTo>
                <a:cubicBezTo>
                  <a:pt x="1235506" y="14110"/>
                  <a:pt x="1235505" y="463593"/>
                  <a:pt x="1241292" y="475168"/>
                </a:cubicBezTo>
                <a:cubicBezTo>
                  <a:pt x="1247079" y="486743"/>
                  <a:pt x="22093" y="473239"/>
                  <a:pt x="14376" y="486743"/>
                </a:cubicBezTo>
                <a:cubicBezTo>
                  <a:pt x="29809" y="477097"/>
                  <a:pt x="-10702" y="340130"/>
                  <a:pt x="2802" y="313123"/>
                </a:cubicBezTo>
                <a:close/>
              </a:path>
            </a:pathLst>
          </a:custGeom>
          <a:solidFill>
            <a:srgbClr val="00B0F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dirty="0"/>
          </a:p>
        </p:txBody>
      </p:sp>
      <p:sp>
        <p:nvSpPr>
          <p:cNvPr id="4" name="Forma libre: forma 3">
            <a:extLst>
              <a:ext uri="{FF2B5EF4-FFF2-40B4-BE49-F238E27FC236}">
                <a16:creationId xmlns:a16="http://schemas.microsoft.com/office/drawing/2014/main" id="{76F1E8BD-9EE5-413A-B4B1-0F162442A635}"/>
              </a:ext>
            </a:extLst>
          </p:cNvPr>
          <p:cNvSpPr/>
          <p:nvPr/>
        </p:nvSpPr>
        <p:spPr>
          <a:xfrm>
            <a:off x="3345340" y="2958850"/>
            <a:ext cx="5359078" cy="2219532"/>
          </a:xfrm>
          <a:custGeom>
            <a:avLst/>
            <a:gdLst>
              <a:gd name="connsiteX0" fmla="*/ 0 w 5359078"/>
              <a:gd name="connsiteY0" fmla="*/ 2106663 h 2187686"/>
              <a:gd name="connsiteX1" fmla="*/ 1782501 w 5359078"/>
              <a:gd name="connsiteY1" fmla="*/ 1736273 h 2187686"/>
              <a:gd name="connsiteX2" fmla="*/ 2627453 w 5359078"/>
              <a:gd name="connsiteY2" fmla="*/ 71 h 2187686"/>
              <a:gd name="connsiteX3" fmla="*/ 3877519 w 5359078"/>
              <a:gd name="connsiteY3" fmla="*/ 1805721 h 2187686"/>
              <a:gd name="connsiteX4" fmla="*/ 5359078 w 5359078"/>
              <a:gd name="connsiteY4" fmla="*/ 2187686 h 2187686"/>
              <a:gd name="connsiteX0" fmla="*/ 0 w 5359078"/>
              <a:gd name="connsiteY0" fmla="*/ 2118238 h 2199261"/>
              <a:gd name="connsiteX1" fmla="*/ 1782501 w 5359078"/>
              <a:gd name="connsiteY1" fmla="*/ 1747848 h 2199261"/>
              <a:gd name="connsiteX2" fmla="*/ 2835798 w 5359078"/>
              <a:gd name="connsiteY2" fmla="*/ 71 h 2199261"/>
              <a:gd name="connsiteX3" fmla="*/ 3877519 w 5359078"/>
              <a:gd name="connsiteY3" fmla="*/ 1817296 h 2199261"/>
              <a:gd name="connsiteX4" fmla="*/ 5359078 w 5359078"/>
              <a:gd name="connsiteY4" fmla="*/ 2199261 h 2199261"/>
              <a:gd name="connsiteX0" fmla="*/ 0 w 5359078"/>
              <a:gd name="connsiteY0" fmla="*/ 2187686 h 2199261"/>
              <a:gd name="connsiteX1" fmla="*/ 1782501 w 5359078"/>
              <a:gd name="connsiteY1" fmla="*/ 1747848 h 2199261"/>
              <a:gd name="connsiteX2" fmla="*/ 2835798 w 5359078"/>
              <a:gd name="connsiteY2" fmla="*/ 71 h 2199261"/>
              <a:gd name="connsiteX3" fmla="*/ 3877519 w 5359078"/>
              <a:gd name="connsiteY3" fmla="*/ 1817296 h 2199261"/>
              <a:gd name="connsiteX4" fmla="*/ 5359078 w 5359078"/>
              <a:gd name="connsiteY4" fmla="*/ 2199261 h 2199261"/>
              <a:gd name="connsiteX0" fmla="*/ 0 w 5359078"/>
              <a:gd name="connsiteY0" fmla="*/ 2177528 h 2189103"/>
              <a:gd name="connsiteX1" fmla="*/ 1782501 w 5359078"/>
              <a:gd name="connsiteY1" fmla="*/ 1737690 h 2189103"/>
              <a:gd name="connsiteX2" fmla="*/ 2744358 w 5359078"/>
              <a:gd name="connsiteY2" fmla="*/ 73 h 2189103"/>
              <a:gd name="connsiteX3" fmla="*/ 3877519 w 5359078"/>
              <a:gd name="connsiteY3" fmla="*/ 1807138 h 2189103"/>
              <a:gd name="connsiteX4" fmla="*/ 5359078 w 5359078"/>
              <a:gd name="connsiteY4" fmla="*/ 2189103 h 2189103"/>
              <a:gd name="connsiteX0" fmla="*/ 0 w 5359078"/>
              <a:gd name="connsiteY0" fmla="*/ 2208005 h 2219580"/>
              <a:gd name="connsiteX1" fmla="*/ 1782501 w 5359078"/>
              <a:gd name="connsiteY1" fmla="*/ 1768167 h 2219580"/>
              <a:gd name="connsiteX2" fmla="*/ 2784998 w 5359078"/>
              <a:gd name="connsiteY2" fmla="*/ 70 h 2219580"/>
              <a:gd name="connsiteX3" fmla="*/ 3877519 w 5359078"/>
              <a:gd name="connsiteY3" fmla="*/ 1837615 h 2219580"/>
              <a:gd name="connsiteX4" fmla="*/ 5359078 w 5359078"/>
              <a:gd name="connsiteY4" fmla="*/ 2219580 h 2219580"/>
              <a:gd name="connsiteX0" fmla="*/ 0 w 5359078"/>
              <a:gd name="connsiteY0" fmla="*/ 2207957 h 2219532"/>
              <a:gd name="connsiteX1" fmla="*/ 1711381 w 5359078"/>
              <a:gd name="connsiteY1" fmla="*/ 1798599 h 2219532"/>
              <a:gd name="connsiteX2" fmla="*/ 2784998 w 5359078"/>
              <a:gd name="connsiteY2" fmla="*/ 22 h 2219532"/>
              <a:gd name="connsiteX3" fmla="*/ 3877519 w 5359078"/>
              <a:gd name="connsiteY3" fmla="*/ 1837567 h 2219532"/>
              <a:gd name="connsiteX4" fmla="*/ 5359078 w 5359078"/>
              <a:gd name="connsiteY4" fmla="*/ 2219532 h 2219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9078" h="2219532">
                <a:moveTo>
                  <a:pt x="0" y="2207957"/>
                </a:moveTo>
                <a:cubicBezTo>
                  <a:pt x="672296" y="2198311"/>
                  <a:pt x="1247215" y="2166588"/>
                  <a:pt x="1711381" y="1798599"/>
                </a:cubicBezTo>
                <a:cubicBezTo>
                  <a:pt x="2175547" y="1430610"/>
                  <a:pt x="2423975" y="-6473"/>
                  <a:pt x="2784998" y="22"/>
                </a:cubicBezTo>
                <a:cubicBezTo>
                  <a:pt x="3146021" y="6517"/>
                  <a:pt x="3456972" y="1471035"/>
                  <a:pt x="3877519" y="1837567"/>
                </a:cubicBezTo>
                <a:cubicBezTo>
                  <a:pt x="4298066" y="2204099"/>
                  <a:pt x="4996405" y="2196383"/>
                  <a:pt x="5359078" y="2219532"/>
                </a:cubicBezTo>
              </a:path>
            </a:pathLst>
          </a:custGeom>
          <a:ln w="57150">
            <a:solidFill>
              <a:srgbClr val="00B0F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s-CO"/>
          </a:p>
        </p:txBody>
      </p:sp>
      <p:sp>
        <p:nvSpPr>
          <p:cNvPr id="17" name="CuadroTexto 16">
            <a:extLst>
              <a:ext uri="{FF2B5EF4-FFF2-40B4-BE49-F238E27FC236}">
                <a16:creationId xmlns:a16="http://schemas.microsoft.com/office/drawing/2014/main" id="{C9C1C633-6164-4F5B-AC47-1FEF6B336FFE}"/>
              </a:ext>
            </a:extLst>
          </p:cNvPr>
          <p:cNvSpPr txBox="1"/>
          <p:nvPr/>
        </p:nvSpPr>
        <p:spPr>
          <a:xfrm>
            <a:off x="3382130" y="4333237"/>
            <a:ext cx="1168910" cy="646331"/>
          </a:xfrm>
          <a:prstGeom prst="rect">
            <a:avLst/>
          </a:prstGeom>
          <a:noFill/>
        </p:spPr>
        <p:txBody>
          <a:bodyPr wrap="none" rtlCol="0">
            <a:spAutoFit/>
          </a:bodyPr>
          <a:lstStyle/>
          <a:p>
            <a:r>
              <a:rPr lang="es-CO" dirty="0">
                <a:solidFill>
                  <a:srgbClr val="0070C0"/>
                </a:solidFill>
                <a:latin typeface="TheSans 4-SemiLight" panose="02000403000000000003" pitchFamily="50" charset="0"/>
              </a:rPr>
              <a:t>Región de</a:t>
            </a:r>
          </a:p>
          <a:p>
            <a:pPr algn="ctr"/>
            <a:r>
              <a:rPr lang="es-CO" dirty="0">
                <a:solidFill>
                  <a:srgbClr val="0070C0"/>
                </a:solidFill>
                <a:latin typeface="TheSans 4-SemiLight" panose="02000403000000000003" pitchFamily="50" charset="0"/>
              </a:rPr>
              <a:t>Rechazo</a:t>
            </a:r>
          </a:p>
        </p:txBody>
      </p:sp>
      <p:cxnSp>
        <p:nvCxnSpPr>
          <p:cNvPr id="5" name="Conector recto 4">
            <a:extLst>
              <a:ext uri="{FF2B5EF4-FFF2-40B4-BE49-F238E27FC236}">
                <a16:creationId xmlns:a16="http://schemas.microsoft.com/office/drawing/2014/main" id="{35B526C3-F817-4C84-9FD4-BC3459892C59}"/>
              </a:ext>
            </a:extLst>
          </p:cNvPr>
          <p:cNvCxnSpPr>
            <a:cxnSpLocks/>
          </p:cNvCxnSpPr>
          <p:nvPr/>
        </p:nvCxnSpPr>
        <p:spPr>
          <a:xfrm>
            <a:off x="3416460" y="5361907"/>
            <a:ext cx="5359079" cy="0"/>
          </a:xfrm>
          <a:prstGeom prst="line">
            <a:avLst/>
          </a:prstGeom>
          <a:ln w="57150">
            <a:solidFill>
              <a:srgbClr val="00B0F0"/>
            </a:solidFill>
            <a:headEnd type="triangl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11" name="CuadroTexto 10">
            <a:extLst>
              <a:ext uri="{FF2B5EF4-FFF2-40B4-BE49-F238E27FC236}">
                <a16:creationId xmlns:a16="http://schemas.microsoft.com/office/drawing/2014/main" id="{51507D7D-EED2-4708-85F9-DC904A5668F7}"/>
              </a:ext>
            </a:extLst>
          </p:cNvPr>
          <p:cNvSpPr txBox="1"/>
          <p:nvPr/>
        </p:nvSpPr>
        <p:spPr>
          <a:xfrm>
            <a:off x="7580980" y="4323012"/>
            <a:ext cx="1168910" cy="646331"/>
          </a:xfrm>
          <a:prstGeom prst="rect">
            <a:avLst/>
          </a:prstGeom>
          <a:noFill/>
        </p:spPr>
        <p:txBody>
          <a:bodyPr wrap="none" rtlCol="0">
            <a:spAutoFit/>
          </a:bodyPr>
          <a:lstStyle/>
          <a:p>
            <a:r>
              <a:rPr lang="es-CO" dirty="0">
                <a:solidFill>
                  <a:srgbClr val="0070C0"/>
                </a:solidFill>
                <a:latin typeface="TheSans 4-SemiLight" panose="02000403000000000003" pitchFamily="50" charset="0"/>
              </a:rPr>
              <a:t>Región de</a:t>
            </a:r>
          </a:p>
          <a:p>
            <a:pPr algn="ctr"/>
            <a:r>
              <a:rPr lang="es-CO" dirty="0">
                <a:solidFill>
                  <a:srgbClr val="0070C0"/>
                </a:solidFill>
                <a:latin typeface="TheSans 4-SemiLight" panose="02000403000000000003" pitchFamily="50" charset="0"/>
              </a:rPr>
              <a:t>Rechazo</a:t>
            </a:r>
          </a:p>
        </p:txBody>
      </p:sp>
      <p:sp>
        <p:nvSpPr>
          <p:cNvPr id="19" name="CuadroTexto 18">
            <a:extLst>
              <a:ext uri="{FF2B5EF4-FFF2-40B4-BE49-F238E27FC236}">
                <a16:creationId xmlns:a16="http://schemas.microsoft.com/office/drawing/2014/main" id="{8B04109D-C688-414F-AF69-D4B330463788}"/>
              </a:ext>
            </a:extLst>
          </p:cNvPr>
          <p:cNvSpPr txBox="1"/>
          <p:nvPr/>
        </p:nvSpPr>
        <p:spPr>
          <a:xfrm>
            <a:off x="5419158" y="3793470"/>
            <a:ext cx="1455281" cy="646331"/>
          </a:xfrm>
          <a:prstGeom prst="rect">
            <a:avLst/>
          </a:prstGeom>
          <a:noFill/>
        </p:spPr>
        <p:txBody>
          <a:bodyPr wrap="square" rtlCol="0">
            <a:spAutoFit/>
          </a:bodyPr>
          <a:lstStyle/>
          <a:p>
            <a:pPr algn="ctr"/>
            <a:r>
              <a:rPr lang="es-CO" dirty="0">
                <a:solidFill>
                  <a:srgbClr val="0070C0"/>
                </a:solidFill>
                <a:latin typeface="TheSans 4-SemiLight" panose="02000403000000000003" pitchFamily="50" charset="0"/>
              </a:rPr>
              <a:t>Región de aceptación </a:t>
            </a:r>
          </a:p>
        </p:txBody>
      </p:sp>
    </p:spTree>
    <p:extLst>
      <p:ext uri="{BB962C8B-B14F-4D97-AF65-F5344CB8AC3E}">
        <p14:creationId xmlns:p14="http://schemas.microsoft.com/office/powerpoint/2010/main" val="3167613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200" fill="hold"/>
                                        <p:tgtEl>
                                          <p:spTgt spid="4"/>
                                        </p:tgtEl>
                                        <p:attrNameLst>
                                          <p:attrName>ppt_x</p:attrName>
                                        </p:attrNameLst>
                                      </p:cBhvr>
                                      <p:tavLst>
                                        <p:tav tm="0">
                                          <p:val>
                                            <p:strVal val="#ppt_x"/>
                                          </p:val>
                                        </p:tav>
                                        <p:tav tm="100000">
                                          <p:val>
                                            <p:strVal val="#ppt_x"/>
                                          </p:val>
                                        </p:tav>
                                      </p:tavLst>
                                    </p:anim>
                                    <p:anim calcmode="lin" valueType="num">
                                      <p:cBhvr>
                                        <p:cTn id="20" dur="200" fill="hold"/>
                                        <p:tgtEl>
                                          <p:spTgt spid="4"/>
                                        </p:tgtEl>
                                        <p:attrNameLst>
                                          <p:attrName>ppt_y</p:attrName>
                                        </p:attrNameLst>
                                      </p:cBhvr>
                                      <p:tavLst>
                                        <p:tav tm="0">
                                          <p:val>
                                            <p:strVal val="#ppt_y+#ppt_h/2"/>
                                          </p:val>
                                        </p:tav>
                                        <p:tav tm="100000">
                                          <p:val>
                                            <p:strVal val="#ppt_y"/>
                                          </p:val>
                                        </p:tav>
                                      </p:tavLst>
                                    </p:anim>
                                    <p:anim calcmode="lin" valueType="num">
                                      <p:cBhvr>
                                        <p:cTn id="21" dur="200" fill="hold"/>
                                        <p:tgtEl>
                                          <p:spTgt spid="4"/>
                                        </p:tgtEl>
                                        <p:attrNameLst>
                                          <p:attrName>ppt_w</p:attrName>
                                        </p:attrNameLst>
                                      </p:cBhvr>
                                      <p:tavLst>
                                        <p:tav tm="0">
                                          <p:val>
                                            <p:strVal val="#ppt_w"/>
                                          </p:val>
                                        </p:tav>
                                        <p:tav tm="100000">
                                          <p:val>
                                            <p:strVal val="#ppt_w"/>
                                          </p:val>
                                        </p:tav>
                                      </p:tavLst>
                                    </p:anim>
                                    <p:anim calcmode="lin" valueType="num">
                                      <p:cBhvr>
                                        <p:cTn id="22" dur="2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5" grpId="0" animBg="1"/>
      <p:bldP spid="4" grpId="0" animBg="1"/>
      <p:bldP spid="17" grpId="0"/>
      <p:bldP spid="11"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Elementos de una prueba de hipótesis</a:t>
            </a:r>
          </a:p>
        </p:txBody>
      </p:sp>
      <p:sp>
        <p:nvSpPr>
          <p:cNvPr id="18" name="Marcador de contenido 2">
            <a:extLst>
              <a:ext uri="{FF2B5EF4-FFF2-40B4-BE49-F238E27FC236}">
                <a16:creationId xmlns:a16="http://schemas.microsoft.com/office/drawing/2014/main" id="{71116F25-6B98-4248-8FF3-40CA4C46A0D0}"/>
              </a:ext>
            </a:extLst>
          </p:cNvPr>
          <p:cNvSpPr txBox="1">
            <a:spLocks/>
          </p:cNvSpPr>
          <p:nvPr/>
        </p:nvSpPr>
        <p:spPr>
          <a:xfrm>
            <a:off x="1105009" y="2875280"/>
            <a:ext cx="5793631" cy="2779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Arial" panose="020B0604020202020204" pitchFamily="34" charset="0"/>
              <a:buAutoNum type="arabicPeriod"/>
            </a:pPr>
            <a:r>
              <a:rPr lang="es-CO" dirty="0">
                <a:solidFill>
                  <a:schemeClr val="tx1">
                    <a:lumMod val="65000"/>
                    <a:lumOff val="35000"/>
                  </a:schemeClr>
                </a:solidFill>
                <a:latin typeface="TheSans 4-SemiLight" panose="02000403000000000003" pitchFamily="50" charset="0"/>
              </a:rPr>
              <a:t>Hipótesis nula Ho</a:t>
            </a:r>
          </a:p>
          <a:p>
            <a:pPr marL="514350" indent="-514350" algn="just">
              <a:buFont typeface="Arial" panose="020B0604020202020204" pitchFamily="34" charset="0"/>
              <a:buAutoNum type="arabicPeriod"/>
            </a:pPr>
            <a:r>
              <a:rPr lang="es-CO" dirty="0">
                <a:solidFill>
                  <a:schemeClr val="tx1">
                    <a:lumMod val="65000"/>
                    <a:lumOff val="35000"/>
                  </a:schemeClr>
                </a:solidFill>
                <a:latin typeface="TheSans 4-SemiLight" panose="02000403000000000003" pitchFamily="50" charset="0"/>
              </a:rPr>
              <a:t>Hipótesis alternativa Ha</a:t>
            </a:r>
          </a:p>
          <a:p>
            <a:pPr marL="514350" indent="-514350" algn="just">
              <a:buFont typeface="Arial" panose="020B0604020202020204" pitchFamily="34" charset="0"/>
              <a:buAutoNum type="arabicPeriod"/>
            </a:pPr>
            <a:r>
              <a:rPr lang="es-CO" dirty="0">
                <a:solidFill>
                  <a:schemeClr val="tx1">
                    <a:lumMod val="65000"/>
                    <a:lumOff val="35000"/>
                  </a:schemeClr>
                </a:solidFill>
                <a:latin typeface="TheSans 4-SemiLight" panose="02000403000000000003" pitchFamily="50" charset="0"/>
              </a:rPr>
              <a:t>Estadístico de prueba</a:t>
            </a:r>
          </a:p>
          <a:p>
            <a:pPr marL="514350" indent="-514350" algn="just">
              <a:buFont typeface="Arial" panose="020B0604020202020204" pitchFamily="34" charset="0"/>
              <a:buAutoNum type="arabicPeriod"/>
            </a:pPr>
            <a:r>
              <a:rPr lang="es-CO" dirty="0">
                <a:solidFill>
                  <a:schemeClr val="tx1">
                    <a:lumMod val="65000"/>
                    <a:lumOff val="35000"/>
                  </a:schemeClr>
                </a:solidFill>
                <a:latin typeface="TheSans 4-SemiLight" panose="02000403000000000003" pitchFamily="50" charset="0"/>
              </a:rPr>
              <a:t>Región de rechazo</a:t>
            </a:r>
          </a:p>
        </p:txBody>
      </p:sp>
    </p:spTree>
    <p:extLst>
      <p:ext uri="{BB962C8B-B14F-4D97-AF65-F5344CB8AC3E}">
        <p14:creationId xmlns:p14="http://schemas.microsoft.com/office/powerpoint/2010/main" val="3824292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Error tipo 1 y tipo 2</a:t>
            </a:r>
          </a:p>
        </p:txBody>
      </p:sp>
      <mc:AlternateContent xmlns:mc="http://schemas.openxmlformats.org/markup-compatibility/2006" xmlns:a14="http://schemas.microsoft.com/office/drawing/2010/main">
        <mc:Choice Requires="a14">
          <p:sp>
            <p:nvSpPr>
              <p:cNvPr id="18" name="Marcador de contenido 2">
                <a:extLst>
                  <a:ext uri="{FF2B5EF4-FFF2-40B4-BE49-F238E27FC236}">
                    <a16:creationId xmlns:a16="http://schemas.microsoft.com/office/drawing/2014/main" id="{71116F25-6B98-4248-8FF3-40CA4C46A0D0}"/>
                  </a:ext>
                </a:extLst>
              </p:cNvPr>
              <p:cNvSpPr txBox="1">
                <a:spLocks/>
              </p:cNvSpPr>
              <p:nvPr/>
            </p:nvSpPr>
            <p:spPr>
              <a:xfrm>
                <a:off x="1105009" y="2875280"/>
                <a:ext cx="5793631" cy="17475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dirty="0">
                    <a:solidFill>
                      <a:schemeClr val="tx1">
                        <a:lumMod val="65000"/>
                        <a:lumOff val="35000"/>
                      </a:schemeClr>
                    </a:solidFill>
                    <a:latin typeface="TheSans 4-SemiLight" panose="02000403000000000003" pitchFamily="50" charset="0"/>
                  </a:rPr>
                  <a:t>Se comete un error </a:t>
                </a:r>
                <a:r>
                  <a:rPr lang="es-CO" dirty="0">
                    <a:solidFill>
                      <a:srgbClr val="00B0F0"/>
                    </a:solidFill>
                    <a:latin typeface="TheSans 4-SemiLight" panose="02000403000000000003" pitchFamily="50" charset="0"/>
                  </a:rPr>
                  <a:t>tipo I</a:t>
                </a:r>
                <a:r>
                  <a:rPr lang="es-CO" dirty="0">
                    <a:solidFill>
                      <a:schemeClr val="tx1">
                        <a:lumMod val="65000"/>
                        <a:lumOff val="35000"/>
                      </a:schemeClr>
                    </a:solidFill>
                    <a:latin typeface="TheSans 4-SemiLight" panose="02000403000000000003" pitchFamily="50" charset="0"/>
                  </a:rPr>
                  <a:t> si Ho es rechazada cuando Ho es verdadera.</a:t>
                </a:r>
              </a:p>
              <a:p>
                <a:pPr marL="0" indent="0" algn="ctr">
                  <a:buNone/>
                </a:pPr>
                <a:r>
                  <a:rPr lang="es-CO" dirty="0">
                    <a:solidFill>
                      <a:schemeClr val="tx1">
                        <a:lumMod val="65000"/>
                        <a:lumOff val="35000"/>
                      </a:schemeClr>
                    </a:solidFill>
                    <a:latin typeface="TheSans 4-SemiLight" panose="02000403000000000003" pitchFamily="50" charset="0"/>
                  </a:rPr>
                  <a:t>P(Error tipo I ) = </a:t>
                </a:r>
                <a14:m>
                  <m:oMath xmlns:m="http://schemas.openxmlformats.org/officeDocument/2006/math">
                    <m:r>
                      <a:rPr lang="es-CO">
                        <a:solidFill>
                          <a:schemeClr val="tx1">
                            <a:lumMod val="65000"/>
                            <a:lumOff val="35000"/>
                          </a:schemeClr>
                        </a:solidFill>
                        <a:latin typeface="Cambria Math" panose="02040503050406030204" pitchFamily="18" charset="0"/>
                      </a:rPr>
                      <m:t>𝛼</m:t>
                    </m:r>
                  </m:oMath>
                </a14:m>
                <a:endParaRPr lang="es-CO" dirty="0">
                  <a:solidFill>
                    <a:schemeClr val="tx1">
                      <a:lumMod val="65000"/>
                      <a:lumOff val="35000"/>
                    </a:schemeClr>
                  </a:solidFill>
                  <a:latin typeface="TheSans 4-SemiLight" panose="02000403000000000003" pitchFamily="50" charset="0"/>
                </a:endParaRPr>
              </a:p>
            </p:txBody>
          </p:sp>
        </mc:Choice>
        <mc:Fallback xmlns="">
          <p:sp>
            <p:nvSpPr>
              <p:cNvPr id="18" name="Marcador de contenido 2">
                <a:extLst>
                  <a:ext uri="{FF2B5EF4-FFF2-40B4-BE49-F238E27FC236}">
                    <a16:creationId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1105009" y="2875280"/>
                <a:ext cx="5793631" cy="1747520"/>
              </a:xfrm>
              <a:prstGeom prst="rect">
                <a:avLst/>
              </a:prstGeom>
              <a:blipFill>
                <a:blip r:embed="rId3"/>
                <a:stretch>
                  <a:fillRect l="-2103" t="-5944" r="-2103"/>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4" name="Marcador de contenido 2">
                <a:extLst>
                  <a:ext uri="{FF2B5EF4-FFF2-40B4-BE49-F238E27FC236}">
                    <a16:creationId xmlns:a16="http://schemas.microsoft.com/office/drawing/2014/main" id="{1431B4BC-0C9B-438B-9A82-466D4F52FDEF}"/>
                  </a:ext>
                </a:extLst>
              </p:cNvPr>
              <p:cNvSpPr txBox="1">
                <a:spLocks/>
              </p:cNvSpPr>
              <p:nvPr/>
            </p:nvSpPr>
            <p:spPr>
              <a:xfrm>
                <a:off x="5301089" y="4781232"/>
                <a:ext cx="5793631" cy="14671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dirty="0">
                    <a:solidFill>
                      <a:schemeClr val="tx1">
                        <a:lumMod val="65000"/>
                        <a:lumOff val="35000"/>
                      </a:schemeClr>
                    </a:solidFill>
                    <a:latin typeface="TheSans 4-SemiLight" panose="02000403000000000003" pitchFamily="50" charset="0"/>
                  </a:rPr>
                  <a:t>Se comete un error </a:t>
                </a:r>
                <a:r>
                  <a:rPr lang="es-CO" dirty="0">
                    <a:solidFill>
                      <a:srgbClr val="00B0F0"/>
                    </a:solidFill>
                    <a:latin typeface="TheSans 4-SemiLight" panose="02000403000000000003" pitchFamily="50" charset="0"/>
                  </a:rPr>
                  <a:t>tipo II </a:t>
                </a:r>
                <a:r>
                  <a:rPr lang="es-CO" dirty="0">
                    <a:solidFill>
                      <a:schemeClr val="tx1">
                        <a:lumMod val="65000"/>
                        <a:lumOff val="35000"/>
                      </a:schemeClr>
                    </a:solidFill>
                    <a:latin typeface="TheSans 4-SemiLight" panose="02000403000000000003" pitchFamily="50" charset="0"/>
                  </a:rPr>
                  <a:t>si Ho es aceptada cuando Ho es falsa.</a:t>
                </a:r>
              </a:p>
              <a:p>
                <a:pPr marL="0" indent="0" algn="ctr">
                  <a:buNone/>
                </a:pPr>
                <a:r>
                  <a:rPr lang="es-CO" dirty="0">
                    <a:solidFill>
                      <a:schemeClr val="tx1">
                        <a:lumMod val="65000"/>
                        <a:lumOff val="35000"/>
                      </a:schemeClr>
                    </a:solidFill>
                    <a:latin typeface="TheSans 4-SemiLight" panose="02000403000000000003" pitchFamily="50" charset="0"/>
                  </a:rPr>
                  <a:t>P(Error tipo II) = </a:t>
                </a:r>
                <a14:m>
                  <m:oMath xmlns:m="http://schemas.openxmlformats.org/officeDocument/2006/math">
                    <m:r>
                      <a:rPr lang="es-CO">
                        <a:solidFill>
                          <a:schemeClr val="tx1">
                            <a:lumMod val="65000"/>
                            <a:lumOff val="35000"/>
                          </a:schemeClr>
                        </a:solidFill>
                        <a:latin typeface="Cambria Math" panose="02040503050406030204" pitchFamily="18" charset="0"/>
                      </a:rPr>
                      <m:t>𝛽</m:t>
                    </m:r>
                  </m:oMath>
                </a14:m>
                <a:endParaRPr lang="es-CO" dirty="0">
                  <a:solidFill>
                    <a:schemeClr val="tx1">
                      <a:lumMod val="65000"/>
                      <a:lumOff val="35000"/>
                    </a:schemeClr>
                  </a:solidFill>
                  <a:latin typeface="TheSans 4-SemiLight" panose="02000403000000000003" pitchFamily="50" charset="0"/>
                </a:endParaRPr>
              </a:p>
              <a:p>
                <a:pPr marL="0" indent="0" algn="just">
                  <a:buNone/>
                </a:pPr>
                <a:endParaRPr lang="es-CO" b="1" dirty="0">
                  <a:latin typeface="Josefin Slab "/>
                </a:endParaRPr>
              </a:p>
            </p:txBody>
          </p:sp>
        </mc:Choice>
        <mc:Fallback>
          <p:sp>
            <p:nvSpPr>
              <p:cNvPr id="4" name="Marcador de contenido 2">
                <a:extLst>
                  <a:ext uri="{FF2B5EF4-FFF2-40B4-BE49-F238E27FC236}">
                    <a16:creationId xmlns:a16="http://schemas.microsoft.com/office/drawing/2014/main" id="{1431B4BC-0C9B-438B-9A82-466D4F52FDEF}"/>
                  </a:ext>
                </a:extLst>
              </p:cNvPr>
              <p:cNvSpPr txBox="1">
                <a:spLocks noRot="1" noChangeAspect="1" noMove="1" noResize="1" noEditPoints="1" noAdjustHandles="1" noChangeArrowheads="1" noChangeShapeType="1" noTextEdit="1"/>
              </p:cNvSpPr>
              <p:nvPr/>
            </p:nvSpPr>
            <p:spPr>
              <a:xfrm>
                <a:off x="5301089" y="4781232"/>
                <a:ext cx="5793631" cy="1467168"/>
              </a:xfrm>
              <a:prstGeom prst="rect">
                <a:avLst/>
              </a:prstGeom>
              <a:blipFill>
                <a:blip r:embed="rId4"/>
                <a:stretch>
                  <a:fillRect l="-2211" t="-6639" r="-2105" b="-5394"/>
                </a:stretch>
              </a:blipFill>
            </p:spPr>
            <p:txBody>
              <a:bodyPr/>
              <a:lstStyle/>
              <a:p>
                <a:r>
                  <a:rPr lang="es-CO">
                    <a:noFill/>
                  </a:rPr>
                  <a:t> </a:t>
                </a:r>
              </a:p>
            </p:txBody>
          </p:sp>
        </mc:Fallback>
      </mc:AlternateContent>
    </p:spTree>
    <p:extLst>
      <p:ext uri="{BB962C8B-B14F-4D97-AF65-F5344CB8AC3E}">
        <p14:creationId xmlns:p14="http://schemas.microsoft.com/office/powerpoint/2010/main" val="3049308008"/>
      </p:ext>
    </p:extLst>
  </p:cSld>
  <p:clrMapOvr>
    <a:masterClrMapping/>
  </p:clrMapOvr>
  <p:transition spd="slow">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Error tipo 1 y tipo 2 – Ejemplo 1</a:t>
            </a:r>
          </a:p>
        </p:txBody>
      </p:sp>
      <p:sp>
        <p:nvSpPr>
          <p:cNvPr id="18" name="Marcador de contenido 2">
            <a:extLst>
              <a:ext uri="{FF2B5EF4-FFF2-40B4-BE49-F238E27FC236}">
                <a16:creationId xmlns:a16="http://schemas.microsoft.com/office/drawing/2014/main" id="{71116F25-6B98-4248-8FF3-40CA4C46A0D0}"/>
              </a:ext>
            </a:extLst>
          </p:cNvPr>
          <p:cNvSpPr txBox="1">
            <a:spLocks/>
          </p:cNvSpPr>
          <p:nvPr/>
        </p:nvSpPr>
        <p:spPr>
          <a:xfrm>
            <a:off x="972929" y="2072640"/>
            <a:ext cx="5793631" cy="105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dirty="0">
                <a:solidFill>
                  <a:schemeClr val="tx1">
                    <a:lumMod val="65000"/>
                    <a:lumOff val="35000"/>
                  </a:schemeClr>
                </a:solidFill>
                <a:latin typeface="TheSans 4-SemiLight" panose="02000403000000000003" pitchFamily="50" charset="0"/>
              </a:rPr>
              <a:t>Se comete un error tipo I si Ho es rechazada cuando Ho es verdadera</a:t>
            </a:r>
            <a:r>
              <a:rPr lang="es-CO" dirty="0">
                <a:latin typeface="Josefin Slab "/>
              </a:rPr>
              <a:t>.</a:t>
            </a:r>
          </a:p>
        </p:txBody>
      </p:sp>
      <p:sp>
        <p:nvSpPr>
          <p:cNvPr id="4" name="Marcador de contenido 2">
            <a:extLst>
              <a:ext uri="{FF2B5EF4-FFF2-40B4-BE49-F238E27FC236}">
                <a16:creationId xmlns:a16="http://schemas.microsoft.com/office/drawing/2014/main" id="{1431B4BC-0C9B-438B-9A82-466D4F52FDEF}"/>
              </a:ext>
            </a:extLst>
          </p:cNvPr>
          <p:cNvSpPr txBox="1">
            <a:spLocks/>
          </p:cNvSpPr>
          <p:nvPr/>
        </p:nvSpPr>
        <p:spPr>
          <a:xfrm>
            <a:off x="5748129" y="5679440"/>
            <a:ext cx="5793631" cy="1056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dirty="0">
                <a:solidFill>
                  <a:schemeClr val="tx1">
                    <a:lumMod val="65000"/>
                    <a:lumOff val="35000"/>
                  </a:schemeClr>
                </a:solidFill>
                <a:latin typeface="TheSans 4-SemiLight" panose="02000403000000000003" pitchFamily="50" charset="0"/>
              </a:rPr>
              <a:t>Se comete un error tipo II si Ho es aceptada cuando Ho es falsa.</a:t>
            </a:r>
          </a:p>
        </p:txBody>
      </p:sp>
      <p:pic>
        <p:nvPicPr>
          <p:cNvPr id="5" name="Gráfico 4" descr="Cambio de pañales">
            <a:extLst>
              <a:ext uri="{FF2B5EF4-FFF2-40B4-BE49-F238E27FC236}">
                <a16:creationId xmlns:a16="http://schemas.microsoft.com/office/drawing/2014/main" id="{E0599C16-2E77-4A70-8205-2A2E396E70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3184" y="3511232"/>
            <a:ext cx="1132840" cy="1132840"/>
          </a:xfrm>
          <a:prstGeom prst="rect">
            <a:avLst/>
          </a:prstGeom>
        </p:spPr>
      </p:pic>
      <p:pic>
        <p:nvPicPr>
          <p:cNvPr id="7" name="Gráfico 6" descr="Correr">
            <a:extLst>
              <a:ext uri="{FF2B5EF4-FFF2-40B4-BE49-F238E27FC236}">
                <a16:creationId xmlns:a16="http://schemas.microsoft.com/office/drawing/2014/main" id="{80E89EBD-F62D-40AD-ACA6-A0AA576E245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82620" y="4001835"/>
            <a:ext cx="720000" cy="720000"/>
          </a:xfrm>
          <a:prstGeom prst="rect">
            <a:avLst/>
          </a:prstGeom>
        </p:spPr>
      </p:pic>
      <p:sp>
        <p:nvSpPr>
          <p:cNvPr id="9" name="Rectángulo: esquinas redondeadas 8">
            <a:extLst>
              <a:ext uri="{FF2B5EF4-FFF2-40B4-BE49-F238E27FC236}">
                <a16:creationId xmlns:a16="http://schemas.microsoft.com/office/drawing/2014/main" id="{C587B7F9-D2F5-4EF1-AC05-189F41A749BE}"/>
              </a:ext>
            </a:extLst>
          </p:cNvPr>
          <p:cNvSpPr/>
          <p:nvPr/>
        </p:nvSpPr>
        <p:spPr>
          <a:xfrm rot="2525576">
            <a:off x="1889760" y="3411306"/>
            <a:ext cx="203200" cy="1131888"/>
          </a:xfrm>
          <a:prstGeom prst="roundRect">
            <a:avLst>
              <a:gd name="adj" fmla="val 3444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Rectángulo: esquinas redondeadas 10">
            <a:extLst>
              <a:ext uri="{FF2B5EF4-FFF2-40B4-BE49-F238E27FC236}">
                <a16:creationId xmlns:a16="http://schemas.microsoft.com/office/drawing/2014/main" id="{AC8B181B-C1BE-48B3-B382-A2CF3CA710E5}"/>
              </a:ext>
            </a:extLst>
          </p:cNvPr>
          <p:cNvSpPr/>
          <p:nvPr/>
        </p:nvSpPr>
        <p:spPr>
          <a:xfrm rot="2525576">
            <a:off x="2120990" y="3699156"/>
            <a:ext cx="181092" cy="69238"/>
          </a:xfrm>
          <a:prstGeom prst="roundRect">
            <a:avLst>
              <a:gd name="adj" fmla="val 3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Rectángulo: esquinas redondeadas 11">
            <a:extLst>
              <a:ext uri="{FF2B5EF4-FFF2-40B4-BE49-F238E27FC236}">
                <a16:creationId xmlns:a16="http://schemas.microsoft.com/office/drawing/2014/main" id="{BE74113D-6833-4281-9F07-E08187B037C5}"/>
              </a:ext>
            </a:extLst>
          </p:cNvPr>
          <p:cNvSpPr/>
          <p:nvPr/>
        </p:nvSpPr>
        <p:spPr>
          <a:xfrm rot="2525576">
            <a:off x="7085902" y="4399366"/>
            <a:ext cx="203200" cy="1131888"/>
          </a:xfrm>
          <a:prstGeom prst="roundRect">
            <a:avLst>
              <a:gd name="adj" fmla="val 3444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Rectángulo: esquinas redondeadas 12">
            <a:extLst>
              <a:ext uri="{FF2B5EF4-FFF2-40B4-BE49-F238E27FC236}">
                <a16:creationId xmlns:a16="http://schemas.microsoft.com/office/drawing/2014/main" id="{C8771A7C-2964-4AFA-BC81-FBB1BD0A7180}"/>
              </a:ext>
            </a:extLst>
          </p:cNvPr>
          <p:cNvSpPr/>
          <p:nvPr/>
        </p:nvSpPr>
        <p:spPr>
          <a:xfrm rot="2525576">
            <a:off x="7317132" y="4687216"/>
            <a:ext cx="181092" cy="69238"/>
          </a:xfrm>
          <a:prstGeom prst="roundRect">
            <a:avLst>
              <a:gd name="adj" fmla="val 3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Rectángulo: esquinas redondeadas 13">
            <a:extLst>
              <a:ext uri="{FF2B5EF4-FFF2-40B4-BE49-F238E27FC236}">
                <a16:creationId xmlns:a16="http://schemas.microsoft.com/office/drawing/2014/main" id="{59CA4300-5594-46C9-8BBC-374A77DA7D64}"/>
              </a:ext>
            </a:extLst>
          </p:cNvPr>
          <p:cNvSpPr/>
          <p:nvPr/>
        </p:nvSpPr>
        <p:spPr>
          <a:xfrm rot="2525576">
            <a:off x="7225692" y="4788816"/>
            <a:ext cx="181092" cy="69238"/>
          </a:xfrm>
          <a:prstGeom prst="roundRect">
            <a:avLst>
              <a:gd name="adj" fmla="val 3444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5" name="Gráfico 14" descr="Bailar">
            <a:extLst>
              <a:ext uri="{FF2B5EF4-FFF2-40B4-BE49-F238E27FC236}">
                <a16:creationId xmlns:a16="http://schemas.microsoft.com/office/drawing/2014/main" id="{8189E300-D812-49E3-867C-C60C9E25C4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85420" y="4823435"/>
            <a:ext cx="914400" cy="914400"/>
          </a:xfrm>
          <a:prstGeom prst="rect">
            <a:avLst/>
          </a:prstGeom>
        </p:spPr>
      </p:pic>
      <p:pic>
        <p:nvPicPr>
          <p:cNvPr id="17" name="Gráfico 16" descr="Cara triste sin relleno">
            <a:extLst>
              <a:ext uri="{FF2B5EF4-FFF2-40B4-BE49-F238E27FC236}">
                <a16:creationId xmlns:a16="http://schemas.microsoft.com/office/drawing/2014/main" id="{B8FF54B1-9BF8-4717-A245-0FB6A378858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76359" y="4836136"/>
            <a:ext cx="914400" cy="914400"/>
          </a:xfrm>
          <a:prstGeom prst="rect">
            <a:avLst/>
          </a:prstGeom>
        </p:spPr>
      </p:pic>
      <p:pic>
        <p:nvPicPr>
          <p:cNvPr id="20" name="Gráfico 19" descr="Cara enfadada sin relleno">
            <a:extLst>
              <a:ext uri="{FF2B5EF4-FFF2-40B4-BE49-F238E27FC236}">
                <a16:creationId xmlns:a16="http://schemas.microsoft.com/office/drawing/2014/main" id="{CDCA5F03-C1F4-4118-BEF3-CD7969409C3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76359" y="3864508"/>
            <a:ext cx="914400" cy="914400"/>
          </a:xfrm>
          <a:prstGeom prst="rect">
            <a:avLst/>
          </a:prstGeom>
        </p:spPr>
      </p:pic>
    </p:spTree>
    <p:extLst>
      <p:ext uri="{BB962C8B-B14F-4D97-AF65-F5344CB8AC3E}">
        <p14:creationId xmlns:p14="http://schemas.microsoft.com/office/powerpoint/2010/main" val="13478380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6" presetClass="entr" presetSubtype="42" fill="hold" nodeType="click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barn(outHorizontal)">
                                      <p:cBhvr>
                                        <p:cTn id="61" dur="500"/>
                                        <p:tgtEl>
                                          <p:spTgt spid="17"/>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37"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arn(outVertical)">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9" grpId="0" animBg="1"/>
      <p:bldP spid="11" grpId="0" animBg="1"/>
      <p:bldP spid="12" grpId="0" animBg="1"/>
      <p:bldP spid="13" grpId="0" animBg="1"/>
      <p:bldP spid="1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Región de rechazo</a:t>
            </a:r>
          </a:p>
        </p:txBody>
      </p:sp>
      <p:sp>
        <p:nvSpPr>
          <p:cNvPr id="8" name="CuadroTexto 7">
            <a:extLst>
              <a:ext uri="{FF2B5EF4-FFF2-40B4-BE49-F238E27FC236}">
                <a16:creationId xmlns:a16="http://schemas.microsoft.com/office/drawing/2014/main" id="{552D11E3-DDE9-48B9-AE6A-4D9E5E31D0E5}"/>
              </a:ext>
            </a:extLst>
          </p:cNvPr>
          <p:cNvSpPr txBox="1"/>
          <p:nvPr/>
        </p:nvSpPr>
        <p:spPr>
          <a:xfrm>
            <a:off x="5050681" y="4969343"/>
            <a:ext cx="2090637" cy="369332"/>
          </a:xfrm>
          <a:prstGeom prst="rect">
            <a:avLst/>
          </a:prstGeom>
          <a:noFill/>
        </p:spPr>
        <p:txBody>
          <a:bodyPr wrap="none" rtlCol="0">
            <a:spAutoFit/>
          </a:bodyPr>
          <a:lstStyle/>
          <a:p>
            <a:r>
              <a:rPr lang="es-CO" dirty="0">
                <a:solidFill>
                  <a:schemeClr val="tx1">
                    <a:lumMod val="65000"/>
                    <a:lumOff val="35000"/>
                  </a:schemeClr>
                </a:solidFill>
                <a:latin typeface="TheSans 4-SemiLight" panose="02000403000000000003" pitchFamily="50" charset="0"/>
              </a:rPr>
              <a:t>Posibles resultados</a:t>
            </a:r>
          </a:p>
        </p:txBody>
      </p:sp>
      <p:sp>
        <p:nvSpPr>
          <p:cNvPr id="7" name="Forma libre: forma 6">
            <a:extLst>
              <a:ext uri="{FF2B5EF4-FFF2-40B4-BE49-F238E27FC236}">
                <a16:creationId xmlns:a16="http://schemas.microsoft.com/office/drawing/2014/main" id="{D6332BF2-9CAB-45AB-959F-DA014624ABA2}"/>
              </a:ext>
            </a:extLst>
          </p:cNvPr>
          <p:cNvSpPr/>
          <p:nvPr/>
        </p:nvSpPr>
        <p:spPr>
          <a:xfrm>
            <a:off x="3382130" y="4959248"/>
            <a:ext cx="1436031" cy="405489"/>
          </a:xfrm>
          <a:custGeom>
            <a:avLst/>
            <a:gdLst>
              <a:gd name="connsiteX0" fmla="*/ 120921 w 1581169"/>
              <a:gd name="connsiteY0" fmla="*/ 216017 h 508089"/>
              <a:gd name="connsiteX1" fmla="*/ 1289964 w 1581169"/>
              <a:gd name="connsiteY1" fmla="*/ 100270 h 508089"/>
              <a:gd name="connsiteX2" fmla="*/ 1475159 w 1581169"/>
              <a:gd name="connsiteY2" fmla="*/ 19247 h 508089"/>
              <a:gd name="connsiteX3" fmla="*/ 1486734 w 1581169"/>
              <a:gd name="connsiteY3" fmla="*/ 482235 h 508089"/>
              <a:gd name="connsiteX4" fmla="*/ 259817 w 1581169"/>
              <a:gd name="connsiteY4" fmla="*/ 424361 h 508089"/>
              <a:gd name="connsiteX5" fmla="*/ 51473 w 1581169"/>
              <a:gd name="connsiteY5" fmla="*/ 216017 h 508089"/>
              <a:gd name="connsiteX6" fmla="*/ 120921 w 1581169"/>
              <a:gd name="connsiteY6" fmla="*/ 216017 h 508089"/>
              <a:gd name="connsiteX0" fmla="*/ 99160 w 1573968"/>
              <a:gd name="connsiteY0" fmla="*/ 207805 h 499877"/>
              <a:gd name="connsiteX1" fmla="*/ 932537 w 1573968"/>
              <a:gd name="connsiteY1" fmla="*/ 149931 h 499877"/>
              <a:gd name="connsiteX2" fmla="*/ 1453398 w 1573968"/>
              <a:gd name="connsiteY2" fmla="*/ 11035 h 499877"/>
              <a:gd name="connsiteX3" fmla="*/ 1464973 w 1573968"/>
              <a:gd name="connsiteY3" fmla="*/ 474023 h 499877"/>
              <a:gd name="connsiteX4" fmla="*/ 238056 w 1573968"/>
              <a:gd name="connsiteY4" fmla="*/ 416149 h 499877"/>
              <a:gd name="connsiteX5" fmla="*/ 29712 w 1573968"/>
              <a:gd name="connsiteY5" fmla="*/ 207805 h 499877"/>
              <a:gd name="connsiteX6" fmla="*/ 99160 w 1573968"/>
              <a:gd name="connsiteY6" fmla="*/ 207805 h 499877"/>
              <a:gd name="connsiteX0" fmla="*/ 99160 w 1657461"/>
              <a:gd name="connsiteY0" fmla="*/ 209177 h 523043"/>
              <a:gd name="connsiteX1" fmla="*/ 932537 w 1657461"/>
              <a:gd name="connsiteY1" fmla="*/ 151303 h 523043"/>
              <a:gd name="connsiteX2" fmla="*/ 1453398 w 1657461"/>
              <a:gd name="connsiteY2" fmla="*/ 12407 h 523043"/>
              <a:gd name="connsiteX3" fmla="*/ 1573968 w 1657461"/>
              <a:gd name="connsiteY3" fmla="*/ 501249 h 523043"/>
              <a:gd name="connsiteX4" fmla="*/ 238056 w 1657461"/>
              <a:gd name="connsiteY4" fmla="*/ 417521 h 523043"/>
              <a:gd name="connsiteX5" fmla="*/ 29712 w 1657461"/>
              <a:gd name="connsiteY5" fmla="*/ 209177 h 523043"/>
              <a:gd name="connsiteX6" fmla="*/ 99160 w 1657461"/>
              <a:gd name="connsiteY6" fmla="*/ 209177 h 523043"/>
              <a:gd name="connsiteX0" fmla="*/ 99160 w 1583878"/>
              <a:gd name="connsiteY0" fmla="*/ 209177 h 692622"/>
              <a:gd name="connsiteX1" fmla="*/ 932537 w 1583878"/>
              <a:gd name="connsiteY1" fmla="*/ 151303 h 692622"/>
              <a:gd name="connsiteX2" fmla="*/ 1453398 w 1583878"/>
              <a:gd name="connsiteY2" fmla="*/ 12407 h 692622"/>
              <a:gd name="connsiteX3" fmla="*/ 1573968 w 1583878"/>
              <a:gd name="connsiteY3" fmla="*/ 501249 h 692622"/>
              <a:gd name="connsiteX4" fmla="*/ 238056 w 1583878"/>
              <a:gd name="connsiteY4" fmla="*/ 417521 h 692622"/>
              <a:gd name="connsiteX5" fmla="*/ 29712 w 1583878"/>
              <a:gd name="connsiteY5" fmla="*/ 209177 h 692622"/>
              <a:gd name="connsiteX6" fmla="*/ 99160 w 1583878"/>
              <a:gd name="connsiteY6" fmla="*/ 209177 h 692622"/>
              <a:gd name="connsiteX0" fmla="*/ 99160 w 1574191"/>
              <a:gd name="connsiteY0" fmla="*/ 209177 h 501261"/>
              <a:gd name="connsiteX1" fmla="*/ 932537 w 1574191"/>
              <a:gd name="connsiteY1" fmla="*/ 151303 h 501261"/>
              <a:gd name="connsiteX2" fmla="*/ 1453398 w 1574191"/>
              <a:gd name="connsiteY2" fmla="*/ 12407 h 501261"/>
              <a:gd name="connsiteX3" fmla="*/ 1573968 w 1574191"/>
              <a:gd name="connsiteY3" fmla="*/ 501249 h 501261"/>
              <a:gd name="connsiteX4" fmla="*/ 238056 w 1574191"/>
              <a:gd name="connsiteY4" fmla="*/ 417521 h 501261"/>
              <a:gd name="connsiteX5" fmla="*/ 29712 w 1574191"/>
              <a:gd name="connsiteY5" fmla="*/ 209177 h 501261"/>
              <a:gd name="connsiteX6" fmla="*/ 99160 w 1574191"/>
              <a:gd name="connsiteY6" fmla="*/ 209177 h 501261"/>
              <a:gd name="connsiteX0" fmla="*/ 99160 w 1500346"/>
              <a:gd name="connsiteY0" fmla="*/ 204888 h 432364"/>
              <a:gd name="connsiteX1" fmla="*/ 932537 w 1500346"/>
              <a:gd name="connsiteY1" fmla="*/ 147014 h 432364"/>
              <a:gd name="connsiteX2" fmla="*/ 1453398 w 1500346"/>
              <a:gd name="connsiteY2" fmla="*/ 8118 h 432364"/>
              <a:gd name="connsiteX3" fmla="*/ 1488122 w 1500346"/>
              <a:gd name="connsiteY3" fmla="*/ 413232 h 432364"/>
              <a:gd name="connsiteX4" fmla="*/ 238056 w 1500346"/>
              <a:gd name="connsiteY4" fmla="*/ 413232 h 432364"/>
              <a:gd name="connsiteX5" fmla="*/ 29712 w 1500346"/>
              <a:gd name="connsiteY5" fmla="*/ 204888 h 432364"/>
              <a:gd name="connsiteX6" fmla="*/ 99160 w 1500346"/>
              <a:gd name="connsiteY6" fmla="*/ 204888 h 432364"/>
              <a:gd name="connsiteX0" fmla="*/ 99160 w 1491774"/>
              <a:gd name="connsiteY0" fmla="*/ 204334 h 429329"/>
              <a:gd name="connsiteX1" fmla="*/ 932537 w 1491774"/>
              <a:gd name="connsiteY1" fmla="*/ 146460 h 429329"/>
              <a:gd name="connsiteX2" fmla="*/ 1453398 w 1491774"/>
              <a:gd name="connsiteY2" fmla="*/ 7564 h 429329"/>
              <a:gd name="connsiteX3" fmla="*/ 1464972 w 1491774"/>
              <a:gd name="connsiteY3" fmla="*/ 401103 h 429329"/>
              <a:gd name="connsiteX4" fmla="*/ 238056 w 1491774"/>
              <a:gd name="connsiteY4" fmla="*/ 412678 h 429329"/>
              <a:gd name="connsiteX5" fmla="*/ 29712 w 1491774"/>
              <a:gd name="connsiteY5" fmla="*/ 204334 h 429329"/>
              <a:gd name="connsiteX6" fmla="*/ 99160 w 1491774"/>
              <a:gd name="connsiteY6" fmla="*/ 204334 h 429329"/>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173"/>
              <a:gd name="connsiteY0" fmla="*/ 197145 h 405489"/>
              <a:gd name="connsiteX1" fmla="*/ 932537 w 1465173"/>
              <a:gd name="connsiteY1" fmla="*/ 139271 h 405489"/>
              <a:gd name="connsiteX2" fmla="*/ 1453398 w 1465173"/>
              <a:gd name="connsiteY2" fmla="*/ 375 h 405489"/>
              <a:gd name="connsiteX3" fmla="*/ 1464972 w 1465173"/>
              <a:gd name="connsiteY3" fmla="*/ 393914 h 405489"/>
              <a:gd name="connsiteX4" fmla="*/ 238056 w 1465173"/>
              <a:gd name="connsiteY4" fmla="*/ 405489 h 405489"/>
              <a:gd name="connsiteX5" fmla="*/ 29712 w 1465173"/>
              <a:gd name="connsiteY5" fmla="*/ 197145 h 405489"/>
              <a:gd name="connsiteX6" fmla="*/ 99160 w 1465173"/>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24106 w 1459567"/>
              <a:gd name="connsiteY0" fmla="*/ 197145 h 405489"/>
              <a:gd name="connsiteX1" fmla="*/ 926931 w 1459567"/>
              <a:gd name="connsiteY1" fmla="*/ 139271 h 405489"/>
              <a:gd name="connsiteX2" fmla="*/ 1447792 w 1459567"/>
              <a:gd name="connsiteY2" fmla="*/ 375 h 405489"/>
              <a:gd name="connsiteX3" fmla="*/ 1459366 w 1459567"/>
              <a:gd name="connsiteY3" fmla="*/ 393914 h 405489"/>
              <a:gd name="connsiteX4" fmla="*/ 232450 w 1459567"/>
              <a:gd name="connsiteY4" fmla="*/ 405489 h 405489"/>
              <a:gd name="connsiteX5" fmla="*/ 24106 w 1459567"/>
              <a:gd name="connsiteY5" fmla="*/ 197145 h 405489"/>
              <a:gd name="connsiteX0" fmla="*/ 570 w 1436031"/>
              <a:gd name="connsiteY0" fmla="*/ 197145 h 405489"/>
              <a:gd name="connsiteX1" fmla="*/ 903395 w 1436031"/>
              <a:gd name="connsiteY1" fmla="*/ 139271 h 405489"/>
              <a:gd name="connsiteX2" fmla="*/ 1424256 w 1436031"/>
              <a:gd name="connsiteY2" fmla="*/ 375 h 405489"/>
              <a:gd name="connsiteX3" fmla="*/ 1435830 w 1436031"/>
              <a:gd name="connsiteY3" fmla="*/ 393914 h 405489"/>
              <a:gd name="connsiteX4" fmla="*/ 208914 w 1436031"/>
              <a:gd name="connsiteY4" fmla="*/ 405489 h 405489"/>
              <a:gd name="connsiteX5" fmla="*/ 570 w 1436031"/>
              <a:gd name="connsiteY5" fmla="*/ 197145 h 40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36031" h="405489">
                <a:moveTo>
                  <a:pt x="570" y="197145"/>
                </a:moveTo>
                <a:cubicBezTo>
                  <a:pt x="-22579" y="222223"/>
                  <a:pt x="666114" y="172066"/>
                  <a:pt x="903395" y="139271"/>
                </a:cubicBezTo>
                <a:cubicBezTo>
                  <a:pt x="1140676" y="106476"/>
                  <a:pt x="1428115" y="-7341"/>
                  <a:pt x="1424256" y="375"/>
                </a:cubicBezTo>
                <a:cubicBezTo>
                  <a:pt x="1420397" y="8091"/>
                  <a:pt x="1417505" y="396620"/>
                  <a:pt x="1435830" y="393914"/>
                </a:cubicBezTo>
                <a:cubicBezTo>
                  <a:pt x="1454155" y="391208"/>
                  <a:pt x="216631" y="391985"/>
                  <a:pt x="208914" y="405489"/>
                </a:cubicBezTo>
                <a:cubicBezTo>
                  <a:pt x="224347" y="395843"/>
                  <a:pt x="23719" y="172067"/>
                  <a:pt x="570" y="197145"/>
                </a:cubicBezTo>
                <a:close/>
              </a:path>
            </a:pathLst>
          </a:custGeom>
          <a:solidFill>
            <a:srgbClr val="00B0F0"/>
          </a:solidFill>
          <a:ln>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a:p>
        </p:txBody>
      </p:sp>
      <p:sp>
        <p:nvSpPr>
          <p:cNvPr id="15" name="Forma libre: forma 14">
            <a:extLst>
              <a:ext uri="{FF2B5EF4-FFF2-40B4-BE49-F238E27FC236}">
                <a16:creationId xmlns:a16="http://schemas.microsoft.com/office/drawing/2014/main" id="{9B0D34A7-C430-45D7-B17B-F754A982F003}"/>
              </a:ext>
            </a:extLst>
          </p:cNvPr>
          <p:cNvSpPr/>
          <p:nvPr/>
        </p:nvSpPr>
        <p:spPr>
          <a:xfrm flipH="1">
            <a:off x="7349675" y="4863369"/>
            <a:ext cx="1241312" cy="486743"/>
          </a:xfrm>
          <a:custGeom>
            <a:avLst/>
            <a:gdLst>
              <a:gd name="connsiteX0" fmla="*/ 120921 w 1581169"/>
              <a:gd name="connsiteY0" fmla="*/ 216017 h 508089"/>
              <a:gd name="connsiteX1" fmla="*/ 1289964 w 1581169"/>
              <a:gd name="connsiteY1" fmla="*/ 100270 h 508089"/>
              <a:gd name="connsiteX2" fmla="*/ 1475159 w 1581169"/>
              <a:gd name="connsiteY2" fmla="*/ 19247 h 508089"/>
              <a:gd name="connsiteX3" fmla="*/ 1486734 w 1581169"/>
              <a:gd name="connsiteY3" fmla="*/ 482235 h 508089"/>
              <a:gd name="connsiteX4" fmla="*/ 259817 w 1581169"/>
              <a:gd name="connsiteY4" fmla="*/ 424361 h 508089"/>
              <a:gd name="connsiteX5" fmla="*/ 51473 w 1581169"/>
              <a:gd name="connsiteY5" fmla="*/ 216017 h 508089"/>
              <a:gd name="connsiteX6" fmla="*/ 120921 w 1581169"/>
              <a:gd name="connsiteY6" fmla="*/ 216017 h 508089"/>
              <a:gd name="connsiteX0" fmla="*/ 99160 w 1573968"/>
              <a:gd name="connsiteY0" fmla="*/ 207805 h 499877"/>
              <a:gd name="connsiteX1" fmla="*/ 932537 w 1573968"/>
              <a:gd name="connsiteY1" fmla="*/ 149931 h 499877"/>
              <a:gd name="connsiteX2" fmla="*/ 1453398 w 1573968"/>
              <a:gd name="connsiteY2" fmla="*/ 11035 h 499877"/>
              <a:gd name="connsiteX3" fmla="*/ 1464973 w 1573968"/>
              <a:gd name="connsiteY3" fmla="*/ 474023 h 499877"/>
              <a:gd name="connsiteX4" fmla="*/ 238056 w 1573968"/>
              <a:gd name="connsiteY4" fmla="*/ 416149 h 499877"/>
              <a:gd name="connsiteX5" fmla="*/ 29712 w 1573968"/>
              <a:gd name="connsiteY5" fmla="*/ 207805 h 499877"/>
              <a:gd name="connsiteX6" fmla="*/ 99160 w 1573968"/>
              <a:gd name="connsiteY6" fmla="*/ 207805 h 499877"/>
              <a:gd name="connsiteX0" fmla="*/ 99160 w 1657461"/>
              <a:gd name="connsiteY0" fmla="*/ 209177 h 523043"/>
              <a:gd name="connsiteX1" fmla="*/ 932537 w 1657461"/>
              <a:gd name="connsiteY1" fmla="*/ 151303 h 523043"/>
              <a:gd name="connsiteX2" fmla="*/ 1453398 w 1657461"/>
              <a:gd name="connsiteY2" fmla="*/ 12407 h 523043"/>
              <a:gd name="connsiteX3" fmla="*/ 1573968 w 1657461"/>
              <a:gd name="connsiteY3" fmla="*/ 501249 h 523043"/>
              <a:gd name="connsiteX4" fmla="*/ 238056 w 1657461"/>
              <a:gd name="connsiteY4" fmla="*/ 417521 h 523043"/>
              <a:gd name="connsiteX5" fmla="*/ 29712 w 1657461"/>
              <a:gd name="connsiteY5" fmla="*/ 209177 h 523043"/>
              <a:gd name="connsiteX6" fmla="*/ 99160 w 1657461"/>
              <a:gd name="connsiteY6" fmla="*/ 209177 h 523043"/>
              <a:gd name="connsiteX0" fmla="*/ 99160 w 1583878"/>
              <a:gd name="connsiteY0" fmla="*/ 209177 h 692622"/>
              <a:gd name="connsiteX1" fmla="*/ 932537 w 1583878"/>
              <a:gd name="connsiteY1" fmla="*/ 151303 h 692622"/>
              <a:gd name="connsiteX2" fmla="*/ 1453398 w 1583878"/>
              <a:gd name="connsiteY2" fmla="*/ 12407 h 692622"/>
              <a:gd name="connsiteX3" fmla="*/ 1573968 w 1583878"/>
              <a:gd name="connsiteY3" fmla="*/ 501249 h 692622"/>
              <a:gd name="connsiteX4" fmla="*/ 238056 w 1583878"/>
              <a:gd name="connsiteY4" fmla="*/ 417521 h 692622"/>
              <a:gd name="connsiteX5" fmla="*/ 29712 w 1583878"/>
              <a:gd name="connsiteY5" fmla="*/ 209177 h 692622"/>
              <a:gd name="connsiteX6" fmla="*/ 99160 w 1583878"/>
              <a:gd name="connsiteY6" fmla="*/ 209177 h 692622"/>
              <a:gd name="connsiteX0" fmla="*/ 99160 w 1574191"/>
              <a:gd name="connsiteY0" fmla="*/ 209177 h 501261"/>
              <a:gd name="connsiteX1" fmla="*/ 932537 w 1574191"/>
              <a:gd name="connsiteY1" fmla="*/ 151303 h 501261"/>
              <a:gd name="connsiteX2" fmla="*/ 1453398 w 1574191"/>
              <a:gd name="connsiteY2" fmla="*/ 12407 h 501261"/>
              <a:gd name="connsiteX3" fmla="*/ 1573968 w 1574191"/>
              <a:gd name="connsiteY3" fmla="*/ 501249 h 501261"/>
              <a:gd name="connsiteX4" fmla="*/ 238056 w 1574191"/>
              <a:gd name="connsiteY4" fmla="*/ 417521 h 501261"/>
              <a:gd name="connsiteX5" fmla="*/ 29712 w 1574191"/>
              <a:gd name="connsiteY5" fmla="*/ 209177 h 501261"/>
              <a:gd name="connsiteX6" fmla="*/ 99160 w 1574191"/>
              <a:gd name="connsiteY6" fmla="*/ 209177 h 501261"/>
              <a:gd name="connsiteX0" fmla="*/ 99160 w 1500346"/>
              <a:gd name="connsiteY0" fmla="*/ 204888 h 432364"/>
              <a:gd name="connsiteX1" fmla="*/ 932537 w 1500346"/>
              <a:gd name="connsiteY1" fmla="*/ 147014 h 432364"/>
              <a:gd name="connsiteX2" fmla="*/ 1453398 w 1500346"/>
              <a:gd name="connsiteY2" fmla="*/ 8118 h 432364"/>
              <a:gd name="connsiteX3" fmla="*/ 1488122 w 1500346"/>
              <a:gd name="connsiteY3" fmla="*/ 413232 h 432364"/>
              <a:gd name="connsiteX4" fmla="*/ 238056 w 1500346"/>
              <a:gd name="connsiteY4" fmla="*/ 413232 h 432364"/>
              <a:gd name="connsiteX5" fmla="*/ 29712 w 1500346"/>
              <a:gd name="connsiteY5" fmla="*/ 204888 h 432364"/>
              <a:gd name="connsiteX6" fmla="*/ 99160 w 1500346"/>
              <a:gd name="connsiteY6" fmla="*/ 204888 h 432364"/>
              <a:gd name="connsiteX0" fmla="*/ 99160 w 1491774"/>
              <a:gd name="connsiteY0" fmla="*/ 204334 h 429329"/>
              <a:gd name="connsiteX1" fmla="*/ 932537 w 1491774"/>
              <a:gd name="connsiteY1" fmla="*/ 146460 h 429329"/>
              <a:gd name="connsiteX2" fmla="*/ 1453398 w 1491774"/>
              <a:gd name="connsiteY2" fmla="*/ 7564 h 429329"/>
              <a:gd name="connsiteX3" fmla="*/ 1464972 w 1491774"/>
              <a:gd name="connsiteY3" fmla="*/ 401103 h 429329"/>
              <a:gd name="connsiteX4" fmla="*/ 238056 w 1491774"/>
              <a:gd name="connsiteY4" fmla="*/ 412678 h 429329"/>
              <a:gd name="connsiteX5" fmla="*/ 29712 w 1491774"/>
              <a:gd name="connsiteY5" fmla="*/ 204334 h 429329"/>
              <a:gd name="connsiteX6" fmla="*/ 99160 w 1491774"/>
              <a:gd name="connsiteY6" fmla="*/ 204334 h 429329"/>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173"/>
              <a:gd name="connsiteY0" fmla="*/ 197145 h 405489"/>
              <a:gd name="connsiteX1" fmla="*/ 932537 w 1465173"/>
              <a:gd name="connsiteY1" fmla="*/ 139271 h 405489"/>
              <a:gd name="connsiteX2" fmla="*/ 1453398 w 1465173"/>
              <a:gd name="connsiteY2" fmla="*/ 375 h 405489"/>
              <a:gd name="connsiteX3" fmla="*/ 1464972 w 1465173"/>
              <a:gd name="connsiteY3" fmla="*/ 393914 h 405489"/>
              <a:gd name="connsiteX4" fmla="*/ 238056 w 1465173"/>
              <a:gd name="connsiteY4" fmla="*/ 405489 h 405489"/>
              <a:gd name="connsiteX5" fmla="*/ 29712 w 1465173"/>
              <a:gd name="connsiteY5" fmla="*/ 197145 h 405489"/>
              <a:gd name="connsiteX6" fmla="*/ 99160 w 1465173"/>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24106 w 1459567"/>
              <a:gd name="connsiteY0" fmla="*/ 197145 h 405489"/>
              <a:gd name="connsiteX1" fmla="*/ 926931 w 1459567"/>
              <a:gd name="connsiteY1" fmla="*/ 139271 h 405489"/>
              <a:gd name="connsiteX2" fmla="*/ 1447792 w 1459567"/>
              <a:gd name="connsiteY2" fmla="*/ 375 h 405489"/>
              <a:gd name="connsiteX3" fmla="*/ 1459366 w 1459567"/>
              <a:gd name="connsiteY3" fmla="*/ 393914 h 405489"/>
              <a:gd name="connsiteX4" fmla="*/ 232450 w 1459567"/>
              <a:gd name="connsiteY4" fmla="*/ 405489 h 405489"/>
              <a:gd name="connsiteX5" fmla="*/ 24106 w 1459567"/>
              <a:gd name="connsiteY5" fmla="*/ 197145 h 405489"/>
              <a:gd name="connsiteX0" fmla="*/ 570 w 1436031"/>
              <a:gd name="connsiteY0" fmla="*/ 197145 h 405489"/>
              <a:gd name="connsiteX1" fmla="*/ 903395 w 1436031"/>
              <a:gd name="connsiteY1" fmla="*/ 139271 h 405489"/>
              <a:gd name="connsiteX2" fmla="*/ 1424256 w 1436031"/>
              <a:gd name="connsiteY2" fmla="*/ 375 h 405489"/>
              <a:gd name="connsiteX3" fmla="*/ 1435830 w 1436031"/>
              <a:gd name="connsiteY3" fmla="*/ 393914 h 405489"/>
              <a:gd name="connsiteX4" fmla="*/ 208914 w 1436031"/>
              <a:gd name="connsiteY4" fmla="*/ 405489 h 405489"/>
              <a:gd name="connsiteX5" fmla="*/ 570 w 1436031"/>
              <a:gd name="connsiteY5" fmla="*/ 197145 h 405489"/>
              <a:gd name="connsiteX0" fmla="*/ 570 w 1522145"/>
              <a:gd name="connsiteY0" fmla="*/ 278032 h 510815"/>
              <a:gd name="connsiteX1" fmla="*/ 903395 w 1522145"/>
              <a:gd name="connsiteY1" fmla="*/ 220158 h 510815"/>
              <a:gd name="connsiteX2" fmla="*/ 1424256 w 1522145"/>
              <a:gd name="connsiteY2" fmla="*/ 239 h 510815"/>
              <a:gd name="connsiteX3" fmla="*/ 1435830 w 1522145"/>
              <a:gd name="connsiteY3" fmla="*/ 474801 h 510815"/>
              <a:gd name="connsiteX4" fmla="*/ 208914 w 1522145"/>
              <a:gd name="connsiteY4" fmla="*/ 486376 h 510815"/>
              <a:gd name="connsiteX5" fmla="*/ 570 w 1522145"/>
              <a:gd name="connsiteY5" fmla="*/ 278032 h 510815"/>
              <a:gd name="connsiteX0" fmla="*/ 570 w 1435850"/>
              <a:gd name="connsiteY0" fmla="*/ 278032 h 486376"/>
              <a:gd name="connsiteX1" fmla="*/ 903395 w 1435850"/>
              <a:gd name="connsiteY1" fmla="*/ 220158 h 486376"/>
              <a:gd name="connsiteX2" fmla="*/ 1424256 w 1435850"/>
              <a:gd name="connsiteY2" fmla="*/ 239 h 486376"/>
              <a:gd name="connsiteX3" fmla="*/ 1435830 w 1435850"/>
              <a:gd name="connsiteY3" fmla="*/ 474801 h 486376"/>
              <a:gd name="connsiteX4" fmla="*/ 208914 w 1435850"/>
              <a:gd name="connsiteY4" fmla="*/ 486376 h 486376"/>
              <a:gd name="connsiteX5" fmla="*/ 570 w 1435850"/>
              <a:gd name="connsiteY5" fmla="*/ 278032 h 486376"/>
              <a:gd name="connsiteX0" fmla="*/ 24723 w 1488801"/>
              <a:gd name="connsiteY0" fmla="*/ 281515 h 489859"/>
              <a:gd name="connsiteX1" fmla="*/ 939123 w 1488801"/>
              <a:gd name="connsiteY1" fmla="*/ 258365 h 489859"/>
              <a:gd name="connsiteX2" fmla="*/ 1448409 w 1488801"/>
              <a:gd name="connsiteY2" fmla="*/ 3722 h 489859"/>
              <a:gd name="connsiteX3" fmla="*/ 1459983 w 1488801"/>
              <a:gd name="connsiteY3" fmla="*/ 478284 h 489859"/>
              <a:gd name="connsiteX4" fmla="*/ 233067 w 1488801"/>
              <a:gd name="connsiteY4" fmla="*/ 489859 h 489859"/>
              <a:gd name="connsiteX5" fmla="*/ 24723 w 1488801"/>
              <a:gd name="connsiteY5" fmla="*/ 281515 h 489859"/>
              <a:gd name="connsiteX0" fmla="*/ 24723 w 1460003"/>
              <a:gd name="connsiteY0" fmla="*/ 278385 h 486729"/>
              <a:gd name="connsiteX1" fmla="*/ 939123 w 1460003"/>
              <a:gd name="connsiteY1" fmla="*/ 255235 h 486729"/>
              <a:gd name="connsiteX2" fmla="*/ 1448409 w 1460003"/>
              <a:gd name="connsiteY2" fmla="*/ 592 h 486729"/>
              <a:gd name="connsiteX3" fmla="*/ 1459983 w 1460003"/>
              <a:gd name="connsiteY3" fmla="*/ 475154 h 486729"/>
              <a:gd name="connsiteX4" fmla="*/ 233067 w 1460003"/>
              <a:gd name="connsiteY4" fmla="*/ 486729 h 486729"/>
              <a:gd name="connsiteX5" fmla="*/ 24723 w 1460003"/>
              <a:gd name="connsiteY5" fmla="*/ 278385 h 486729"/>
              <a:gd name="connsiteX0" fmla="*/ 127322 w 1226936"/>
              <a:gd name="connsiteY0" fmla="*/ 313123 h 486743"/>
              <a:gd name="connsiteX1" fmla="*/ 706056 w 1226936"/>
              <a:gd name="connsiteY1" fmla="*/ 255249 h 486743"/>
              <a:gd name="connsiteX2" fmla="*/ 1215342 w 1226936"/>
              <a:gd name="connsiteY2" fmla="*/ 606 h 486743"/>
              <a:gd name="connsiteX3" fmla="*/ 1226916 w 1226936"/>
              <a:gd name="connsiteY3" fmla="*/ 475168 h 486743"/>
              <a:gd name="connsiteX4" fmla="*/ 0 w 1226936"/>
              <a:gd name="connsiteY4" fmla="*/ 486743 h 486743"/>
              <a:gd name="connsiteX5" fmla="*/ 127322 w 1226936"/>
              <a:gd name="connsiteY5" fmla="*/ 313123 h 486743"/>
              <a:gd name="connsiteX0" fmla="*/ 127322 w 1226936"/>
              <a:gd name="connsiteY0" fmla="*/ 313123 h 486743"/>
              <a:gd name="connsiteX1" fmla="*/ 706056 w 1226936"/>
              <a:gd name="connsiteY1" fmla="*/ 255249 h 486743"/>
              <a:gd name="connsiteX2" fmla="*/ 1215342 w 1226936"/>
              <a:gd name="connsiteY2" fmla="*/ 606 h 486743"/>
              <a:gd name="connsiteX3" fmla="*/ 1226916 w 1226936"/>
              <a:gd name="connsiteY3" fmla="*/ 475168 h 486743"/>
              <a:gd name="connsiteX4" fmla="*/ 0 w 1226936"/>
              <a:gd name="connsiteY4" fmla="*/ 486743 h 486743"/>
              <a:gd name="connsiteX5" fmla="*/ 127322 w 1226936"/>
              <a:gd name="connsiteY5" fmla="*/ 313123 h 486743"/>
              <a:gd name="connsiteX0" fmla="*/ 2802 w 1241312"/>
              <a:gd name="connsiteY0" fmla="*/ 313123 h 486743"/>
              <a:gd name="connsiteX1" fmla="*/ 720432 w 1241312"/>
              <a:gd name="connsiteY1" fmla="*/ 255249 h 486743"/>
              <a:gd name="connsiteX2" fmla="*/ 1229718 w 1241312"/>
              <a:gd name="connsiteY2" fmla="*/ 606 h 486743"/>
              <a:gd name="connsiteX3" fmla="*/ 1241292 w 1241312"/>
              <a:gd name="connsiteY3" fmla="*/ 475168 h 486743"/>
              <a:gd name="connsiteX4" fmla="*/ 14376 w 1241312"/>
              <a:gd name="connsiteY4" fmla="*/ 486743 h 486743"/>
              <a:gd name="connsiteX5" fmla="*/ 2802 w 1241312"/>
              <a:gd name="connsiteY5" fmla="*/ 313123 h 48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1312" h="486743">
                <a:moveTo>
                  <a:pt x="2802" y="313123"/>
                </a:moveTo>
                <a:cubicBezTo>
                  <a:pt x="16306" y="286116"/>
                  <a:pt x="515946" y="307335"/>
                  <a:pt x="720432" y="255249"/>
                </a:cubicBezTo>
                <a:cubicBezTo>
                  <a:pt x="924918" y="203163"/>
                  <a:pt x="1223930" y="-12898"/>
                  <a:pt x="1229718" y="606"/>
                </a:cubicBezTo>
                <a:cubicBezTo>
                  <a:pt x="1235506" y="14110"/>
                  <a:pt x="1235505" y="463593"/>
                  <a:pt x="1241292" y="475168"/>
                </a:cubicBezTo>
                <a:cubicBezTo>
                  <a:pt x="1247079" y="486743"/>
                  <a:pt x="22093" y="473239"/>
                  <a:pt x="14376" y="486743"/>
                </a:cubicBezTo>
                <a:cubicBezTo>
                  <a:pt x="29809" y="477097"/>
                  <a:pt x="-10702" y="340130"/>
                  <a:pt x="2802" y="313123"/>
                </a:cubicBezTo>
                <a:close/>
              </a:path>
            </a:pathLst>
          </a:custGeom>
          <a:solidFill>
            <a:srgbClr val="00B0F0"/>
          </a:solidFill>
          <a:ln>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dirty="0"/>
          </a:p>
        </p:txBody>
      </p:sp>
      <p:sp>
        <p:nvSpPr>
          <p:cNvPr id="4" name="Forma libre: forma 3">
            <a:extLst>
              <a:ext uri="{FF2B5EF4-FFF2-40B4-BE49-F238E27FC236}">
                <a16:creationId xmlns:a16="http://schemas.microsoft.com/office/drawing/2014/main" id="{76F1E8BD-9EE5-413A-B4B1-0F162442A635}"/>
              </a:ext>
            </a:extLst>
          </p:cNvPr>
          <p:cNvSpPr/>
          <p:nvPr/>
        </p:nvSpPr>
        <p:spPr>
          <a:xfrm>
            <a:off x="3345340" y="2958850"/>
            <a:ext cx="5359078" cy="2219532"/>
          </a:xfrm>
          <a:custGeom>
            <a:avLst/>
            <a:gdLst>
              <a:gd name="connsiteX0" fmla="*/ 0 w 5359078"/>
              <a:gd name="connsiteY0" fmla="*/ 2106663 h 2187686"/>
              <a:gd name="connsiteX1" fmla="*/ 1782501 w 5359078"/>
              <a:gd name="connsiteY1" fmla="*/ 1736273 h 2187686"/>
              <a:gd name="connsiteX2" fmla="*/ 2627453 w 5359078"/>
              <a:gd name="connsiteY2" fmla="*/ 71 h 2187686"/>
              <a:gd name="connsiteX3" fmla="*/ 3877519 w 5359078"/>
              <a:gd name="connsiteY3" fmla="*/ 1805721 h 2187686"/>
              <a:gd name="connsiteX4" fmla="*/ 5359078 w 5359078"/>
              <a:gd name="connsiteY4" fmla="*/ 2187686 h 2187686"/>
              <a:gd name="connsiteX0" fmla="*/ 0 w 5359078"/>
              <a:gd name="connsiteY0" fmla="*/ 2118238 h 2199261"/>
              <a:gd name="connsiteX1" fmla="*/ 1782501 w 5359078"/>
              <a:gd name="connsiteY1" fmla="*/ 1747848 h 2199261"/>
              <a:gd name="connsiteX2" fmla="*/ 2835798 w 5359078"/>
              <a:gd name="connsiteY2" fmla="*/ 71 h 2199261"/>
              <a:gd name="connsiteX3" fmla="*/ 3877519 w 5359078"/>
              <a:gd name="connsiteY3" fmla="*/ 1817296 h 2199261"/>
              <a:gd name="connsiteX4" fmla="*/ 5359078 w 5359078"/>
              <a:gd name="connsiteY4" fmla="*/ 2199261 h 2199261"/>
              <a:gd name="connsiteX0" fmla="*/ 0 w 5359078"/>
              <a:gd name="connsiteY0" fmla="*/ 2187686 h 2199261"/>
              <a:gd name="connsiteX1" fmla="*/ 1782501 w 5359078"/>
              <a:gd name="connsiteY1" fmla="*/ 1747848 h 2199261"/>
              <a:gd name="connsiteX2" fmla="*/ 2835798 w 5359078"/>
              <a:gd name="connsiteY2" fmla="*/ 71 h 2199261"/>
              <a:gd name="connsiteX3" fmla="*/ 3877519 w 5359078"/>
              <a:gd name="connsiteY3" fmla="*/ 1817296 h 2199261"/>
              <a:gd name="connsiteX4" fmla="*/ 5359078 w 5359078"/>
              <a:gd name="connsiteY4" fmla="*/ 2199261 h 2199261"/>
              <a:gd name="connsiteX0" fmla="*/ 0 w 5359078"/>
              <a:gd name="connsiteY0" fmla="*/ 2177528 h 2189103"/>
              <a:gd name="connsiteX1" fmla="*/ 1782501 w 5359078"/>
              <a:gd name="connsiteY1" fmla="*/ 1737690 h 2189103"/>
              <a:gd name="connsiteX2" fmla="*/ 2744358 w 5359078"/>
              <a:gd name="connsiteY2" fmla="*/ 73 h 2189103"/>
              <a:gd name="connsiteX3" fmla="*/ 3877519 w 5359078"/>
              <a:gd name="connsiteY3" fmla="*/ 1807138 h 2189103"/>
              <a:gd name="connsiteX4" fmla="*/ 5359078 w 5359078"/>
              <a:gd name="connsiteY4" fmla="*/ 2189103 h 2189103"/>
              <a:gd name="connsiteX0" fmla="*/ 0 w 5359078"/>
              <a:gd name="connsiteY0" fmla="*/ 2208005 h 2219580"/>
              <a:gd name="connsiteX1" fmla="*/ 1782501 w 5359078"/>
              <a:gd name="connsiteY1" fmla="*/ 1768167 h 2219580"/>
              <a:gd name="connsiteX2" fmla="*/ 2784998 w 5359078"/>
              <a:gd name="connsiteY2" fmla="*/ 70 h 2219580"/>
              <a:gd name="connsiteX3" fmla="*/ 3877519 w 5359078"/>
              <a:gd name="connsiteY3" fmla="*/ 1837615 h 2219580"/>
              <a:gd name="connsiteX4" fmla="*/ 5359078 w 5359078"/>
              <a:gd name="connsiteY4" fmla="*/ 2219580 h 2219580"/>
              <a:gd name="connsiteX0" fmla="*/ 0 w 5359078"/>
              <a:gd name="connsiteY0" fmla="*/ 2207957 h 2219532"/>
              <a:gd name="connsiteX1" fmla="*/ 1711381 w 5359078"/>
              <a:gd name="connsiteY1" fmla="*/ 1798599 h 2219532"/>
              <a:gd name="connsiteX2" fmla="*/ 2784998 w 5359078"/>
              <a:gd name="connsiteY2" fmla="*/ 22 h 2219532"/>
              <a:gd name="connsiteX3" fmla="*/ 3877519 w 5359078"/>
              <a:gd name="connsiteY3" fmla="*/ 1837567 h 2219532"/>
              <a:gd name="connsiteX4" fmla="*/ 5359078 w 5359078"/>
              <a:gd name="connsiteY4" fmla="*/ 2219532 h 2219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9078" h="2219532">
                <a:moveTo>
                  <a:pt x="0" y="2207957"/>
                </a:moveTo>
                <a:cubicBezTo>
                  <a:pt x="672296" y="2198311"/>
                  <a:pt x="1247215" y="2166588"/>
                  <a:pt x="1711381" y="1798599"/>
                </a:cubicBezTo>
                <a:cubicBezTo>
                  <a:pt x="2175547" y="1430610"/>
                  <a:pt x="2423975" y="-6473"/>
                  <a:pt x="2784998" y="22"/>
                </a:cubicBezTo>
                <a:cubicBezTo>
                  <a:pt x="3146021" y="6517"/>
                  <a:pt x="3456972" y="1471035"/>
                  <a:pt x="3877519" y="1837567"/>
                </a:cubicBezTo>
                <a:cubicBezTo>
                  <a:pt x="4298066" y="2204099"/>
                  <a:pt x="4996405" y="2196383"/>
                  <a:pt x="5359078" y="2219532"/>
                </a:cubicBezTo>
              </a:path>
            </a:pathLst>
          </a:custGeom>
          <a:ln w="57150">
            <a:solidFill>
              <a:srgbClr val="00B0F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s-CO"/>
          </a:p>
        </p:txBody>
      </p:sp>
      <p:sp>
        <p:nvSpPr>
          <p:cNvPr id="17" name="CuadroTexto 16">
            <a:extLst>
              <a:ext uri="{FF2B5EF4-FFF2-40B4-BE49-F238E27FC236}">
                <a16:creationId xmlns:a16="http://schemas.microsoft.com/office/drawing/2014/main" id="{C9C1C633-6164-4F5B-AC47-1FEF6B336FFE}"/>
              </a:ext>
            </a:extLst>
          </p:cNvPr>
          <p:cNvSpPr txBox="1"/>
          <p:nvPr/>
        </p:nvSpPr>
        <p:spPr>
          <a:xfrm>
            <a:off x="3382130" y="4333237"/>
            <a:ext cx="1168910" cy="646331"/>
          </a:xfrm>
          <a:prstGeom prst="rect">
            <a:avLst/>
          </a:prstGeom>
          <a:noFill/>
        </p:spPr>
        <p:txBody>
          <a:bodyPr wrap="none" rtlCol="0">
            <a:spAutoFit/>
          </a:bodyPr>
          <a:lstStyle/>
          <a:p>
            <a:r>
              <a:rPr lang="es-CO" dirty="0">
                <a:solidFill>
                  <a:srgbClr val="0070C0"/>
                </a:solidFill>
                <a:latin typeface="TheSans 4-SemiLight" panose="02000403000000000003" pitchFamily="50" charset="0"/>
              </a:rPr>
              <a:t>Región de</a:t>
            </a:r>
          </a:p>
          <a:p>
            <a:pPr algn="ctr"/>
            <a:r>
              <a:rPr lang="es-CO" dirty="0">
                <a:solidFill>
                  <a:srgbClr val="0070C0"/>
                </a:solidFill>
                <a:latin typeface="TheSans 4-SemiLight" panose="02000403000000000003" pitchFamily="50" charset="0"/>
              </a:rPr>
              <a:t>Rechazo</a:t>
            </a:r>
          </a:p>
        </p:txBody>
      </p:sp>
      <p:cxnSp>
        <p:nvCxnSpPr>
          <p:cNvPr id="5" name="Conector recto 4">
            <a:extLst>
              <a:ext uri="{FF2B5EF4-FFF2-40B4-BE49-F238E27FC236}">
                <a16:creationId xmlns:a16="http://schemas.microsoft.com/office/drawing/2014/main" id="{35B526C3-F817-4C84-9FD4-BC3459892C59}"/>
              </a:ext>
            </a:extLst>
          </p:cNvPr>
          <p:cNvCxnSpPr>
            <a:cxnSpLocks/>
          </p:cNvCxnSpPr>
          <p:nvPr/>
        </p:nvCxnSpPr>
        <p:spPr>
          <a:xfrm>
            <a:off x="3416460" y="5361907"/>
            <a:ext cx="5359079" cy="0"/>
          </a:xfrm>
          <a:prstGeom prst="line">
            <a:avLst/>
          </a:prstGeom>
          <a:ln w="57150">
            <a:solidFill>
              <a:srgbClr val="00B0F0"/>
            </a:solidFill>
            <a:headEnd type="triangl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11" name="CuadroTexto 10">
            <a:extLst>
              <a:ext uri="{FF2B5EF4-FFF2-40B4-BE49-F238E27FC236}">
                <a16:creationId xmlns:a16="http://schemas.microsoft.com/office/drawing/2014/main" id="{51507D7D-EED2-4708-85F9-DC904A5668F7}"/>
              </a:ext>
            </a:extLst>
          </p:cNvPr>
          <p:cNvSpPr txBox="1"/>
          <p:nvPr/>
        </p:nvSpPr>
        <p:spPr>
          <a:xfrm>
            <a:off x="7580980" y="4323012"/>
            <a:ext cx="1168910" cy="646331"/>
          </a:xfrm>
          <a:prstGeom prst="rect">
            <a:avLst/>
          </a:prstGeom>
          <a:noFill/>
        </p:spPr>
        <p:txBody>
          <a:bodyPr wrap="none" rtlCol="0">
            <a:spAutoFit/>
          </a:bodyPr>
          <a:lstStyle/>
          <a:p>
            <a:r>
              <a:rPr lang="es-CO" dirty="0">
                <a:solidFill>
                  <a:srgbClr val="0070C0"/>
                </a:solidFill>
                <a:latin typeface="TheSans 4-SemiLight" panose="02000403000000000003" pitchFamily="50" charset="0"/>
              </a:rPr>
              <a:t>Región de</a:t>
            </a:r>
          </a:p>
          <a:p>
            <a:pPr algn="ctr"/>
            <a:r>
              <a:rPr lang="es-CO" dirty="0">
                <a:solidFill>
                  <a:srgbClr val="0070C0"/>
                </a:solidFill>
                <a:latin typeface="TheSans 4-SemiLight" panose="02000403000000000003" pitchFamily="50" charset="0"/>
              </a:rPr>
              <a:t>Rechazo</a:t>
            </a:r>
          </a:p>
        </p:txBody>
      </p:sp>
      <p:sp>
        <p:nvSpPr>
          <p:cNvPr id="19" name="CuadroTexto 18">
            <a:extLst>
              <a:ext uri="{FF2B5EF4-FFF2-40B4-BE49-F238E27FC236}">
                <a16:creationId xmlns:a16="http://schemas.microsoft.com/office/drawing/2014/main" id="{8B04109D-C688-414F-AF69-D4B330463788}"/>
              </a:ext>
            </a:extLst>
          </p:cNvPr>
          <p:cNvSpPr txBox="1"/>
          <p:nvPr/>
        </p:nvSpPr>
        <p:spPr>
          <a:xfrm>
            <a:off x="5419158" y="3793470"/>
            <a:ext cx="1455281" cy="646331"/>
          </a:xfrm>
          <a:prstGeom prst="rect">
            <a:avLst/>
          </a:prstGeom>
          <a:noFill/>
        </p:spPr>
        <p:txBody>
          <a:bodyPr wrap="square" rtlCol="0">
            <a:spAutoFit/>
          </a:bodyPr>
          <a:lstStyle/>
          <a:p>
            <a:pPr algn="ctr"/>
            <a:r>
              <a:rPr lang="es-CO" dirty="0">
                <a:solidFill>
                  <a:srgbClr val="0070C0"/>
                </a:solidFill>
                <a:latin typeface="TheSans 4-SemiLight" panose="02000403000000000003" pitchFamily="50" charset="0"/>
              </a:rPr>
              <a:t>Región de aceptación </a:t>
            </a:r>
          </a:p>
        </p:txBody>
      </p:sp>
    </p:spTree>
    <p:extLst>
      <p:ext uri="{BB962C8B-B14F-4D97-AF65-F5344CB8AC3E}">
        <p14:creationId xmlns:p14="http://schemas.microsoft.com/office/powerpoint/2010/main" val="14590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200" fill="hold"/>
                                        <p:tgtEl>
                                          <p:spTgt spid="4"/>
                                        </p:tgtEl>
                                        <p:attrNameLst>
                                          <p:attrName>ppt_x</p:attrName>
                                        </p:attrNameLst>
                                      </p:cBhvr>
                                      <p:tavLst>
                                        <p:tav tm="0">
                                          <p:val>
                                            <p:strVal val="#ppt_x"/>
                                          </p:val>
                                        </p:tav>
                                        <p:tav tm="100000">
                                          <p:val>
                                            <p:strVal val="#ppt_x"/>
                                          </p:val>
                                        </p:tav>
                                      </p:tavLst>
                                    </p:anim>
                                    <p:anim calcmode="lin" valueType="num">
                                      <p:cBhvr>
                                        <p:cTn id="20" dur="200" fill="hold"/>
                                        <p:tgtEl>
                                          <p:spTgt spid="4"/>
                                        </p:tgtEl>
                                        <p:attrNameLst>
                                          <p:attrName>ppt_y</p:attrName>
                                        </p:attrNameLst>
                                      </p:cBhvr>
                                      <p:tavLst>
                                        <p:tav tm="0">
                                          <p:val>
                                            <p:strVal val="#ppt_y+#ppt_h/2"/>
                                          </p:val>
                                        </p:tav>
                                        <p:tav tm="100000">
                                          <p:val>
                                            <p:strVal val="#ppt_y"/>
                                          </p:val>
                                        </p:tav>
                                      </p:tavLst>
                                    </p:anim>
                                    <p:anim calcmode="lin" valueType="num">
                                      <p:cBhvr>
                                        <p:cTn id="21" dur="200" fill="hold"/>
                                        <p:tgtEl>
                                          <p:spTgt spid="4"/>
                                        </p:tgtEl>
                                        <p:attrNameLst>
                                          <p:attrName>ppt_w</p:attrName>
                                        </p:attrNameLst>
                                      </p:cBhvr>
                                      <p:tavLst>
                                        <p:tav tm="0">
                                          <p:val>
                                            <p:strVal val="#ppt_w"/>
                                          </p:val>
                                        </p:tav>
                                        <p:tav tm="100000">
                                          <p:val>
                                            <p:strVal val="#ppt_w"/>
                                          </p:val>
                                        </p:tav>
                                      </p:tavLst>
                                    </p:anim>
                                    <p:anim calcmode="lin" valueType="num">
                                      <p:cBhvr>
                                        <p:cTn id="22" dur="200" fill="hold"/>
                                        <p:tgtEl>
                                          <p:spTgt spid="4"/>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righ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left)">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1000"/>
                                        <p:tgtEl>
                                          <p:spTgt spid="17"/>
                                        </p:tgtEl>
                                      </p:cBhvr>
                                    </p:animEffect>
                                    <p:anim calcmode="lin" valueType="num">
                                      <p:cBhvr>
                                        <p:cTn id="38" dur="1000" fill="hold"/>
                                        <p:tgtEl>
                                          <p:spTgt spid="17"/>
                                        </p:tgtEl>
                                        <p:attrNameLst>
                                          <p:attrName>ppt_x</p:attrName>
                                        </p:attrNameLst>
                                      </p:cBhvr>
                                      <p:tavLst>
                                        <p:tav tm="0">
                                          <p:val>
                                            <p:strVal val="#ppt_x"/>
                                          </p:val>
                                        </p:tav>
                                        <p:tav tm="100000">
                                          <p:val>
                                            <p:strVal val="#ppt_x"/>
                                          </p:val>
                                        </p:tav>
                                      </p:tavLst>
                                    </p:anim>
                                    <p:anim calcmode="lin" valueType="num">
                                      <p:cBhvr>
                                        <p:cTn id="3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5" grpId="0" animBg="1"/>
      <p:bldP spid="4" grpId="0" animBg="1"/>
      <p:bldP spid="17" grpId="0"/>
      <p:bldP spid="11"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80038" y="4596713"/>
            <a:ext cx="6071286" cy="1194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pPr algn="ctr"/>
            <a:r>
              <a:rPr lang="es-CO" dirty="0">
                <a:solidFill>
                  <a:schemeClr val="accent1"/>
                </a:solidFill>
                <a:latin typeface="TheSans 4-SemiLight" panose="02000403000000000003" pitchFamily="50" charset="0"/>
              </a:rPr>
              <a:t>Caso general</a:t>
            </a:r>
          </a:p>
        </p:txBody>
      </p:sp>
      <mc:AlternateContent xmlns:mc="http://schemas.openxmlformats.org/markup-compatibility/2006">
        <mc:Choice xmlns:a14="http://schemas.microsoft.com/office/drawing/2010/main" Requires="a14">
          <p:sp>
            <p:nvSpPr>
              <p:cNvPr id="18" name="Marcador de contenido 2">
                <a:extLst>
                  <a:ext uri="{FF2B5EF4-FFF2-40B4-BE49-F238E27FC236}">
                    <a16:creationId xmlns:a16="http://schemas.microsoft.com/office/drawing/2014/main" id="{71116F25-6B98-4248-8FF3-40CA4C46A0D0}"/>
                  </a:ext>
                </a:extLst>
              </p:cNvPr>
              <p:cNvSpPr txBox="1">
                <a:spLocks/>
              </p:cNvSpPr>
              <p:nvPr/>
            </p:nvSpPr>
            <p:spPr>
              <a:xfrm>
                <a:off x="2200642" y="2128725"/>
                <a:ext cx="2569067" cy="1424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CO" i="1" dirty="0" smtClean="0">
                              <a:solidFill>
                                <a:schemeClr val="tx1">
                                  <a:lumMod val="50000"/>
                                  <a:lumOff val="50000"/>
                                </a:schemeClr>
                              </a:solidFill>
                              <a:latin typeface="Cambria Math" panose="02040503050406030204" pitchFamily="18" charset="0"/>
                            </a:rPr>
                          </m:ctrlPr>
                        </m:dPr>
                        <m:e>
                          <m:eqArr>
                            <m:eqArrPr>
                              <m:ctrlPr>
                                <a:rPr lang="es-CO" i="1" dirty="0" smtClean="0">
                                  <a:solidFill>
                                    <a:schemeClr val="tx1">
                                      <a:lumMod val="50000"/>
                                      <a:lumOff val="50000"/>
                                    </a:schemeClr>
                                  </a:solidFill>
                                  <a:latin typeface="Cambria Math" panose="02040503050406030204" pitchFamily="18" charset="0"/>
                                </a:rPr>
                              </m:ctrlPr>
                            </m:eqArrPr>
                            <m:e>
                              <m:r>
                                <a:rPr lang="es-CO" i="1" dirty="0">
                                  <a:solidFill>
                                    <a:schemeClr val="tx1">
                                      <a:lumMod val="50000"/>
                                      <a:lumOff val="50000"/>
                                    </a:schemeClr>
                                  </a:solidFill>
                                  <a:latin typeface="Cambria Math" panose="02040503050406030204" pitchFamily="18" charset="0"/>
                                </a:rPr>
                                <m:t>𝐻𝑜</m:t>
                              </m:r>
                              <m:r>
                                <a:rPr lang="es-CO" i="1" dirty="0">
                                  <a:solidFill>
                                    <a:schemeClr val="tx1">
                                      <a:lumMod val="50000"/>
                                      <a:lumOff val="50000"/>
                                    </a:schemeClr>
                                  </a:solidFill>
                                  <a:latin typeface="Cambria Math" panose="02040503050406030204" pitchFamily="18" charset="0"/>
                                </a:rPr>
                                <m:t>:</m:t>
                              </m:r>
                              <m:r>
                                <a:rPr lang="es-CO" i="1" dirty="0">
                                  <a:solidFill>
                                    <a:schemeClr val="tx1">
                                      <a:lumMod val="50000"/>
                                      <a:lumOff val="50000"/>
                                    </a:schemeClr>
                                  </a:solidFill>
                                  <a:latin typeface="Cambria Math" panose="02040503050406030204" pitchFamily="18" charset="0"/>
                                </a:rPr>
                                <m:t>𝜃</m:t>
                              </m:r>
                              <m:r>
                                <a:rPr lang="es-CO" i="1" dirty="0">
                                  <a:solidFill>
                                    <a:schemeClr val="tx1">
                                      <a:lumMod val="50000"/>
                                      <a:lumOff val="50000"/>
                                    </a:schemeClr>
                                  </a:solidFill>
                                  <a:latin typeface="Cambria Math" panose="02040503050406030204" pitchFamily="18" charset="0"/>
                                </a:rPr>
                                <m:t>=</m:t>
                              </m:r>
                              <m:sSub>
                                <m:sSubPr>
                                  <m:ctrlPr>
                                    <a:rPr lang="es-CO" i="1" dirty="0">
                                      <a:solidFill>
                                        <a:schemeClr val="tx1">
                                          <a:lumMod val="50000"/>
                                          <a:lumOff val="50000"/>
                                        </a:schemeClr>
                                      </a:solidFill>
                                      <a:latin typeface="Cambria Math" panose="02040503050406030204" pitchFamily="18" charset="0"/>
                                    </a:rPr>
                                  </m:ctrlPr>
                                </m:sSubPr>
                                <m:e>
                                  <m:r>
                                    <a:rPr lang="es-CO" i="1" dirty="0">
                                      <a:solidFill>
                                        <a:schemeClr val="tx1">
                                          <a:lumMod val="50000"/>
                                          <a:lumOff val="50000"/>
                                        </a:schemeClr>
                                      </a:solidFill>
                                      <a:latin typeface="Cambria Math" panose="02040503050406030204" pitchFamily="18" charset="0"/>
                                    </a:rPr>
                                    <m:t>𝜃</m:t>
                                  </m:r>
                                </m:e>
                                <m:sub>
                                  <m:r>
                                    <a:rPr lang="es-CO" i="1" dirty="0">
                                      <a:solidFill>
                                        <a:schemeClr val="tx1">
                                          <a:lumMod val="50000"/>
                                          <a:lumOff val="50000"/>
                                        </a:schemeClr>
                                      </a:solidFill>
                                      <a:latin typeface="Cambria Math" panose="02040503050406030204" pitchFamily="18" charset="0"/>
                                    </a:rPr>
                                    <m:t>0</m:t>
                                  </m:r>
                                </m:sub>
                              </m:sSub>
                            </m:e>
                            <m:e>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𝐻</m:t>
                                  </m:r>
                                </m:e>
                                <m:sub>
                                  <m:r>
                                    <a:rPr lang="es-CO" b="0" i="1" dirty="0" smtClean="0">
                                      <a:solidFill>
                                        <a:schemeClr val="tx1">
                                          <a:lumMod val="50000"/>
                                          <a:lumOff val="50000"/>
                                        </a:schemeClr>
                                      </a:solidFill>
                                      <a:latin typeface="Cambria Math" panose="02040503050406030204" pitchFamily="18" charset="0"/>
                                    </a:rPr>
                                    <m:t>𝑎</m:t>
                                  </m:r>
                                </m:sub>
                              </m:sSub>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𝜃</m:t>
                              </m:r>
                              <m:r>
                                <a:rPr lang="es-CO" b="0" i="1" dirty="0" smtClean="0">
                                  <a:solidFill>
                                    <a:schemeClr val="tx1">
                                      <a:lumMod val="50000"/>
                                      <a:lumOff val="50000"/>
                                    </a:schemeClr>
                                  </a:solidFill>
                                  <a:latin typeface="Cambria Math" panose="02040503050406030204" pitchFamily="18" charset="0"/>
                                </a:rPr>
                                <m: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𝜃</m:t>
                                  </m:r>
                                </m:e>
                                <m:sub>
                                  <m:r>
                                    <a:rPr lang="es-CO" b="0" i="1" dirty="0" smtClean="0">
                                      <a:solidFill>
                                        <a:schemeClr val="tx1">
                                          <a:lumMod val="50000"/>
                                          <a:lumOff val="50000"/>
                                        </a:schemeClr>
                                      </a:solidFill>
                                      <a:latin typeface="Cambria Math" panose="02040503050406030204" pitchFamily="18" charset="0"/>
                                    </a:rPr>
                                    <m:t>0</m:t>
                                  </m:r>
                                </m:sub>
                              </m:sSub>
                            </m:e>
                          </m:eqArr>
                        </m:e>
                      </m:d>
                      <m:r>
                        <a:rPr lang="es-CO" i="1" dirty="0" smtClean="0">
                          <a:solidFill>
                            <a:schemeClr val="tx1">
                              <a:lumMod val="50000"/>
                              <a:lumOff val="50000"/>
                            </a:schemeClr>
                          </a:solidFill>
                          <a:latin typeface="Cambria Math" panose="02040503050406030204" pitchFamily="18" charset="0"/>
                        </a:rPr>
                        <m:t> </m:t>
                      </m:r>
                    </m:oMath>
                  </m:oMathPara>
                </a14:m>
                <a:endParaRPr lang="es-CO" dirty="0">
                  <a:solidFill>
                    <a:schemeClr val="tx1">
                      <a:lumMod val="50000"/>
                      <a:lumOff val="50000"/>
                    </a:schemeClr>
                  </a:solidFill>
                  <a:latin typeface="TheSans 4-SemiLight" panose="02000403000000000003" pitchFamily="50" charset="0"/>
                </a:endParaRPr>
              </a:p>
              <a:p>
                <a:pPr marL="0" indent="0" algn="just">
                  <a:buNone/>
                </a:pPr>
                <a:r>
                  <a:rPr lang="es-CO" dirty="0">
                    <a:solidFill>
                      <a:schemeClr val="tx1">
                        <a:lumMod val="50000"/>
                        <a:lumOff val="50000"/>
                      </a:schemeClr>
                    </a:solidFill>
                    <a:latin typeface="TheSans 4-SemiLight" panose="02000403000000000003" pitchFamily="50" charset="0"/>
                  </a:rPr>
                  <a:t>  </a:t>
                </a:r>
              </a:p>
            </p:txBody>
          </p:sp>
        </mc:Choice>
        <mc:Fallback>
          <p:sp>
            <p:nvSpPr>
              <p:cNvPr id="18" name="Marcador de contenido 2">
                <a:extLst>
                  <a:ext uri="{FF2B5EF4-FFF2-40B4-BE49-F238E27FC236}">
                    <a16:creationId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2200642" y="2128725"/>
                <a:ext cx="2569067" cy="1424872"/>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4" name="Marcador de contenido 2">
                <a:extLst>
                  <a:ext uri="{FF2B5EF4-FFF2-40B4-BE49-F238E27FC236}">
                    <a16:creationId xmlns:a16="http://schemas.microsoft.com/office/drawing/2014/main" id="{71116F25-6B98-4248-8FF3-40CA4C46A0D0}"/>
                  </a:ext>
                </a:extLst>
              </p:cNvPr>
              <p:cNvSpPr txBox="1">
                <a:spLocks/>
              </p:cNvSpPr>
              <p:nvPr/>
            </p:nvSpPr>
            <p:spPr>
              <a:xfrm>
                <a:off x="4823539" y="2128725"/>
                <a:ext cx="2569067" cy="1424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CO" i="1" dirty="0" smtClean="0">
                              <a:solidFill>
                                <a:schemeClr val="tx1">
                                  <a:lumMod val="50000"/>
                                  <a:lumOff val="50000"/>
                                </a:schemeClr>
                              </a:solidFill>
                              <a:latin typeface="Cambria Math" panose="02040503050406030204" pitchFamily="18" charset="0"/>
                            </a:rPr>
                          </m:ctrlPr>
                        </m:dPr>
                        <m:e>
                          <m:eqArr>
                            <m:eqArrPr>
                              <m:ctrlPr>
                                <a:rPr lang="es-CO" i="1" dirty="0" smtClean="0">
                                  <a:solidFill>
                                    <a:schemeClr val="tx1">
                                      <a:lumMod val="50000"/>
                                      <a:lumOff val="50000"/>
                                    </a:schemeClr>
                                  </a:solidFill>
                                  <a:latin typeface="Cambria Math" panose="02040503050406030204" pitchFamily="18" charset="0"/>
                                </a:rPr>
                              </m:ctrlPr>
                            </m:eqArrPr>
                            <m:e>
                              <m:r>
                                <a:rPr lang="es-CO" i="1" dirty="0">
                                  <a:solidFill>
                                    <a:schemeClr val="tx1">
                                      <a:lumMod val="50000"/>
                                      <a:lumOff val="50000"/>
                                    </a:schemeClr>
                                  </a:solidFill>
                                  <a:latin typeface="Cambria Math" panose="02040503050406030204" pitchFamily="18" charset="0"/>
                                </a:rPr>
                                <m:t>𝐻𝑜</m:t>
                              </m:r>
                              <m:r>
                                <a:rPr lang="es-CO" i="1" dirty="0">
                                  <a:solidFill>
                                    <a:schemeClr val="tx1">
                                      <a:lumMod val="50000"/>
                                      <a:lumOff val="50000"/>
                                    </a:schemeClr>
                                  </a:solidFill>
                                  <a:latin typeface="Cambria Math" panose="02040503050406030204" pitchFamily="18" charset="0"/>
                                </a:rPr>
                                <m:t>:</m:t>
                              </m:r>
                              <m:r>
                                <a:rPr lang="es-CO" i="1" dirty="0">
                                  <a:solidFill>
                                    <a:schemeClr val="tx1">
                                      <a:lumMod val="50000"/>
                                      <a:lumOff val="50000"/>
                                    </a:schemeClr>
                                  </a:solidFill>
                                  <a:latin typeface="Cambria Math" panose="02040503050406030204" pitchFamily="18" charset="0"/>
                                </a:rPr>
                                <m:t>𝜃</m:t>
                              </m:r>
                              <m:r>
                                <a:rPr lang="es-CO" i="1" dirty="0">
                                  <a:solidFill>
                                    <a:schemeClr val="tx1">
                                      <a:lumMod val="50000"/>
                                      <a:lumOff val="50000"/>
                                    </a:schemeClr>
                                  </a:solidFill>
                                  <a:latin typeface="Cambria Math" panose="02040503050406030204" pitchFamily="18" charset="0"/>
                                </a:rPr>
                                <m:t>=</m:t>
                              </m:r>
                              <m:sSub>
                                <m:sSubPr>
                                  <m:ctrlPr>
                                    <a:rPr lang="es-CO" i="1" dirty="0">
                                      <a:solidFill>
                                        <a:schemeClr val="tx1">
                                          <a:lumMod val="50000"/>
                                          <a:lumOff val="50000"/>
                                        </a:schemeClr>
                                      </a:solidFill>
                                      <a:latin typeface="Cambria Math" panose="02040503050406030204" pitchFamily="18" charset="0"/>
                                    </a:rPr>
                                  </m:ctrlPr>
                                </m:sSubPr>
                                <m:e>
                                  <m:r>
                                    <a:rPr lang="es-CO" i="1" dirty="0">
                                      <a:solidFill>
                                        <a:schemeClr val="tx1">
                                          <a:lumMod val="50000"/>
                                          <a:lumOff val="50000"/>
                                        </a:schemeClr>
                                      </a:solidFill>
                                      <a:latin typeface="Cambria Math" panose="02040503050406030204" pitchFamily="18" charset="0"/>
                                    </a:rPr>
                                    <m:t>𝜃</m:t>
                                  </m:r>
                                </m:e>
                                <m:sub>
                                  <m:r>
                                    <a:rPr lang="es-CO" i="1" dirty="0">
                                      <a:solidFill>
                                        <a:schemeClr val="tx1">
                                          <a:lumMod val="50000"/>
                                          <a:lumOff val="50000"/>
                                        </a:schemeClr>
                                      </a:solidFill>
                                      <a:latin typeface="Cambria Math" panose="02040503050406030204" pitchFamily="18" charset="0"/>
                                    </a:rPr>
                                    <m:t>0</m:t>
                                  </m:r>
                                </m:sub>
                              </m:sSub>
                            </m:e>
                            <m:e>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𝐻</m:t>
                                  </m:r>
                                </m:e>
                                <m:sub>
                                  <m:r>
                                    <a:rPr lang="es-CO" b="0" i="1" dirty="0" smtClean="0">
                                      <a:solidFill>
                                        <a:schemeClr val="tx1">
                                          <a:lumMod val="50000"/>
                                          <a:lumOff val="50000"/>
                                        </a:schemeClr>
                                      </a:solidFill>
                                      <a:latin typeface="Cambria Math" panose="02040503050406030204" pitchFamily="18" charset="0"/>
                                    </a:rPr>
                                    <m:t>𝑎</m:t>
                                  </m:r>
                                </m:sub>
                              </m:sSub>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𝜃</m:t>
                              </m:r>
                              <m:r>
                                <a:rPr lang="es-CO" b="0" i="1" dirty="0" smtClean="0">
                                  <a:solidFill>
                                    <a:schemeClr val="tx1">
                                      <a:lumMod val="50000"/>
                                      <a:lumOff val="50000"/>
                                    </a:schemeClr>
                                  </a:solidFill>
                                  <a:latin typeface="Cambria Math" panose="02040503050406030204" pitchFamily="18" charset="0"/>
                                </a:rPr>
                                <m:t>&gt;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𝜃</m:t>
                                  </m:r>
                                </m:e>
                                <m:sub>
                                  <m:r>
                                    <a:rPr lang="es-CO" b="0" i="1" dirty="0" smtClean="0">
                                      <a:solidFill>
                                        <a:schemeClr val="tx1">
                                          <a:lumMod val="50000"/>
                                          <a:lumOff val="50000"/>
                                        </a:schemeClr>
                                      </a:solidFill>
                                      <a:latin typeface="Cambria Math" panose="02040503050406030204" pitchFamily="18" charset="0"/>
                                    </a:rPr>
                                    <m:t>0</m:t>
                                  </m:r>
                                </m:sub>
                              </m:sSub>
                            </m:e>
                          </m:eqArr>
                        </m:e>
                      </m:d>
                      <m:r>
                        <a:rPr lang="es-CO" i="1" dirty="0" smtClean="0">
                          <a:solidFill>
                            <a:schemeClr val="tx1">
                              <a:lumMod val="50000"/>
                              <a:lumOff val="50000"/>
                            </a:schemeClr>
                          </a:solidFill>
                          <a:latin typeface="Cambria Math" panose="02040503050406030204" pitchFamily="18" charset="0"/>
                        </a:rPr>
                        <m:t> </m:t>
                      </m:r>
                    </m:oMath>
                  </m:oMathPara>
                </a14:m>
                <a:endParaRPr lang="es-CO" dirty="0">
                  <a:solidFill>
                    <a:schemeClr val="tx1">
                      <a:lumMod val="50000"/>
                      <a:lumOff val="50000"/>
                    </a:schemeClr>
                  </a:solidFill>
                  <a:latin typeface="TheSans 4-SemiLight" panose="02000403000000000003" pitchFamily="50" charset="0"/>
                </a:endParaRPr>
              </a:p>
              <a:p>
                <a:pPr marL="0" indent="0" algn="just">
                  <a:buNone/>
                </a:pPr>
                <a:r>
                  <a:rPr lang="es-CO" dirty="0">
                    <a:solidFill>
                      <a:schemeClr val="tx1">
                        <a:lumMod val="50000"/>
                        <a:lumOff val="50000"/>
                      </a:schemeClr>
                    </a:solidFill>
                    <a:latin typeface="TheSans 4-SemiLight" panose="02000403000000000003" pitchFamily="50" charset="0"/>
                  </a:rPr>
                  <a:t>  </a:t>
                </a:r>
              </a:p>
            </p:txBody>
          </p:sp>
        </mc:Choice>
        <mc:Fallback>
          <p:sp>
            <p:nvSpPr>
              <p:cNvPr id="4" name="Marcador de contenido 2">
                <a:extLst>
                  <a:ext uri="{FF2B5EF4-FFF2-40B4-BE49-F238E27FC236}">
                    <a16:creationId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4823539" y="2128725"/>
                <a:ext cx="2569067" cy="1424872"/>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5" name="Marcador de contenido 2">
                <a:extLst>
                  <a:ext uri="{FF2B5EF4-FFF2-40B4-BE49-F238E27FC236}">
                    <a16:creationId xmlns:a16="http://schemas.microsoft.com/office/drawing/2014/main" id="{71116F25-6B98-4248-8FF3-40CA4C46A0D0}"/>
                  </a:ext>
                </a:extLst>
              </p:cNvPr>
              <p:cNvSpPr txBox="1">
                <a:spLocks/>
              </p:cNvSpPr>
              <p:nvPr/>
            </p:nvSpPr>
            <p:spPr>
              <a:xfrm>
                <a:off x="7446436" y="2128725"/>
                <a:ext cx="2569067" cy="1424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CO" i="1" dirty="0" smtClean="0">
                              <a:solidFill>
                                <a:schemeClr val="tx1">
                                  <a:lumMod val="50000"/>
                                  <a:lumOff val="50000"/>
                                </a:schemeClr>
                              </a:solidFill>
                              <a:latin typeface="Cambria Math" panose="02040503050406030204" pitchFamily="18" charset="0"/>
                            </a:rPr>
                          </m:ctrlPr>
                        </m:dPr>
                        <m:e>
                          <m:eqArr>
                            <m:eqArrPr>
                              <m:ctrlPr>
                                <a:rPr lang="es-CO" i="1" dirty="0" smtClean="0">
                                  <a:solidFill>
                                    <a:schemeClr val="tx1">
                                      <a:lumMod val="50000"/>
                                      <a:lumOff val="50000"/>
                                    </a:schemeClr>
                                  </a:solidFill>
                                  <a:latin typeface="Cambria Math" panose="02040503050406030204" pitchFamily="18" charset="0"/>
                                </a:rPr>
                              </m:ctrlPr>
                            </m:eqArrPr>
                            <m:e>
                              <m:r>
                                <a:rPr lang="es-CO" i="1" dirty="0">
                                  <a:solidFill>
                                    <a:schemeClr val="tx1">
                                      <a:lumMod val="50000"/>
                                      <a:lumOff val="50000"/>
                                    </a:schemeClr>
                                  </a:solidFill>
                                  <a:latin typeface="Cambria Math" panose="02040503050406030204" pitchFamily="18" charset="0"/>
                                </a:rPr>
                                <m:t>𝐻𝑜</m:t>
                              </m:r>
                              <m:r>
                                <a:rPr lang="es-CO" i="1" dirty="0">
                                  <a:solidFill>
                                    <a:schemeClr val="tx1">
                                      <a:lumMod val="50000"/>
                                      <a:lumOff val="50000"/>
                                    </a:schemeClr>
                                  </a:solidFill>
                                  <a:latin typeface="Cambria Math" panose="02040503050406030204" pitchFamily="18" charset="0"/>
                                </a:rPr>
                                <m:t>:</m:t>
                              </m:r>
                              <m:r>
                                <a:rPr lang="es-CO" i="1" dirty="0">
                                  <a:solidFill>
                                    <a:schemeClr val="tx1">
                                      <a:lumMod val="50000"/>
                                      <a:lumOff val="50000"/>
                                    </a:schemeClr>
                                  </a:solidFill>
                                  <a:latin typeface="Cambria Math" panose="02040503050406030204" pitchFamily="18" charset="0"/>
                                </a:rPr>
                                <m:t>𝜃</m:t>
                              </m:r>
                              <m:r>
                                <a:rPr lang="es-CO" i="1" dirty="0">
                                  <a:solidFill>
                                    <a:schemeClr val="tx1">
                                      <a:lumMod val="50000"/>
                                      <a:lumOff val="50000"/>
                                    </a:schemeClr>
                                  </a:solidFill>
                                  <a:latin typeface="Cambria Math" panose="02040503050406030204" pitchFamily="18" charset="0"/>
                                </a:rPr>
                                <m:t>=</m:t>
                              </m:r>
                              <m:sSub>
                                <m:sSubPr>
                                  <m:ctrlPr>
                                    <a:rPr lang="es-CO" i="1" dirty="0">
                                      <a:solidFill>
                                        <a:schemeClr val="tx1">
                                          <a:lumMod val="50000"/>
                                          <a:lumOff val="50000"/>
                                        </a:schemeClr>
                                      </a:solidFill>
                                      <a:latin typeface="Cambria Math" panose="02040503050406030204" pitchFamily="18" charset="0"/>
                                    </a:rPr>
                                  </m:ctrlPr>
                                </m:sSubPr>
                                <m:e>
                                  <m:r>
                                    <a:rPr lang="es-CO" i="1" dirty="0">
                                      <a:solidFill>
                                        <a:schemeClr val="tx1">
                                          <a:lumMod val="50000"/>
                                          <a:lumOff val="50000"/>
                                        </a:schemeClr>
                                      </a:solidFill>
                                      <a:latin typeface="Cambria Math" panose="02040503050406030204" pitchFamily="18" charset="0"/>
                                    </a:rPr>
                                    <m:t>𝜃</m:t>
                                  </m:r>
                                </m:e>
                                <m:sub>
                                  <m:r>
                                    <a:rPr lang="es-CO" i="1" dirty="0">
                                      <a:solidFill>
                                        <a:schemeClr val="tx1">
                                          <a:lumMod val="50000"/>
                                          <a:lumOff val="50000"/>
                                        </a:schemeClr>
                                      </a:solidFill>
                                      <a:latin typeface="Cambria Math" panose="02040503050406030204" pitchFamily="18" charset="0"/>
                                    </a:rPr>
                                    <m:t>0</m:t>
                                  </m:r>
                                </m:sub>
                              </m:sSub>
                            </m:e>
                            <m:e>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𝐻</m:t>
                                  </m:r>
                                </m:e>
                                <m:sub>
                                  <m:r>
                                    <a:rPr lang="es-CO" b="0" i="1" dirty="0" smtClean="0">
                                      <a:solidFill>
                                        <a:schemeClr val="tx1">
                                          <a:lumMod val="50000"/>
                                          <a:lumOff val="50000"/>
                                        </a:schemeClr>
                                      </a:solidFill>
                                      <a:latin typeface="Cambria Math" panose="02040503050406030204" pitchFamily="18" charset="0"/>
                                    </a:rPr>
                                    <m:t>𝑎</m:t>
                                  </m:r>
                                </m:sub>
                              </m:sSub>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𝜃</m:t>
                              </m:r>
                              <m:r>
                                <a:rPr lang="es-CO" b="0" i="1" dirty="0" smtClean="0">
                                  <a:solidFill>
                                    <a:schemeClr val="tx1">
                                      <a:lumMod val="50000"/>
                                      <a:lumOff val="50000"/>
                                    </a:schemeClr>
                                  </a:solidFill>
                                  <a:latin typeface="Cambria Math" panose="02040503050406030204" pitchFamily="18" charset="0"/>
                                </a:rPr>
                                <m:t>&lt;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𝜃</m:t>
                                  </m:r>
                                </m:e>
                                <m:sub>
                                  <m:r>
                                    <a:rPr lang="es-CO" b="0" i="1" dirty="0" smtClean="0">
                                      <a:solidFill>
                                        <a:schemeClr val="tx1">
                                          <a:lumMod val="50000"/>
                                          <a:lumOff val="50000"/>
                                        </a:schemeClr>
                                      </a:solidFill>
                                      <a:latin typeface="Cambria Math" panose="02040503050406030204" pitchFamily="18" charset="0"/>
                                    </a:rPr>
                                    <m:t>0</m:t>
                                  </m:r>
                                </m:sub>
                              </m:sSub>
                            </m:e>
                          </m:eqArr>
                        </m:e>
                      </m:d>
                      <m:r>
                        <a:rPr lang="es-CO" i="1" dirty="0" smtClean="0">
                          <a:solidFill>
                            <a:schemeClr val="tx1">
                              <a:lumMod val="50000"/>
                              <a:lumOff val="50000"/>
                            </a:schemeClr>
                          </a:solidFill>
                          <a:latin typeface="Cambria Math" panose="02040503050406030204" pitchFamily="18" charset="0"/>
                        </a:rPr>
                        <m:t> </m:t>
                      </m:r>
                    </m:oMath>
                  </m:oMathPara>
                </a14:m>
                <a:endParaRPr lang="es-CO" dirty="0">
                  <a:solidFill>
                    <a:schemeClr val="tx1">
                      <a:lumMod val="50000"/>
                      <a:lumOff val="50000"/>
                    </a:schemeClr>
                  </a:solidFill>
                  <a:latin typeface="TheSans 4-SemiLight" panose="02000403000000000003" pitchFamily="50" charset="0"/>
                </a:endParaRPr>
              </a:p>
              <a:p>
                <a:pPr marL="0" indent="0" algn="just">
                  <a:buNone/>
                </a:pPr>
                <a:r>
                  <a:rPr lang="es-CO" dirty="0">
                    <a:solidFill>
                      <a:schemeClr val="tx1">
                        <a:lumMod val="50000"/>
                        <a:lumOff val="50000"/>
                      </a:schemeClr>
                    </a:solidFill>
                    <a:latin typeface="TheSans 4-SemiLight" panose="02000403000000000003" pitchFamily="50" charset="0"/>
                  </a:rPr>
                  <a:t>  </a:t>
                </a:r>
              </a:p>
            </p:txBody>
          </p:sp>
        </mc:Choice>
        <mc:Fallback>
          <p:sp>
            <p:nvSpPr>
              <p:cNvPr id="5" name="Marcador de contenido 2">
                <a:extLst>
                  <a:ext uri="{FF2B5EF4-FFF2-40B4-BE49-F238E27FC236}">
                    <a16:creationId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7446436" y="2128725"/>
                <a:ext cx="2569067" cy="1424872"/>
              </a:xfrm>
              <a:prstGeom prst="rect">
                <a:avLst/>
              </a:prstGeom>
              <a:blipFill>
                <a:blip r:embed="rId5"/>
                <a:stretch>
                  <a:fillRect/>
                </a:stretch>
              </a:blipFill>
            </p:spPr>
            <p:txBody>
              <a:bodyPr/>
              <a:lstStyle/>
              <a:p>
                <a:r>
                  <a:rPr lang="es-CO">
                    <a:noFill/>
                  </a:rPr>
                  <a:t> </a:t>
                </a:r>
              </a:p>
            </p:txBody>
          </p:sp>
        </mc:Fallback>
      </mc:AlternateContent>
      <p:sp>
        <p:nvSpPr>
          <p:cNvPr id="6" name="Marcador de contenido 2">
            <a:extLst>
              <a:ext uri="{FF2B5EF4-FFF2-40B4-BE49-F238E27FC236}">
                <a16:creationId xmlns:a16="http://schemas.microsoft.com/office/drawing/2014/main" id="{71116F25-6B98-4248-8FF3-40CA4C46A0D0}"/>
              </a:ext>
            </a:extLst>
          </p:cNvPr>
          <p:cNvSpPr txBox="1">
            <a:spLocks/>
          </p:cNvSpPr>
          <p:nvPr/>
        </p:nvSpPr>
        <p:spPr>
          <a:xfrm>
            <a:off x="2980038" y="4992132"/>
            <a:ext cx="3747077" cy="4445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dirty="0">
                <a:solidFill>
                  <a:schemeClr val="bg1"/>
                </a:solidFill>
                <a:latin typeface="TheSans 4-SemiLight" panose="02000403000000000003" pitchFamily="50" charset="0"/>
              </a:rPr>
              <a:t>Estadístico de Prueba:</a:t>
            </a:r>
          </a:p>
        </p:txBody>
      </p:sp>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71116F25-6B98-4248-8FF3-40CA4C46A0D0}"/>
                  </a:ext>
                </a:extLst>
              </p:cNvPr>
              <p:cNvSpPr txBox="1">
                <a:spLocks/>
              </p:cNvSpPr>
              <p:nvPr/>
            </p:nvSpPr>
            <p:spPr>
              <a:xfrm>
                <a:off x="6441989" y="4724265"/>
                <a:ext cx="2335428" cy="1066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CO" b="1" i="1" dirty="0" smtClean="0">
                          <a:solidFill>
                            <a:schemeClr val="bg1"/>
                          </a:solidFill>
                          <a:latin typeface="Cambria Math" panose="02040503050406030204" pitchFamily="18" charset="0"/>
                        </a:rPr>
                        <m:t>𝒁</m:t>
                      </m:r>
                      <m:r>
                        <a:rPr lang="es-CO" b="1" i="1" dirty="0" smtClean="0">
                          <a:solidFill>
                            <a:schemeClr val="bg1"/>
                          </a:solidFill>
                          <a:latin typeface="Cambria Math" panose="02040503050406030204" pitchFamily="18" charset="0"/>
                        </a:rPr>
                        <m:t>=</m:t>
                      </m:r>
                      <m:f>
                        <m:fPr>
                          <m:ctrlPr>
                            <a:rPr lang="es-CO" b="1" i="1" dirty="0" smtClean="0">
                              <a:solidFill>
                                <a:schemeClr val="bg1"/>
                              </a:solidFill>
                              <a:latin typeface="Cambria Math" panose="02040503050406030204" pitchFamily="18" charset="0"/>
                            </a:rPr>
                          </m:ctrlPr>
                        </m:fPr>
                        <m:num>
                          <m:acc>
                            <m:accPr>
                              <m:chr m:val="̂"/>
                              <m:ctrlPr>
                                <a:rPr lang="es-CO" b="1" i="1" dirty="0" smtClean="0">
                                  <a:solidFill>
                                    <a:schemeClr val="bg1"/>
                                  </a:solidFill>
                                  <a:latin typeface="Cambria Math" panose="02040503050406030204" pitchFamily="18" charset="0"/>
                                </a:rPr>
                              </m:ctrlPr>
                            </m:accPr>
                            <m:e>
                              <m:r>
                                <a:rPr lang="es-CO" b="1" i="1" dirty="0" smtClean="0">
                                  <a:solidFill>
                                    <a:schemeClr val="bg1"/>
                                  </a:solidFill>
                                  <a:latin typeface="Cambria Math" panose="02040503050406030204" pitchFamily="18" charset="0"/>
                                </a:rPr>
                                <m:t>𝜽</m:t>
                              </m:r>
                            </m:e>
                          </m:acc>
                          <m:r>
                            <a:rPr lang="es-CO" b="1" i="1" dirty="0" smtClean="0">
                              <a:solidFill>
                                <a:schemeClr val="bg1"/>
                              </a:solidFill>
                              <a:latin typeface="Cambria Math" panose="02040503050406030204" pitchFamily="18" charset="0"/>
                            </a:rPr>
                            <m:t>−</m:t>
                          </m:r>
                          <m:sSub>
                            <m:sSubPr>
                              <m:ctrlPr>
                                <a:rPr lang="es-CO" b="1" i="1" dirty="0" smtClean="0">
                                  <a:solidFill>
                                    <a:schemeClr val="bg1"/>
                                  </a:solidFill>
                                  <a:latin typeface="Cambria Math" panose="02040503050406030204" pitchFamily="18" charset="0"/>
                                </a:rPr>
                              </m:ctrlPr>
                            </m:sSubPr>
                            <m:e>
                              <m:r>
                                <a:rPr lang="es-CO" b="1" i="1" dirty="0" smtClean="0">
                                  <a:solidFill>
                                    <a:schemeClr val="bg1"/>
                                  </a:solidFill>
                                  <a:latin typeface="Cambria Math" panose="02040503050406030204" pitchFamily="18" charset="0"/>
                                </a:rPr>
                                <m:t>𝜽</m:t>
                              </m:r>
                            </m:e>
                            <m:sub>
                              <m:r>
                                <a:rPr lang="es-CO" b="1" i="1" dirty="0" smtClean="0">
                                  <a:solidFill>
                                    <a:schemeClr val="bg1"/>
                                  </a:solidFill>
                                  <a:latin typeface="Cambria Math" panose="02040503050406030204" pitchFamily="18" charset="0"/>
                                </a:rPr>
                                <m:t>𝟎</m:t>
                              </m:r>
                            </m:sub>
                          </m:sSub>
                        </m:num>
                        <m:den>
                          <m:sSub>
                            <m:sSubPr>
                              <m:ctrlPr>
                                <a:rPr lang="es-CO" b="1" i="1" dirty="0" smtClean="0">
                                  <a:solidFill>
                                    <a:schemeClr val="bg1"/>
                                  </a:solidFill>
                                  <a:latin typeface="Cambria Math" panose="02040503050406030204" pitchFamily="18" charset="0"/>
                                </a:rPr>
                              </m:ctrlPr>
                            </m:sSubPr>
                            <m:e>
                              <m:r>
                                <a:rPr lang="es-CO" b="1" i="1" dirty="0" smtClean="0">
                                  <a:solidFill>
                                    <a:schemeClr val="bg1"/>
                                  </a:solidFill>
                                  <a:latin typeface="Cambria Math" panose="02040503050406030204" pitchFamily="18" charset="0"/>
                                </a:rPr>
                                <m:t>𝝈</m:t>
                              </m:r>
                            </m:e>
                            <m:sub>
                              <m:acc>
                                <m:accPr>
                                  <m:chr m:val="̂"/>
                                  <m:ctrlPr>
                                    <a:rPr lang="es-CO" b="1" i="1" dirty="0" smtClean="0">
                                      <a:solidFill>
                                        <a:schemeClr val="bg1"/>
                                      </a:solidFill>
                                      <a:latin typeface="Cambria Math" panose="02040503050406030204" pitchFamily="18" charset="0"/>
                                    </a:rPr>
                                  </m:ctrlPr>
                                </m:accPr>
                                <m:e>
                                  <m:r>
                                    <a:rPr lang="es-CO" b="1" i="1" dirty="0" smtClean="0">
                                      <a:solidFill>
                                        <a:schemeClr val="bg1"/>
                                      </a:solidFill>
                                      <a:latin typeface="Cambria Math" panose="02040503050406030204" pitchFamily="18" charset="0"/>
                                    </a:rPr>
                                    <m:t>𝜽</m:t>
                                  </m:r>
                                </m:e>
                              </m:acc>
                            </m:sub>
                          </m:sSub>
                        </m:den>
                      </m:f>
                    </m:oMath>
                  </m:oMathPara>
                </a14:m>
                <a:endParaRPr lang="es-CO" b="1" dirty="0">
                  <a:solidFill>
                    <a:schemeClr val="bg1"/>
                  </a:solidFill>
                  <a:latin typeface="TheSans 4-SemiLight" panose="02000403000000000003" pitchFamily="50" charset="0"/>
                </a:endParaRPr>
              </a:p>
            </p:txBody>
          </p:sp>
        </mc:Choice>
        <mc:Fallback xmlns="">
          <p:sp>
            <p:nvSpPr>
              <p:cNvPr id="7"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6441989" y="4724265"/>
                <a:ext cx="2335428" cy="1066935"/>
              </a:xfrm>
              <a:prstGeom prst="rect">
                <a:avLst/>
              </a:prstGeom>
              <a:blipFill rotWithShape="0">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Marcador de contenido 2">
                <a:extLst>
                  <a:ext uri="{FF2B5EF4-FFF2-40B4-BE49-F238E27FC236}">
                    <a16:creationId xmlns:a16="http://schemas.microsoft.com/office/drawing/2014/main" id="{71116F25-6B98-4248-8FF3-40CA4C46A0D0}"/>
                  </a:ext>
                </a:extLst>
              </p:cNvPr>
              <p:cNvSpPr txBox="1">
                <a:spLocks/>
              </p:cNvSpPr>
              <p:nvPr/>
            </p:nvSpPr>
            <p:spPr>
              <a:xfrm>
                <a:off x="2268954" y="3447674"/>
                <a:ext cx="2569067" cy="734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CO" b="0" i="1" dirty="0" smtClean="0">
                          <a:solidFill>
                            <a:schemeClr val="tx1">
                              <a:lumMod val="50000"/>
                              <a:lumOff val="50000"/>
                            </a:schemeClr>
                          </a:solidFill>
                          <a:latin typeface="Cambria Math" panose="02040503050406030204" pitchFamily="18" charset="0"/>
                        </a:rPr>
                        <m:t>{</m:t>
                      </m:r>
                      <m:d>
                        <m:dPr>
                          <m:begChr m:val="|"/>
                          <m:endChr m:val="|"/>
                          <m:ctrlPr>
                            <a:rPr lang="es-CO" b="0" i="1" dirty="0" smtClean="0">
                              <a:solidFill>
                                <a:schemeClr val="tx1">
                                  <a:lumMod val="50000"/>
                                  <a:lumOff val="50000"/>
                                </a:schemeClr>
                              </a:solidFill>
                              <a:latin typeface="Cambria Math" panose="02040503050406030204" pitchFamily="18" charset="0"/>
                            </a:rPr>
                          </m:ctrlPr>
                        </m:dPr>
                        <m:e>
                          <m:r>
                            <a:rPr lang="es-CO" b="0" i="1" dirty="0" smtClean="0">
                              <a:solidFill>
                                <a:schemeClr val="tx1">
                                  <a:lumMod val="50000"/>
                                  <a:lumOff val="50000"/>
                                </a:schemeClr>
                              </a:solidFill>
                              <a:latin typeface="Cambria Math" panose="02040503050406030204" pitchFamily="18" charset="0"/>
                            </a:rPr>
                            <m:t>𝑍</m:t>
                          </m:r>
                        </m:e>
                      </m:d>
                      <m:r>
                        <a:rPr lang="es-CO" b="0" i="1" dirty="0" smtClean="0">
                          <a:solidFill>
                            <a:schemeClr val="tx1">
                              <a:lumMod val="50000"/>
                              <a:lumOff val="50000"/>
                            </a:schemeClr>
                          </a:solidFill>
                          <a:latin typeface="Cambria Math" panose="02040503050406030204" pitchFamily="18" charset="0"/>
                        </a:rPr>
                        <m:t>&gt;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𝑧</m:t>
                          </m:r>
                        </m:e>
                        <m:sub>
                          <m:f>
                            <m:fPr>
                              <m:ctrlPr>
                                <a:rPr lang="es-CO" b="0" i="1" dirty="0" smtClean="0">
                                  <a:solidFill>
                                    <a:schemeClr val="tx1">
                                      <a:lumMod val="50000"/>
                                      <a:lumOff val="50000"/>
                                    </a:schemeClr>
                                  </a:solidFill>
                                  <a:latin typeface="Cambria Math" panose="02040503050406030204" pitchFamily="18" charset="0"/>
                                </a:rPr>
                              </m:ctrlPr>
                            </m:fPr>
                            <m:num>
                              <m:r>
                                <a:rPr lang="es-CO" b="0" i="1" dirty="0" smtClean="0">
                                  <a:solidFill>
                                    <a:schemeClr val="tx1">
                                      <a:lumMod val="50000"/>
                                      <a:lumOff val="50000"/>
                                    </a:schemeClr>
                                  </a:solidFill>
                                  <a:latin typeface="Cambria Math" panose="02040503050406030204" pitchFamily="18" charset="0"/>
                                </a:rPr>
                                <m:t>𝛼</m:t>
                              </m:r>
                            </m:num>
                            <m:den>
                              <m:r>
                                <a:rPr lang="es-CO" b="0" i="1" dirty="0" smtClean="0">
                                  <a:solidFill>
                                    <a:schemeClr val="tx1">
                                      <a:lumMod val="50000"/>
                                      <a:lumOff val="50000"/>
                                    </a:schemeClr>
                                  </a:solidFill>
                                  <a:latin typeface="Cambria Math" panose="02040503050406030204" pitchFamily="18" charset="0"/>
                                </a:rPr>
                                <m:t>2</m:t>
                              </m:r>
                            </m:den>
                          </m:f>
                        </m:sub>
                      </m:sSub>
                      <m:r>
                        <a:rPr lang="es-CO" b="0" i="1" dirty="0" smtClean="0">
                          <a:solidFill>
                            <a:schemeClr val="tx1">
                              <a:lumMod val="50000"/>
                              <a:lumOff val="50000"/>
                            </a:schemeClr>
                          </a:solidFill>
                          <a:latin typeface="Cambria Math" panose="02040503050406030204" pitchFamily="18" charset="0"/>
                        </a:rPr>
                        <m:t>}</m:t>
                      </m:r>
                    </m:oMath>
                  </m:oMathPara>
                </a14:m>
                <a:endParaRPr lang="es-CO" dirty="0">
                  <a:solidFill>
                    <a:schemeClr val="tx1">
                      <a:lumMod val="50000"/>
                      <a:lumOff val="50000"/>
                    </a:schemeClr>
                  </a:solidFill>
                  <a:latin typeface="TheSans 4-SemiLight" panose="02000403000000000003" pitchFamily="50" charset="0"/>
                </a:endParaRPr>
              </a:p>
            </p:txBody>
          </p:sp>
        </mc:Choice>
        <mc:Fallback xmlns="">
          <p:sp>
            <p:nvSpPr>
              <p:cNvPr id="9"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2268954" y="3447674"/>
                <a:ext cx="2569067" cy="734825"/>
              </a:xfrm>
              <a:prstGeom prst="rect">
                <a:avLst/>
              </a:prstGeom>
              <a:blipFill rotWithShape="0">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Marcador de contenido 2">
                <a:extLst>
                  <a:ext uri="{FF2B5EF4-FFF2-40B4-BE49-F238E27FC236}">
                    <a16:creationId xmlns:a16="http://schemas.microsoft.com/office/drawing/2014/main" id="{71116F25-6B98-4248-8FF3-40CA4C46A0D0}"/>
                  </a:ext>
                </a:extLst>
              </p:cNvPr>
              <p:cNvSpPr txBox="1">
                <a:spLocks/>
              </p:cNvSpPr>
              <p:nvPr/>
            </p:nvSpPr>
            <p:spPr>
              <a:xfrm>
                <a:off x="4857695" y="3447674"/>
                <a:ext cx="2569067" cy="734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𝑍</m:t>
                      </m:r>
                      <m:r>
                        <a:rPr lang="es-CO" b="0" i="1" dirty="0" smtClean="0">
                          <a:solidFill>
                            <a:schemeClr val="tx1">
                              <a:lumMod val="50000"/>
                              <a:lumOff val="50000"/>
                            </a:schemeClr>
                          </a:solidFill>
                          <a:latin typeface="Cambria Math" panose="02040503050406030204" pitchFamily="18" charset="0"/>
                        </a:rPr>
                        <m:t>&gt;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𝑧</m:t>
                          </m:r>
                        </m:e>
                        <m:sub>
                          <m:r>
                            <a:rPr lang="es-CO" b="0" i="1" dirty="0" smtClean="0">
                              <a:solidFill>
                                <a:schemeClr val="tx1">
                                  <a:lumMod val="50000"/>
                                  <a:lumOff val="50000"/>
                                </a:schemeClr>
                              </a:solidFill>
                              <a:latin typeface="Cambria Math" panose="02040503050406030204" pitchFamily="18" charset="0"/>
                            </a:rPr>
                            <m:t>1−</m:t>
                          </m:r>
                          <m:r>
                            <a:rPr lang="es-CO" b="0" i="1" dirty="0" smtClean="0">
                              <a:solidFill>
                                <a:schemeClr val="tx1">
                                  <a:lumMod val="50000"/>
                                  <a:lumOff val="50000"/>
                                </a:schemeClr>
                              </a:solidFill>
                              <a:latin typeface="Cambria Math" panose="02040503050406030204" pitchFamily="18" charset="0"/>
                            </a:rPr>
                            <m:t>𝛼</m:t>
                          </m:r>
                        </m:sub>
                      </m:sSub>
                      <m:r>
                        <a:rPr lang="es-CO" b="0" i="1" dirty="0" smtClean="0">
                          <a:solidFill>
                            <a:schemeClr val="tx1">
                              <a:lumMod val="50000"/>
                              <a:lumOff val="50000"/>
                            </a:schemeClr>
                          </a:solidFill>
                          <a:latin typeface="Cambria Math" panose="02040503050406030204" pitchFamily="18" charset="0"/>
                        </a:rPr>
                        <m:t>}</m:t>
                      </m:r>
                    </m:oMath>
                  </m:oMathPara>
                </a14:m>
                <a:endParaRPr lang="es-CO" dirty="0">
                  <a:solidFill>
                    <a:schemeClr val="tx1">
                      <a:lumMod val="50000"/>
                      <a:lumOff val="50000"/>
                    </a:schemeClr>
                  </a:solidFill>
                  <a:latin typeface="TheSans 4-SemiLight" panose="02000403000000000003" pitchFamily="50" charset="0"/>
                </a:endParaRPr>
              </a:p>
            </p:txBody>
          </p:sp>
        </mc:Choice>
        <mc:Fallback xmlns="">
          <p:sp>
            <p:nvSpPr>
              <p:cNvPr id="10"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4857695" y="3447674"/>
                <a:ext cx="2569067" cy="734825"/>
              </a:xfrm>
              <a:prstGeom prst="rect">
                <a:avLst/>
              </a:prstGeom>
              <a:blipFill rotWithShape="0">
                <a:blip r:embed="rId8"/>
                <a:stretch>
                  <a:fillRect t="-83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Marcador de contenido 2">
                <a:extLst>
                  <a:ext uri="{FF2B5EF4-FFF2-40B4-BE49-F238E27FC236}">
                    <a16:creationId xmlns:a16="http://schemas.microsoft.com/office/drawing/2014/main" id="{71116F25-6B98-4248-8FF3-40CA4C46A0D0}"/>
                  </a:ext>
                </a:extLst>
              </p:cNvPr>
              <p:cNvSpPr txBox="1">
                <a:spLocks/>
              </p:cNvSpPr>
              <p:nvPr/>
            </p:nvSpPr>
            <p:spPr>
              <a:xfrm>
                <a:off x="7446436" y="3447674"/>
                <a:ext cx="2569067" cy="734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𝑍</m:t>
                      </m:r>
                      <m:r>
                        <a:rPr lang="es-CO" b="0" i="1" dirty="0" smtClean="0">
                          <a:solidFill>
                            <a:schemeClr val="tx1">
                              <a:lumMod val="50000"/>
                              <a:lumOff val="50000"/>
                            </a:schemeClr>
                          </a:solidFill>
                          <a:latin typeface="Cambria Math" panose="02040503050406030204" pitchFamily="18" charset="0"/>
                        </a:rPr>
                        <m:t>&lt;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𝑧</m:t>
                          </m:r>
                        </m:e>
                        <m:sub>
                          <m:r>
                            <a:rPr lang="es-CO" b="0" i="1" dirty="0" smtClean="0">
                              <a:solidFill>
                                <a:schemeClr val="tx1">
                                  <a:lumMod val="50000"/>
                                  <a:lumOff val="50000"/>
                                </a:schemeClr>
                              </a:solidFill>
                              <a:latin typeface="Cambria Math" panose="02040503050406030204" pitchFamily="18" charset="0"/>
                            </a:rPr>
                            <m:t>𝛼</m:t>
                          </m:r>
                        </m:sub>
                      </m:sSub>
                      <m:r>
                        <a:rPr lang="es-CO" b="0" i="1" dirty="0" smtClean="0">
                          <a:solidFill>
                            <a:schemeClr val="tx1">
                              <a:lumMod val="50000"/>
                              <a:lumOff val="50000"/>
                            </a:schemeClr>
                          </a:solidFill>
                          <a:latin typeface="Cambria Math" panose="02040503050406030204" pitchFamily="18" charset="0"/>
                        </a:rPr>
                        <m:t>}</m:t>
                      </m:r>
                    </m:oMath>
                  </m:oMathPara>
                </a14:m>
                <a:endParaRPr lang="es-CO" dirty="0">
                  <a:solidFill>
                    <a:schemeClr val="tx1">
                      <a:lumMod val="50000"/>
                      <a:lumOff val="50000"/>
                    </a:schemeClr>
                  </a:solidFill>
                  <a:latin typeface="TheSans 4-SemiLight" panose="02000403000000000003" pitchFamily="50" charset="0"/>
                </a:endParaRPr>
              </a:p>
            </p:txBody>
          </p:sp>
        </mc:Choice>
        <mc:Fallback xmlns="">
          <p:sp>
            <p:nvSpPr>
              <p:cNvPr id="11"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7446436" y="3447674"/>
                <a:ext cx="2569067" cy="734825"/>
              </a:xfrm>
              <a:prstGeom prst="rect">
                <a:avLst/>
              </a:prstGeom>
              <a:blipFill rotWithShape="0">
                <a:blip r:embed="rId9"/>
                <a:stretch>
                  <a:fillRect t="-833"/>
                </a:stretch>
              </a:blipFill>
            </p:spPr>
            <p:txBody>
              <a:bodyPr/>
              <a:lstStyle/>
              <a:p>
                <a:r>
                  <a:rPr lang="es-CO">
                    <a:noFill/>
                  </a:rPr>
                  <a:t> </a:t>
                </a:r>
              </a:p>
            </p:txBody>
          </p:sp>
        </mc:Fallback>
      </mc:AlternateContent>
      <p:sp>
        <p:nvSpPr>
          <p:cNvPr id="12" name="Marcador de contenido 2">
            <a:extLst>
              <a:ext uri="{FF2B5EF4-FFF2-40B4-BE49-F238E27FC236}">
                <a16:creationId xmlns:a16="http://schemas.microsoft.com/office/drawing/2014/main" id="{71116F25-6B98-4248-8FF3-40CA4C46A0D0}"/>
              </a:ext>
            </a:extLst>
          </p:cNvPr>
          <p:cNvSpPr txBox="1">
            <a:spLocks/>
          </p:cNvSpPr>
          <p:nvPr/>
        </p:nvSpPr>
        <p:spPr>
          <a:xfrm>
            <a:off x="405677" y="2277702"/>
            <a:ext cx="1618598" cy="444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2200" dirty="0">
                <a:solidFill>
                  <a:schemeClr val="tx1">
                    <a:lumMod val="65000"/>
                    <a:lumOff val="35000"/>
                  </a:schemeClr>
                </a:solidFill>
                <a:latin typeface="TheSans 4-SemiLight" panose="02000403000000000003" pitchFamily="50" charset="0"/>
              </a:rPr>
              <a:t>Hipótesis</a:t>
            </a:r>
          </a:p>
        </p:txBody>
      </p:sp>
      <p:sp>
        <p:nvSpPr>
          <p:cNvPr id="13" name="Marcador de contenido 2">
            <a:extLst>
              <a:ext uri="{FF2B5EF4-FFF2-40B4-BE49-F238E27FC236}">
                <a16:creationId xmlns:a16="http://schemas.microsoft.com/office/drawing/2014/main" id="{71116F25-6B98-4248-8FF3-40CA4C46A0D0}"/>
              </a:ext>
            </a:extLst>
          </p:cNvPr>
          <p:cNvSpPr txBox="1">
            <a:spLocks/>
          </p:cNvSpPr>
          <p:nvPr/>
        </p:nvSpPr>
        <p:spPr>
          <a:xfrm>
            <a:off x="283140" y="3473911"/>
            <a:ext cx="1863672" cy="6823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2200" dirty="0">
                <a:solidFill>
                  <a:schemeClr val="tx1">
                    <a:lumMod val="65000"/>
                    <a:lumOff val="35000"/>
                  </a:schemeClr>
                </a:solidFill>
                <a:latin typeface="TheSans 4-SemiLight" panose="02000403000000000003" pitchFamily="50" charset="0"/>
              </a:rPr>
              <a:t>Región de rechazo</a:t>
            </a:r>
          </a:p>
        </p:txBody>
      </p:sp>
    </p:spTree>
    <p:extLst>
      <p:ext uri="{BB962C8B-B14F-4D97-AF65-F5344CB8AC3E}">
        <p14:creationId xmlns:p14="http://schemas.microsoft.com/office/powerpoint/2010/main" val="18043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5" grpId="0"/>
      <p:bldP spid="6" grpId="0"/>
      <p:bldP spid="7" grpId="0"/>
      <p:bldP spid="9" grpId="0"/>
      <p:bldP spid="10" grpId="0"/>
      <p:bldP spid="11" grpId="0"/>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DE3D1-4F75-4A18-94AC-1DFEE7472851}"/>
              </a:ext>
            </a:extLst>
          </p:cNvPr>
          <p:cNvSpPr>
            <a:spLocks noGrp="1"/>
          </p:cNvSpPr>
          <p:nvPr>
            <p:ph type="title"/>
          </p:nvPr>
        </p:nvSpPr>
        <p:spPr/>
        <p:txBody>
          <a:bodyPr/>
          <a:lstStyle/>
          <a:p>
            <a:r>
              <a:rPr lang="es-CO" dirty="0">
                <a:solidFill>
                  <a:schemeClr val="accent1"/>
                </a:solidFill>
                <a:latin typeface="TheSans 4-SemiLight" panose="02000403000000000003" pitchFamily="50" charset="0"/>
              </a:rPr>
              <a:t>Población</a:t>
            </a:r>
          </a:p>
        </p:txBody>
      </p:sp>
      <p:sp>
        <p:nvSpPr>
          <p:cNvPr id="5" name="Elipse 4">
            <a:extLst>
              <a:ext uri="{FF2B5EF4-FFF2-40B4-BE49-F238E27FC236}">
                <a16:creationId xmlns:a16="http://schemas.microsoft.com/office/drawing/2014/main" id="{4AB23710-293F-49BC-B8D6-21C8AD5FA28C}"/>
              </a:ext>
            </a:extLst>
          </p:cNvPr>
          <p:cNvSpPr/>
          <p:nvPr/>
        </p:nvSpPr>
        <p:spPr>
          <a:xfrm>
            <a:off x="1505040" y="3258552"/>
            <a:ext cx="360000" cy="360000"/>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Elipse 5">
            <a:extLst>
              <a:ext uri="{FF2B5EF4-FFF2-40B4-BE49-F238E27FC236}">
                <a16:creationId xmlns:a16="http://schemas.microsoft.com/office/drawing/2014/main" id="{A3A96E32-54C8-4C49-9996-6BAF84BF3B95}"/>
              </a:ext>
            </a:extLst>
          </p:cNvPr>
          <p:cNvSpPr/>
          <p:nvPr/>
        </p:nvSpPr>
        <p:spPr>
          <a:xfrm>
            <a:off x="3161695" y="1949912"/>
            <a:ext cx="360000" cy="360000"/>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Elipse 6">
            <a:extLst>
              <a:ext uri="{FF2B5EF4-FFF2-40B4-BE49-F238E27FC236}">
                <a16:creationId xmlns:a16="http://schemas.microsoft.com/office/drawing/2014/main" id="{30799A77-D47A-4793-A7BF-F327A7E039AE}"/>
              </a:ext>
            </a:extLst>
          </p:cNvPr>
          <p:cNvSpPr/>
          <p:nvPr/>
        </p:nvSpPr>
        <p:spPr>
          <a:xfrm>
            <a:off x="2428862" y="3800545"/>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Elipse 7">
            <a:extLst>
              <a:ext uri="{FF2B5EF4-FFF2-40B4-BE49-F238E27FC236}">
                <a16:creationId xmlns:a16="http://schemas.microsoft.com/office/drawing/2014/main" id="{D15D92B2-7162-4D3C-A6AD-92CDF78AA3A3}"/>
              </a:ext>
            </a:extLst>
          </p:cNvPr>
          <p:cNvSpPr/>
          <p:nvPr/>
        </p:nvSpPr>
        <p:spPr>
          <a:xfrm>
            <a:off x="2270909" y="2208906"/>
            <a:ext cx="360000" cy="36000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Elipse 8">
            <a:extLst>
              <a:ext uri="{FF2B5EF4-FFF2-40B4-BE49-F238E27FC236}">
                <a16:creationId xmlns:a16="http://schemas.microsoft.com/office/drawing/2014/main" id="{D607C7AE-ECC2-4F7A-8909-4BC5D5394F50}"/>
              </a:ext>
            </a:extLst>
          </p:cNvPr>
          <p:cNvSpPr/>
          <p:nvPr/>
        </p:nvSpPr>
        <p:spPr>
          <a:xfrm>
            <a:off x="1891192" y="4017478"/>
            <a:ext cx="360000" cy="3600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Elipse 9">
            <a:extLst>
              <a:ext uri="{FF2B5EF4-FFF2-40B4-BE49-F238E27FC236}">
                <a16:creationId xmlns:a16="http://schemas.microsoft.com/office/drawing/2014/main" id="{126E4C15-017C-4EFE-A0C9-F0A178417835}"/>
              </a:ext>
            </a:extLst>
          </p:cNvPr>
          <p:cNvSpPr/>
          <p:nvPr/>
        </p:nvSpPr>
        <p:spPr>
          <a:xfrm>
            <a:off x="3281822" y="4765002"/>
            <a:ext cx="360000" cy="3600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1" name="Elipse 10">
            <a:extLst>
              <a:ext uri="{FF2B5EF4-FFF2-40B4-BE49-F238E27FC236}">
                <a16:creationId xmlns:a16="http://schemas.microsoft.com/office/drawing/2014/main" id="{CDE0C416-6B84-445C-AA8D-D556AECD8CAD}"/>
              </a:ext>
            </a:extLst>
          </p:cNvPr>
          <p:cNvSpPr/>
          <p:nvPr/>
        </p:nvSpPr>
        <p:spPr>
          <a:xfrm>
            <a:off x="9724420" y="5364498"/>
            <a:ext cx="360000" cy="360000"/>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Elipse 11">
            <a:extLst>
              <a:ext uri="{FF2B5EF4-FFF2-40B4-BE49-F238E27FC236}">
                <a16:creationId xmlns:a16="http://schemas.microsoft.com/office/drawing/2014/main" id="{B9697920-E663-4361-83C3-60E75DB93C3C}"/>
              </a:ext>
            </a:extLst>
          </p:cNvPr>
          <p:cNvSpPr/>
          <p:nvPr/>
        </p:nvSpPr>
        <p:spPr>
          <a:xfrm>
            <a:off x="8868588" y="5931571"/>
            <a:ext cx="360000" cy="3600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Elipse 12">
            <a:extLst>
              <a:ext uri="{FF2B5EF4-FFF2-40B4-BE49-F238E27FC236}">
                <a16:creationId xmlns:a16="http://schemas.microsoft.com/office/drawing/2014/main" id="{5D3A3605-C5A7-4762-94EE-04E64ED0908E}"/>
              </a:ext>
            </a:extLst>
          </p:cNvPr>
          <p:cNvSpPr/>
          <p:nvPr/>
        </p:nvSpPr>
        <p:spPr>
          <a:xfrm>
            <a:off x="9006128" y="5065870"/>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4" name="Elipse 13">
            <a:extLst>
              <a:ext uri="{FF2B5EF4-FFF2-40B4-BE49-F238E27FC236}">
                <a16:creationId xmlns:a16="http://schemas.microsoft.com/office/drawing/2014/main" id="{BCDE0141-F976-469A-BAD1-9A449CEDEE7A}"/>
              </a:ext>
            </a:extLst>
          </p:cNvPr>
          <p:cNvSpPr/>
          <p:nvPr/>
        </p:nvSpPr>
        <p:spPr>
          <a:xfrm>
            <a:off x="9372923" y="5639882"/>
            <a:ext cx="360000" cy="360000"/>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5" name="Elipse 14">
            <a:extLst>
              <a:ext uri="{FF2B5EF4-FFF2-40B4-BE49-F238E27FC236}">
                <a16:creationId xmlns:a16="http://schemas.microsoft.com/office/drawing/2014/main" id="{AC9D93DF-DBAA-4135-BFD2-D9E4B97E4F6F}"/>
              </a:ext>
            </a:extLst>
          </p:cNvPr>
          <p:cNvSpPr/>
          <p:nvPr/>
        </p:nvSpPr>
        <p:spPr>
          <a:xfrm>
            <a:off x="9205657" y="5672050"/>
            <a:ext cx="360000" cy="360000"/>
          </a:xfrm>
          <a:prstGeom prst="ellipse">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Elipse 15">
            <a:extLst>
              <a:ext uri="{FF2B5EF4-FFF2-40B4-BE49-F238E27FC236}">
                <a16:creationId xmlns:a16="http://schemas.microsoft.com/office/drawing/2014/main" id="{150E486D-E3DA-4F03-BA06-7E5858FD8B4E}"/>
              </a:ext>
            </a:extLst>
          </p:cNvPr>
          <p:cNvSpPr/>
          <p:nvPr/>
        </p:nvSpPr>
        <p:spPr>
          <a:xfrm>
            <a:off x="8673509" y="5397251"/>
            <a:ext cx="360000" cy="360000"/>
          </a:xfrm>
          <a:prstGeom prst="ellipse">
            <a:avLst/>
          </a:pr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Elipse 16">
            <a:extLst>
              <a:ext uri="{FF2B5EF4-FFF2-40B4-BE49-F238E27FC236}">
                <a16:creationId xmlns:a16="http://schemas.microsoft.com/office/drawing/2014/main" id="{5CE2C0C0-E5A5-4C1C-833E-9D86D08B31E3}"/>
              </a:ext>
            </a:extLst>
          </p:cNvPr>
          <p:cNvSpPr/>
          <p:nvPr/>
        </p:nvSpPr>
        <p:spPr>
          <a:xfrm>
            <a:off x="3744754" y="2111678"/>
            <a:ext cx="360000" cy="360000"/>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Elipse 17">
            <a:extLst>
              <a:ext uri="{FF2B5EF4-FFF2-40B4-BE49-F238E27FC236}">
                <a16:creationId xmlns:a16="http://schemas.microsoft.com/office/drawing/2014/main" id="{58C5A888-30A8-411A-A9C8-D6059DBB6E28}"/>
              </a:ext>
            </a:extLst>
          </p:cNvPr>
          <p:cNvSpPr/>
          <p:nvPr/>
        </p:nvSpPr>
        <p:spPr>
          <a:xfrm>
            <a:off x="2981695" y="2698515"/>
            <a:ext cx="360000" cy="360000"/>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9" name="Elipse 18">
            <a:extLst>
              <a:ext uri="{FF2B5EF4-FFF2-40B4-BE49-F238E27FC236}">
                <a16:creationId xmlns:a16="http://schemas.microsoft.com/office/drawing/2014/main" id="{3BB8623A-7B2F-47D9-9F49-4CA2850D38AB}"/>
              </a:ext>
            </a:extLst>
          </p:cNvPr>
          <p:cNvSpPr/>
          <p:nvPr/>
        </p:nvSpPr>
        <p:spPr>
          <a:xfrm>
            <a:off x="2384006" y="4643621"/>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Elipse 20">
            <a:extLst>
              <a:ext uri="{FF2B5EF4-FFF2-40B4-BE49-F238E27FC236}">
                <a16:creationId xmlns:a16="http://schemas.microsoft.com/office/drawing/2014/main" id="{FBC18FF7-2064-4D61-8D07-AF524221B142}"/>
              </a:ext>
            </a:extLst>
          </p:cNvPr>
          <p:cNvSpPr/>
          <p:nvPr/>
        </p:nvSpPr>
        <p:spPr>
          <a:xfrm>
            <a:off x="1219429" y="4071028"/>
            <a:ext cx="360000" cy="36000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Elipse 21">
            <a:extLst>
              <a:ext uri="{FF2B5EF4-FFF2-40B4-BE49-F238E27FC236}">
                <a16:creationId xmlns:a16="http://schemas.microsoft.com/office/drawing/2014/main" id="{C0573D27-0047-482B-A732-528B77D56BBC}"/>
              </a:ext>
            </a:extLst>
          </p:cNvPr>
          <p:cNvSpPr/>
          <p:nvPr/>
        </p:nvSpPr>
        <p:spPr>
          <a:xfrm>
            <a:off x="2221114" y="3041603"/>
            <a:ext cx="360000" cy="3600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Elipse 22">
            <a:extLst>
              <a:ext uri="{FF2B5EF4-FFF2-40B4-BE49-F238E27FC236}">
                <a16:creationId xmlns:a16="http://schemas.microsoft.com/office/drawing/2014/main" id="{5DAC2E34-34C3-4909-896B-B1A088A739F9}"/>
              </a:ext>
            </a:extLst>
          </p:cNvPr>
          <p:cNvSpPr/>
          <p:nvPr/>
        </p:nvSpPr>
        <p:spPr>
          <a:xfrm>
            <a:off x="1664781" y="2552426"/>
            <a:ext cx="360000" cy="3600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4" name="Elipse 23">
            <a:extLst>
              <a:ext uri="{FF2B5EF4-FFF2-40B4-BE49-F238E27FC236}">
                <a16:creationId xmlns:a16="http://schemas.microsoft.com/office/drawing/2014/main" id="{6897A49B-7E0F-428A-A760-076346EE0D58}"/>
              </a:ext>
            </a:extLst>
          </p:cNvPr>
          <p:cNvSpPr/>
          <p:nvPr/>
        </p:nvSpPr>
        <p:spPr>
          <a:xfrm>
            <a:off x="3161695" y="3223328"/>
            <a:ext cx="360000" cy="3600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Elipse 24">
            <a:extLst>
              <a:ext uri="{FF2B5EF4-FFF2-40B4-BE49-F238E27FC236}">
                <a16:creationId xmlns:a16="http://schemas.microsoft.com/office/drawing/2014/main" id="{354B35F6-06D1-49C9-82F5-28FF0DF3E963}"/>
              </a:ext>
            </a:extLst>
          </p:cNvPr>
          <p:cNvSpPr/>
          <p:nvPr/>
        </p:nvSpPr>
        <p:spPr>
          <a:xfrm>
            <a:off x="4128195" y="2568906"/>
            <a:ext cx="360000" cy="3600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Elipse 25">
            <a:extLst>
              <a:ext uri="{FF2B5EF4-FFF2-40B4-BE49-F238E27FC236}">
                <a16:creationId xmlns:a16="http://schemas.microsoft.com/office/drawing/2014/main" id="{5B1D921A-16EA-45C5-BC78-D960CF4CB259}"/>
              </a:ext>
            </a:extLst>
          </p:cNvPr>
          <p:cNvSpPr/>
          <p:nvPr/>
        </p:nvSpPr>
        <p:spPr>
          <a:xfrm>
            <a:off x="3914945" y="4290429"/>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Elipse 26">
            <a:extLst>
              <a:ext uri="{FF2B5EF4-FFF2-40B4-BE49-F238E27FC236}">
                <a16:creationId xmlns:a16="http://schemas.microsoft.com/office/drawing/2014/main" id="{AE9F61FE-7EA8-46EC-B145-E057F5C34F9F}"/>
              </a:ext>
            </a:extLst>
          </p:cNvPr>
          <p:cNvSpPr/>
          <p:nvPr/>
        </p:nvSpPr>
        <p:spPr>
          <a:xfrm>
            <a:off x="3734945" y="3058515"/>
            <a:ext cx="360000" cy="36000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Elipse 27">
            <a:extLst>
              <a:ext uri="{FF2B5EF4-FFF2-40B4-BE49-F238E27FC236}">
                <a16:creationId xmlns:a16="http://schemas.microsoft.com/office/drawing/2014/main" id="{A7E641BD-DC89-498B-AD05-3B969AD764AD}"/>
              </a:ext>
            </a:extLst>
          </p:cNvPr>
          <p:cNvSpPr/>
          <p:nvPr/>
        </p:nvSpPr>
        <p:spPr>
          <a:xfrm>
            <a:off x="9071387" y="5430383"/>
            <a:ext cx="360000" cy="360000"/>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2C67BDAD-7E62-4BAD-AD85-1EE920865962}"/>
              </a:ext>
            </a:extLst>
          </p:cNvPr>
          <p:cNvSpPr/>
          <p:nvPr/>
        </p:nvSpPr>
        <p:spPr>
          <a:xfrm>
            <a:off x="9431387" y="5037251"/>
            <a:ext cx="360000" cy="3600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Elipse 29">
            <a:extLst>
              <a:ext uri="{FF2B5EF4-FFF2-40B4-BE49-F238E27FC236}">
                <a16:creationId xmlns:a16="http://schemas.microsoft.com/office/drawing/2014/main" id="{685D522B-C017-4BC4-AD11-10A23622CB67}"/>
              </a:ext>
            </a:extLst>
          </p:cNvPr>
          <p:cNvSpPr/>
          <p:nvPr/>
        </p:nvSpPr>
        <p:spPr>
          <a:xfrm>
            <a:off x="9525516" y="5497730"/>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1" name="Elipse 30">
            <a:extLst>
              <a:ext uri="{FF2B5EF4-FFF2-40B4-BE49-F238E27FC236}">
                <a16:creationId xmlns:a16="http://schemas.microsoft.com/office/drawing/2014/main" id="{D96D0405-7A20-4B63-AAE8-EFD73F30525F}"/>
              </a:ext>
            </a:extLst>
          </p:cNvPr>
          <p:cNvSpPr/>
          <p:nvPr/>
        </p:nvSpPr>
        <p:spPr>
          <a:xfrm>
            <a:off x="9885516" y="5137730"/>
            <a:ext cx="360000" cy="360000"/>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2" name="Elipse 31">
            <a:extLst>
              <a:ext uri="{FF2B5EF4-FFF2-40B4-BE49-F238E27FC236}">
                <a16:creationId xmlns:a16="http://schemas.microsoft.com/office/drawing/2014/main" id="{DE37771F-1300-4748-99C4-4453B1B12F60}"/>
              </a:ext>
            </a:extLst>
          </p:cNvPr>
          <p:cNvSpPr/>
          <p:nvPr/>
        </p:nvSpPr>
        <p:spPr>
          <a:xfrm>
            <a:off x="9408588" y="5939835"/>
            <a:ext cx="360000" cy="360000"/>
          </a:xfrm>
          <a:prstGeom prst="ellipse">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3" name="Elipse 32">
            <a:extLst>
              <a:ext uri="{FF2B5EF4-FFF2-40B4-BE49-F238E27FC236}">
                <a16:creationId xmlns:a16="http://schemas.microsoft.com/office/drawing/2014/main" id="{36117BAF-F65B-436C-8EE0-6F6AD04EF4AD}"/>
              </a:ext>
            </a:extLst>
          </p:cNvPr>
          <p:cNvSpPr/>
          <p:nvPr/>
        </p:nvSpPr>
        <p:spPr>
          <a:xfrm>
            <a:off x="9481716" y="5178818"/>
            <a:ext cx="360000" cy="360000"/>
          </a:xfrm>
          <a:prstGeom prst="ellipse">
            <a:avLst/>
          </a:pr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4" name="Elipse 33">
            <a:extLst>
              <a:ext uri="{FF2B5EF4-FFF2-40B4-BE49-F238E27FC236}">
                <a16:creationId xmlns:a16="http://schemas.microsoft.com/office/drawing/2014/main" id="{F6FDDD4B-46AA-4A0E-8E43-E4C0DFAD3E3F}"/>
              </a:ext>
            </a:extLst>
          </p:cNvPr>
          <p:cNvSpPr/>
          <p:nvPr/>
        </p:nvSpPr>
        <p:spPr>
          <a:xfrm>
            <a:off x="9366128" y="4828053"/>
            <a:ext cx="360000" cy="360000"/>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5" name="Elipse 34">
            <a:extLst>
              <a:ext uri="{FF2B5EF4-FFF2-40B4-BE49-F238E27FC236}">
                <a16:creationId xmlns:a16="http://schemas.microsoft.com/office/drawing/2014/main" id="{21DFD1DC-4997-465A-8F18-C518BF240058}"/>
              </a:ext>
            </a:extLst>
          </p:cNvPr>
          <p:cNvSpPr/>
          <p:nvPr/>
        </p:nvSpPr>
        <p:spPr>
          <a:xfrm>
            <a:off x="8857080" y="5621557"/>
            <a:ext cx="360000" cy="3600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6" name="Elipse 35">
            <a:extLst>
              <a:ext uri="{FF2B5EF4-FFF2-40B4-BE49-F238E27FC236}">
                <a16:creationId xmlns:a16="http://schemas.microsoft.com/office/drawing/2014/main" id="{26471056-631A-425A-B5FA-628E39958FE8}"/>
              </a:ext>
            </a:extLst>
          </p:cNvPr>
          <p:cNvSpPr/>
          <p:nvPr/>
        </p:nvSpPr>
        <p:spPr>
          <a:xfrm>
            <a:off x="9726128" y="5004119"/>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7" name="Elipse 36">
            <a:extLst>
              <a:ext uri="{FF2B5EF4-FFF2-40B4-BE49-F238E27FC236}">
                <a16:creationId xmlns:a16="http://schemas.microsoft.com/office/drawing/2014/main" id="{2A72B326-CE32-45AE-8C62-9DCDBE4EA121}"/>
              </a:ext>
            </a:extLst>
          </p:cNvPr>
          <p:cNvSpPr/>
          <p:nvPr/>
        </p:nvSpPr>
        <p:spPr>
          <a:xfrm>
            <a:off x="9119514" y="5258647"/>
            <a:ext cx="360000" cy="360000"/>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8" name="Elipse 37">
            <a:extLst>
              <a:ext uri="{FF2B5EF4-FFF2-40B4-BE49-F238E27FC236}">
                <a16:creationId xmlns:a16="http://schemas.microsoft.com/office/drawing/2014/main" id="{D6D5C360-20CA-4AEF-B063-C5C1B462589F}"/>
              </a:ext>
            </a:extLst>
          </p:cNvPr>
          <p:cNvSpPr/>
          <p:nvPr/>
        </p:nvSpPr>
        <p:spPr>
          <a:xfrm>
            <a:off x="9380750" y="5366703"/>
            <a:ext cx="360000" cy="360000"/>
          </a:xfrm>
          <a:prstGeom prst="ellipse">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9" name="Elipse 38">
            <a:extLst>
              <a:ext uri="{FF2B5EF4-FFF2-40B4-BE49-F238E27FC236}">
                <a16:creationId xmlns:a16="http://schemas.microsoft.com/office/drawing/2014/main" id="{32D84C2E-DB1C-457B-BD97-E07CB63DB667}"/>
              </a:ext>
            </a:extLst>
          </p:cNvPr>
          <p:cNvSpPr/>
          <p:nvPr/>
        </p:nvSpPr>
        <p:spPr>
          <a:xfrm>
            <a:off x="9134459" y="5859627"/>
            <a:ext cx="360000" cy="360000"/>
          </a:xfrm>
          <a:prstGeom prst="ellipse">
            <a:avLst/>
          </a:pr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0" name="Elipse 39">
            <a:extLst>
              <a:ext uri="{FF2B5EF4-FFF2-40B4-BE49-F238E27FC236}">
                <a16:creationId xmlns:a16="http://schemas.microsoft.com/office/drawing/2014/main" id="{B3ECC775-8015-4007-B4FC-43A73F23C260}"/>
              </a:ext>
            </a:extLst>
          </p:cNvPr>
          <p:cNvSpPr/>
          <p:nvPr/>
        </p:nvSpPr>
        <p:spPr>
          <a:xfrm>
            <a:off x="4308195" y="3198016"/>
            <a:ext cx="360000" cy="360000"/>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1" name="Elipse 40">
            <a:extLst>
              <a:ext uri="{FF2B5EF4-FFF2-40B4-BE49-F238E27FC236}">
                <a16:creationId xmlns:a16="http://schemas.microsoft.com/office/drawing/2014/main" id="{94D9F246-FFB5-4CC4-909E-2B727A3CDF01}"/>
              </a:ext>
            </a:extLst>
          </p:cNvPr>
          <p:cNvSpPr/>
          <p:nvPr/>
        </p:nvSpPr>
        <p:spPr>
          <a:xfrm>
            <a:off x="3641822" y="3800545"/>
            <a:ext cx="360000" cy="3600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2" name="Elipse 41">
            <a:extLst>
              <a:ext uri="{FF2B5EF4-FFF2-40B4-BE49-F238E27FC236}">
                <a16:creationId xmlns:a16="http://schemas.microsoft.com/office/drawing/2014/main" id="{53171BE2-BE0F-4A38-8CAC-42D2CE156C97}"/>
              </a:ext>
            </a:extLst>
          </p:cNvPr>
          <p:cNvSpPr/>
          <p:nvPr/>
        </p:nvSpPr>
        <p:spPr>
          <a:xfrm>
            <a:off x="3042969" y="4121084"/>
            <a:ext cx="360000" cy="360000"/>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3" name="Elipse 42">
            <a:extLst>
              <a:ext uri="{FF2B5EF4-FFF2-40B4-BE49-F238E27FC236}">
                <a16:creationId xmlns:a16="http://schemas.microsoft.com/office/drawing/2014/main" id="{97431B11-3948-4DF8-8005-4A01F813AB8B}"/>
              </a:ext>
            </a:extLst>
          </p:cNvPr>
          <p:cNvSpPr/>
          <p:nvPr/>
        </p:nvSpPr>
        <p:spPr>
          <a:xfrm>
            <a:off x="1579429" y="4755993"/>
            <a:ext cx="360000" cy="360000"/>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4" name="Elipse 43">
            <a:extLst>
              <a:ext uri="{FF2B5EF4-FFF2-40B4-BE49-F238E27FC236}">
                <a16:creationId xmlns:a16="http://schemas.microsoft.com/office/drawing/2014/main" id="{1E7BB012-9D65-4B41-B66E-C5C5AD3AFBB2}"/>
              </a:ext>
            </a:extLst>
          </p:cNvPr>
          <p:cNvSpPr/>
          <p:nvPr/>
        </p:nvSpPr>
        <p:spPr>
          <a:xfrm>
            <a:off x="3903058" y="5115993"/>
            <a:ext cx="360000" cy="3600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5" name="Elipse 44">
            <a:extLst>
              <a:ext uri="{FF2B5EF4-FFF2-40B4-BE49-F238E27FC236}">
                <a16:creationId xmlns:a16="http://schemas.microsoft.com/office/drawing/2014/main" id="{DEB67B86-B754-4134-B44F-5E7B3617C63D}"/>
              </a:ext>
            </a:extLst>
          </p:cNvPr>
          <p:cNvSpPr/>
          <p:nvPr/>
        </p:nvSpPr>
        <p:spPr>
          <a:xfrm>
            <a:off x="2564006" y="5358818"/>
            <a:ext cx="360000" cy="36000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mc:AlternateContent xmlns:mc="http://schemas.openxmlformats.org/markup-compatibility/2006" xmlns:p14="http://schemas.microsoft.com/office/powerpoint/2010/main">
        <mc:Choice Requires="p14">
          <p:contentPart p14:bwMode="auto" r:id="rId3">
            <p14:nvContentPartPr>
              <p14:cNvPr id="3" name="Entrada de lápiz 2">
                <a:extLst>
                  <a:ext uri="{FF2B5EF4-FFF2-40B4-BE49-F238E27FC236}">
                    <a16:creationId xmlns:a16="http://schemas.microsoft.com/office/drawing/2014/main" id="{068BDAB0-A986-4236-868C-5AA608544A3B}"/>
                  </a:ext>
                </a:extLst>
              </p14:cNvPr>
              <p14:cNvContentPartPr/>
              <p14:nvPr/>
            </p14:nvContentPartPr>
            <p14:xfrm>
              <a:off x="8967240" y="5792400"/>
              <a:ext cx="55080" cy="32760"/>
            </p14:xfrm>
          </p:contentPart>
        </mc:Choice>
        <mc:Fallback xmlns="">
          <p:pic>
            <p:nvPicPr>
              <p:cNvPr id="3" name="Entrada de lápiz 2">
                <a:extLst>
                  <a:ext uri="{FF2B5EF4-FFF2-40B4-BE49-F238E27FC236}">
                    <a16:creationId xmlns:a16="http://schemas.microsoft.com/office/drawing/2014/main" id="{068BDAB0-A986-4236-868C-5AA608544A3B}"/>
                  </a:ext>
                </a:extLst>
              </p:cNvPr>
              <p:cNvPicPr/>
              <p:nvPr/>
            </p:nvPicPr>
            <p:blipFill>
              <a:blip r:embed="rId4"/>
              <a:stretch>
                <a:fillRect/>
              </a:stretch>
            </p:blipFill>
            <p:spPr>
              <a:xfrm>
                <a:off x="8957880" y="5783040"/>
                <a:ext cx="73800" cy="51480"/>
              </a:xfrm>
              <a:prstGeom prst="rect">
                <a:avLst/>
              </a:prstGeom>
            </p:spPr>
          </p:pic>
        </mc:Fallback>
      </mc:AlternateContent>
    </p:spTree>
    <p:extLst>
      <p:ext uri="{BB962C8B-B14F-4D97-AF65-F5344CB8AC3E}">
        <p14:creationId xmlns:p14="http://schemas.microsoft.com/office/powerpoint/2010/main" val="285375084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par>
                                <p:cTn id="21" presetID="26" presetClass="entr" presetSubtype="0" fill="hold" grpId="0" nodeType="withEffect">
                                  <p:stCondLst>
                                    <p:cond delay="10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par>
                                <p:cTn id="37" presetID="26" presetClass="entr" presetSubtype="0" fill="hold" grpId="0" nodeType="withEffect">
                                  <p:stCondLst>
                                    <p:cond delay="20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80">
                                          <p:stCondLst>
                                            <p:cond delay="0"/>
                                          </p:stCondLst>
                                        </p:cTn>
                                        <p:tgtEl>
                                          <p:spTgt spid="7"/>
                                        </p:tgtEl>
                                      </p:cBhvr>
                                    </p:animEffect>
                                    <p:anim calcmode="lin" valueType="num">
                                      <p:cBhvr>
                                        <p:cTn id="40"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45" dur="26">
                                          <p:stCondLst>
                                            <p:cond delay="650"/>
                                          </p:stCondLst>
                                        </p:cTn>
                                        <p:tgtEl>
                                          <p:spTgt spid="7"/>
                                        </p:tgtEl>
                                      </p:cBhvr>
                                      <p:to x="100000" y="60000"/>
                                    </p:animScale>
                                    <p:animScale>
                                      <p:cBhvr>
                                        <p:cTn id="46" dur="166" decel="50000">
                                          <p:stCondLst>
                                            <p:cond delay="676"/>
                                          </p:stCondLst>
                                        </p:cTn>
                                        <p:tgtEl>
                                          <p:spTgt spid="7"/>
                                        </p:tgtEl>
                                      </p:cBhvr>
                                      <p:to x="100000" y="100000"/>
                                    </p:animScale>
                                    <p:animScale>
                                      <p:cBhvr>
                                        <p:cTn id="47" dur="26">
                                          <p:stCondLst>
                                            <p:cond delay="1312"/>
                                          </p:stCondLst>
                                        </p:cTn>
                                        <p:tgtEl>
                                          <p:spTgt spid="7"/>
                                        </p:tgtEl>
                                      </p:cBhvr>
                                      <p:to x="100000" y="80000"/>
                                    </p:animScale>
                                    <p:animScale>
                                      <p:cBhvr>
                                        <p:cTn id="48" dur="166" decel="50000">
                                          <p:stCondLst>
                                            <p:cond delay="1338"/>
                                          </p:stCondLst>
                                        </p:cTn>
                                        <p:tgtEl>
                                          <p:spTgt spid="7"/>
                                        </p:tgtEl>
                                      </p:cBhvr>
                                      <p:to x="100000" y="100000"/>
                                    </p:animScale>
                                    <p:animScale>
                                      <p:cBhvr>
                                        <p:cTn id="49" dur="26">
                                          <p:stCondLst>
                                            <p:cond delay="1642"/>
                                          </p:stCondLst>
                                        </p:cTn>
                                        <p:tgtEl>
                                          <p:spTgt spid="7"/>
                                        </p:tgtEl>
                                      </p:cBhvr>
                                      <p:to x="100000" y="90000"/>
                                    </p:animScale>
                                    <p:animScale>
                                      <p:cBhvr>
                                        <p:cTn id="50" dur="166" decel="50000">
                                          <p:stCondLst>
                                            <p:cond delay="1668"/>
                                          </p:stCondLst>
                                        </p:cTn>
                                        <p:tgtEl>
                                          <p:spTgt spid="7"/>
                                        </p:tgtEl>
                                      </p:cBhvr>
                                      <p:to x="100000" y="100000"/>
                                    </p:animScale>
                                    <p:animScale>
                                      <p:cBhvr>
                                        <p:cTn id="51" dur="26">
                                          <p:stCondLst>
                                            <p:cond delay="1808"/>
                                          </p:stCondLst>
                                        </p:cTn>
                                        <p:tgtEl>
                                          <p:spTgt spid="7"/>
                                        </p:tgtEl>
                                      </p:cBhvr>
                                      <p:to x="100000" y="95000"/>
                                    </p:animScale>
                                    <p:animScale>
                                      <p:cBhvr>
                                        <p:cTn id="52" dur="166" decel="50000">
                                          <p:stCondLst>
                                            <p:cond delay="1834"/>
                                          </p:stCondLst>
                                        </p:cTn>
                                        <p:tgtEl>
                                          <p:spTgt spid="7"/>
                                        </p:tgtEl>
                                      </p:cBhvr>
                                      <p:to x="100000" y="100000"/>
                                    </p:animScale>
                                  </p:childTnLst>
                                </p:cTn>
                              </p:par>
                              <p:par>
                                <p:cTn id="53" presetID="26" presetClass="entr" presetSubtype="0" fill="hold" grpId="0" nodeType="withEffect">
                                  <p:stCondLst>
                                    <p:cond delay="40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80">
                                          <p:stCondLst>
                                            <p:cond delay="0"/>
                                          </p:stCondLst>
                                        </p:cTn>
                                        <p:tgtEl>
                                          <p:spTgt spid="8"/>
                                        </p:tgtEl>
                                      </p:cBhvr>
                                    </p:animEffect>
                                    <p:anim calcmode="lin" valueType="num">
                                      <p:cBhvr>
                                        <p:cTn id="56"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61" dur="26">
                                          <p:stCondLst>
                                            <p:cond delay="650"/>
                                          </p:stCondLst>
                                        </p:cTn>
                                        <p:tgtEl>
                                          <p:spTgt spid="8"/>
                                        </p:tgtEl>
                                      </p:cBhvr>
                                      <p:to x="100000" y="60000"/>
                                    </p:animScale>
                                    <p:animScale>
                                      <p:cBhvr>
                                        <p:cTn id="62" dur="166" decel="50000">
                                          <p:stCondLst>
                                            <p:cond delay="676"/>
                                          </p:stCondLst>
                                        </p:cTn>
                                        <p:tgtEl>
                                          <p:spTgt spid="8"/>
                                        </p:tgtEl>
                                      </p:cBhvr>
                                      <p:to x="100000" y="100000"/>
                                    </p:animScale>
                                    <p:animScale>
                                      <p:cBhvr>
                                        <p:cTn id="63" dur="26">
                                          <p:stCondLst>
                                            <p:cond delay="1312"/>
                                          </p:stCondLst>
                                        </p:cTn>
                                        <p:tgtEl>
                                          <p:spTgt spid="8"/>
                                        </p:tgtEl>
                                      </p:cBhvr>
                                      <p:to x="100000" y="80000"/>
                                    </p:animScale>
                                    <p:animScale>
                                      <p:cBhvr>
                                        <p:cTn id="64" dur="166" decel="50000">
                                          <p:stCondLst>
                                            <p:cond delay="1338"/>
                                          </p:stCondLst>
                                        </p:cTn>
                                        <p:tgtEl>
                                          <p:spTgt spid="8"/>
                                        </p:tgtEl>
                                      </p:cBhvr>
                                      <p:to x="100000" y="100000"/>
                                    </p:animScale>
                                    <p:animScale>
                                      <p:cBhvr>
                                        <p:cTn id="65" dur="26">
                                          <p:stCondLst>
                                            <p:cond delay="1642"/>
                                          </p:stCondLst>
                                        </p:cTn>
                                        <p:tgtEl>
                                          <p:spTgt spid="8"/>
                                        </p:tgtEl>
                                      </p:cBhvr>
                                      <p:to x="100000" y="90000"/>
                                    </p:animScale>
                                    <p:animScale>
                                      <p:cBhvr>
                                        <p:cTn id="66" dur="166" decel="50000">
                                          <p:stCondLst>
                                            <p:cond delay="1668"/>
                                          </p:stCondLst>
                                        </p:cTn>
                                        <p:tgtEl>
                                          <p:spTgt spid="8"/>
                                        </p:tgtEl>
                                      </p:cBhvr>
                                      <p:to x="100000" y="100000"/>
                                    </p:animScale>
                                    <p:animScale>
                                      <p:cBhvr>
                                        <p:cTn id="67" dur="26">
                                          <p:stCondLst>
                                            <p:cond delay="1808"/>
                                          </p:stCondLst>
                                        </p:cTn>
                                        <p:tgtEl>
                                          <p:spTgt spid="8"/>
                                        </p:tgtEl>
                                      </p:cBhvr>
                                      <p:to x="100000" y="95000"/>
                                    </p:animScale>
                                    <p:animScale>
                                      <p:cBhvr>
                                        <p:cTn id="68" dur="166" decel="50000">
                                          <p:stCondLst>
                                            <p:cond delay="1834"/>
                                          </p:stCondLst>
                                        </p:cTn>
                                        <p:tgtEl>
                                          <p:spTgt spid="8"/>
                                        </p:tgtEl>
                                      </p:cBhvr>
                                      <p:to x="100000" y="100000"/>
                                    </p:animScale>
                                  </p:childTnLst>
                                </p:cTn>
                              </p:par>
                              <p:par>
                                <p:cTn id="69" presetID="26" presetClass="entr" presetSubtype="0" fill="hold" grpId="0" nodeType="withEffect">
                                  <p:stCondLst>
                                    <p:cond delay="600"/>
                                  </p:stCondLst>
                                  <p:childTnLst>
                                    <p:set>
                                      <p:cBhvr>
                                        <p:cTn id="70" dur="1" fill="hold">
                                          <p:stCondLst>
                                            <p:cond delay="0"/>
                                          </p:stCondLst>
                                        </p:cTn>
                                        <p:tgtEl>
                                          <p:spTgt spid="9"/>
                                        </p:tgtEl>
                                        <p:attrNameLst>
                                          <p:attrName>style.visibility</p:attrName>
                                        </p:attrNameLst>
                                      </p:cBhvr>
                                      <p:to>
                                        <p:strVal val="visible"/>
                                      </p:to>
                                    </p:set>
                                    <p:animEffect transition="in" filter="wipe(down)">
                                      <p:cBhvr>
                                        <p:cTn id="71" dur="580">
                                          <p:stCondLst>
                                            <p:cond delay="0"/>
                                          </p:stCondLst>
                                        </p:cTn>
                                        <p:tgtEl>
                                          <p:spTgt spid="9"/>
                                        </p:tgtEl>
                                      </p:cBhvr>
                                    </p:animEffect>
                                    <p:anim calcmode="lin" valueType="num">
                                      <p:cBhvr>
                                        <p:cTn id="7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77" dur="26">
                                          <p:stCondLst>
                                            <p:cond delay="650"/>
                                          </p:stCondLst>
                                        </p:cTn>
                                        <p:tgtEl>
                                          <p:spTgt spid="9"/>
                                        </p:tgtEl>
                                      </p:cBhvr>
                                      <p:to x="100000" y="60000"/>
                                    </p:animScale>
                                    <p:animScale>
                                      <p:cBhvr>
                                        <p:cTn id="78" dur="166" decel="50000">
                                          <p:stCondLst>
                                            <p:cond delay="676"/>
                                          </p:stCondLst>
                                        </p:cTn>
                                        <p:tgtEl>
                                          <p:spTgt spid="9"/>
                                        </p:tgtEl>
                                      </p:cBhvr>
                                      <p:to x="100000" y="100000"/>
                                    </p:animScale>
                                    <p:animScale>
                                      <p:cBhvr>
                                        <p:cTn id="79" dur="26">
                                          <p:stCondLst>
                                            <p:cond delay="1312"/>
                                          </p:stCondLst>
                                        </p:cTn>
                                        <p:tgtEl>
                                          <p:spTgt spid="9"/>
                                        </p:tgtEl>
                                      </p:cBhvr>
                                      <p:to x="100000" y="80000"/>
                                    </p:animScale>
                                    <p:animScale>
                                      <p:cBhvr>
                                        <p:cTn id="80" dur="166" decel="50000">
                                          <p:stCondLst>
                                            <p:cond delay="1338"/>
                                          </p:stCondLst>
                                        </p:cTn>
                                        <p:tgtEl>
                                          <p:spTgt spid="9"/>
                                        </p:tgtEl>
                                      </p:cBhvr>
                                      <p:to x="100000" y="100000"/>
                                    </p:animScale>
                                    <p:animScale>
                                      <p:cBhvr>
                                        <p:cTn id="81" dur="26">
                                          <p:stCondLst>
                                            <p:cond delay="1642"/>
                                          </p:stCondLst>
                                        </p:cTn>
                                        <p:tgtEl>
                                          <p:spTgt spid="9"/>
                                        </p:tgtEl>
                                      </p:cBhvr>
                                      <p:to x="100000" y="90000"/>
                                    </p:animScale>
                                    <p:animScale>
                                      <p:cBhvr>
                                        <p:cTn id="82" dur="166" decel="50000">
                                          <p:stCondLst>
                                            <p:cond delay="1668"/>
                                          </p:stCondLst>
                                        </p:cTn>
                                        <p:tgtEl>
                                          <p:spTgt spid="9"/>
                                        </p:tgtEl>
                                      </p:cBhvr>
                                      <p:to x="100000" y="100000"/>
                                    </p:animScale>
                                    <p:animScale>
                                      <p:cBhvr>
                                        <p:cTn id="83" dur="26">
                                          <p:stCondLst>
                                            <p:cond delay="1808"/>
                                          </p:stCondLst>
                                        </p:cTn>
                                        <p:tgtEl>
                                          <p:spTgt spid="9"/>
                                        </p:tgtEl>
                                      </p:cBhvr>
                                      <p:to x="100000" y="95000"/>
                                    </p:animScale>
                                    <p:animScale>
                                      <p:cBhvr>
                                        <p:cTn id="84" dur="166" decel="50000">
                                          <p:stCondLst>
                                            <p:cond delay="1834"/>
                                          </p:stCondLst>
                                        </p:cTn>
                                        <p:tgtEl>
                                          <p:spTgt spid="9"/>
                                        </p:tgtEl>
                                      </p:cBhvr>
                                      <p:to x="100000" y="100000"/>
                                    </p:animScale>
                                  </p:childTnLst>
                                </p:cTn>
                              </p:par>
                              <p:par>
                                <p:cTn id="85" presetID="26" presetClass="entr" presetSubtype="0" fill="hold" grpId="0" nodeType="withEffect">
                                  <p:stCondLst>
                                    <p:cond delay="800"/>
                                  </p:stCondLst>
                                  <p:childTnLst>
                                    <p:set>
                                      <p:cBhvr>
                                        <p:cTn id="86" dur="1" fill="hold">
                                          <p:stCondLst>
                                            <p:cond delay="0"/>
                                          </p:stCondLst>
                                        </p:cTn>
                                        <p:tgtEl>
                                          <p:spTgt spid="10"/>
                                        </p:tgtEl>
                                        <p:attrNameLst>
                                          <p:attrName>style.visibility</p:attrName>
                                        </p:attrNameLst>
                                      </p:cBhvr>
                                      <p:to>
                                        <p:strVal val="visible"/>
                                      </p:to>
                                    </p:set>
                                    <p:animEffect transition="in" filter="wipe(down)">
                                      <p:cBhvr>
                                        <p:cTn id="87" dur="580">
                                          <p:stCondLst>
                                            <p:cond delay="0"/>
                                          </p:stCondLst>
                                        </p:cTn>
                                        <p:tgtEl>
                                          <p:spTgt spid="10"/>
                                        </p:tgtEl>
                                      </p:cBhvr>
                                    </p:animEffect>
                                    <p:anim calcmode="lin" valueType="num">
                                      <p:cBhvr>
                                        <p:cTn id="88"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93" dur="26">
                                          <p:stCondLst>
                                            <p:cond delay="650"/>
                                          </p:stCondLst>
                                        </p:cTn>
                                        <p:tgtEl>
                                          <p:spTgt spid="10"/>
                                        </p:tgtEl>
                                      </p:cBhvr>
                                      <p:to x="100000" y="60000"/>
                                    </p:animScale>
                                    <p:animScale>
                                      <p:cBhvr>
                                        <p:cTn id="94" dur="166" decel="50000">
                                          <p:stCondLst>
                                            <p:cond delay="676"/>
                                          </p:stCondLst>
                                        </p:cTn>
                                        <p:tgtEl>
                                          <p:spTgt spid="10"/>
                                        </p:tgtEl>
                                      </p:cBhvr>
                                      <p:to x="100000" y="100000"/>
                                    </p:animScale>
                                    <p:animScale>
                                      <p:cBhvr>
                                        <p:cTn id="95" dur="26">
                                          <p:stCondLst>
                                            <p:cond delay="1312"/>
                                          </p:stCondLst>
                                        </p:cTn>
                                        <p:tgtEl>
                                          <p:spTgt spid="10"/>
                                        </p:tgtEl>
                                      </p:cBhvr>
                                      <p:to x="100000" y="80000"/>
                                    </p:animScale>
                                    <p:animScale>
                                      <p:cBhvr>
                                        <p:cTn id="96" dur="166" decel="50000">
                                          <p:stCondLst>
                                            <p:cond delay="1338"/>
                                          </p:stCondLst>
                                        </p:cTn>
                                        <p:tgtEl>
                                          <p:spTgt spid="10"/>
                                        </p:tgtEl>
                                      </p:cBhvr>
                                      <p:to x="100000" y="100000"/>
                                    </p:animScale>
                                    <p:animScale>
                                      <p:cBhvr>
                                        <p:cTn id="97" dur="26">
                                          <p:stCondLst>
                                            <p:cond delay="1642"/>
                                          </p:stCondLst>
                                        </p:cTn>
                                        <p:tgtEl>
                                          <p:spTgt spid="10"/>
                                        </p:tgtEl>
                                      </p:cBhvr>
                                      <p:to x="100000" y="90000"/>
                                    </p:animScale>
                                    <p:animScale>
                                      <p:cBhvr>
                                        <p:cTn id="98" dur="166" decel="50000">
                                          <p:stCondLst>
                                            <p:cond delay="1668"/>
                                          </p:stCondLst>
                                        </p:cTn>
                                        <p:tgtEl>
                                          <p:spTgt spid="10"/>
                                        </p:tgtEl>
                                      </p:cBhvr>
                                      <p:to x="100000" y="100000"/>
                                    </p:animScale>
                                    <p:animScale>
                                      <p:cBhvr>
                                        <p:cTn id="99" dur="26">
                                          <p:stCondLst>
                                            <p:cond delay="1808"/>
                                          </p:stCondLst>
                                        </p:cTn>
                                        <p:tgtEl>
                                          <p:spTgt spid="10"/>
                                        </p:tgtEl>
                                      </p:cBhvr>
                                      <p:to x="100000" y="95000"/>
                                    </p:animScale>
                                    <p:animScale>
                                      <p:cBhvr>
                                        <p:cTn id="100" dur="166" decel="50000">
                                          <p:stCondLst>
                                            <p:cond delay="1834"/>
                                          </p:stCondLst>
                                        </p:cTn>
                                        <p:tgtEl>
                                          <p:spTgt spid="10"/>
                                        </p:tgtEl>
                                      </p:cBhvr>
                                      <p:to x="100000" y="100000"/>
                                    </p:animScale>
                                  </p:childTnLst>
                                </p:cTn>
                              </p:par>
                              <p:par>
                                <p:cTn id="101" presetID="26" presetClass="entr" presetSubtype="0" fill="hold" grpId="0" nodeType="withEffect">
                                  <p:stCondLst>
                                    <p:cond delay="800"/>
                                  </p:stCondLst>
                                  <p:childTnLst>
                                    <p:set>
                                      <p:cBhvr>
                                        <p:cTn id="102" dur="1" fill="hold">
                                          <p:stCondLst>
                                            <p:cond delay="0"/>
                                          </p:stCondLst>
                                        </p:cTn>
                                        <p:tgtEl>
                                          <p:spTgt spid="17"/>
                                        </p:tgtEl>
                                        <p:attrNameLst>
                                          <p:attrName>style.visibility</p:attrName>
                                        </p:attrNameLst>
                                      </p:cBhvr>
                                      <p:to>
                                        <p:strVal val="visible"/>
                                      </p:to>
                                    </p:set>
                                    <p:animEffect transition="in" filter="wipe(down)">
                                      <p:cBhvr>
                                        <p:cTn id="103" dur="580">
                                          <p:stCondLst>
                                            <p:cond delay="0"/>
                                          </p:stCondLst>
                                        </p:cTn>
                                        <p:tgtEl>
                                          <p:spTgt spid="17"/>
                                        </p:tgtEl>
                                      </p:cBhvr>
                                    </p:animEffect>
                                    <p:anim calcmode="lin" valueType="num">
                                      <p:cBhvr>
                                        <p:cTn id="104"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09" dur="26">
                                          <p:stCondLst>
                                            <p:cond delay="650"/>
                                          </p:stCondLst>
                                        </p:cTn>
                                        <p:tgtEl>
                                          <p:spTgt spid="17"/>
                                        </p:tgtEl>
                                      </p:cBhvr>
                                      <p:to x="100000" y="60000"/>
                                    </p:animScale>
                                    <p:animScale>
                                      <p:cBhvr>
                                        <p:cTn id="110" dur="166" decel="50000">
                                          <p:stCondLst>
                                            <p:cond delay="676"/>
                                          </p:stCondLst>
                                        </p:cTn>
                                        <p:tgtEl>
                                          <p:spTgt spid="17"/>
                                        </p:tgtEl>
                                      </p:cBhvr>
                                      <p:to x="100000" y="100000"/>
                                    </p:animScale>
                                    <p:animScale>
                                      <p:cBhvr>
                                        <p:cTn id="111" dur="26">
                                          <p:stCondLst>
                                            <p:cond delay="1312"/>
                                          </p:stCondLst>
                                        </p:cTn>
                                        <p:tgtEl>
                                          <p:spTgt spid="17"/>
                                        </p:tgtEl>
                                      </p:cBhvr>
                                      <p:to x="100000" y="80000"/>
                                    </p:animScale>
                                    <p:animScale>
                                      <p:cBhvr>
                                        <p:cTn id="112" dur="166" decel="50000">
                                          <p:stCondLst>
                                            <p:cond delay="1338"/>
                                          </p:stCondLst>
                                        </p:cTn>
                                        <p:tgtEl>
                                          <p:spTgt spid="17"/>
                                        </p:tgtEl>
                                      </p:cBhvr>
                                      <p:to x="100000" y="100000"/>
                                    </p:animScale>
                                    <p:animScale>
                                      <p:cBhvr>
                                        <p:cTn id="113" dur="26">
                                          <p:stCondLst>
                                            <p:cond delay="1642"/>
                                          </p:stCondLst>
                                        </p:cTn>
                                        <p:tgtEl>
                                          <p:spTgt spid="17"/>
                                        </p:tgtEl>
                                      </p:cBhvr>
                                      <p:to x="100000" y="90000"/>
                                    </p:animScale>
                                    <p:animScale>
                                      <p:cBhvr>
                                        <p:cTn id="114" dur="166" decel="50000">
                                          <p:stCondLst>
                                            <p:cond delay="1668"/>
                                          </p:stCondLst>
                                        </p:cTn>
                                        <p:tgtEl>
                                          <p:spTgt spid="17"/>
                                        </p:tgtEl>
                                      </p:cBhvr>
                                      <p:to x="100000" y="100000"/>
                                    </p:animScale>
                                    <p:animScale>
                                      <p:cBhvr>
                                        <p:cTn id="115" dur="26">
                                          <p:stCondLst>
                                            <p:cond delay="1808"/>
                                          </p:stCondLst>
                                        </p:cTn>
                                        <p:tgtEl>
                                          <p:spTgt spid="17"/>
                                        </p:tgtEl>
                                      </p:cBhvr>
                                      <p:to x="100000" y="95000"/>
                                    </p:animScale>
                                    <p:animScale>
                                      <p:cBhvr>
                                        <p:cTn id="116" dur="166" decel="50000">
                                          <p:stCondLst>
                                            <p:cond delay="1834"/>
                                          </p:stCondLst>
                                        </p:cTn>
                                        <p:tgtEl>
                                          <p:spTgt spid="17"/>
                                        </p:tgtEl>
                                      </p:cBhvr>
                                      <p:to x="100000" y="100000"/>
                                    </p:animScale>
                                  </p:childTnLst>
                                </p:cTn>
                              </p:par>
                              <p:par>
                                <p:cTn id="117" presetID="26" presetClass="entr" presetSubtype="0" fill="hold" grpId="0" nodeType="withEffect">
                                  <p:stCondLst>
                                    <p:cond delay="100"/>
                                  </p:stCondLst>
                                  <p:childTnLst>
                                    <p:set>
                                      <p:cBhvr>
                                        <p:cTn id="118" dur="1" fill="hold">
                                          <p:stCondLst>
                                            <p:cond delay="0"/>
                                          </p:stCondLst>
                                        </p:cTn>
                                        <p:tgtEl>
                                          <p:spTgt spid="18"/>
                                        </p:tgtEl>
                                        <p:attrNameLst>
                                          <p:attrName>style.visibility</p:attrName>
                                        </p:attrNameLst>
                                      </p:cBhvr>
                                      <p:to>
                                        <p:strVal val="visible"/>
                                      </p:to>
                                    </p:set>
                                    <p:animEffect transition="in" filter="wipe(down)">
                                      <p:cBhvr>
                                        <p:cTn id="119" dur="580">
                                          <p:stCondLst>
                                            <p:cond delay="0"/>
                                          </p:stCondLst>
                                        </p:cTn>
                                        <p:tgtEl>
                                          <p:spTgt spid="18"/>
                                        </p:tgtEl>
                                      </p:cBhvr>
                                    </p:animEffect>
                                    <p:anim calcmode="lin" valueType="num">
                                      <p:cBhvr>
                                        <p:cTn id="120"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125" dur="26">
                                          <p:stCondLst>
                                            <p:cond delay="650"/>
                                          </p:stCondLst>
                                        </p:cTn>
                                        <p:tgtEl>
                                          <p:spTgt spid="18"/>
                                        </p:tgtEl>
                                      </p:cBhvr>
                                      <p:to x="100000" y="60000"/>
                                    </p:animScale>
                                    <p:animScale>
                                      <p:cBhvr>
                                        <p:cTn id="126" dur="166" decel="50000">
                                          <p:stCondLst>
                                            <p:cond delay="676"/>
                                          </p:stCondLst>
                                        </p:cTn>
                                        <p:tgtEl>
                                          <p:spTgt spid="18"/>
                                        </p:tgtEl>
                                      </p:cBhvr>
                                      <p:to x="100000" y="100000"/>
                                    </p:animScale>
                                    <p:animScale>
                                      <p:cBhvr>
                                        <p:cTn id="127" dur="26">
                                          <p:stCondLst>
                                            <p:cond delay="1312"/>
                                          </p:stCondLst>
                                        </p:cTn>
                                        <p:tgtEl>
                                          <p:spTgt spid="18"/>
                                        </p:tgtEl>
                                      </p:cBhvr>
                                      <p:to x="100000" y="80000"/>
                                    </p:animScale>
                                    <p:animScale>
                                      <p:cBhvr>
                                        <p:cTn id="128" dur="166" decel="50000">
                                          <p:stCondLst>
                                            <p:cond delay="1338"/>
                                          </p:stCondLst>
                                        </p:cTn>
                                        <p:tgtEl>
                                          <p:spTgt spid="18"/>
                                        </p:tgtEl>
                                      </p:cBhvr>
                                      <p:to x="100000" y="100000"/>
                                    </p:animScale>
                                    <p:animScale>
                                      <p:cBhvr>
                                        <p:cTn id="129" dur="26">
                                          <p:stCondLst>
                                            <p:cond delay="1642"/>
                                          </p:stCondLst>
                                        </p:cTn>
                                        <p:tgtEl>
                                          <p:spTgt spid="18"/>
                                        </p:tgtEl>
                                      </p:cBhvr>
                                      <p:to x="100000" y="90000"/>
                                    </p:animScale>
                                    <p:animScale>
                                      <p:cBhvr>
                                        <p:cTn id="130" dur="166" decel="50000">
                                          <p:stCondLst>
                                            <p:cond delay="1668"/>
                                          </p:stCondLst>
                                        </p:cTn>
                                        <p:tgtEl>
                                          <p:spTgt spid="18"/>
                                        </p:tgtEl>
                                      </p:cBhvr>
                                      <p:to x="100000" y="100000"/>
                                    </p:animScale>
                                    <p:animScale>
                                      <p:cBhvr>
                                        <p:cTn id="131" dur="26">
                                          <p:stCondLst>
                                            <p:cond delay="1808"/>
                                          </p:stCondLst>
                                        </p:cTn>
                                        <p:tgtEl>
                                          <p:spTgt spid="18"/>
                                        </p:tgtEl>
                                      </p:cBhvr>
                                      <p:to x="100000" y="95000"/>
                                    </p:animScale>
                                    <p:animScale>
                                      <p:cBhvr>
                                        <p:cTn id="132" dur="166" decel="50000">
                                          <p:stCondLst>
                                            <p:cond delay="1834"/>
                                          </p:stCondLst>
                                        </p:cTn>
                                        <p:tgtEl>
                                          <p:spTgt spid="18"/>
                                        </p:tgtEl>
                                      </p:cBhvr>
                                      <p:to x="100000" y="100000"/>
                                    </p:animScale>
                                  </p:childTnLst>
                                </p:cTn>
                              </p:par>
                              <p:par>
                                <p:cTn id="133" presetID="26" presetClass="entr" presetSubtype="0" fill="hold" grpId="0" nodeType="withEffect">
                                  <p:stCondLst>
                                    <p:cond delay="200"/>
                                  </p:stCondLst>
                                  <p:childTnLst>
                                    <p:set>
                                      <p:cBhvr>
                                        <p:cTn id="134" dur="1" fill="hold">
                                          <p:stCondLst>
                                            <p:cond delay="0"/>
                                          </p:stCondLst>
                                        </p:cTn>
                                        <p:tgtEl>
                                          <p:spTgt spid="19"/>
                                        </p:tgtEl>
                                        <p:attrNameLst>
                                          <p:attrName>style.visibility</p:attrName>
                                        </p:attrNameLst>
                                      </p:cBhvr>
                                      <p:to>
                                        <p:strVal val="visible"/>
                                      </p:to>
                                    </p:set>
                                    <p:animEffect transition="in" filter="wipe(down)">
                                      <p:cBhvr>
                                        <p:cTn id="135" dur="580">
                                          <p:stCondLst>
                                            <p:cond delay="0"/>
                                          </p:stCondLst>
                                        </p:cTn>
                                        <p:tgtEl>
                                          <p:spTgt spid="19"/>
                                        </p:tgtEl>
                                      </p:cBhvr>
                                    </p:animEffect>
                                    <p:anim calcmode="lin" valueType="num">
                                      <p:cBhvr>
                                        <p:cTn id="136"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141" dur="26">
                                          <p:stCondLst>
                                            <p:cond delay="650"/>
                                          </p:stCondLst>
                                        </p:cTn>
                                        <p:tgtEl>
                                          <p:spTgt spid="19"/>
                                        </p:tgtEl>
                                      </p:cBhvr>
                                      <p:to x="100000" y="60000"/>
                                    </p:animScale>
                                    <p:animScale>
                                      <p:cBhvr>
                                        <p:cTn id="142" dur="166" decel="50000">
                                          <p:stCondLst>
                                            <p:cond delay="676"/>
                                          </p:stCondLst>
                                        </p:cTn>
                                        <p:tgtEl>
                                          <p:spTgt spid="19"/>
                                        </p:tgtEl>
                                      </p:cBhvr>
                                      <p:to x="100000" y="100000"/>
                                    </p:animScale>
                                    <p:animScale>
                                      <p:cBhvr>
                                        <p:cTn id="143" dur="26">
                                          <p:stCondLst>
                                            <p:cond delay="1312"/>
                                          </p:stCondLst>
                                        </p:cTn>
                                        <p:tgtEl>
                                          <p:spTgt spid="19"/>
                                        </p:tgtEl>
                                      </p:cBhvr>
                                      <p:to x="100000" y="80000"/>
                                    </p:animScale>
                                    <p:animScale>
                                      <p:cBhvr>
                                        <p:cTn id="144" dur="166" decel="50000">
                                          <p:stCondLst>
                                            <p:cond delay="1338"/>
                                          </p:stCondLst>
                                        </p:cTn>
                                        <p:tgtEl>
                                          <p:spTgt spid="19"/>
                                        </p:tgtEl>
                                      </p:cBhvr>
                                      <p:to x="100000" y="100000"/>
                                    </p:animScale>
                                    <p:animScale>
                                      <p:cBhvr>
                                        <p:cTn id="145" dur="26">
                                          <p:stCondLst>
                                            <p:cond delay="1642"/>
                                          </p:stCondLst>
                                        </p:cTn>
                                        <p:tgtEl>
                                          <p:spTgt spid="19"/>
                                        </p:tgtEl>
                                      </p:cBhvr>
                                      <p:to x="100000" y="90000"/>
                                    </p:animScale>
                                    <p:animScale>
                                      <p:cBhvr>
                                        <p:cTn id="146" dur="166" decel="50000">
                                          <p:stCondLst>
                                            <p:cond delay="1668"/>
                                          </p:stCondLst>
                                        </p:cTn>
                                        <p:tgtEl>
                                          <p:spTgt spid="19"/>
                                        </p:tgtEl>
                                      </p:cBhvr>
                                      <p:to x="100000" y="100000"/>
                                    </p:animScale>
                                    <p:animScale>
                                      <p:cBhvr>
                                        <p:cTn id="147" dur="26">
                                          <p:stCondLst>
                                            <p:cond delay="1808"/>
                                          </p:stCondLst>
                                        </p:cTn>
                                        <p:tgtEl>
                                          <p:spTgt spid="19"/>
                                        </p:tgtEl>
                                      </p:cBhvr>
                                      <p:to x="100000" y="95000"/>
                                    </p:animScale>
                                    <p:animScale>
                                      <p:cBhvr>
                                        <p:cTn id="148" dur="166" decel="50000">
                                          <p:stCondLst>
                                            <p:cond delay="1834"/>
                                          </p:stCondLst>
                                        </p:cTn>
                                        <p:tgtEl>
                                          <p:spTgt spid="19"/>
                                        </p:tgtEl>
                                      </p:cBhvr>
                                      <p:to x="100000" y="100000"/>
                                    </p:animScale>
                                  </p:childTnLst>
                                </p:cTn>
                              </p:par>
                              <p:par>
                                <p:cTn id="149" presetID="26" presetClass="entr" presetSubtype="0" fill="hold" grpId="0" nodeType="withEffect">
                                  <p:stCondLst>
                                    <p:cond delay="400"/>
                                  </p:stCondLst>
                                  <p:childTnLst>
                                    <p:set>
                                      <p:cBhvr>
                                        <p:cTn id="150" dur="1" fill="hold">
                                          <p:stCondLst>
                                            <p:cond delay="0"/>
                                          </p:stCondLst>
                                        </p:cTn>
                                        <p:tgtEl>
                                          <p:spTgt spid="21"/>
                                        </p:tgtEl>
                                        <p:attrNameLst>
                                          <p:attrName>style.visibility</p:attrName>
                                        </p:attrNameLst>
                                      </p:cBhvr>
                                      <p:to>
                                        <p:strVal val="visible"/>
                                      </p:to>
                                    </p:set>
                                    <p:animEffect transition="in" filter="wipe(down)">
                                      <p:cBhvr>
                                        <p:cTn id="151" dur="580">
                                          <p:stCondLst>
                                            <p:cond delay="0"/>
                                          </p:stCondLst>
                                        </p:cTn>
                                        <p:tgtEl>
                                          <p:spTgt spid="21"/>
                                        </p:tgtEl>
                                      </p:cBhvr>
                                    </p:animEffect>
                                    <p:anim calcmode="lin" valueType="num">
                                      <p:cBhvr>
                                        <p:cTn id="152"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157" dur="26">
                                          <p:stCondLst>
                                            <p:cond delay="650"/>
                                          </p:stCondLst>
                                        </p:cTn>
                                        <p:tgtEl>
                                          <p:spTgt spid="21"/>
                                        </p:tgtEl>
                                      </p:cBhvr>
                                      <p:to x="100000" y="60000"/>
                                    </p:animScale>
                                    <p:animScale>
                                      <p:cBhvr>
                                        <p:cTn id="158" dur="166" decel="50000">
                                          <p:stCondLst>
                                            <p:cond delay="676"/>
                                          </p:stCondLst>
                                        </p:cTn>
                                        <p:tgtEl>
                                          <p:spTgt spid="21"/>
                                        </p:tgtEl>
                                      </p:cBhvr>
                                      <p:to x="100000" y="100000"/>
                                    </p:animScale>
                                    <p:animScale>
                                      <p:cBhvr>
                                        <p:cTn id="159" dur="26">
                                          <p:stCondLst>
                                            <p:cond delay="1312"/>
                                          </p:stCondLst>
                                        </p:cTn>
                                        <p:tgtEl>
                                          <p:spTgt spid="21"/>
                                        </p:tgtEl>
                                      </p:cBhvr>
                                      <p:to x="100000" y="80000"/>
                                    </p:animScale>
                                    <p:animScale>
                                      <p:cBhvr>
                                        <p:cTn id="160" dur="166" decel="50000">
                                          <p:stCondLst>
                                            <p:cond delay="1338"/>
                                          </p:stCondLst>
                                        </p:cTn>
                                        <p:tgtEl>
                                          <p:spTgt spid="21"/>
                                        </p:tgtEl>
                                      </p:cBhvr>
                                      <p:to x="100000" y="100000"/>
                                    </p:animScale>
                                    <p:animScale>
                                      <p:cBhvr>
                                        <p:cTn id="161" dur="26">
                                          <p:stCondLst>
                                            <p:cond delay="1642"/>
                                          </p:stCondLst>
                                        </p:cTn>
                                        <p:tgtEl>
                                          <p:spTgt spid="21"/>
                                        </p:tgtEl>
                                      </p:cBhvr>
                                      <p:to x="100000" y="90000"/>
                                    </p:animScale>
                                    <p:animScale>
                                      <p:cBhvr>
                                        <p:cTn id="162" dur="166" decel="50000">
                                          <p:stCondLst>
                                            <p:cond delay="1668"/>
                                          </p:stCondLst>
                                        </p:cTn>
                                        <p:tgtEl>
                                          <p:spTgt spid="21"/>
                                        </p:tgtEl>
                                      </p:cBhvr>
                                      <p:to x="100000" y="100000"/>
                                    </p:animScale>
                                    <p:animScale>
                                      <p:cBhvr>
                                        <p:cTn id="163" dur="26">
                                          <p:stCondLst>
                                            <p:cond delay="1808"/>
                                          </p:stCondLst>
                                        </p:cTn>
                                        <p:tgtEl>
                                          <p:spTgt spid="21"/>
                                        </p:tgtEl>
                                      </p:cBhvr>
                                      <p:to x="100000" y="95000"/>
                                    </p:animScale>
                                    <p:animScale>
                                      <p:cBhvr>
                                        <p:cTn id="164" dur="166" decel="50000">
                                          <p:stCondLst>
                                            <p:cond delay="1834"/>
                                          </p:stCondLst>
                                        </p:cTn>
                                        <p:tgtEl>
                                          <p:spTgt spid="21"/>
                                        </p:tgtEl>
                                      </p:cBhvr>
                                      <p:to x="100000" y="100000"/>
                                    </p:animScale>
                                  </p:childTnLst>
                                </p:cTn>
                              </p:par>
                              <p:par>
                                <p:cTn id="165" presetID="26" presetClass="entr" presetSubtype="0" fill="hold" grpId="0" nodeType="withEffect">
                                  <p:stCondLst>
                                    <p:cond delay="600"/>
                                  </p:stCondLst>
                                  <p:childTnLst>
                                    <p:set>
                                      <p:cBhvr>
                                        <p:cTn id="166" dur="1" fill="hold">
                                          <p:stCondLst>
                                            <p:cond delay="0"/>
                                          </p:stCondLst>
                                        </p:cTn>
                                        <p:tgtEl>
                                          <p:spTgt spid="22"/>
                                        </p:tgtEl>
                                        <p:attrNameLst>
                                          <p:attrName>style.visibility</p:attrName>
                                        </p:attrNameLst>
                                      </p:cBhvr>
                                      <p:to>
                                        <p:strVal val="visible"/>
                                      </p:to>
                                    </p:set>
                                    <p:animEffect transition="in" filter="wipe(down)">
                                      <p:cBhvr>
                                        <p:cTn id="167" dur="580">
                                          <p:stCondLst>
                                            <p:cond delay="0"/>
                                          </p:stCondLst>
                                        </p:cTn>
                                        <p:tgtEl>
                                          <p:spTgt spid="22"/>
                                        </p:tgtEl>
                                      </p:cBhvr>
                                    </p:animEffect>
                                    <p:anim calcmode="lin" valueType="num">
                                      <p:cBhvr>
                                        <p:cTn id="168"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73" dur="26">
                                          <p:stCondLst>
                                            <p:cond delay="650"/>
                                          </p:stCondLst>
                                        </p:cTn>
                                        <p:tgtEl>
                                          <p:spTgt spid="22"/>
                                        </p:tgtEl>
                                      </p:cBhvr>
                                      <p:to x="100000" y="60000"/>
                                    </p:animScale>
                                    <p:animScale>
                                      <p:cBhvr>
                                        <p:cTn id="174" dur="166" decel="50000">
                                          <p:stCondLst>
                                            <p:cond delay="676"/>
                                          </p:stCondLst>
                                        </p:cTn>
                                        <p:tgtEl>
                                          <p:spTgt spid="22"/>
                                        </p:tgtEl>
                                      </p:cBhvr>
                                      <p:to x="100000" y="100000"/>
                                    </p:animScale>
                                    <p:animScale>
                                      <p:cBhvr>
                                        <p:cTn id="175" dur="26">
                                          <p:stCondLst>
                                            <p:cond delay="1312"/>
                                          </p:stCondLst>
                                        </p:cTn>
                                        <p:tgtEl>
                                          <p:spTgt spid="22"/>
                                        </p:tgtEl>
                                      </p:cBhvr>
                                      <p:to x="100000" y="80000"/>
                                    </p:animScale>
                                    <p:animScale>
                                      <p:cBhvr>
                                        <p:cTn id="176" dur="166" decel="50000">
                                          <p:stCondLst>
                                            <p:cond delay="1338"/>
                                          </p:stCondLst>
                                        </p:cTn>
                                        <p:tgtEl>
                                          <p:spTgt spid="22"/>
                                        </p:tgtEl>
                                      </p:cBhvr>
                                      <p:to x="100000" y="100000"/>
                                    </p:animScale>
                                    <p:animScale>
                                      <p:cBhvr>
                                        <p:cTn id="177" dur="26">
                                          <p:stCondLst>
                                            <p:cond delay="1642"/>
                                          </p:stCondLst>
                                        </p:cTn>
                                        <p:tgtEl>
                                          <p:spTgt spid="22"/>
                                        </p:tgtEl>
                                      </p:cBhvr>
                                      <p:to x="100000" y="90000"/>
                                    </p:animScale>
                                    <p:animScale>
                                      <p:cBhvr>
                                        <p:cTn id="178" dur="166" decel="50000">
                                          <p:stCondLst>
                                            <p:cond delay="1668"/>
                                          </p:stCondLst>
                                        </p:cTn>
                                        <p:tgtEl>
                                          <p:spTgt spid="22"/>
                                        </p:tgtEl>
                                      </p:cBhvr>
                                      <p:to x="100000" y="100000"/>
                                    </p:animScale>
                                    <p:animScale>
                                      <p:cBhvr>
                                        <p:cTn id="179" dur="26">
                                          <p:stCondLst>
                                            <p:cond delay="1808"/>
                                          </p:stCondLst>
                                        </p:cTn>
                                        <p:tgtEl>
                                          <p:spTgt spid="22"/>
                                        </p:tgtEl>
                                      </p:cBhvr>
                                      <p:to x="100000" y="95000"/>
                                    </p:animScale>
                                    <p:animScale>
                                      <p:cBhvr>
                                        <p:cTn id="180" dur="166" decel="50000">
                                          <p:stCondLst>
                                            <p:cond delay="1834"/>
                                          </p:stCondLst>
                                        </p:cTn>
                                        <p:tgtEl>
                                          <p:spTgt spid="22"/>
                                        </p:tgtEl>
                                      </p:cBhvr>
                                      <p:to x="100000" y="100000"/>
                                    </p:animScale>
                                  </p:childTnLst>
                                </p:cTn>
                              </p:par>
                              <p:par>
                                <p:cTn id="181" presetID="26" presetClass="entr" presetSubtype="0" fill="hold" grpId="0" nodeType="withEffect">
                                  <p:stCondLst>
                                    <p:cond delay="800"/>
                                  </p:stCondLst>
                                  <p:childTnLst>
                                    <p:set>
                                      <p:cBhvr>
                                        <p:cTn id="182" dur="1" fill="hold">
                                          <p:stCondLst>
                                            <p:cond delay="0"/>
                                          </p:stCondLst>
                                        </p:cTn>
                                        <p:tgtEl>
                                          <p:spTgt spid="23"/>
                                        </p:tgtEl>
                                        <p:attrNameLst>
                                          <p:attrName>style.visibility</p:attrName>
                                        </p:attrNameLst>
                                      </p:cBhvr>
                                      <p:to>
                                        <p:strVal val="visible"/>
                                      </p:to>
                                    </p:set>
                                    <p:animEffect transition="in" filter="wipe(down)">
                                      <p:cBhvr>
                                        <p:cTn id="183" dur="580">
                                          <p:stCondLst>
                                            <p:cond delay="0"/>
                                          </p:stCondLst>
                                        </p:cTn>
                                        <p:tgtEl>
                                          <p:spTgt spid="23"/>
                                        </p:tgtEl>
                                      </p:cBhvr>
                                    </p:animEffect>
                                    <p:anim calcmode="lin" valueType="num">
                                      <p:cBhvr>
                                        <p:cTn id="184" dur="1822" tmFilter="0,0; 0.14,0.36; 0.43,0.73; 0.71,0.91; 1.0,1.0">
                                          <p:stCondLst>
                                            <p:cond delay="0"/>
                                          </p:stCondLst>
                                        </p:cTn>
                                        <p:tgtEl>
                                          <p:spTgt spid="23"/>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23"/>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23"/>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23"/>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23"/>
                                        </p:tgtEl>
                                        <p:attrNameLst>
                                          <p:attrName>ppt_y</p:attrName>
                                        </p:attrNameLst>
                                      </p:cBhvr>
                                      <p:tavLst>
                                        <p:tav tm="0" fmla="#ppt_y-sin(pi*$)/81">
                                          <p:val>
                                            <p:fltVal val="0"/>
                                          </p:val>
                                        </p:tav>
                                        <p:tav tm="100000">
                                          <p:val>
                                            <p:fltVal val="1"/>
                                          </p:val>
                                        </p:tav>
                                      </p:tavLst>
                                    </p:anim>
                                    <p:animScale>
                                      <p:cBhvr>
                                        <p:cTn id="189" dur="26">
                                          <p:stCondLst>
                                            <p:cond delay="650"/>
                                          </p:stCondLst>
                                        </p:cTn>
                                        <p:tgtEl>
                                          <p:spTgt spid="23"/>
                                        </p:tgtEl>
                                      </p:cBhvr>
                                      <p:to x="100000" y="60000"/>
                                    </p:animScale>
                                    <p:animScale>
                                      <p:cBhvr>
                                        <p:cTn id="190" dur="166" decel="50000">
                                          <p:stCondLst>
                                            <p:cond delay="676"/>
                                          </p:stCondLst>
                                        </p:cTn>
                                        <p:tgtEl>
                                          <p:spTgt spid="23"/>
                                        </p:tgtEl>
                                      </p:cBhvr>
                                      <p:to x="100000" y="100000"/>
                                    </p:animScale>
                                    <p:animScale>
                                      <p:cBhvr>
                                        <p:cTn id="191" dur="26">
                                          <p:stCondLst>
                                            <p:cond delay="1312"/>
                                          </p:stCondLst>
                                        </p:cTn>
                                        <p:tgtEl>
                                          <p:spTgt spid="23"/>
                                        </p:tgtEl>
                                      </p:cBhvr>
                                      <p:to x="100000" y="80000"/>
                                    </p:animScale>
                                    <p:animScale>
                                      <p:cBhvr>
                                        <p:cTn id="192" dur="166" decel="50000">
                                          <p:stCondLst>
                                            <p:cond delay="1338"/>
                                          </p:stCondLst>
                                        </p:cTn>
                                        <p:tgtEl>
                                          <p:spTgt spid="23"/>
                                        </p:tgtEl>
                                      </p:cBhvr>
                                      <p:to x="100000" y="100000"/>
                                    </p:animScale>
                                    <p:animScale>
                                      <p:cBhvr>
                                        <p:cTn id="193" dur="26">
                                          <p:stCondLst>
                                            <p:cond delay="1642"/>
                                          </p:stCondLst>
                                        </p:cTn>
                                        <p:tgtEl>
                                          <p:spTgt spid="23"/>
                                        </p:tgtEl>
                                      </p:cBhvr>
                                      <p:to x="100000" y="90000"/>
                                    </p:animScale>
                                    <p:animScale>
                                      <p:cBhvr>
                                        <p:cTn id="194" dur="166" decel="50000">
                                          <p:stCondLst>
                                            <p:cond delay="1668"/>
                                          </p:stCondLst>
                                        </p:cTn>
                                        <p:tgtEl>
                                          <p:spTgt spid="23"/>
                                        </p:tgtEl>
                                      </p:cBhvr>
                                      <p:to x="100000" y="100000"/>
                                    </p:animScale>
                                    <p:animScale>
                                      <p:cBhvr>
                                        <p:cTn id="195" dur="26">
                                          <p:stCondLst>
                                            <p:cond delay="1808"/>
                                          </p:stCondLst>
                                        </p:cTn>
                                        <p:tgtEl>
                                          <p:spTgt spid="23"/>
                                        </p:tgtEl>
                                      </p:cBhvr>
                                      <p:to x="100000" y="95000"/>
                                    </p:animScale>
                                    <p:animScale>
                                      <p:cBhvr>
                                        <p:cTn id="196" dur="166" decel="50000">
                                          <p:stCondLst>
                                            <p:cond delay="1834"/>
                                          </p:stCondLst>
                                        </p:cTn>
                                        <p:tgtEl>
                                          <p:spTgt spid="23"/>
                                        </p:tgtEl>
                                      </p:cBhvr>
                                      <p:to x="100000" y="100000"/>
                                    </p:animScale>
                                  </p:childTnLst>
                                </p:cTn>
                              </p:par>
                              <p:par>
                                <p:cTn id="197" presetID="26" presetClass="entr" presetSubtype="0" fill="hold" grpId="0" nodeType="withEffect">
                                  <p:stCondLst>
                                    <p:cond delay="800"/>
                                  </p:stCondLst>
                                  <p:childTnLst>
                                    <p:set>
                                      <p:cBhvr>
                                        <p:cTn id="198" dur="1" fill="hold">
                                          <p:stCondLst>
                                            <p:cond delay="0"/>
                                          </p:stCondLst>
                                        </p:cTn>
                                        <p:tgtEl>
                                          <p:spTgt spid="24"/>
                                        </p:tgtEl>
                                        <p:attrNameLst>
                                          <p:attrName>style.visibility</p:attrName>
                                        </p:attrNameLst>
                                      </p:cBhvr>
                                      <p:to>
                                        <p:strVal val="visible"/>
                                      </p:to>
                                    </p:set>
                                    <p:animEffect transition="in" filter="wipe(down)">
                                      <p:cBhvr>
                                        <p:cTn id="199" dur="580">
                                          <p:stCondLst>
                                            <p:cond delay="0"/>
                                          </p:stCondLst>
                                        </p:cTn>
                                        <p:tgtEl>
                                          <p:spTgt spid="24"/>
                                        </p:tgtEl>
                                      </p:cBhvr>
                                    </p:animEffect>
                                    <p:anim calcmode="lin" valueType="num">
                                      <p:cBhvr>
                                        <p:cTn id="200"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205" dur="26">
                                          <p:stCondLst>
                                            <p:cond delay="650"/>
                                          </p:stCondLst>
                                        </p:cTn>
                                        <p:tgtEl>
                                          <p:spTgt spid="24"/>
                                        </p:tgtEl>
                                      </p:cBhvr>
                                      <p:to x="100000" y="60000"/>
                                    </p:animScale>
                                    <p:animScale>
                                      <p:cBhvr>
                                        <p:cTn id="206" dur="166" decel="50000">
                                          <p:stCondLst>
                                            <p:cond delay="676"/>
                                          </p:stCondLst>
                                        </p:cTn>
                                        <p:tgtEl>
                                          <p:spTgt spid="24"/>
                                        </p:tgtEl>
                                      </p:cBhvr>
                                      <p:to x="100000" y="100000"/>
                                    </p:animScale>
                                    <p:animScale>
                                      <p:cBhvr>
                                        <p:cTn id="207" dur="26">
                                          <p:stCondLst>
                                            <p:cond delay="1312"/>
                                          </p:stCondLst>
                                        </p:cTn>
                                        <p:tgtEl>
                                          <p:spTgt spid="24"/>
                                        </p:tgtEl>
                                      </p:cBhvr>
                                      <p:to x="100000" y="80000"/>
                                    </p:animScale>
                                    <p:animScale>
                                      <p:cBhvr>
                                        <p:cTn id="208" dur="166" decel="50000">
                                          <p:stCondLst>
                                            <p:cond delay="1338"/>
                                          </p:stCondLst>
                                        </p:cTn>
                                        <p:tgtEl>
                                          <p:spTgt spid="24"/>
                                        </p:tgtEl>
                                      </p:cBhvr>
                                      <p:to x="100000" y="100000"/>
                                    </p:animScale>
                                    <p:animScale>
                                      <p:cBhvr>
                                        <p:cTn id="209" dur="26">
                                          <p:stCondLst>
                                            <p:cond delay="1642"/>
                                          </p:stCondLst>
                                        </p:cTn>
                                        <p:tgtEl>
                                          <p:spTgt spid="24"/>
                                        </p:tgtEl>
                                      </p:cBhvr>
                                      <p:to x="100000" y="90000"/>
                                    </p:animScale>
                                    <p:animScale>
                                      <p:cBhvr>
                                        <p:cTn id="210" dur="166" decel="50000">
                                          <p:stCondLst>
                                            <p:cond delay="1668"/>
                                          </p:stCondLst>
                                        </p:cTn>
                                        <p:tgtEl>
                                          <p:spTgt spid="24"/>
                                        </p:tgtEl>
                                      </p:cBhvr>
                                      <p:to x="100000" y="100000"/>
                                    </p:animScale>
                                    <p:animScale>
                                      <p:cBhvr>
                                        <p:cTn id="211" dur="26">
                                          <p:stCondLst>
                                            <p:cond delay="1808"/>
                                          </p:stCondLst>
                                        </p:cTn>
                                        <p:tgtEl>
                                          <p:spTgt spid="24"/>
                                        </p:tgtEl>
                                      </p:cBhvr>
                                      <p:to x="100000" y="95000"/>
                                    </p:animScale>
                                    <p:animScale>
                                      <p:cBhvr>
                                        <p:cTn id="212" dur="166" decel="50000">
                                          <p:stCondLst>
                                            <p:cond delay="1834"/>
                                          </p:stCondLst>
                                        </p:cTn>
                                        <p:tgtEl>
                                          <p:spTgt spid="24"/>
                                        </p:tgtEl>
                                      </p:cBhvr>
                                      <p:to x="100000" y="100000"/>
                                    </p:animScale>
                                  </p:childTnLst>
                                </p:cTn>
                              </p:par>
                              <p:par>
                                <p:cTn id="213" presetID="26" presetClass="entr" presetSubtype="0" fill="hold" grpId="0" nodeType="withEffect">
                                  <p:stCondLst>
                                    <p:cond delay="1000"/>
                                  </p:stCondLst>
                                  <p:childTnLst>
                                    <p:set>
                                      <p:cBhvr>
                                        <p:cTn id="214" dur="1" fill="hold">
                                          <p:stCondLst>
                                            <p:cond delay="0"/>
                                          </p:stCondLst>
                                        </p:cTn>
                                        <p:tgtEl>
                                          <p:spTgt spid="25"/>
                                        </p:tgtEl>
                                        <p:attrNameLst>
                                          <p:attrName>style.visibility</p:attrName>
                                        </p:attrNameLst>
                                      </p:cBhvr>
                                      <p:to>
                                        <p:strVal val="visible"/>
                                      </p:to>
                                    </p:set>
                                    <p:animEffect transition="in" filter="wipe(down)">
                                      <p:cBhvr>
                                        <p:cTn id="215" dur="580">
                                          <p:stCondLst>
                                            <p:cond delay="0"/>
                                          </p:stCondLst>
                                        </p:cTn>
                                        <p:tgtEl>
                                          <p:spTgt spid="25"/>
                                        </p:tgtEl>
                                      </p:cBhvr>
                                    </p:animEffect>
                                    <p:anim calcmode="lin" valueType="num">
                                      <p:cBhvr>
                                        <p:cTn id="216" dur="1822" tmFilter="0,0; 0.14,0.36; 0.43,0.73; 0.71,0.91; 1.0,1.0">
                                          <p:stCondLst>
                                            <p:cond delay="0"/>
                                          </p:stCondLst>
                                        </p:cTn>
                                        <p:tgtEl>
                                          <p:spTgt spid="25"/>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25"/>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25"/>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25"/>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25"/>
                                        </p:tgtEl>
                                        <p:attrNameLst>
                                          <p:attrName>ppt_y</p:attrName>
                                        </p:attrNameLst>
                                      </p:cBhvr>
                                      <p:tavLst>
                                        <p:tav tm="0" fmla="#ppt_y-sin(pi*$)/81">
                                          <p:val>
                                            <p:fltVal val="0"/>
                                          </p:val>
                                        </p:tav>
                                        <p:tav tm="100000">
                                          <p:val>
                                            <p:fltVal val="1"/>
                                          </p:val>
                                        </p:tav>
                                      </p:tavLst>
                                    </p:anim>
                                    <p:animScale>
                                      <p:cBhvr>
                                        <p:cTn id="221" dur="26">
                                          <p:stCondLst>
                                            <p:cond delay="650"/>
                                          </p:stCondLst>
                                        </p:cTn>
                                        <p:tgtEl>
                                          <p:spTgt spid="25"/>
                                        </p:tgtEl>
                                      </p:cBhvr>
                                      <p:to x="100000" y="60000"/>
                                    </p:animScale>
                                    <p:animScale>
                                      <p:cBhvr>
                                        <p:cTn id="222" dur="166" decel="50000">
                                          <p:stCondLst>
                                            <p:cond delay="676"/>
                                          </p:stCondLst>
                                        </p:cTn>
                                        <p:tgtEl>
                                          <p:spTgt spid="25"/>
                                        </p:tgtEl>
                                      </p:cBhvr>
                                      <p:to x="100000" y="100000"/>
                                    </p:animScale>
                                    <p:animScale>
                                      <p:cBhvr>
                                        <p:cTn id="223" dur="26">
                                          <p:stCondLst>
                                            <p:cond delay="1312"/>
                                          </p:stCondLst>
                                        </p:cTn>
                                        <p:tgtEl>
                                          <p:spTgt spid="25"/>
                                        </p:tgtEl>
                                      </p:cBhvr>
                                      <p:to x="100000" y="80000"/>
                                    </p:animScale>
                                    <p:animScale>
                                      <p:cBhvr>
                                        <p:cTn id="224" dur="166" decel="50000">
                                          <p:stCondLst>
                                            <p:cond delay="1338"/>
                                          </p:stCondLst>
                                        </p:cTn>
                                        <p:tgtEl>
                                          <p:spTgt spid="25"/>
                                        </p:tgtEl>
                                      </p:cBhvr>
                                      <p:to x="100000" y="100000"/>
                                    </p:animScale>
                                    <p:animScale>
                                      <p:cBhvr>
                                        <p:cTn id="225" dur="26">
                                          <p:stCondLst>
                                            <p:cond delay="1642"/>
                                          </p:stCondLst>
                                        </p:cTn>
                                        <p:tgtEl>
                                          <p:spTgt spid="25"/>
                                        </p:tgtEl>
                                      </p:cBhvr>
                                      <p:to x="100000" y="90000"/>
                                    </p:animScale>
                                    <p:animScale>
                                      <p:cBhvr>
                                        <p:cTn id="226" dur="166" decel="50000">
                                          <p:stCondLst>
                                            <p:cond delay="1668"/>
                                          </p:stCondLst>
                                        </p:cTn>
                                        <p:tgtEl>
                                          <p:spTgt spid="25"/>
                                        </p:tgtEl>
                                      </p:cBhvr>
                                      <p:to x="100000" y="100000"/>
                                    </p:animScale>
                                    <p:animScale>
                                      <p:cBhvr>
                                        <p:cTn id="227" dur="26">
                                          <p:stCondLst>
                                            <p:cond delay="1808"/>
                                          </p:stCondLst>
                                        </p:cTn>
                                        <p:tgtEl>
                                          <p:spTgt spid="25"/>
                                        </p:tgtEl>
                                      </p:cBhvr>
                                      <p:to x="100000" y="95000"/>
                                    </p:animScale>
                                    <p:animScale>
                                      <p:cBhvr>
                                        <p:cTn id="228" dur="166" decel="50000">
                                          <p:stCondLst>
                                            <p:cond delay="1834"/>
                                          </p:stCondLst>
                                        </p:cTn>
                                        <p:tgtEl>
                                          <p:spTgt spid="25"/>
                                        </p:tgtEl>
                                      </p:cBhvr>
                                      <p:to x="100000" y="100000"/>
                                    </p:animScale>
                                  </p:childTnLst>
                                </p:cTn>
                              </p:par>
                              <p:par>
                                <p:cTn id="229" presetID="26" presetClass="entr" presetSubtype="0" fill="hold" grpId="0" nodeType="withEffect">
                                  <p:stCondLst>
                                    <p:cond delay="400"/>
                                  </p:stCondLst>
                                  <p:childTnLst>
                                    <p:set>
                                      <p:cBhvr>
                                        <p:cTn id="230" dur="1" fill="hold">
                                          <p:stCondLst>
                                            <p:cond delay="0"/>
                                          </p:stCondLst>
                                        </p:cTn>
                                        <p:tgtEl>
                                          <p:spTgt spid="26"/>
                                        </p:tgtEl>
                                        <p:attrNameLst>
                                          <p:attrName>style.visibility</p:attrName>
                                        </p:attrNameLst>
                                      </p:cBhvr>
                                      <p:to>
                                        <p:strVal val="visible"/>
                                      </p:to>
                                    </p:set>
                                    <p:animEffect transition="in" filter="wipe(down)">
                                      <p:cBhvr>
                                        <p:cTn id="231" dur="580">
                                          <p:stCondLst>
                                            <p:cond delay="0"/>
                                          </p:stCondLst>
                                        </p:cTn>
                                        <p:tgtEl>
                                          <p:spTgt spid="26"/>
                                        </p:tgtEl>
                                      </p:cBhvr>
                                    </p:animEffect>
                                    <p:anim calcmode="lin" valueType="num">
                                      <p:cBhvr>
                                        <p:cTn id="232"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237" dur="26">
                                          <p:stCondLst>
                                            <p:cond delay="650"/>
                                          </p:stCondLst>
                                        </p:cTn>
                                        <p:tgtEl>
                                          <p:spTgt spid="26"/>
                                        </p:tgtEl>
                                      </p:cBhvr>
                                      <p:to x="100000" y="60000"/>
                                    </p:animScale>
                                    <p:animScale>
                                      <p:cBhvr>
                                        <p:cTn id="238" dur="166" decel="50000">
                                          <p:stCondLst>
                                            <p:cond delay="676"/>
                                          </p:stCondLst>
                                        </p:cTn>
                                        <p:tgtEl>
                                          <p:spTgt spid="26"/>
                                        </p:tgtEl>
                                      </p:cBhvr>
                                      <p:to x="100000" y="100000"/>
                                    </p:animScale>
                                    <p:animScale>
                                      <p:cBhvr>
                                        <p:cTn id="239" dur="26">
                                          <p:stCondLst>
                                            <p:cond delay="1312"/>
                                          </p:stCondLst>
                                        </p:cTn>
                                        <p:tgtEl>
                                          <p:spTgt spid="26"/>
                                        </p:tgtEl>
                                      </p:cBhvr>
                                      <p:to x="100000" y="80000"/>
                                    </p:animScale>
                                    <p:animScale>
                                      <p:cBhvr>
                                        <p:cTn id="240" dur="166" decel="50000">
                                          <p:stCondLst>
                                            <p:cond delay="1338"/>
                                          </p:stCondLst>
                                        </p:cTn>
                                        <p:tgtEl>
                                          <p:spTgt spid="26"/>
                                        </p:tgtEl>
                                      </p:cBhvr>
                                      <p:to x="100000" y="100000"/>
                                    </p:animScale>
                                    <p:animScale>
                                      <p:cBhvr>
                                        <p:cTn id="241" dur="26">
                                          <p:stCondLst>
                                            <p:cond delay="1642"/>
                                          </p:stCondLst>
                                        </p:cTn>
                                        <p:tgtEl>
                                          <p:spTgt spid="26"/>
                                        </p:tgtEl>
                                      </p:cBhvr>
                                      <p:to x="100000" y="90000"/>
                                    </p:animScale>
                                    <p:animScale>
                                      <p:cBhvr>
                                        <p:cTn id="242" dur="166" decel="50000">
                                          <p:stCondLst>
                                            <p:cond delay="1668"/>
                                          </p:stCondLst>
                                        </p:cTn>
                                        <p:tgtEl>
                                          <p:spTgt spid="26"/>
                                        </p:tgtEl>
                                      </p:cBhvr>
                                      <p:to x="100000" y="100000"/>
                                    </p:animScale>
                                    <p:animScale>
                                      <p:cBhvr>
                                        <p:cTn id="243" dur="26">
                                          <p:stCondLst>
                                            <p:cond delay="1808"/>
                                          </p:stCondLst>
                                        </p:cTn>
                                        <p:tgtEl>
                                          <p:spTgt spid="26"/>
                                        </p:tgtEl>
                                      </p:cBhvr>
                                      <p:to x="100000" y="95000"/>
                                    </p:animScale>
                                    <p:animScale>
                                      <p:cBhvr>
                                        <p:cTn id="244" dur="166" decel="50000">
                                          <p:stCondLst>
                                            <p:cond delay="1834"/>
                                          </p:stCondLst>
                                        </p:cTn>
                                        <p:tgtEl>
                                          <p:spTgt spid="26"/>
                                        </p:tgtEl>
                                      </p:cBhvr>
                                      <p:to x="100000" y="100000"/>
                                    </p:animScale>
                                  </p:childTnLst>
                                </p:cTn>
                              </p:par>
                              <p:par>
                                <p:cTn id="245" presetID="26" presetClass="entr" presetSubtype="0" fill="hold" grpId="0" nodeType="withEffect">
                                  <p:stCondLst>
                                    <p:cond delay="600"/>
                                  </p:stCondLst>
                                  <p:childTnLst>
                                    <p:set>
                                      <p:cBhvr>
                                        <p:cTn id="246" dur="1" fill="hold">
                                          <p:stCondLst>
                                            <p:cond delay="0"/>
                                          </p:stCondLst>
                                        </p:cTn>
                                        <p:tgtEl>
                                          <p:spTgt spid="27"/>
                                        </p:tgtEl>
                                        <p:attrNameLst>
                                          <p:attrName>style.visibility</p:attrName>
                                        </p:attrNameLst>
                                      </p:cBhvr>
                                      <p:to>
                                        <p:strVal val="visible"/>
                                      </p:to>
                                    </p:set>
                                    <p:animEffect transition="in" filter="wipe(down)">
                                      <p:cBhvr>
                                        <p:cTn id="247" dur="580">
                                          <p:stCondLst>
                                            <p:cond delay="0"/>
                                          </p:stCondLst>
                                        </p:cTn>
                                        <p:tgtEl>
                                          <p:spTgt spid="27"/>
                                        </p:tgtEl>
                                      </p:cBhvr>
                                    </p:animEffect>
                                    <p:anim calcmode="lin" valueType="num">
                                      <p:cBhvr>
                                        <p:cTn id="248"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253" dur="26">
                                          <p:stCondLst>
                                            <p:cond delay="650"/>
                                          </p:stCondLst>
                                        </p:cTn>
                                        <p:tgtEl>
                                          <p:spTgt spid="27"/>
                                        </p:tgtEl>
                                      </p:cBhvr>
                                      <p:to x="100000" y="60000"/>
                                    </p:animScale>
                                    <p:animScale>
                                      <p:cBhvr>
                                        <p:cTn id="254" dur="166" decel="50000">
                                          <p:stCondLst>
                                            <p:cond delay="676"/>
                                          </p:stCondLst>
                                        </p:cTn>
                                        <p:tgtEl>
                                          <p:spTgt spid="27"/>
                                        </p:tgtEl>
                                      </p:cBhvr>
                                      <p:to x="100000" y="100000"/>
                                    </p:animScale>
                                    <p:animScale>
                                      <p:cBhvr>
                                        <p:cTn id="255" dur="26">
                                          <p:stCondLst>
                                            <p:cond delay="1312"/>
                                          </p:stCondLst>
                                        </p:cTn>
                                        <p:tgtEl>
                                          <p:spTgt spid="27"/>
                                        </p:tgtEl>
                                      </p:cBhvr>
                                      <p:to x="100000" y="80000"/>
                                    </p:animScale>
                                    <p:animScale>
                                      <p:cBhvr>
                                        <p:cTn id="256" dur="166" decel="50000">
                                          <p:stCondLst>
                                            <p:cond delay="1338"/>
                                          </p:stCondLst>
                                        </p:cTn>
                                        <p:tgtEl>
                                          <p:spTgt spid="27"/>
                                        </p:tgtEl>
                                      </p:cBhvr>
                                      <p:to x="100000" y="100000"/>
                                    </p:animScale>
                                    <p:animScale>
                                      <p:cBhvr>
                                        <p:cTn id="257" dur="26">
                                          <p:stCondLst>
                                            <p:cond delay="1642"/>
                                          </p:stCondLst>
                                        </p:cTn>
                                        <p:tgtEl>
                                          <p:spTgt spid="27"/>
                                        </p:tgtEl>
                                      </p:cBhvr>
                                      <p:to x="100000" y="90000"/>
                                    </p:animScale>
                                    <p:animScale>
                                      <p:cBhvr>
                                        <p:cTn id="258" dur="166" decel="50000">
                                          <p:stCondLst>
                                            <p:cond delay="1668"/>
                                          </p:stCondLst>
                                        </p:cTn>
                                        <p:tgtEl>
                                          <p:spTgt spid="27"/>
                                        </p:tgtEl>
                                      </p:cBhvr>
                                      <p:to x="100000" y="100000"/>
                                    </p:animScale>
                                    <p:animScale>
                                      <p:cBhvr>
                                        <p:cTn id="259" dur="26">
                                          <p:stCondLst>
                                            <p:cond delay="1808"/>
                                          </p:stCondLst>
                                        </p:cTn>
                                        <p:tgtEl>
                                          <p:spTgt spid="27"/>
                                        </p:tgtEl>
                                      </p:cBhvr>
                                      <p:to x="100000" y="95000"/>
                                    </p:animScale>
                                    <p:animScale>
                                      <p:cBhvr>
                                        <p:cTn id="260" dur="166" decel="50000">
                                          <p:stCondLst>
                                            <p:cond delay="1834"/>
                                          </p:stCondLst>
                                        </p:cTn>
                                        <p:tgtEl>
                                          <p:spTgt spid="27"/>
                                        </p:tgtEl>
                                      </p:cBhvr>
                                      <p:to x="100000" y="100000"/>
                                    </p:animScale>
                                  </p:childTnLst>
                                </p:cTn>
                              </p:par>
                              <p:par>
                                <p:cTn id="261" presetID="26" presetClass="entr" presetSubtype="0" fill="hold" grpId="0" nodeType="withEffect">
                                  <p:stCondLst>
                                    <p:cond delay="600"/>
                                  </p:stCondLst>
                                  <p:childTnLst>
                                    <p:set>
                                      <p:cBhvr>
                                        <p:cTn id="262" dur="1" fill="hold">
                                          <p:stCondLst>
                                            <p:cond delay="0"/>
                                          </p:stCondLst>
                                        </p:cTn>
                                        <p:tgtEl>
                                          <p:spTgt spid="40"/>
                                        </p:tgtEl>
                                        <p:attrNameLst>
                                          <p:attrName>style.visibility</p:attrName>
                                        </p:attrNameLst>
                                      </p:cBhvr>
                                      <p:to>
                                        <p:strVal val="visible"/>
                                      </p:to>
                                    </p:set>
                                    <p:animEffect transition="in" filter="wipe(down)">
                                      <p:cBhvr>
                                        <p:cTn id="263" dur="580">
                                          <p:stCondLst>
                                            <p:cond delay="0"/>
                                          </p:stCondLst>
                                        </p:cTn>
                                        <p:tgtEl>
                                          <p:spTgt spid="40"/>
                                        </p:tgtEl>
                                      </p:cBhvr>
                                    </p:animEffect>
                                    <p:anim calcmode="lin" valueType="num">
                                      <p:cBhvr>
                                        <p:cTn id="264" dur="1822" tmFilter="0,0; 0.14,0.36; 0.43,0.73; 0.71,0.91; 1.0,1.0">
                                          <p:stCondLst>
                                            <p:cond delay="0"/>
                                          </p:stCondLst>
                                        </p:cTn>
                                        <p:tgtEl>
                                          <p:spTgt spid="40"/>
                                        </p:tgtEl>
                                        <p:attrNameLst>
                                          <p:attrName>ppt_x</p:attrName>
                                        </p:attrNameLst>
                                      </p:cBhvr>
                                      <p:tavLst>
                                        <p:tav tm="0">
                                          <p:val>
                                            <p:strVal val="#ppt_x-0.25"/>
                                          </p:val>
                                        </p:tav>
                                        <p:tav tm="100000">
                                          <p:val>
                                            <p:strVal val="#ppt_x"/>
                                          </p:val>
                                        </p:tav>
                                      </p:tavLst>
                                    </p:anim>
                                    <p:anim calcmode="lin" valueType="num">
                                      <p:cBhvr>
                                        <p:cTn id="265" dur="664" tmFilter="0.0,0.0; 0.25,0.07; 0.50,0.2; 0.75,0.467; 1.0,1.0">
                                          <p:stCondLst>
                                            <p:cond delay="0"/>
                                          </p:stCondLst>
                                        </p:cTn>
                                        <p:tgtEl>
                                          <p:spTgt spid="40"/>
                                        </p:tgtEl>
                                        <p:attrNameLst>
                                          <p:attrName>ppt_y</p:attrName>
                                        </p:attrNameLst>
                                      </p:cBhvr>
                                      <p:tavLst>
                                        <p:tav tm="0" fmla="#ppt_y-sin(pi*$)/3">
                                          <p:val>
                                            <p:fltVal val="0.5"/>
                                          </p:val>
                                        </p:tav>
                                        <p:tav tm="100000">
                                          <p:val>
                                            <p:fltVal val="1"/>
                                          </p:val>
                                        </p:tav>
                                      </p:tavLst>
                                    </p:anim>
                                    <p:anim calcmode="lin" valueType="num">
                                      <p:cBhvr>
                                        <p:cTn id="266" dur="664" tmFilter="0, 0; 0.125,0.2665; 0.25,0.4; 0.375,0.465; 0.5,0.5;  0.625,0.535; 0.75,0.6; 0.875,0.7335; 1,1">
                                          <p:stCondLst>
                                            <p:cond delay="664"/>
                                          </p:stCondLst>
                                        </p:cTn>
                                        <p:tgtEl>
                                          <p:spTgt spid="40"/>
                                        </p:tgtEl>
                                        <p:attrNameLst>
                                          <p:attrName>ppt_y</p:attrName>
                                        </p:attrNameLst>
                                      </p:cBhvr>
                                      <p:tavLst>
                                        <p:tav tm="0" fmla="#ppt_y-sin(pi*$)/9">
                                          <p:val>
                                            <p:fltVal val="0"/>
                                          </p:val>
                                        </p:tav>
                                        <p:tav tm="100000">
                                          <p:val>
                                            <p:fltVal val="1"/>
                                          </p:val>
                                        </p:tav>
                                      </p:tavLst>
                                    </p:anim>
                                    <p:anim calcmode="lin" valueType="num">
                                      <p:cBhvr>
                                        <p:cTn id="267" dur="332" tmFilter="0, 0; 0.125,0.2665; 0.25,0.4; 0.375,0.465; 0.5,0.5;  0.625,0.535; 0.75,0.6; 0.875,0.7335; 1,1">
                                          <p:stCondLst>
                                            <p:cond delay="1324"/>
                                          </p:stCondLst>
                                        </p:cTn>
                                        <p:tgtEl>
                                          <p:spTgt spid="40"/>
                                        </p:tgtEl>
                                        <p:attrNameLst>
                                          <p:attrName>ppt_y</p:attrName>
                                        </p:attrNameLst>
                                      </p:cBhvr>
                                      <p:tavLst>
                                        <p:tav tm="0" fmla="#ppt_y-sin(pi*$)/27">
                                          <p:val>
                                            <p:fltVal val="0"/>
                                          </p:val>
                                        </p:tav>
                                        <p:tav tm="100000">
                                          <p:val>
                                            <p:fltVal val="1"/>
                                          </p:val>
                                        </p:tav>
                                      </p:tavLst>
                                    </p:anim>
                                    <p:anim calcmode="lin" valueType="num">
                                      <p:cBhvr>
                                        <p:cTn id="268" dur="164" tmFilter="0, 0; 0.125,0.2665; 0.25,0.4; 0.375,0.465; 0.5,0.5;  0.625,0.535; 0.75,0.6; 0.875,0.7335; 1,1">
                                          <p:stCondLst>
                                            <p:cond delay="1656"/>
                                          </p:stCondLst>
                                        </p:cTn>
                                        <p:tgtEl>
                                          <p:spTgt spid="40"/>
                                        </p:tgtEl>
                                        <p:attrNameLst>
                                          <p:attrName>ppt_y</p:attrName>
                                        </p:attrNameLst>
                                      </p:cBhvr>
                                      <p:tavLst>
                                        <p:tav tm="0" fmla="#ppt_y-sin(pi*$)/81">
                                          <p:val>
                                            <p:fltVal val="0"/>
                                          </p:val>
                                        </p:tav>
                                        <p:tav tm="100000">
                                          <p:val>
                                            <p:fltVal val="1"/>
                                          </p:val>
                                        </p:tav>
                                      </p:tavLst>
                                    </p:anim>
                                    <p:animScale>
                                      <p:cBhvr>
                                        <p:cTn id="269" dur="26">
                                          <p:stCondLst>
                                            <p:cond delay="650"/>
                                          </p:stCondLst>
                                        </p:cTn>
                                        <p:tgtEl>
                                          <p:spTgt spid="40"/>
                                        </p:tgtEl>
                                      </p:cBhvr>
                                      <p:to x="100000" y="60000"/>
                                    </p:animScale>
                                    <p:animScale>
                                      <p:cBhvr>
                                        <p:cTn id="270" dur="166" decel="50000">
                                          <p:stCondLst>
                                            <p:cond delay="676"/>
                                          </p:stCondLst>
                                        </p:cTn>
                                        <p:tgtEl>
                                          <p:spTgt spid="40"/>
                                        </p:tgtEl>
                                      </p:cBhvr>
                                      <p:to x="100000" y="100000"/>
                                    </p:animScale>
                                    <p:animScale>
                                      <p:cBhvr>
                                        <p:cTn id="271" dur="26">
                                          <p:stCondLst>
                                            <p:cond delay="1312"/>
                                          </p:stCondLst>
                                        </p:cTn>
                                        <p:tgtEl>
                                          <p:spTgt spid="40"/>
                                        </p:tgtEl>
                                      </p:cBhvr>
                                      <p:to x="100000" y="80000"/>
                                    </p:animScale>
                                    <p:animScale>
                                      <p:cBhvr>
                                        <p:cTn id="272" dur="166" decel="50000">
                                          <p:stCondLst>
                                            <p:cond delay="1338"/>
                                          </p:stCondLst>
                                        </p:cTn>
                                        <p:tgtEl>
                                          <p:spTgt spid="40"/>
                                        </p:tgtEl>
                                      </p:cBhvr>
                                      <p:to x="100000" y="100000"/>
                                    </p:animScale>
                                    <p:animScale>
                                      <p:cBhvr>
                                        <p:cTn id="273" dur="26">
                                          <p:stCondLst>
                                            <p:cond delay="1642"/>
                                          </p:stCondLst>
                                        </p:cTn>
                                        <p:tgtEl>
                                          <p:spTgt spid="40"/>
                                        </p:tgtEl>
                                      </p:cBhvr>
                                      <p:to x="100000" y="90000"/>
                                    </p:animScale>
                                    <p:animScale>
                                      <p:cBhvr>
                                        <p:cTn id="274" dur="166" decel="50000">
                                          <p:stCondLst>
                                            <p:cond delay="1668"/>
                                          </p:stCondLst>
                                        </p:cTn>
                                        <p:tgtEl>
                                          <p:spTgt spid="40"/>
                                        </p:tgtEl>
                                      </p:cBhvr>
                                      <p:to x="100000" y="100000"/>
                                    </p:animScale>
                                    <p:animScale>
                                      <p:cBhvr>
                                        <p:cTn id="275" dur="26">
                                          <p:stCondLst>
                                            <p:cond delay="1808"/>
                                          </p:stCondLst>
                                        </p:cTn>
                                        <p:tgtEl>
                                          <p:spTgt spid="40"/>
                                        </p:tgtEl>
                                      </p:cBhvr>
                                      <p:to x="100000" y="95000"/>
                                    </p:animScale>
                                    <p:animScale>
                                      <p:cBhvr>
                                        <p:cTn id="276" dur="166" decel="50000">
                                          <p:stCondLst>
                                            <p:cond delay="1834"/>
                                          </p:stCondLst>
                                        </p:cTn>
                                        <p:tgtEl>
                                          <p:spTgt spid="40"/>
                                        </p:tgtEl>
                                      </p:cBhvr>
                                      <p:to x="100000" y="100000"/>
                                    </p:animScale>
                                  </p:childTnLst>
                                </p:cTn>
                              </p:par>
                              <p:par>
                                <p:cTn id="277" presetID="26" presetClass="entr" presetSubtype="0" fill="hold" grpId="0" nodeType="withEffect">
                                  <p:stCondLst>
                                    <p:cond delay="600"/>
                                  </p:stCondLst>
                                  <p:childTnLst>
                                    <p:set>
                                      <p:cBhvr>
                                        <p:cTn id="278" dur="1" fill="hold">
                                          <p:stCondLst>
                                            <p:cond delay="0"/>
                                          </p:stCondLst>
                                        </p:cTn>
                                        <p:tgtEl>
                                          <p:spTgt spid="41"/>
                                        </p:tgtEl>
                                        <p:attrNameLst>
                                          <p:attrName>style.visibility</p:attrName>
                                        </p:attrNameLst>
                                      </p:cBhvr>
                                      <p:to>
                                        <p:strVal val="visible"/>
                                      </p:to>
                                    </p:set>
                                    <p:animEffect transition="in" filter="wipe(down)">
                                      <p:cBhvr>
                                        <p:cTn id="279" dur="580">
                                          <p:stCondLst>
                                            <p:cond delay="0"/>
                                          </p:stCondLst>
                                        </p:cTn>
                                        <p:tgtEl>
                                          <p:spTgt spid="41"/>
                                        </p:tgtEl>
                                      </p:cBhvr>
                                    </p:animEffect>
                                    <p:anim calcmode="lin" valueType="num">
                                      <p:cBhvr>
                                        <p:cTn id="280" dur="1822" tmFilter="0,0; 0.14,0.36; 0.43,0.73; 0.71,0.91; 1.0,1.0">
                                          <p:stCondLst>
                                            <p:cond delay="0"/>
                                          </p:stCondLst>
                                        </p:cTn>
                                        <p:tgtEl>
                                          <p:spTgt spid="41"/>
                                        </p:tgtEl>
                                        <p:attrNameLst>
                                          <p:attrName>ppt_x</p:attrName>
                                        </p:attrNameLst>
                                      </p:cBhvr>
                                      <p:tavLst>
                                        <p:tav tm="0">
                                          <p:val>
                                            <p:strVal val="#ppt_x-0.25"/>
                                          </p:val>
                                        </p:tav>
                                        <p:tav tm="100000">
                                          <p:val>
                                            <p:strVal val="#ppt_x"/>
                                          </p:val>
                                        </p:tav>
                                      </p:tavLst>
                                    </p:anim>
                                    <p:anim calcmode="lin" valueType="num">
                                      <p:cBhvr>
                                        <p:cTn id="281" dur="664" tmFilter="0.0,0.0; 0.25,0.07; 0.50,0.2; 0.75,0.467; 1.0,1.0">
                                          <p:stCondLst>
                                            <p:cond delay="0"/>
                                          </p:stCondLst>
                                        </p:cTn>
                                        <p:tgtEl>
                                          <p:spTgt spid="41"/>
                                        </p:tgtEl>
                                        <p:attrNameLst>
                                          <p:attrName>ppt_y</p:attrName>
                                        </p:attrNameLst>
                                      </p:cBhvr>
                                      <p:tavLst>
                                        <p:tav tm="0" fmla="#ppt_y-sin(pi*$)/3">
                                          <p:val>
                                            <p:fltVal val="0.5"/>
                                          </p:val>
                                        </p:tav>
                                        <p:tav tm="100000">
                                          <p:val>
                                            <p:fltVal val="1"/>
                                          </p:val>
                                        </p:tav>
                                      </p:tavLst>
                                    </p:anim>
                                    <p:anim calcmode="lin" valueType="num">
                                      <p:cBhvr>
                                        <p:cTn id="282" dur="664" tmFilter="0, 0; 0.125,0.2665; 0.25,0.4; 0.375,0.465; 0.5,0.5;  0.625,0.535; 0.75,0.6; 0.875,0.7335; 1,1">
                                          <p:stCondLst>
                                            <p:cond delay="664"/>
                                          </p:stCondLst>
                                        </p:cTn>
                                        <p:tgtEl>
                                          <p:spTgt spid="41"/>
                                        </p:tgtEl>
                                        <p:attrNameLst>
                                          <p:attrName>ppt_y</p:attrName>
                                        </p:attrNameLst>
                                      </p:cBhvr>
                                      <p:tavLst>
                                        <p:tav tm="0" fmla="#ppt_y-sin(pi*$)/9">
                                          <p:val>
                                            <p:fltVal val="0"/>
                                          </p:val>
                                        </p:tav>
                                        <p:tav tm="100000">
                                          <p:val>
                                            <p:fltVal val="1"/>
                                          </p:val>
                                        </p:tav>
                                      </p:tavLst>
                                    </p:anim>
                                    <p:anim calcmode="lin" valueType="num">
                                      <p:cBhvr>
                                        <p:cTn id="283" dur="332" tmFilter="0, 0; 0.125,0.2665; 0.25,0.4; 0.375,0.465; 0.5,0.5;  0.625,0.535; 0.75,0.6; 0.875,0.7335; 1,1">
                                          <p:stCondLst>
                                            <p:cond delay="1324"/>
                                          </p:stCondLst>
                                        </p:cTn>
                                        <p:tgtEl>
                                          <p:spTgt spid="41"/>
                                        </p:tgtEl>
                                        <p:attrNameLst>
                                          <p:attrName>ppt_y</p:attrName>
                                        </p:attrNameLst>
                                      </p:cBhvr>
                                      <p:tavLst>
                                        <p:tav tm="0" fmla="#ppt_y-sin(pi*$)/27">
                                          <p:val>
                                            <p:fltVal val="0"/>
                                          </p:val>
                                        </p:tav>
                                        <p:tav tm="100000">
                                          <p:val>
                                            <p:fltVal val="1"/>
                                          </p:val>
                                        </p:tav>
                                      </p:tavLst>
                                    </p:anim>
                                    <p:anim calcmode="lin" valueType="num">
                                      <p:cBhvr>
                                        <p:cTn id="284" dur="164" tmFilter="0, 0; 0.125,0.2665; 0.25,0.4; 0.375,0.465; 0.5,0.5;  0.625,0.535; 0.75,0.6; 0.875,0.7335; 1,1">
                                          <p:stCondLst>
                                            <p:cond delay="1656"/>
                                          </p:stCondLst>
                                        </p:cTn>
                                        <p:tgtEl>
                                          <p:spTgt spid="41"/>
                                        </p:tgtEl>
                                        <p:attrNameLst>
                                          <p:attrName>ppt_y</p:attrName>
                                        </p:attrNameLst>
                                      </p:cBhvr>
                                      <p:tavLst>
                                        <p:tav tm="0" fmla="#ppt_y-sin(pi*$)/81">
                                          <p:val>
                                            <p:fltVal val="0"/>
                                          </p:val>
                                        </p:tav>
                                        <p:tav tm="100000">
                                          <p:val>
                                            <p:fltVal val="1"/>
                                          </p:val>
                                        </p:tav>
                                      </p:tavLst>
                                    </p:anim>
                                    <p:animScale>
                                      <p:cBhvr>
                                        <p:cTn id="285" dur="26">
                                          <p:stCondLst>
                                            <p:cond delay="650"/>
                                          </p:stCondLst>
                                        </p:cTn>
                                        <p:tgtEl>
                                          <p:spTgt spid="41"/>
                                        </p:tgtEl>
                                      </p:cBhvr>
                                      <p:to x="100000" y="60000"/>
                                    </p:animScale>
                                    <p:animScale>
                                      <p:cBhvr>
                                        <p:cTn id="286" dur="166" decel="50000">
                                          <p:stCondLst>
                                            <p:cond delay="676"/>
                                          </p:stCondLst>
                                        </p:cTn>
                                        <p:tgtEl>
                                          <p:spTgt spid="41"/>
                                        </p:tgtEl>
                                      </p:cBhvr>
                                      <p:to x="100000" y="100000"/>
                                    </p:animScale>
                                    <p:animScale>
                                      <p:cBhvr>
                                        <p:cTn id="287" dur="26">
                                          <p:stCondLst>
                                            <p:cond delay="1312"/>
                                          </p:stCondLst>
                                        </p:cTn>
                                        <p:tgtEl>
                                          <p:spTgt spid="41"/>
                                        </p:tgtEl>
                                      </p:cBhvr>
                                      <p:to x="100000" y="80000"/>
                                    </p:animScale>
                                    <p:animScale>
                                      <p:cBhvr>
                                        <p:cTn id="288" dur="166" decel="50000">
                                          <p:stCondLst>
                                            <p:cond delay="1338"/>
                                          </p:stCondLst>
                                        </p:cTn>
                                        <p:tgtEl>
                                          <p:spTgt spid="41"/>
                                        </p:tgtEl>
                                      </p:cBhvr>
                                      <p:to x="100000" y="100000"/>
                                    </p:animScale>
                                    <p:animScale>
                                      <p:cBhvr>
                                        <p:cTn id="289" dur="26">
                                          <p:stCondLst>
                                            <p:cond delay="1642"/>
                                          </p:stCondLst>
                                        </p:cTn>
                                        <p:tgtEl>
                                          <p:spTgt spid="41"/>
                                        </p:tgtEl>
                                      </p:cBhvr>
                                      <p:to x="100000" y="90000"/>
                                    </p:animScale>
                                    <p:animScale>
                                      <p:cBhvr>
                                        <p:cTn id="290" dur="166" decel="50000">
                                          <p:stCondLst>
                                            <p:cond delay="1668"/>
                                          </p:stCondLst>
                                        </p:cTn>
                                        <p:tgtEl>
                                          <p:spTgt spid="41"/>
                                        </p:tgtEl>
                                      </p:cBhvr>
                                      <p:to x="100000" y="100000"/>
                                    </p:animScale>
                                    <p:animScale>
                                      <p:cBhvr>
                                        <p:cTn id="291" dur="26">
                                          <p:stCondLst>
                                            <p:cond delay="1808"/>
                                          </p:stCondLst>
                                        </p:cTn>
                                        <p:tgtEl>
                                          <p:spTgt spid="41"/>
                                        </p:tgtEl>
                                      </p:cBhvr>
                                      <p:to x="100000" y="95000"/>
                                    </p:animScale>
                                    <p:animScale>
                                      <p:cBhvr>
                                        <p:cTn id="292" dur="166" decel="50000">
                                          <p:stCondLst>
                                            <p:cond delay="1834"/>
                                          </p:stCondLst>
                                        </p:cTn>
                                        <p:tgtEl>
                                          <p:spTgt spid="41"/>
                                        </p:tgtEl>
                                      </p:cBhvr>
                                      <p:to x="100000" y="100000"/>
                                    </p:animScale>
                                  </p:childTnLst>
                                </p:cTn>
                              </p:par>
                              <p:par>
                                <p:cTn id="293" presetID="26" presetClass="entr" presetSubtype="0" fill="hold" grpId="0" nodeType="withEffect">
                                  <p:stCondLst>
                                    <p:cond delay="0"/>
                                  </p:stCondLst>
                                  <p:childTnLst>
                                    <p:set>
                                      <p:cBhvr>
                                        <p:cTn id="294" dur="1" fill="hold">
                                          <p:stCondLst>
                                            <p:cond delay="0"/>
                                          </p:stCondLst>
                                        </p:cTn>
                                        <p:tgtEl>
                                          <p:spTgt spid="42"/>
                                        </p:tgtEl>
                                        <p:attrNameLst>
                                          <p:attrName>style.visibility</p:attrName>
                                        </p:attrNameLst>
                                      </p:cBhvr>
                                      <p:to>
                                        <p:strVal val="visible"/>
                                      </p:to>
                                    </p:set>
                                    <p:animEffect transition="in" filter="wipe(down)">
                                      <p:cBhvr>
                                        <p:cTn id="295" dur="580">
                                          <p:stCondLst>
                                            <p:cond delay="0"/>
                                          </p:stCondLst>
                                        </p:cTn>
                                        <p:tgtEl>
                                          <p:spTgt spid="42"/>
                                        </p:tgtEl>
                                      </p:cBhvr>
                                    </p:animEffect>
                                    <p:anim calcmode="lin" valueType="num">
                                      <p:cBhvr>
                                        <p:cTn id="296" dur="1822" tmFilter="0,0; 0.14,0.36; 0.43,0.73; 0.71,0.91; 1.0,1.0">
                                          <p:stCondLst>
                                            <p:cond delay="0"/>
                                          </p:stCondLst>
                                        </p:cTn>
                                        <p:tgtEl>
                                          <p:spTgt spid="42"/>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42"/>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42"/>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42"/>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42"/>
                                        </p:tgtEl>
                                        <p:attrNameLst>
                                          <p:attrName>ppt_y</p:attrName>
                                        </p:attrNameLst>
                                      </p:cBhvr>
                                      <p:tavLst>
                                        <p:tav tm="0" fmla="#ppt_y-sin(pi*$)/81">
                                          <p:val>
                                            <p:fltVal val="0"/>
                                          </p:val>
                                        </p:tav>
                                        <p:tav tm="100000">
                                          <p:val>
                                            <p:fltVal val="1"/>
                                          </p:val>
                                        </p:tav>
                                      </p:tavLst>
                                    </p:anim>
                                    <p:animScale>
                                      <p:cBhvr>
                                        <p:cTn id="301" dur="26">
                                          <p:stCondLst>
                                            <p:cond delay="650"/>
                                          </p:stCondLst>
                                        </p:cTn>
                                        <p:tgtEl>
                                          <p:spTgt spid="42"/>
                                        </p:tgtEl>
                                      </p:cBhvr>
                                      <p:to x="100000" y="60000"/>
                                    </p:animScale>
                                    <p:animScale>
                                      <p:cBhvr>
                                        <p:cTn id="302" dur="166" decel="50000">
                                          <p:stCondLst>
                                            <p:cond delay="676"/>
                                          </p:stCondLst>
                                        </p:cTn>
                                        <p:tgtEl>
                                          <p:spTgt spid="42"/>
                                        </p:tgtEl>
                                      </p:cBhvr>
                                      <p:to x="100000" y="100000"/>
                                    </p:animScale>
                                    <p:animScale>
                                      <p:cBhvr>
                                        <p:cTn id="303" dur="26">
                                          <p:stCondLst>
                                            <p:cond delay="1312"/>
                                          </p:stCondLst>
                                        </p:cTn>
                                        <p:tgtEl>
                                          <p:spTgt spid="42"/>
                                        </p:tgtEl>
                                      </p:cBhvr>
                                      <p:to x="100000" y="80000"/>
                                    </p:animScale>
                                    <p:animScale>
                                      <p:cBhvr>
                                        <p:cTn id="304" dur="166" decel="50000">
                                          <p:stCondLst>
                                            <p:cond delay="1338"/>
                                          </p:stCondLst>
                                        </p:cTn>
                                        <p:tgtEl>
                                          <p:spTgt spid="42"/>
                                        </p:tgtEl>
                                      </p:cBhvr>
                                      <p:to x="100000" y="100000"/>
                                    </p:animScale>
                                    <p:animScale>
                                      <p:cBhvr>
                                        <p:cTn id="305" dur="26">
                                          <p:stCondLst>
                                            <p:cond delay="1642"/>
                                          </p:stCondLst>
                                        </p:cTn>
                                        <p:tgtEl>
                                          <p:spTgt spid="42"/>
                                        </p:tgtEl>
                                      </p:cBhvr>
                                      <p:to x="100000" y="90000"/>
                                    </p:animScale>
                                    <p:animScale>
                                      <p:cBhvr>
                                        <p:cTn id="306" dur="166" decel="50000">
                                          <p:stCondLst>
                                            <p:cond delay="1668"/>
                                          </p:stCondLst>
                                        </p:cTn>
                                        <p:tgtEl>
                                          <p:spTgt spid="42"/>
                                        </p:tgtEl>
                                      </p:cBhvr>
                                      <p:to x="100000" y="100000"/>
                                    </p:animScale>
                                    <p:animScale>
                                      <p:cBhvr>
                                        <p:cTn id="307" dur="26">
                                          <p:stCondLst>
                                            <p:cond delay="1808"/>
                                          </p:stCondLst>
                                        </p:cTn>
                                        <p:tgtEl>
                                          <p:spTgt spid="42"/>
                                        </p:tgtEl>
                                      </p:cBhvr>
                                      <p:to x="100000" y="95000"/>
                                    </p:animScale>
                                    <p:animScale>
                                      <p:cBhvr>
                                        <p:cTn id="308" dur="166" decel="50000">
                                          <p:stCondLst>
                                            <p:cond delay="1834"/>
                                          </p:stCondLst>
                                        </p:cTn>
                                        <p:tgtEl>
                                          <p:spTgt spid="42"/>
                                        </p:tgtEl>
                                      </p:cBhvr>
                                      <p:to x="100000" y="100000"/>
                                    </p:animScale>
                                  </p:childTnLst>
                                </p:cTn>
                              </p:par>
                              <p:par>
                                <p:cTn id="309" presetID="26" presetClass="entr" presetSubtype="0" fill="hold" grpId="0" nodeType="withEffect">
                                  <p:stCondLst>
                                    <p:cond delay="0"/>
                                  </p:stCondLst>
                                  <p:childTnLst>
                                    <p:set>
                                      <p:cBhvr>
                                        <p:cTn id="310" dur="1" fill="hold">
                                          <p:stCondLst>
                                            <p:cond delay="0"/>
                                          </p:stCondLst>
                                        </p:cTn>
                                        <p:tgtEl>
                                          <p:spTgt spid="43"/>
                                        </p:tgtEl>
                                        <p:attrNameLst>
                                          <p:attrName>style.visibility</p:attrName>
                                        </p:attrNameLst>
                                      </p:cBhvr>
                                      <p:to>
                                        <p:strVal val="visible"/>
                                      </p:to>
                                    </p:set>
                                    <p:animEffect transition="in" filter="wipe(down)">
                                      <p:cBhvr>
                                        <p:cTn id="311" dur="580">
                                          <p:stCondLst>
                                            <p:cond delay="0"/>
                                          </p:stCondLst>
                                        </p:cTn>
                                        <p:tgtEl>
                                          <p:spTgt spid="43"/>
                                        </p:tgtEl>
                                      </p:cBhvr>
                                    </p:animEffect>
                                    <p:anim calcmode="lin" valueType="num">
                                      <p:cBhvr>
                                        <p:cTn id="312" dur="1822" tmFilter="0,0; 0.14,0.36; 0.43,0.73; 0.71,0.91; 1.0,1.0">
                                          <p:stCondLst>
                                            <p:cond delay="0"/>
                                          </p:stCondLst>
                                        </p:cTn>
                                        <p:tgtEl>
                                          <p:spTgt spid="43"/>
                                        </p:tgtEl>
                                        <p:attrNameLst>
                                          <p:attrName>ppt_x</p:attrName>
                                        </p:attrNameLst>
                                      </p:cBhvr>
                                      <p:tavLst>
                                        <p:tav tm="0">
                                          <p:val>
                                            <p:strVal val="#ppt_x-0.25"/>
                                          </p:val>
                                        </p:tav>
                                        <p:tav tm="100000">
                                          <p:val>
                                            <p:strVal val="#ppt_x"/>
                                          </p:val>
                                        </p:tav>
                                      </p:tavLst>
                                    </p:anim>
                                    <p:anim calcmode="lin" valueType="num">
                                      <p:cBhvr>
                                        <p:cTn id="313" dur="664" tmFilter="0.0,0.0; 0.25,0.07; 0.50,0.2; 0.75,0.467; 1.0,1.0">
                                          <p:stCondLst>
                                            <p:cond delay="0"/>
                                          </p:stCondLst>
                                        </p:cTn>
                                        <p:tgtEl>
                                          <p:spTgt spid="43"/>
                                        </p:tgtEl>
                                        <p:attrNameLst>
                                          <p:attrName>ppt_y</p:attrName>
                                        </p:attrNameLst>
                                      </p:cBhvr>
                                      <p:tavLst>
                                        <p:tav tm="0" fmla="#ppt_y-sin(pi*$)/3">
                                          <p:val>
                                            <p:fltVal val="0.5"/>
                                          </p:val>
                                        </p:tav>
                                        <p:tav tm="100000">
                                          <p:val>
                                            <p:fltVal val="1"/>
                                          </p:val>
                                        </p:tav>
                                      </p:tavLst>
                                    </p:anim>
                                    <p:anim calcmode="lin" valueType="num">
                                      <p:cBhvr>
                                        <p:cTn id="314" dur="664" tmFilter="0, 0; 0.125,0.2665; 0.25,0.4; 0.375,0.465; 0.5,0.5;  0.625,0.535; 0.75,0.6; 0.875,0.7335; 1,1">
                                          <p:stCondLst>
                                            <p:cond delay="664"/>
                                          </p:stCondLst>
                                        </p:cTn>
                                        <p:tgtEl>
                                          <p:spTgt spid="43"/>
                                        </p:tgtEl>
                                        <p:attrNameLst>
                                          <p:attrName>ppt_y</p:attrName>
                                        </p:attrNameLst>
                                      </p:cBhvr>
                                      <p:tavLst>
                                        <p:tav tm="0" fmla="#ppt_y-sin(pi*$)/9">
                                          <p:val>
                                            <p:fltVal val="0"/>
                                          </p:val>
                                        </p:tav>
                                        <p:tav tm="100000">
                                          <p:val>
                                            <p:fltVal val="1"/>
                                          </p:val>
                                        </p:tav>
                                      </p:tavLst>
                                    </p:anim>
                                    <p:anim calcmode="lin" valueType="num">
                                      <p:cBhvr>
                                        <p:cTn id="315" dur="332" tmFilter="0, 0; 0.125,0.2665; 0.25,0.4; 0.375,0.465; 0.5,0.5;  0.625,0.535; 0.75,0.6; 0.875,0.7335; 1,1">
                                          <p:stCondLst>
                                            <p:cond delay="1324"/>
                                          </p:stCondLst>
                                        </p:cTn>
                                        <p:tgtEl>
                                          <p:spTgt spid="43"/>
                                        </p:tgtEl>
                                        <p:attrNameLst>
                                          <p:attrName>ppt_y</p:attrName>
                                        </p:attrNameLst>
                                      </p:cBhvr>
                                      <p:tavLst>
                                        <p:tav tm="0" fmla="#ppt_y-sin(pi*$)/27">
                                          <p:val>
                                            <p:fltVal val="0"/>
                                          </p:val>
                                        </p:tav>
                                        <p:tav tm="100000">
                                          <p:val>
                                            <p:fltVal val="1"/>
                                          </p:val>
                                        </p:tav>
                                      </p:tavLst>
                                    </p:anim>
                                    <p:anim calcmode="lin" valueType="num">
                                      <p:cBhvr>
                                        <p:cTn id="316" dur="164" tmFilter="0, 0; 0.125,0.2665; 0.25,0.4; 0.375,0.465; 0.5,0.5;  0.625,0.535; 0.75,0.6; 0.875,0.7335; 1,1">
                                          <p:stCondLst>
                                            <p:cond delay="1656"/>
                                          </p:stCondLst>
                                        </p:cTn>
                                        <p:tgtEl>
                                          <p:spTgt spid="43"/>
                                        </p:tgtEl>
                                        <p:attrNameLst>
                                          <p:attrName>ppt_y</p:attrName>
                                        </p:attrNameLst>
                                      </p:cBhvr>
                                      <p:tavLst>
                                        <p:tav tm="0" fmla="#ppt_y-sin(pi*$)/81">
                                          <p:val>
                                            <p:fltVal val="0"/>
                                          </p:val>
                                        </p:tav>
                                        <p:tav tm="100000">
                                          <p:val>
                                            <p:fltVal val="1"/>
                                          </p:val>
                                        </p:tav>
                                      </p:tavLst>
                                    </p:anim>
                                    <p:animScale>
                                      <p:cBhvr>
                                        <p:cTn id="317" dur="26">
                                          <p:stCondLst>
                                            <p:cond delay="650"/>
                                          </p:stCondLst>
                                        </p:cTn>
                                        <p:tgtEl>
                                          <p:spTgt spid="43"/>
                                        </p:tgtEl>
                                      </p:cBhvr>
                                      <p:to x="100000" y="60000"/>
                                    </p:animScale>
                                    <p:animScale>
                                      <p:cBhvr>
                                        <p:cTn id="318" dur="166" decel="50000">
                                          <p:stCondLst>
                                            <p:cond delay="676"/>
                                          </p:stCondLst>
                                        </p:cTn>
                                        <p:tgtEl>
                                          <p:spTgt spid="43"/>
                                        </p:tgtEl>
                                      </p:cBhvr>
                                      <p:to x="100000" y="100000"/>
                                    </p:animScale>
                                    <p:animScale>
                                      <p:cBhvr>
                                        <p:cTn id="319" dur="26">
                                          <p:stCondLst>
                                            <p:cond delay="1312"/>
                                          </p:stCondLst>
                                        </p:cTn>
                                        <p:tgtEl>
                                          <p:spTgt spid="43"/>
                                        </p:tgtEl>
                                      </p:cBhvr>
                                      <p:to x="100000" y="80000"/>
                                    </p:animScale>
                                    <p:animScale>
                                      <p:cBhvr>
                                        <p:cTn id="320" dur="166" decel="50000">
                                          <p:stCondLst>
                                            <p:cond delay="1338"/>
                                          </p:stCondLst>
                                        </p:cTn>
                                        <p:tgtEl>
                                          <p:spTgt spid="43"/>
                                        </p:tgtEl>
                                      </p:cBhvr>
                                      <p:to x="100000" y="100000"/>
                                    </p:animScale>
                                    <p:animScale>
                                      <p:cBhvr>
                                        <p:cTn id="321" dur="26">
                                          <p:stCondLst>
                                            <p:cond delay="1642"/>
                                          </p:stCondLst>
                                        </p:cTn>
                                        <p:tgtEl>
                                          <p:spTgt spid="43"/>
                                        </p:tgtEl>
                                      </p:cBhvr>
                                      <p:to x="100000" y="90000"/>
                                    </p:animScale>
                                    <p:animScale>
                                      <p:cBhvr>
                                        <p:cTn id="322" dur="166" decel="50000">
                                          <p:stCondLst>
                                            <p:cond delay="1668"/>
                                          </p:stCondLst>
                                        </p:cTn>
                                        <p:tgtEl>
                                          <p:spTgt spid="43"/>
                                        </p:tgtEl>
                                      </p:cBhvr>
                                      <p:to x="100000" y="100000"/>
                                    </p:animScale>
                                    <p:animScale>
                                      <p:cBhvr>
                                        <p:cTn id="323" dur="26">
                                          <p:stCondLst>
                                            <p:cond delay="1808"/>
                                          </p:stCondLst>
                                        </p:cTn>
                                        <p:tgtEl>
                                          <p:spTgt spid="43"/>
                                        </p:tgtEl>
                                      </p:cBhvr>
                                      <p:to x="100000" y="95000"/>
                                    </p:animScale>
                                    <p:animScale>
                                      <p:cBhvr>
                                        <p:cTn id="324" dur="166" decel="50000">
                                          <p:stCondLst>
                                            <p:cond delay="1834"/>
                                          </p:stCondLst>
                                        </p:cTn>
                                        <p:tgtEl>
                                          <p:spTgt spid="43"/>
                                        </p:tgtEl>
                                      </p:cBhvr>
                                      <p:to x="100000" y="100000"/>
                                    </p:animScale>
                                  </p:childTnLst>
                                </p:cTn>
                              </p:par>
                              <p:par>
                                <p:cTn id="325" presetID="26" presetClass="entr" presetSubtype="0" fill="hold" grpId="0" nodeType="withEffect">
                                  <p:stCondLst>
                                    <p:cond delay="800"/>
                                  </p:stCondLst>
                                  <p:childTnLst>
                                    <p:set>
                                      <p:cBhvr>
                                        <p:cTn id="326" dur="1" fill="hold">
                                          <p:stCondLst>
                                            <p:cond delay="0"/>
                                          </p:stCondLst>
                                        </p:cTn>
                                        <p:tgtEl>
                                          <p:spTgt spid="44"/>
                                        </p:tgtEl>
                                        <p:attrNameLst>
                                          <p:attrName>style.visibility</p:attrName>
                                        </p:attrNameLst>
                                      </p:cBhvr>
                                      <p:to>
                                        <p:strVal val="visible"/>
                                      </p:to>
                                    </p:set>
                                    <p:animEffect transition="in" filter="wipe(down)">
                                      <p:cBhvr>
                                        <p:cTn id="327" dur="580">
                                          <p:stCondLst>
                                            <p:cond delay="0"/>
                                          </p:stCondLst>
                                        </p:cTn>
                                        <p:tgtEl>
                                          <p:spTgt spid="44"/>
                                        </p:tgtEl>
                                      </p:cBhvr>
                                    </p:animEffect>
                                    <p:anim calcmode="lin" valueType="num">
                                      <p:cBhvr>
                                        <p:cTn id="328" dur="1822" tmFilter="0,0; 0.14,0.36; 0.43,0.73; 0.71,0.91; 1.0,1.0">
                                          <p:stCondLst>
                                            <p:cond delay="0"/>
                                          </p:stCondLst>
                                        </p:cTn>
                                        <p:tgtEl>
                                          <p:spTgt spid="44"/>
                                        </p:tgtEl>
                                        <p:attrNameLst>
                                          <p:attrName>ppt_x</p:attrName>
                                        </p:attrNameLst>
                                      </p:cBhvr>
                                      <p:tavLst>
                                        <p:tav tm="0">
                                          <p:val>
                                            <p:strVal val="#ppt_x-0.25"/>
                                          </p:val>
                                        </p:tav>
                                        <p:tav tm="100000">
                                          <p:val>
                                            <p:strVal val="#ppt_x"/>
                                          </p:val>
                                        </p:tav>
                                      </p:tavLst>
                                    </p:anim>
                                    <p:anim calcmode="lin" valueType="num">
                                      <p:cBhvr>
                                        <p:cTn id="329" dur="664" tmFilter="0.0,0.0; 0.25,0.07; 0.50,0.2; 0.75,0.467; 1.0,1.0">
                                          <p:stCondLst>
                                            <p:cond delay="0"/>
                                          </p:stCondLst>
                                        </p:cTn>
                                        <p:tgtEl>
                                          <p:spTgt spid="44"/>
                                        </p:tgtEl>
                                        <p:attrNameLst>
                                          <p:attrName>ppt_y</p:attrName>
                                        </p:attrNameLst>
                                      </p:cBhvr>
                                      <p:tavLst>
                                        <p:tav tm="0" fmla="#ppt_y-sin(pi*$)/3">
                                          <p:val>
                                            <p:fltVal val="0.5"/>
                                          </p:val>
                                        </p:tav>
                                        <p:tav tm="100000">
                                          <p:val>
                                            <p:fltVal val="1"/>
                                          </p:val>
                                        </p:tav>
                                      </p:tavLst>
                                    </p:anim>
                                    <p:anim calcmode="lin" valueType="num">
                                      <p:cBhvr>
                                        <p:cTn id="330" dur="664" tmFilter="0, 0; 0.125,0.2665; 0.25,0.4; 0.375,0.465; 0.5,0.5;  0.625,0.535; 0.75,0.6; 0.875,0.7335; 1,1">
                                          <p:stCondLst>
                                            <p:cond delay="664"/>
                                          </p:stCondLst>
                                        </p:cTn>
                                        <p:tgtEl>
                                          <p:spTgt spid="44"/>
                                        </p:tgtEl>
                                        <p:attrNameLst>
                                          <p:attrName>ppt_y</p:attrName>
                                        </p:attrNameLst>
                                      </p:cBhvr>
                                      <p:tavLst>
                                        <p:tav tm="0" fmla="#ppt_y-sin(pi*$)/9">
                                          <p:val>
                                            <p:fltVal val="0"/>
                                          </p:val>
                                        </p:tav>
                                        <p:tav tm="100000">
                                          <p:val>
                                            <p:fltVal val="1"/>
                                          </p:val>
                                        </p:tav>
                                      </p:tavLst>
                                    </p:anim>
                                    <p:anim calcmode="lin" valueType="num">
                                      <p:cBhvr>
                                        <p:cTn id="331" dur="332" tmFilter="0, 0; 0.125,0.2665; 0.25,0.4; 0.375,0.465; 0.5,0.5;  0.625,0.535; 0.75,0.6; 0.875,0.7335; 1,1">
                                          <p:stCondLst>
                                            <p:cond delay="1324"/>
                                          </p:stCondLst>
                                        </p:cTn>
                                        <p:tgtEl>
                                          <p:spTgt spid="44"/>
                                        </p:tgtEl>
                                        <p:attrNameLst>
                                          <p:attrName>ppt_y</p:attrName>
                                        </p:attrNameLst>
                                      </p:cBhvr>
                                      <p:tavLst>
                                        <p:tav tm="0" fmla="#ppt_y-sin(pi*$)/27">
                                          <p:val>
                                            <p:fltVal val="0"/>
                                          </p:val>
                                        </p:tav>
                                        <p:tav tm="100000">
                                          <p:val>
                                            <p:fltVal val="1"/>
                                          </p:val>
                                        </p:tav>
                                      </p:tavLst>
                                    </p:anim>
                                    <p:anim calcmode="lin" valueType="num">
                                      <p:cBhvr>
                                        <p:cTn id="332" dur="164" tmFilter="0, 0; 0.125,0.2665; 0.25,0.4; 0.375,0.465; 0.5,0.5;  0.625,0.535; 0.75,0.6; 0.875,0.7335; 1,1">
                                          <p:stCondLst>
                                            <p:cond delay="1656"/>
                                          </p:stCondLst>
                                        </p:cTn>
                                        <p:tgtEl>
                                          <p:spTgt spid="44"/>
                                        </p:tgtEl>
                                        <p:attrNameLst>
                                          <p:attrName>ppt_y</p:attrName>
                                        </p:attrNameLst>
                                      </p:cBhvr>
                                      <p:tavLst>
                                        <p:tav tm="0" fmla="#ppt_y-sin(pi*$)/81">
                                          <p:val>
                                            <p:fltVal val="0"/>
                                          </p:val>
                                        </p:tav>
                                        <p:tav tm="100000">
                                          <p:val>
                                            <p:fltVal val="1"/>
                                          </p:val>
                                        </p:tav>
                                      </p:tavLst>
                                    </p:anim>
                                    <p:animScale>
                                      <p:cBhvr>
                                        <p:cTn id="333" dur="26">
                                          <p:stCondLst>
                                            <p:cond delay="650"/>
                                          </p:stCondLst>
                                        </p:cTn>
                                        <p:tgtEl>
                                          <p:spTgt spid="44"/>
                                        </p:tgtEl>
                                      </p:cBhvr>
                                      <p:to x="100000" y="60000"/>
                                    </p:animScale>
                                    <p:animScale>
                                      <p:cBhvr>
                                        <p:cTn id="334" dur="166" decel="50000">
                                          <p:stCondLst>
                                            <p:cond delay="676"/>
                                          </p:stCondLst>
                                        </p:cTn>
                                        <p:tgtEl>
                                          <p:spTgt spid="44"/>
                                        </p:tgtEl>
                                      </p:cBhvr>
                                      <p:to x="100000" y="100000"/>
                                    </p:animScale>
                                    <p:animScale>
                                      <p:cBhvr>
                                        <p:cTn id="335" dur="26">
                                          <p:stCondLst>
                                            <p:cond delay="1312"/>
                                          </p:stCondLst>
                                        </p:cTn>
                                        <p:tgtEl>
                                          <p:spTgt spid="44"/>
                                        </p:tgtEl>
                                      </p:cBhvr>
                                      <p:to x="100000" y="80000"/>
                                    </p:animScale>
                                    <p:animScale>
                                      <p:cBhvr>
                                        <p:cTn id="336" dur="166" decel="50000">
                                          <p:stCondLst>
                                            <p:cond delay="1338"/>
                                          </p:stCondLst>
                                        </p:cTn>
                                        <p:tgtEl>
                                          <p:spTgt spid="44"/>
                                        </p:tgtEl>
                                      </p:cBhvr>
                                      <p:to x="100000" y="100000"/>
                                    </p:animScale>
                                    <p:animScale>
                                      <p:cBhvr>
                                        <p:cTn id="337" dur="26">
                                          <p:stCondLst>
                                            <p:cond delay="1642"/>
                                          </p:stCondLst>
                                        </p:cTn>
                                        <p:tgtEl>
                                          <p:spTgt spid="44"/>
                                        </p:tgtEl>
                                      </p:cBhvr>
                                      <p:to x="100000" y="90000"/>
                                    </p:animScale>
                                    <p:animScale>
                                      <p:cBhvr>
                                        <p:cTn id="338" dur="166" decel="50000">
                                          <p:stCondLst>
                                            <p:cond delay="1668"/>
                                          </p:stCondLst>
                                        </p:cTn>
                                        <p:tgtEl>
                                          <p:spTgt spid="44"/>
                                        </p:tgtEl>
                                      </p:cBhvr>
                                      <p:to x="100000" y="100000"/>
                                    </p:animScale>
                                    <p:animScale>
                                      <p:cBhvr>
                                        <p:cTn id="339" dur="26">
                                          <p:stCondLst>
                                            <p:cond delay="1808"/>
                                          </p:stCondLst>
                                        </p:cTn>
                                        <p:tgtEl>
                                          <p:spTgt spid="44"/>
                                        </p:tgtEl>
                                      </p:cBhvr>
                                      <p:to x="100000" y="95000"/>
                                    </p:animScale>
                                    <p:animScale>
                                      <p:cBhvr>
                                        <p:cTn id="340" dur="166" decel="50000">
                                          <p:stCondLst>
                                            <p:cond delay="1834"/>
                                          </p:stCondLst>
                                        </p:cTn>
                                        <p:tgtEl>
                                          <p:spTgt spid="44"/>
                                        </p:tgtEl>
                                      </p:cBhvr>
                                      <p:to x="100000" y="100000"/>
                                    </p:animScale>
                                  </p:childTnLst>
                                </p:cTn>
                              </p:par>
                              <p:par>
                                <p:cTn id="341" presetID="26" presetClass="entr" presetSubtype="0" fill="hold" grpId="0" nodeType="withEffect">
                                  <p:stCondLst>
                                    <p:cond delay="200"/>
                                  </p:stCondLst>
                                  <p:childTnLst>
                                    <p:set>
                                      <p:cBhvr>
                                        <p:cTn id="342" dur="1" fill="hold">
                                          <p:stCondLst>
                                            <p:cond delay="0"/>
                                          </p:stCondLst>
                                        </p:cTn>
                                        <p:tgtEl>
                                          <p:spTgt spid="45"/>
                                        </p:tgtEl>
                                        <p:attrNameLst>
                                          <p:attrName>style.visibility</p:attrName>
                                        </p:attrNameLst>
                                      </p:cBhvr>
                                      <p:to>
                                        <p:strVal val="visible"/>
                                      </p:to>
                                    </p:set>
                                    <p:animEffect transition="in" filter="wipe(down)">
                                      <p:cBhvr>
                                        <p:cTn id="343" dur="580">
                                          <p:stCondLst>
                                            <p:cond delay="0"/>
                                          </p:stCondLst>
                                        </p:cTn>
                                        <p:tgtEl>
                                          <p:spTgt spid="45"/>
                                        </p:tgtEl>
                                      </p:cBhvr>
                                    </p:animEffect>
                                    <p:anim calcmode="lin" valueType="num">
                                      <p:cBhvr>
                                        <p:cTn id="344"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345"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346"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347"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348"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349" dur="26">
                                          <p:stCondLst>
                                            <p:cond delay="650"/>
                                          </p:stCondLst>
                                        </p:cTn>
                                        <p:tgtEl>
                                          <p:spTgt spid="45"/>
                                        </p:tgtEl>
                                      </p:cBhvr>
                                      <p:to x="100000" y="60000"/>
                                    </p:animScale>
                                    <p:animScale>
                                      <p:cBhvr>
                                        <p:cTn id="350" dur="166" decel="50000">
                                          <p:stCondLst>
                                            <p:cond delay="676"/>
                                          </p:stCondLst>
                                        </p:cTn>
                                        <p:tgtEl>
                                          <p:spTgt spid="45"/>
                                        </p:tgtEl>
                                      </p:cBhvr>
                                      <p:to x="100000" y="100000"/>
                                    </p:animScale>
                                    <p:animScale>
                                      <p:cBhvr>
                                        <p:cTn id="351" dur="26">
                                          <p:stCondLst>
                                            <p:cond delay="1312"/>
                                          </p:stCondLst>
                                        </p:cTn>
                                        <p:tgtEl>
                                          <p:spTgt spid="45"/>
                                        </p:tgtEl>
                                      </p:cBhvr>
                                      <p:to x="100000" y="80000"/>
                                    </p:animScale>
                                    <p:animScale>
                                      <p:cBhvr>
                                        <p:cTn id="352" dur="166" decel="50000">
                                          <p:stCondLst>
                                            <p:cond delay="1338"/>
                                          </p:stCondLst>
                                        </p:cTn>
                                        <p:tgtEl>
                                          <p:spTgt spid="45"/>
                                        </p:tgtEl>
                                      </p:cBhvr>
                                      <p:to x="100000" y="100000"/>
                                    </p:animScale>
                                    <p:animScale>
                                      <p:cBhvr>
                                        <p:cTn id="353" dur="26">
                                          <p:stCondLst>
                                            <p:cond delay="1642"/>
                                          </p:stCondLst>
                                        </p:cTn>
                                        <p:tgtEl>
                                          <p:spTgt spid="45"/>
                                        </p:tgtEl>
                                      </p:cBhvr>
                                      <p:to x="100000" y="90000"/>
                                    </p:animScale>
                                    <p:animScale>
                                      <p:cBhvr>
                                        <p:cTn id="354" dur="166" decel="50000">
                                          <p:stCondLst>
                                            <p:cond delay="1668"/>
                                          </p:stCondLst>
                                        </p:cTn>
                                        <p:tgtEl>
                                          <p:spTgt spid="45"/>
                                        </p:tgtEl>
                                      </p:cBhvr>
                                      <p:to x="100000" y="100000"/>
                                    </p:animScale>
                                    <p:animScale>
                                      <p:cBhvr>
                                        <p:cTn id="355" dur="26">
                                          <p:stCondLst>
                                            <p:cond delay="1808"/>
                                          </p:stCondLst>
                                        </p:cTn>
                                        <p:tgtEl>
                                          <p:spTgt spid="45"/>
                                        </p:tgtEl>
                                      </p:cBhvr>
                                      <p:to x="100000" y="95000"/>
                                    </p:animScale>
                                    <p:animScale>
                                      <p:cBhvr>
                                        <p:cTn id="356" dur="166" decel="50000">
                                          <p:stCondLst>
                                            <p:cond delay="1834"/>
                                          </p:stCondLst>
                                        </p:cTn>
                                        <p:tgtEl>
                                          <p:spTgt spid="45"/>
                                        </p:tgtEl>
                                      </p:cBhvr>
                                      <p:to x="100000" y="100000"/>
                                    </p:animScale>
                                  </p:childTnLst>
                                </p:cTn>
                              </p:par>
                            </p:childTnLst>
                          </p:cTn>
                        </p:par>
                      </p:childTnLst>
                    </p:cTn>
                  </p:par>
                  <p:par>
                    <p:cTn id="357" fill="hold">
                      <p:stCondLst>
                        <p:cond delay="indefinite"/>
                      </p:stCondLst>
                      <p:childTnLst>
                        <p:par>
                          <p:cTn id="358" fill="hold">
                            <p:stCondLst>
                              <p:cond delay="0"/>
                            </p:stCondLst>
                            <p:childTnLst>
                              <p:par>
                                <p:cTn id="359" presetID="26" presetClass="entr" presetSubtype="0" fill="hold" grpId="0" nodeType="clickEffect">
                                  <p:stCondLst>
                                    <p:cond delay="0"/>
                                  </p:stCondLst>
                                  <p:childTnLst>
                                    <p:set>
                                      <p:cBhvr>
                                        <p:cTn id="360" dur="1" fill="hold">
                                          <p:stCondLst>
                                            <p:cond delay="0"/>
                                          </p:stCondLst>
                                        </p:cTn>
                                        <p:tgtEl>
                                          <p:spTgt spid="11"/>
                                        </p:tgtEl>
                                        <p:attrNameLst>
                                          <p:attrName>style.visibility</p:attrName>
                                        </p:attrNameLst>
                                      </p:cBhvr>
                                      <p:to>
                                        <p:strVal val="visible"/>
                                      </p:to>
                                    </p:set>
                                    <p:animEffect transition="in" filter="wipe(down)">
                                      <p:cBhvr>
                                        <p:cTn id="361" dur="580">
                                          <p:stCondLst>
                                            <p:cond delay="0"/>
                                          </p:stCondLst>
                                        </p:cTn>
                                        <p:tgtEl>
                                          <p:spTgt spid="11"/>
                                        </p:tgtEl>
                                      </p:cBhvr>
                                    </p:animEffect>
                                    <p:anim calcmode="lin" valueType="num">
                                      <p:cBhvr>
                                        <p:cTn id="362"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63"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64"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65"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66"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67" dur="26">
                                          <p:stCondLst>
                                            <p:cond delay="650"/>
                                          </p:stCondLst>
                                        </p:cTn>
                                        <p:tgtEl>
                                          <p:spTgt spid="11"/>
                                        </p:tgtEl>
                                      </p:cBhvr>
                                      <p:to x="100000" y="60000"/>
                                    </p:animScale>
                                    <p:animScale>
                                      <p:cBhvr>
                                        <p:cTn id="368" dur="166" decel="50000">
                                          <p:stCondLst>
                                            <p:cond delay="676"/>
                                          </p:stCondLst>
                                        </p:cTn>
                                        <p:tgtEl>
                                          <p:spTgt spid="11"/>
                                        </p:tgtEl>
                                      </p:cBhvr>
                                      <p:to x="100000" y="100000"/>
                                    </p:animScale>
                                    <p:animScale>
                                      <p:cBhvr>
                                        <p:cTn id="369" dur="26">
                                          <p:stCondLst>
                                            <p:cond delay="1312"/>
                                          </p:stCondLst>
                                        </p:cTn>
                                        <p:tgtEl>
                                          <p:spTgt spid="11"/>
                                        </p:tgtEl>
                                      </p:cBhvr>
                                      <p:to x="100000" y="80000"/>
                                    </p:animScale>
                                    <p:animScale>
                                      <p:cBhvr>
                                        <p:cTn id="370" dur="166" decel="50000">
                                          <p:stCondLst>
                                            <p:cond delay="1338"/>
                                          </p:stCondLst>
                                        </p:cTn>
                                        <p:tgtEl>
                                          <p:spTgt spid="11"/>
                                        </p:tgtEl>
                                      </p:cBhvr>
                                      <p:to x="100000" y="100000"/>
                                    </p:animScale>
                                    <p:animScale>
                                      <p:cBhvr>
                                        <p:cTn id="371" dur="26">
                                          <p:stCondLst>
                                            <p:cond delay="1642"/>
                                          </p:stCondLst>
                                        </p:cTn>
                                        <p:tgtEl>
                                          <p:spTgt spid="11"/>
                                        </p:tgtEl>
                                      </p:cBhvr>
                                      <p:to x="100000" y="90000"/>
                                    </p:animScale>
                                    <p:animScale>
                                      <p:cBhvr>
                                        <p:cTn id="372" dur="166" decel="50000">
                                          <p:stCondLst>
                                            <p:cond delay="1668"/>
                                          </p:stCondLst>
                                        </p:cTn>
                                        <p:tgtEl>
                                          <p:spTgt spid="11"/>
                                        </p:tgtEl>
                                      </p:cBhvr>
                                      <p:to x="100000" y="100000"/>
                                    </p:animScale>
                                    <p:animScale>
                                      <p:cBhvr>
                                        <p:cTn id="373" dur="26">
                                          <p:stCondLst>
                                            <p:cond delay="1808"/>
                                          </p:stCondLst>
                                        </p:cTn>
                                        <p:tgtEl>
                                          <p:spTgt spid="11"/>
                                        </p:tgtEl>
                                      </p:cBhvr>
                                      <p:to x="100000" y="95000"/>
                                    </p:animScale>
                                    <p:animScale>
                                      <p:cBhvr>
                                        <p:cTn id="374" dur="166" decel="50000">
                                          <p:stCondLst>
                                            <p:cond delay="1834"/>
                                          </p:stCondLst>
                                        </p:cTn>
                                        <p:tgtEl>
                                          <p:spTgt spid="11"/>
                                        </p:tgtEl>
                                      </p:cBhvr>
                                      <p:to x="100000" y="100000"/>
                                    </p:animScale>
                                  </p:childTnLst>
                                </p:cTn>
                              </p:par>
                              <p:par>
                                <p:cTn id="375" presetID="26" presetClass="entr" presetSubtype="0" fill="hold" grpId="0" nodeType="withEffect">
                                  <p:stCondLst>
                                    <p:cond delay="100"/>
                                  </p:stCondLst>
                                  <p:childTnLst>
                                    <p:set>
                                      <p:cBhvr>
                                        <p:cTn id="376" dur="1" fill="hold">
                                          <p:stCondLst>
                                            <p:cond delay="0"/>
                                          </p:stCondLst>
                                        </p:cTn>
                                        <p:tgtEl>
                                          <p:spTgt spid="12"/>
                                        </p:tgtEl>
                                        <p:attrNameLst>
                                          <p:attrName>style.visibility</p:attrName>
                                        </p:attrNameLst>
                                      </p:cBhvr>
                                      <p:to>
                                        <p:strVal val="visible"/>
                                      </p:to>
                                    </p:set>
                                    <p:animEffect transition="in" filter="wipe(down)">
                                      <p:cBhvr>
                                        <p:cTn id="377" dur="580">
                                          <p:stCondLst>
                                            <p:cond delay="0"/>
                                          </p:stCondLst>
                                        </p:cTn>
                                        <p:tgtEl>
                                          <p:spTgt spid="12"/>
                                        </p:tgtEl>
                                      </p:cBhvr>
                                    </p:animEffect>
                                    <p:anim calcmode="lin" valueType="num">
                                      <p:cBhvr>
                                        <p:cTn id="37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37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38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38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38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383" dur="26">
                                          <p:stCondLst>
                                            <p:cond delay="650"/>
                                          </p:stCondLst>
                                        </p:cTn>
                                        <p:tgtEl>
                                          <p:spTgt spid="12"/>
                                        </p:tgtEl>
                                      </p:cBhvr>
                                      <p:to x="100000" y="60000"/>
                                    </p:animScale>
                                    <p:animScale>
                                      <p:cBhvr>
                                        <p:cTn id="384" dur="166" decel="50000">
                                          <p:stCondLst>
                                            <p:cond delay="676"/>
                                          </p:stCondLst>
                                        </p:cTn>
                                        <p:tgtEl>
                                          <p:spTgt spid="12"/>
                                        </p:tgtEl>
                                      </p:cBhvr>
                                      <p:to x="100000" y="100000"/>
                                    </p:animScale>
                                    <p:animScale>
                                      <p:cBhvr>
                                        <p:cTn id="385" dur="26">
                                          <p:stCondLst>
                                            <p:cond delay="1312"/>
                                          </p:stCondLst>
                                        </p:cTn>
                                        <p:tgtEl>
                                          <p:spTgt spid="12"/>
                                        </p:tgtEl>
                                      </p:cBhvr>
                                      <p:to x="100000" y="80000"/>
                                    </p:animScale>
                                    <p:animScale>
                                      <p:cBhvr>
                                        <p:cTn id="386" dur="166" decel="50000">
                                          <p:stCondLst>
                                            <p:cond delay="1338"/>
                                          </p:stCondLst>
                                        </p:cTn>
                                        <p:tgtEl>
                                          <p:spTgt spid="12"/>
                                        </p:tgtEl>
                                      </p:cBhvr>
                                      <p:to x="100000" y="100000"/>
                                    </p:animScale>
                                    <p:animScale>
                                      <p:cBhvr>
                                        <p:cTn id="387" dur="26">
                                          <p:stCondLst>
                                            <p:cond delay="1642"/>
                                          </p:stCondLst>
                                        </p:cTn>
                                        <p:tgtEl>
                                          <p:spTgt spid="12"/>
                                        </p:tgtEl>
                                      </p:cBhvr>
                                      <p:to x="100000" y="90000"/>
                                    </p:animScale>
                                    <p:animScale>
                                      <p:cBhvr>
                                        <p:cTn id="388" dur="166" decel="50000">
                                          <p:stCondLst>
                                            <p:cond delay="1668"/>
                                          </p:stCondLst>
                                        </p:cTn>
                                        <p:tgtEl>
                                          <p:spTgt spid="12"/>
                                        </p:tgtEl>
                                      </p:cBhvr>
                                      <p:to x="100000" y="100000"/>
                                    </p:animScale>
                                    <p:animScale>
                                      <p:cBhvr>
                                        <p:cTn id="389" dur="26">
                                          <p:stCondLst>
                                            <p:cond delay="1808"/>
                                          </p:stCondLst>
                                        </p:cTn>
                                        <p:tgtEl>
                                          <p:spTgt spid="12"/>
                                        </p:tgtEl>
                                      </p:cBhvr>
                                      <p:to x="100000" y="95000"/>
                                    </p:animScale>
                                    <p:animScale>
                                      <p:cBhvr>
                                        <p:cTn id="390" dur="166" decel="50000">
                                          <p:stCondLst>
                                            <p:cond delay="1834"/>
                                          </p:stCondLst>
                                        </p:cTn>
                                        <p:tgtEl>
                                          <p:spTgt spid="12"/>
                                        </p:tgtEl>
                                      </p:cBhvr>
                                      <p:to x="100000" y="100000"/>
                                    </p:animScale>
                                  </p:childTnLst>
                                </p:cTn>
                              </p:par>
                              <p:par>
                                <p:cTn id="391" presetID="26" presetClass="entr" presetSubtype="0" fill="hold" grpId="0" nodeType="withEffect">
                                  <p:stCondLst>
                                    <p:cond delay="200"/>
                                  </p:stCondLst>
                                  <p:childTnLst>
                                    <p:set>
                                      <p:cBhvr>
                                        <p:cTn id="392" dur="1" fill="hold">
                                          <p:stCondLst>
                                            <p:cond delay="0"/>
                                          </p:stCondLst>
                                        </p:cTn>
                                        <p:tgtEl>
                                          <p:spTgt spid="13"/>
                                        </p:tgtEl>
                                        <p:attrNameLst>
                                          <p:attrName>style.visibility</p:attrName>
                                        </p:attrNameLst>
                                      </p:cBhvr>
                                      <p:to>
                                        <p:strVal val="visible"/>
                                      </p:to>
                                    </p:set>
                                    <p:animEffect transition="in" filter="wipe(down)">
                                      <p:cBhvr>
                                        <p:cTn id="393" dur="580">
                                          <p:stCondLst>
                                            <p:cond delay="0"/>
                                          </p:stCondLst>
                                        </p:cTn>
                                        <p:tgtEl>
                                          <p:spTgt spid="13"/>
                                        </p:tgtEl>
                                      </p:cBhvr>
                                    </p:animEffect>
                                    <p:anim calcmode="lin" valueType="num">
                                      <p:cBhvr>
                                        <p:cTn id="394"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395"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396"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397"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398"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399" dur="26">
                                          <p:stCondLst>
                                            <p:cond delay="650"/>
                                          </p:stCondLst>
                                        </p:cTn>
                                        <p:tgtEl>
                                          <p:spTgt spid="13"/>
                                        </p:tgtEl>
                                      </p:cBhvr>
                                      <p:to x="100000" y="60000"/>
                                    </p:animScale>
                                    <p:animScale>
                                      <p:cBhvr>
                                        <p:cTn id="400" dur="166" decel="50000">
                                          <p:stCondLst>
                                            <p:cond delay="676"/>
                                          </p:stCondLst>
                                        </p:cTn>
                                        <p:tgtEl>
                                          <p:spTgt spid="13"/>
                                        </p:tgtEl>
                                      </p:cBhvr>
                                      <p:to x="100000" y="100000"/>
                                    </p:animScale>
                                    <p:animScale>
                                      <p:cBhvr>
                                        <p:cTn id="401" dur="26">
                                          <p:stCondLst>
                                            <p:cond delay="1312"/>
                                          </p:stCondLst>
                                        </p:cTn>
                                        <p:tgtEl>
                                          <p:spTgt spid="13"/>
                                        </p:tgtEl>
                                      </p:cBhvr>
                                      <p:to x="100000" y="80000"/>
                                    </p:animScale>
                                    <p:animScale>
                                      <p:cBhvr>
                                        <p:cTn id="402" dur="166" decel="50000">
                                          <p:stCondLst>
                                            <p:cond delay="1338"/>
                                          </p:stCondLst>
                                        </p:cTn>
                                        <p:tgtEl>
                                          <p:spTgt spid="13"/>
                                        </p:tgtEl>
                                      </p:cBhvr>
                                      <p:to x="100000" y="100000"/>
                                    </p:animScale>
                                    <p:animScale>
                                      <p:cBhvr>
                                        <p:cTn id="403" dur="26">
                                          <p:stCondLst>
                                            <p:cond delay="1642"/>
                                          </p:stCondLst>
                                        </p:cTn>
                                        <p:tgtEl>
                                          <p:spTgt spid="13"/>
                                        </p:tgtEl>
                                      </p:cBhvr>
                                      <p:to x="100000" y="90000"/>
                                    </p:animScale>
                                    <p:animScale>
                                      <p:cBhvr>
                                        <p:cTn id="404" dur="166" decel="50000">
                                          <p:stCondLst>
                                            <p:cond delay="1668"/>
                                          </p:stCondLst>
                                        </p:cTn>
                                        <p:tgtEl>
                                          <p:spTgt spid="13"/>
                                        </p:tgtEl>
                                      </p:cBhvr>
                                      <p:to x="100000" y="100000"/>
                                    </p:animScale>
                                    <p:animScale>
                                      <p:cBhvr>
                                        <p:cTn id="405" dur="26">
                                          <p:stCondLst>
                                            <p:cond delay="1808"/>
                                          </p:stCondLst>
                                        </p:cTn>
                                        <p:tgtEl>
                                          <p:spTgt spid="13"/>
                                        </p:tgtEl>
                                      </p:cBhvr>
                                      <p:to x="100000" y="95000"/>
                                    </p:animScale>
                                    <p:animScale>
                                      <p:cBhvr>
                                        <p:cTn id="406" dur="166" decel="50000">
                                          <p:stCondLst>
                                            <p:cond delay="1834"/>
                                          </p:stCondLst>
                                        </p:cTn>
                                        <p:tgtEl>
                                          <p:spTgt spid="13"/>
                                        </p:tgtEl>
                                      </p:cBhvr>
                                      <p:to x="100000" y="100000"/>
                                    </p:animScale>
                                  </p:childTnLst>
                                </p:cTn>
                              </p:par>
                              <p:par>
                                <p:cTn id="407" presetID="26" presetClass="entr" presetSubtype="0" fill="hold" grpId="0" nodeType="withEffect">
                                  <p:stCondLst>
                                    <p:cond delay="400"/>
                                  </p:stCondLst>
                                  <p:childTnLst>
                                    <p:set>
                                      <p:cBhvr>
                                        <p:cTn id="408" dur="1" fill="hold">
                                          <p:stCondLst>
                                            <p:cond delay="0"/>
                                          </p:stCondLst>
                                        </p:cTn>
                                        <p:tgtEl>
                                          <p:spTgt spid="14"/>
                                        </p:tgtEl>
                                        <p:attrNameLst>
                                          <p:attrName>style.visibility</p:attrName>
                                        </p:attrNameLst>
                                      </p:cBhvr>
                                      <p:to>
                                        <p:strVal val="visible"/>
                                      </p:to>
                                    </p:set>
                                    <p:animEffect transition="in" filter="wipe(down)">
                                      <p:cBhvr>
                                        <p:cTn id="409" dur="580">
                                          <p:stCondLst>
                                            <p:cond delay="0"/>
                                          </p:stCondLst>
                                        </p:cTn>
                                        <p:tgtEl>
                                          <p:spTgt spid="14"/>
                                        </p:tgtEl>
                                      </p:cBhvr>
                                    </p:animEffect>
                                    <p:anim calcmode="lin" valueType="num">
                                      <p:cBhvr>
                                        <p:cTn id="410"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11"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12"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413"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414"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415" dur="26">
                                          <p:stCondLst>
                                            <p:cond delay="650"/>
                                          </p:stCondLst>
                                        </p:cTn>
                                        <p:tgtEl>
                                          <p:spTgt spid="14"/>
                                        </p:tgtEl>
                                      </p:cBhvr>
                                      <p:to x="100000" y="60000"/>
                                    </p:animScale>
                                    <p:animScale>
                                      <p:cBhvr>
                                        <p:cTn id="416" dur="166" decel="50000">
                                          <p:stCondLst>
                                            <p:cond delay="676"/>
                                          </p:stCondLst>
                                        </p:cTn>
                                        <p:tgtEl>
                                          <p:spTgt spid="14"/>
                                        </p:tgtEl>
                                      </p:cBhvr>
                                      <p:to x="100000" y="100000"/>
                                    </p:animScale>
                                    <p:animScale>
                                      <p:cBhvr>
                                        <p:cTn id="417" dur="26">
                                          <p:stCondLst>
                                            <p:cond delay="1312"/>
                                          </p:stCondLst>
                                        </p:cTn>
                                        <p:tgtEl>
                                          <p:spTgt spid="14"/>
                                        </p:tgtEl>
                                      </p:cBhvr>
                                      <p:to x="100000" y="80000"/>
                                    </p:animScale>
                                    <p:animScale>
                                      <p:cBhvr>
                                        <p:cTn id="418" dur="166" decel="50000">
                                          <p:stCondLst>
                                            <p:cond delay="1338"/>
                                          </p:stCondLst>
                                        </p:cTn>
                                        <p:tgtEl>
                                          <p:spTgt spid="14"/>
                                        </p:tgtEl>
                                      </p:cBhvr>
                                      <p:to x="100000" y="100000"/>
                                    </p:animScale>
                                    <p:animScale>
                                      <p:cBhvr>
                                        <p:cTn id="419" dur="26">
                                          <p:stCondLst>
                                            <p:cond delay="1642"/>
                                          </p:stCondLst>
                                        </p:cTn>
                                        <p:tgtEl>
                                          <p:spTgt spid="14"/>
                                        </p:tgtEl>
                                      </p:cBhvr>
                                      <p:to x="100000" y="90000"/>
                                    </p:animScale>
                                    <p:animScale>
                                      <p:cBhvr>
                                        <p:cTn id="420" dur="166" decel="50000">
                                          <p:stCondLst>
                                            <p:cond delay="1668"/>
                                          </p:stCondLst>
                                        </p:cTn>
                                        <p:tgtEl>
                                          <p:spTgt spid="14"/>
                                        </p:tgtEl>
                                      </p:cBhvr>
                                      <p:to x="100000" y="100000"/>
                                    </p:animScale>
                                    <p:animScale>
                                      <p:cBhvr>
                                        <p:cTn id="421" dur="26">
                                          <p:stCondLst>
                                            <p:cond delay="1808"/>
                                          </p:stCondLst>
                                        </p:cTn>
                                        <p:tgtEl>
                                          <p:spTgt spid="14"/>
                                        </p:tgtEl>
                                      </p:cBhvr>
                                      <p:to x="100000" y="95000"/>
                                    </p:animScale>
                                    <p:animScale>
                                      <p:cBhvr>
                                        <p:cTn id="422" dur="166" decel="50000">
                                          <p:stCondLst>
                                            <p:cond delay="1834"/>
                                          </p:stCondLst>
                                        </p:cTn>
                                        <p:tgtEl>
                                          <p:spTgt spid="14"/>
                                        </p:tgtEl>
                                      </p:cBhvr>
                                      <p:to x="100000" y="100000"/>
                                    </p:animScale>
                                  </p:childTnLst>
                                </p:cTn>
                              </p:par>
                              <p:par>
                                <p:cTn id="423" presetID="26" presetClass="entr" presetSubtype="0" fill="hold" grpId="0" nodeType="withEffect">
                                  <p:stCondLst>
                                    <p:cond delay="600"/>
                                  </p:stCondLst>
                                  <p:childTnLst>
                                    <p:set>
                                      <p:cBhvr>
                                        <p:cTn id="424" dur="1" fill="hold">
                                          <p:stCondLst>
                                            <p:cond delay="0"/>
                                          </p:stCondLst>
                                        </p:cTn>
                                        <p:tgtEl>
                                          <p:spTgt spid="15"/>
                                        </p:tgtEl>
                                        <p:attrNameLst>
                                          <p:attrName>style.visibility</p:attrName>
                                        </p:attrNameLst>
                                      </p:cBhvr>
                                      <p:to>
                                        <p:strVal val="visible"/>
                                      </p:to>
                                    </p:set>
                                    <p:animEffect transition="in" filter="wipe(down)">
                                      <p:cBhvr>
                                        <p:cTn id="425" dur="580">
                                          <p:stCondLst>
                                            <p:cond delay="0"/>
                                          </p:stCondLst>
                                        </p:cTn>
                                        <p:tgtEl>
                                          <p:spTgt spid="15"/>
                                        </p:tgtEl>
                                      </p:cBhvr>
                                    </p:animEffect>
                                    <p:anim calcmode="lin" valueType="num">
                                      <p:cBhvr>
                                        <p:cTn id="426"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27"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28"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29"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30"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31" dur="26">
                                          <p:stCondLst>
                                            <p:cond delay="650"/>
                                          </p:stCondLst>
                                        </p:cTn>
                                        <p:tgtEl>
                                          <p:spTgt spid="15"/>
                                        </p:tgtEl>
                                      </p:cBhvr>
                                      <p:to x="100000" y="60000"/>
                                    </p:animScale>
                                    <p:animScale>
                                      <p:cBhvr>
                                        <p:cTn id="432" dur="166" decel="50000">
                                          <p:stCondLst>
                                            <p:cond delay="676"/>
                                          </p:stCondLst>
                                        </p:cTn>
                                        <p:tgtEl>
                                          <p:spTgt spid="15"/>
                                        </p:tgtEl>
                                      </p:cBhvr>
                                      <p:to x="100000" y="100000"/>
                                    </p:animScale>
                                    <p:animScale>
                                      <p:cBhvr>
                                        <p:cTn id="433" dur="26">
                                          <p:stCondLst>
                                            <p:cond delay="1312"/>
                                          </p:stCondLst>
                                        </p:cTn>
                                        <p:tgtEl>
                                          <p:spTgt spid="15"/>
                                        </p:tgtEl>
                                      </p:cBhvr>
                                      <p:to x="100000" y="80000"/>
                                    </p:animScale>
                                    <p:animScale>
                                      <p:cBhvr>
                                        <p:cTn id="434" dur="166" decel="50000">
                                          <p:stCondLst>
                                            <p:cond delay="1338"/>
                                          </p:stCondLst>
                                        </p:cTn>
                                        <p:tgtEl>
                                          <p:spTgt spid="15"/>
                                        </p:tgtEl>
                                      </p:cBhvr>
                                      <p:to x="100000" y="100000"/>
                                    </p:animScale>
                                    <p:animScale>
                                      <p:cBhvr>
                                        <p:cTn id="435" dur="26">
                                          <p:stCondLst>
                                            <p:cond delay="1642"/>
                                          </p:stCondLst>
                                        </p:cTn>
                                        <p:tgtEl>
                                          <p:spTgt spid="15"/>
                                        </p:tgtEl>
                                      </p:cBhvr>
                                      <p:to x="100000" y="90000"/>
                                    </p:animScale>
                                    <p:animScale>
                                      <p:cBhvr>
                                        <p:cTn id="436" dur="166" decel="50000">
                                          <p:stCondLst>
                                            <p:cond delay="1668"/>
                                          </p:stCondLst>
                                        </p:cTn>
                                        <p:tgtEl>
                                          <p:spTgt spid="15"/>
                                        </p:tgtEl>
                                      </p:cBhvr>
                                      <p:to x="100000" y="100000"/>
                                    </p:animScale>
                                    <p:animScale>
                                      <p:cBhvr>
                                        <p:cTn id="437" dur="26">
                                          <p:stCondLst>
                                            <p:cond delay="1808"/>
                                          </p:stCondLst>
                                        </p:cTn>
                                        <p:tgtEl>
                                          <p:spTgt spid="15"/>
                                        </p:tgtEl>
                                      </p:cBhvr>
                                      <p:to x="100000" y="95000"/>
                                    </p:animScale>
                                    <p:animScale>
                                      <p:cBhvr>
                                        <p:cTn id="438" dur="166" decel="50000">
                                          <p:stCondLst>
                                            <p:cond delay="1834"/>
                                          </p:stCondLst>
                                        </p:cTn>
                                        <p:tgtEl>
                                          <p:spTgt spid="15"/>
                                        </p:tgtEl>
                                      </p:cBhvr>
                                      <p:to x="100000" y="100000"/>
                                    </p:animScale>
                                  </p:childTnLst>
                                </p:cTn>
                              </p:par>
                              <p:par>
                                <p:cTn id="439" presetID="26" presetClass="entr" presetSubtype="0" fill="hold" grpId="0" nodeType="withEffect">
                                  <p:stCondLst>
                                    <p:cond delay="800"/>
                                  </p:stCondLst>
                                  <p:childTnLst>
                                    <p:set>
                                      <p:cBhvr>
                                        <p:cTn id="440" dur="1" fill="hold">
                                          <p:stCondLst>
                                            <p:cond delay="0"/>
                                          </p:stCondLst>
                                        </p:cTn>
                                        <p:tgtEl>
                                          <p:spTgt spid="16"/>
                                        </p:tgtEl>
                                        <p:attrNameLst>
                                          <p:attrName>style.visibility</p:attrName>
                                        </p:attrNameLst>
                                      </p:cBhvr>
                                      <p:to>
                                        <p:strVal val="visible"/>
                                      </p:to>
                                    </p:set>
                                    <p:animEffect transition="in" filter="wipe(down)">
                                      <p:cBhvr>
                                        <p:cTn id="441" dur="580">
                                          <p:stCondLst>
                                            <p:cond delay="0"/>
                                          </p:stCondLst>
                                        </p:cTn>
                                        <p:tgtEl>
                                          <p:spTgt spid="16"/>
                                        </p:tgtEl>
                                      </p:cBhvr>
                                    </p:animEffect>
                                    <p:anim calcmode="lin" valueType="num">
                                      <p:cBhvr>
                                        <p:cTn id="442"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443"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444"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445"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446"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447" dur="26">
                                          <p:stCondLst>
                                            <p:cond delay="650"/>
                                          </p:stCondLst>
                                        </p:cTn>
                                        <p:tgtEl>
                                          <p:spTgt spid="16"/>
                                        </p:tgtEl>
                                      </p:cBhvr>
                                      <p:to x="100000" y="60000"/>
                                    </p:animScale>
                                    <p:animScale>
                                      <p:cBhvr>
                                        <p:cTn id="448" dur="166" decel="50000">
                                          <p:stCondLst>
                                            <p:cond delay="676"/>
                                          </p:stCondLst>
                                        </p:cTn>
                                        <p:tgtEl>
                                          <p:spTgt spid="16"/>
                                        </p:tgtEl>
                                      </p:cBhvr>
                                      <p:to x="100000" y="100000"/>
                                    </p:animScale>
                                    <p:animScale>
                                      <p:cBhvr>
                                        <p:cTn id="449" dur="26">
                                          <p:stCondLst>
                                            <p:cond delay="1312"/>
                                          </p:stCondLst>
                                        </p:cTn>
                                        <p:tgtEl>
                                          <p:spTgt spid="16"/>
                                        </p:tgtEl>
                                      </p:cBhvr>
                                      <p:to x="100000" y="80000"/>
                                    </p:animScale>
                                    <p:animScale>
                                      <p:cBhvr>
                                        <p:cTn id="450" dur="166" decel="50000">
                                          <p:stCondLst>
                                            <p:cond delay="1338"/>
                                          </p:stCondLst>
                                        </p:cTn>
                                        <p:tgtEl>
                                          <p:spTgt spid="16"/>
                                        </p:tgtEl>
                                      </p:cBhvr>
                                      <p:to x="100000" y="100000"/>
                                    </p:animScale>
                                    <p:animScale>
                                      <p:cBhvr>
                                        <p:cTn id="451" dur="26">
                                          <p:stCondLst>
                                            <p:cond delay="1642"/>
                                          </p:stCondLst>
                                        </p:cTn>
                                        <p:tgtEl>
                                          <p:spTgt spid="16"/>
                                        </p:tgtEl>
                                      </p:cBhvr>
                                      <p:to x="100000" y="90000"/>
                                    </p:animScale>
                                    <p:animScale>
                                      <p:cBhvr>
                                        <p:cTn id="452" dur="166" decel="50000">
                                          <p:stCondLst>
                                            <p:cond delay="1668"/>
                                          </p:stCondLst>
                                        </p:cTn>
                                        <p:tgtEl>
                                          <p:spTgt spid="16"/>
                                        </p:tgtEl>
                                      </p:cBhvr>
                                      <p:to x="100000" y="100000"/>
                                    </p:animScale>
                                    <p:animScale>
                                      <p:cBhvr>
                                        <p:cTn id="453" dur="26">
                                          <p:stCondLst>
                                            <p:cond delay="1808"/>
                                          </p:stCondLst>
                                        </p:cTn>
                                        <p:tgtEl>
                                          <p:spTgt spid="16"/>
                                        </p:tgtEl>
                                      </p:cBhvr>
                                      <p:to x="100000" y="95000"/>
                                    </p:animScale>
                                    <p:animScale>
                                      <p:cBhvr>
                                        <p:cTn id="454" dur="166" decel="50000">
                                          <p:stCondLst>
                                            <p:cond delay="1834"/>
                                          </p:stCondLst>
                                        </p:cTn>
                                        <p:tgtEl>
                                          <p:spTgt spid="16"/>
                                        </p:tgtEl>
                                      </p:cBhvr>
                                      <p:to x="100000" y="100000"/>
                                    </p:animScale>
                                  </p:childTnLst>
                                </p:cTn>
                              </p:par>
                              <p:par>
                                <p:cTn id="455" presetID="26" presetClass="entr" presetSubtype="0" fill="hold" grpId="0" nodeType="withEffect">
                                  <p:stCondLst>
                                    <p:cond delay="800"/>
                                  </p:stCondLst>
                                  <p:childTnLst>
                                    <p:set>
                                      <p:cBhvr>
                                        <p:cTn id="456" dur="1" fill="hold">
                                          <p:stCondLst>
                                            <p:cond delay="0"/>
                                          </p:stCondLst>
                                        </p:cTn>
                                        <p:tgtEl>
                                          <p:spTgt spid="28"/>
                                        </p:tgtEl>
                                        <p:attrNameLst>
                                          <p:attrName>style.visibility</p:attrName>
                                        </p:attrNameLst>
                                      </p:cBhvr>
                                      <p:to>
                                        <p:strVal val="visible"/>
                                      </p:to>
                                    </p:set>
                                    <p:animEffect transition="in" filter="wipe(down)">
                                      <p:cBhvr>
                                        <p:cTn id="457" dur="580">
                                          <p:stCondLst>
                                            <p:cond delay="0"/>
                                          </p:stCondLst>
                                        </p:cTn>
                                        <p:tgtEl>
                                          <p:spTgt spid="28"/>
                                        </p:tgtEl>
                                      </p:cBhvr>
                                    </p:animEffect>
                                    <p:anim calcmode="lin" valueType="num">
                                      <p:cBhvr>
                                        <p:cTn id="458" dur="1822" tmFilter="0,0; 0.14,0.36; 0.43,0.73; 0.71,0.91; 1.0,1.0">
                                          <p:stCondLst>
                                            <p:cond delay="0"/>
                                          </p:stCondLst>
                                        </p:cTn>
                                        <p:tgtEl>
                                          <p:spTgt spid="28"/>
                                        </p:tgtEl>
                                        <p:attrNameLst>
                                          <p:attrName>ppt_x</p:attrName>
                                        </p:attrNameLst>
                                      </p:cBhvr>
                                      <p:tavLst>
                                        <p:tav tm="0">
                                          <p:val>
                                            <p:strVal val="#ppt_x-0.25"/>
                                          </p:val>
                                        </p:tav>
                                        <p:tav tm="100000">
                                          <p:val>
                                            <p:strVal val="#ppt_x"/>
                                          </p:val>
                                        </p:tav>
                                      </p:tavLst>
                                    </p:anim>
                                    <p:anim calcmode="lin" valueType="num">
                                      <p:cBhvr>
                                        <p:cTn id="459" dur="664" tmFilter="0.0,0.0; 0.25,0.07; 0.50,0.2; 0.75,0.467; 1.0,1.0">
                                          <p:stCondLst>
                                            <p:cond delay="0"/>
                                          </p:stCondLst>
                                        </p:cTn>
                                        <p:tgtEl>
                                          <p:spTgt spid="28"/>
                                        </p:tgtEl>
                                        <p:attrNameLst>
                                          <p:attrName>ppt_y</p:attrName>
                                        </p:attrNameLst>
                                      </p:cBhvr>
                                      <p:tavLst>
                                        <p:tav tm="0" fmla="#ppt_y-sin(pi*$)/3">
                                          <p:val>
                                            <p:fltVal val="0.5"/>
                                          </p:val>
                                        </p:tav>
                                        <p:tav tm="100000">
                                          <p:val>
                                            <p:fltVal val="1"/>
                                          </p:val>
                                        </p:tav>
                                      </p:tavLst>
                                    </p:anim>
                                    <p:anim calcmode="lin" valueType="num">
                                      <p:cBhvr>
                                        <p:cTn id="460" dur="664" tmFilter="0, 0; 0.125,0.2665; 0.25,0.4; 0.375,0.465; 0.5,0.5;  0.625,0.535; 0.75,0.6; 0.875,0.7335; 1,1">
                                          <p:stCondLst>
                                            <p:cond delay="664"/>
                                          </p:stCondLst>
                                        </p:cTn>
                                        <p:tgtEl>
                                          <p:spTgt spid="28"/>
                                        </p:tgtEl>
                                        <p:attrNameLst>
                                          <p:attrName>ppt_y</p:attrName>
                                        </p:attrNameLst>
                                      </p:cBhvr>
                                      <p:tavLst>
                                        <p:tav tm="0" fmla="#ppt_y-sin(pi*$)/9">
                                          <p:val>
                                            <p:fltVal val="0"/>
                                          </p:val>
                                        </p:tav>
                                        <p:tav tm="100000">
                                          <p:val>
                                            <p:fltVal val="1"/>
                                          </p:val>
                                        </p:tav>
                                      </p:tavLst>
                                    </p:anim>
                                    <p:anim calcmode="lin" valueType="num">
                                      <p:cBhvr>
                                        <p:cTn id="461" dur="332" tmFilter="0, 0; 0.125,0.2665; 0.25,0.4; 0.375,0.465; 0.5,0.5;  0.625,0.535; 0.75,0.6; 0.875,0.7335; 1,1">
                                          <p:stCondLst>
                                            <p:cond delay="1324"/>
                                          </p:stCondLst>
                                        </p:cTn>
                                        <p:tgtEl>
                                          <p:spTgt spid="28"/>
                                        </p:tgtEl>
                                        <p:attrNameLst>
                                          <p:attrName>ppt_y</p:attrName>
                                        </p:attrNameLst>
                                      </p:cBhvr>
                                      <p:tavLst>
                                        <p:tav tm="0" fmla="#ppt_y-sin(pi*$)/27">
                                          <p:val>
                                            <p:fltVal val="0"/>
                                          </p:val>
                                        </p:tav>
                                        <p:tav tm="100000">
                                          <p:val>
                                            <p:fltVal val="1"/>
                                          </p:val>
                                        </p:tav>
                                      </p:tavLst>
                                    </p:anim>
                                    <p:anim calcmode="lin" valueType="num">
                                      <p:cBhvr>
                                        <p:cTn id="462" dur="164" tmFilter="0, 0; 0.125,0.2665; 0.25,0.4; 0.375,0.465; 0.5,0.5;  0.625,0.535; 0.75,0.6; 0.875,0.7335; 1,1">
                                          <p:stCondLst>
                                            <p:cond delay="1656"/>
                                          </p:stCondLst>
                                        </p:cTn>
                                        <p:tgtEl>
                                          <p:spTgt spid="28"/>
                                        </p:tgtEl>
                                        <p:attrNameLst>
                                          <p:attrName>ppt_y</p:attrName>
                                        </p:attrNameLst>
                                      </p:cBhvr>
                                      <p:tavLst>
                                        <p:tav tm="0" fmla="#ppt_y-sin(pi*$)/81">
                                          <p:val>
                                            <p:fltVal val="0"/>
                                          </p:val>
                                        </p:tav>
                                        <p:tav tm="100000">
                                          <p:val>
                                            <p:fltVal val="1"/>
                                          </p:val>
                                        </p:tav>
                                      </p:tavLst>
                                    </p:anim>
                                    <p:animScale>
                                      <p:cBhvr>
                                        <p:cTn id="463" dur="26">
                                          <p:stCondLst>
                                            <p:cond delay="650"/>
                                          </p:stCondLst>
                                        </p:cTn>
                                        <p:tgtEl>
                                          <p:spTgt spid="28"/>
                                        </p:tgtEl>
                                      </p:cBhvr>
                                      <p:to x="100000" y="60000"/>
                                    </p:animScale>
                                    <p:animScale>
                                      <p:cBhvr>
                                        <p:cTn id="464" dur="166" decel="50000">
                                          <p:stCondLst>
                                            <p:cond delay="676"/>
                                          </p:stCondLst>
                                        </p:cTn>
                                        <p:tgtEl>
                                          <p:spTgt spid="28"/>
                                        </p:tgtEl>
                                      </p:cBhvr>
                                      <p:to x="100000" y="100000"/>
                                    </p:animScale>
                                    <p:animScale>
                                      <p:cBhvr>
                                        <p:cTn id="465" dur="26">
                                          <p:stCondLst>
                                            <p:cond delay="1312"/>
                                          </p:stCondLst>
                                        </p:cTn>
                                        <p:tgtEl>
                                          <p:spTgt spid="28"/>
                                        </p:tgtEl>
                                      </p:cBhvr>
                                      <p:to x="100000" y="80000"/>
                                    </p:animScale>
                                    <p:animScale>
                                      <p:cBhvr>
                                        <p:cTn id="466" dur="166" decel="50000">
                                          <p:stCondLst>
                                            <p:cond delay="1338"/>
                                          </p:stCondLst>
                                        </p:cTn>
                                        <p:tgtEl>
                                          <p:spTgt spid="28"/>
                                        </p:tgtEl>
                                      </p:cBhvr>
                                      <p:to x="100000" y="100000"/>
                                    </p:animScale>
                                    <p:animScale>
                                      <p:cBhvr>
                                        <p:cTn id="467" dur="26">
                                          <p:stCondLst>
                                            <p:cond delay="1642"/>
                                          </p:stCondLst>
                                        </p:cTn>
                                        <p:tgtEl>
                                          <p:spTgt spid="28"/>
                                        </p:tgtEl>
                                      </p:cBhvr>
                                      <p:to x="100000" y="90000"/>
                                    </p:animScale>
                                    <p:animScale>
                                      <p:cBhvr>
                                        <p:cTn id="468" dur="166" decel="50000">
                                          <p:stCondLst>
                                            <p:cond delay="1668"/>
                                          </p:stCondLst>
                                        </p:cTn>
                                        <p:tgtEl>
                                          <p:spTgt spid="28"/>
                                        </p:tgtEl>
                                      </p:cBhvr>
                                      <p:to x="100000" y="100000"/>
                                    </p:animScale>
                                    <p:animScale>
                                      <p:cBhvr>
                                        <p:cTn id="469" dur="26">
                                          <p:stCondLst>
                                            <p:cond delay="1808"/>
                                          </p:stCondLst>
                                        </p:cTn>
                                        <p:tgtEl>
                                          <p:spTgt spid="28"/>
                                        </p:tgtEl>
                                      </p:cBhvr>
                                      <p:to x="100000" y="95000"/>
                                    </p:animScale>
                                    <p:animScale>
                                      <p:cBhvr>
                                        <p:cTn id="470" dur="166" decel="50000">
                                          <p:stCondLst>
                                            <p:cond delay="1834"/>
                                          </p:stCondLst>
                                        </p:cTn>
                                        <p:tgtEl>
                                          <p:spTgt spid="28"/>
                                        </p:tgtEl>
                                      </p:cBhvr>
                                      <p:to x="100000" y="100000"/>
                                    </p:animScale>
                                  </p:childTnLst>
                                </p:cTn>
                              </p:par>
                              <p:par>
                                <p:cTn id="471" presetID="26" presetClass="entr" presetSubtype="0" fill="hold" grpId="0" nodeType="withEffect">
                                  <p:stCondLst>
                                    <p:cond delay="100"/>
                                  </p:stCondLst>
                                  <p:childTnLst>
                                    <p:set>
                                      <p:cBhvr>
                                        <p:cTn id="472" dur="1" fill="hold">
                                          <p:stCondLst>
                                            <p:cond delay="0"/>
                                          </p:stCondLst>
                                        </p:cTn>
                                        <p:tgtEl>
                                          <p:spTgt spid="29"/>
                                        </p:tgtEl>
                                        <p:attrNameLst>
                                          <p:attrName>style.visibility</p:attrName>
                                        </p:attrNameLst>
                                      </p:cBhvr>
                                      <p:to>
                                        <p:strVal val="visible"/>
                                      </p:to>
                                    </p:set>
                                    <p:animEffect transition="in" filter="wipe(down)">
                                      <p:cBhvr>
                                        <p:cTn id="473" dur="580">
                                          <p:stCondLst>
                                            <p:cond delay="0"/>
                                          </p:stCondLst>
                                        </p:cTn>
                                        <p:tgtEl>
                                          <p:spTgt spid="29"/>
                                        </p:tgtEl>
                                      </p:cBhvr>
                                    </p:animEffect>
                                    <p:anim calcmode="lin" valueType="num">
                                      <p:cBhvr>
                                        <p:cTn id="474"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75"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76"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477"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478"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479" dur="26">
                                          <p:stCondLst>
                                            <p:cond delay="650"/>
                                          </p:stCondLst>
                                        </p:cTn>
                                        <p:tgtEl>
                                          <p:spTgt spid="29"/>
                                        </p:tgtEl>
                                      </p:cBhvr>
                                      <p:to x="100000" y="60000"/>
                                    </p:animScale>
                                    <p:animScale>
                                      <p:cBhvr>
                                        <p:cTn id="480" dur="166" decel="50000">
                                          <p:stCondLst>
                                            <p:cond delay="676"/>
                                          </p:stCondLst>
                                        </p:cTn>
                                        <p:tgtEl>
                                          <p:spTgt spid="29"/>
                                        </p:tgtEl>
                                      </p:cBhvr>
                                      <p:to x="100000" y="100000"/>
                                    </p:animScale>
                                    <p:animScale>
                                      <p:cBhvr>
                                        <p:cTn id="481" dur="26">
                                          <p:stCondLst>
                                            <p:cond delay="1312"/>
                                          </p:stCondLst>
                                        </p:cTn>
                                        <p:tgtEl>
                                          <p:spTgt spid="29"/>
                                        </p:tgtEl>
                                      </p:cBhvr>
                                      <p:to x="100000" y="80000"/>
                                    </p:animScale>
                                    <p:animScale>
                                      <p:cBhvr>
                                        <p:cTn id="482" dur="166" decel="50000">
                                          <p:stCondLst>
                                            <p:cond delay="1338"/>
                                          </p:stCondLst>
                                        </p:cTn>
                                        <p:tgtEl>
                                          <p:spTgt spid="29"/>
                                        </p:tgtEl>
                                      </p:cBhvr>
                                      <p:to x="100000" y="100000"/>
                                    </p:animScale>
                                    <p:animScale>
                                      <p:cBhvr>
                                        <p:cTn id="483" dur="26">
                                          <p:stCondLst>
                                            <p:cond delay="1642"/>
                                          </p:stCondLst>
                                        </p:cTn>
                                        <p:tgtEl>
                                          <p:spTgt spid="29"/>
                                        </p:tgtEl>
                                      </p:cBhvr>
                                      <p:to x="100000" y="90000"/>
                                    </p:animScale>
                                    <p:animScale>
                                      <p:cBhvr>
                                        <p:cTn id="484" dur="166" decel="50000">
                                          <p:stCondLst>
                                            <p:cond delay="1668"/>
                                          </p:stCondLst>
                                        </p:cTn>
                                        <p:tgtEl>
                                          <p:spTgt spid="29"/>
                                        </p:tgtEl>
                                      </p:cBhvr>
                                      <p:to x="100000" y="100000"/>
                                    </p:animScale>
                                    <p:animScale>
                                      <p:cBhvr>
                                        <p:cTn id="485" dur="26">
                                          <p:stCondLst>
                                            <p:cond delay="1808"/>
                                          </p:stCondLst>
                                        </p:cTn>
                                        <p:tgtEl>
                                          <p:spTgt spid="29"/>
                                        </p:tgtEl>
                                      </p:cBhvr>
                                      <p:to x="100000" y="95000"/>
                                    </p:animScale>
                                    <p:animScale>
                                      <p:cBhvr>
                                        <p:cTn id="486" dur="166" decel="50000">
                                          <p:stCondLst>
                                            <p:cond delay="1834"/>
                                          </p:stCondLst>
                                        </p:cTn>
                                        <p:tgtEl>
                                          <p:spTgt spid="29"/>
                                        </p:tgtEl>
                                      </p:cBhvr>
                                      <p:to x="100000" y="100000"/>
                                    </p:animScale>
                                  </p:childTnLst>
                                </p:cTn>
                              </p:par>
                              <p:par>
                                <p:cTn id="487" presetID="26" presetClass="entr" presetSubtype="0" fill="hold" grpId="0" nodeType="withEffect">
                                  <p:stCondLst>
                                    <p:cond delay="200"/>
                                  </p:stCondLst>
                                  <p:childTnLst>
                                    <p:set>
                                      <p:cBhvr>
                                        <p:cTn id="488" dur="1" fill="hold">
                                          <p:stCondLst>
                                            <p:cond delay="0"/>
                                          </p:stCondLst>
                                        </p:cTn>
                                        <p:tgtEl>
                                          <p:spTgt spid="30"/>
                                        </p:tgtEl>
                                        <p:attrNameLst>
                                          <p:attrName>style.visibility</p:attrName>
                                        </p:attrNameLst>
                                      </p:cBhvr>
                                      <p:to>
                                        <p:strVal val="visible"/>
                                      </p:to>
                                    </p:set>
                                    <p:animEffect transition="in" filter="wipe(down)">
                                      <p:cBhvr>
                                        <p:cTn id="489" dur="580">
                                          <p:stCondLst>
                                            <p:cond delay="0"/>
                                          </p:stCondLst>
                                        </p:cTn>
                                        <p:tgtEl>
                                          <p:spTgt spid="30"/>
                                        </p:tgtEl>
                                      </p:cBhvr>
                                    </p:animEffect>
                                    <p:anim calcmode="lin" valueType="num">
                                      <p:cBhvr>
                                        <p:cTn id="490"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491"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492"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493"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494"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495" dur="26">
                                          <p:stCondLst>
                                            <p:cond delay="650"/>
                                          </p:stCondLst>
                                        </p:cTn>
                                        <p:tgtEl>
                                          <p:spTgt spid="30"/>
                                        </p:tgtEl>
                                      </p:cBhvr>
                                      <p:to x="100000" y="60000"/>
                                    </p:animScale>
                                    <p:animScale>
                                      <p:cBhvr>
                                        <p:cTn id="496" dur="166" decel="50000">
                                          <p:stCondLst>
                                            <p:cond delay="676"/>
                                          </p:stCondLst>
                                        </p:cTn>
                                        <p:tgtEl>
                                          <p:spTgt spid="30"/>
                                        </p:tgtEl>
                                      </p:cBhvr>
                                      <p:to x="100000" y="100000"/>
                                    </p:animScale>
                                    <p:animScale>
                                      <p:cBhvr>
                                        <p:cTn id="497" dur="26">
                                          <p:stCondLst>
                                            <p:cond delay="1312"/>
                                          </p:stCondLst>
                                        </p:cTn>
                                        <p:tgtEl>
                                          <p:spTgt spid="30"/>
                                        </p:tgtEl>
                                      </p:cBhvr>
                                      <p:to x="100000" y="80000"/>
                                    </p:animScale>
                                    <p:animScale>
                                      <p:cBhvr>
                                        <p:cTn id="498" dur="166" decel="50000">
                                          <p:stCondLst>
                                            <p:cond delay="1338"/>
                                          </p:stCondLst>
                                        </p:cTn>
                                        <p:tgtEl>
                                          <p:spTgt spid="30"/>
                                        </p:tgtEl>
                                      </p:cBhvr>
                                      <p:to x="100000" y="100000"/>
                                    </p:animScale>
                                    <p:animScale>
                                      <p:cBhvr>
                                        <p:cTn id="499" dur="26">
                                          <p:stCondLst>
                                            <p:cond delay="1642"/>
                                          </p:stCondLst>
                                        </p:cTn>
                                        <p:tgtEl>
                                          <p:spTgt spid="30"/>
                                        </p:tgtEl>
                                      </p:cBhvr>
                                      <p:to x="100000" y="90000"/>
                                    </p:animScale>
                                    <p:animScale>
                                      <p:cBhvr>
                                        <p:cTn id="500" dur="166" decel="50000">
                                          <p:stCondLst>
                                            <p:cond delay="1668"/>
                                          </p:stCondLst>
                                        </p:cTn>
                                        <p:tgtEl>
                                          <p:spTgt spid="30"/>
                                        </p:tgtEl>
                                      </p:cBhvr>
                                      <p:to x="100000" y="100000"/>
                                    </p:animScale>
                                    <p:animScale>
                                      <p:cBhvr>
                                        <p:cTn id="501" dur="26">
                                          <p:stCondLst>
                                            <p:cond delay="1808"/>
                                          </p:stCondLst>
                                        </p:cTn>
                                        <p:tgtEl>
                                          <p:spTgt spid="30"/>
                                        </p:tgtEl>
                                      </p:cBhvr>
                                      <p:to x="100000" y="95000"/>
                                    </p:animScale>
                                    <p:animScale>
                                      <p:cBhvr>
                                        <p:cTn id="502" dur="166" decel="50000">
                                          <p:stCondLst>
                                            <p:cond delay="1834"/>
                                          </p:stCondLst>
                                        </p:cTn>
                                        <p:tgtEl>
                                          <p:spTgt spid="30"/>
                                        </p:tgtEl>
                                      </p:cBhvr>
                                      <p:to x="100000" y="100000"/>
                                    </p:animScale>
                                  </p:childTnLst>
                                </p:cTn>
                              </p:par>
                              <p:par>
                                <p:cTn id="503" presetID="26" presetClass="entr" presetSubtype="0" fill="hold" grpId="0" nodeType="withEffect">
                                  <p:stCondLst>
                                    <p:cond delay="400"/>
                                  </p:stCondLst>
                                  <p:childTnLst>
                                    <p:set>
                                      <p:cBhvr>
                                        <p:cTn id="504" dur="1" fill="hold">
                                          <p:stCondLst>
                                            <p:cond delay="0"/>
                                          </p:stCondLst>
                                        </p:cTn>
                                        <p:tgtEl>
                                          <p:spTgt spid="31"/>
                                        </p:tgtEl>
                                        <p:attrNameLst>
                                          <p:attrName>style.visibility</p:attrName>
                                        </p:attrNameLst>
                                      </p:cBhvr>
                                      <p:to>
                                        <p:strVal val="visible"/>
                                      </p:to>
                                    </p:set>
                                    <p:animEffect transition="in" filter="wipe(down)">
                                      <p:cBhvr>
                                        <p:cTn id="505" dur="580">
                                          <p:stCondLst>
                                            <p:cond delay="0"/>
                                          </p:stCondLst>
                                        </p:cTn>
                                        <p:tgtEl>
                                          <p:spTgt spid="31"/>
                                        </p:tgtEl>
                                      </p:cBhvr>
                                    </p:animEffect>
                                    <p:anim calcmode="lin" valueType="num">
                                      <p:cBhvr>
                                        <p:cTn id="506" dur="1822" tmFilter="0,0; 0.14,0.36; 0.43,0.73; 0.71,0.91; 1.0,1.0">
                                          <p:stCondLst>
                                            <p:cond delay="0"/>
                                          </p:stCondLst>
                                        </p:cTn>
                                        <p:tgtEl>
                                          <p:spTgt spid="31"/>
                                        </p:tgtEl>
                                        <p:attrNameLst>
                                          <p:attrName>ppt_x</p:attrName>
                                        </p:attrNameLst>
                                      </p:cBhvr>
                                      <p:tavLst>
                                        <p:tav tm="0">
                                          <p:val>
                                            <p:strVal val="#ppt_x-0.25"/>
                                          </p:val>
                                        </p:tav>
                                        <p:tav tm="100000">
                                          <p:val>
                                            <p:strVal val="#ppt_x"/>
                                          </p:val>
                                        </p:tav>
                                      </p:tavLst>
                                    </p:anim>
                                    <p:anim calcmode="lin" valueType="num">
                                      <p:cBhvr>
                                        <p:cTn id="507" dur="664" tmFilter="0.0,0.0; 0.25,0.07; 0.50,0.2; 0.75,0.467; 1.0,1.0">
                                          <p:stCondLst>
                                            <p:cond delay="0"/>
                                          </p:stCondLst>
                                        </p:cTn>
                                        <p:tgtEl>
                                          <p:spTgt spid="31"/>
                                        </p:tgtEl>
                                        <p:attrNameLst>
                                          <p:attrName>ppt_y</p:attrName>
                                        </p:attrNameLst>
                                      </p:cBhvr>
                                      <p:tavLst>
                                        <p:tav tm="0" fmla="#ppt_y-sin(pi*$)/3">
                                          <p:val>
                                            <p:fltVal val="0.5"/>
                                          </p:val>
                                        </p:tav>
                                        <p:tav tm="100000">
                                          <p:val>
                                            <p:fltVal val="1"/>
                                          </p:val>
                                        </p:tav>
                                      </p:tavLst>
                                    </p:anim>
                                    <p:anim calcmode="lin" valueType="num">
                                      <p:cBhvr>
                                        <p:cTn id="508" dur="664" tmFilter="0, 0; 0.125,0.2665; 0.25,0.4; 0.375,0.465; 0.5,0.5;  0.625,0.535; 0.75,0.6; 0.875,0.7335; 1,1">
                                          <p:stCondLst>
                                            <p:cond delay="664"/>
                                          </p:stCondLst>
                                        </p:cTn>
                                        <p:tgtEl>
                                          <p:spTgt spid="31"/>
                                        </p:tgtEl>
                                        <p:attrNameLst>
                                          <p:attrName>ppt_y</p:attrName>
                                        </p:attrNameLst>
                                      </p:cBhvr>
                                      <p:tavLst>
                                        <p:tav tm="0" fmla="#ppt_y-sin(pi*$)/9">
                                          <p:val>
                                            <p:fltVal val="0"/>
                                          </p:val>
                                        </p:tav>
                                        <p:tav tm="100000">
                                          <p:val>
                                            <p:fltVal val="1"/>
                                          </p:val>
                                        </p:tav>
                                      </p:tavLst>
                                    </p:anim>
                                    <p:anim calcmode="lin" valueType="num">
                                      <p:cBhvr>
                                        <p:cTn id="509" dur="332" tmFilter="0, 0; 0.125,0.2665; 0.25,0.4; 0.375,0.465; 0.5,0.5;  0.625,0.535; 0.75,0.6; 0.875,0.7335; 1,1">
                                          <p:stCondLst>
                                            <p:cond delay="1324"/>
                                          </p:stCondLst>
                                        </p:cTn>
                                        <p:tgtEl>
                                          <p:spTgt spid="31"/>
                                        </p:tgtEl>
                                        <p:attrNameLst>
                                          <p:attrName>ppt_y</p:attrName>
                                        </p:attrNameLst>
                                      </p:cBhvr>
                                      <p:tavLst>
                                        <p:tav tm="0" fmla="#ppt_y-sin(pi*$)/27">
                                          <p:val>
                                            <p:fltVal val="0"/>
                                          </p:val>
                                        </p:tav>
                                        <p:tav tm="100000">
                                          <p:val>
                                            <p:fltVal val="1"/>
                                          </p:val>
                                        </p:tav>
                                      </p:tavLst>
                                    </p:anim>
                                    <p:anim calcmode="lin" valueType="num">
                                      <p:cBhvr>
                                        <p:cTn id="510" dur="164" tmFilter="0, 0; 0.125,0.2665; 0.25,0.4; 0.375,0.465; 0.5,0.5;  0.625,0.535; 0.75,0.6; 0.875,0.7335; 1,1">
                                          <p:stCondLst>
                                            <p:cond delay="1656"/>
                                          </p:stCondLst>
                                        </p:cTn>
                                        <p:tgtEl>
                                          <p:spTgt spid="31"/>
                                        </p:tgtEl>
                                        <p:attrNameLst>
                                          <p:attrName>ppt_y</p:attrName>
                                        </p:attrNameLst>
                                      </p:cBhvr>
                                      <p:tavLst>
                                        <p:tav tm="0" fmla="#ppt_y-sin(pi*$)/81">
                                          <p:val>
                                            <p:fltVal val="0"/>
                                          </p:val>
                                        </p:tav>
                                        <p:tav tm="100000">
                                          <p:val>
                                            <p:fltVal val="1"/>
                                          </p:val>
                                        </p:tav>
                                      </p:tavLst>
                                    </p:anim>
                                    <p:animScale>
                                      <p:cBhvr>
                                        <p:cTn id="511" dur="26">
                                          <p:stCondLst>
                                            <p:cond delay="650"/>
                                          </p:stCondLst>
                                        </p:cTn>
                                        <p:tgtEl>
                                          <p:spTgt spid="31"/>
                                        </p:tgtEl>
                                      </p:cBhvr>
                                      <p:to x="100000" y="60000"/>
                                    </p:animScale>
                                    <p:animScale>
                                      <p:cBhvr>
                                        <p:cTn id="512" dur="166" decel="50000">
                                          <p:stCondLst>
                                            <p:cond delay="676"/>
                                          </p:stCondLst>
                                        </p:cTn>
                                        <p:tgtEl>
                                          <p:spTgt spid="31"/>
                                        </p:tgtEl>
                                      </p:cBhvr>
                                      <p:to x="100000" y="100000"/>
                                    </p:animScale>
                                    <p:animScale>
                                      <p:cBhvr>
                                        <p:cTn id="513" dur="26">
                                          <p:stCondLst>
                                            <p:cond delay="1312"/>
                                          </p:stCondLst>
                                        </p:cTn>
                                        <p:tgtEl>
                                          <p:spTgt spid="31"/>
                                        </p:tgtEl>
                                      </p:cBhvr>
                                      <p:to x="100000" y="80000"/>
                                    </p:animScale>
                                    <p:animScale>
                                      <p:cBhvr>
                                        <p:cTn id="514" dur="166" decel="50000">
                                          <p:stCondLst>
                                            <p:cond delay="1338"/>
                                          </p:stCondLst>
                                        </p:cTn>
                                        <p:tgtEl>
                                          <p:spTgt spid="31"/>
                                        </p:tgtEl>
                                      </p:cBhvr>
                                      <p:to x="100000" y="100000"/>
                                    </p:animScale>
                                    <p:animScale>
                                      <p:cBhvr>
                                        <p:cTn id="515" dur="26">
                                          <p:stCondLst>
                                            <p:cond delay="1642"/>
                                          </p:stCondLst>
                                        </p:cTn>
                                        <p:tgtEl>
                                          <p:spTgt spid="31"/>
                                        </p:tgtEl>
                                      </p:cBhvr>
                                      <p:to x="100000" y="90000"/>
                                    </p:animScale>
                                    <p:animScale>
                                      <p:cBhvr>
                                        <p:cTn id="516" dur="166" decel="50000">
                                          <p:stCondLst>
                                            <p:cond delay="1668"/>
                                          </p:stCondLst>
                                        </p:cTn>
                                        <p:tgtEl>
                                          <p:spTgt spid="31"/>
                                        </p:tgtEl>
                                      </p:cBhvr>
                                      <p:to x="100000" y="100000"/>
                                    </p:animScale>
                                    <p:animScale>
                                      <p:cBhvr>
                                        <p:cTn id="517" dur="26">
                                          <p:stCondLst>
                                            <p:cond delay="1808"/>
                                          </p:stCondLst>
                                        </p:cTn>
                                        <p:tgtEl>
                                          <p:spTgt spid="31"/>
                                        </p:tgtEl>
                                      </p:cBhvr>
                                      <p:to x="100000" y="95000"/>
                                    </p:animScale>
                                    <p:animScale>
                                      <p:cBhvr>
                                        <p:cTn id="518" dur="166" decel="50000">
                                          <p:stCondLst>
                                            <p:cond delay="1834"/>
                                          </p:stCondLst>
                                        </p:cTn>
                                        <p:tgtEl>
                                          <p:spTgt spid="31"/>
                                        </p:tgtEl>
                                      </p:cBhvr>
                                      <p:to x="100000" y="100000"/>
                                    </p:animScale>
                                  </p:childTnLst>
                                </p:cTn>
                              </p:par>
                              <p:par>
                                <p:cTn id="519" presetID="26" presetClass="entr" presetSubtype="0" fill="hold" grpId="0" nodeType="withEffect">
                                  <p:stCondLst>
                                    <p:cond delay="600"/>
                                  </p:stCondLst>
                                  <p:childTnLst>
                                    <p:set>
                                      <p:cBhvr>
                                        <p:cTn id="520" dur="1" fill="hold">
                                          <p:stCondLst>
                                            <p:cond delay="0"/>
                                          </p:stCondLst>
                                        </p:cTn>
                                        <p:tgtEl>
                                          <p:spTgt spid="32"/>
                                        </p:tgtEl>
                                        <p:attrNameLst>
                                          <p:attrName>style.visibility</p:attrName>
                                        </p:attrNameLst>
                                      </p:cBhvr>
                                      <p:to>
                                        <p:strVal val="visible"/>
                                      </p:to>
                                    </p:set>
                                    <p:animEffect transition="in" filter="wipe(down)">
                                      <p:cBhvr>
                                        <p:cTn id="521" dur="580">
                                          <p:stCondLst>
                                            <p:cond delay="0"/>
                                          </p:stCondLst>
                                        </p:cTn>
                                        <p:tgtEl>
                                          <p:spTgt spid="32"/>
                                        </p:tgtEl>
                                      </p:cBhvr>
                                    </p:animEffect>
                                    <p:anim calcmode="lin" valueType="num">
                                      <p:cBhvr>
                                        <p:cTn id="522" dur="1822"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523" dur="664"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524" dur="664" tmFilter="0, 0; 0.125,0.2665; 0.25,0.4; 0.375,0.465; 0.5,0.5;  0.625,0.535; 0.75,0.6; 0.875,0.7335; 1,1">
                                          <p:stCondLst>
                                            <p:cond delay="664"/>
                                          </p:stCondLst>
                                        </p:cTn>
                                        <p:tgtEl>
                                          <p:spTgt spid="32"/>
                                        </p:tgtEl>
                                        <p:attrNameLst>
                                          <p:attrName>ppt_y</p:attrName>
                                        </p:attrNameLst>
                                      </p:cBhvr>
                                      <p:tavLst>
                                        <p:tav tm="0" fmla="#ppt_y-sin(pi*$)/9">
                                          <p:val>
                                            <p:fltVal val="0"/>
                                          </p:val>
                                        </p:tav>
                                        <p:tav tm="100000">
                                          <p:val>
                                            <p:fltVal val="1"/>
                                          </p:val>
                                        </p:tav>
                                      </p:tavLst>
                                    </p:anim>
                                    <p:anim calcmode="lin" valueType="num">
                                      <p:cBhvr>
                                        <p:cTn id="525" dur="332" tmFilter="0, 0; 0.125,0.2665; 0.25,0.4; 0.375,0.465; 0.5,0.5;  0.625,0.535; 0.75,0.6; 0.875,0.7335; 1,1">
                                          <p:stCondLst>
                                            <p:cond delay="1324"/>
                                          </p:stCondLst>
                                        </p:cTn>
                                        <p:tgtEl>
                                          <p:spTgt spid="32"/>
                                        </p:tgtEl>
                                        <p:attrNameLst>
                                          <p:attrName>ppt_y</p:attrName>
                                        </p:attrNameLst>
                                      </p:cBhvr>
                                      <p:tavLst>
                                        <p:tav tm="0" fmla="#ppt_y-sin(pi*$)/27">
                                          <p:val>
                                            <p:fltVal val="0"/>
                                          </p:val>
                                        </p:tav>
                                        <p:tav tm="100000">
                                          <p:val>
                                            <p:fltVal val="1"/>
                                          </p:val>
                                        </p:tav>
                                      </p:tavLst>
                                    </p:anim>
                                    <p:anim calcmode="lin" valueType="num">
                                      <p:cBhvr>
                                        <p:cTn id="526" dur="164" tmFilter="0, 0; 0.125,0.2665; 0.25,0.4; 0.375,0.465; 0.5,0.5;  0.625,0.535; 0.75,0.6; 0.875,0.7335; 1,1">
                                          <p:stCondLst>
                                            <p:cond delay="1656"/>
                                          </p:stCondLst>
                                        </p:cTn>
                                        <p:tgtEl>
                                          <p:spTgt spid="32"/>
                                        </p:tgtEl>
                                        <p:attrNameLst>
                                          <p:attrName>ppt_y</p:attrName>
                                        </p:attrNameLst>
                                      </p:cBhvr>
                                      <p:tavLst>
                                        <p:tav tm="0" fmla="#ppt_y-sin(pi*$)/81">
                                          <p:val>
                                            <p:fltVal val="0"/>
                                          </p:val>
                                        </p:tav>
                                        <p:tav tm="100000">
                                          <p:val>
                                            <p:fltVal val="1"/>
                                          </p:val>
                                        </p:tav>
                                      </p:tavLst>
                                    </p:anim>
                                    <p:animScale>
                                      <p:cBhvr>
                                        <p:cTn id="527" dur="26">
                                          <p:stCondLst>
                                            <p:cond delay="650"/>
                                          </p:stCondLst>
                                        </p:cTn>
                                        <p:tgtEl>
                                          <p:spTgt spid="32"/>
                                        </p:tgtEl>
                                      </p:cBhvr>
                                      <p:to x="100000" y="60000"/>
                                    </p:animScale>
                                    <p:animScale>
                                      <p:cBhvr>
                                        <p:cTn id="528" dur="166" decel="50000">
                                          <p:stCondLst>
                                            <p:cond delay="676"/>
                                          </p:stCondLst>
                                        </p:cTn>
                                        <p:tgtEl>
                                          <p:spTgt spid="32"/>
                                        </p:tgtEl>
                                      </p:cBhvr>
                                      <p:to x="100000" y="100000"/>
                                    </p:animScale>
                                    <p:animScale>
                                      <p:cBhvr>
                                        <p:cTn id="529" dur="26">
                                          <p:stCondLst>
                                            <p:cond delay="1312"/>
                                          </p:stCondLst>
                                        </p:cTn>
                                        <p:tgtEl>
                                          <p:spTgt spid="32"/>
                                        </p:tgtEl>
                                      </p:cBhvr>
                                      <p:to x="100000" y="80000"/>
                                    </p:animScale>
                                    <p:animScale>
                                      <p:cBhvr>
                                        <p:cTn id="530" dur="166" decel="50000">
                                          <p:stCondLst>
                                            <p:cond delay="1338"/>
                                          </p:stCondLst>
                                        </p:cTn>
                                        <p:tgtEl>
                                          <p:spTgt spid="32"/>
                                        </p:tgtEl>
                                      </p:cBhvr>
                                      <p:to x="100000" y="100000"/>
                                    </p:animScale>
                                    <p:animScale>
                                      <p:cBhvr>
                                        <p:cTn id="531" dur="26">
                                          <p:stCondLst>
                                            <p:cond delay="1642"/>
                                          </p:stCondLst>
                                        </p:cTn>
                                        <p:tgtEl>
                                          <p:spTgt spid="32"/>
                                        </p:tgtEl>
                                      </p:cBhvr>
                                      <p:to x="100000" y="90000"/>
                                    </p:animScale>
                                    <p:animScale>
                                      <p:cBhvr>
                                        <p:cTn id="532" dur="166" decel="50000">
                                          <p:stCondLst>
                                            <p:cond delay="1668"/>
                                          </p:stCondLst>
                                        </p:cTn>
                                        <p:tgtEl>
                                          <p:spTgt spid="32"/>
                                        </p:tgtEl>
                                      </p:cBhvr>
                                      <p:to x="100000" y="100000"/>
                                    </p:animScale>
                                    <p:animScale>
                                      <p:cBhvr>
                                        <p:cTn id="533" dur="26">
                                          <p:stCondLst>
                                            <p:cond delay="1808"/>
                                          </p:stCondLst>
                                        </p:cTn>
                                        <p:tgtEl>
                                          <p:spTgt spid="32"/>
                                        </p:tgtEl>
                                      </p:cBhvr>
                                      <p:to x="100000" y="95000"/>
                                    </p:animScale>
                                    <p:animScale>
                                      <p:cBhvr>
                                        <p:cTn id="534" dur="166" decel="50000">
                                          <p:stCondLst>
                                            <p:cond delay="1834"/>
                                          </p:stCondLst>
                                        </p:cTn>
                                        <p:tgtEl>
                                          <p:spTgt spid="32"/>
                                        </p:tgtEl>
                                      </p:cBhvr>
                                      <p:to x="100000" y="100000"/>
                                    </p:animScale>
                                  </p:childTnLst>
                                </p:cTn>
                              </p:par>
                              <p:par>
                                <p:cTn id="535" presetID="26" presetClass="entr" presetSubtype="0" fill="hold" grpId="0" nodeType="withEffect">
                                  <p:stCondLst>
                                    <p:cond delay="800"/>
                                  </p:stCondLst>
                                  <p:childTnLst>
                                    <p:set>
                                      <p:cBhvr>
                                        <p:cTn id="536" dur="1" fill="hold">
                                          <p:stCondLst>
                                            <p:cond delay="0"/>
                                          </p:stCondLst>
                                        </p:cTn>
                                        <p:tgtEl>
                                          <p:spTgt spid="33"/>
                                        </p:tgtEl>
                                        <p:attrNameLst>
                                          <p:attrName>style.visibility</p:attrName>
                                        </p:attrNameLst>
                                      </p:cBhvr>
                                      <p:to>
                                        <p:strVal val="visible"/>
                                      </p:to>
                                    </p:set>
                                    <p:animEffect transition="in" filter="wipe(down)">
                                      <p:cBhvr>
                                        <p:cTn id="537" dur="580">
                                          <p:stCondLst>
                                            <p:cond delay="0"/>
                                          </p:stCondLst>
                                        </p:cTn>
                                        <p:tgtEl>
                                          <p:spTgt spid="33"/>
                                        </p:tgtEl>
                                      </p:cBhvr>
                                    </p:animEffect>
                                    <p:anim calcmode="lin" valueType="num">
                                      <p:cBhvr>
                                        <p:cTn id="538"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539"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540"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541"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542"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543" dur="26">
                                          <p:stCondLst>
                                            <p:cond delay="650"/>
                                          </p:stCondLst>
                                        </p:cTn>
                                        <p:tgtEl>
                                          <p:spTgt spid="33"/>
                                        </p:tgtEl>
                                      </p:cBhvr>
                                      <p:to x="100000" y="60000"/>
                                    </p:animScale>
                                    <p:animScale>
                                      <p:cBhvr>
                                        <p:cTn id="544" dur="166" decel="50000">
                                          <p:stCondLst>
                                            <p:cond delay="676"/>
                                          </p:stCondLst>
                                        </p:cTn>
                                        <p:tgtEl>
                                          <p:spTgt spid="33"/>
                                        </p:tgtEl>
                                      </p:cBhvr>
                                      <p:to x="100000" y="100000"/>
                                    </p:animScale>
                                    <p:animScale>
                                      <p:cBhvr>
                                        <p:cTn id="545" dur="26">
                                          <p:stCondLst>
                                            <p:cond delay="1312"/>
                                          </p:stCondLst>
                                        </p:cTn>
                                        <p:tgtEl>
                                          <p:spTgt spid="33"/>
                                        </p:tgtEl>
                                      </p:cBhvr>
                                      <p:to x="100000" y="80000"/>
                                    </p:animScale>
                                    <p:animScale>
                                      <p:cBhvr>
                                        <p:cTn id="546" dur="166" decel="50000">
                                          <p:stCondLst>
                                            <p:cond delay="1338"/>
                                          </p:stCondLst>
                                        </p:cTn>
                                        <p:tgtEl>
                                          <p:spTgt spid="33"/>
                                        </p:tgtEl>
                                      </p:cBhvr>
                                      <p:to x="100000" y="100000"/>
                                    </p:animScale>
                                    <p:animScale>
                                      <p:cBhvr>
                                        <p:cTn id="547" dur="26">
                                          <p:stCondLst>
                                            <p:cond delay="1642"/>
                                          </p:stCondLst>
                                        </p:cTn>
                                        <p:tgtEl>
                                          <p:spTgt spid="33"/>
                                        </p:tgtEl>
                                      </p:cBhvr>
                                      <p:to x="100000" y="90000"/>
                                    </p:animScale>
                                    <p:animScale>
                                      <p:cBhvr>
                                        <p:cTn id="548" dur="166" decel="50000">
                                          <p:stCondLst>
                                            <p:cond delay="1668"/>
                                          </p:stCondLst>
                                        </p:cTn>
                                        <p:tgtEl>
                                          <p:spTgt spid="33"/>
                                        </p:tgtEl>
                                      </p:cBhvr>
                                      <p:to x="100000" y="100000"/>
                                    </p:animScale>
                                    <p:animScale>
                                      <p:cBhvr>
                                        <p:cTn id="549" dur="26">
                                          <p:stCondLst>
                                            <p:cond delay="1808"/>
                                          </p:stCondLst>
                                        </p:cTn>
                                        <p:tgtEl>
                                          <p:spTgt spid="33"/>
                                        </p:tgtEl>
                                      </p:cBhvr>
                                      <p:to x="100000" y="95000"/>
                                    </p:animScale>
                                    <p:animScale>
                                      <p:cBhvr>
                                        <p:cTn id="550" dur="166" decel="50000">
                                          <p:stCondLst>
                                            <p:cond delay="1834"/>
                                          </p:stCondLst>
                                        </p:cTn>
                                        <p:tgtEl>
                                          <p:spTgt spid="33"/>
                                        </p:tgtEl>
                                      </p:cBhvr>
                                      <p:to x="100000" y="100000"/>
                                    </p:animScale>
                                  </p:childTnLst>
                                </p:cTn>
                              </p:par>
                              <p:par>
                                <p:cTn id="551" presetID="26" presetClass="entr" presetSubtype="0" fill="hold" grpId="0" nodeType="withEffect">
                                  <p:stCondLst>
                                    <p:cond delay="800"/>
                                  </p:stCondLst>
                                  <p:childTnLst>
                                    <p:set>
                                      <p:cBhvr>
                                        <p:cTn id="552" dur="1" fill="hold">
                                          <p:stCondLst>
                                            <p:cond delay="0"/>
                                          </p:stCondLst>
                                        </p:cTn>
                                        <p:tgtEl>
                                          <p:spTgt spid="34"/>
                                        </p:tgtEl>
                                        <p:attrNameLst>
                                          <p:attrName>style.visibility</p:attrName>
                                        </p:attrNameLst>
                                      </p:cBhvr>
                                      <p:to>
                                        <p:strVal val="visible"/>
                                      </p:to>
                                    </p:set>
                                    <p:animEffect transition="in" filter="wipe(down)">
                                      <p:cBhvr>
                                        <p:cTn id="553" dur="580">
                                          <p:stCondLst>
                                            <p:cond delay="0"/>
                                          </p:stCondLst>
                                        </p:cTn>
                                        <p:tgtEl>
                                          <p:spTgt spid="34"/>
                                        </p:tgtEl>
                                      </p:cBhvr>
                                    </p:animEffect>
                                    <p:anim calcmode="lin" valueType="num">
                                      <p:cBhvr>
                                        <p:cTn id="554" dur="1822" tmFilter="0,0; 0.14,0.36; 0.43,0.73; 0.71,0.91; 1.0,1.0">
                                          <p:stCondLst>
                                            <p:cond delay="0"/>
                                          </p:stCondLst>
                                        </p:cTn>
                                        <p:tgtEl>
                                          <p:spTgt spid="34"/>
                                        </p:tgtEl>
                                        <p:attrNameLst>
                                          <p:attrName>ppt_x</p:attrName>
                                        </p:attrNameLst>
                                      </p:cBhvr>
                                      <p:tavLst>
                                        <p:tav tm="0">
                                          <p:val>
                                            <p:strVal val="#ppt_x-0.25"/>
                                          </p:val>
                                        </p:tav>
                                        <p:tav tm="100000">
                                          <p:val>
                                            <p:strVal val="#ppt_x"/>
                                          </p:val>
                                        </p:tav>
                                      </p:tavLst>
                                    </p:anim>
                                    <p:anim calcmode="lin" valueType="num">
                                      <p:cBhvr>
                                        <p:cTn id="555" dur="664" tmFilter="0.0,0.0; 0.25,0.07; 0.50,0.2; 0.75,0.467; 1.0,1.0">
                                          <p:stCondLst>
                                            <p:cond delay="0"/>
                                          </p:stCondLst>
                                        </p:cTn>
                                        <p:tgtEl>
                                          <p:spTgt spid="34"/>
                                        </p:tgtEl>
                                        <p:attrNameLst>
                                          <p:attrName>ppt_y</p:attrName>
                                        </p:attrNameLst>
                                      </p:cBhvr>
                                      <p:tavLst>
                                        <p:tav tm="0" fmla="#ppt_y-sin(pi*$)/3">
                                          <p:val>
                                            <p:fltVal val="0.5"/>
                                          </p:val>
                                        </p:tav>
                                        <p:tav tm="100000">
                                          <p:val>
                                            <p:fltVal val="1"/>
                                          </p:val>
                                        </p:tav>
                                      </p:tavLst>
                                    </p:anim>
                                    <p:anim calcmode="lin" valueType="num">
                                      <p:cBhvr>
                                        <p:cTn id="556" dur="664" tmFilter="0, 0; 0.125,0.2665; 0.25,0.4; 0.375,0.465; 0.5,0.5;  0.625,0.535; 0.75,0.6; 0.875,0.7335; 1,1">
                                          <p:stCondLst>
                                            <p:cond delay="664"/>
                                          </p:stCondLst>
                                        </p:cTn>
                                        <p:tgtEl>
                                          <p:spTgt spid="34"/>
                                        </p:tgtEl>
                                        <p:attrNameLst>
                                          <p:attrName>ppt_y</p:attrName>
                                        </p:attrNameLst>
                                      </p:cBhvr>
                                      <p:tavLst>
                                        <p:tav tm="0" fmla="#ppt_y-sin(pi*$)/9">
                                          <p:val>
                                            <p:fltVal val="0"/>
                                          </p:val>
                                        </p:tav>
                                        <p:tav tm="100000">
                                          <p:val>
                                            <p:fltVal val="1"/>
                                          </p:val>
                                        </p:tav>
                                      </p:tavLst>
                                    </p:anim>
                                    <p:anim calcmode="lin" valueType="num">
                                      <p:cBhvr>
                                        <p:cTn id="557" dur="332" tmFilter="0, 0; 0.125,0.2665; 0.25,0.4; 0.375,0.465; 0.5,0.5;  0.625,0.535; 0.75,0.6; 0.875,0.7335; 1,1">
                                          <p:stCondLst>
                                            <p:cond delay="1324"/>
                                          </p:stCondLst>
                                        </p:cTn>
                                        <p:tgtEl>
                                          <p:spTgt spid="34"/>
                                        </p:tgtEl>
                                        <p:attrNameLst>
                                          <p:attrName>ppt_y</p:attrName>
                                        </p:attrNameLst>
                                      </p:cBhvr>
                                      <p:tavLst>
                                        <p:tav tm="0" fmla="#ppt_y-sin(pi*$)/27">
                                          <p:val>
                                            <p:fltVal val="0"/>
                                          </p:val>
                                        </p:tav>
                                        <p:tav tm="100000">
                                          <p:val>
                                            <p:fltVal val="1"/>
                                          </p:val>
                                        </p:tav>
                                      </p:tavLst>
                                    </p:anim>
                                    <p:anim calcmode="lin" valueType="num">
                                      <p:cBhvr>
                                        <p:cTn id="558" dur="164" tmFilter="0, 0; 0.125,0.2665; 0.25,0.4; 0.375,0.465; 0.5,0.5;  0.625,0.535; 0.75,0.6; 0.875,0.7335; 1,1">
                                          <p:stCondLst>
                                            <p:cond delay="1656"/>
                                          </p:stCondLst>
                                        </p:cTn>
                                        <p:tgtEl>
                                          <p:spTgt spid="34"/>
                                        </p:tgtEl>
                                        <p:attrNameLst>
                                          <p:attrName>ppt_y</p:attrName>
                                        </p:attrNameLst>
                                      </p:cBhvr>
                                      <p:tavLst>
                                        <p:tav tm="0" fmla="#ppt_y-sin(pi*$)/81">
                                          <p:val>
                                            <p:fltVal val="0"/>
                                          </p:val>
                                        </p:tav>
                                        <p:tav tm="100000">
                                          <p:val>
                                            <p:fltVal val="1"/>
                                          </p:val>
                                        </p:tav>
                                      </p:tavLst>
                                    </p:anim>
                                    <p:animScale>
                                      <p:cBhvr>
                                        <p:cTn id="559" dur="26">
                                          <p:stCondLst>
                                            <p:cond delay="650"/>
                                          </p:stCondLst>
                                        </p:cTn>
                                        <p:tgtEl>
                                          <p:spTgt spid="34"/>
                                        </p:tgtEl>
                                      </p:cBhvr>
                                      <p:to x="100000" y="60000"/>
                                    </p:animScale>
                                    <p:animScale>
                                      <p:cBhvr>
                                        <p:cTn id="560" dur="166" decel="50000">
                                          <p:stCondLst>
                                            <p:cond delay="676"/>
                                          </p:stCondLst>
                                        </p:cTn>
                                        <p:tgtEl>
                                          <p:spTgt spid="34"/>
                                        </p:tgtEl>
                                      </p:cBhvr>
                                      <p:to x="100000" y="100000"/>
                                    </p:animScale>
                                    <p:animScale>
                                      <p:cBhvr>
                                        <p:cTn id="561" dur="26">
                                          <p:stCondLst>
                                            <p:cond delay="1312"/>
                                          </p:stCondLst>
                                        </p:cTn>
                                        <p:tgtEl>
                                          <p:spTgt spid="34"/>
                                        </p:tgtEl>
                                      </p:cBhvr>
                                      <p:to x="100000" y="80000"/>
                                    </p:animScale>
                                    <p:animScale>
                                      <p:cBhvr>
                                        <p:cTn id="562" dur="166" decel="50000">
                                          <p:stCondLst>
                                            <p:cond delay="1338"/>
                                          </p:stCondLst>
                                        </p:cTn>
                                        <p:tgtEl>
                                          <p:spTgt spid="34"/>
                                        </p:tgtEl>
                                      </p:cBhvr>
                                      <p:to x="100000" y="100000"/>
                                    </p:animScale>
                                    <p:animScale>
                                      <p:cBhvr>
                                        <p:cTn id="563" dur="26">
                                          <p:stCondLst>
                                            <p:cond delay="1642"/>
                                          </p:stCondLst>
                                        </p:cTn>
                                        <p:tgtEl>
                                          <p:spTgt spid="34"/>
                                        </p:tgtEl>
                                      </p:cBhvr>
                                      <p:to x="100000" y="90000"/>
                                    </p:animScale>
                                    <p:animScale>
                                      <p:cBhvr>
                                        <p:cTn id="564" dur="166" decel="50000">
                                          <p:stCondLst>
                                            <p:cond delay="1668"/>
                                          </p:stCondLst>
                                        </p:cTn>
                                        <p:tgtEl>
                                          <p:spTgt spid="34"/>
                                        </p:tgtEl>
                                      </p:cBhvr>
                                      <p:to x="100000" y="100000"/>
                                    </p:animScale>
                                    <p:animScale>
                                      <p:cBhvr>
                                        <p:cTn id="565" dur="26">
                                          <p:stCondLst>
                                            <p:cond delay="1808"/>
                                          </p:stCondLst>
                                        </p:cTn>
                                        <p:tgtEl>
                                          <p:spTgt spid="34"/>
                                        </p:tgtEl>
                                      </p:cBhvr>
                                      <p:to x="100000" y="95000"/>
                                    </p:animScale>
                                    <p:animScale>
                                      <p:cBhvr>
                                        <p:cTn id="566" dur="166" decel="50000">
                                          <p:stCondLst>
                                            <p:cond delay="1834"/>
                                          </p:stCondLst>
                                        </p:cTn>
                                        <p:tgtEl>
                                          <p:spTgt spid="34"/>
                                        </p:tgtEl>
                                      </p:cBhvr>
                                      <p:to x="100000" y="100000"/>
                                    </p:animScale>
                                  </p:childTnLst>
                                </p:cTn>
                              </p:par>
                              <p:par>
                                <p:cTn id="567" presetID="26" presetClass="entr" presetSubtype="0" fill="hold" grpId="0" nodeType="withEffect">
                                  <p:stCondLst>
                                    <p:cond delay="100"/>
                                  </p:stCondLst>
                                  <p:childTnLst>
                                    <p:set>
                                      <p:cBhvr>
                                        <p:cTn id="568" dur="1" fill="hold">
                                          <p:stCondLst>
                                            <p:cond delay="0"/>
                                          </p:stCondLst>
                                        </p:cTn>
                                        <p:tgtEl>
                                          <p:spTgt spid="35"/>
                                        </p:tgtEl>
                                        <p:attrNameLst>
                                          <p:attrName>style.visibility</p:attrName>
                                        </p:attrNameLst>
                                      </p:cBhvr>
                                      <p:to>
                                        <p:strVal val="visible"/>
                                      </p:to>
                                    </p:set>
                                    <p:animEffect transition="in" filter="wipe(down)">
                                      <p:cBhvr>
                                        <p:cTn id="569" dur="580">
                                          <p:stCondLst>
                                            <p:cond delay="0"/>
                                          </p:stCondLst>
                                        </p:cTn>
                                        <p:tgtEl>
                                          <p:spTgt spid="35"/>
                                        </p:tgtEl>
                                      </p:cBhvr>
                                    </p:animEffect>
                                    <p:anim calcmode="lin" valueType="num">
                                      <p:cBhvr>
                                        <p:cTn id="570" dur="1822" tmFilter="0,0; 0.14,0.36; 0.43,0.73; 0.71,0.91; 1.0,1.0">
                                          <p:stCondLst>
                                            <p:cond delay="0"/>
                                          </p:stCondLst>
                                        </p:cTn>
                                        <p:tgtEl>
                                          <p:spTgt spid="35"/>
                                        </p:tgtEl>
                                        <p:attrNameLst>
                                          <p:attrName>ppt_x</p:attrName>
                                        </p:attrNameLst>
                                      </p:cBhvr>
                                      <p:tavLst>
                                        <p:tav tm="0">
                                          <p:val>
                                            <p:strVal val="#ppt_x-0.25"/>
                                          </p:val>
                                        </p:tav>
                                        <p:tav tm="100000">
                                          <p:val>
                                            <p:strVal val="#ppt_x"/>
                                          </p:val>
                                        </p:tav>
                                      </p:tavLst>
                                    </p:anim>
                                    <p:anim calcmode="lin" valueType="num">
                                      <p:cBhvr>
                                        <p:cTn id="571" dur="664" tmFilter="0.0,0.0; 0.25,0.07; 0.50,0.2; 0.75,0.467; 1.0,1.0">
                                          <p:stCondLst>
                                            <p:cond delay="0"/>
                                          </p:stCondLst>
                                        </p:cTn>
                                        <p:tgtEl>
                                          <p:spTgt spid="35"/>
                                        </p:tgtEl>
                                        <p:attrNameLst>
                                          <p:attrName>ppt_y</p:attrName>
                                        </p:attrNameLst>
                                      </p:cBhvr>
                                      <p:tavLst>
                                        <p:tav tm="0" fmla="#ppt_y-sin(pi*$)/3">
                                          <p:val>
                                            <p:fltVal val="0.5"/>
                                          </p:val>
                                        </p:tav>
                                        <p:tav tm="100000">
                                          <p:val>
                                            <p:fltVal val="1"/>
                                          </p:val>
                                        </p:tav>
                                      </p:tavLst>
                                    </p:anim>
                                    <p:anim calcmode="lin" valueType="num">
                                      <p:cBhvr>
                                        <p:cTn id="572" dur="664" tmFilter="0, 0; 0.125,0.2665; 0.25,0.4; 0.375,0.465; 0.5,0.5;  0.625,0.535; 0.75,0.6; 0.875,0.7335; 1,1">
                                          <p:stCondLst>
                                            <p:cond delay="664"/>
                                          </p:stCondLst>
                                        </p:cTn>
                                        <p:tgtEl>
                                          <p:spTgt spid="35"/>
                                        </p:tgtEl>
                                        <p:attrNameLst>
                                          <p:attrName>ppt_y</p:attrName>
                                        </p:attrNameLst>
                                      </p:cBhvr>
                                      <p:tavLst>
                                        <p:tav tm="0" fmla="#ppt_y-sin(pi*$)/9">
                                          <p:val>
                                            <p:fltVal val="0"/>
                                          </p:val>
                                        </p:tav>
                                        <p:tav tm="100000">
                                          <p:val>
                                            <p:fltVal val="1"/>
                                          </p:val>
                                        </p:tav>
                                      </p:tavLst>
                                    </p:anim>
                                    <p:anim calcmode="lin" valueType="num">
                                      <p:cBhvr>
                                        <p:cTn id="573" dur="332" tmFilter="0, 0; 0.125,0.2665; 0.25,0.4; 0.375,0.465; 0.5,0.5;  0.625,0.535; 0.75,0.6; 0.875,0.7335; 1,1">
                                          <p:stCondLst>
                                            <p:cond delay="1324"/>
                                          </p:stCondLst>
                                        </p:cTn>
                                        <p:tgtEl>
                                          <p:spTgt spid="35"/>
                                        </p:tgtEl>
                                        <p:attrNameLst>
                                          <p:attrName>ppt_y</p:attrName>
                                        </p:attrNameLst>
                                      </p:cBhvr>
                                      <p:tavLst>
                                        <p:tav tm="0" fmla="#ppt_y-sin(pi*$)/27">
                                          <p:val>
                                            <p:fltVal val="0"/>
                                          </p:val>
                                        </p:tav>
                                        <p:tav tm="100000">
                                          <p:val>
                                            <p:fltVal val="1"/>
                                          </p:val>
                                        </p:tav>
                                      </p:tavLst>
                                    </p:anim>
                                    <p:anim calcmode="lin" valueType="num">
                                      <p:cBhvr>
                                        <p:cTn id="574" dur="164" tmFilter="0, 0; 0.125,0.2665; 0.25,0.4; 0.375,0.465; 0.5,0.5;  0.625,0.535; 0.75,0.6; 0.875,0.7335; 1,1">
                                          <p:stCondLst>
                                            <p:cond delay="1656"/>
                                          </p:stCondLst>
                                        </p:cTn>
                                        <p:tgtEl>
                                          <p:spTgt spid="35"/>
                                        </p:tgtEl>
                                        <p:attrNameLst>
                                          <p:attrName>ppt_y</p:attrName>
                                        </p:attrNameLst>
                                      </p:cBhvr>
                                      <p:tavLst>
                                        <p:tav tm="0" fmla="#ppt_y-sin(pi*$)/81">
                                          <p:val>
                                            <p:fltVal val="0"/>
                                          </p:val>
                                        </p:tav>
                                        <p:tav tm="100000">
                                          <p:val>
                                            <p:fltVal val="1"/>
                                          </p:val>
                                        </p:tav>
                                      </p:tavLst>
                                    </p:anim>
                                    <p:animScale>
                                      <p:cBhvr>
                                        <p:cTn id="575" dur="26">
                                          <p:stCondLst>
                                            <p:cond delay="650"/>
                                          </p:stCondLst>
                                        </p:cTn>
                                        <p:tgtEl>
                                          <p:spTgt spid="35"/>
                                        </p:tgtEl>
                                      </p:cBhvr>
                                      <p:to x="100000" y="60000"/>
                                    </p:animScale>
                                    <p:animScale>
                                      <p:cBhvr>
                                        <p:cTn id="576" dur="166" decel="50000">
                                          <p:stCondLst>
                                            <p:cond delay="676"/>
                                          </p:stCondLst>
                                        </p:cTn>
                                        <p:tgtEl>
                                          <p:spTgt spid="35"/>
                                        </p:tgtEl>
                                      </p:cBhvr>
                                      <p:to x="100000" y="100000"/>
                                    </p:animScale>
                                    <p:animScale>
                                      <p:cBhvr>
                                        <p:cTn id="577" dur="26">
                                          <p:stCondLst>
                                            <p:cond delay="1312"/>
                                          </p:stCondLst>
                                        </p:cTn>
                                        <p:tgtEl>
                                          <p:spTgt spid="35"/>
                                        </p:tgtEl>
                                      </p:cBhvr>
                                      <p:to x="100000" y="80000"/>
                                    </p:animScale>
                                    <p:animScale>
                                      <p:cBhvr>
                                        <p:cTn id="578" dur="166" decel="50000">
                                          <p:stCondLst>
                                            <p:cond delay="1338"/>
                                          </p:stCondLst>
                                        </p:cTn>
                                        <p:tgtEl>
                                          <p:spTgt spid="35"/>
                                        </p:tgtEl>
                                      </p:cBhvr>
                                      <p:to x="100000" y="100000"/>
                                    </p:animScale>
                                    <p:animScale>
                                      <p:cBhvr>
                                        <p:cTn id="579" dur="26">
                                          <p:stCondLst>
                                            <p:cond delay="1642"/>
                                          </p:stCondLst>
                                        </p:cTn>
                                        <p:tgtEl>
                                          <p:spTgt spid="35"/>
                                        </p:tgtEl>
                                      </p:cBhvr>
                                      <p:to x="100000" y="90000"/>
                                    </p:animScale>
                                    <p:animScale>
                                      <p:cBhvr>
                                        <p:cTn id="580" dur="166" decel="50000">
                                          <p:stCondLst>
                                            <p:cond delay="1668"/>
                                          </p:stCondLst>
                                        </p:cTn>
                                        <p:tgtEl>
                                          <p:spTgt spid="35"/>
                                        </p:tgtEl>
                                      </p:cBhvr>
                                      <p:to x="100000" y="100000"/>
                                    </p:animScale>
                                    <p:animScale>
                                      <p:cBhvr>
                                        <p:cTn id="581" dur="26">
                                          <p:stCondLst>
                                            <p:cond delay="1808"/>
                                          </p:stCondLst>
                                        </p:cTn>
                                        <p:tgtEl>
                                          <p:spTgt spid="35"/>
                                        </p:tgtEl>
                                      </p:cBhvr>
                                      <p:to x="100000" y="95000"/>
                                    </p:animScale>
                                    <p:animScale>
                                      <p:cBhvr>
                                        <p:cTn id="582" dur="166" decel="50000">
                                          <p:stCondLst>
                                            <p:cond delay="1834"/>
                                          </p:stCondLst>
                                        </p:cTn>
                                        <p:tgtEl>
                                          <p:spTgt spid="35"/>
                                        </p:tgtEl>
                                      </p:cBhvr>
                                      <p:to x="100000" y="100000"/>
                                    </p:animScale>
                                  </p:childTnLst>
                                </p:cTn>
                              </p:par>
                              <p:par>
                                <p:cTn id="583" presetID="26" presetClass="entr" presetSubtype="0" fill="hold" grpId="0" nodeType="withEffect">
                                  <p:stCondLst>
                                    <p:cond delay="200"/>
                                  </p:stCondLst>
                                  <p:childTnLst>
                                    <p:set>
                                      <p:cBhvr>
                                        <p:cTn id="584" dur="1" fill="hold">
                                          <p:stCondLst>
                                            <p:cond delay="0"/>
                                          </p:stCondLst>
                                        </p:cTn>
                                        <p:tgtEl>
                                          <p:spTgt spid="36"/>
                                        </p:tgtEl>
                                        <p:attrNameLst>
                                          <p:attrName>style.visibility</p:attrName>
                                        </p:attrNameLst>
                                      </p:cBhvr>
                                      <p:to>
                                        <p:strVal val="visible"/>
                                      </p:to>
                                    </p:set>
                                    <p:animEffect transition="in" filter="wipe(down)">
                                      <p:cBhvr>
                                        <p:cTn id="585" dur="580">
                                          <p:stCondLst>
                                            <p:cond delay="0"/>
                                          </p:stCondLst>
                                        </p:cTn>
                                        <p:tgtEl>
                                          <p:spTgt spid="36"/>
                                        </p:tgtEl>
                                      </p:cBhvr>
                                    </p:animEffect>
                                    <p:anim calcmode="lin" valueType="num">
                                      <p:cBhvr>
                                        <p:cTn id="586"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587"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588"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589"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590"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591" dur="26">
                                          <p:stCondLst>
                                            <p:cond delay="650"/>
                                          </p:stCondLst>
                                        </p:cTn>
                                        <p:tgtEl>
                                          <p:spTgt spid="36"/>
                                        </p:tgtEl>
                                      </p:cBhvr>
                                      <p:to x="100000" y="60000"/>
                                    </p:animScale>
                                    <p:animScale>
                                      <p:cBhvr>
                                        <p:cTn id="592" dur="166" decel="50000">
                                          <p:stCondLst>
                                            <p:cond delay="676"/>
                                          </p:stCondLst>
                                        </p:cTn>
                                        <p:tgtEl>
                                          <p:spTgt spid="36"/>
                                        </p:tgtEl>
                                      </p:cBhvr>
                                      <p:to x="100000" y="100000"/>
                                    </p:animScale>
                                    <p:animScale>
                                      <p:cBhvr>
                                        <p:cTn id="593" dur="26">
                                          <p:stCondLst>
                                            <p:cond delay="1312"/>
                                          </p:stCondLst>
                                        </p:cTn>
                                        <p:tgtEl>
                                          <p:spTgt spid="36"/>
                                        </p:tgtEl>
                                      </p:cBhvr>
                                      <p:to x="100000" y="80000"/>
                                    </p:animScale>
                                    <p:animScale>
                                      <p:cBhvr>
                                        <p:cTn id="594" dur="166" decel="50000">
                                          <p:stCondLst>
                                            <p:cond delay="1338"/>
                                          </p:stCondLst>
                                        </p:cTn>
                                        <p:tgtEl>
                                          <p:spTgt spid="36"/>
                                        </p:tgtEl>
                                      </p:cBhvr>
                                      <p:to x="100000" y="100000"/>
                                    </p:animScale>
                                    <p:animScale>
                                      <p:cBhvr>
                                        <p:cTn id="595" dur="26">
                                          <p:stCondLst>
                                            <p:cond delay="1642"/>
                                          </p:stCondLst>
                                        </p:cTn>
                                        <p:tgtEl>
                                          <p:spTgt spid="36"/>
                                        </p:tgtEl>
                                      </p:cBhvr>
                                      <p:to x="100000" y="90000"/>
                                    </p:animScale>
                                    <p:animScale>
                                      <p:cBhvr>
                                        <p:cTn id="596" dur="166" decel="50000">
                                          <p:stCondLst>
                                            <p:cond delay="1668"/>
                                          </p:stCondLst>
                                        </p:cTn>
                                        <p:tgtEl>
                                          <p:spTgt spid="36"/>
                                        </p:tgtEl>
                                      </p:cBhvr>
                                      <p:to x="100000" y="100000"/>
                                    </p:animScale>
                                    <p:animScale>
                                      <p:cBhvr>
                                        <p:cTn id="597" dur="26">
                                          <p:stCondLst>
                                            <p:cond delay="1808"/>
                                          </p:stCondLst>
                                        </p:cTn>
                                        <p:tgtEl>
                                          <p:spTgt spid="36"/>
                                        </p:tgtEl>
                                      </p:cBhvr>
                                      <p:to x="100000" y="95000"/>
                                    </p:animScale>
                                    <p:animScale>
                                      <p:cBhvr>
                                        <p:cTn id="598" dur="166" decel="50000">
                                          <p:stCondLst>
                                            <p:cond delay="1834"/>
                                          </p:stCondLst>
                                        </p:cTn>
                                        <p:tgtEl>
                                          <p:spTgt spid="36"/>
                                        </p:tgtEl>
                                      </p:cBhvr>
                                      <p:to x="100000" y="100000"/>
                                    </p:animScale>
                                  </p:childTnLst>
                                </p:cTn>
                              </p:par>
                              <p:par>
                                <p:cTn id="599" presetID="26" presetClass="entr" presetSubtype="0" fill="hold" grpId="0" nodeType="withEffect">
                                  <p:stCondLst>
                                    <p:cond delay="400"/>
                                  </p:stCondLst>
                                  <p:childTnLst>
                                    <p:set>
                                      <p:cBhvr>
                                        <p:cTn id="600" dur="1" fill="hold">
                                          <p:stCondLst>
                                            <p:cond delay="0"/>
                                          </p:stCondLst>
                                        </p:cTn>
                                        <p:tgtEl>
                                          <p:spTgt spid="37"/>
                                        </p:tgtEl>
                                        <p:attrNameLst>
                                          <p:attrName>style.visibility</p:attrName>
                                        </p:attrNameLst>
                                      </p:cBhvr>
                                      <p:to>
                                        <p:strVal val="visible"/>
                                      </p:to>
                                    </p:set>
                                    <p:animEffect transition="in" filter="wipe(down)">
                                      <p:cBhvr>
                                        <p:cTn id="601" dur="580">
                                          <p:stCondLst>
                                            <p:cond delay="0"/>
                                          </p:stCondLst>
                                        </p:cTn>
                                        <p:tgtEl>
                                          <p:spTgt spid="37"/>
                                        </p:tgtEl>
                                      </p:cBhvr>
                                    </p:animEffect>
                                    <p:anim calcmode="lin" valueType="num">
                                      <p:cBhvr>
                                        <p:cTn id="602" dur="1822" tmFilter="0,0; 0.14,0.36; 0.43,0.73; 0.71,0.91; 1.0,1.0">
                                          <p:stCondLst>
                                            <p:cond delay="0"/>
                                          </p:stCondLst>
                                        </p:cTn>
                                        <p:tgtEl>
                                          <p:spTgt spid="37"/>
                                        </p:tgtEl>
                                        <p:attrNameLst>
                                          <p:attrName>ppt_x</p:attrName>
                                        </p:attrNameLst>
                                      </p:cBhvr>
                                      <p:tavLst>
                                        <p:tav tm="0">
                                          <p:val>
                                            <p:strVal val="#ppt_x-0.25"/>
                                          </p:val>
                                        </p:tav>
                                        <p:tav tm="100000">
                                          <p:val>
                                            <p:strVal val="#ppt_x"/>
                                          </p:val>
                                        </p:tav>
                                      </p:tavLst>
                                    </p:anim>
                                    <p:anim calcmode="lin" valueType="num">
                                      <p:cBhvr>
                                        <p:cTn id="603" dur="664" tmFilter="0.0,0.0; 0.25,0.07; 0.50,0.2; 0.75,0.467; 1.0,1.0">
                                          <p:stCondLst>
                                            <p:cond delay="0"/>
                                          </p:stCondLst>
                                        </p:cTn>
                                        <p:tgtEl>
                                          <p:spTgt spid="37"/>
                                        </p:tgtEl>
                                        <p:attrNameLst>
                                          <p:attrName>ppt_y</p:attrName>
                                        </p:attrNameLst>
                                      </p:cBhvr>
                                      <p:tavLst>
                                        <p:tav tm="0" fmla="#ppt_y-sin(pi*$)/3">
                                          <p:val>
                                            <p:fltVal val="0.5"/>
                                          </p:val>
                                        </p:tav>
                                        <p:tav tm="100000">
                                          <p:val>
                                            <p:fltVal val="1"/>
                                          </p:val>
                                        </p:tav>
                                      </p:tavLst>
                                    </p:anim>
                                    <p:anim calcmode="lin" valueType="num">
                                      <p:cBhvr>
                                        <p:cTn id="604" dur="664" tmFilter="0, 0; 0.125,0.2665; 0.25,0.4; 0.375,0.465; 0.5,0.5;  0.625,0.535; 0.75,0.6; 0.875,0.7335; 1,1">
                                          <p:stCondLst>
                                            <p:cond delay="664"/>
                                          </p:stCondLst>
                                        </p:cTn>
                                        <p:tgtEl>
                                          <p:spTgt spid="37"/>
                                        </p:tgtEl>
                                        <p:attrNameLst>
                                          <p:attrName>ppt_y</p:attrName>
                                        </p:attrNameLst>
                                      </p:cBhvr>
                                      <p:tavLst>
                                        <p:tav tm="0" fmla="#ppt_y-sin(pi*$)/9">
                                          <p:val>
                                            <p:fltVal val="0"/>
                                          </p:val>
                                        </p:tav>
                                        <p:tav tm="100000">
                                          <p:val>
                                            <p:fltVal val="1"/>
                                          </p:val>
                                        </p:tav>
                                      </p:tavLst>
                                    </p:anim>
                                    <p:anim calcmode="lin" valueType="num">
                                      <p:cBhvr>
                                        <p:cTn id="605" dur="332" tmFilter="0, 0; 0.125,0.2665; 0.25,0.4; 0.375,0.465; 0.5,0.5;  0.625,0.535; 0.75,0.6; 0.875,0.7335; 1,1">
                                          <p:stCondLst>
                                            <p:cond delay="1324"/>
                                          </p:stCondLst>
                                        </p:cTn>
                                        <p:tgtEl>
                                          <p:spTgt spid="37"/>
                                        </p:tgtEl>
                                        <p:attrNameLst>
                                          <p:attrName>ppt_y</p:attrName>
                                        </p:attrNameLst>
                                      </p:cBhvr>
                                      <p:tavLst>
                                        <p:tav tm="0" fmla="#ppt_y-sin(pi*$)/27">
                                          <p:val>
                                            <p:fltVal val="0"/>
                                          </p:val>
                                        </p:tav>
                                        <p:tav tm="100000">
                                          <p:val>
                                            <p:fltVal val="1"/>
                                          </p:val>
                                        </p:tav>
                                      </p:tavLst>
                                    </p:anim>
                                    <p:anim calcmode="lin" valueType="num">
                                      <p:cBhvr>
                                        <p:cTn id="606" dur="164" tmFilter="0, 0; 0.125,0.2665; 0.25,0.4; 0.375,0.465; 0.5,0.5;  0.625,0.535; 0.75,0.6; 0.875,0.7335; 1,1">
                                          <p:stCondLst>
                                            <p:cond delay="1656"/>
                                          </p:stCondLst>
                                        </p:cTn>
                                        <p:tgtEl>
                                          <p:spTgt spid="37"/>
                                        </p:tgtEl>
                                        <p:attrNameLst>
                                          <p:attrName>ppt_y</p:attrName>
                                        </p:attrNameLst>
                                      </p:cBhvr>
                                      <p:tavLst>
                                        <p:tav tm="0" fmla="#ppt_y-sin(pi*$)/81">
                                          <p:val>
                                            <p:fltVal val="0"/>
                                          </p:val>
                                        </p:tav>
                                        <p:tav tm="100000">
                                          <p:val>
                                            <p:fltVal val="1"/>
                                          </p:val>
                                        </p:tav>
                                      </p:tavLst>
                                    </p:anim>
                                    <p:animScale>
                                      <p:cBhvr>
                                        <p:cTn id="607" dur="26">
                                          <p:stCondLst>
                                            <p:cond delay="650"/>
                                          </p:stCondLst>
                                        </p:cTn>
                                        <p:tgtEl>
                                          <p:spTgt spid="37"/>
                                        </p:tgtEl>
                                      </p:cBhvr>
                                      <p:to x="100000" y="60000"/>
                                    </p:animScale>
                                    <p:animScale>
                                      <p:cBhvr>
                                        <p:cTn id="608" dur="166" decel="50000">
                                          <p:stCondLst>
                                            <p:cond delay="676"/>
                                          </p:stCondLst>
                                        </p:cTn>
                                        <p:tgtEl>
                                          <p:spTgt spid="37"/>
                                        </p:tgtEl>
                                      </p:cBhvr>
                                      <p:to x="100000" y="100000"/>
                                    </p:animScale>
                                    <p:animScale>
                                      <p:cBhvr>
                                        <p:cTn id="609" dur="26">
                                          <p:stCondLst>
                                            <p:cond delay="1312"/>
                                          </p:stCondLst>
                                        </p:cTn>
                                        <p:tgtEl>
                                          <p:spTgt spid="37"/>
                                        </p:tgtEl>
                                      </p:cBhvr>
                                      <p:to x="100000" y="80000"/>
                                    </p:animScale>
                                    <p:animScale>
                                      <p:cBhvr>
                                        <p:cTn id="610" dur="166" decel="50000">
                                          <p:stCondLst>
                                            <p:cond delay="1338"/>
                                          </p:stCondLst>
                                        </p:cTn>
                                        <p:tgtEl>
                                          <p:spTgt spid="37"/>
                                        </p:tgtEl>
                                      </p:cBhvr>
                                      <p:to x="100000" y="100000"/>
                                    </p:animScale>
                                    <p:animScale>
                                      <p:cBhvr>
                                        <p:cTn id="611" dur="26">
                                          <p:stCondLst>
                                            <p:cond delay="1642"/>
                                          </p:stCondLst>
                                        </p:cTn>
                                        <p:tgtEl>
                                          <p:spTgt spid="37"/>
                                        </p:tgtEl>
                                      </p:cBhvr>
                                      <p:to x="100000" y="90000"/>
                                    </p:animScale>
                                    <p:animScale>
                                      <p:cBhvr>
                                        <p:cTn id="612" dur="166" decel="50000">
                                          <p:stCondLst>
                                            <p:cond delay="1668"/>
                                          </p:stCondLst>
                                        </p:cTn>
                                        <p:tgtEl>
                                          <p:spTgt spid="37"/>
                                        </p:tgtEl>
                                      </p:cBhvr>
                                      <p:to x="100000" y="100000"/>
                                    </p:animScale>
                                    <p:animScale>
                                      <p:cBhvr>
                                        <p:cTn id="613" dur="26">
                                          <p:stCondLst>
                                            <p:cond delay="1808"/>
                                          </p:stCondLst>
                                        </p:cTn>
                                        <p:tgtEl>
                                          <p:spTgt spid="37"/>
                                        </p:tgtEl>
                                      </p:cBhvr>
                                      <p:to x="100000" y="95000"/>
                                    </p:animScale>
                                    <p:animScale>
                                      <p:cBhvr>
                                        <p:cTn id="614" dur="166" decel="50000">
                                          <p:stCondLst>
                                            <p:cond delay="1834"/>
                                          </p:stCondLst>
                                        </p:cTn>
                                        <p:tgtEl>
                                          <p:spTgt spid="37"/>
                                        </p:tgtEl>
                                      </p:cBhvr>
                                      <p:to x="100000" y="100000"/>
                                    </p:animScale>
                                  </p:childTnLst>
                                </p:cTn>
                              </p:par>
                              <p:par>
                                <p:cTn id="615" presetID="26" presetClass="entr" presetSubtype="0" fill="hold" grpId="0" nodeType="withEffect">
                                  <p:stCondLst>
                                    <p:cond delay="600"/>
                                  </p:stCondLst>
                                  <p:childTnLst>
                                    <p:set>
                                      <p:cBhvr>
                                        <p:cTn id="616" dur="1" fill="hold">
                                          <p:stCondLst>
                                            <p:cond delay="0"/>
                                          </p:stCondLst>
                                        </p:cTn>
                                        <p:tgtEl>
                                          <p:spTgt spid="38"/>
                                        </p:tgtEl>
                                        <p:attrNameLst>
                                          <p:attrName>style.visibility</p:attrName>
                                        </p:attrNameLst>
                                      </p:cBhvr>
                                      <p:to>
                                        <p:strVal val="visible"/>
                                      </p:to>
                                    </p:set>
                                    <p:animEffect transition="in" filter="wipe(down)">
                                      <p:cBhvr>
                                        <p:cTn id="617" dur="580">
                                          <p:stCondLst>
                                            <p:cond delay="0"/>
                                          </p:stCondLst>
                                        </p:cTn>
                                        <p:tgtEl>
                                          <p:spTgt spid="38"/>
                                        </p:tgtEl>
                                      </p:cBhvr>
                                    </p:animEffect>
                                    <p:anim calcmode="lin" valueType="num">
                                      <p:cBhvr>
                                        <p:cTn id="618"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619"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620"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621"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622"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623" dur="26">
                                          <p:stCondLst>
                                            <p:cond delay="650"/>
                                          </p:stCondLst>
                                        </p:cTn>
                                        <p:tgtEl>
                                          <p:spTgt spid="38"/>
                                        </p:tgtEl>
                                      </p:cBhvr>
                                      <p:to x="100000" y="60000"/>
                                    </p:animScale>
                                    <p:animScale>
                                      <p:cBhvr>
                                        <p:cTn id="624" dur="166" decel="50000">
                                          <p:stCondLst>
                                            <p:cond delay="676"/>
                                          </p:stCondLst>
                                        </p:cTn>
                                        <p:tgtEl>
                                          <p:spTgt spid="38"/>
                                        </p:tgtEl>
                                      </p:cBhvr>
                                      <p:to x="100000" y="100000"/>
                                    </p:animScale>
                                    <p:animScale>
                                      <p:cBhvr>
                                        <p:cTn id="625" dur="26">
                                          <p:stCondLst>
                                            <p:cond delay="1312"/>
                                          </p:stCondLst>
                                        </p:cTn>
                                        <p:tgtEl>
                                          <p:spTgt spid="38"/>
                                        </p:tgtEl>
                                      </p:cBhvr>
                                      <p:to x="100000" y="80000"/>
                                    </p:animScale>
                                    <p:animScale>
                                      <p:cBhvr>
                                        <p:cTn id="626" dur="166" decel="50000">
                                          <p:stCondLst>
                                            <p:cond delay="1338"/>
                                          </p:stCondLst>
                                        </p:cTn>
                                        <p:tgtEl>
                                          <p:spTgt spid="38"/>
                                        </p:tgtEl>
                                      </p:cBhvr>
                                      <p:to x="100000" y="100000"/>
                                    </p:animScale>
                                    <p:animScale>
                                      <p:cBhvr>
                                        <p:cTn id="627" dur="26">
                                          <p:stCondLst>
                                            <p:cond delay="1642"/>
                                          </p:stCondLst>
                                        </p:cTn>
                                        <p:tgtEl>
                                          <p:spTgt spid="38"/>
                                        </p:tgtEl>
                                      </p:cBhvr>
                                      <p:to x="100000" y="90000"/>
                                    </p:animScale>
                                    <p:animScale>
                                      <p:cBhvr>
                                        <p:cTn id="628" dur="166" decel="50000">
                                          <p:stCondLst>
                                            <p:cond delay="1668"/>
                                          </p:stCondLst>
                                        </p:cTn>
                                        <p:tgtEl>
                                          <p:spTgt spid="38"/>
                                        </p:tgtEl>
                                      </p:cBhvr>
                                      <p:to x="100000" y="100000"/>
                                    </p:animScale>
                                    <p:animScale>
                                      <p:cBhvr>
                                        <p:cTn id="629" dur="26">
                                          <p:stCondLst>
                                            <p:cond delay="1808"/>
                                          </p:stCondLst>
                                        </p:cTn>
                                        <p:tgtEl>
                                          <p:spTgt spid="38"/>
                                        </p:tgtEl>
                                      </p:cBhvr>
                                      <p:to x="100000" y="95000"/>
                                    </p:animScale>
                                    <p:animScale>
                                      <p:cBhvr>
                                        <p:cTn id="630" dur="166" decel="50000">
                                          <p:stCondLst>
                                            <p:cond delay="1834"/>
                                          </p:stCondLst>
                                        </p:cTn>
                                        <p:tgtEl>
                                          <p:spTgt spid="38"/>
                                        </p:tgtEl>
                                      </p:cBhvr>
                                      <p:to x="100000" y="100000"/>
                                    </p:animScale>
                                  </p:childTnLst>
                                </p:cTn>
                              </p:par>
                              <p:par>
                                <p:cTn id="631" presetID="26" presetClass="entr" presetSubtype="0" fill="hold" grpId="0" nodeType="withEffect">
                                  <p:stCondLst>
                                    <p:cond delay="800"/>
                                  </p:stCondLst>
                                  <p:childTnLst>
                                    <p:set>
                                      <p:cBhvr>
                                        <p:cTn id="632" dur="1" fill="hold">
                                          <p:stCondLst>
                                            <p:cond delay="0"/>
                                          </p:stCondLst>
                                        </p:cTn>
                                        <p:tgtEl>
                                          <p:spTgt spid="39"/>
                                        </p:tgtEl>
                                        <p:attrNameLst>
                                          <p:attrName>style.visibility</p:attrName>
                                        </p:attrNameLst>
                                      </p:cBhvr>
                                      <p:to>
                                        <p:strVal val="visible"/>
                                      </p:to>
                                    </p:set>
                                    <p:animEffect transition="in" filter="wipe(down)">
                                      <p:cBhvr>
                                        <p:cTn id="633" dur="580">
                                          <p:stCondLst>
                                            <p:cond delay="0"/>
                                          </p:stCondLst>
                                        </p:cTn>
                                        <p:tgtEl>
                                          <p:spTgt spid="39"/>
                                        </p:tgtEl>
                                      </p:cBhvr>
                                    </p:animEffect>
                                    <p:anim calcmode="lin" valueType="num">
                                      <p:cBhvr>
                                        <p:cTn id="63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63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63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63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63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639" dur="26">
                                          <p:stCondLst>
                                            <p:cond delay="650"/>
                                          </p:stCondLst>
                                        </p:cTn>
                                        <p:tgtEl>
                                          <p:spTgt spid="39"/>
                                        </p:tgtEl>
                                      </p:cBhvr>
                                      <p:to x="100000" y="60000"/>
                                    </p:animScale>
                                    <p:animScale>
                                      <p:cBhvr>
                                        <p:cTn id="640" dur="166" decel="50000">
                                          <p:stCondLst>
                                            <p:cond delay="676"/>
                                          </p:stCondLst>
                                        </p:cTn>
                                        <p:tgtEl>
                                          <p:spTgt spid="39"/>
                                        </p:tgtEl>
                                      </p:cBhvr>
                                      <p:to x="100000" y="100000"/>
                                    </p:animScale>
                                    <p:animScale>
                                      <p:cBhvr>
                                        <p:cTn id="641" dur="26">
                                          <p:stCondLst>
                                            <p:cond delay="1312"/>
                                          </p:stCondLst>
                                        </p:cTn>
                                        <p:tgtEl>
                                          <p:spTgt spid="39"/>
                                        </p:tgtEl>
                                      </p:cBhvr>
                                      <p:to x="100000" y="80000"/>
                                    </p:animScale>
                                    <p:animScale>
                                      <p:cBhvr>
                                        <p:cTn id="642" dur="166" decel="50000">
                                          <p:stCondLst>
                                            <p:cond delay="1338"/>
                                          </p:stCondLst>
                                        </p:cTn>
                                        <p:tgtEl>
                                          <p:spTgt spid="39"/>
                                        </p:tgtEl>
                                      </p:cBhvr>
                                      <p:to x="100000" y="100000"/>
                                    </p:animScale>
                                    <p:animScale>
                                      <p:cBhvr>
                                        <p:cTn id="643" dur="26">
                                          <p:stCondLst>
                                            <p:cond delay="1642"/>
                                          </p:stCondLst>
                                        </p:cTn>
                                        <p:tgtEl>
                                          <p:spTgt spid="39"/>
                                        </p:tgtEl>
                                      </p:cBhvr>
                                      <p:to x="100000" y="90000"/>
                                    </p:animScale>
                                    <p:animScale>
                                      <p:cBhvr>
                                        <p:cTn id="644" dur="166" decel="50000">
                                          <p:stCondLst>
                                            <p:cond delay="1668"/>
                                          </p:stCondLst>
                                        </p:cTn>
                                        <p:tgtEl>
                                          <p:spTgt spid="39"/>
                                        </p:tgtEl>
                                      </p:cBhvr>
                                      <p:to x="100000" y="100000"/>
                                    </p:animScale>
                                    <p:animScale>
                                      <p:cBhvr>
                                        <p:cTn id="645" dur="26">
                                          <p:stCondLst>
                                            <p:cond delay="1808"/>
                                          </p:stCondLst>
                                        </p:cTn>
                                        <p:tgtEl>
                                          <p:spTgt spid="39"/>
                                        </p:tgtEl>
                                      </p:cBhvr>
                                      <p:to x="100000" y="95000"/>
                                    </p:animScale>
                                    <p:animScale>
                                      <p:cBhvr>
                                        <p:cTn id="646" dur="166" decel="50000">
                                          <p:stCondLst>
                                            <p:cond delay="1834"/>
                                          </p:stCondLst>
                                        </p:cTn>
                                        <p:tgtEl>
                                          <p:spTgt spid="3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p:cNvSpPr/>
          <p:nvPr/>
        </p:nvSpPr>
        <p:spPr>
          <a:xfrm>
            <a:off x="2980038" y="4596713"/>
            <a:ext cx="6071286" cy="119448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pPr algn="ctr"/>
            <a:r>
              <a:rPr lang="es-CO" dirty="0">
                <a:solidFill>
                  <a:schemeClr val="accent1"/>
                </a:solidFill>
                <a:latin typeface="TheSans 4-SemiLight" panose="02000403000000000003" pitchFamily="50" charset="0"/>
              </a:rPr>
              <a:t>Ejemplo 1 – Media</a:t>
            </a:r>
          </a:p>
        </p:txBody>
      </p:sp>
      <mc:AlternateContent xmlns:mc="http://schemas.openxmlformats.org/markup-compatibility/2006">
        <mc:Choice xmlns:a14="http://schemas.microsoft.com/office/drawing/2010/main" Requires="a14">
          <p:sp>
            <p:nvSpPr>
              <p:cNvPr id="18" name="Marcador de contenido 2">
                <a:extLst>
                  <a:ext uri="{FF2B5EF4-FFF2-40B4-BE49-F238E27FC236}">
                    <a16:creationId xmlns:a16="http://schemas.microsoft.com/office/drawing/2014/main" id="{71116F25-6B98-4248-8FF3-40CA4C46A0D0}"/>
                  </a:ext>
                </a:extLst>
              </p:cNvPr>
              <p:cNvSpPr txBox="1">
                <a:spLocks/>
              </p:cNvSpPr>
              <p:nvPr/>
            </p:nvSpPr>
            <p:spPr>
              <a:xfrm>
                <a:off x="2200642" y="2128725"/>
                <a:ext cx="2569067" cy="1424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CO" i="1" dirty="0" smtClean="0">
                              <a:solidFill>
                                <a:schemeClr val="tx1">
                                  <a:lumMod val="50000"/>
                                  <a:lumOff val="50000"/>
                                </a:schemeClr>
                              </a:solidFill>
                              <a:latin typeface="Cambria Math" panose="02040503050406030204" pitchFamily="18" charset="0"/>
                            </a:rPr>
                          </m:ctrlPr>
                        </m:dPr>
                        <m:e>
                          <m:eqArr>
                            <m:eqArrPr>
                              <m:ctrlPr>
                                <a:rPr lang="es-CO" i="1" dirty="0" smtClean="0">
                                  <a:solidFill>
                                    <a:schemeClr val="tx1">
                                      <a:lumMod val="50000"/>
                                      <a:lumOff val="50000"/>
                                    </a:schemeClr>
                                  </a:solidFill>
                                  <a:latin typeface="Cambria Math" panose="02040503050406030204" pitchFamily="18" charset="0"/>
                                </a:rPr>
                              </m:ctrlPr>
                            </m:eqArrPr>
                            <m:e>
                              <m:r>
                                <a:rPr lang="es-CO" i="1" dirty="0">
                                  <a:solidFill>
                                    <a:schemeClr val="tx1">
                                      <a:lumMod val="50000"/>
                                      <a:lumOff val="50000"/>
                                    </a:schemeClr>
                                  </a:solidFill>
                                  <a:latin typeface="Cambria Math" panose="02040503050406030204" pitchFamily="18" charset="0"/>
                                </a:rPr>
                                <m:t>𝐻𝑜</m:t>
                              </m:r>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𝜇</m:t>
                              </m:r>
                              <m:r>
                                <a:rPr lang="es-CO" i="1" dirty="0">
                                  <a:solidFill>
                                    <a:schemeClr val="tx1">
                                      <a:lumMod val="50000"/>
                                      <a:lumOff val="50000"/>
                                    </a:schemeClr>
                                  </a:solidFill>
                                  <a:latin typeface="Cambria Math" panose="02040503050406030204" pitchFamily="18" charset="0"/>
                                </a:rPr>
                                <m:t>=</m:t>
                              </m:r>
                              <m:sSub>
                                <m:sSubPr>
                                  <m:ctrlPr>
                                    <a:rPr lang="es-CO" i="1" dirty="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𝜇</m:t>
                                  </m:r>
                                </m:e>
                                <m:sub>
                                  <m:r>
                                    <a:rPr lang="es-CO" i="1" dirty="0">
                                      <a:solidFill>
                                        <a:schemeClr val="tx1">
                                          <a:lumMod val="50000"/>
                                          <a:lumOff val="50000"/>
                                        </a:schemeClr>
                                      </a:solidFill>
                                      <a:latin typeface="Cambria Math" panose="02040503050406030204" pitchFamily="18" charset="0"/>
                                    </a:rPr>
                                    <m:t>0</m:t>
                                  </m:r>
                                </m:sub>
                              </m:sSub>
                            </m:e>
                            <m:e>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𝐻</m:t>
                                  </m:r>
                                </m:e>
                                <m:sub>
                                  <m:r>
                                    <a:rPr lang="es-CO" b="0" i="1" dirty="0" smtClean="0">
                                      <a:solidFill>
                                        <a:schemeClr val="tx1">
                                          <a:lumMod val="50000"/>
                                          <a:lumOff val="50000"/>
                                        </a:schemeClr>
                                      </a:solidFill>
                                      <a:latin typeface="Cambria Math" panose="02040503050406030204" pitchFamily="18" charset="0"/>
                                    </a:rPr>
                                    <m:t>𝑎</m:t>
                                  </m:r>
                                </m:sub>
                              </m:sSub>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𝜇</m:t>
                              </m:r>
                              <m:r>
                                <a:rPr lang="es-CO" b="0" i="1" dirty="0" smtClean="0">
                                  <a:solidFill>
                                    <a:schemeClr val="tx1">
                                      <a:lumMod val="50000"/>
                                      <a:lumOff val="50000"/>
                                    </a:schemeClr>
                                  </a:solidFill>
                                  <a:latin typeface="Cambria Math" panose="02040503050406030204" pitchFamily="18" charset="0"/>
                                </a:rPr>
                                <m: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𝜇</m:t>
                                  </m:r>
                                </m:e>
                                <m:sub>
                                  <m:r>
                                    <a:rPr lang="es-CO" b="0" i="1" dirty="0" smtClean="0">
                                      <a:solidFill>
                                        <a:schemeClr val="tx1">
                                          <a:lumMod val="50000"/>
                                          <a:lumOff val="50000"/>
                                        </a:schemeClr>
                                      </a:solidFill>
                                      <a:latin typeface="Cambria Math" panose="02040503050406030204" pitchFamily="18" charset="0"/>
                                    </a:rPr>
                                    <m:t>0</m:t>
                                  </m:r>
                                </m:sub>
                              </m:sSub>
                            </m:e>
                          </m:eqArr>
                        </m:e>
                      </m:d>
                      <m:r>
                        <a:rPr lang="es-CO" i="1" dirty="0" smtClean="0">
                          <a:solidFill>
                            <a:schemeClr val="tx1">
                              <a:lumMod val="50000"/>
                              <a:lumOff val="50000"/>
                            </a:schemeClr>
                          </a:solidFill>
                          <a:latin typeface="Cambria Math" panose="02040503050406030204" pitchFamily="18" charset="0"/>
                        </a:rPr>
                        <m:t> </m:t>
                      </m:r>
                    </m:oMath>
                  </m:oMathPara>
                </a14:m>
                <a:endParaRPr lang="es-CO" dirty="0">
                  <a:solidFill>
                    <a:schemeClr val="tx1">
                      <a:lumMod val="50000"/>
                      <a:lumOff val="50000"/>
                    </a:schemeClr>
                  </a:solidFill>
                  <a:latin typeface="TheSans 4-SemiLight" panose="02000403000000000003" pitchFamily="50" charset="0"/>
                </a:endParaRPr>
              </a:p>
              <a:p>
                <a:pPr marL="0" indent="0" algn="just">
                  <a:buNone/>
                </a:pPr>
                <a:r>
                  <a:rPr lang="es-CO" dirty="0">
                    <a:solidFill>
                      <a:schemeClr val="tx1">
                        <a:lumMod val="50000"/>
                        <a:lumOff val="50000"/>
                      </a:schemeClr>
                    </a:solidFill>
                    <a:latin typeface="TheSans 4-SemiLight" panose="02000403000000000003" pitchFamily="50" charset="0"/>
                  </a:rPr>
                  <a:t>  </a:t>
                </a:r>
              </a:p>
            </p:txBody>
          </p:sp>
        </mc:Choice>
        <mc:Fallback>
          <p:sp>
            <p:nvSpPr>
              <p:cNvPr id="18" name="Marcador de contenido 2">
                <a:extLst>
                  <a:ext uri="{FF2B5EF4-FFF2-40B4-BE49-F238E27FC236}">
                    <a16:creationId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2200642" y="2128725"/>
                <a:ext cx="2569067" cy="1424872"/>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 name="Marcador de contenido 2">
                <a:extLst>
                  <a:ext uri="{FF2B5EF4-FFF2-40B4-BE49-F238E27FC236}">
                    <a16:creationId xmlns:a16="http://schemas.microsoft.com/office/drawing/2014/main" id="{71116F25-6B98-4248-8FF3-40CA4C46A0D0}"/>
                  </a:ext>
                </a:extLst>
              </p:cNvPr>
              <p:cNvSpPr txBox="1">
                <a:spLocks/>
              </p:cNvSpPr>
              <p:nvPr/>
            </p:nvSpPr>
            <p:spPr>
              <a:xfrm>
                <a:off x="4823539" y="2128725"/>
                <a:ext cx="2569067" cy="1424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CO" i="1" dirty="0" smtClean="0">
                              <a:solidFill>
                                <a:schemeClr val="tx1">
                                  <a:lumMod val="50000"/>
                                  <a:lumOff val="50000"/>
                                </a:schemeClr>
                              </a:solidFill>
                              <a:latin typeface="Cambria Math" panose="02040503050406030204" pitchFamily="18" charset="0"/>
                            </a:rPr>
                          </m:ctrlPr>
                        </m:dPr>
                        <m:e>
                          <m:eqArr>
                            <m:eqArrPr>
                              <m:ctrlPr>
                                <a:rPr lang="es-CO" i="1" dirty="0" smtClean="0">
                                  <a:solidFill>
                                    <a:schemeClr val="tx1">
                                      <a:lumMod val="50000"/>
                                      <a:lumOff val="50000"/>
                                    </a:schemeClr>
                                  </a:solidFill>
                                  <a:latin typeface="Cambria Math" panose="02040503050406030204" pitchFamily="18" charset="0"/>
                                </a:rPr>
                              </m:ctrlPr>
                            </m:eqArrPr>
                            <m:e>
                              <m:r>
                                <a:rPr lang="es-CO" i="1" dirty="0">
                                  <a:solidFill>
                                    <a:schemeClr val="tx1">
                                      <a:lumMod val="50000"/>
                                      <a:lumOff val="50000"/>
                                    </a:schemeClr>
                                  </a:solidFill>
                                  <a:latin typeface="Cambria Math" panose="02040503050406030204" pitchFamily="18" charset="0"/>
                                </a:rPr>
                                <m:t>𝐻𝑜</m:t>
                              </m:r>
                              <m:r>
                                <a:rPr lang="es-CO" i="1" dirty="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𝜇</m:t>
                              </m:r>
                              <m:r>
                                <a:rPr lang="es-CO" i="1" dirty="0">
                                  <a:solidFill>
                                    <a:schemeClr val="tx1">
                                      <a:lumMod val="50000"/>
                                      <a:lumOff val="50000"/>
                                    </a:schemeClr>
                                  </a:solidFill>
                                  <a:latin typeface="Cambria Math" panose="02040503050406030204" pitchFamily="18" charset="0"/>
                                </a:rPr>
                                <m:t>=</m:t>
                              </m:r>
                              <m:sSub>
                                <m:sSubPr>
                                  <m:ctrlPr>
                                    <a:rPr lang="es-CO" i="1" dirty="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𝜇</m:t>
                                  </m:r>
                                </m:e>
                                <m:sub>
                                  <m:r>
                                    <a:rPr lang="es-CO" i="1" dirty="0">
                                      <a:solidFill>
                                        <a:schemeClr val="tx1">
                                          <a:lumMod val="50000"/>
                                          <a:lumOff val="50000"/>
                                        </a:schemeClr>
                                      </a:solidFill>
                                      <a:latin typeface="Cambria Math" panose="02040503050406030204" pitchFamily="18" charset="0"/>
                                    </a:rPr>
                                    <m:t>0</m:t>
                                  </m:r>
                                </m:sub>
                              </m:sSub>
                            </m:e>
                            <m:e>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𝐻</m:t>
                                  </m:r>
                                </m:e>
                                <m:sub>
                                  <m:r>
                                    <a:rPr lang="es-CO" b="0" i="1" dirty="0" smtClean="0">
                                      <a:solidFill>
                                        <a:schemeClr val="tx1">
                                          <a:lumMod val="50000"/>
                                          <a:lumOff val="50000"/>
                                        </a:schemeClr>
                                      </a:solidFill>
                                      <a:latin typeface="Cambria Math" panose="02040503050406030204" pitchFamily="18" charset="0"/>
                                    </a:rPr>
                                    <m:t>𝑎</m:t>
                                  </m:r>
                                </m:sub>
                              </m:sSub>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𝜇</m:t>
                              </m:r>
                              <m:r>
                                <a:rPr lang="es-CO" b="0" i="1" dirty="0" smtClean="0">
                                  <a:solidFill>
                                    <a:schemeClr val="tx1">
                                      <a:lumMod val="50000"/>
                                      <a:lumOff val="50000"/>
                                    </a:schemeClr>
                                  </a:solidFill>
                                  <a:latin typeface="Cambria Math" panose="02040503050406030204" pitchFamily="18" charset="0"/>
                                </a:rPr>
                                <m:t>&gt;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𝜇</m:t>
                                  </m:r>
                                </m:e>
                                <m:sub>
                                  <m:r>
                                    <a:rPr lang="es-CO" b="0" i="1" dirty="0" smtClean="0">
                                      <a:solidFill>
                                        <a:schemeClr val="tx1">
                                          <a:lumMod val="50000"/>
                                          <a:lumOff val="50000"/>
                                        </a:schemeClr>
                                      </a:solidFill>
                                      <a:latin typeface="Cambria Math" panose="02040503050406030204" pitchFamily="18" charset="0"/>
                                    </a:rPr>
                                    <m:t>0</m:t>
                                  </m:r>
                                </m:sub>
                              </m:sSub>
                            </m:e>
                          </m:eqArr>
                        </m:e>
                      </m:d>
                      <m:r>
                        <a:rPr lang="es-CO" i="1" dirty="0" smtClean="0">
                          <a:solidFill>
                            <a:schemeClr val="tx1">
                              <a:lumMod val="50000"/>
                              <a:lumOff val="50000"/>
                            </a:schemeClr>
                          </a:solidFill>
                          <a:latin typeface="Cambria Math" panose="02040503050406030204" pitchFamily="18" charset="0"/>
                        </a:rPr>
                        <m:t> </m:t>
                      </m:r>
                    </m:oMath>
                  </m:oMathPara>
                </a14:m>
                <a:endParaRPr lang="es-CO" dirty="0">
                  <a:solidFill>
                    <a:schemeClr val="tx1">
                      <a:lumMod val="50000"/>
                      <a:lumOff val="50000"/>
                    </a:schemeClr>
                  </a:solidFill>
                  <a:latin typeface="TheSans 4-SemiLight" panose="02000403000000000003" pitchFamily="50" charset="0"/>
                </a:endParaRPr>
              </a:p>
              <a:p>
                <a:pPr marL="0" indent="0" algn="just">
                  <a:buNone/>
                </a:pPr>
                <a:r>
                  <a:rPr lang="es-CO" dirty="0">
                    <a:solidFill>
                      <a:schemeClr val="tx1">
                        <a:lumMod val="50000"/>
                        <a:lumOff val="50000"/>
                      </a:schemeClr>
                    </a:solidFill>
                    <a:latin typeface="TheSans 4-SemiLight" panose="02000403000000000003" pitchFamily="50" charset="0"/>
                  </a:rPr>
                  <a:t>  </a:t>
                </a:r>
              </a:p>
            </p:txBody>
          </p:sp>
        </mc:Choice>
        <mc:Fallback xmlns="">
          <p:sp>
            <p:nvSpPr>
              <p:cNvPr id="4"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4823539" y="2128725"/>
                <a:ext cx="2569067" cy="1424872"/>
              </a:xfrm>
              <a:prstGeom prst="rect">
                <a:avLst/>
              </a:prstGeom>
              <a:blipFill rotWithShape="0">
                <a:blip r:embed="rId4"/>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5" name="Marcador de contenido 2">
                <a:extLst>
                  <a:ext uri="{FF2B5EF4-FFF2-40B4-BE49-F238E27FC236}">
                    <a16:creationId xmlns:a16="http://schemas.microsoft.com/office/drawing/2014/main" id="{71116F25-6B98-4248-8FF3-40CA4C46A0D0}"/>
                  </a:ext>
                </a:extLst>
              </p:cNvPr>
              <p:cNvSpPr txBox="1">
                <a:spLocks/>
              </p:cNvSpPr>
              <p:nvPr/>
            </p:nvSpPr>
            <p:spPr>
              <a:xfrm>
                <a:off x="7446436" y="2128725"/>
                <a:ext cx="2569067" cy="14248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CO" i="1" dirty="0" smtClean="0">
                              <a:solidFill>
                                <a:schemeClr val="tx1">
                                  <a:lumMod val="50000"/>
                                  <a:lumOff val="50000"/>
                                </a:schemeClr>
                              </a:solidFill>
                              <a:latin typeface="Cambria Math" panose="02040503050406030204" pitchFamily="18" charset="0"/>
                            </a:rPr>
                          </m:ctrlPr>
                        </m:dPr>
                        <m:e>
                          <m:eqArr>
                            <m:eqArrPr>
                              <m:ctrlPr>
                                <a:rPr lang="es-CO" i="1" dirty="0" smtClean="0">
                                  <a:solidFill>
                                    <a:schemeClr val="tx1">
                                      <a:lumMod val="50000"/>
                                      <a:lumOff val="50000"/>
                                    </a:schemeClr>
                                  </a:solidFill>
                                  <a:latin typeface="Cambria Math" panose="02040503050406030204" pitchFamily="18" charset="0"/>
                                </a:rPr>
                              </m:ctrlPr>
                            </m:eqArrPr>
                            <m:e>
                              <m:r>
                                <a:rPr lang="es-CO" i="1" dirty="0">
                                  <a:solidFill>
                                    <a:schemeClr val="tx1">
                                      <a:lumMod val="50000"/>
                                      <a:lumOff val="50000"/>
                                    </a:schemeClr>
                                  </a:solidFill>
                                  <a:latin typeface="Cambria Math" panose="02040503050406030204" pitchFamily="18" charset="0"/>
                                </a:rPr>
                                <m:t>𝐻𝑜</m:t>
                              </m:r>
                              <m:r>
                                <a:rPr lang="es-CO" i="1" dirty="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𝜇</m:t>
                              </m:r>
                              <m:r>
                                <a:rPr lang="es-CO" i="1" dirty="0">
                                  <a:solidFill>
                                    <a:schemeClr val="tx1">
                                      <a:lumMod val="50000"/>
                                      <a:lumOff val="50000"/>
                                    </a:schemeClr>
                                  </a:solidFill>
                                  <a:latin typeface="Cambria Math" panose="02040503050406030204" pitchFamily="18" charset="0"/>
                                </a:rPr>
                                <m:t>=</m:t>
                              </m:r>
                              <m:sSub>
                                <m:sSubPr>
                                  <m:ctrlPr>
                                    <a:rPr lang="es-CO" i="1" dirty="0">
                                      <a:solidFill>
                                        <a:schemeClr val="tx1">
                                          <a:lumMod val="50000"/>
                                          <a:lumOff val="50000"/>
                                        </a:schemeClr>
                                      </a:solidFill>
                                      <a:latin typeface="Cambria Math" panose="02040503050406030204" pitchFamily="18" charset="0"/>
                                    </a:rPr>
                                  </m:ctrlPr>
                                </m:sSubPr>
                                <m:e>
                                  <m:r>
                                    <a:rPr lang="es-CO" i="1" dirty="0">
                                      <a:solidFill>
                                        <a:schemeClr val="tx1">
                                          <a:lumMod val="50000"/>
                                          <a:lumOff val="50000"/>
                                        </a:schemeClr>
                                      </a:solidFill>
                                      <a:latin typeface="Cambria Math" panose="02040503050406030204" pitchFamily="18" charset="0"/>
                                    </a:rPr>
                                    <m:t>𝜇</m:t>
                                  </m:r>
                                </m:e>
                                <m:sub>
                                  <m:r>
                                    <a:rPr lang="es-CO" i="1" dirty="0">
                                      <a:solidFill>
                                        <a:schemeClr val="tx1">
                                          <a:lumMod val="50000"/>
                                          <a:lumOff val="50000"/>
                                        </a:schemeClr>
                                      </a:solidFill>
                                      <a:latin typeface="Cambria Math" panose="02040503050406030204" pitchFamily="18" charset="0"/>
                                    </a:rPr>
                                    <m:t>0</m:t>
                                  </m:r>
                                </m:sub>
                              </m:sSub>
                            </m:e>
                            <m:e>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𝐻</m:t>
                                  </m:r>
                                </m:e>
                                <m:sub>
                                  <m:r>
                                    <a:rPr lang="es-CO" b="0" i="1" dirty="0" smtClean="0">
                                      <a:solidFill>
                                        <a:schemeClr val="tx1">
                                          <a:lumMod val="50000"/>
                                          <a:lumOff val="50000"/>
                                        </a:schemeClr>
                                      </a:solidFill>
                                      <a:latin typeface="Cambria Math" panose="02040503050406030204" pitchFamily="18" charset="0"/>
                                    </a:rPr>
                                    <m:t>𝑎</m:t>
                                  </m:r>
                                </m:sub>
                              </m:sSub>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𝜇</m:t>
                              </m:r>
                              <m:r>
                                <a:rPr lang="es-CO" b="0" i="1" dirty="0" smtClean="0">
                                  <a:solidFill>
                                    <a:schemeClr val="tx1">
                                      <a:lumMod val="50000"/>
                                      <a:lumOff val="50000"/>
                                    </a:schemeClr>
                                  </a:solidFill>
                                  <a:latin typeface="Cambria Math" panose="02040503050406030204" pitchFamily="18" charset="0"/>
                                </a:rPr>
                                <m:t>&lt;</m:t>
                              </m:r>
                              <m:sSub>
                                <m:sSubPr>
                                  <m:ctrlPr>
                                    <a:rPr lang="es-CO" b="0" i="1" dirty="0" smtClean="0">
                                      <a:solidFill>
                                        <a:schemeClr val="tx1">
                                          <a:lumMod val="50000"/>
                                          <a:lumOff val="50000"/>
                                        </a:schemeClr>
                                      </a:solidFill>
                                      <a:latin typeface="Cambria Math" panose="02040503050406030204" pitchFamily="18" charset="0"/>
                                    </a:rPr>
                                  </m:ctrlPr>
                                </m:sSubPr>
                                <m:e>
                                  <m:r>
                                    <a:rPr lang="es-CO" i="1" dirty="0">
                                      <a:solidFill>
                                        <a:schemeClr val="tx1">
                                          <a:lumMod val="50000"/>
                                          <a:lumOff val="50000"/>
                                        </a:schemeClr>
                                      </a:solidFill>
                                      <a:latin typeface="Cambria Math" panose="02040503050406030204" pitchFamily="18" charset="0"/>
                                    </a:rPr>
                                    <m:t>𝜇</m:t>
                                  </m:r>
                                </m:e>
                                <m:sub>
                                  <m:r>
                                    <a:rPr lang="es-CO" b="0" i="1" dirty="0" smtClean="0">
                                      <a:solidFill>
                                        <a:schemeClr val="tx1">
                                          <a:lumMod val="50000"/>
                                          <a:lumOff val="50000"/>
                                        </a:schemeClr>
                                      </a:solidFill>
                                      <a:latin typeface="Cambria Math" panose="02040503050406030204" pitchFamily="18" charset="0"/>
                                    </a:rPr>
                                    <m:t>0</m:t>
                                  </m:r>
                                </m:sub>
                              </m:sSub>
                            </m:e>
                          </m:eqArr>
                        </m:e>
                      </m:d>
                      <m:r>
                        <a:rPr lang="es-CO" i="1" dirty="0" smtClean="0">
                          <a:solidFill>
                            <a:schemeClr val="tx1">
                              <a:lumMod val="50000"/>
                              <a:lumOff val="50000"/>
                            </a:schemeClr>
                          </a:solidFill>
                          <a:latin typeface="Cambria Math" panose="02040503050406030204" pitchFamily="18" charset="0"/>
                        </a:rPr>
                        <m:t> </m:t>
                      </m:r>
                    </m:oMath>
                  </m:oMathPara>
                </a14:m>
                <a:endParaRPr lang="es-CO" dirty="0">
                  <a:solidFill>
                    <a:schemeClr val="tx1">
                      <a:lumMod val="50000"/>
                      <a:lumOff val="50000"/>
                    </a:schemeClr>
                  </a:solidFill>
                  <a:latin typeface="TheSans 4-SemiLight" panose="02000403000000000003" pitchFamily="50" charset="0"/>
                </a:endParaRPr>
              </a:p>
              <a:p>
                <a:pPr marL="0" indent="0" algn="just">
                  <a:buNone/>
                </a:pPr>
                <a:r>
                  <a:rPr lang="es-CO" dirty="0">
                    <a:solidFill>
                      <a:schemeClr val="tx1">
                        <a:lumMod val="50000"/>
                        <a:lumOff val="50000"/>
                      </a:schemeClr>
                    </a:solidFill>
                    <a:latin typeface="TheSans 4-SemiLight" panose="02000403000000000003" pitchFamily="50" charset="0"/>
                  </a:rPr>
                  <a:t>  </a:t>
                </a:r>
              </a:p>
            </p:txBody>
          </p:sp>
        </mc:Choice>
        <mc:Fallback>
          <p:sp>
            <p:nvSpPr>
              <p:cNvPr id="5" name="Marcador de contenido 2">
                <a:extLst>
                  <a:ext uri="{FF2B5EF4-FFF2-40B4-BE49-F238E27FC236}">
                    <a16:creationId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7446436" y="2128725"/>
                <a:ext cx="2569067" cy="1424872"/>
              </a:xfrm>
              <a:prstGeom prst="rect">
                <a:avLst/>
              </a:prstGeom>
              <a:blipFill>
                <a:blip r:embed="rId5"/>
                <a:stretch>
                  <a:fillRect/>
                </a:stretch>
              </a:blipFill>
            </p:spPr>
            <p:txBody>
              <a:bodyPr/>
              <a:lstStyle/>
              <a:p>
                <a:r>
                  <a:rPr lang="es-CO">
                    <a:noFill/>
                  </a:rPr>
                  <a:t> </a:t>
                </a:r>
              </a:p>
            </p:txBody>
          </p:sp>
        </mc:Fallback>
      </mc:AlternateContent>
      <p:sp>
        <p:nvSpPr>
          <p:cNvPr id="6" name="Marcador de contenido 2">
            <a:extLst>
              <a:ext uri="{FF2B5EF4-FFF2-40B4-BE49-F238E27FC236}">
                <a16:creationId xmlns:a16="http://schemas.microsoft.com/office/drawing/2014/main" id="{71116F25-6B98-4248-8FF3-40CA4C46A0D0}"/>
              </a:ext>
            </a:extLst>
          </p:cNvPr>
          <p:cNvSpPr txBox="1">
            <a:spLocks/>
          </p:cNvSpPr>
          <p:nvPr/>
        </p:nvSpPr>
        <p:spPr>
          <a:xfrm>
            <a:off x="2980038" y="4992132"/>
            <a:ext cx="3747077" cy="44456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dirty="0">
                <a:solidFill>
                  <a:schemeClr val="bg1"/>
                </a:solidFill>
                <a:latin typeface="TheSans 4-SemiLight" panose="02000403000000000003" pitchFamily="50" charset="0"/>
              </a:rPr>
              <a:t>Estadístico de Prueba:</a:t>
            </a:r>
          </a:p>
        </p:txBody>
      </p:sp>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71116F25-6B98-4248-8FF3-40CA4C46A0D0}"/>
                  </a:ext>
                </a:extLst>
              </p:cNvPr>
              <p:cNvSpPr txBox="1">
                <a:spLocks/>
              </p:cNvSpPr>
              <p:nvPr/>
            </p:nvSpPr>
            <p:spPr>
              <a:xfrm>
                <a:off x="6441989" y="4724265"/>
                <a:ext cx="2335428" cy="10669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CO" b="1" i="1" dirty="0" smtClean="0">
                          <a:solidFill>
                            <a:schemeClr val="bg1"/>
                          </a:solidFill>
                          <a:latin typeface="Cambria Math" panose="02040503050406030204" pitchFamily="18" charset="0"/>
                        </a:rPr>
                        <m:t>𝒁</m:t>
                      </m:r>
                      <m:r>
                        <a:rPr lang="es-CO" b="1" i="1" dirty="0" smtClean="0">
                          <a:solidFill>
                            <a:schemeClr val="bg1"/>
                          </a:solidFill>
                          <a:latin typeface="Cambria Math" panose="02040503050406030204" pitchFamily="18" charset="0"/>
                        </a:rPr>
                        <m:t>=</m:t>
                      </m:r>
                      <m:f>
                        <m:fPr>
                          <m:ctrlPr>
                            <a:rPr lang="es-CO" b="1" i="1" dirty="0" smtClean="0">
                              <a:solidFill>
                                <a:schemeClr val="bg1"/>
                              </a:solidFill>
                              <a:latin typeface="Cambria Math" panose="02040503050406030204" pitchFamily="18" charset="0"/>
                            </a:rPr>
                          </m:ctrlPr>
                        </m:fPr>
                        <m:num>
                          <m:acc>
                            <m:accPr>
                              <m:chr m:val="̅"/>
                              <m:ctrlPr>
                                <a:rPr lang="es-CO" b="1" i="1" dirty="0" smtClean="0">
                                  <a:solidFill>
                                    <a:schemeClr val="bg1"/>
                                  </a:solidFill>
                                  <a:latin typeface="Cambria Math" panose="02040503050406030204" pitchFamily="18" charset="0"/>
                                </a:rPr>
                              </m:ctrlPr>
                            </m:accPr>
                            <m:e>
                              <m:r>
                                <a:rPr lang="es-CO" b="1" i="1" dirty="0" smtClean="0">
                                  <a:solidFill>
                                    <a:schemeClr val="bg1"/>
                                  </a:solidFill>
                                  <a:latin typeface="Cambria Math" panose="02040503050406030204" pitchFamily="18" charset="0"/>
                                </a:rPr>
                                <m:t>𝑿</m:t>
                              </m:r>
                            </m:e>
                          </m:acc>
                          <m:r>
                            <a:rPr lang="es-CO" b="1" i="1" dirty="0" smtClean="0">
                              <a:solidFill>
                                <a:schemeClr val="bg1"/>
                              </a:solidFill>
                              <a:latin typeface="Cambria Math" panose="02040503050406030204" pitchFamily="18" charset="0"/>
                            </a:rPr>
                            <m:t>−</m:t>
                          </m:r>
                          <m:sSub>
                            <m:sSubPr>
                              <m:ctrlPr>
                                <a:rPr lang="es-CO" b="1" i="1" dirty="0" smtClean="0">
                                  <a:solidFill>
                                    <a:schemeClr val="bg1"/>
                                  </a:solidFill>
                                  <a:latin typeface="Cambria Math" panose="02040503050406030204" pitchFamily="18" charset="0"/>
                                </a:rPr>
                              </m:ctrlPr>
                            </m:sSubPr>
                            <m:e>
                              <m:r>
                                <a:rPr lang="es-CO" b="1" i="1" dirty="0" smtClean="0">
                                  <a:solidFill>
                                    <a:schemeClr val="bg1"/>
                                  </a:solidFill>
                                  <a:latin typeface="Cambria Math" panose="02040503050406030204" pitchFamily="18" charset="0"/>
                                </a:rPr>
                                <m:t>𝝁</m:t>
                              </m:r>
                            </m:e>
                            <m:sub>
                              <m:r>
                                <a:rPr lang="es-CO" b="1" i="1" dirty="0" smtClean="0">
                                  <a:solidFill>
                                    <a:schemeClr val="bg1"/>
                                  </a:solidFill>
                                  <a:latin typeface="Cambria Math" panose="02040503050406030204" pitchFamily="18" charset="0"/>
                                </a:rPr>
                                <m:t>𝟎</m:t>
                              </m:r>
                            </m:sub>
                          </m:sSub>
                        </m:num>
                        <m:den>
                          <m:r>
                            <a:rPr lang="es-CO" b="1" i="1" dirty="0" smtClean="0">
                              <a:solidFill>
                                <a:schemeClr val="bg1"/>
                              </a:solidFill>
                              <a:latin typeface="Cambria Math" panose="02040503050406030204" pitchFamily="18" charset="0"/>
                            </a:rPr>
                            <m:t>𝝈</m:t>
                          </m:r>
                          <m:r>
                            <a:rPr lang="es-CO" b="1" i="1" dirty="0" smtClean="0">
                              <a:solidFill>
                                <a:schemeClr val="bg1"/>
                              </a:solidFill>
                              <a:latin typeface="Cambria Math" panose="02040503050406030204" pitchFamily="18" charset="0"/>
                            </a:rPr>
                            <m:t>/</m:t>
                          </m:r>
                          <m:rad>
                            <m:radPr>
                              <m:degHide m:val="on"/>
                              <m:ctrlPr>
                                <a:rPr lang="es-CO" b="1" i="1" dirty="0" smtClean="0">
                                  <a:solidFill>
                                    <a:schemeClr val="bg1"/>
                                  </a:solidFill>
                                  <a:latin typeface="Cambria Math" panose="02040503050406030204" pitchFamily="18" charset="0"/>
                                </a:rPr>
                              </m:ctrlPr>
                            </m:radPr>
                            <m:deg/>
                            <m:e>
                              <m:r>
                                <a:rPr lang="es-CO" b="1" i="1" dirty="0" smtClean="0">
                                  <a:solidFill>
                                    <a:schemeClr val="bg1"/>
                                  </a:solidFill>
                                  <a:latin typeface="Cambria Math" panose="02040503050406030204" pitchFamily="18" charset="0"/>
                                </a:rPr>
                                <m:t>𝒏</m:t>
                              </m:r>
                            </m:e>
                          </m:rad>
                        </m:den>
                      </m:f>
                    </m:oMath>
                  </m:oMathPara>
                </a14:m>
                <a:endParaRPr lang="es-CO" b="1" dirty="0">
                  <a:solidFill>
                    <a:schemeClr val="bg1"/>
                  </a:solidFill>
                  <a:latin typeface="TheSans 4-SemiLight" panose="02000403000000000003" pitchFamily="50" charset="0"/>
                </a:endParaRPr>
              </a:p>
            </p:txBody>
          </p:sp>
        </mc:Choice>
        <mc:Fallback xmlns="">
          <p:sp>
            <p:nvSpPr>
              <p:cNvPr id="7"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6441989" y="4724265"/>
                <a:ext cx="2335428" cy="1066935"/>
              </a:xfrm>
              <a:prstGeom prst="rect">
                <a:avLst/>
              </a:prstGeom>
              <a:blipFill rotWithShape="0">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 name="Marcador de contenido 2">
                <a:extLst>
                  <a:ext uri="{FF2B5EF4-FFF2-40B4-BE49-F238E27FC236}">
                    <a16:creationId xmlns:a16="http://schemas.microsoft.com/office/drawing/2014/main" id="{71116F25-6B98-4248-8FF3-40CA4C46A0D0}"/>
                  </a:ext>
                </a:extLst>
              </p:cNvPr>
              <p:cNvSpPr txBox="1">
                <a:spLocks/>
              </p:cNvSpPr>
              <p:nvPr/>
            </p:nvSpPr>
            <p:spPr>
              <a:xfrm>
                <a:off x="2268954" y="3447674"/>
                <a:ext cx="2569067" cy="734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CO" b="0" i="1" dirty="0" smtClean="0">
                          <a:solidFill>
                            <a:schemeClr val="tx1">
                              <a:lumMod val="50000"/>
                              <a:lumOff val="50000"/>
                            </a:schemeClr>
                          </a:solidFill>
                          <a:latin typeface="Cambria Math" panose="02040503050406030204" pitchFamily="18" charset="0"/>
                        </a:rPr>
                        <m:t>{</m:t>
                      </m:r>
                      <m:d>
                        <m:dPr>
                          <m:begChr m:val="|"/>
                          <m:endChr m:val="|"/>
                          <m:ctrlPr>
                            <a:rPr lang="es-CO" b="0" i="1" dirty="0" smtClean="0">
                              <a:solidFill>
                                <a:schemeClr val="tx1">
                                  <a:lumMod val="50000"/>
                                  <a:lumOff val="50000"/>
                                </a:schemeClr>
                              </a:solidFill>
                              <a:latin typeface="Cambria Math" panose="02040503050406030204" pitchFamily="18" charset="0"/>
                            </a:rPr>
                          </m:ctrlPr>
                        </m:dPr>
                        <m:e>
                          <m:r>
                            <a:rPr lang="es-CO" b="0" i="1" dirty="0" smtClean="0">
                              <a:solidFill>
                                <a:schemeClr val="tx1">
                                  <a:lumMod val="50000"/>
                                  <a:lumOff val="50000"/>
                                </a:schemeClr>
                              </a:solidFill>
                              <a:latin typeface="Cambria Math" panose="02040503050406030204" pitchFamily="18" charset="0"/>
                            </a:rPr>
                            <m:t>𝑍</m:t>
                          </m:r>
                        </m:e>
                      </m:d>
                      <m:r>
                        <a:rPr lang="es-CO" b="0" i="1" dirty="0" smtClean="0">
                          <a:solidFill>
                            <a:schemeClr val="tx1">
                              <a:lumMod val="50000"/>
                              <a:lumOff val="50000"/>
                            </a:schemeClr>
                          </a:solidFill>
                          <a:latin typeface="Cambria Math" panose="02040503050406030204" pitchFamily="18" charset="0"/>
                        </a:rPr>
                        <m:t>&gt;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𝑧</m:t>
                          </m:r>
                        </m:e>
                        <m:sub>
                          <m:f>
                            <m:fPr>
                              <m:ctrlPr>
                                <a:rPr lang="es-CO" b="0" i="1" dirty="0" smtClean="0">
                                  <a:solidFill>
                                    <a:schemeClr val="tx1">
                                      <a:lumMod val="50000"/>
                                      <a:lumOff val="50000"/>
                                    </a:schemeClr>
                                  </a:solidFill>
                                  <a:latin typeface="Cambria Math" panose="02040503050406030204" pitchFamily="18" charset="0"/>
                                </a:rPr>
                              </m:ctrlPr>
                            </m:fPr>
                            <m:num>
                              <m:r>
                                <a:rPr lang="es-CO" b="0" i="1" dirty="0" smtClean="0">
                                  <a:solidFill>
                                    <a:schemeClr val="tx1">
                                      <a:lumMod val="50000"/>
                                      <a:lumOff val="50000"/>
                                    </a:schemeClr>
                                  </a:solidFill>
                                  <a:latin typeface="Cambria Math" panose="02040503050406030204" pitchFamily="18" charset="0"/>
                                </a:rPr>
                                <m:t>𝛼</m:t>
                              </m:r>
                            </m:num>
                            <m:den>
                              <m:r>
                                <a:rPr lang="es-CO" b="0" i="1" dirty="0" smtClean="0">
                                  <a:solidFill>
                                    <a:schemeClr val="tx1">
                                      <a:lumMod val="50000"/>
                                      <a:lumOff val="50000"/>
                                    </a:schemeClr>
                                  </a:solidFill>
                                  <a:latin typeface="Cambria Math" panose="02040503050406030204" pitchFamily="18" charset="0"/>
                                </a:rPr>
                                <m:t>2</m:t>
                              </m:r>
                            </m:den>
                          </m:f>
                        </m:sub>
                      </m:sSub>
                      <m:r>
                        <a:rPr lang="es-CO" b="0" i="1" dirty="0" smtClean="0">
                          <a:solidFill>
                            <a:schemeClr val="tx1">
                              <a:lumMod val="50000"/>
                              <a:lumOff val="50000"/>
                            </a:schemeClr>
                          </a:solidFill>
                          <a:latin typeface="Cambria Math" panose="02040503050406030204" pitchFamily="18" charset="0"/>
                        </a:rPr>
                        <m:t>}</m:t>
                      </m:r>
                    </m:oMath>
                  </m:oMathPara>
                </a14:m>
                <a:endParaRPr lang="es-CO" dirty="0">
                  <a:solidFill>
                    <a:schemeClr val="tx1">
                      <a:lumMod val="50000"/>
                      <a:lumOff val="50000"/>
                    </a:schemeClr>
                  </a:solidFill>
                  <a:latin typeface="TheSans 4-SemiLight" panose="02000403000000000003" pitchFamily="50" charset="0"/>
                </a:endParaRPr>
              </a:p>
            </p:txBody>
          </p:sp>
        </mc:Choice>
        <mc:Fallback xmlns="">
          <p:sp>
            <p:nvSpPr>
              <p:cNvPr id="9"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2268954" y="3447674"/>
                <a:ext cx="2569067" cy="734825"/>
              </a:xfrm>
              <a:prstGeom prst="rect">
                <a:avLst/>
              </a:prstGeom>
              <a:blipFill rotWithShape="0">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0" name="Marcador de contenido 2">
                <a:extLst>
                  <a:ext uri="{FF2B5EF4-FFF2-40B4-BE49-F238E27FC236}">
                    <a16:creationId xmlns:a16="http://schemas.microsoft.com/office/drawing/2014/main" id="{71116F25-6B98-4248-8FF3-40CA4C46A0D0}"/>
                  </a:ext>
                </a:extLst>
              </p:cNvPr>
              <p:cNvSpPr txBox="1">
                <a:spLocks/>
              </p:cNvSpPr>
              <p:nvPr/>
            </p:nvSpPr>
            <p:spPr>
              <a:xfrm>
                <a:off x="4857695" y="3447674"/>
                <a:ext cx="2569067" cy="734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𝑍</m:t>
                      </m:r>
                      <m:r>
                        <a:rPr lang="es-CO" b="0" i="1" dirty="0" smtClean="0">
                          <a:solidFill>
                            <a:schemeClr val="tx1">
                              <a:lumMod val="50000"/>
                              <a:lumOff val="50000"/>
                            </a:schemeClr>
                          </a:solidFill>
                          <a:latin typeface="Cambria Math" panose="02040503050406030204" pitchFamily="18" charset="0"/>
                        </a:rPr>
                        <m:t>&gt;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𝑧</m:t>
                          </m:r>
                        </m:e>
                        <m:sub>
                          <m:r>
                            <a:rPr lang="es-CO" b="0" i="1" dirty="0" smtClean="0">
                              <a:solidFill>
                                <a:schemeClr val="tx1">
                                  <a:lumMod val="50000"/>
                                  <a:lumOff val="50000"/>
                                </a:schemeClr>
                              </a:solidFill>
                              <a:latin typeface="Cambria Math" panose="02040503050406030204" pitchFamily="18" charset="0"/>
                            </a:rPr>
                            <m:t>1−</m:t>
                          </m:r>
                          <m:r>
                            <a:rPr lang="es-CO" b="0" i="1" dirty="0" smtClean="0">
                              <a:solidFill>
                                <a:schemeClr val="tx1">
                                  <a:lumMod val="50000"/>
                                  <a:lumOff val="50000"/>
                                </a:schemeClr>
                              </a:solidFill>
                              <a:latin typeface="Cambria Math" panose="02040503050406030204" pitchFamily="18" charset="0"/>
                            </a:rPr>
                            <m:t>𝛼</m:t>
                          </m:r>
                        </m:sub>
                      </m:sSub>
                      <m:r>
                        <a:rPr lang="es-CO" b="0" i="1" dirty="0" smtClean="0">
                          <a:solidFill>
                            <a:schemeClr val="tx1">
                              <a:lumMod val="50000"/>
                              <a:lumOff val="50000"/>
                            </a:schemeClr>
                          </a:solidFill>
                          <a:latin typeface="Cambria Math" panose="02040503050406030204" pitchFamily="18" charset="0"/>
                        </a:rPr>
                        <m:t>}</m:t>
                      </m:r>
                    </m:oMath>
                  </m:oMathPara>
                </a14:m>
                <a:endParaRPr lang="es-CO" dirty="0">
                  <a:solidFill>
                    <a:schemeClr val="tx1">
                      <a:lumMod val="50000"/>
                      <a:lumOff val="50000"/>
                    </a:schemeClr>
                  </a:solidFill>
                  <a:latin typeface="TheSans 4-SemiLight" panose="02000403000000000003" pitchFamily="50" charset="0"/>
                </a:endParaRPr>
              </a:p>
            </p:txBody>
          </p:sp>
        </mc:Choice>
        <mc:Fallback xmlns="">
          <p:sp>
            <p:nvSpPr>
              <p:cNvPr id="10"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4857695" y="3447674"/>
                <a:ext cx="2569067" cy="734825"/>
              </a:xfrm>
              <a:prstGeom prst="rect">
                <a:avLst/>
              </a:prstGeom>
              <a:blipFill rotWithShape="0">
                <a:blip r:embed="rId8"/>
                <a:stretch>
                  <a:fillRect t="-83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1" name="Marcador de contenido 2">
                <a:extLst>
                  <a:ext uri="{FF2B5EF4-FFF2-40B4-BE49-F238E27FC236}">
                    <a16:creationId xmlns:a16="http://schemas.microsoft.com/office/drawing/2014/main" id="{71116F25-6B98-4248-8FF3-40CA4C46A0D0}"/>
                  </a:ext>
                </a:extLst>
              </p:cNvPr>
              <p:cNvSpPr txBox="1">
                <a:spLocks/>
              </p:cNvSpPr>
              <p:nvPr/>
            </p:nvSpPr>
            <p:spPr>
              <a:xfrm>
                <a:off x="7446436" y="3447674"/>
                <a:ext cx="2569067" cy="7348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𝑍</m:t>
                      </m:r>
                      <m:r>
                        <a:rPr lang="es-CO" b="0" i="1" dirty="0" smtClean="0">
                          <a:solidFill>
                            <a:schemeClr val="tx1">
                              <a:lumMod val="50000"/>
                              <a:lumOff val="50000"/>
                            </a:schemeClr>
                          </a:solidFill>
                          <a:latin typeface="Cambria Math" panose="02040503050406030204" pitchFamily="18" charset="0"/>
                        </a:rPr>
                        <m:t>&lt;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𝑧</m:t>
                          </m:r>
                        </m:e>
                        <m:sub>
                          <m:r>
                            <a:rPr lang="es-CO" b="0" i="1" dirty="0" smtClean="0">
                              <a:solidFill>
                                <a:schemeClr val="tx1">
                                  <a:lumMod val="50000"/>
                                  <a:lumOff val="50000"/>
                                </a:schemeClr>
                              </a:solidFill>
                              <a:latin typeface="Cambria Math" panose="02040503050406030204" pitchFamily="18" charset="0"/>
                            </a:rPr>
                            <m:t>𝛼</m:t>
                          </m:r>
                        </m:sub>
                      </m:sSub>
                      <m:r>
                        <a:rPr lang="es-CO" b="0" i="1" dirty="0" smtClean="0">
                          <a:solidFill>
                            <a:schemeClr val="tx1">
                              <a:lumMod val="50000"/>
                              <a:lumOff val="50000"/>
                            </a:schemeClr>
                          </a:solidFill>
                          <a:latin typeface="Cambria Math" panose="02040503050406030204" pitchFamily="18" charset="0"/>
                        </a:rPr>
                        <m:t>}</m:t>
                      </m:r>
                    </m:oMath>
                  </m:oMathPara>
                </a14:m>
                <a:endParaRPr lang="es-CO" dirty="0">
                  <a:solidFill>
                    <a:schemeClr val="tx1">
                      <a:lumMod val="50000"/>
                      <a:lumOff val="50000"/>
                    </a:schemeClr>
                  </a:solidFill>
                  <a:latin typeface="TheSans 4-SemiLight" panose="02000403000000000003" pitchFamily="50" charset="0"/>
                </a:endParaRPr>
              </a:p>
            </p:txBody>
          </p:sp>
        </mc:Choice>
        <mc:Fallback xmlns="">
          <p:sp>
            <p:nvSpPr>
              <p:cNvPr id="11"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7446436" y="3447674"/>
                <a:ext cx="2569067" cy="734825"/>
              </a:xfrm>
              <a:prstGeom prst="rect">
                <a:avLst/>
              </a:prstGeom>
              <a:blipFill rotWithShape="0">
                <a:blip r:embed="rId9"/>
                <a:stretch>
                  <a:fillRect t="-833"/>
                </a:stretch>
              </a:blipFill>
            </p:spPr>
            <p:txBody>
              <a:bodyPr/>
              <a:lstStyle/>
              <a:p>
                <a:r>
                  <a:rPr lang="es-CO">
                    <a:noFill/>
                  </a:rPr>
                  <a:t> </a:t>
                </a:r>
              </a:p>
            </p:txBody>
          </p:sp>
        </mc:Fallback>
      </mc:AlternateContent>
      <p:sp>
        <p:nvSpPr>
          <p:cNvPr id="12" name="Marcador de contenido 2">
            <a:extLst>
              <a:ext uri="{FF2B5EF4-FFF2-40B4-BE49-F238E27FC236}">
                <a16:creationId xmlns:a16="http://schemas.microsoft.com/office/drawing/2014/main" id="{71116F25-6B98-4248-8FF3-40CA4C46A0D0}"/>
              </a:ext>
            </a:extLst>
          </p:cNvPr>
          <p:cNvSpPr txBox="1">
            <a:spLocks/>
          </p:cNvSpPr>
          <p:nvPr/>
        </p:nvSpPr>
        <p:spPr>
          <a:xfrm>
            <a:off x="405677" y="2277702"/>
            <a:ext cx="1618598" cy="444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2200" dirty="0">
                <a:solidFill>
                  <a:schemeClr val="tx1">
                    <a:lumMod val="65000"/>
                    <a:lumOff val="35000"/>
                  </a:schemeClr>
                </a:solidFill>
                <a:latin typeface="TheSans 4-SemiLight" panose="02000403000000000003" pitchFamily="50" charset="0"/>
              </a:rPr>
              <a:t>Hipótesis</a:t>
            </a:r>
          </a:p>
        </p:txBody>
      </p:sp>
      <p:sp>
        <p:nvSpPr>
          <p:cNvPr id="13" name="Marcador de contenido 2">
            <a:extLst>
              <a:ext uri="{FF2B5EF4-FFF2-40B4-BE49-F238E27FC236}">
                <a16:creationId xmlns:a16="http://schemas.microsoft.com/office/drawing/2014/main" id="{71116F25-6B98-4248-8FF3-40CA4C46A0D0}"/>
              </a:ext>
            </a:extLst>
          </p:cNvPr>
          <p:cNvSpPr txBox="1">
            <a:spLocks/>
          </p:cNvSpPr>
          <p:nvPr/>
        </p:nvSpPr>
        <p:spPr>
          <a:xfrm>
            <a:off x="283140" y="3473911"/>
            <a:ext cx="1863672" cy="6823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CO" sz="2200" dirty="0">
                <a:solidFill>
                  <a:schemeClr val="tx1">
                    <a:lumMod val="65000"/>
                    <a:lumOff val="35000"/>
                  </a:schemeClr>
                </a:solidFill>
                <a:latin typeface="TheSans 4-SemiLight" panose="02000403000000000003" pitchFamily="50" charset="0"/>
              </a:rPr>
              <a:t>Región de rechazo</a:t>
            </a:r>
          </a:p>
        </p:txBody>
      </p:sp>
    </p:spTree>
    <p:extLst>
      <p:ext uri="{BB962C8B-B14F-4D97-AF65-F5344CB8AC3E}">
        <p14:creationId xmlns:p14="http://schemas.microsoft.com/office/powerpoint/2010/main" val="195939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4" grpId="0"/>
      <p:bldP spid="5" grpId="0"/>
      <p:bldP spid="6" grpId="0"/>
      <p:bldP spid="7" grpId="0"/>
      <p:bldP spid="9" grpId="0"/>
      <p:bldP spid="10" grpId="0"/>
      <p:bldP spid="11"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51185" y="248254"/>
            <a:ext cx="10515600" cy="1325563"/>
          </a:xfrm>
        </p:spPr>
        <p:txBody>
          <a:bodyPr>
            <a:normAutofit/>
          </a:bodyPr>
          <a:lstStyle/>
          <a:p>
            <a:pPr algn="ctr"/>
            <a:r>
              <a:rPr lang="es-CO" dirty="0">
                <a:solidFill>
                  <a:schemeClr val="accent1"/>
                </a:solidFill>
                <a:latin typeface="TheSans 4-SemiLight" panose="02000403000000000003" pitchFamily="50" charset="0"/>
              </a:rPr>
              <a:t>Ejemplo 1 – Media</a:t>
            </a:r>
          </a:p>
        </p:txBody>
      </p:sp>
      <mc:AlternateContent xmlns:mc="http://schemas.openxmlformats.org/markup-compatibility/2006" xmlns:a14="http://schemas.microsoft.com/office/drawing/2010/main">
        <mc:Choice Requires="a14">
          <p:sp>
            <p:nvSpPr>
              <p:cNvPr id="14" name="Marcador de contenido 2">
                <a:extLst>
                  <a:ext uri="{FF2B5EF4-FFF2-40B4-BE49-F238E27FC236}">
                    <a16:creationId xmlns:a16="http://schemas.microsoft.com/office/drawing/2014/main" id="{71116F25-6B98-4248-8FF3-40CA4C46A0D0}"/>
                  </a:ext>
                </a:extLst>
              </p:cNvPr>
              <p:cNvSpPr txBox="1">
                <a:spLocks/>
              </p:cNvSpPr>
              <p:nvPr/>
            </p:nvSpPr>
            <p:spPr>
              <a:xfrm>
                <a:off x="678379" y="5142798"/>
                <a:ext cx="2569067" cy="10878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d>
                        <m:dPr>
                          <m:begChr m:val="{"/>
                          <m:endChr m:val=""/>
                          <m:ctrlPr>
                            <a:rPr lang="es-CO" i="1" dirty="0" smtClean="0">
                              <a:solidFill>
                                <a:schemeClr val="tx1">
                                  <a:lumMod val="50000"/>
                                  <a:lumOff val="50000"/>
                                </a:schemeClr>
                              </a:solidFill>
                              <a:latin typeface="Cambria Math" panose="02040503050406030204" pitchFamily="18" charset="0"/>
                            </a:rPr>
                          </m:ctrlPr>
                        </m:dPr>
                        <m:e>
                          <m:eqArr>
                            <m:eqArrPr>
                              <m:ctrlPr>
                                <a:rPr lang="es-CO" i="1" dirty="0" smtClean="0">
                                  <a:solidFill>
                                    <a:schemeClr val="tx1">
                                      <a:lumMod val="50000"/>
                                      <a:lumOff val="50000"/>
                                    </a:schemeClr>
                                  </a:solidFill>
                                  <a:latin typeface="Cambria Math" panose="02040503050406030204" pitchFamily="18" charset="0"/>
                                </a:rPr>
                              </m:ctrlPr>
                            </m:eqArrPr>
                            <m:e>
                              <m:r>
                                <a:rPr lang="es-CO" i="1" dirty="0">
                                  <a:solidFill>
                                    <a:schemeClr val="tx1">
                                      <a:lumMod val="50000"/>
                                      <a:lumOff val="50000"/>
                                    </a:schemeClr>
                                  </a:solidFill>
                                  <a:latin typeface="Cambria Math" panose="02040503050406030204" pitchFamily="18" charset="0"/>
                                </a:rPr>
                                <m:t>𝐻𝑜</m:t>
                              </m:r>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𝜇</m:t>
                              </m:r>
                              <m:r>
                                <a:rPr lang="es-CO" i="1" dirty="0">
                                  <a:solidFill>
                                    <a:schemeClr val="tx1">
                                      <a:lumMod val="50000"/>
                                      <a:lumOff val="50000"/>
                                    </a:schemeClr>
                                  </a:solidFill>
                                  <a:latin typeface="Cambria Math" panose="02040503050406030204" pitchFamily="18" charset="0"/>
                                </a:rPr>
                                <m:t>=</m:t>
                              </m:r>
                              <m:r>
                                <a:rPr lang="es-CO" i="1" dirty="0" smtClean="0">
                                  <a:solidFill>
                                    <a:schemeClr val="tx1">
                                      <a:lumMod val="50000"/>
                                      <a:lumOff val="50000"/>
                                    </a:schemeClr>
                                  </a:solidFill>
                                  <a:latin typeface="Cambria Math" panose="02040503050406030204" pitchFamily="18" charset="0"/>
                                </a:rPr>
                                <m:t>1</m:t>
                              </m:r>
                              <m:r>
                                <a:rPr lang="es-CO" b="0" i="1" dirty="0" smtClean="0">
                                  <a:solidFill>
                                    <a:schemeClr val="tx1">
                                      <a:lumMod val="50000"/>
                                      <a:lumOff val="50000"/>
                                    </a:schemeClr>
                                  </a:solidFill>
                                  <a:latin typeface="Cambria Math" panose="02040503050406030204" pitchFamily="18" charset="0"/>
                                </a:rPr>
                                <m:t>20</m:t>
                              </m:r>
                            </m:e>
                            <m:e>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𝐻</m:t>
                                  </m:r>
                                </m:e>
                                <m:sub>
                                  <m:r>
                                    <a:rPr lang="es-CO" b="0" i="1" dirty="0" smtClean="0">
                                      <a:solidFill>
                                        <a:schemeClr val="tx1">
                                          <a:lumMod val="50000"/>
                                          <a:lumOff val="50000"/>
                                        </a:schemeClr>
                                      </a:solidFill>
                                      <a:latin typeface="Cambria Math" panose="02040503050406030204" pitchFamily="18" charset="0"/>
                                    </a:rPr>
                                    <m:t>𝑎</m:t>
                                  </m:r>
                                </m:sub>
                              </m:sSub>
                              <m:r>
                                <a:rPr lang="es-CO" b="0" i="1" dirty="0" smtClean="0">
                                  <a:solidFill>
                                    <a:schemeClr val="tx1">
                                      <a:lumMod val="50000"/>
                                      <a:lumOff val="50000"/>
                                    </a:schemeClr>
                                  </a:solidFill>
                                  <a:latin typeface="Cambria Math" panose="02040503050406030204" pitchFamily="18" charset="0"/>
                                </a:rPr>
                                <m:t>:</m:t>
                              </m:r>
                              <m:r>
                                <a:rPr lang="es-CO" b="0" i="1" dirty="0" smtClean="0">
                                  <a:solidFill>
                                    <a:schemeClr val="tx1">
                                      <a:lumMod val="50000"/>
                                      <a:lumOff val="50000"/>
                                    </a:schemeClr>
                                  </a:solidFill>
                                  <a:latin typeface="Cambria Math" panose="02040503050406030204" pitchFamily="18" charset="0"/>
                                </a:rPr>
                                <m:t>𝜇</m:t>
                              </m:r>
                              <m:r>
                                <a:rPr lang="es-CO" b="0" i="1" dirty="0" smtClean="0">
                                  <a:solidFill>
                                    <a:schemeClr val="tx1">
                                      <a:lumMod val="50000"/>
                                      <a:lumOff val="50000"/>
                                    </a:schemeClr>
                                  </a:solidFill>
                                  <a:latin typeface="Cambria Math" panose="02040503050406030204" pitchFamily="18" charset="0"/>
                                </a:rPr>
                                <m:t>&lt;120</m:t>
                              </m:r>
                            </m:e>
                          </m:eqArr>
                        </m:e>
                      </m:d>
                      <m:r>
                        <a:rPr lang="es-CO" i="1" dirty="0" smtClean="0">
                          <a:solidFill>
                            <a:schemeClr val="tx1">
                              <a:lumMod val="50000"/>
                              <a:lumOff val="50000"/>
                            </a:schemeClr>
                          </a:solidFill>
                          <a:latin typeface="Cambria Math" panose="02040503050406030204" pitchFamily="18" charset="0"/>
                        </a:rPr>
                        <m:t> </m:t>
                      </m:r>
                    </m:oMath>
                  </m:oMathPara>
                </a14:m>
                <a:endParaRPr lang="es-CO" dirty="0">
                  <a:solidFill>
                    <a:schemeClr val="tx1">
                      <a:lumMod val="50000"/>
                      <a:lumOff val="50000"/>
                    </a:schemeClr>
                  </a:solidFill>
                  <a:latin typeface="TheSans 4-SemiLight" panose="02000403000000000003" pitchFamily="50" charset="0"/>
                </a:endParaRPr>
              </a:p>
            </p:txBody>
          </p:sp>
        </mc:Choice>
        <mc:Fallback xmlns="">
          <p:sp>
            <p:nvSpPr>
              <p:cNvPr id="14"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678379" y="5142798"/>
                <a:ext cx="2569067" cy="1087853"/>
              </a:xfrm>
              <a:prstGeom prst="rect">
                <a:avLst/>
              </a:prstGeom>
              <a:blipFill rotWithShape="0">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Marcador de contenido 2">
                <a:extLst>
                  <a:ext uri="{FF2B5EF4-FFF2-40B4-BE49-F238E27FC236}">
                    <a16:creationId xmlns:a16="http://schemas.microsoft.com/office/drawing/2014/main" id="{71116F25-6B98-4248-8FF3-40CA4C46A0D0}"/>
                  </a:ext>
                </a:extLst>
              </p:cNvPr>
              <p:cNvSpPr txBox="1">
                <a:spLocks/>
              </p:cNvSpPr>
              <p:nvPr/>
            </p:nvSpPr>
            <p:spPr>
              <a:xfrm>
                <a:off x="9502588" y="4992376"/>
                <a:ext cx="2426702" cy="123827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b="0" dirty="0">
                    <a:solidFill>
                      <a:schemeClr val="tx1">
                        <a:lumMod val="50000"/>
                        <a:lumOff val="50000"/>
                      </a:schemeClr>
                    </a:solidFill>
                  </a:rPr>
                  <a:t>Region de Rechazo: </a:t>
                </a:r>
              </a:p>
              <a:p>
                <a:pPr marL="0" indent="0" algn="just">
                  <a:buNone/>
                </a:pPr>
                <a:endParaRPr lang="es-CO" i="1" dirty="0">
                  <a:solidFill>
                    <a:schemeClr val="tx1">
                      <a:lumMod val="50000"/>
                      <a:lumOff val="50000"/>
                    </a:schemeClr>
                  </a:solidFill>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s-CO" b="0" i="1" dirty="0" smtClean="0">
                          <a:solidFill>
                            <a:schemeClr val="tx1">
                              <a:lumMod val="50000"/>
                              <a:lumOff val="50000"/>
                            </a:schemeClr>
                          </a:solidFill>
                          <a:latin typeface="Cambria Math" panose="02040503050406030204" pitchFamily="18" charset="0"/>
                        </a:rPr>
                        <m:t>{</m:t>
                      </m:r>
                      <m:d>
                        <m:dPr>
                          <m:begChr m:val="|"/>
                          <m:endChr m:val="|"/>
                          <m:ctrlPr>
                            <a:rPr lang="es-CO" b="0" i="1" dirty="0" smtClean="0">
                              <a:solidFill>
                                <a:schemeClr val="tx1">
                                  <a:lumMod val="50000"/>
                                  <a:lumOff val="50000"/>
                                </a:schemeClr>
                              </a:solidFill>
                              <a:latin typeface="Cambria Math" panose="02040503050406030204" pitchFamily="18" charset="0"/>
                            </a:rPr>
                          </m:ctrlPr>
                        </m:dPr>
                        <m:e>
                          <m:r>
                            <a:rPr lang="es-CO" b="0" i="1" dirty="0" smtClean="0">
                              <a:solidFill>
                                <a:schemeClr val="tx1">
                                  <a:lumMod val="50000"/>
                                  <a:lumOff val="50000"/>
                                </a:schemeClr>
                              </a:solidFill>
                              <a:latin typeface="Cambria Math" panose="02040503050406030204" pitchFamily="18" charset="0"/>
                            </a:rPr>
                            <m:t>𝑍</m:t>
                          </m:r>
                        </m:e>
                      </m:d>
                      <m:r>
                        <a:rPr lang="es-CO" b="0" i="1" dirty="0" smtClean="0">
                          <a:solidFill>
                            <a:schemeClr val="tx1">
                              <a:lumMod val="50000"/>
                              <a:lumOff val="50000"/>
                            </a:schemeClr>
                          </a:solidFill>
                          <a:latin typeface="Cambria Math" panose="02040503050406030204" pitchFamily="18" charset="0"/>
                        </a:rPr>
                        <m:t>&gt;</m:t>
                      </m:r>
                      <m:sSub>
                        <m:sSubPr>
                          <m:ctrlPr>
                            <a:rPr lang="es-CO" b="0" i="1" dirty="0" smtClean="0">
                              <a:solidFill>
                                <a:schemeClr val="tx1">
                                  <a:lumMod val="50000"/>
                                  <a:lumOff val="50000"/>
                                </a:schemeClr>
                              </a:solidFill>
                              <a:latin typeface="Cambria Math" panose="02040503050406030204" pitchFamily="18" charset="0"/>
                            </a:rPr>
                          </m:ctrlPr>
                        </m:sSubPr>
                        <m:e>
                          <m:r>
                            <a:rPr lang="es-CO" b="0" i="1" dirty="0" smtClean="0">
                              <a:solidFill>
                                <a:schemeClr val="tx1">
                                  <a:lumMod val="50000"/>
                                  <a:lumOff val="50000"/>
                                </a:schemeClr>
                              </a:solidFill>
                              <a:latin typeface="Cambria Math" panose="02040503050406030204" pitchFamily="18" charset="0"/>
                            </a:rPr>
                            <m:t>𝑧</m:t>
                          </m:r>
                        </m:e>
                        <m:sub>
                          <m:r>
                            <a:rPr lang="es-CO" b="0" i="1" dirty="0" smtClean="0">
                              <a:solidFill>
                                <a:schemeClr val="tx1">
                                  <a:lumMod val="50000"/>
                                  <a:lumOff val="50000"/>
                                </a:schemeClr>
                              </a:solidFill>
                              <a:latin typeface="Cambria Math" panose="02040503050406030204" pitchFamily="18" charset="0"/>
                            </a:rPr>
                            <m:t>𝛼</m:t>
                          </m:r>
                        </m:sub>
                      </m:sSub>
                      <m:r>
                        <a:rPr lang="es-CO" b="0" i="1" dirty="0" smtClean="0">
                          <a:solidFill>
                            <a:schemeClr val="tx1">
                              <a:lumMod val="50000"/>
                              <a:lumOff val="50000"/>
                            </a:schemeClr>
                          </a:solidFill>
                          <a:latin typeface="Cambria Math" panose="02040503050406030204" pitchFamily="18" charset="0"/>
                        </a:rPr>
                        <m:t>}</m:t>
                      </m:r>
                    </m:oMath>
                  </m:oMathPara>
                </a14:m>
                <a:endParaRPr lang="es-CO" dirty="0">
                  <a:solidFill>
                    <a:schemeClr val="tx1">
                      <a:lumMod val="50000"/>
                      <a:lumOff val="50000"/>
                    </a:schemeClr>
                  </a:solidFill>
                  <a:latin typeface="TheSans 4-SemiLight" panose="02000403000000000003" pitchFamily="50" charset="0"/>
                </a:endParaRPr>
              </a:p>
            </p:txBody>
          </p:sp>
        </mc:Choice>
        <mc:Fallback xmlns="">
          <p:sp>
            <p:nvSpPr>
              <p:cNvPr id="15"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9502588" y="4992376"/>
                <a:ext cx="2426702" cy="1238275"/>
              </a:xfrm>
              <a:prstGeom prst="rect">
                <a:avLst/>
              </a:prstGeom>
              <a:blipFill rotWithShape="0">
                <a:blip r:embed="rId4"/>
                <a:stretch>
                  <a:fillRect l="-3266" t="-10345" r="-125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 name="Marcador de contenido 2">
                <a:extLst>
                  <a:ext uri="{FF2B5EF4-FFF2-40B4-BE49-F238E27FC236}">
                    <a16:creationId xmlns:a16="http://schemas.microsoft.com/office/drawing/2014/main" id="{71116F25-6B98-4248-8FF3-40CA4C46A0D0}"/>
                  </a:ext>
                </a:extLst>
              </p:cNvPr>
              <p:cNvSpPr txBox="1">
                <a:spLocks/>
              </p:cNvSpPr>
              <p:nvPr/>
            </p:nvSpPr>
            <p:spPr>
              <a:xfrm>
                <a:off x="4126121" y="5163716"/>
                <a:ext cx="5025622" cy="1066935"/>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r>
                        <a:rPr lang="es-CO" b="0" i="1" dirty="0" smtClean="0">
                          <a:solidFill>
                            <a:srgbClr val="7F7F7F"/>
                          </a:solidFill>
                          <a:latin typeface="Cambria Math" panose="02040503050406030204" pitchFamily="18" charset="0"/>
                        </a:rPr>
                        <m:t>𝑍</m:t>
                      </m:r>
                      <m:r>
                        <a:rPr lang="es-CO" b="0" i="1" dirty="0" smtClean="0">
                          <a:solidFill>
                            <a:srgbClr val="7F7F7F"/>
                          </a:solidFill>
                          <a:latin typeface="Cambria Math" panose="02040503050406030204" pitchFamily="18" charset="0"/>
                        </a:rPr>
                        <m:t>=</m:t>
                      </m:r>
                      <m:f>
                        <m:fPr>
                          <m:ctrlPr>
                            <a:rPr lang="es-CO" i="1" dirty="0" smtClean="0">
                              <a:solidFill>
                                <a:srgbClr val="7F7F7F"/>
                              </a:solidFill>
                              <a:latin typeface="Cambria Math" panose="02040503050406030204" pitchFamily="18" charset="0"/>
                            </a:rPr>
                          </m:ctrlPr>
                        </m:fPr>
                        <m:num>
                          <m:acc>
                            <m:accPr>
                              <m:chr m:val="̅"/>
                              <m:ctrlPr>
                                <a:rPr lang="es-CO" i="1" dirty="0" smtClean="0">
                                  <a:solidFill>
                                    <a:srgbClr val="7F7F7F"/>
                                  </a:solidFill>
                                  <a:latin typeface="Cambria Math" panose="02040503050406030204" pitchFamily="18" charset="0"/>
                                </a:rPr>
                              </m:ctrlPr>
                            </m:accPr>
                            <m:e>
                              <m:r>
                                <a:rPr lang="es-CO" b="0" i="1" dirty="0" smtClean="0">
                                  <a:solidFill>
                                    <a:srgbClr val="7F7F7F"/>
                                  </a:solidFill>
                                  <a:latin typeface="Cambria Math" panose="02040503050406030204" pitchFamily="18" charset="0"/>
                                </a:rPr>
                                <m:t>𝑋</m:t>
                              </m:r>
                            </m:e>
                          </m:acc>
                          <m:r>
                            <a:rPr lang="es-CO" b="0" i="1" dirty="0" smtClean="0">
                              <a:solidFill>
                                <a:srgbClr val="7F7F7F"/>
                              </a:solidFill>
                              <a:latin typeface="Cambria Math" panose="02040503050406030204" pitchFamily="18" charset="0"/>
                            </a:rPr>
                            <m:t>−</m:t>
                          </m:r>
                          <m:sSub>
                            <m:sSubPr>
                              <m:ctrlPr>
                                <a:rPr lang="es-CO" i="1" dirty="0" smtClean="0">
                                  <a:solidFill>
                                    <a:srgbClr val="7F7F7F"/>
                                  </a:solidFill>
                                  <a:latin typeface="Cambria Math" panose="02040503050406030204" pitchFamily="18" charset="0"/>
                                </a:rPr>
                              </m:ctrlPr>
                            </m:sSubPr>
                            <m:e>
                              <m:r>
                                <a:rPr lang="es-CO" b="0" i="1" dirty="0" smtClean="0">
                                  <a:solidFill>
                                    <a:srgbClr val="7F7F7F"/>
                                  </a:solidFill>
                                  <a:latin typeface="Cambria Math" panose="02040503050406030204" pitchFamily="18" charset="0"/>
                                </a:rPr>
                                <m:t>𝜇</m:t>
                              </m:r>
                            </m:e>
                            <m:sub>
                              <m:r>
                                <a:rPr lang="es-CO" b="0" i="1" dirty="0" smtClean="0">
                                  <a:solidFill>
                                    <a:srgbClr val="7F7F7F"/>
                                  </a:solidFill>
                                  <a:latin typeface="Cambria Math" panose="02040503050406030204" pitchFamily="18" charset="0"/>
                                </a:rPr>
                                <m:t>0</m:t>
                              </m:r>
                            </m:sub>
                          </m:sSub>
                        </m:num>
                        <m:den>
                          <m:r>
                            <a:rPr lang="es-CO" b="0" i="1" dirty="0" smtClean="0">
                              <a:solidFill>
                                <a:srgbClr val="7F7F7F"/>
                              </a:solidFill>
                              <a:latin typeface="Cambria Math" panose="02040503050406030204" pitchFamily="18" charset="0"/>
                            </a:rPr>
                            <m:t>𝜎</m:t>
                          </m:r>
                          <m:r>
                            <a:rPr lang="es-CO" b="0" i="1" dirty="0" smtClean="0">
                              <a:solidFill>
                                <a:srgbClr val="7F7F7F"/>
                              </a:solidFill>
                              <a:latin typeface="Cambria Math" panose="02040503050406030204" pitchFamily="18" charset="0"/>
                            </a:rPr>
                            <m:t>/</m:t>
                          </m:r>
                          <m:rad>
                            <m:radPr>
                              <m:degHide m:val="on"/>
                              <m:ctrlPr>
                                <a:rPr lang="es-CO" i="1" dirty="0" smtClean="0">
                                  <a:solidFill>
                                    <a:srgbClr val="7F7F7F"/>
                                  </a:solidFill>
                                  <a:latin typeface="Cambria Math" panose="02040503050406030204" pitchFamily="18" charset="0"/>
                                </a:rPr>
                              </m:ctrlPr>
                            </m:radPr>
                            <m:deg/>
                            <m:e>
                              <m:r>
                                <a:rPr lang="es-CO" b="0" i="1" dirty="0" smtClean="0">
                                  <a:solidFill>
                                    <a:srgbClr val="7F7F7F"/>
                                  </a:solidFill>
                                  <a:latin typeface="Cambria Math" panose="02040503050406030204" pitchFamily="18" charset="0"/>
                                </a:rPr>
                                <m:t>𝑛</m:t>
                              </m:r>
                            </m:e>
                          </m:rad>
                        </m:den>
                      </m:f>
                      <m:r>
                        <a:rPr lang="es-CO" b="0" i="1" dirty="0" smtClean="0">
                          <a:solidFill>
                            <a:srgbClr val="7F7F7F"/>
                          </a:solidFill>
                          <a:latin typeface="Cambria Math" panose="02040503050406030204" pitchFamily="18" charset="0"/>
                        </a:rPr>
                        <m:t>=</m:t>
                      </m:r>
                      <m:f>
                        <m:fPr>
                          <m:ctrlPr>
                            <a:rPr lang="es-CO" b="0" i="1" dirty="0" smtClean="0">
                              <a:solidFill>
                                <a:srgbClr val="7F7F7F"/>
                              </a:solidFill>
                              <a:latin typeface="Cambria Math" panose="02040503050406030204" pitchFamily="18" charset="0"/>
                            </a:rPr>
                          </m:ctrlPr>
                        </m:fPr>
                        <m:num>
                          <m:r>
                            <a:rPr lang="es-CO" b="0" i="1" dirty="0" smtClean="0">
                              <a:solidFill>
                                <a:srgbClr val="7F7F7F"/>
                              </a:solidFill>
                              <a:latin typeface="Cambria Math" panose="02040503050406030204" pitchFamily="18" charset="0"/>
                            </a:rPr>
                            <m:t>104−120</m:t>
                          </m:r>
                        </m:num>
                        <m:den>
                          <m:f>
                            <m:fPr>
                              <m:ctrlPr>
                                <a:rPr lang="es-CO" b="0" i="1" dirty="0" smtClean="0">
                                  <a:solidFill>
                                    <a:srgbClr val="7F7F7F"/>
                                  </a:solidFill>
                                  <a:latin typeface="Cambria Math" panose="02040503050406030204" pitchFamily="18" charset="0"/>
                                </a:rPr>
                              </m:ctrlPr>
                            </m:fPr>
                            <m:num>
                              <m:r>
                                <a:rPr lang="es-CO" b="0" i="1" dirty="0" smtClean="0">
                                  <a:solidFill>
                                    <a:srgbClr val="7F7F7F"/>
                                  </a:solidFill>
                                  <a:latin typeface="Cambria Math" panose="02040503050406030204" pitchFamily="18" charset="0"/>
                                </a:rPr>
                                <m:t>10</m:t>
                              </m:r>
                            </m:num>
                            <m:den>
                              <m:rad>
                                <m:radPr>
                                  <m:degHide m:val="on"/>
                                  <m:ctrlPr>
                                    <a:rPr lang="es-CO" b="0" i="1" dirty="0" smtClean="0">
                                      <a:solidFill>
                                        <a:srgbClr val="7F7F7F"/>
                                      </a:solidFill>
                                      <a:latin typeface="Cambria Math" panose="02040503050406030204" pitchFamily="18" charset="0"/>
                                    </a:rPr>
                                  </m:ctrlPr>
                                </m:radPr>
                                <m:deg/>
                                <m:e>
                                  <m:r>
                                    <a:rPr lang="es-CO" b="0" i="1" dirty="0" smtClean="0">
                                      <a:solidFill>
                                        <a:srgbClr val="7F7F7F"/>
                                      </a:solidFill>
                                      <a:latin typeface="Cambria Math" panose="02040503050406030204" pitchFamily="18" charset="0"/>
                                    </a:rPr>
                                    <m:t>26</m:t>
                                  </m:r>
                                </m:e>
                              </m:rad>
                            </m:den>
                          </m:f>
                        </m:den>
                      </m:f>
                      <m:r>
                        <a:rPr lang="es-CO" b="0" i="1" dirty="0" smtClean="0">
                          <a:solidFill>
                            <a:srgbClr val="7F7F7F"/>
                          </a:solidFill>
                          <a:latin typeface="Cambria Math" panose="02040503050406030204" pitchFamily="18" charset="0"/>
                        </a:rPr>
                        <m:t>=−8,158433</m:t>
                      </m:r>
                    </m:oMath>
                  </m:oMathPara>
                </a14:m>
                <a:endParaRPr lang="es-CO" dirty="0">
                  <a:solidFill>
                    <a:srgbClr val="7F7F7F"/>
                  </a:solidFill>
                  <a:latin typeface="TheSans 4-SemiLight" panose="02000403000000000003" pitchFamily="50" charset="0"/>
                </a:endParaRPr>
              </a:p>
            </p:txBody>
          </p:sp>
        </mc:Choice>
        <mc:Fallback xmlns="">
          <p:sp>
            <p:nvSpPr>
              <p:cNvPr id="16"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4126121" y="5163716"/>
                <a:ext cx="5025622" cy="1066935"/>
              </a:xfrm>
              <a:prstGeom prst="rect">
                <a:avLst/>
              </a:prstGeom>
              <a:blipFill rotWithShape="0">
                <a:blip r:embed="rId5"/>
                <a:stretch>
                  <a:fillRect/>
                </a:stretch>
              </a:blipFill>
            </p:spPr>
            <p:txBody>
              <a:bodyPr/>
              <a:lstStyle/>
              <a:p>
                <a:r>
                  <a:rPr lang="es-CO">
                    <a:noFill/>
                  </a:rPr>
                  <a:t> </a:t>
                </a:r>
              </a:p>
            </p:txBody>
          </p:sp>
        </mc:Fallback>
      </mc:AlternateContent>
      <p:sp>
        <p:nvSpPr>
          <p:cNvPr id="20" name="Forma libre: forma 14">
            <a:extLst>
              <a:ext uri="{FF2B5EF4-FFF2-40B4-BE49-F238E27FC236}">
                <a16:creationId xmlns:a16="http://schemas.microsoft.com/office/drawing/2014/main" id="{9B0D34A7-C430-45D7-B17B-F754A982F003}"/>
              </a:ext>
            </a:extLst>
          </p:cNvPr>
          <p:cNvSpPr/>
          <p:nvPr/>
        </p:nvSpPr>
        <p:spPr>
          <a:xfrm>
            <a:off x="6578364" y="3411222"/>
            <a:ext cx="1240280" cy="433307"/>
          </a:xfrm>
          <a:custGeom>
            <a:avLst/>
            <a:gdLst>
              <a:gd name="connsiteX0" fmla="*/ 120921 w 1581169"/>
              <a:gd name="connsiteY0" fmla="*/ 216017 h 508089"/>
              <a:gd name="connsiteX1" fmla="*/ 1289964 w 1581169"/>
              <a:gd name="connsiteY1" fmla="*/ 100270 h 508089"/>
              <a:gd name="connsiteX2" fmla="*/ 1475159 w 1581169"/>
              <a:gd name="connsiteY2" fmla="*/ 19247 h 508089"/>
              <a:gd name="connsiteX3" fmla="*/ 1486734 w 1581169"/>
              <a:gd name="connsiteY3" fmla="*/ 482235 h 508089"/>
              <a:gd name="connsiteX4" fmla="*/ 259817 w 1581169"/>
              <a:gd name="connsiteY4" fmla="*/ 424361 h 508089"/>
              <a:gd name="connsiteX5" fmla="*/ 51473 w 1581169"/>
              <a:gd name="connsiteY5" fmla="*/ 216017 h 508089"/>
              <a:gd name="connsiteX6" fmla="*/ 120921 w 1581169"/>
              <a:gd name="connsiteY6" fmla="*/ 216017 h 508089"/>
              <a:gd name="connsiteX0" fmla="*/ 99160 w 1573968"/>
              <a:gd name="connsiteY0" fmla="*/ 207805 h 499877"/>
              <a:gd name="connsiteX1" fmla="*/ 932537 w 1573968"/>
              <a:gd name="connsiteY1" fmla="*/ 149931 h 499877"/>
              <a:gd name="connsiteX2" fmla="*/ 1453398 w 1573968"/>
              <a:gd name="connsiteY2" fmla="*/ 11035 h 499877"/>
              <a:gd name="connsiteX3" fmla="*/ 1464973 w 1573968"/>
              <a:gd name="connsiteY3" fmla="*/ 474023 h 499877"/>
              <a:gd name="connsiteX4" fmla="*/ 238056 w 1573968"/>
              <a:gd name="connsiteY4" fmla="*/ 416149 h 499877"/>
              <a:gd name="connsiteX5" fmla="*/ 29712 w 1573968"/>
              <a:gd name="connsiteY5" fmla="*/ 207805 h 499877"/>
              <a:gd name="connsiteX6" fmla="*/ 99160 w 1573968"/>
              <a:gd name="connsiteY6" fmla="*/ 207805 h 499877"/>
              <a:gd name="connsiteX0" fmla="*/ 99160 w 1657461"/>
              <a:gd name="connsiteY0" fmla="*/ 209177 h 523043"/>
              <a:gd name="connsiteX1" fmla="*/ 932537 w 1657461"/>
              <a:gd name="connsiteY1" fmla="*/ 151303 h 523043"/>
              <a:gd name="connsiteX2" fmla="*/ 1453398 w 1657461"/>
              <a:gd name="connsiteY2" fmla="*/ 12407 h 523043"/>
              <a:gd name="connsiteX3" fmla="*/ 1573968 w 1657461"/>
              <a:gd name="connsiteY3" fmla="*/ 501249 h 523043"/>
              <a:gd name="connsiteX4" fmla="*/ 238056 w 1657461"/>
              <a:gd name="connsiteY4" fmla="*/ 417521 h 523043"/>
              <a:gd name="connsiteX5" fmla="*/ 29712 w 1657461"/>
              <a:gd name="connsiteY5" fmla="*/ 209177 h 523043"/>
              <a:gd name="connsiteX6" fmla="*/ 99160 w 1657461"/>
              <a:gd name="connsiteY6" fmla="*/ 209177 h 523043"/>
              <a:gd name="connsiteX0" fmla="*/ 99160 w 1583878"/>
              <a:gd name="connsiteY0" fmla="*/ 209177 h 692622"/>
              <a:gd name="connsiteX1" fmla="*/ 932537 w 1583878"/>
              <a:gd name="connsiteY1" fmla="*/ 151303 h 692622"/>
              <a:gd name="connsiteX2" fmla="*/ 1453398 w 1583878"/>
              <a:gd name="connsiteY2" fmla="*/ 12407 h 692622"/>
              <a:gd name="connsiteX3" fmla="*/ 1573968 w 1583878"/>
              <a:gd name="connsiteY3" fmla="*/ 501249 h 692622"/>
              <a:gd name="connsiteX4" fmla="*/ 238056 w 1583878"/>
              <a:gd name="connsiteY4" fmla="*/ 417521 h 692622"/>
              <a:gd name="connsiteX5" fmla="*/ 29712 w 1583878"/>
              <a:gd name="connsiteY5" fmla="*/ 209177 h 692622"/>
              <a:gd name="connsiteX6" fmla="*/ 99160 w 1583878"/>
              <a:gd name="connsiteY6" fmla="*/ 209177 h 692622"/>
              <a:gd name="connsiteX0" fmla="*/ 99160 w 1574191"/>
              <a:gd name="connsiteY0" fmla="*/ 209177 h 501261"/>
              <a:gd name="connsiteX1" fmla="*/ 932537 w 1574191"/>
              <a:gd name="connsiteY1" fmla="*/ 151303 h 501261"/>
              <a:gd name="connsiteX2" fmla="*/ 1453398 w 1574191"/>
              <a:gd name="connsiteY2" fmla="*/ 12407 h 501261"/>
              <a:gd name="connsiteX3" fmla="*/ 1573968 w 1574191"/>
              <a:gd name="connsiteY3" fmla="*/ 501249 h 501261"/>
              <a:gd name="connsiteX4" fmla="*/ 238056 w 1574191"/>
              <a:gd name="connsiteY4" fmla="*/ 417521 h 501261"/>
              <a:gd name="connsiteX5" fmla="*/ 29712 w 1574191"/>
              <a:gd name="connsiteY5" fmla="*/ 209177 h 501261"/>
              <a:gd name="connsiteX6" fmla="*/ 99160 w 1574191"/>
              <a:gd name="connsiteY6" fmla="*/ 209177 h 501261"/>
              <a:gd name="connsiteX0" fmla="*/ 99160 w 1500346"/>
              <a:gd name="connsiteY0" fmla="*/ 204888 h 432364"/>
              <a:gd name="connsiteX1" fmla="*/ 932537 w 1500346"/>
              <a:gd name="connsiteY1" fmla="*/ 147014 h 432364"/>
              <a:gd name="connsiteX2" fmla="*/ 1453398 w 1500346"/>
              <a:gd name="connsiteY2" fmla="*/ 8118 h 432364"/>
              <a:gd name="connsiteX3" fmla="*/ 1488122 w 1500346"/>
              <a:gd name="connsiteY3" fmla="*/ 413232 h 432364"/>
              <a:gd name="connsiteX4" fmla="*/ 238056 w 1500346"/>
              <a:gd name="connsiteY4" fmla="*/ 413232 h 432364"/>
              <a:gd name="connsiteX5" fmla="*/ 29712 w 1500346"/>
              <a:gd name="connsiteY5" fmla="*/ 204888 h 432364"/>
              <a:gd name="connsiteX6" fmla="*/ 99160 w 1500346"/>
              <a:gd name="connsiteY6" fmla="*/ 204888 h 432364"/>
              <a:gd name="connsiteX0" fmla="*/ 99160 w 1491774"/>
              <a:gd name="connsiteY0" fmla="*/ 204334 h 429329"/>
              <a:gd name="connsiteX1" fmla="*/ 932537 w 1491774"/>
              <a:gd name="connsiteY1" fmla="*/ 146460 h 429329"/>
              <a:gd name="connsiteX2" fmla="*/ 1453398 w 1491774"/>
              <a:gd name="connsiteY2" fmla="*/ 7564 h 429329"/>
              <a:gd name="connsiteX3" fmla="*/ 1464972 w 1491774"/>
              <a:gd name="connsiteY3" fmla="*/ 401103 h 429329"/>
              <a:gd name="connsiteX4" fmla="*/ 238056 w 1491774"/>
              <a:gd name="connsiteY4" fmla="*/ 412678 h 429329"/>
              <a:gd name="connsiteX5" fmla="*/ 29712 w 1491774"/>
              <a:gd name="connsiteY5" fmla="*/ 204334 h 429329"/>
              <a:gd name="connsiteX6" fmla="*/ 99160 w 1491774"/>
              <a:gd name="connsiteY6" fmla="*/ 204334 h 429329"/>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219"/>
              <a:gd name="connsiteY0" fmla="*/ 197145 h 422140"/>
              <a:gd name="connsiteX1" fmla="*/ 932537 w 1465219"/>
              <a:gd name="connsiteY1" fmla="*/ 139271 h 422140"/>
              <a:gd name="connsiteX2" fmla="*/ 1453398 w 1465219"/>
              <a:gd name="connsiteY2" fmla="*/ 375 h 422140"/>
              <a:gd name="connsiteX3" fmla="*/ 1464972 w 1465219"/>
              <a:gd name="connsiteY3" fmla="*/ 393914 h 422140"/>
              <a:gd name="connsiteX4" fmla="*/ 238056 w 1465219"/>
              <a:gd name="connsiteY4" fmla="*/ 405489 h 422140"/>
              <a:gd name="connsiteX5" fmla="*/ 29712 w 1465219"/>
              <a:gd name="connsiteY5" fmla="*/ 197145 h 422140"/>
              <a:gd name="connsiteX6" fmla="*/ 99160 w 1465219"/>
              <a:gd name="connsiteY6" fmla="*/ 197145 h 422140"/>
              <a:gd name="connsiteX0" fmla="*/ 99160 w 1465173"/>
              <a:gd name="connsiteY0" fmla="*/ 197145 h 405489"/>
              <a:gd name="connsiteX1" fmla="*/ 932537 w 1465173"/>
              <a:gd name="connsiteY1" fmla="*/ 139271 h 405489"/>
              <a:gd name="connsiteX2" fmla="*/ 1453398 w 1465173"/>
              <a:gd name="connsiteY2" fmla="*/ 375 h 405489"/>
              <a:gd name="connsiteX3" fmla="*/ 1464972 w 1465173"/>
              <a:gd name="connsiteY3" fmla="*/ 393914 h 405489"/>
              <a:gd name="connsiteX4" fmla="*/ 238056 w 1465173"/>
              <a:gd name="connsiteY4" fmla="*/ 405489 h 405489"/>
              <a:gd name="connsiteX5" fmla="*/ 29712 w 1465173"/>
              <a:gd name="connsiteY5" fmla="*/ 197145 h 405489"/>
              <a:gd name="connsiteX6" fmla="*/ 99160 w 1465173"/>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99904 w 1465917"/>
              <a:gd name="connsiteY0" fmla="*/ 197145 h 405489"/>
              <a:gd name="connsiteX1" fmla="*/ 933281 w 1465917"/>
              <a:gd name="connsiteY1" fmla="*/ 139271 h 405489"/>
              <a:gd name="connsiteX2" fmla="*/ 1454142 w 1465917"/>
              <a:gd name="connsiteY2" fmla="*/ 375 h 405489"/>
              <a:gd name="connsiteX3" fmla="*/ 1465716 w 1465917"/>
              <a:gd name="connsiteY3" fmla="*/ 393914 h 405489"/>
              <a:gd name="connsiteX4" fmla="*/ 238800 w 1465917"/>
              <a:gd name="connsiteY4" fmla="*/ 405489 h 405489"/>
              <a:gd name="connsiteX5" fmla="*/ 30456 w 1465917"/>
              <a:gd name="connsiteY5" fmla="*/ 197145 h 405489"/>
              <a:gd name="connsiteX6" fmla="*/ 99904 w 1465917"/>
              <a:gd name="connsiteY6" fmla="*/ 197145 h 405489"/>
              <a:gd name="connsiteX0" fmla="*/ 24106 w 1459567"/>
              <a:gd name="connsiteY0" fmla="*/ 197145 h 405489"/>
              <a:gd name="connsiteX1" fmla="*/ 926931 w 1459567"/>
              <a:gd name="connsiteY1" fmla="*/ 139271 h 405489"/>
              <a:gd name="connsiteX2" fmla="*/ 1447792 w 1459567"/>
              <a:gd name="connsiteY2" fmla="*/ 375 h 405489"/>
              <a:gd name="connsiteX3" fmla="*/ 1459366 w 1459567"/>
              <a:gd name="connsiteY3" fmla="*/ 393914 h 405489"/>
              <a:gd name="connsiteX4" fmla="*/ 232450 w 1459567"/>
              <a:gd name="connsiteY4" fmla="*/ 405489 h 405489"/>
              <a:gd name="connsiteX5" fmla="*/ 24106 w 1459567"/>
              <a:gd name="connsiteY5" fmla="*/ 197145 h 405489"/>
              <a:gd name="connsiteX0" fmla="*/ 570 w 1436031"/>
              <a:gd name="connsiteY0" fmla="*/ 197145 h 405489"/>
              <a:gd name="connsiteX1" fmla="*/ 903395 w 1436031"/>
              <a:gd name="connsiteY1" fmla="*/ 139271 h 405489"/>
              <a:gd name="connsiteX2" fmla="*/ 1424256 w 1436031"/>
              <a:gd name="connsiteY2" fmla="*/ 375 h 405489"/>
              <a:gd name="connsiteX3" fmla="*/ 1435830 w 1436031"/>
              <a:gd name="connsiteY3" fmla="*/ 393914 h 405489"/>
              <a:gd name="connsiteX4" fmla="*/ 208914 w 1436031"/>
              <a:gd name="connsiteY4" fmla="*/ 405489 h 405489"/>
              <a:gd name="connsiteX5" fmla="*/ 570 w 1436031"/>
              <a:gd name="connsiteY5" fmla="*/ 197145 h 405489"/>
              <a:gd name="connsiteX0" fmla="*/ 570 w 1522145"/>
              <a:gd name="connsiteY0" fmla="*/ 278032 h 510815"/>
              <a:gd name="connsiteX1" fmla="*/ 903395 w 1522145"/>
              <a:gd name="connsiteY1" fmla="*/ 220158 h 510815"/>
              <a:gd name="connsiteX2" fmla="*/ 1424256 w 1522145"/>
              <a:gd name="connsiteY2" fmla="*/ 239 h 510815"/>
              <a:gd name="connsiteX3" fmla="*/ 1435830 w 1522145"/>
              <a:gd name="connsiteY3" fmla="*/ 474801 h 510815"/>
              <a:gd name="connsiteX4" fmla="*/ 208914 w 1522145"/>
              <a:gd name="connsiteY4" fmla="*/ 486376 h 510815"/>
              <a:gd name="connsiteX5" fmla="*/ 570 w 1522145"/>
              <a:gd name="connsiteY5" fmla="*/ 278032 h 510815"/>
              <a:gd name="connsiteX0" fmla="*/ 570 w 1435850"/>
              <a:gd name="connsiteY0" fmla="*/ 278032 h 486376"/>
              <a:gd name="connsiteX1" fmla="*/ 903395 w 1435850"/>
              <a:gd name="connsiteY1" fmla="*/ 220158 h 486376"/>
              <a:gd name="connsiteX2" fmla="*/ 1424256 w 1435850"/>
              <a:gd name="connsiteY2" fmla="*/ 239 h 486376"/>
              <a:gd name="connsiteX3" fmla="*/ 1435830 w 1435850"/>
              <a:gd name="connsiteY3" fmla="*/ 474801 h 486376"/>
              <a:gd name="connsiteX4" fmla="*/ 208914 w 1435850"/>
              <a:gd name="connsiteY4" fmla="*/ 486376 h 486376"/>
              <a:gd name="connsiteX5" fmla="*/ 570 w 1435850"/>
              <a:gd name="connsiteY5" fmla="*/ 278032 h 486376"/>
              <a:gd name="connsiteX0" fmla="*/ 24723 w 1488801"/>
              <a:gd name="connsiteY0" fmla="*/ 281515 h 489859"/>
              <a:gd name="connsiteX1" fmla="*/ 939123 w 1488801"/>
              <a:gd name="connsiteY1" fmla="*/ 258365 h 489859"/>
              <a:gd name="connsiteX2" fmla="*/ 1448409 w 1488801"/>
              <a:gd name="connsiteY2" fmla="*/ 3722 h 489859"/>
              <a:gd name="connsiteX3" fmla="*/ 1459983 w 1488801"/>
              <a:gd name="connsiteY3" fmla="*/ 478284 h 489859"/>
              <a:gd name="connsiteX4" fmla="*/ 233067 w 1488801"/>
              <a:gd name="connsiteY4" fmla="*/ 489859 h 489859"/>
              <a:gd name="connsiteX5" fmla="*/ 24723 w 1488801"/>
              <a:gd name="connsiteY5" fmla="*/ 281515 h 489859"/>
              <a:gd name="connsiteX0" fmla="*/ 24723 w 1460003"/>
              <a:gd name="connsiteY0" fmla="*/ 278385 h 486729"/>
              <a:gd name="connsiteX1" fmla="*/ 939123 w 1460003"/>
              <a:gd name="connsiteY1" fmla="*/ 255235 h 486729"/>
              <a:gd name="connsiteX2" fmla="*/ 1448409 w 1460003"/>
              <a:gd name="connsiteY2" fmla="*/ 592 h 486729"/>
              <a:gd name="connsiteX3" fmla="*/ 1459983 w 1460003"/>
              <a:gd name="connsiteY3" fmla="*/ 475154 h 486729"/>
              <a:gd name="connsiteX4" fmla="*/ 233067 w 1460003"/>
              <a:gd name="connsiteY4" fmla="*/ 486729 h 486729"/>
              <a:gd name="connsiteX5" fmla="*/ 24723 w 1460003"/>
              <a:gd name="connsiteY5" fmla="*/ 278385 h 486729"/>
              <a:gd name="connsiteX0" fmla="*/ 127322 w 1226936"/>
              <a:gd name="connsiteY0" fmla="*/ 313123 h 486743"/>
              <a:gd name="connsiteX1" fmla="*/ 706056 w 1226936"/>
              <a:gd name="connsiteY1" fmla="*/ 255249 h 486743"/>
              <a:gd name="connsiteX2" fmla="*/ 1215342 w 1226936"/>
              <a:gd name="connsiteY2" fmla="*/ 606 h 486743"/>
              <a:gd name="connsiteX3" fmla="*/ 1226916 w 1226936"/>
              <a:gd name="connsiteY3" fmla="*/ 475168 h 486743"/>
              <a:gd name="connsiteX4" fmla="*/ 0 w 1226936"/>
              <a:gd name="connsiteY4" fmla="*/ 486743 h 486743"/>
              <a:gd name="connsiteX5" fmla="*/ 127322 w 1226936"/>
              <a:gd name="connsiteY5" fmla="*/ 313123 h 486743"/>
              <a:gd name="connsiteX0" fmla="*/ 127322 w 1226936"/>
              <a:gd name="connsiteY0" fmla="*/ 313123 h 486743"/>
              <a:gd name="connsiteX1" fmla="*/ 706056 w 1226936"/>
              <a:gd name="connsiteY1" fmla="*/ 255249 h 486743"/>
              <a:gd name="connsiteX2" fmla="*/ 1215342 w 1226936"/>
              <a:gd name="connsiteY2" fmla="*/ 606 h 486743"/>
              <a:gd name="connsiteX3" fmla="*/ 1226916 w 1226936"/>
              <a:gd name="connsiteY3" fmla="*/ 475168 h 486743"/>
              <a:gd name="connsiteX4" fmla="*/ 0 w 1226936"/>
              <a:gd name="connsiteY4" fmla="*/ 486743 h 486743"/>
              <a:gd name="connsiteX5" fmla="*/ 127322 w 1226936"/>
              <a:gd name="connsiteY5" fmla="*/ 313123 h 486743"/>
              <a:gd name="connsiteX0" fmla="*/ 2802 w 1241312"/>
              <a:gd name="connsiteY0" fmla="*/ 313123 h 486743"/>
              <a:gd name="connsiteX1" fmla="*/ 720432 w 1241312"/>
              <a:gd name="connsiteY1" fmla="*/ 255249 h 486743"/>
              <a:gd name="connsiteX2" fmla="*/ 1229718 w 1241312"/>
              <a:gd name="connsiteY2" fmla="*/ 606 h 486743"/>
              <a:gd name="connsiteX3" fmla="*/ 1241292 w 1241312"/>
              <a:gd name="connsiteY3" fmla="*/ 475168 h 486743"/>
              <a:gd name="connsiteX4" fmla="*/ 14376 w 1241312"/>
              <a:gd name="connsiteY4" fmla="*/ 486743 h 486743"/>
              <a:gd name="connsiteX5" fmla="*/ 2802 w 1241312"/>
              <a:gd name="connsiteY5" fmla="*/ 313123 h 486743"/>
              <a:gd name="connsiteX0" fmla="*/ 46494 w 1313802"/>
              <a:gd name="connsiteY0" fmla="*/ 317619 h 491239"/>
              <a:gd name="connsiteX1" fmla="*/ 764124 w 1313802"/>
              <a:gd name="connsiteY1" fmla="*/ 233846 h 491239"/>
              <a:gd name="connsiteX2" fmla="*/ 1273410 w 1313802"/>
              <a:gd name="connsiteY2" fmla="*/ 5102 h 491239"/>
              <a:gd name="connsiteX3" fmla="*/ 1284984 w 1313802"/>
              <a:gd name="connsiteY3" fmla="*/ 479664 h 491239"/>
              <a:gd name="connsiteX4" fmla="*/ 58068 w 1313802"/>
              <a:gd name="connsiteY4" fmla="*/ 491239 h 491239"/>
              <a:gd name="connsiteX5" fmla="*/ 46494 w 1313802"/>
              <a:gd name="connsiteY5" fmla="*/ 317619 h 491239"/>
              <a:gd name="connsiteX0" fmla="*/ 46494 w 1320352"/>
              <a:gd name="connsiteY0" fmla="*/ 266901 h 440521"/>
              <a:gd name="connsiteX1" fmla="*/ 764124 w 1320352"/>
              <a:gd name="connsiteY1" fmla="*/ 183128 h 440521"/>
              <a:gd name="connsiteX2" fmla="*/ 1282375 w 1320352"/>
              <a:gd name="connsiteY2" fmla="*/ 6183 h 440521"/>
              <a:gd name="connsiteX3" fmla="*/ 1284984 w 1320352"/>
              <a:gd name="connsiteY3" fmla="*/ 428946 h 440521"/>
              <a:gd name="connsiteX4" fmla="*/ 58068 w 1320352"/>
              <a:gd name="connsiteY4" fmla="*/ 440521 h 440521"/>
              <a:gd name="connsiteX5" fmla="*/ 46494 w 1320352"/>
              <a:gd name="connsiteY5" fmla="*/ 266901 h 440521"/>
              <a:gd name="connsiteX0" fmla="*/ 46494 w 1320352"/>
              <a:gd name="connsiteY0" fmla="*/ 250103 h 423723"/>
              <a:gd name="connsiteX1" fmla="*/ 764124 w 1320352"/>
              <a:gd name="connsiteY1" fmla="*/ 166330 h 423723"/>
              <a:gd name="connsiteX2" fmla="*/ 1282375 w 1320352"/>
              <a:gd name="connsiteY2" fmla="*/ 6651 h 423723"/>
              <a:gd name="connsiteX3" fmla="*/ 1284984 w 1320352"/>
              <a:gd name="connsiteY3" fmla="*/ 412148 h 423723"/>
              <a:gd name="connsiteX4" fmla="*/ 58068 w 1320352"/>
              <a:gd name="connsiteY4" fmla="*/ 423723 h 423723"/>
              <a:gd name="connsiteX5" fmla="*/ 46494 w 1320352"/>
              <a:gd name="connsiteY5" fmla="*/ 250103 h 423723"/>
              <a:gd name="connsiteX0" fmla="*/ 46494 w 1285004"/>
              <a:gd name="connsiteY0" fmla="*/ 243666 h 417286"/>
              <a:gd name="connsiteX1" fmla="*/ 764124 w 1285004"/>
              <a:gd name="connsiteY1" fmla="*/ 159893 h 417286"/>
              <a:gd name="connsiteX2" fmla="*/ 1282375 w 1285004"/>
              <a:gd name="connsiteY2" fmla="*/ 214 h 417286"/>
              <a:gd name="connsiteX3" fmla="*/ 1284984 w 1285004"/>
              <a:gd name="connsiteY3" fmla="*/ 405711 h 417286"/>
              <a:gd name="connsiteX4" fmla="*/ 58068 w 1285004"/>
              <a:gd name="connsiteY4" fmla="*/ 417286 h 417286"/>
              <a:gd name="connsiteX5" fmla="*/ 46494 w 1285004"/>
              <a:gd name="connsiteY5" fmla="*/ 243666 h 417286"/>
              <a:gd name="connsiteX0" fmla="*/ 1770 w 1240280"/>
              <a:gd name="connsiteY0" fmla="*/ 243666 h 417286"/>
              <a:gd name="connsiteX1" fmla="*/ 719400 w 1240280"/>
              <a:gd name="connsiteY1" fmla="*/ 159893 h 417286"/>
              <a:gd name="connsiteX2" fmla="*/ 1237651 w 1240280"/>
              <a:gd name="connsiteY2" fmla="*/ 214 h 417286"/>
              <a:gd name="connsiteX3" fmla="*/ 1240260 w 1240280"/>
              <a:gd name="connsiteY3" fmla="*/ 405711 h 417286"/>
              <a:gd name="connsiteX4" fmla="*/ 13344 w 1240280"/>
              <a:gd name="connsiteY4" fmla="*/ 417286 h 417286"/>
              <a:gd name="connsiteX5" fmla="*/ 1770 w 1240280"/>
              <a:gd name="connsiteY5" fmla="*/ 243666 h 417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0280" h="417286">
                <a:moveTo>
                  <a:pt x="1770" y="243666"/>
                </a:moveTo>
                <a:cubicBezTo>
                  <a:pt x="11870" y="252566"/>
                  <a:pt x="513420" y="200468"/>
                  <a:pt x="719400" y="159893"/>
                </a:cubicBezTo>
                <a:cubicBezTo>
                  <a:pt x="925380" y="119318"/>
                  <a:pt x="1249453" y="11044"/>
                  <a:pt x="1237651" y="214"/>
                </a:cubicBezTo>
                <a:cubicBezTo>
                  <a:pt x="1225849" y="-10616"/>
                  <a:pt x="1234473" y="394136"/>
                  <a:pt x="1240260" y="405711"/>
                </a:cubicBezTo>
                <a:cubicBezTo>
                  <a:pt x="1246047" y="417286"/>
                  <a:pt x="21061" y="403782"/>
                  <a:pt x="13344" y="417286"/>
                </a:cubicBezTo>
                <a:cubicBezTo>
                  <a:pt x="28777" y="407640"/>
                  <a:pt x="-8330" y="234766"/>
                  <a:pt x="1770" y="243666"/>
                </a:cubicBezTo>
                <a:close/>
              </a:path>
            </a:pathLst>
          </a:custGeom>
          <a:solidFill>
            <a:srgbClr val="00B0F0"/>
          </a:solidFill>
          <a:ln>
            <a:solidFill>
              <a:srgbClr val="00B0F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s-CO" dirty="0"/>
          </a:p>
        </p:txBody>
      </p:sp>
      <p:sp>
        <p:nvSpPr>
          <p:cNvPr id="21" name="Forma libre: forma 3">
            <a:extLst>
              <a:ext uri="{FF2B5EF4-FFF2-40B4-BE49-F238E27FC236}">
                <a16:creationId xmlns:a16="http://schemas.microsoft.com/office/drawing/2014/main" id="{76F1E8BD-9EE5-413A-B4B1-0F162442A635}"/>
              </a:ext>
            </a:extLst>
          </p:cNvPr>
          <p:cNvSpPr/>
          <p:nvPr/>
        </p:nvSpPr>
        <p:spPr>
          <a:xfrm>
            <a:off x="6319200" y="1443087"/>
            <a:ext cx="5359078" cy="2219532"/>
          </a:xfrm>
          <a:custGeom>
            <a:avLst/>
            <a:gdLst>
              <a:gd name="connsiteX0" fmla="*/ 0 w 5359078"/>
              <a:gd name="connsiteY0" fmla="*/ 2106663 h 2187686"/>
              <a:gd name="connsiteX1" fmla="*/ 1782501 w 5359078"/>
              <a:gd name="connsiteY1" fmla="*/ 1736273 h 2187686"/>
              <a:gd name="connsiteX2" fmla="*/ 2627453 w 5359078"/>
              <a:gd name="connsiteY2" fmla="*/ 71 h 2187686"/>
              <a:gd name="connsiteX3" fmla="*/ 3877519 w 5359078"/>
              <a:gd name="connsiteY3" fmla="*/ 1805721 h 2187686"/>
              <a:gd name="connsiteX4" fmla="*/ 5359078 w 5359078"/>
              <a:gd name="connsiteY4" fmla="*/ 2187686 h 2187686"/>
              <a:gd name="connsiteX0" fmla="*/ 0 w 5359078"/>
              <a:gd name="connsiteY0" fmla="*/ 2118238 h 2199261"/>
              <a:gd name="connsiteX1" fmla="*/ 1782501 w 5359078"/>
              <a:gd name="connsiteY1" fmla="*/ 1747848 h 2199261"/>
              <a:gd name="connsiteX2" fmla="*/ 2835798 w 5359078"/>
              <a:gd name="connsiteY2" fmla="*/ 71 h 2199261"/>
              <a:gd name="connsiteX3" fmla="*/ 3877519 w 5359078"/>
              <a:gd name="connsiteY3" fmla="*/ 1817296 h 2199261"/>
              <a:gd name="connsiteX4" fmla="*/ 5359078 w 5359078"/>
              <a:gd name="connsiteY4" fmla="*/ 2199261 h 2199261"/>
              <a:gd name="connsiteX0" fmla="*/ 0 w 5359078"/>
              <a:gd name="connsiteY0" fmla="*/ 2187686 h 2199261"/>
              <a:gd name="connsiteX1" fmla="*/ 1782501 w 5359078"/>
              <a:gd name="connsiteY1" fmla="*/ 1747848 h 2199261"/>
              <a:gd name="connsiteX2" fmla="*/ 2835798 w 5359078"/>
              <a:gd name="connsiteY2" fmla="*/ 71 h 2199261"/>
              <a:gd name="connsiteX3" fmla="*/ 3877519 w 5359078"/>
              <a:gd name="connsiteY3" fmla="*/ 1817296 h 2199261"/>
              <a:gd name="connsiteX4" fmla="*/ 5359078 w 5359078"/>
              <a:gd name="connsiteY4" fmla="*/ 2199261 h 2199261"/>
              <a:gd name="connsiteX0" fmla="*/ 0 w 5359078"/>
              <a:gd name="connsiteY0" fmla="*/ 2177528 h 2189103"/>
              <a:gd name="connsiteX1" fmla="*/ 1782501 w 5359078"/>
              <a:gd name="connsiteY1" fmla="*/ 1737690 h 2189103"/>
              <a:gd name="connsiteX2" fmla="*/ 2744358 w 5359078"/>
              <a:gd name="connsiteY2" fmla="*/ 73 h 2189103"/>
              <a:gd name="connsiteX3" fmla="*/ 3877519 w 5359078"/>
              <a:gd name="connsiteY3" fmla="*/ 1807138 h 2189103"/>
              <a:gd name="connsiteX4" fmla="*/ 5359078 w 5359078"/>
              <a:gd name="connsiteY4" fmla="*/ 2189103 h 2189103"/>
              <a:gd name="connsiteX0" fmla="*/ 0 w 5359078"/>
              <a:gd name="connsiteY0" fmla="*/ 2208005 h 2219580"/>
              <a:gd name="connsiteX1" fmla="*/ 1782501 w 5359078"/>
              <a:gd name="connsiteY1" fmla="*/ 1768167 h 2219580"/>
              <a:gd name="connsiteX2" fmla="*/ 2784998 w 5359078"/>
              <a:gd name="connsiteY2" fmla="*/ 70 h 2219580"/>
              <a:gd name="connsiteX3" fmla="*/ 3877519 w 5359078"/>
              <a:gd name="connsiteY3" fmla="*/ 1837615 h 2219580"/>
              <a:gd name="connsiteX4" fmla="*/ 5359078 w 5359078"/>
              <a:gd name="connsiteY4" fmla="*/ 2219580 h 2219580"/>
              <a:gd name="connsiteX0" fmla="*/ 0 w 5359078"/>
              <a:gd name="connsiteY0" fmla="*/ 2207957 h 2219532"/>
              <a:gd name="connsiteX1" fmla="*/ 1711381 w 5359078"/>
              <a:gd name="connsiteY1" fmla="*/ 1798599 h 2219532"/>
              <a:gd name="connsiteX2" fmla="*/ 2784998 w 5359078"/>
              <a:gd name="connsiteY2" fmla="*/ 22 h 2219532"/>
              <a:gd name="connsiteX3" fmla="*/ 3877519 w 5359078"/>
              <a:gd name="connsiteY3" fmla="*/ 1837567 h 2219532"/>
              <a:gd name="connsiteX4" fmla="*/ 5359078 w 5359078"/>
              <a:gd name="connsiteY4" fmla="*/ 2219532 h 2219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9078" h="2219532">
                <a:moveTo>
                  <a:pt x="0" y="2207957"/>
                </a:moveTo>
                <a:cubicBezTo>
                  <a:pt x="672296" y="2198311"/>
                  <a:pt x="1247215" y="2166588"/>
                  <a:pt x="1711381" y="1798599"/>
                </a:cubicBezTo>
                <a:cubicBezTo>
                  <a:pt x="2175547" y="1430610"/>
                  <a:pt x="2423975" y="-6473"/>
                  <a:pt x="2784998" y="22"/>
                </a:cubicBezTo>
                <a:cubicBezTo>
                  <a:pt x="3146021" y="6517"/>
                  <a:pt x="3456972" y="1471035"/>
                  <a:pt x="3877519" y="1837567"/>
                </a:cubicBezTo>
                <a:cubicBezTo>
                  <a:pt x="4298066" y="2204099"/>
                  <a:pt x="4996405" y="2196383"/>
                  <a:pt x="5359078" y="2219532"/>
                </a:cubicBezTo>
              </a:path>
            </a:pathLst>
          </a:custGeom>
          <a:ln w="57150">
            <a:solidFill>
              <a:srgbClr val="00B0F0"/>
            </a:solidFill>
          </a:ln>
        </p:spPr>
        <p:style>
          <a:lnRef idx="3">
            <a:schemeClr val="accent5"/>
          </a:lnRef>
          <a:fillRef idx="0">
            <a:schemeClr val="accent5"/>
          </a:fillRef>
          <a:effectRef idx="2">
            <a:schemeClr val="accent5"/>
          </a:effectRef>
          <a:fontRef idx="minor">
            <a:schemeClr val="tx1"/>
          </a:fontRef>
        </p:style>
        <p:txBody>
          <a:bodyPr rtlCol="0" anchor="ctr"/>
          <a:lstStyle/>
          <a:p>
            <a:pPr algn="ctr"/>
            <a:endParaRPr lang="es-CO"/>
          </a:p>
        </p:txBody>
      </p:sp>
      <p:cxnSp>
        <p:nvCxnSpPr>
          <p:cNvPr id="23" name="Conector recto 22">
            <a:extLst>
              <a:ext uri="{FF2B5EF4-FFF2-40B4-BE49-F238E27FC236}">
                <a16:creationId xmlns:a16="http://schemas.microsoft.com/office/drawing/2014/main" id="{35B526C3-F817-4C84-9FD4-BC3459892C59}"/>
              </a:ext>
            </a:extLst>
          </p:cNvPr>
          <p:cNvCxnSpPr>
            <a:cxnSpLocks/>
          </p:cNvCxnSpPr>
          <p:nvPr/>
        </p:nvCxnSpPr>
        <p:spPr>
          <a:xfrm>
            <a:off x="6390320" y="3846144"/>
            <a:ext cx="5359079" cy="0"/>
          </a:xfrm>
          <a:prstGeom prst="line">
            <a:avLst/>
          </a:prstGeom>
          <a:ln w="57150">
            <a:solidFill>
              <a:srgbClr val="00B0F0"/>
            </a:solidFill>
            <a:headEnd type="triangle" w="med" len="med"/>
            <a:tailEnd type="triangle" w="med" len="med"/>
          </a:ln>
        </p:spPr>
        <p:style>
          <a:lnRef idx="3">
            <a:schemeClr val="accent5"/>
          </a:lnRef>
          <a:fillRef idx="0">
            <a:schemeClr val="accent5"/>
          </a:fillRef>
          <a:effectRef idx="2">
            <a:schemeClr val="accent5"/>
          </a:effectRef>
          <a:fontRef idx="minor">
            <a:schemeClr val="tx1"/>
          </a:fontRef>
        </p:style>
      </p:cxnSp>
      <p:sp>
        <p:nvSpPr>
          <p:cNvPr id="24" name="CuadroTexto 23">
            <a:extLst>
              <a:ext uri="{FF2B5EF4-FFF2-40B4-BE49-F238E27FC236}">
                <a16:creationId xmlns:a16="http://schemas.microsoft.com/office/drawing/2014/main" id="{51507D7D-EED2-4708-85F9-DC904A5668F7}"/>
              </a:ext>
            </a:extLst>
          </p:cNvPr>
          <p:cNvSpPr txBox="1"/>
          <p:nvPr/>
        </p:nvSpPr>
        <p:spPr>
          <a:xfrm>
            <a:off x="6426534" y="2924038"/>
            <a:ext cx="1168910" cy="646331"/>
          </a:xfrm>
          <a:prstGeom prst="rect">
            <a:avLst/>
          </a:prstGeom>
          <a:noFill/>
        </p:spPr>
        <p:txBody>
          <a:bodyPr wrap="none" rtlCol="0">
            <a:spAutoFit/>
          </a:bodyPr>
          <a:lstStyle/>
          <a:p>
            <a:r>
              <a:rPr lang="es-CO" dirty="0">
                <a:solidFill>
                  <a:srgbClr val="0070C0"/>
                </a:solidFill>
                <a:latin typeface="TheSans 4-SemiLight" panose="02000403000000000003" pitchFamily="50" charset="0"/>
              </a:rPr>
              <a:t>Región de</a:t>
            </a:r>
          </a:p>
          <a:p>
            <a:pPr algn="ctr"/>
            <a:r>
              <a:rPr lang="es-CO" dirty="0">
                <a:solidFill>
                  <a:srgbClr val="0070C0"/>
                </a:solidFill>
                <a:latin typeface="TheSans 4-SemiLight" panose="02000403000000000003" pitchFamily="50" charset="0"/>
              </a:rPr>
              <a:t>Rechazo</a:t>
            </a:r>
          </a:p>
        </p:txBody>
      </p:sp>
      <p:sp>
        <p:nvSpPr>
          <p:cNvPr id="25" name="CuadroTexto 24">
            <a:extLst>
              <a:ext uri="{FF2B5EF4-FFF2-40B4-BE49-F238E27FC236}">
                <a16:creationId xmlns:a16="http://schemas.microsoft.com/office/drawing/2014/main" id="{8B04109D-C688-414F-AF69-D4B330463788}"/>
              </a:ext>
            </a:extLst>
          </p:cNvPr>
          <p:cNvSpPr txBox="1"/>
          <p:nvPr/>
        </p:nvSpPr>
        <p:spPr>
          <a:xfrm>
            <a:off x="8393018" y="2277707"/>
            <a:ext cx="1455281" cy="646331"/>
          </a:xfrm>
          <a:prstGeom prst="rect">
            <a:avLst/>
          </a:prstGeom>
          <a:noFill/>
        </p:spPr>
        <p:txBody>
          <a:bodyPr wrap="square" rtlCol="0">
            <a:spAutoFit/>
          </a:bodyPr>
          <a:lstStyle/>
          <a:p>
            <a:pPr algn="ctr"/>
            <a:r>
              <a:rPr lang="es-CO" dirty="0">
                <a:solidFill>
                  <a:srgbClr val="0070C0"/>
                </a:solidFill>
                <a:latin typeface="TheSans 4-SemiLight" panose="02000403000000000003" pitchFamily="50" charset="0"/>
              </a:rPr>
              <a:t>Región de aceptación </a:t>
            </a:r>
          </a:p>
        </p:txBody>
      </p:sp>
      <p:sp>
        <p:nvSpPr>
          <p:cNvPr id="26" name="CuadroTexto 25"/>
          <p:cNvSpPr txBox="1"/>
          <p:nvPr/>
        </p:nvSpPr>
        <p:spPr>
          <a:xfrm>
            <a:off x="838200" y="1690688"/>
            <a:ext cx="5257800" cy="2862322"/>
          </a:xfrm>
          <a:prstGeom prst="rect">
            <a:avLst/>
          </a:prstGeom>
          <a:noFill/>
        </p:spPr>
        <p:txBody>
          <a:bodyPr wrap="square" rtlCol="0">
            <a:spAutoFit/>
          </a:bodyPr>
          <a:lstStyle/>
          <a:p>
            <a:r>
              <a:rPr lang="es-CO" dirty="0">
                <a:solidFill>
                  <a:schemeClr val="tx1">
                    <a:lumMod val="65000"/>
                    <a:lumOff val="35000"/>
                  </a:schemeClr>
                </a:solidFill>
              </a:rPr>
              <a:t>Se sabe que la presión arterial de las personas tiene distribución normal con una media de 120 </a:t>
            </a:r>
            <a:r>
              <a:rPr lang="es-CO" dirty="0" err="1">
                <a:solidFill>
                  <a:schemeClr val="tx1">
                    <a:lumMod val="65000"/>
                    <a:lumOff val="35000"/>
                  </a:schemeClr>
                </a:solidFill>
              </a:rPr>
              <a:t>mmHg</a:t>
            </a:r>
            <a:r>
              <a:rPr lang="es-CO" dirty="0">
                <a:solidFill>
                  <a:schemeClr val="tx1">
                    <a:lumMod val="65000"/>
                    <a:lumOff val="35000"/>
                  </a:schemeClr>
                </a:solidFill>
              </a:rPr>
              <a:t> y una desviación de 10 </a:t>
            </a:r>
            <a:r>
              <a:rPr lang="es-CO" dirty="0" err="1">
                <a:solidFill>
                  <a:schemeClr val="tx1">
                    <a:lumMod val="65000"/>
                    <a:lumOff val="35000"/>
                  </a:schemeClr>
                </a:solidFill>
              </a:rPr>
              <a:t>mmHg</a:t>
            </a:r>
            <a:r>
              <a:rPr lang="es-CO" dirty="0">
                <a:solidFill>
                  <a:schemeClr val="tx1">
                    <a:lumMod val="65000"/>
                    <a:lumOff val="35000"/>
                  </a:schemeClr>
                </a:solidFill>
              </a:rPr>
              <a:t>. </a:t>
            </a:r>
          </a:p>
          <a:p>
            <a:endParaRPr lang="es-CO" dirty="0">
              <a:solidFill>
                <a:schemeClr val="tx1">
                  <a:lumMod val="65000"/>
                  <a:lumOff val="35000"/>
                </a:schemeClr>
              </a:solidFill>
            </a:endParaRPr>
          </a:p>
          <a:p>
            <a:r>
              <a:rPr lang="es-CO" dirty="0">
                <a:solidFill>
                  <a:schemeClr val="tx1">
                    <a:lumMod val="65000"/>
                    <a:lumOff val="35000"/>
                  </a:schemeClr>
                </a:solidFill>
              </a:rPr>
              <a:t>Se mide la presión arterial de 26 deportistas, encontrando una presión promedio de 104 </a:t>
            </a:r>
            <a:r>
              <a:rPr lang="es-CO" dirty="0" err="1">
                <a:solidFill>
                  <a:schemeClr val="tx1">
                    <a:lumMod val="65000"/>
                    <a:lumOff val="35000"/>
                  </a:schemeClr>
                </a:solidFill>
              </a:rPr>
              <a:t>mmHg</a:t>
            </a:r>
            <a:r>
              <a:rPr lang="es-CO" dirty="0">
                <a:solidFill>
                  <a:schemeClr val="tx1">
                    <a:lumMod val="65000"/>
                    <a:lumOff val="35000"/>
                  </a:schemeClr>
                </a:solidFill>
              </a:rPr>
              <a:t>.</a:t>
            </a:r>
          </a:p>
          <a:p>
            <a:endParaRPr lang="es-CO" dirty="0">
              <a:solidFill>
                <a:schemeClr val="tx1">
                  <a:lumMod val="65000"/>
                  <a:lumOff val="35000"/>
                </a:schemeClr>
              </a:solidFill>
            </a:endParaRPr>
          </a:p>
          <a:p>
            <a:r>
              <a:rPr lang="es-CO" dirty="0">
                <a:solidFill>
                  <a:schemeClr val="tx1">
                    <a:lumMod val="65000"/>
                    <a:lumOff val="35000"/>
                  </a:schemeClr>
                </a:solidFill>
              </a:rPr>
              <a:t>¿Es posible afirmar que los deportistas tienen una media de presión arterial inferior a la del resto de la población?</a:t>
            </a:r>
          </a:p>
        </p:txBody>
      </p:sp>
      <mc:AlternateContent xmlns:mc="http://schemas.openxmlformats.org/markup-compatibility/2006" xmlns:a14="http://schemas.microsoft.com/office/drawing/2010/main">
        <mc:Choice Requires="a14">
          <p:sp>
            <p:nvSpPr>
              <p:cNvPr id="27" name="Marcador de contenido 2">
                <a:extLst>
                  <a:ext uri="{FF2B5EF4-FFF2-40B4-BE49-F238E27FC236}">
                    <a16:creationId xmlns:a16="http://schemas.microsoft.com/office/drawing/2014/main" id="{71116F25-6B98-4248-8FF3-40CA4C46A0D0}"/>
                  </a:ext>
                </a:extLst>
              </p:cNvPr>
              <p:cNvSpPr txBox="1">
                <a:spLocks/>
              </p:cNvSpPr>
              <p:nvPr/>
            </p:nvSpPr>
            <p:spPr>
              <a:xfrm>
                <a:off x="6960186" y="4035958"/>
                <a:ext cx="1716916" cy="4889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14:m>
                  <m:oMathPara xmlns:m="http://schemas.openxmlformats.org/officeDocument/2006/math">
                    <m:oMathParaPr>
                      <m:jc m:val="centerGroup"/>
                    </m:oMathParaPr>
                    <m:oMath xmlns:m="http://schemas.openxmlformats.org/officeDocument/2006/math">
                      <m:sSub>
                        <m:sSubPr>
                          <m:ctrlPr>
                            <a:rPr lang="es-CO" sz="1800" b="0" i="1" dirty="0" smtClean="0">
                              <a:solidFill>
                                <a:schemeClr val="accent1"/>
                              </a:solidFill>
                              <a:latin typeface="Cambria Math" panose="02040503050406030204" pitchFamily="18" charset="0"/>
                            </a:rPr>
                          </m:ctrlPr>
                        </m:sSubPr>
                        <m:e>
                          <m:r>
                            <a:rPr lang="es-CO" sz="1800" b="0" i="1" dirty="0" smtClean="0">
                              <a:solidFill>
                                <a:schemeClr val="accent1"/>
                              </a:solidFill>
                              <a:latin typeface="Cambria Math" panose="02040503050406030204" pitchFamily="18" charset="0"/>
                            </a:rPr>
                            <m:t>𝑧</m:t>
                          </m:r>
                        </m:e>
                        <m:sub>
                          <m:r>
                            <a:rPr lang="es-CO" sz="1800" b="0" i="1" dirty="0" smtClean="0">
                              <a:solidFill>
                                <a:schemeClr val="accent1"/>
                              </a:solidFill>
                              <a:latin typeface="Cambria Math" panose="02040503050406030204" pitchFamily="18" charset="0"/>
                            </a:rPr>
                            <m:t>𝛼</m:t>
                          </m:r>
                        </m:sub>
                      </m:sSub>
                      <m:r>
                        <a:rPr lang="es-CO" sz="1800" i="1" dirty="0">
                          <a:solidFill>
                            <a:schemeClr val="accent1"/>
                          </a:solidFill>
                          <a:latin typeface="Cambria Math" panose="02040503050406030204" pitchFamily="18" charset="0"/>
                        </a:rPr>
                        <m:t>=</m:t>
                      </m:r>
                      <m:r>
                        <a:rPr lang="es-CO" sz="1800" b="0" i="1" dirty="0" smtClean="0">
                          <a:solidFill>
                            <a:schemeClr val="accent1"/>
                          </a:solidFill>
                          <a:latin typeface="Cambria Math" panose="02040503050406030204" pitchFamily="18" charset="0"/>
                        </a:rPr>
                        <m:t>−</m:t>
                      </m:r>
                      <m:r>
                        <a:rPr lang="es-CO" sz="1800" i="1" dirty="0">
                          <a:solidFill>
                            <a:schemeClr val="accent1"/>
                          </a:solidFill>
                          <a:latin typeface="Cambria Math" panose="02040503050406030204" pitchFamily="18" charset="0"/>
                        </a:rPr>
                        <m:t>1,6448</m:t>
                      </m:r>
                    </m:oMath>
                  </m:oMathPara>
                </a14:m>
                <a:endParaRPr lang="es-CO" sz="1800" dirty="0">
                  <a:solidFill>
                    <a:schemeClr val="accent1"/>
                  </a:solidFill>
                  <a:latin typeface="TheSans 4-SemiLight" panose="02000403000000000003" pitchFamily="50" charset="0"/>
                </a:endParaRPr>
              </a:p>
            </p:txBody>
          </p:sp>
        </mc:Choice>
        <mc:Fallback xmlns="">
          <p:sp>
            <p:nvSpPr>
              <p:cNvPr id="27" name="Marcador de contenido 2">
                <a:extLst>
                  <a:ext uri="{FF2B5EF4-FFF2-40B4-BE49-F238E27FC236}">
                    <a16:creationId xmlns="" xmlns:a16="http://schemas.microsoft.com/office/drawing/2014/main" id="{71116F25-6B98-4248-8FF3-40CA4C46A0D0}"/>
                  </a:ext>
                </a:extLst>
              </p:cNvPr>
              <p:cNvSpPr txBox="1">
                <a:spLocks noRot="1" noChangeAspect="1" noMove="1" noResize="1" noEditPoints="1" noAdjustHandles="1" noChangeArrowheads="1" noChangeShapeType="1" noTextEdit="1"/>
              </p:cNvSpPr>
              <p:nvPr/>
            </p:nvSpPr>
            <p:spPr>
              <a:xfrm>
                <a:off x="6960186" y="4035958"/>
                <a:ext cx="1716916" cy="488998"/>
              </a:xfrm>
              <a:prstGeom prst="rect">
                <a:avLst/>
              </a:prstGeom>
              <a:blipFill rotWithShape="0">
                <a:blip r:embed="rId6"/>
                <a:stretch>
                  <a:fillRect/>
                </a:stretch>
              </a:blipFill>
            </p:spPr>
            <p:txBody>
              <a:bodyPr/>
              <a:lstStyle/>
              <a:p>
                <a:r>
                  <a:rPr lang="es-CO">
                    <a:noFill/>
                  </a:rPr>
                  <a:t> </a:t>
                </a:r>
              </a:p>
            </p:txBody>
          </p:sp>
        </mc:Fallback>
      </mc:AlternateContent>
      <p:sp>
        <p:nvSpPr>
          <p:cNvPr id="28" name="Marcador de contenido 2">
            <a:extLst>
              <a:ext uri="{FF2B5EF4-FFF2-40B4-BE49-F238E27FC236}">
                <a16:creationId xmlns:a16="http://schemas.microsoft.com/office/drawing/2014/main" id="{71116F25-6B98-4248-8FF3-40CA4C46A0D0}"/>
              </a:ext>
            </a:extLst>
          </p:cNvPr>
          <p:cNvSpPr txBox="1">
            <a:spLocks/>
          </p:cNvSpPr>
          <p:nvPr/>
        </p:nvSpPr>
        <p:spPr>
          <a:xfrm>
            <a:off x="2851086" y="4920590"/>
            <a:ext cx="7440395" cy="1747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sz="2400" dirty="0">
                <a:solidFill>
                  <a:schemeClr val="accent1"/>
                </a:solidFill>
                <a:latin typeface="TheSans 4-SemiLight" panose="02000403000000000003" pitchFamily="50" charset="0"/>
              </a:rPr>
              <a:t>Decisión: </a:t>
            </a:r>
            <a:r>
              <a:rPr lang="es-CO" sz="2400" dirty="0">
                <a:solidFill>
                  <a:schemeClr val="tx1">
                    <a:lumMod val="65000"/>
                    <a:lumOff val="35000"/>
                  </a:schemeClr>
                </a:solidFill>
                <a:latin typeface="TheSans 4-SemiLight" panose="02000403000000000003" pitchFamily="50" charset="0"/>
              </a:rPr>
              <a:t>Rechazar la hipótesis nula. </a:t>
            </a:r>
          </a:p>
          <a:p>
            <a:pPr marL="0" indent="0" algn="just">
              <a:buNone/>
            </a:pPr>
            <a:r>
              <a:rPr lang="es-CO" sz="2400" dirty="0">
                <a:solidFill>
                  <a:schemeClr val="accent1"/>
                </a:solidFill>
                <a:latin typeface="TheSans 4-SemiLight" panose="02000403000000000003" pitchFamily="50" charset="0"/>
              </a:rPr>
              <a:t>Interpretación: </a:t>
            </a:r>
            <a:r>
              <a:rPr lang="es-CO" sz="2400" dirty="0">
                <a:solidFill>
                  <a:schemeClr val="tx1">
                    <a:lumMod val="65000"/>
                    <a:lumOff val="35000"/>
                  </a:schemeClr>
                </a:solidFill>
                <a:latin typeface="TheSans 4-SemiLight" panose="02000403000000000003" pitchFamily="50" charset="0"/>
              </a:rPr>
              <a:t>Existe evidencia estadísticamente significativa para concluir que los deportistas tienen una presión arterial inferior al resto de la población.</a:t>
            </a:r>
          </a:p>
        </p:txBody>
      </p:sp>
    </p:spTree>
    <p:extLst>
      <p:ext uri="{BB962C8B-B14F-4D97-AF65-F5344CB8AC3E}">
        <p14:creationId xmlns:p14="http://schemas.microsoft.com/office/powerpoint/2010/main" val="395166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barn(outVertical)">
                                      <p:cBhvr>
                                        <p:cTn id="27" dur="1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200" fill="hold"/>
                                        <p:tgtEl>
                                          <p:spTgt spid="21"/>
                                        </p:tgtEl>
                                        <p:attrNameLst>
                                          <p:attrName>ppt_x</p:attrName>
                                        </p:attrNameLst>
                                      </p:cBhvr>
                                      <p:tavLst>
                                        <p:tav tm="0">
                                          <p:val>
                                            <p:strVal val="#ppt_x"/>
                                          </p:val>
                                        </p:tav>
                                        <p:tav tm="100000">
                                          <p:val>
                                            <p:strVal val="#ppt_x"/>
                                          </p:val>
                                        </p:tav>
                                      </p:tavLst>
                                    </p:anim>
                                    <p:anim calcmode="lin" valueType="num">
                                      <p:cBhvr>
                                        <p:cTn id="33" dur="200" fill="hold"/>
                                        <p:tgtEl>
                                          <p:spTgt spid="21"/>
                                        </p:tgtEl>
                                        <p:attrNameLst>
                                          <p:attrName>ppt_y</p:attrName>
                                        </p:attrNameLst>
                                      </p:cBhvr>
                                      <p:tavLst>
                                        <p:tav tm="0">
                                          <p:val>
                                            <p:strVal val="#ppt_y+#ppt_h/2"/>
                                          </p:val>
                                        </p:tav>
                                        <p:tav tm="100000">
                                          <p:val>
                                            <p:strVal val="#ppt_y"/>
                                          </p:val>
                                        </p:tav>
                                      </p:tavLst>
                                    </p:anim>
                                    <p:anim calcmode="lin" valueType="num">
                                      <p:cBhvr>
                                        <p:cTn id="34" dur="200" fill="hold"/>
                                        <p:tgtEl>
                                          <p:spTgt spid="21"/>
                                        </p:tgtEl>
                                        <p:attrNameLst>
                                          <p:attrName>ppt_w</p:attrName>
                                        </p:attrNameLst>
                                      </p:cBhvr>
                                      <p:tavLst>
                                        <p:tav tm="0">
                                          <p:val>
                                            <p:strVal val="#ppt_w"/>
                                          </p:val>
                                        </p:tav>
                                        <p:tav tm="100000">
                                          <p:val>
                                            <p:strVal val="#ppt_w"/>
                                          </p:val>
                                        </p:tav>
                                      </p:tavLst>
                                    </p:anim>
                                    <p:anim calcmode="lin" valueType="num">
                                      <p:cBhvr>
                                        <p:cTn id="35" dur="200" fill="hold"/>
                                        <p:tgtEl>
                                          <p:spTgt spid="21"/>
                                        </p:tgtEl>
                                        <p:attrNameLst>
                                          <p:attrName>ppt_h</p:attrName>
                                        </p:attrNameLst>
                                      </p:cBhvr>
                                      <p:tavLst>
                                        <p:tav tm="0">
                                          <p:val>
                                            <p:fltVal val="0"/>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left)">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fade">
                                      <p:cBhvr>
                                        <p:cTn id="52" dur="1000"/>
                                        <p:tgtEl>
                                          <p:spTgt spid="25"/>
                                        </p:tgtEl>
                                      </p:cBhvr>
                                    </p:animEffect>
                                    <p:anim calcmode="lin" valueType="num">
                                      <p:cBhvr>
                                        <p:cTn id="53" dur="1000" fill="hold"/>
                                        <p:tgtEl>
                                          <p:spTgt spid="25"/>
                                        </p:tgtEl>
                                        <p:attrNameLst>
                                          <p:attrName>ppt_x</p:attrName>
                                        </p:attrNameLst>
                                      </p:cBhvr>
                                      <p:tavLst>
                                        <p:tav tm="0">
                                          <p:val>
                                            <p:strVal val="#ppt_x"/>
                                          </p:val>
                                        </p:tav>
                                        <p:tav tm="100000">
                                          <p:val>
                                            <p:strVal val="#ppt_x"/>
                                          </p:val>
                                        </p:tav>
                                      </p:tavLst>
                                    </p:anim>
                                    <p:anim calcmode="lin" valueType="num">
                                      <p:cBhvr>
                                        <p:cTn id="54"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6"/>
                                        </p:tgtEl>
                                      </p:cBhvr>
                                    </p:animEffect>
                                    <p:set>
                                      <p:cBhvr>
                                        <p:cTn id="67" dur="1" fill="hold">
                                          <p:stCondLst>
                                            <p:cond delay="499"/>
                                          </p:stCondLst>
                                        </p:cTn>
                                        <p:tgtEl>
                                          <p:spTgt spid="16"/>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fade">
                                      <p:cBhvr>
                                        <p:cTn id="7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5" grpId="1"/>
      <p:bldP spid="16" grpId="0"/>
      <p:bldP spid="16" grpId="1"/>
      <p:bldP spid="20" grpId="0" animBg="1"/>
      <p:bldP spid="21" grpId="0" animBg="1"/>
      <p:bldP spid="24" grpId="0"/>
      <p:bldP spid="25" grpId="0"/>
      <p:bldP spid="26" grpId="0"/>
      <p:bldP spid="27" grpId="0"/>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P-valor</a:t>
            </a:r>
          </a:p>
        </p:txBody>
      </p:sp>
      <p:sp>
        <p:nvSpPr>
          <p:cNvPr id="18" name="Marcador de contenido 2">
            <a:extLst>
              <a:ext uri="{FF2B5EF4-FFF2-40B4-BE49-F238E27FC236}">
                <a16:creationId xmlns:a16="http://schemas.microsoft.com/office/drawing/2014/main" id="{71116F25-6B98-4248-8FF3-40CA4C46A0D0}"/>
              </a:ext>
            </a:extLst>
          </p:cNvPr>
          <p:cNvSpPr txBox="1">
            <a:spLocks/>
          </p:cNvSpPr>
          <p:nvPr/>
        </p:nvSpPr>
        <p:spPr>
          <a:xfrm>
            <a:off x="1105009" y="2875279"/>
            <a:ext cx="10248791" cy="30638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CO" dirty="0">
                <a:solidFill>
                  <a:schemeClr val="tx1">
                    <a:lumMod val="65000"/>
                    <a:lumOff val="35000"/>
                  </a:schemeClr>
                </a:solidFill>
                <a:latin typeface="TheSans 4-SemiLight" panose="02000403000000000003" pitchFamily="50" charset="0"/>
              </a:rPr>
              <a:t>El p-valor es la probabilidad de obtener un resultado más extremo o igual que el del estadístico de contraste bajo la hipótesis nula </a:t>
            </a:r>
          </a:p>
          <a:p>
            <a:pPr marL="0" indent="0" algn="just">
              <a:buNone/>
            </a:pPr>
            <a:endParaRPr lang="es-CO" dirty="0">
              <a:solidFill>
                <a:schemeClr val="tx1">
                  <a:lumMod val="65000"/>
                  <a:lumOff val="35000"/>
                </a:schemeClr>
              </a:solidFill>
              <a:latin typeface="TheSans 4-SemiLight" panose="02000403000000000003" pitchFamily="50" charset="0"/>
            </a:endParaRPr>
          </a:p>
          <a:p>
            <a:pPr marL="0" indent="0" algn="just">
              <a:buNone/>
            </a:pPr>
            <a:r>
              <a:rPr lang="es-CO" dirty="0">
                <a:solidFill>
                  <a:schemeClr val="tx1">
                    <a:lumMod val="65000"/>
                    <a:lumOff val="35000"/>
                  </a:schemeClr>
                </a:solidFill>
                <a:latin typeface="TheSans 4-SemiLight" panose="02000403000000000003" pitchFamily="50" charset="0"/>
              </a:rPr>
              <a:t>SI el p-valor es menor que el nivel de significancia, se rechaza la hipótesis nula</a:t>
            </a:r>
          </a:p>
        </p:txBody>
      </p:sp>
    </p:spTree>
    <p:extLst>
      <p:ext uri="{BB962C8B-B14F-4D97-AF65-F5344CB8AC3E}">
        <p14:creationId xmlns:p14="http://schemas.microsoft.com/office/powerpoint/2010/main" val="405501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Casos comunes</a:t>
            </a:r>
          </a:p>
        </p:txBody>
      </p:sp>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nvPr>
            </p:nvGraphicFramePr>
            <p:xfrm>
              <a:off x="412376" y="1768537"/>
              <a:ext cx="11573435" cy="4574667"/>
            </p:xfrm>
            <a:graphic>
              <a:graphicData uri="http://schemas.openxmlformats.org/drawingml/2006/table">
                <a:tbl>
                  <a:tblPr firstRow="1" bandRow="1">
                    <a:tableStyleId>{5C22544A-7EE6-4342-B048-85BDC9FD1C3A}</a:tableStyleId>
                  </a:tblPr>
                  <a:tblGrid>
                    <a:gridCol w="2314687">
                      <a:extLst>
                        <a:ext uri="{9D8B030D-6E8A-4147-A177-3AD203B41FA5}">
                          <a16:colId xmlns:a16="http://schemas.microsoft.com/office/drawing/2014/main" val="20000"/>
                        </a:ext>
                      </a:extLst>
                    </a:gridCol>
                    <a:gridCol w="2314687">
                      <a:extLst>
                        <a:ext uri="{9D8B030D-6E8A-4147-A177-3AD203B41FA5}">
                          <a16:colId xmlns:a16="http://schemas.microsoft.com/office/drawing/2014/main" val="20001"/>
                        </a:ext>
                      </a:extLst>
                    </a:gridCol>
                    <a:gridCol w="2314687">
                      <a:extLst>
                        <a:ext uri="{9D8B030D-6E8A-4147-A177-3AD203B41FA5}">
                          <a16:colId xmlns:a16="http://schemas.microsoft.com/office/drawing/2014/main" val="20002"/>
                        </a:ext>
                      </a:extLst>
                    </a:gridCol>
                    <a:gridCol w="2314687">
                      <a:extLst>
                        <a:ext uri="{9D8B030D-6E8A-4147-A177-3AD203B41FA5}">
                          <a16:colId xmlns:a16="http://schemas.microsoft.com/office/drawing/2014/main" val="20003"/>
                        </a:ext>
                      </a:extLst>
                    </a:gridCol>
                    <a:gridCol w="2314687">
                      <a:extLst>
                        <a:ext uri="{9D8B030D-6E8A-4147-A177-3AD203B41FA5}">
                          <a16:colId xmlns:a16="http://schemas.microsoft.com/office/drawing/2014/main" val="20004"/>
                        </a:ext>
                      </a:extLst>
                    </a:gridCol>
                  </a:tblGrid>
                  <a:tr h="370840">
                    <a:tc>
                      <a:txBody>
                        <a:bodyPr/>
                        <a:lstStyle/>
                        <a:p>
                          <a:r>
                            <a:rPr lang="es-CO" dirty="0"/>
                            <a:t>Parámetro – Caso</a:t>
                          </a:r>
                        </a:p>
                      </a:txBody>
                      <a:tcPr/>
                    </a:tc>
                    <a:tc>
                      <a:txBody>
                        <a:bodyPr/>
                        <a:lstStyle/>
                        <a:p>
                          <a:r>
                            <a:rPr lang="es-CO" dirty="0"/>
                            <a:t>Hipótesis</a:t>
                          </a:r>
                          <a:r>
                            <a:rPr lang="es-CO" baseline="0" dirty="0"/>
                            <a:t> Nula</a:t>
                          </a:r>
                          <a:endParaRPr lang="es-CO" dirty="0"/>
                        </a:p>
                      </a:txBody>
                      <a:tcPr/>
                    </a:tc>
                    <a:tc>
                      <a:txBody>
                        <a:bodyPr/>
                        <a:lstStyle/>
                        <a:p>
                          <a:r>
                            <a:rPr lang="es-CO" dirty="0"/>
                            <a:t>Estadístico de Prueba</a:t>
                          </a:r>
                        </a:p>
                      </a:txBody>
                      <a:tcPr/>
                    </a:tc>
                    <a:tc>
                      <a:txBody>
                        <a:bodyPr/>
                        <a:lstStyle/>
                        <a:p>
                          <a:r>
                            <a:rPr lang="es-CO" dirty="0"/>
                            <a:t>Distribución</a:t>
                          </a:r>
                        </a:p>
                      </a:txBody>
                      <a:tcPr/>
                    </a:tc>
                    <a:tc>
                      <a:txBody>
                        <a:bodyPr/>
                        <a:lstStyle/>
                        <a:p>
                          <a:r>
                            <a:rPr lang="es-CO" dirty="0"/>
                            <a:t>¿Cuándo se usa?</a:t>
                          </a:r>
                        </a:p>
                      </a:txBody>
                      <a:tcPr/>
                    </a:tc>
                    <a:extLst>
                      <a:ext uri="{0D108BD9-81ED-4DB2-BD59-A6C34878D82A}">
                        <a16:rowId xmlns:a16="http://schemas.microsoft.com/office/drawing/2014/main" val="10000"/>
                      </a:ext>
                    </a:extLst>
                  </a:tr>
                  <a:tr h="370840">
                    <a:tc>
                      <a:txBody>
                        <a:bodyPr/>
                        <a:lstStyle/>
                        <a:p>
                          <a:pPr algn="ctr"/>
                          <a:r>
                            <a:rPr lang="es-CO" dirty="0"/>
                            <a:t>Media Poblacional</a:t>
                          </a:r>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𝜇</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𝜇</m:t>
                                    </m:r>
                                  </m:e>
                                  <m:sub>
                                    <m:r>
                                      <a:rPr lang="es-CO" b="0" i="1" smtClean="0">
                                        <a:latin typeface="Cambria Math" panose="02040503050406030204" pitchFamily="18" charset="0"/>
                                      </a:rPr>
                                      <m:t>0</m:t>
                                    </m:r>
                                  </m:sub>
                                </m:sSub>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𝑛</m:t>
                                    </m:r>
                                  </m:e>
                                </m:rad>
                                <m:f>
                                  <m:fPr>
                                    <m:ctrlPr>
                                      <a:rPr lang="es-CO" b="0" i="1" smtClean="0">
                                        <a:latin typeface="Cambria Math" panose="02040503050406030204" pitchFamily="18" charset="0"/>
                                      </a:rPr>
                                    </m:ctrlPr>
                                  </m:fPr>
                                  <m:num>
                                    <m:r>
                                      <a:rPr lang="es-CO" b="0" i="1" smtClean="0">
                                        <a:latin typeface="Cambria Math" panose="02040503050406030204" pitchFamily="18" charset="0"/>
                                      </a:rPr>
                                      <m:t>(</m:t>
                                    </m:r>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𝑋</m:t>
                                        </m:r>
                                      </m:e>
                                    </m:acc>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𝜇</m:t>
                                        </m:r>
                                      </m:e>
                                      <m:sub>
                                        <m:r>
                                          <a:rPr lang="es-CO" b="0" i="1" smtClean="0">
                                            <a:latin typeface="Cambria Math" panose="02040503050406030204" pitchFamily="18" charset="0"/>
                                          </a:rPr>
                                          <m:t>0</m:t>
                                        </m:r>
                                      </m:sub>
                                    </m:sSub>
                                    <m:r>
                                      <a:rPr lang="es-CO" b="0" i="1" smtClean="0">
                                        <a:latin typeface="Cambria Math" panose="02040503050406030204" pitchFamily="18" charset="0"/>
                                      </a:rPr>
                                      <m:t>)</m:t>
                                    </m:r>
                                  </m:num>
                                  <m:den>
                                    <m:r>
                                      <a:rPr lang="es-CO" b="0" i="1" smtClean="0">
                                        <a:latin typeface="Cambria Math" panose="02040503050406030204" pitchFamily="18" charset="0"/>
                                      </a:rPr>
                                      <m:t>𝜎</m:t>
                                    </m:r>
                                  </m:den>
                                </m:f>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𝑍</m:t>
                                </m:r>
                              </m:oMath>
                            </m:oMathPara>
                          </a14:m>
                          <a:endParaRPr lang="es-CO" dirty="0"/>
                        </a:p>
                      </a:txBody>
                      <a:tcPr anchor="ctr"/>
                    </a:tc>
                    <a:tc>
                      <a:txBody>
                        <a:bodyPr/>
                        <a:lstStyle/>
                        <a:p>
                          <a:pPr marL="285750" indent="-285750" algn="l">
                            <a:buFontTx/>
                            <a:buChar char="-"/>
                          </a:pPr>
                          <a:r>
                            <a:rPr lang="es-CO" dirty="0"/>
                            <a:t>La varianza</a:t>
                          </a:r>
                          <a:r>
                            <a:rPr lang="es-CO" baseline="0" dirty="0"/>
                            <a:t> es conocida</a:t>
                          </a:r>
                        </a:p>
                        <a:p>
                          <a:pPr marL="285750" indent="-285750" algn="l">
                            <a:buFontTx/>
                            <a:buChar char="-"/>
                          </a:pPr>
                          <a:r>
                            <a:rPr lang="es-CO" baseline="0" dirty="0"/>
                            <a:t>El tamaño de muestra es mayor que 30 o los datos se distribuyen normalmente</a:t>
                          </a:r>
                          <a:endParaRPr lang="es-CO" dirty="0"/>
                        </a:p>
                      </a:txBody>
                      <a:tcPr anchor="ctr"/>
                    </a:tc>
                    <a:extLst>
                      <a:ext uri="{0D108BD9-81ED-4DB2-BD59-A6C34878D82A}">
                        <a16:rowId xmlns:a16="http://schemas.microsoft.com/office/drawing/2014/main" val="10001"/>
                      </a:ext>
                    </a:extLst>
                  </a:tr>
                  <a:tr h="370840">
                    <a:tc>
                      <a:txBody>
                        <a:bodyPr/>
                        <a:lstStyle/>
                        <a:p>
                          <a:pPr algn="ctr"/>
                          <a:r>
                            <a:rPr lang="es-CO" dirty="0"/>
                            <a:t>Media Poblacional</a:t>
                          </a:r>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𝜇</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𝜇</m:t>
                                    </m:r>
                                  </m:e>
                                  <m:sub>
                                    <m:r>
                                      <a:rPr lang="es-CO" b="0" i="1" smtClean="0">
                                        <a:latin typeface="Cambria Math" panose="02040503050406030204" pitchFamily="18" charset="0"/>
                                      </a:rPr>
                                      <m:t>0</m:t>
                                    </m:r>
                                  </m:sub>
                                </m:sSub>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𝑛</m:t>
                                    </m:r>
                                  </m:e>
                                </m:rad>
                                <m:f>
                                  <m:fPr>
                                    <m:ctrlPr>
                                      <a:rPr lang="es-CO" b="0" i="1" smtClean="0">
                                        <a:latin typeface="Cambria Math" panose="02040503050406030204" pitchFamily="18" charset="0"/>
                                      </a:rPr>
                                    </m:ctrlPr>
                                  </m:fPr>
                                  <m:num>
                                    <m:r>
                                      <a:rPr lang="es-CO" b="0" i="1" smtClean="0">
                                        <a:latin typeface="Cambria Math" panose="02040503050406030204" pitchFamily="18" charset="0"/>
                                      </a:rPr>
                                      <m:t>(</m:t>
                                    </m:r>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𝑋</m:t>
                                        </m:r>
                                      </m:e>
                                    </m:acc>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𝜇</m:t>
                                        </m:r>
                                      </m:e>
                                      <m:sub>
                                        <m:r>
                                          <a:rPr lang="es-CO" b="0" i="1" smtClean="0">
                                            <a:latin typeface="Cambria Math" panose="02040503050406030204" pitchFamily="18" charset="0"/>
                                          </a:rPr>
                                          <m:t>0</m:t>
                                        </m:r>
                                      </m:sub>
                                    </m:sSub>
                                    <m:r>
                                      <a:rPr lang="es-CO" b="0" i="1" smtClean="0">
                                        <a:latin typeface="Cambria Math" panose="02040503050406030204" pitchFamily="18" charset="0"/>
                                      </a:rPr>
                                      <m:t>)</m:t>
                                    </m:r>
                                  </m:num>
                                  <m:den>
                                    <m:r>
                                      <a:rPr lang="es-CO" b="0" i="1" smtClean="0">
                                        <a:latin typeface="Cambria Math" panose="02040503050406030204" pitchFamily="18" charset="0"/>
                                      </a:rPr>
                                      <m:t>𝑠</m:t>
                                    </m:r>
                                  </m:den>
                                </m:f>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𝑡</m:t>
                                </m:r>
                                <m:r>
                                  <a:rPr lang="es-CO" b="0" i="1" smtClean="0">
                                    <a:latin typeface="Cambria Math" panose="02040503050406030204" pitchFamily="18" charset="0"/>
                                  </a:rPr>
                                  <m:t>−</m:t>
                                </m:r>
                                <m:r>
                                  <a:rPr lang="es-CO" b="0" i="1" smtClean="0">
                                    <a:latin typeface="Cambria Math" panose="02040503050406030204" pitchFamily="18" charset="0"/>
                                  </a:rPr>
                                  <m:t>𝑠𝑡𝑢𝑑𝑒𝑛𝑡</m:t>
                                </m:r>
                              </m:oMath>
                            </m:oMathPara>
                          </a14:m>
                          <a:endParaRPr lang="es-CO" dirty="0"/>
                        </a:p>
                        <a:p>
                          <a:pPr algn="ctr"/>
                          <a:r>
                            <a:rPr lang="es-CO" dirty="0"/>
                            <a:t>n-1</a:t>
                          </a:r>
                          <a:r>
                            <a:rPr lang="es-CO" baseline="0" dirty="0"/>
                            <a:t> grados de libertad</a:t>
                          </a:r>
                          <a:endParaRPr lang="es-CO" dirty="0"/>
                        </a:p>
                      </a:txBody>
                      <a:tcPr anchor="ctr"/>
                    </a:tc>
                    <a:tc>
                      <a:txBody>
                        <a:bodyPr/>
                        <a:lstStyle/>
                        <a:p>
                          <a:pPr marL="285750" indent="-285750" algn="l">
                            <a:buFontTx/>
                            <a:buChar char="-"/>
                          </a:pPr>
                          <a:r>
                            <a:rPr lang="es-CO" dirty="0"/>
                            <a:t>La varianza</a:t>
                          </a:r>
                          <a:r>
                            <a:rPr lang="es-CO" baseline="0" dirty="0"/>
                            <a:t> es desconocida</a:t>
                          </a:r>
                        </a:p>
                        <a:p>
                          <a:pPr marL="285750" indent="-285750" algn="l">
                            <a:buFontTx/>
                            <a:buChar char="-"/>
                          </a:pPr>
                          <a:r>
                            <a:rPr lang="es-CO" baseline="0" dirty="0"/>
                            <a:t>El tamaño de muestra es menor que 30</a:t>
                          </a:r>
                          <a:endParaRPr lang="es-CO" dirty="0"/>
                        </a:p>
                      </a:txBody>
                      <a:tcPr anchor="ctr"/>
                    </a:tc>
                    <a:extLst>
                      <a:ext uri="{0D108BD9-81ED-4DB2-BD59-A6C34878D82A}">
                        <a16:rowId xmlns:a16="http://schemas.microsoft.com/office/drawing/2014/main" val="10002"/>
                      </a:ext>
                    </a:extLst>
                  </a:tr>
                  <a:tr h="370840">
                    <a:tc>
                      <a:txBody>
                        <a:bodyPr/>
                        <a:lstStyle/>
                        <a:p>
                          <a:pPr algn="ctr"/>
                          <a:r>
                            <a:rPr lang="es-CO" dirty="0"/>
                            <a:t>Proporción Poblacional</a:t>
                          </a:r>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𝑝</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𝑝</m:t>
                                    </m:r>
                                  </m:e>
                                  <m:sub>
                                    <m:r>
                                      <a:rPr lang="es-CO" b="0" i="1" smtClean="0">
                                        <a:latin typeface="Cambria Math" panose="02040503050406030204" pitchFamily="18" charset="0"/>
                                      </a:rPr>
                                      <m:t>0</m:t>
                                    </m:r>
                                  </m:sub>
                                </m:sSub>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s-CO" b="0" i="1" smtClean="0">
                                        <a:latin typeface="Cambria Math" panose="02040503050406030204" pitchFamily="18" charset="0"/>
                                      </a:rPr>
                                    </m:ctrlPr>
                                  </m:radPr>
                                  <m:deg/>
                                  <m:e>
                                    <m:r>
                                      <a:rPr lang="es-CO" b="0" i="1" smtClean="0">
                                        <a:latin typeface="Cambria Math" panose="02040503050406030204" pitchFamily="18" charset="0"/>
                                      </a:rPr>
                                      <m:t>𝑛</m:t>
                                    </m:r>
                                  </m:e>
                                </m:rad>
                                <m:f>
                                  <m:fPr>
                                    <m:ctrlPr>
                                      <a:rPr lang="es-CO" b="0" i="1" smtClean="0">
                                        <a:latin typeface="Cambria Math" panose="02040503050406030204" pitchFamily="18" charset="0"/>
                                      </a:rPr>
                                    </m:ctrlPr>
                                  </m:fPr>
                                  <m:num>
                                    <m:r>
                                      <a:rPr lang="es-CO" b="0" i="1" smtClean="0">
                                        <a:latin typeface="Cambria Math" panose="02040503050406030204" pitchFamily="18" charset="0"/>
                                      </a:rPr>
                                      <m:t>(</m:t>
                                    </m:r>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𝑝</m:t>
                                        </m:r>
                                      </m:e>
                                    </m:acc>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𝑝</m:t>
                                        </m:r>
                                      </m:e>
                                      <m:sub>
                                        <m:r>
                                          <a:rPr lang="es-CO" b="0" i="1" smtClean="0">
                                            <a:latin typeface="Cambria Math" panose="02040503050406030204" pitchFamily="18" charset="0"/>
                                          </a:rPr>
                                          <m:t>0</m:t>
                                        </m:r>
                                      </m:sub>
                                    </m:sSub>
                                    <m:r>
                                      <a:rPr lang="es-CO" b="0" i="1" smtClean="0">
                                        <a:latin typeface="Cambria Math" panose="02040503050406030204" pitchFamily="18" charset="0"/>
                                      </a:rPr>
                                      <m:t>)</m:t>
                                    </m:r>
                                  </m:num>
                                  <m:den>
                                    <m:rad>
                                      <m:radPr>
                                        <m:degHide m:val="on"/>
                                        <m:ctrlPr>
                                          <a:rPr lang="es-CO" b="0" i="1" smtClean="0">
                                            <a:latin typeface="Cambria Math" panose="02040503050406030204" pitchFamily="18" charset="0"/>
                                          </a:rPr>
                                        </m:ctrlPr>
                                      </m:radPr>
                                      <m:deg/>
                                      <m:e>
                                        <m:sSub>
                                          <m:sSubPr>
                                            <m:ctrlPr>
                                              <a:rPr lang="es-CO" b="0" i="1" smtClean="0">
                                                <a:latin typeface="Cambria Math" panose="02040503050406030204" pitchFamily="18" charset="0"/>
                                              </a:rPr>
                                            </m:ctrlPr>
                                          </m:sSubPr>
                                          <m:e>
                                            <m:r>
                                              <a:rPr lang="es-CO" b="0" i="1" smtClean="0">
                                                <a:latin typeface="Cambria Math" panose="02040503050406030204" pitchFamily="18" charset="0"/>
                                              </a:rPr>
                                              <m:t>𝑝</m:t>
                                            </m:r>
                                          </m:e>
                                          <m:sub>
                                            <m:r>
                                              <a:rPr lang="es-CO" b="0" i="1" smtClean="0">
                                                <a:latin typeface="Cambria Math" panose="02040503050406030204" pitchFamily="18" charset="0"/>
                                              </a:rPr>
                                              <m:t>0</m:t>
                                            </m:r>
                                          </m:sub>
                                        </m:sSub>
                                        <m:d>
                                          <m:dPr>
                                            <m:ctrlPr>
                                              <a:rPr lang="es-CO" b="0" i="1" smtClean="0">
                                                <a:latin typeface="Cambria Math" panose="02040503050406030204" pitchFamily="18" charset="0"/>
                                              </a:rPr>
                                            </m:ctrlPr>
                                          </m:dPr>
                                          <m:e>
                                            <m:r>
                                              <a:rPr lang="es-CO" b="0" i="1" smtClean="0">
                                                <a:latin typeface="Cambria Math" panose="02040503050406030204" pitchFamily="18" charset="0"/>
                                              </a:rPr>
                                              <m:t>1−</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𝑝</m:t>
                                                </m:r>
                                              </m:e>
                                              <m:sub>
                                                <m:r>
                                                  <a:rPr lang="es-CO" b="0" i="1" smtClean="0">
                                                    <a:latin typeface="Cambria Math" panose="02040503050406030204" pitchFamily="18" charset="0"/>
                                                  </a:rPr>
                                                  <m:t>0</m:t>
                                                </m:r>
                                              </m:sub>
                                            </m:sSub>
                                          </m:e>
                                        </m:d>
                                      </m:e>
                                    </m:rad>
                                  </m:den>
                                </m:f>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𝑍</m:t>
                                </m:r>
                              </m:oMath>
                            </m:oMathPara>
                          </a14:m>
                          <a:endParaRPr lang="es-CO" dirty="0"/>
                        </a:p>
                      </a:txBody>
                      <a:tcPr anchor="ctr"/>
                    </a:tc>
                    <a:tc>
                      <a:txBody>
                        <a:bodyPr/>
                        <a:lstStyle/>
                        <a:p>
                          <a:pPr marL="0" indent="0" algn="l">
                            <a:buFontTx/>
                            <a:buNone/>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𝑛</m:t>
                                </m:r>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𝑝</m:t>
                                    </m:r>
                                  </m:e>
                                </m:acc>
                                <m:r>
                                  <a:rPr lang="es-CO" b="0" i="1" smtClean="0">
                                    <a:latin typeface="Cambria Math" panose="02040503050406030204" pitchFamily="18" charset="0"/>
                                  </a:rPr>
                                  <m:t> </m:t>
                                </m:r>
                                <m:r>
                                  <a:rPr lang="es-CO" b="0" i="1" smtClean="0">
                                    <a:latin typeface="Cambria Math" panose="02040503050406030204" pitchFamily="18" charset="0"/>
                                  </a:rPr>
                                  <m:t>𝑦</m:t>
                                </m:r>
                                <m:r>
                                  <a:rPr lang="es-CO" b="0" i="1" smtClean="0">
                                    <a:latin typeface="Cambria Math" panose="02040503050406030204" pitchFamily="18" charset="0"/>
                                  </a:rPr>
                                  <m:t> </m:t>
                                </m:r>
                                <m:r>
                                  <a:rPr lang="es-CO" b="0" i="1" smtClean="0">
                                    <a:latin typeface="Cambria Math" panose="02040503050406030204" pitchFamily="18" charset="0"/>
                                  </a:rPr>
                                  <m:t>𝑛</m:t>
                                </m:r>
                                <m:d>
                                  <m:dPr>
                                    <m:ctrlPr>
                                      <a:rPr lang="es-CO" b="0" i="1" smtClean="0">
                                        <a:latin typeface="Cambria Math" panose="02040503050406030204" pitchFamily="18" charset="0"/>
                                      </a:rPr>
                                    </m:ctrlPr>
                                  </m:dPr>
                                  <m:e>
                                    <m:r>
                                      <a:rPr lang="es-CO" b="0" i="1" smtClean="0">
                                        <a:latin typeface="Cambria Math" panose="02040503050406030204" pitchFamily="18" charset="0"/>
                                      </a:rPr>
                                      <m:t>1−</m:t>
                                    </m:r>
                                    <m:acc>
                                      <m:accPr>
                                        <m:chr m:val="̂"/>
                                        <m:ctrlPr>
                                          <a:rPr lang="es-CO" b="0" i="1" smtClean="0">
                                            <a:latin typeface="Cambria Math" panose="02040503050406030204" pitchFamily="18" charset="0"/>
                                          </a:rPr>
                                        </m:ctrlPr>
                                      </m:accPr>
                                      <m:e>
                                        <m:r>
                                          <a:rPr lang="es-CO" b="0" i="1" smtClean="0">
                                            <a:latin typeface="Cambria Math" panose="02040503050406030204" pitchFamily="18" charset="0"/>
                                          </a:rPr>
                                          <m:t>𝑝</m:t>
                                        </m:r>
                                      </m:e>
                                    </m:acc>
                                  </m:e>
                                </m:d>
                                <m:r>
                                  <a:rPr lang="es-CO" b="0" i="1" smtClean="0">
                                    <a:latin typeface="Cambria Math" panose="02040503050406030204" pitchFamily="18" charset="0"/>
                                  </a:rPr>
                                  <m:t>≥10</m:t>
                                </m:r>
                              </m:oMath>
                            </m:oMathPara>
                          </a14:m>
                          <a:endParaRPr lang="es-CO" dirty="0"/>
                        </a:p>
                      </a:txBody>
                      <a:tcPr anchor="ctr"/>
                    </a:tc>
                    <a:extLst>
                      <a:ext uri="{0D108BD9-81ED-4DB2-BD59-A6C34878D82A}">
                        <a16:rowId xmlns:a16="http://schemas.microsoft.com/office/drawing/2014/main" val="10003"/>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526096577"/>
                  </p:ext>
                </p:extLst>
              </p:nvPr>
            </p:nvGraphicFramePr>
            <p:xfrm>
              <a:off x="412376" y="1768537"/>
              <a:ext cx="11573435" cy="4574667"/>
            </p:xfrm>
            <a:graphic>
              <a:graphicData uri="http://schemas.openxmlformats.org/drawingml/2006/table">
                <a:tbl>
                  <a:tblPr firstRow="1" bandRow="1">
                    <a:tableStyleId>{5C22544A-7EE6-4342-B048-85BDC9FD1C3A}</a:tableStyleId>
                  </a:tblPr>
                  <a:tblGrid>
                    <a:gridCol w="2314687"/>
                    <a:gridCol w="2314687"/>
                    <a:gridCol w="2314687"/>
                    <a:gridCol w="2314687"/>
                    <a:gridCol w="2314687"/>
                  </a:tblGrid>
                  <a:tr h="370840">
                    <a:tc>
                      <a:txBody>
                        <a:bodyPr/>
                        <a:lstStyle/>
                        <a:p>
                          <a:r>
                            <a:rPr lang="es-CO" dirty="0" smtClean="0"/>
                            <a:t>Parámetro – Caso</a:t>
                          </a:r>
                          <a:endParaRPr lang="es-CO" dirty="0"/>
                        </a:p>
                      </a:txBody>
                      <a:tcPr/>
                    </a:tc>
                    <a:tc>
                      <a:txBody>
                        <a:bodyPr/>
                        <a:lstStyle/>
                        <a:p>
                          <a:r>
                            <a:rPr lang="es-CO" dirty="0" smtClean="0"/>
                            <a:t>Hipótesis</a:t>
                          </a:r>
                          <a:r>
                            <a:rPr lang="es-CO" baseline="0" dirty="0" smtClean="0"/>
                            <a:t> Nula</a:t>
                          </a:r>
                          <a:endParaRPr lang="es-CO" dirty="0"/>
                        </a:p>
                      </a:txBody>
                      <a:tcPr/>
                    </a:tc>
                    <a:tc>
                      <a:txBody>
                        <a:bodyPr/>
                        <a:lstStyle/>
                        <a:p>
                          <a:r>
                            <a:rPr lang="es-CO" dirty="0" smtClean="0"/>
                            <a:t>Estadístico de Prueba</a:t>
                          </a:r>
                          <a:endParaRPr lang="es-CO" dirty="0"/>
                        </a:p>
                      </a:txBody>
                      <a:tcPr/>
                    </a:tc>
                    <a:tc>
                      <a:txBody>
                        <a:bodyPr/>
                        <a:lstStyle/>
                        <a:p>
                          <a:r>
                            <a:rPr lang="es-CO" dirty="0" smtClean="0"/>
                            <a:t>Distribución</a:t>
                          </a:r>
                          <a:endParaRPr lang="es-CO" dirty="0"/>
                        </a:p>
                      </a:txBody>
                      <a:tcPr/>
                    </a:tc>
                    <a:tc>
                      <a:txBody>
                        <a:bodyPr/>
                        <a:lstStyle/>
                        <a:p>
                          <a:r>
                            <a:rPr lang="es-CO" dirty="0" smtClean="0"/>
                            <a:t>¿Cuándo se usa?</a:t>
                          </a:r>
                          <a:endParaRPr lang="es-CO" dirty="0"/>
                        </a:p>
                      </a:txBody>
                      <a:tcPr/>
                    </a:tc>
                  </a:tr>
                  <a:tr h="2011680">
                    <a:tc>
                      <a:txBody>
                        <a:bodyPr/>
                        <a:lstStyle/>
                        <a:p>
                          <a:pPr algn="ctr"/>
                          <a:r>
                            <a:rPr lang="es-CO" dirty="0" smtClean="0"/>
                            <a:t>Media Poblacional</a:t>
                          </a:r>
                        </a:p>
                      </a:txBody>
                      <a:tcPr anchor="ctr"/>
                    </a:tc>
                    <a:tc>
                      <a:txBody>
                        <a:bodyPr/>
                        <a:lstStyle/>
                        <a:p>
                          <a:endParaRPr lang="es-CO"/>
                        </a:p>
                      </a:txBody>
                      <a:tcPr anchor="ctr">
                        <a:blipFill rotWithShape="0">
                          <a:blip r:embed="rId3"/>
                          <a:stretch>
                            <a:fillRect l="-100263" t="-20000" r="-301053" b="-111515"/>
                          </a:stretch>
                        </a:blipFill>
                      </a:tcPr>
                    </a:tc>
                    <a:tc>
                      <a:txBody>
                        <a:bodyPr/>
                        <a:lstStyle/>
                        <a:p>
                          <a:endParaRPr lang="es-CO"/>
                        </a:p>
                      </a:txBody>
                      <a:tcPr anchor="ctr">
                        <a:blipFill rotWithShape="0">
                          <a:blip r:embed="rId3"/>
                          <a:stretch>
                            <a:fillRect l="-200263" t="-20000" r="-201053" b="-111515"/>
                          </a:stretch>
                        </a:blipFill>
                      </a:tcPr>
                    </a:tc>
                    <a:tc>
                      <a:txBody>
                        <a:bodyPr/>
                        <a:lstStyle/>
                        <a:p>
                          <a:endParaRPr lang="es-CO"/>
                        </a:p>
                      </a:txBody>
                      <a:tcPr anchor="ctr">
                        <a:blipFill rotWithShape="0">
                          <a:blip r:embed="rId3"/>
                          <a:stretch>
                            <a:fillRect l="-300263" t="-20000" r="-101053" b="-111515"/>
                          </a:stretch>
                        </a:blipFill>
                      </a:tcPr>
                    </a:tc>
                    <a:tc>
                      <a:txBody>
                        <a:bodyPr/>
                        <a:lstStyle/>
                        <a:p>
                          <a:pPr marL="285750" indent="-285750" algn="l">
                            <a:buFontTx/>
                            <a:buChar char="-"/>
                          </a:pPr>
                          <a:r>
                            <a:rPr lang="es-CO" dirty="0" smtClean="0"/>
                            <a:t>La varianza</a:t>
                          </a:r>
                          <a:r>
                            <a:rPr lang="es-CO" baseline="0" dirty="0" smtClean="0"/>
                            <a:t> es conocida</a:t>
                          </a:r>
                        </a:p>
                        <a:p>
                          <a:pPr marL="285750" indent="-285750" algn="l">
                            <a:buFontTx/>
                            <a:buChar char="-"/>
                          </a:pPr>
                          <a:r>
                            <a:rPr lang="es-CO" baseline="0" dirty="0" smtClean="0"/>
                            <a:t>El tamaño de muestra es mayor que 30 o los datos se distribuyen normalmente</a:t>
                          </a:r>
                          <a:endParaRPr lang="es-CO" dirty="0"/>
                        </a:p>
                      </a:txBody>
                      <a:tcPr anchor="ctr"/>
                    </a:tc>
                  </a:tr>
                  <a:tr h="1463040">
                    <a:tc>
                      <a:txBody>
                        <a:bodyPr/>
                        <a:lstStyle/>
                        <a:p>
                          <a:pPr algn="ctr"/>
                          <a:r>
                            <a:rPr lang="es-CO" dirty="0" smtClean="0"/>
                            <a:t>Media Poblacional</a:t>
                          </a:r>
                        </a:p>
                      </a:txBody>
                      <a:tcPr anchor="ctr"/>
                    </a:tc>
                    <a:tc>
                      <a:txBody>
                        <a:bodyPr/>
                        <a:lstStyle/>
                        <a:p>
                          <a:endParaRPr lang="es-CO"/>
                        </a:p>
                      </a:txBody>
                      <a:tcPr anchor="ctr">
                        <a:blipFill rotWithShape="0">
                          <a:blip r:embed="rId3"/>
                          <a:stretch>
                            <a:fillRect l="-100263" t="-165000" r="-301053" b="-53333"/>
                          </a:stretch>
                        </a:blipFill>
                      </a:tcPr>
                    </a:tc>
                    <a:tc>
                      <a:txBody>
                        <a:bodyPr/>
                        <a:lstStyle/>
                        <a:p>
                          <a:endParaRPr lang="es-CO"/>
                        </a:p>
                      </a:txBody>
                      <a:tcPr anchor="ctr">
                        <a:blipFill rotWithShape="0">
                          <a:blip r:embed="rId3"/>
                          <a:stretch>
                            <a:fillRect l="-200263" t="-165000" r="-201053" b="-53333"/>
                          </a:stretch>
                        </a:blipFill>
                      </a:tcPr>
                    </a:tc>
                    <a:tc>
                      <a:txBody>
                        <a:bodyPr/>
                        <a:lstStyle/>
                        <a:p>
                          <a:endParaRPr lang="es-CO"/>
                        </a:p>
                      </a:txBody>
                      <a:tcPr anchor="ctr">
                        <a:blipFill rotWithShape="0">
                          <a:blip r:embed="rId3"/>
                          <a:stretch>
                            <a:fillRect l="-300263" t="-165000" r="-101053" b="-53333"/>
                          </a:stretch>
                        </a:blipFill>
                      </a:tcPr>
                    </a:tc>
                    <a:tc>
                      <a:txBody>
                        <a:bodyPr/>
                        <a:lstStyle/>
                        <a:p>
                          <a:pPr marL="285750" indent="-285750" algn="l">
                            <a:buFontTx/>
                            <a:buChar char="-"/>
                          </a:pPr>
                          <a:r>
                            <a:rPr lang="es-CO" dirty="0" smtClean="0"/>
                            <a:t>La varianza</a:t>
                          </a:r>
                          <a:r>
                            <a:rPr lang="es-CO" baseline="0" dirty="0" smtClean="0"/>
                            <a:t> es </a:t>
                          </a:r>
                          <a:r>
                            <a:rPr lang="es-CO" baseline="0" dirty="0" smtClean="0"/>
                            <a:t>desconocida</a:t>
                          </a:r>
                          <a:endParaRPr lang="es-CO" baseline="0" dirty="0" smtClean="0"/>
                        </a:p>
                        <a:p>
                          <a:pPr marL="285750" indent="-285750" algn="l">
                            <a:buFontTx/>
                            <a:buChar char="-"/>
                          </a:pPr>
                          <a:r>
                            <a:rPr lang="es-CO" baseline="0" dirty="0" smtClean="0"/>
                            <a:t>El tamaño de muestra es </a:t>
                          </a:r>
                          <a:r>
                            <a:rPr lang="es-CO" baseline="0" dirty="0" smtClean="0"/>
                            <a:t>menor que 30</a:t>
                          </a:r>
                          <a:endParaRPr lang="es-CO" dirty="0"/>
                        </a:p>
                      </a:txBody>
                      <a:tcPr anchor="ctr"/>
                    </a:tc>
                  </a:tr>
                  <a:tr h="729107">
                    <a:tc>
                      <a:txBody>
                        <a:bodyPr/>
                        <a:lstStyle/>
                        <a:p>
                          <a:pPr algn="ctr"/>
                          <a:r>
                            <a:rPr lang="es-CO" dirty="0" smtClean="0"/>
                            <a:t>Proporción Poblacional</a:t>
                          </a:r>
                        </a:p>
                      </a:txBody>
                      <a:tcPr anchor="ctr"/>
                    </a:tc>
                    <a:tc>
                      <a:txBody>
                        <a:bodyPr/>
                        <a:lstStyle/>
                        <a:p>
                          <a:endParaRPr lang="es-CO"/>
                        </a:p>
                      </a:txBody>
                      <a:tcPr anchor="ctr">
                        <a:blipFill rotWithShape="0">
                          <a:blip r:embed="rId3"/>
                          <a:stretch>
                            <a:fillRect l="-100263" t="-530000" r="-301053" b="-6667"/>
                          </a:stretch>
                        </a:blipFill>
                      </a:tcPr>
                    </a:tc>
                    <a:tc>
                      <a:txBody>
                        <a:bodyPr/>
                        <a:lstStyle/>
                        <a:p>
                          <a:endParaRPr lang="es-CO"/>
                        </a:p>
                      </a:txBody>
                      <a:tcPr anchor="ctr">
                        <a:blipFill rotWithShape="0">
                          <a:blip r:embed="rId3"/>
                          <a:stretch>
                            <a:fillRect l="-200263" t="-530000" r="-201053" b="-6667"/>
                          </a:stretch>
                        </a:blipFill>
                      </a:tcPr>
                    </a:tc>
                    <a:tc>
                      <a:txBody>
                        <a:bodyPr/>
                        <a:lstStyle/>
                        <a:p>
                          <a:endParaRPr lang="es-CO"/>
                        </a:p>
                      </a:txBody>
                      <a:tcPr anchor="ctr">
                        <a:blipFill rotWithShape="0">
                          <a:blip r:embed="rId3"/>
                          <a:stretch>
                            <a:fillRect l="-300263" t="-530000" r="-101053" b="-6667"/>
                          </a:stretch>
                        </a:blipFill>
                      </a:tcPr>
                    </a:tc>
                    <a:tc>
                      <a:txBody>
                        <a:bodyPr/>
                        <a:lstStyle/>
                        <a:p>
                          <a:endParaRPr lang="es-CO"/>
                        </a:p>
                      </a:txBody>
                      <a:tcPr anchor="ctr">
                        <a:blipFill rotWithShape="0">
                          <a:blip r:embed="rId3"/>
                          <a:stretch>
                            <a:fillRect l="-400263" t="-530000" r="-1053" b="-6667"/>
                          </a:stretch>
                        </a:blipFill>
                      </a:tcPr>
                    </a:tc>
                  </a:tr>
                </a:tbl>
              </a:graphicData>
            </a:graphic>
          </p:graphicFrame>
        </mc:Fallback>
      </mc:AlternateContent>
    </p:spTree>
    <p:extLst>
      <p:ext uri="{BB962C8B-B14F-4D97-AF65-F5344CB8AC3E}">
        <p14:creationId xmlns:p14="http://schemas.microsoft.com/office/powerpoint/2010/main" val="1817218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nvPr>
            </p:nvGraphicFramePr>
            <p:xfrm>
              <a:off x="145676" y="591670"/>
              <a:ext cx="11900647" cy="5369560"/>
            </p:xfrm>
            <a:graphic>
              <a:graphicData uri="http://schemas.openxmlformats.org/drawingml/2006/table">
                <a:tbl>
                  <a:tblPr firstRow="1" bandRow="1">
                    <a:tableStyleId>{5C22544A-7EE6-4342-B048-85BDC9FD1C3A}</a:tableStyleId>
                  </a:tblPr>
                  <a:tblGrid>
                    <a:gridCol w="2314687">
                      <a:extLst>
                        <a:ext uri="{9D8B030D-6E8A-4147-A177-3AD203B41FA5}">
                          <a16:colId xmlns:a16="http://schemas.microsoft.com/office/drawing/2014/main" val="20000"/>
                        </a:ext>
                      </a:extLst>
                    </a:gridCol>
                    <a:gridCol w="1697019">
                      <a:extLst>
                        <a:ext uri="{9D8B030D-6E8A-4147-A177-3AD203B41FA5}">
                          <a16:colId xmlns:a16="http://schemas.microsoft.com/office/drawing/2014/main" val="20001"/>
                        </a:ext>
                      </a:extLst>
                    </a:gridCol>
                    <a:gridCol w="2339788">
                      <a:extLst>
                        <a:ext uri="{9D8B030D-6E8A-4147-A177-3AD203B41FA5}">
                          <a16:colId xmlns:a16="http://schemas.microsoft.com/office/drawing/2014/main" val="20002"/>
                        </a:ext>
                      </a:extLst>
                    </a:gridCol>
                    <a:gridCol w="3146612">
                      <a:extLst>
                        <a:ext uri="{9D8B030D-6E8A-4147-A177-3AD203B41FA5}">
                          <a16:colId xmlns:a16="http://schemas.microsoft.com/office/drawing/2014/main" val="20003"/>
                        </a:ext>
                      </a:extLst>
                    </a:gridCol>
                    <a:gridCol w="2402541">
                      <a:extLst>
                        <a:ext uri="{9D8B030D-6E8A-4147-A177-3AD203B41FA5}">
                          <a16:colId xmlns:a16="http://schemas.microsoft.com/office/drawing/2014/main" val="20004"/>
                        </a:ext>
                      </a:extLst>
                    </a:gridCol>
                  </a:tblGrid>
                  <a:tr h="370840">
                    <a:tc>
                      <a:txBody>
                        <a:bodyPr/>
                        <a:lstStyle/>
                        <a:p>
                          <a:r>
                            <a:rPr lang="es-CO" sz="1600" dirty="0"/>
                            <a:t>Parámetro – Caso</a:t>
                          </a:r>
                        </a:p>
                      </a:txBody>
                      <a:tcPr/>
                    </a:tc>
                    <a:tc>
                      <a:txBody>
                        <a:bodyPr/>
                        <a:lstStyle/>
                        <a:p>
                          <a:r>
                            <a:rPr lang="es-CO" sz="1600" dirty="0"/>
                            <a:t>Hipótesis</a:t>
                          </a:r>
                          <a:r>
                            <a:rPr lang="es-CO" sz="1600" baseline="0" dirty="0"/>
                            <a:t> Nula</a:t>
                          </a:r>
                          <a:endParaRPr lang="es-CO" sz="1600" dirty="0"/>
                        </a:p>
                      </a:txBody>
                      <a:tcPr/>
                    </a:tc>
                    <a:tc>
                      <a:txBody>
                        <a:bodyPr/>
                        <a:lstStyle/>
                        <a:p>
                          <a:r>
                            <a:rPr lang="es-CO" sz="1600" dirty="0"/>
                            <a:t>Estadístico de Prueba</a:t>
                          </a:r>
                        </a:p>
                      </a:txBody>
                      <a:tcPr/>
                    </a:tc>
                    <a:tc>
                      <a:txBody>
                        <a:bodyPr/>
                        <a:lstStyle/>
                        <a:p>
                          <a:r>
                            <a:rPr lang="es-CO" sz="1600" dirty="0"/>
                            <a:t>Distribución</a:t>
                          </a:r>
                        </a:p>
                      </a:txBody>
                      <a:tcPr/>
                    </a:tc>
                    <a:tc>
                      <a:txBody>
                        <a:bodyPr/>
                        <a:lstStyle/>
                        <a:p>
                          <a:r>
                            <a:rPr lang="es-CO" sz="1600" dirty="0"/>
                            <a:t>¿Cuándo se usa?</a:t>
                          </a:r>
                        </a:p>
                      </a:txBody>
                      <a:tcPr/>
                    </a:tc>
                    <a:extLst>
                      <a:ext uri="{0D108BD9-81ED-4DB2-BD59-A6C34878D82A}">
                        <a16:rowId xmlns:a16="http://schemas.microsoft.com/office/drawing/2014/main" val="10000"/>
                      </a:ext>
                    </a:extLst>
                  </a:tr>
                  <a:tr h="370840">
                    <a:tc>
                      <a:txBody>
                        <a:bodyPr/>
                        <a:lstStyle/>
                        <a:p>
                          <a:pPr algn="ctr"/>
                          <a:r>
                            <a:rPr lang="es-CO" sz="1600" dirty="0"/>
                            <a:t>Diferencia de dos medias</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𝜇</m:t>
                                    </m:r>
                                  </m:e>
                                  <m:sub>
                                    <m:r>
                                      <a:rPr lang="es-CO" sz="1600" b="0" i="1" smtClean="0">
                                        <a:latin typeface="Cambria Math" panose="02040503050406030204" pitchFamily="18" charset="0"/>
                                      </a:rPr>
                                      <m:t>1</m:t>
                                    </m:r>
                                  </m:sub>
                                </m:sSub>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𝜇</m:t>
                                    </m:r>
                                  </m:e>
                                  <m:sub>
                                    <m:r>
                                      <a:rPr lang="es-CO" sz="1600" b="0" i="1" smtClean="0">
                                        <a:latin typeface="Cambria Math" panose="02040503050406030204" pitchFamily="18" charset="0"/>
                                      </a:rPr>
                                      <m:t>2</m:t>
                                    </m:r>
                                  </m:sub>
                                </m:sSub>
                                <m:r>
                                  <a:rPr lang="es-CO" sz="1600" b="0" i="1" smtClean="0">
                                    <a:latin typeface="Cambria Math" panose="02040503050406030204" pitchFamily="18" charset="0"/>
                                  </a:rPr>
                                  <m:t>=</m:t>
                                </m:r>
                                <m:r>
                                  <a:rPr lang="es-CO" sz="1600" b="0" i="1" smtClean="0">
                                    <a:latin typeface="Cambria Math" panose="02040503050406030204" pitchFamily="18" charset="0"/>
                                  </a:rPr>
                                  <m:t>𝑑</m:t>
                                </m:r>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s-CO" sz="1600" b="0" i="1" smtClean="0">
                                        <a:latin typeface="Cambria Math" panose="02040503050406030204" pitchFamily="18" charset="0"/>
                                      </a:rPr>
                                    </m:ctrlPr>
                                  </m:fPr>
                                  <m:num>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𝑋</m:t>
                                            </m:r>
                                          </m:e>
                                        </m:acc>
                                      </m:e>
                                      <m:sub>
                                        <m:r>
                                          <a:rPr lang="es-CO" sz="1600" b="0" i="1" smtClean="0">
                                            <a:latin typeface="Cambria Math" panose="02040503050406030204" pitchFamily="18" charset="0"/>
                                          </a:rPr>
                                          <m:t>1</m:t>
                                        </m:r>
                                      </m:sub>
                                    </m:sSub>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m:t>
                                        </m:r>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𝑋</m:t>
                                            </m:r>
                                          </m:e>
                                        </m:acc>
                                      </m:e>
                                      <m:sub>
                                        <m:r>
                                          <a:rPr lang="es-CO" sz="1600" b="0" i="1" smtClean="0">
                                            <a:latin typeface="Cambria Math" panose="02040503050406030204" pitchFamily="18" charset="0"/>
                                          </a:rPr>
                                          <m:t>2</m:t>
                                        </m:r>
                                      </m:sub>
                                    </m:sSub>
                                    <m:r>
                                      <a:rPr lang="es-CO" sz="1600" b="0" i="1" smtClean="0">
                                        <a:latin typeface="Cambria Math" panose="02040503050406030204" pitchFamily="18" charset="0"/>
                                      </a:rPr>
                                      <m:t>)−</m:t>
                                    </m:r>
                                    <m:r>
                                      <a:rPr lang="es-CO" sz="1600" b="0" i="1" smtClean="0">
                                        <a:latin typeface="Cambria Math" panose="02040503050406030204" pitchFamily="18" charset="0"/>
                                      </a:rPr>
                                      <m:t>𝑑</m:t>
                                    </m:r>
                                  </m:num>
                                  <m:den>
                                    <m:rad>
                                      <m:radPr>
                                        <m:degHide m:val="on"/>
                                        <m:ctrlPr>
                                          <a:rPr lang="es-CO" sz="1600" b="0" i="1" smtClean="0">
                                            <a:latin typeface="Cambria Math" panose="02040503050406030204" pitchFamily="18" charset="0"/>
                                          </a:rPr>
                                        </m:ctrlPr>
                                      </m:radPr>
                                      <m:deg/>
                                      <m:e>
                                        <m:f>
                                          <m:fPr>
                                            <m:ctrlPr>
                                              <a:rPr lang="es-CO" sz="1600" b="0" i="1" smtClean="0">
                                                <a:latin typeface="Cambria Math" panose="02040503050406030204" pitchFamily="18" charset="0"/>
                                              </a:rPr>
                                            </m:ctrlPr>
                                          </m:fPr>
                                          <m:num>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𝜎</m:t>
                                                </m:r>
                                              </m:e>
                                              <m:sub>
                                                <m:r>
                                                  <a:rPr lang="es-CO" sz="1600" b="0" i="1" smtClean="0">
                                                    <a:latin typeface="Cambria Math" panose="02040503050406030204" pitchFamily="18" charset="0"/>
                                                  </a:rPr>
                                                  <m:t>1</m:t>
                                                </m:r>
                                              </m:sub>
                                              <m:sup>
                                                <m:r>
                                                  <a:rPr lang="es-CO" sz="1600" b="0" i="1" smtClean="0">
                                                    <a:latin typeface="Cambria Math" panose="02040503050406030204" pitchFamily="18" charset="0"/>
                                                  </a:rPr>
                                                  <m:t>2</m:t>
                                                </m:r>
                                              </m:sup>
                                            </m:sSub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1</m:t>
                                                </m:r>
                                              </m:sub>
                                            </m:sSub>
                                          </m:den>
                                        </m:f>
                                        <m:r>
                                          <a:rPr lang="es-CO" sz="1600" b="0" i="1" smtClean="0">
                                            <a:latin typeface="Cambria Math" panose="02040503050406030204" pitchFamily="18" charset="0"/>
                                          </a:rPr>
                                          <m:t>+</m:t>
                                        </m:r>
                                        <m:f>
                                          <m:fPr>
                                            <m:ctrlPr>
                                              <a:rPr lang="es-CO" sz="1600" b="0" i="1" smtClean="0">
                                                <a:latin typeface="Cambria Math" panose="02040503050406030204" pitchFamily="18" charset="0"/>
                                              </a:rPr>
                                            </m:ctrlPr>
                                          </m:fPr>
                                          <m:num>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𝜎</m:t>
                                                </m:r>
                                              </m:e>
                                              <m:sub>
                                                <m:r>
                                                  <a:rPr lang="es-CO" sz="1600" b="0" i="1" smtClean="0">
                                                    <a:latin typeface="Cambria Math" panose="02040503050406030204" pitchFamily="18" charset="0"/>
                                                  </a:rPr>
                                                  <m:t>2</m:t>
                                                </m:r>
                                              </m:sub>
                                              <m:sup>
                                                <m:r>
                                                  <a:rPr lang="es-CO" sz="1600" b="0" i="1" smtClean="0">
                                                    <a:latin typeface="Cambria Math" panose="02040503050406030204" pitchFamily="18" charset="0"/>
                                                  </a:rPr>
                                                  <m:t>2</m:t>
                                                </m:r>
                                              </m:sup>
                                            </m:sSub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2</m:t>
                                                </m:r>
                                              </m:sub>
                                            </m:sSub>
                                          </m:den>
                                        </m:f>
                                      </m:e>
                                    </m:rad>
                                  </m:den>
                                </m:f>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rPr>
                                  <m:t>𝑍</m:t>
                                </m:r>
                              </m:oMath>
                            </m:oMathPara>
                          </a14:m>
                          <a:endParaRPr lang="es-CO" sz="1600" dirty="0"/>
                        </a:p>
                      </a:txBody>
                      <a:tcPr anchor="ctr"/>
                    </a:tc>
                    <a:tc>
                      <a:txBody>
                        <a:bodyPr/>
                        <a:lstStyle/>
                        <a:p>
                          <a:pPr marL="285750" indent="-285750" algn="l">
                            <a:buFontTx/>
                            <a:buChar char="-"/>
                          </a:pPr>
                          <a:r>
                            <a:rPr lang="es-CO" sz="1600" baseline="0" dirty="0"/>
                            <a:t>Las varianzas son conocidas</a:t>
                          </a:r>
                        </a:p>
                        <a:p>
                          <a:pPr marL="285750" indent="-285750" algn="l">
                            <a:buFontTx/>
                            <a:buChar char="-"/>
                          </a:pPr>
                          <a:r>
                            <a:rPr lang="es-CO" sz="1600" baseline="0" dirty="0"/>
                            <a:t>Los tamaños de muestra son mayores que 30</a:t>
                          </a:r>
                          <a:endParaRPr lang="es-CO" sz="1600" dirty="0"/>
                        </a:p>
                      </a:txBody>
                      <a:tcPr anchor="ctr"/>
                    </a:tc>
                    <a:extLst>
                      <a:ext uri="{0D108BD9-81ED-4DB2-BD59-A6C34878D82A}">
                        <a16:rowId xmlns:a16="http://schemas.microsoft.com/office/drawing/2014/main" val="10001"/>
                      </a:ext>
                    </a:extLst>
                  </a:tr>
                  <a:tr h="370840">
                    <a:tc>
                      <a:txBody>
                        <a:bodyPr/>
                        <a:lstStyle/>
                        <a:p>
                          <a:pPr algn="ctr"/>
                          <a:r>
                            <a:rPr lang="es-CO" sz="1600" dirty="0"/>
                            <a:t>Diferencia de dos</a:t>
                          </a:r>
                          <a:r>
                            <a:rPr lang="es-CO" sz="1600" baseline="0" dirty="0"/>
                            <a:t> medias</a:t>
                          </a:r>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𝜇</m:t>
                                    </m:r>
                                  </m:e>
                                  <m:sub>
                                    <m:r>
                                      <a:rPr lang="es-CO" sz="1600" b="0" i="1" smtClean="0">
                                        <a:latin typeface="Cambria Math" panose="02040503050406030204" pitchFamily="18" charset="0"/>
                                      </a:rPr>
                                      <m:t>1</m:t>
                                    </m:r>
                                  </m:sub>
                                </m:sSub>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𝜇</m:t>
                                    </m:r>
                                  </m:e>
                                  <m:sub>
                                    <m:r>
                                      <a:rPr lang="es-CO" sz="1600" b="0" i="1" smtClean="0">
                                        <a:latin typeface="Cambria Math" panose="02040503050406030204" pitchFamily="18" charset="0"/>
                                      </a:rPr>
                                      <m:t>2</m:t>
                                    </m:r>
                                  </m:sub>
                                </m:sSub>
                                <m:r>
                                  <a:rPr lang="es-CO" sz="1600" b="0" i="1" smtClean="0">
                                    <a:latin typeface="Cambria Math" panose="02040503050406030204" pitchFamily="18" charset="0"/>
                                  </a:rPr>
                                  <m:t>=</m:t>
                                </m:r>
                                <m:r>
                                  <a:rPr lang="es-CO" sz="1600" b="0" i="1" smtClean="0">
                                    <a:latin typeface="Cambria Math" panose="02040503050406030204" pitchFamily="18" charset="0"/>
                                  </a:rPr>
                                  <m:t>𝑑</m:t>
                                </m:r>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s-CO" sz="1600" b="0" i="1" smtClean="0">
                                        <a:latin typeface="Cambria Math" panose="02040503050406030204" pitchFamily="18" charset="0"/>
                                      </a:rPr>
                                    </m:ctrlPr>
                                  </m:fPr>
                                  <m:num>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𝑋</m:t>
                                            </m:r>
                                          </m:e>
                                        </m:acc>
                                      </m:e>
                                      <m:sub>
                                        <m:r>
                                          <a:rPr lang="es-CO" sz="1600" b="0" i="1" smtClean="0">
                                            <a:latin typeface="Cambria Math" panose="02040503050406030204" pitchFamily="18" charset="0"/>
                                          </a:rPr>
                                          <m:t>1</m:t>
                                        </m:r>
                                      </m:sub>
                                    </m:sSub>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m:t>
                                        </m:r>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𝑋</m:t>
                                            </m:r>
                                          </m:e>
                                        </m:acc>
                                      </m:e>
                                      <m:sub>
                                        <m:r>
                                          <a:rPr lang="es-CO" sz="1600" b="0" i="1" smtClean="0">
                                            <a:latin typeface="Cambria Math" panose="02040503050406030204" pitchFamily="18" charset="0"/>
                                          </a:rPr>
                                          <m:t>2</m:t>
                                        </m:r>
                                      </m:sub>
                                    </m:sSub>
                                    <m:r>
                                      <a:rPr lang="es-CO" sz="1600" b="0" i="1" smtClean="0">
                                        <a:latin typeface="Cambria Math" panose="02040503050406030204" pitchFamily="18" charset="0"/>
                                      </a:rPr>
                                      <m:t>)−</m:t>
                                    </m:r>
                                    <m:r>
                                      <a:rPr lang="es-CO" sz="1600" b="0" i="1" smtClean="0">
                                        <a:latin typeface="Cambria Math" panose="02040503050406030204" pitchFamily="18" charset="0"/>
                                      </a:rPr>
                                      <m:t>𝑑</m:t>
                                    </m:r>
                                  </m:num>
                                  <m:den>
                                    <m:rad>
                                      <m:radPr>
                                        <m:degHide m:val="on"/>
                                        <m:ctrlPr>
                                          <a:rPr lang="es-CO" sz="1600" b="0" i="1" smtClean="0">
                                            <a:latin typeface="Cambria Math" panose="02040503050406030204" pitchFamily="18" charset="0"/>
                                          </a:rPr>
                                        </m:ctrlPr>
                                      </m:radPr>
                                      <m:deg/>
                                      <m:e>
                                        <m:f>
                                          <m:fPr>
                                            <m:ctrlPr>
                                              <a:rPr lang="es-CO" sz="1600" b="0" i="1" smtClean="0">
                                                <a:latin typeface="Cambria Math" panose="02040503050406030204" pitchFamily="18" charset="0"/>
                                              </a:rPr>
                                            </m:ctrlPr>
                                          </m:fPr>
                                          <m:num>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𝑠</m:t>
                                                </m:r>
                                              </m:e>
                                              <m:sub>
                                                <m:r>
                                                  <a:rPr lang="es-CO" sz="1600" b="0" i="1" smtClean="0">
                                                    <a:latin typeface="Cambria Math" panose="02040503050406030204" pitchFamily="18" charset="0"/>
                                                  </a:rPr>
                                                  <m:t>1</m:t>
                                                </m:r>
                                              </m:sub>
                                              <m:sup>
                                                <m:r>
                                                  <a:rPr lang="es-CO" sz="1600" b="0" i="1" smtClean="0">
                                                    <a:latin typeface="Cambria Math" panose="02040503050406030204" pitchFamily="18" charset="0"/>
                                                  </a:rPr>
                                                  <m:t>2</m:t>
                                                </m:r>
                                              </m:sup>
                                            </m:sSub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1</m:t>
                                                </m:r>
                                              </m:sub>
                                            </m:sSub>
                                          </m:den>
                                        </m:f>
                                        <m:r>
                                          <a:rPr lang="es-CO" sz="1600" b="0" i="1" smtClean="0">
                                            <a:latin typeface="Cambria Math" panose="02040503050406030204" pitchFamily="18" charset="0"/>
                                          </a:rPr>
                                          <m:t>+</m:t>
                                        </m:r>
                                        <m:f>
                                          <m:fPr>
                                            <m:ctrlPr>
                                              <a:rPr lang="es-CO" sz="1600" b="0" i="1" smtClean="0">
                                                <a:latin typeface="Cambria Math" panose="02040503050406030204" pitchFamily="18" charset="0"/>
                                              </a:rPr>
                                            </m:ctrlPr>
                                          </m:fPr>
                                          <m:num>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𝑠</m:t>
                                                </m:r>
                                              </m:e>
                                              <m:sub>
                                                <m:r>
                                                  <a:rPr lang="es-CO" sz="1600" b="0" i="1" smtClean="0">
                                                    <a:latin typeface="Cambria Math" panose="02040503050406030204" pitchFamily="18" charset="0"/>
                                                  </a:rPr>
                                                  <m:t>2</m:t>
                                                </m:r>
                                              </m:sub>
                                              <m:sup>
                                                <m:r>
                                                  <a:rPr lang="es-CO" sz="1600" b="0" i="1" smtClean="0">
                                                    <a:latin typeface="Cambria Math" panose="02040503050406030204" pitchFamily="18" charset="0"/>
                                                  </a:rPr>
                                                  <m:t>2</m:t>
                                                </m:r>
                                              </m:sup>
                                            </m:sSub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2</m:t>
                                                </m:r>
                                              </m:sub>
                                            </m:sSub>
                                          </m:den>
                                        </m:f>
                                      </m:e>
                                    </m:rad>
                                  </m:den>
                                </m:f>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rPr>
                                  <m:t>𝑡</m:t>
                                </m:r>
                                <m:r>
                                  <a:rPr lang="es-CO" sz="1600" b="0" i="1" smtClean="0">
                                    <a:latin typeface="Cambria Math" panose="02040503050406030204" pitchFamily="18" charset="0"/>
                                  </a:rPr>
                                  <m:t> −</m:t>
                                </m:r>
                                <m:r>
                                  <a:rPr lang="es-CO" sz="1600" b="0" i="1" smtClean="0">
                                    <a:latin typeface="Cambria Math" panose="02040503050406030204" pitchFamily="18" charset="0"/>
                                  </a:rPr>
                                  <m:t>𝑠𝑡𝑢𝑑𝑒𝑛𝑡</m:t>
                                </m:r>
                                <m:r>
                                  <a:rPr lang="es-CO" sz="1600" b="0" i="1" smtClean="0">
                                    <a:latin typeface="Cambria Math" panose="02040503050406030204" pitchFamily="18" charset="0"/>
                                  </a:rPr>
                                  <m:t> </m:t>
                                </m:r>
                              </m:oMath>
                            </m:oMathPara>
                          </a14:m>
                          <a:endParaRPr lang="es-CO" sz="1600" dirty="0"/>
                        </a:p>
                        <a:p>
                          <a:pPr algn="ctr"/>
                          <a:r>
                            <a:rPr lang="es-CO" sz="1600" dirty="0"/>
                            <a:t>Con </a:t>
                          </a:r>
                          <a14:m>
                            <m:oMath xmlns:m="http://schemas.openxmlformats.org/officeDocument/2006/math">
                              <m:f>
                                <m:fPr>
                                  <m:ctrlPr>
                                    <a:rPr lang="es-CO" sz="1600" b="0" i="1" smtClean="0">
                                      <a:latin typeface="Cambria Math" panose="02040503050406030204" pitchFamily="18" charset="0"/>
                                    </a:rPr>
                                  </m:ctrlPr>
                                </m:fPr>
                                <m:num>
                                  <m:sSup>
                                    <m:sSupPr>
                                      <m:ctrlPr>
                                        <a:rPr lang="es-CO" sz="1600" b="0" i="1" smtClean="0">
                                          <a:latin typeface="Cambria Math" panose="02040503050406030204" pitchFamily="18" charset="0"/>
                                        </a:rPr>
                                      </m:ctrlPr>
                                    </m:sSupPr>
                                    <m:e>
                                      <m:d>
                                        <m:dPr>
                                          <m:ctrlPr>
                                            <a:rPr lang="es-CO" sz="1600" b="0" i="1" smtClean="0">
                                              <a:latin typeface="Cambria Math" panose="02040503050406030204" pitchFamily="18" charset="0"/>
                                            </a:rPr>
                                          </m:ctrlPr>
                                        </m:dPr>
                                        <m:e>
                                          <m:f>
                                            <m:fPr>
                                              <m:ctrlPr>
                                                <a:rPr lang="es-CO" sz="1600" b="0" i="1" smtClean="0">
                                                  <a:latin typeface="Cambria Math" panose="02040503050406030204" pitchFamily="18" charset="0"/>
                                                </a:rPr>
                                              </m:ctrlPr>
                                            </m:fPr>
                                            <m:num>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𝑠</m:t>
                                                  </m:r>
                                                </m:e>
                                                <m:sub>
                                                  <m:r>
                                                    <a:rPr lang="es-CO" sz="1600" b="0" i="1" smtClean="0">
                                                      <a:latin typeface="Cambria Math" panose="02040503050406030204" pitchFamily="18" charset="0"/>
                                                    </a:rPr>
                                                    <m:t>1</m:t>
                                                  </m:r>
                                                </m:sub>
                                                <m:sup>
                                                  <m:r>
                                                    <a:rPr lang="es-CO" sz="1600" b="0" i="1" smtClean="0">
                                                      <a:latin typeface="Cambria Math" panose="02040503050406030204" pitchFamily="18" charset="0"/>
                                                    </a:rPr>
                                                    <m:t>2</m:t>
                                                  </m:r>
                                                </m:sup>
                                              </m:sSub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1</m:t>
                                                  </m:r>
                                                </m:sub>
                                              </m:sSub>
                                            </m:den>
                                          </m:f>
                                          <m:r>
                                            <a:rPr lang="es-CO" sz="1600" b="0" i="1" smtClean="0">
                                              <a:latin typeface="Cambria Math" panose="02040503050406030204" pitchFamily="18" charset="0"/>
                                            </a:rPr>
                                            <m:t>+</m:t>
                                          </m:r>
                                          <m:f>
                                            <m:fPr>
                                              <m:ctrlPr>
                                                <a:rPr lang="es-CO" sz="1600" b="0" i="1" smtClean="0">
                                                  <a:latin typeface="Cambria Math" panose="02040503050406030204" pitchFamily="18" charset="0"/>
                                                </a:rPr>
                                              </m:ctrlPr>
                                            </m:fPr>
                                            <m:num>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𝑠</m:t>
                                                  </m:r>
                                                </m:e>
                                                <m:sub>
                                                  <m:r>
                                                    <a:rPr lang="es-CO" sz="1600" b="0" i="1" smtClean="0">
                                                      <a:latin typeface="Cambria Math" panose="02040503050406030204" pitchFamily="18" charset="0"/>
                                                    </a:rPr>
                                                    <m:t>2</m:t>
                                                  </m:r>
                                                </m:sub>
                                                <m:sup>
                                                  <m:r>
                                                    <a:rPr lang="es-CO" sz="1600" b="0" i="1" smtClean="0">
                                                      <a:latin typeface="Cambria Math" panose="02040503050406030204" pitchFamily="18" charset="0"/>
                                                    </a:rPr>
                                                    <m:t>2</m:t>
                                                  </m:r>
                                                </m:sup>
                                              </m:sSub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2</m:t>
                                                  </m:r>
                                                </m:sub>
                                              </m:sSub>
                                            </m:den>
                                          </m:f>
                                        </m:e>
                                      </m:d>
                                    </m:e>
                                    <m:sup>
                                      <m:r>
                                        <a:rPr lang="es-CO" sz="1600" b="0" i="1" smtClean="0">
                                          <a:latin typeface="Cambria Math" panose="02040503050406030204" pitchFamily="18" charset="0"/>
                                        </a:rPr>
                                        <m:t>2</m:t>
                                      </m:r>
                                    </m:sup>
                                  </m:sSup>
                                </m:num>
                                <m:den>
                                  <m:f>
                                    <m:fPr>
                                      <m:ctrlPr>
                                        <a:rPr lang="es-CO" sz="1600" b="0" i="1" smtClean="0">
                                          <a:latin typeface="Cambria Math" panose="02040503050406030204" pitchFamily="18" charset="0"/>
                                        </a:rPr>
                                      </m:ctrlPr>
                                    </m:fPr>
                                    <m:num>
                                      <m:sSup>
                                        <m:sSupPr>
                                          <m:ctrlPr>
                                            <a:rPr lang="es-CO" sz="1600" b="0" i="1" smtClean="0">
                                              <a:latin typeface="Cambria Math" panose="02040503050406030204" pitchFamily="18" charset="0"/>
                                            </a:rPr>
                                          </m:ctrlPr>
                                        </m:sSupPr>
                                        <m:e>
                                          <m:d>
                                            <m:dPr>
                                              <m:ctrlPr>
                                                <a:rPr lang="es-CO" sz="1600" b="0" i="1" smtClean="0">
                                                  <a:latin typeface="Cambria Math" panose="02040503050406030204" pitchFamily="18" charset="0"/>
                                                </a:rPr>
                                              </m:ctrlPr>
                                            </m:dPr>
                                            <m:e>
                                              <m:f>
                                                <m:fPr>
                                                  <m:ctrlPr>
                                                    <a:rPr lang="es-CO" sz="1600" b="0" i="1" smtClean="0">
                                                      <a:latin typeface="Cambria Math" panose="02040503050406030204" pitchFamily="18" charset="0"/>
                                                    </a:rPr>
                                                  </m:ctrlPr>
                                                </m:fPr>
                                                <m:num>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𝑠</m:t>
                                                      </m:r>
                                                    </m:e>
                                                    <m:sub>
                                                      <m:r>
                                                        <a:rPr lang="es-CO" sz="1600" b="0" i="1" smtClean="0">
                                                          <a:latin typeface="Cambria Math" panose="02040503050406030204" pitchFamily="18" charset="0"/>
                                                        </a:rPr>
                                                        <m:t>1</m:t>
                                                      </m:r>
                                                    </m:sub>
                                                    <m:sup>
                                                      <m:r>
                                                        <a:rPr lang="es-CO" sz="1600" b="0" i="1" smtClean="0">
                                                          <a:latin typeface="Cambria Math" panose="02040503050406030204" pitchFamily="18" charset="0"/>
                                                        </a:rPr>
                                                        <m:t>2</m:t>
                                                      </m:r>
                                                    </m:sup>
                                                  </m:sSub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1</m:t>
                                                      </m:r>
                                                    </m:sub>
                                                  </m:sSub>
                                                </m:den>
                                              </m:f>
                                            </m:e>
                                          </m:d>
                                        </m:e>
                                        <m:sup>
                                          <m:r>
                                            <a:rPr lang="es-CO" sz="1600" b="0" i="1" smtClean="0">
                                              <a:latin typeface="Cambria Math" panose="02040503050406030204" pitchFamily="18" charset="0"/>
                                            </a:rPr>
                                            <m:t>2</m:t>
                                          </m:r>
                                        </m:sup>
                                      </m:s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1</m:t>
                                          </m:r>
                                        </m:sub>
                                      </m:sSub>
                                      <m:r>
                                        <a:rPr lang="es-CO" sz="1600" b="0" i="1" smtClean="0">
                                          <a:latin typeface="Cambria Math" panose="02040503050406030204" pitchFamily="18" charset="0"/>
                                        </a:rPr>
                                        <m:t>−1</m:t>
                                      </m:r>
                                    </m:den>
                                  </m:f>
                                  <m:r>
                                    <a:rPr lang="es-CO" sz="1600" b="0" i="1" smtClean="0">
                                      <a:latin typeface="Cambria Math" panose="02040503050406030204" pitchFamily="18" charset="0"/>
                                    </a:rPr>
                                    <m:t>+</m:t>
                                  </m:r>
                                  <m:f>
                                    <m:fPr>
                                      <m:ctrlPr>
                                        <a:rPr lang="es-CO" sz="1600" b="0" i="1" smtClean="0">
                                          <a:latin typeface="Cambria Math" panose="02040503050406030204" pitchFamily="18" charset="0"/>
                                        </a:rPr>
                                      </m:ctrlPr>
                                    </m:fPr>
                                    <m:num>
                                      <m:sSup>
                                        <m:sSupPr>
                                          <m:ctrlPr>
                                            <a:rPr lang="es-CO" sz="1600" b="0" i="1" smtClean="0">
                                              <a:latin typeface="Cambria Math" panose="02040503050406030204" pitchFamily="18" charset="0"/>
                                            </a:rPr>
                                          </m:ctrlPr>
                                        </m:sSupPr>
                                        <m:e>
                                          <m:d>
                                            <m:dPr>
                                              <m:ctrlPr>
                                                <a:rPr lang="es-CO" sz="1600" b="0" i="1" smtClean="0">
                                                  <a:latin typeface="Cambria Math" panose="02040503050406030204" pitchFamily="18" charset="0"/>
                                                </a:rPr>
                                              </m:ctrlPr>
                                            </m:dPr>
                                            <m:e>
                                              <m:f>
                                                <m:fPr>
                                                  <m:ctrlPr>
                                                    <a:rPr lang="es-CO" sz="1600" b="0" i="1" smtClean="0">
                                                      <a:latin typeface="Cambria Math" panose="02040503050406030204" pitchFamily="18" charset="0"/>
                                                    </a:rPr>
                                                  </m:ctrlPr>
                                                </m:fPr>
                                                <m:num>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𝑠</m:t>
                                                      </m:r>
                                                    </m:e>
                                                    <m:sub>
                                                      <m:r>
                                                        <a:rPr lang="es-CO" sz="1600" b="0" i="1" smtClean="0">
                                                          <a:latin typeface="Cambria Math" panose="02040503050406030204" pitchFamily="18" charset="0"/>
                                                        </a:rPr>
                                                        <m:t>2</m:t>
                                                      </m:r>
                                                    </m:sub>
                                                    <m:sup>
                                                      <m:r>
                                                        <a:rPr lang="es-CO" sz="1600" b="0" i="1" smtClean="0">
                                                          <a:latin typeface="Cambria Math" panose="02040503050406030204" pitchFamily="18" charset="0"/>
                                                        </a:rPr>
                                                        <m:t>2</m:t>
                                                      </m:r>
                                                    </m:sup>
                                                  </m:sSub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2</m:t>
                                                      </m:r>
                                                    </m:sub>
                                                  </m:sSub>
                                                </m:den>
                                              </m:f>
                                            </m:e>
                                          </m:d>
                                        </m:e>
                                        <m:sup>
                                          <m:r>
                                            <a:rPr lang="es-CO" sz="1600" b="0" i="1" smtClean="0">
                                              <a:latin typeface="Cambria Math" panose="02040503050406030204" pitchFamily="18" charset="0"/>
                                            </a:rPr>
                                            <m:t>2</m:t>
                                          </m:r>
                                        </m:sup>
                                      </m:s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2</m:t>
                                          </m:r>
                                        </m:sub>
                                      </m:sSub>
                                      <m:r>
                                        <a:rPr lang="es-CO" sz="1600" b="0" i="1" smtClean="0">
                                          <a:latin typeface="Cambria Math" panose="02040503050406030204" pitchFamily="18" charset="0"/>
                                        </a:rPr>
                                        <m:t>−1</m:t>
                                      </m:r>
                                    </m:den>
                                  </m:f>
                                </m:den>
                              </m:f>
                              <m:r>
                                <a:rPr lang="es-CO" sz="1600" b="0" i="1" smtClean="0">
                                  <a:latin typeface="Cambria Math" panose="02040503050406030204" pitchFamily="18" charset="0"/>
                                </a:rPr>
                                <m:t> </m:t>
                              </m:r>
                            </m:oMath>
                          </a14:m>
                          <a:r>
                            <a:rPr lang="es-CO" sz="1600" dirty="0"/>
                            <a:t>grados de libertad</a:t>
                          </a:r>
                        </a:p>
                      </a:txBody>
                      <a:tcPr anchor="ctr"/>
                    </a:tc>
                    <a:tc>
                      <a:txBody>
                        <a:bodyPr/>
                        <a:lstStyle/>
                        <a:p>
                          <a:pPr marL="285750" indent="-285750" algn="l">
                            <a:buFontTx/>
                            <a:buChar char="-"/>
                          </a:pPr>
                          <a:r>
                            <a:rPr lang="es-CO" sz="1600" baseline="0" dirty="0"/>
                            <a:t>Las varianzas son desconocidas y diferentes</a:t>
                          </a:r>
                        </a:p>
                        <a:p>
                          <a:pPr marL="285750" indent="-285750" algn="l">
                            <a:buFontTx/>
                            <a:buChar char="-"/>
                          </a:pPr>
                          <a:r>
                            <a:rPr lang="es-CO" sz="1600" baseline="0" dirty="0"/>
                            <a:t>Los tamaños de muestra son menores que 30</a:t>
                          </a:r>
                          <a:endParaRPr lang="es-CO" sz="1600" dirty="0"/>
                        </a:p>
                      </a:txBody>
                      <a:tcPr anchor="ctr"/>
                    </a:tc>
                    <a:extLst>
                      <a:ext uri="{0D108BD9-81ED-4DB2-BD59-A6C34878D82A}">
                        <a16:rowId xmlns:a16="http://schemas.microsoft.com/office/drawing/2014/main" val="10002"/>
                      </a:ext>
                    </a:extLst>
                  </a:tr>
                  <a:tr h="370840">
                    <a:tc>
                      <a:txBody>
                        <a:bodyPr/>
                        <a:lstStyle/>
                        <a:p>
                          <a:pPr algn="ctr"/>
                          <a:r>
                            <a:rPr lang="es-CO" sz="1600" dirty="0"/>
                            <a:t>Diferencia de dos medias</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𝜇</m:t>
                                    </m:r>
                                  </m:e>
                                  <m:sub>
                                    <m:r>
                                      <a:rPr lang="es-CO" sz="1600" b="0" i="1" smtClean="0">
                                        <a:latin typeface="Cambria Math" panose="02040503050406030204" pitchFamily="18" charset="0"/>
                                      </a:rPr>
                                      <m:t>1</m:t>
                                    </m:r>
                                  </m:sub>
                                </m:sSub>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𝜇</m:t>
                                    </m:r>
                                  </m:e>
                                  <m:sub>
                                    <m:r>
                                      <a:rPr lang="es-CO" sz="1600" b="0" i="1" smtClean="0">
                                        <a:latin typeface="Cambria Math" panose="02040503050406030204" pitchFamily="18" charset="0"/>
                                      </a:rPr>
                                      <m:t>2</m:t>
                                    </m:r>
                                  </m:sub>
                                </m:sSub>
                                <m:r>
                                  <a:rPr lang="es-CO" sz="1600" b="0" i="1" smtClean="0">
                                    <a:latin typeface="Cambria Math" panose="02040503050406030204" pitchFamily="18" charset="0"/>
                                  </a:rPr>
                                  <m:t>=</m:t>
                                </m:r>
                                <m:r>
                                  <a:rPr lang="es-CO" sz="1600" b="0" i="1" smtClean="0">
                                    <a:latin typeface="Cambria Math" panose="02040503050406030204" pitchFamily="18" charset="0"/>
                                  </a:rPr>
                                  <m:t>𝑑</m:t>
                                </m:r>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s-CO" sz="1600" b="0" i="1" smtClean="0">
                                        <a:latin typeface="Cambria Math" panose="02040503050406030204" pitchFamily="18" charset="0"/>
                                      </a:rPr>
                                    </m:ctrlPr>
                                  </m:fPr>
                                  <m:num>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𝑋</m:t>
                                            </m:r>
                                          </m:e>
                                        </m:acc>
                                      </m:e>
                                      <m:sub>
                                        <m:r>
                                          <a:rPr lang="es-CO" sz="1600" b="0" i="1" smtClean="0">
                                            <a:latin typeface="Cambria Math" panose="02040503050406030204" pitchFamily="18" charset="0"/>
                                          </a:rPr>
                                          <m:t>1</m:t>
                                        </m:r>
                                      </m:sub>
                                    </m:sSub>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m:t>
                                        </m:r>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𝑋</m:t>
                                            </m:r>
                                          </m:e>
                                        </m:acc>
                                      </m:e>
                                      <m:sub>
                                        <m:r>
                                          <a:rPr lang="es-CO" sz="1600" b="0" i="1" smtClean="0">
                                            <a:latin typeface="Cambria Math" panose="02040503050406030204" pitchFamily="18" charset="0"/>
                                          </a:rPr>
                                          <m:t>2</m:t>
                                        </m:r>
                                      </m:sub>
                                    </m:sSub>
                                    <m:r>
                                      <a:rPr lang="es-CO" sz="1600" b="0" i="1" smtClean="0">
                                        <a:latin typeface="Cambria Math" panose="02040503050406030204" pitchFamily="18" charset="0"/>
                                      </a:rPr>
                                      <m:t>)−</m:t>
                                    </m:r>
                                    <m:r>
                                      <a:rPr lang="es-CO" sz="1600" b="0" i="1" smtClean="0">
                                        <a:latin typeface="Cambria Math" panose="02040503050406030204" pitchFamily="18" charset="0"/>
                                      </a:rPr>
                                      <m:t>𝑑</m:t>
                                    </m:r>
                                  </m:num>
                                  <m:den>
                                    <m:rad>
                                      <m:radPr>
                                        <m:degHide m:val="on"/>
                                        <m:ctrlPr>
                                          <a:rPr lang="es-CO" sz="1600" b="0" i="1" smtClean="0">
                                            <a:latin typeface="Cambria Math" panose="02040503050406030204" pitchFamily="18" charset="0"/>
                                          </a:rPr>
                                        </m:ctrlPr>
                                      </m:radPr>
                                      <m:deg/>
                                      <m:e>
                                        <m:f>
                                          <m:fPr>
                                            <m:ctrlPr>
                                              <a:rPr lang="es-CO" sz="1600" b="0" i="1" smtClean="0">
                                                <a:latin typeface="Cambria Math" panose="02040503050406030204" pitchFamily="18" charset="0"/>
                                              </a:rPr>
                                            </m:ctrlPr>
                                          </m:fPr>
                                          <m:num>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1</m:t>
                                                    </m:r>
                                                  </m:sub>
                                                </m:sSub>
                                                <m:r>
                                                  <a:rPr lang="es-CO" sz="1600" b="0" i="1" smtClean="0">
                                                    <a:latin typeface="Cambria Math" panose="02040503050406030204" pitchFamily="18" charset="0"/>
                                                  </a:rPr>
                                                  <m:t>−1)</m:t>
                                                </m:r>
                                                <m:r>
                                                  <a:rPr lang="es-CO" sz="1600" b="0" i="1" smtClean="0">
                                                    <a:latin typeface="Cambria Math" panose="02040503050406030204" pitchFamily="18" charset="0"/>
                                                  </a:rPr>
                                                  <m:t>𝑠</m:t>
                                                </m:r>
                                              </m:e>
                                              <m:sub>
                                                <m:r>
                                                  <a:rPr lang="es-CO" sz="1600" b="0" i="1" smtClean="0">
                                                    <a:latin typeface="Cambria Math" panose="02040503050406030204" pitchFamily="18" charset="0"/>
                                                  </a:rPr>
                                                  <m:t>1</m:t>
                                                </m:r>
                                              </m:sub>
                                              <m:sup>
                                                <m:r>
                                                  <a:rPr lang="es-CO" sz="1600" b="0" i="1" smtClean="0">
                                                    <a:latin typeface="Cambria Math" panose="02040503050406030204" pitchFamily="18" charset="0"/>
                                                  </a:rPr>
                                                  <m:t>2</m:t>
                                                </m:r>
                                              </m:sup>
                                            </m:sSubSup>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2</m:t>
                                                </m:r>
                                              </m:sub>
                                            </m:sSub>
                                            <m:r>
                                              <a:rPr lang="es-CO" sz="1600" b="0" i="1" smtClean="0">
                                                <a:latin typeface="Cambria Math" panose="02040503050406030204" pitchFamily="18" charset="0"/>
                                              </a:rPr>
                                              <m:t>−1)</m:t>
                                            </m:r>
                                            <m:sSubSup>
                                              <m:sSubSupPr>
                                                <m:ctrlPr>
                                                  <a:rPr lang="es-CO" sz="1600" b="0" i="1" smtClean="0">
                                                    <a:latin typeface="Cambria Math" panose="02040503050406030204" pitchFamily="18" charset="0"/>
                                                  </a:rPr>
                                                </m:ctrlPr>
                                              </m:sSubSupPr>
                                              <m:e>
                                                <m:r>
                                                  <a:rPr lang="es-CO" sz="1600" b="0" i="1" smtClean="0">
                                                    <a:latin typeface="Cambria Math" panose="02040503050406030204" pitchFamily="18" charset="0"/>
                                                  </a:rPr>
                                                  <m:t>𝑠</m:t>
                                                </m:r>
                                              </m:e>
                                              <m:sub>
                                                <m:r>
                                                  <a:rPr lang="es-CO" sz="1600" b="0" i="1" smtClean="0">
                                                    <a:latin typeface="Cambria Math" panose="02040503050406030204" pitchFamily="18" charset="0"/>
                                                  </a:rPr>
                                                  <m:t>2</m:t>
                                                </m:r>
                                              </m:sub>
                                              <m:sup>
                                                <m:r>
                                                  <a:rPr lang="es-CO" sz="1600" b="0" i="1" smtClean="0">
                                                    <a:latin typeface="Cambria Math" panose="02040503050406030204" pitchFamily="18" charset="0"/>
                                                  </a:rPr>
                                                  <m:t>2</m:t>
                                                </m:r>
                                              </m:sup>
                                            </m:sSubSup>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1</m:t>
                                                </m:r>
                                              </m:sub>
                                            </m:sSub>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2</m:t>
                                                </m:r>
                                              </m:sub>
                                            </m:sSub>
                                            <m:r>
                                              <a:rPr lang="es-CO" sz="1600" b="0" i="1" smtClean="0">
                                                <a:latin typeface="Cambria Math" panose="02040503050406030204" pitchFamily="18" charset="0"/>
                                              </a:rPr>
                                              <m:t>−1 </m:t>
                                            </m:r>
                                          </m:den>
                                        </m:f>
                                      </m:e>
                                    </m:rad>
                                  </m:den>
                                </m:f>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rPr>
                                  <m:t>𝑡</m:t>
                                </m:r>
                                <m:r>
                                  <a:rPr lang="es-CO" sz="1600" b="0" i="1" smtClean="0">
                                    <a:latin typeface="Cambria Math" panose="02040503050406030204" pitchFamily="18" charset="0"/>
                                  </a:rPr>
                                  <m:t> −</m:t>
                                </m:r>
                                <m:r>
                                  <a:rPr lang="es-CO" sz="1600" b="0" i="1" smtClean="0">
                                    <a:latin typeface="Cambria Math" panose="02040503050406030204" pitchFamily="18" charset="0"/>
                                  </a:rPr>
                                  <m:t>𝑠𝑡𝑢𝑑𝑒𝑛𝑡</m:t>
                                </m:r>
                                <m:r>
                                  <a:rPr lang="es-CO" sz="1600" b="0" i="1" smtClean="0">
                                    <a:latin typeface="Cambria Math" panose="02040503050406030204" pitchFamily="18" charset="0"/>
                                  </a:rPr>
                                  <m:t> </m:t>
                                </m:r>
                              </m:oMath>
                            </m:oMathPara>
                          </a14:m>
                          <a:endParaRPr lang="es-CO" sz="1600" dirty="0"/>
                        </a:p>
                        <a:p>
                          <a:pPr algn="ctr"/>
                          <a:r>
                            <a:rPr lang="es-CO" sz="1600" dirty="0"/>
                            <a:t>Con n-2 grados de libertad</a:t>
                          </a:r>
                        </a:p>
                      </a:txBody>
                      <a:tcPr anchor="ctr"/>
                    </a:tc>
                    <a:tc>
                      <a:txBody>
                        <a:bodyPr/>
                        <a:lstStyle/>
                        <a:p>
                          <a:pPr marL="285750" indent="-285750" algn="l">
                            <a:buFontTx/>
                            <a:buChar char="-"/>
                          </a:pPr>
                          <a:r>
                            <a:rPr lang="es-CO" sz="1600" baseline="0" dirty="0"/>
                            <a:t>Las varianzas son desconocidas e iguales</a:t>
                          </a:r>
                        </a:p>
                        <a:p>
                          <a:pPr marL="285750" indent="-285750" algn="l">
                            <a:buFontTx/>
                            <a:buChar char="-"/>
                          </a:pPr>
                          <a:r>
                            <a:rPr lang="es-CO" sz="1600" baseline="0" dirty="0"/>
                            <a:t>Los tamaños de muestra son menores que 30</a:t>
                          </a:r>
                          <a:endParaRPr lang="es-CO" sz="1600" dirty="0"/>
                        </a:p>
                      </a:txBody>
                      <a:tcPr anchor="ctr"/>
                    </a:tc>
                    <a:extLst>
                      <a:ext uri="{0D108BD9-81ED-4DB2-BD59-A6C34878D82A}">
                        <a16:rowId xmlns:a16="http://schemas.microsoft.com/office/drawing/2014/main" val="10003"/>
                      </a:ext>
                    </a:extLst>
                  </a:tr>
                  <a:tr h="370840">
                    <a:tc>
                      <a:txBody>
                        <a:bodyPr/>
                        <a:lstStyle/>
                        <a:p>
                          <a:pPr algn="ctr"/>
                          <a:r>
                            <a:rPr lang="es-CO" sz="1600" dirty="0"/>
                            <a:t>Diferencia</a:t>
                          </a:r>
                          <a:r>
                            <a:rPr lang="es-CO" sz="1600" baseline="0" dirty="0"/>
                            <a:t> de medias pareadas</a:t>
                          </a:r>
                          <a:endParaRPr lang="es-CO"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𝜇</m:t>
                                    </m:r>
                                  </m:e>
                                  <m:sub>
                                    <m:r>
                                      <a:rPr lang="es-CO" sz="1600" b="0" i="1" smtClean="0">
                                        <a:latin typeface="Cambria Math" panose="02040503050406030204" pitchFamily="18" charset="0"/>
                                      </a:rPr>
                                      <m:t>𝑑</m:t>
                                    </m:r>
                                  </m:sub>
                                </m:sSub>
                                <m:r>
                                  <a:rPr lang="es-CO" sz="1600" b="0" i="1" smtClean="0">
                                    <a:latin typeface="Cambria Math" panose="02040503050406030204" pitchFamily="18" charset="0"/>
                                  </a:rPr>
                                  <m:t>=</m:t>
                                </m:r>
                                <m:r>
                                  <a:rPr lang="es-CO" sz="1600" b="0" i="1" smtClean="0">
                                    <a:latin typeface="Cambria Math" panose="02040503050406030204" pitchFamily="18" charset="0"/>
                                  </a:rPr>
                                  <m:t>𝑑</m:t>
                                </m:r>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rad>
                                  <m:radPr>
                                    <m:degHide m:val="on"/>
                                    <m:ctrlPr>
                                      <a:rPr lang="es-CO" sz="1600" b="0" i="1" smtClean="0">
                                        <a:latin typeface="Cambria Math" panose="02040503050406030204" pitchFamily="18" charset="0"/>
                                      </a:rPr>
                                    </m:ctrlPr>
                                  </m:radPr>
                                  <m:deg/>
                                  <m:e>
                                    <m:r>
                                      <a:rPr lang="es-CO" sz="1600" b="0" i="1" smtClean="0">
                                        <a:latin typeface="Cambria Math" panose="02040503050406030204" pitchFamily="18" charset="0"/>
                                      </a:rPr>
                                      <m:t>𝑛</m:t>
                                    </m:r>
                                  </m:e>
                                </m:rad>
                                <m:f>
                                  <m:fPr>
                                    <m:ctrlPr>
                                      <a:rPr lang="es-CO" sz="1600" b="0" i="1" smtClean="0">
                                        <a:latin typeface="Cambria Math" panose="02040503050406030204" pitchFamily="18" charset="0"/>
                                      </a:rPr>
                                    </m:ctrlPr>
                                  </m:fPr>
                                  <m:num>
                                    <m:r>
                                      <a:rPr lang="es-CO" sz="1600" b="0" i="1" smtClean="0">
                                        <a:latin typeface="Cambria Math" panose="02040503050406030204" pitchFamily="18" charset="0"/>
                                      </a:rPr>
                                      <m:t>(</m:t>
                                    </m:r>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𝐷</m:t>
                                        </m:r>
                                      </m:e>
                                    </m:acc>
                                    <m:r>
                                      <a:rPr lang="es-CO" sz="1600" b="0" i="1" smtClean="0">
                                        <a:latin typeface="Cambria Math" panose="02040503050406030204" pitchFamily="18" charset="0"/>
                                      </a:rPr>
                                      <m:t>−</m:t>
                                    </m:r>
                                    <m:r>
                                      <a:rPr lang="es-CO" sz="1600" b="0" i="1" smtClean="0">
                                        <a:latin typeface="Cambria Math" panose="02040503050406030204" pitchFamily="18" charset="0"/>
                                      </a:rPr>
                                      <m:t>𝑑</m:t>
                                    </m:r>
                                    <m:r>
                                      <a:rPr lang="es-CO" sz="1600" b="0" i="1" smtClean="0">
                                        <a:latin typeface="Cambria Math" panose="02040503050406030204" pitchFamily="18" charset="0"/>
                                      </a:rPr>
                                      <m:t>)</m:t>
                                    </m:r>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𝑠</m:t>
                                        </m:r>
                                      </m:e>
                                      <m:sub>
                                        <m:r>
                                          <a:rPr lang="es-CO" sz="1600" b="0" i="1" smtClean="0">
                                            <a:latin typeface="Cambria Math" panose="02040503050406030204" pitchFamily="18" charset="0"/>
                                          </a:rPr>
                                          <m:t>𝑑</m:t>
                                        </m:r>
                                      </m:sub>
                                    </m:sSub>
                                  </m:den>
                                </m:f>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rPr>
                                  <m:t>𝑡</m:t>
                                </m:r>
                                <m:r>
                                  <a:rPr lang="es-CO" sz="1600" b="0" i="1" smtClean="0">
                                    <a:latin typeface="Cambria Math" panose="02040503050406030204" pitchFamily="18" charset="0"/>
                                  </a:rPr>
                                  <m:t> −</m:t>
                                </m:r>
                                <m:r>
                                  <a:rPr lang="es-CO" sz="1600" b="0" i="1" smtClean="0">
                                    <a:latin typeface="Cambria Math" panose="02040503050406030204" pitchFamily="18" charset="0"/>
                                  </a:rPr>
                                  <m:t>𝑠𝑡𝑢𝑑𝑒𝑛𝑡</m:t>
                                </m:r>
                                <m:r>
                                  <a:rPr lang="es-CO" sz="1600" b="0" i="1" smtClean="0">
                                    <a:latin typeface="Cambria Math" panose="02040503050406030204" pitchFamily="18" charset="0"/>
                                  </a:rPr>
                                  <m:t> </m:t>
                                </m:r>
                              </m:oMath>
                            </m:oMathPara>
                          </a14:m>
                          <a:endParaRPr lang="es-CO" sz="1600" dirty="0"/>
                        </a:p>
                        <a:p>
                          <a:pPr algn="ctr"/>
                          <a:r>
                            <a:rPr lang="es-CO" sz="1600" dirty="0"/>
                            <a:t>Con n-1 grados de libertad</a:t>
                          </a:r>
                        </a:p>
                        <a:p>
                          <a:pPr algn="ctr"/>
                          <a:endParaRPr lang="es-CO" sz="1600" dirty="0"/>
                        </a:p>
                      </a:txBody>
                      <a:tcPr anchor="ctr"/>
                    </a:tc>
                    <a:tc>
                      <a:txBody>
                        <a:bodyPr/>
                        <a:lstStyle/>
                        <a:p>
                          <a:pPr marL="285750" indent="-285750" algn="l">
                            <a:buFontTx/>
                            <a:buChar char="-"/>
                          </a:pPr>
                          <a:r>
                            <a:rPr lang="es-CO" sz="1600" dirty="0"/>
                            <a:t>Muestras pareadas</a:t>
                          </a:r>
                        </a:p>
                      </a:txBody>
                      <a:tcPr anchor="ctr"/>
                    </a:tc>
                    <a:extLst>
                      <a:ext uri="{0D108BD9-81ED-4DB2-BD59-A6C34878D82A}">
                        <a16:rowId xmlns:a16="http://schemas.microsoft.com/office/drawing/2014/main" val="10004"/>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1649701746"/>
                  </p:ext>
                </p:extLst>
              </p:nvPr>
            </p:nvGraphicFramePr>
            <p:xfrm>
              <a:off x="145676" y="591670"/>
              <a:ext cx="11900647" cy="5369560"/>
            </p:xfrm>
            <a:graphic>
              <a:graphicData uri="http://schemas.openxmlformats.org/drawingml/2006/table">
                <a:tbl>
                  <a:tblPr firstRow="1" bandRow="1">
                    <a:tableStyleId>{5C22544A-7EE6-4342-B048-85BDC9FD1C3A}</a:tableStyleId>
                  </a:tblPr>
                  <a:tblGrid>
                    <a:gridCol w="2314687"/>
                    <a:gridCol w="1697019"/>
                    <a:gridCol w="2339788"/>
                    <a:gridCol w="3146612"/>
                    <a:gridCol w="2402541"/>
                  </a:tblGrid>
                  <a:tr h="370840">
                    <a:tc>
                      <a:txBody>
                        <a:bodyPr/>
                        <a:lstStyle/>
                        <a:p>
                          <a:r>
                            <a:rPr lang="es-CO" sz="1600" dirty="0" smtClean="0"/>
                            <a:t>Parámetro – Caso</a:t>
                          </a:r>
                          <a:endParaRPr lang="es-CO" sz="1600" dirty="0"/>
                        </a:p>
                      </a:txBody>
                      <a:tcPr/>
                    </a:tc>
                    <a:tc>
                      <a:txBody>
                        <a:bodyPr/>
                        <a:lstStyle/>
                        <a:p>
                          <a:r>
                            <a:rPr lang="es-CO" sz="1600" dirty="0" smtClean="0"/>
                            <a:t>Hipótesis</a:t>
                          </a:r>
                          <a:r>
                            <a:rPr lang="es-CO" sz="1600" baseline="0" dirty="0" smtClean="0"/>
                            <a:t> Nula</a:t>
                          </a:r>
                          <a:endParaRPr lang="es-CO" sz="1600" dirty="0"/>
                        </a:p>
                      </a:txBody>
                      <a:tcPr/>
                    </a:tc>
                    <a:tc>
                      <a:txBody>
                        <a:bodyPr/>
                        <a:lstStyle/>
                        <a:p>
                          <a:r>
                            <a:rPr lang="es-CO" sz="1600" dirty="0" smtClean="0"/>
                            <a:t>Estadístico de Prueba</a:t>
                          </a:r>
                          <a:endParaRPr lang="es-CO" sz="1600" dirty="0"/>
                        </a:p>
                      </a:txBody>
                      <a:tcPr/>
                    </a:tc>
                    <a:tc>
                      <a:txBody>
                        <a:bodyPr/>
                        <a:lstStyle/>
                        <a:p>
                          <a:r>
                            <a:rPr lang="es-CO" sz="1600" dirty="0" smtClean="0"/>
                            <a:t>Distribución</a:t>
                          </a:r>
                          <a:endParaRPr lang="es-CO" sz="1600" dirty="0"/>
                        </a:p>
                      </a:txBody>
                      <a:tcPr/>
                    </a:tc>
                    <a:tc>
                      <a:txBody>
                        <a:bodyPr/>
                        <a:lstStyle/>
                        <a:p>
                          <a:r>
                            <a:rPr lang="es-CO" sz="1600" dirty="0" smtClean="0"/>
                            <a:t>¿Cuándo se usa?</a:t>
                          </a:r>
                          <a:endParaRPr lang="es-CO" sz="1600" dirty="0"/>
                        </a:p>
                      </a:txBody>
                      <a:tcPr/>
                    </a:tc>
                  </a:tr>
                  <a:tr h="1310640">
                    <a:tc>
                      <a:txBody>
                        <a:bodyPr/>
                        <a:lstStyle/>
                        <a:p>
                          <a:pPr algn="ctr"/>
                          <a:r>
                            <a:rPr lang="es-CO" sz="1600" dirty="0" smtClean="0"/>
                            <a:t>Diferencia de dos medias</a:t>
                          </a:r>
                        </a:p>
                      </a:txBody>
                      <a:tcPr anchor="ctr"/>
                    </a:tc>
                    <a:tc>
                      <a:txBody>
                        <a:bodyPr/>
                        <a:lstStyle/>
                        <a:p>
                          <a:endParaRPr lang="es-CO"/>
                        </a:p>
                      </a:txBody>
                      <a:tcPr anchor="ctr">
                        <a:blipFill rotWithShape="0">
                          <a:blip r:embed="rId3"/>
                          <a:stretch>
                            <a:fillRect l="-136559" t="-29767" r="-465591" b="-282326"/>
                          </a:stretch>
                        </a:blipFill>
                      </a:tcPr>
                    </a:tc>
                    <a:tc>
                      <a:txBody>
                        <a:bodyPr/>
                        <a:lstStyle/>
                        <a:p>
                          <a:endParaRPr lang="es-CO"/>
                        </a:p>
                      </a:txBody>
                      <a:tcPr anchor="ctr">
                        <a:blipFill rotWithShape="0">
                          <a:blip r:embed="rId3"/>
                          <a:stretch>
                            <a:fillRect l="-171875" t="-29767" r="-238281" b="-282326"/>
                          </a:stretch>
                        </a:blipFill>
                      </a:tcPr>
                    </a:tc>
                    <a:tc>
                      <a:txBody>
                        <a:bodyPr/>
                        <a:lstStyle/>
                        <a:p>
                          <a:endParaRPr lang="es-CO"/>
                        </a:p>
                      </a:txBody>
                      <a:tcPr anchor="ctr">
                        <a:blipFill rotWithShape="0">
                          <a:blip r:embed="rId3"/>
                          <a:stretch>
                            <a:fillRect l="-201934" t="-29767" r="-76983" b="-282326"/>
                          </a:stretch>
                        </a:blipFill>
                      </a:tcPr>
                    </a:tc>
                    <a:tc>
                      <a:txBody>
                        <a:bodyPr/>
                        <a:lstStyle/>
                        <a:p>
                          <a:pPr marL="285750" indent="-285750" algn="l">
                            <a:buFontTx/>
                            <a:buChar char="-"/>
                          </a:pPr>
                          <a:r>
                            <a:rPr lang="es-CO" sz="1600" baseline="0" dirty="0" smtClean="0"/>
                            <a:t>Las varianzas son conocidas</a:t>
                          </a:r>
                          <a:endParaRPr lang="es-CO" sz="1600" baseline="0" dirty="0" smtClean="0"/>
                        </a:p>
                        <a:p>
                          <a:pPr marL="285750" indent="-285750" algn="l">
                            <a:buFontTx/>
                            <a:buChar char="-"/>
                          </a:pPr>
                          <a:r>
                            <a:rPr lang="es-CO" sz="1600" baseline="0" dirty="0" smtClean="0"/>
                            <a:t>Los tamaños de </a:t>
                          </a:r>
                          <a:r>
                            <a:rPr lang="es-CO" sz="1600" baseline="0" dirty="0" smtClean="0"/>
                            <a:t>muestra </a:t>
                          </a:r>
                          <a:r>
                            <a:rPr lang="es-CO" sz="1600" baseline="0" dirty="0" smtClean="0"/>
                            <a:t>son mayores que 30</a:t>
                          </a:r>
                          <a:endParaRPr lang="es-CO" sz="1600" dirty="0"/>
                        </a:p>
                      </a:txBody>
                      <a:tcPr anchor="ctr"/>
                    </a:tc>
                  </a:tr>
                  <a:tr h="1554480">
                    <a:tc>
                      <a:txBody>
                        <a:bodyPr/>
                        <a:lstStyle/>
                        <a:p>
                          <a:pPr algn="ctr"/>
                          <a:r>
                            <a:rPr lang="es-CO" sz="1600" dirty="0" smtClean="0"/>
                            <a:t>Diferencia de dos</a:t>
                          </a:r>
                          <a:r>
                            <a:rPr lang="es-CO" sz="1600" baseline="0" dirty="0" smtClean="0"/>
                            <a:t> medias</a:t>
                          </a:r>
                          <a:endParaRPr lang="es-CO" sz="1600" dirty="0" smtClean="0"/>
                        </a:p>
                      </a:txBody>
                      <a:tcPr anchor="ctr"/>
                    </a:tc>
                    <a:tc>
                      <a:txBody>
                        <a:bodyPr/>
                        <a:lstStyle/>
                        <a:p>
                          <a:endParaRPr lang="es-CO"/>
                        </a:p>
                      </a:txBody>
                      <a:tcPr anchor="ctr">
                        <a:blipFill rotWithShape="0">
                          <a:blip r:embed="rId3"/>
                          <a:stretch>
                            <a:fillRect l="-136559" t="-109412" r="-465591" b="-138039"/>
                          </a:stretch>
                        </a:blipFill>
                      </a:tcPr>
                    </a:tc>
                    <a:tc>
                      <a:txBody>
                        <a:bodyPr/>
                        <a:lstStyle/>
                        <a:p>
                          <a:endParaRPr lang="es-CO"/>
                        </a:p>
                      </a:txBody>
                      <a:tcPr anchor="ctr">
                        <a:blipFill rotWithShape="0">
                          <a:blip r:embed="rId3"/>
                          <a:stretch>
                            <a:fillRect l="-171875" t="-109412" r="-238281" b="-138039"/>
                          </a:stretch>
                        </a:blipFill>
                      </a:tcPr>
                    </a:tc>
                    <a:tc>
                      <a:txBody>
                        <a:bodyPr/>
                        <a:lstStyle/>
                        <a:p>
                          <a:endParaRPr lang="es-CO"/>
                        </a:p>
                      </a:txBody>
                      <a:tcPr anchor="ctr">
                        <a:blipFill rotWithShape="0">
                          <a:blip r:embed="rId3"/>
                          <a:stretch>
                            <a:fillRect l="-201934" t="-109412" r="-76983" b="-138039"/>
                          </a:stretch>
                        </a:blipFill>
                      </a:tcPr>
                    </a:tc>
                    <a:tc>
                      <a:txBody>
                        <a:bodyPr/>
                        <a:lstStyle/>
                        <a:p>
                          <a:pPr marL="285750" indent="-285750" algn="l">
                            <a:buFontTx/>
                            <a:buChar char="-"/>
                          </a:pPr>
                          <a:r>
                            <a:rPr lang="es-CO" sz="1600" baseline="0" dirty="0" smtClean="0"/>
                            <a:t>Las varianzas son desconocidas y diferentes</a:t>
                          </a:r>
                        </a:p>
                        <a:p>
                          <a:pPr marL="285750" indent="-285750" algn="l">
                            <a:buFontTx/>
                            <a:buChar char="-"/>
                          </a:pPr>
                          <a:r>
                            <a:rPr lang="es-CO" sz="1600" baseline="0" dirty="0" smtClean="0"/>
                            <a:t>Los tamaños de muestra son menores que 30</a:t>
                          </a:r>
                          <a:endParaRPr lang="es-CO" sz="1600" dirty="0" smtClean="0"/>
                        </a:p>
                      </a:txBody>
                      <a:tcPr anchor="ctr"/>
                    </a:tc>
                  </a:tr>
                  <a:tr h="1310640">
                    <a:tc>
                      <a:txBody>
                        <a:bodyPr/>
                        <a:lstStyle/>
                        <a:p>
                          <a:pPr algn="ctr"/>
                          <a:r>
                            <a:rPr lang="es-CO" sz="1600" dirty="0" smtClean="0"/>
                            <a:t>Diferencia de dos medias</a:t>
                          </a:r>
                        </a:p>
                      </a:txBody>
                      <a:tcPr anchor="ctr"/>
                    </a:tc>
                    <a:tc>
                      <a:txBody>
                        <a:bodyPr/>
                        <a:lstStyle/>
                        <a:p>
                          <a:endParaRPr lang="es-CO"/>
                        </a:p>
                      </a:txBody>
                      <a:tcPr anchor="ctr">
                        <a:blipFill rotWithShape="0">
                          <a:blip r:embed="rId3"/>
                          <a:stretch>
                            <a:fillRect l="-136559" t="-248372" r="-465591" b="-63721"/>
                          </a:stretch>
                        </a:blipFill>
                      </a:tcPr>
                    </a:tc>
                    <a:tc>
                      <a:txBody>
                        <a:bodyPr/>
                        <a:lstStyle/>
                        <a:p>
                          <a:endParaRPr lang="es-CO"/>
                        </a:p>
                      </a:txBody>
                      <a:tcPr anchor="ctr">
                        <a:blipFill rotWithShape="0">
                          <a:blip r:embed="rId3"/>
                          <a:stretch>
                            <a:fillRect l="-171875" t="-248372" r="-238281" b="-63721"/>
                          </a:stretch>
                        </a:blipFill>
                      </a:tcPr>
                    </a:tc>
                    <a:tc>
                      <a:txBody>
                        <a:bodyPr/>
                        <a:lstStyle/>
                        <a:p>
                          <a:endParaRPr lang="es-CO"/>
                        </a:p>
                      </a:txBody>
                      <a:tcPr anchor="ctr">
                        <a:blipFill rotWithShape="0">
                          <a:blip r:embed="rId3"/>
                          <a:stretch>
                            <a:fillRect l="-201934" t="-248372" r="-76983" b="-63721"/>
                          </a:stretch>
                        </a:blipFill>
                      </a:tcPr>
                    </a:tc>
                    <a:tc>
                      <a:txBody>
                        <a:bodyPr/>
                        <a:lstStyle/>
                        <a:p>
                          <a:pPr marL="285750" indent="-285750" algn="l">
                            <a:buFontTx/>
                            <a:buChar char="-"/>
                          </a:pPr>
                          <a:r>
                            <a:rPr lang="es-CO" sz="1600" baseline="0" dirty="0" smtClean="0"/>
                            <a:t>Las varianzas son </a:t>
                          </a:r>
                          <a:r>
                            <a:rPr lang="es-CO" sz="1600" baseline="0" dirty="0" smtClean="0"/>
                            <a:t>desconocidas e iguales</a:t>
                          </a:r>
                          <a:endParaRPr lang="es-CO" sz="1600" baseline="0" dirty="0" smtClean="0"/>
                        </a:p>
                        <a:p>
                          <a:pPr marL="285750" indent="-285750" algn="l">
                            <a:buFontTx/>
                            <a:buChar char="-"/>
                          </a:pPr>
                          <a:r>
                            <a:rPr lang="es-CO" sz="1600" baseline="0" dirty="0" smtClean="0"/>
                            <a:t>Los tamaños de muestra son </a:t>
                          </a:r>
                          <a:r>
                            <a:rPr lang="es-CO" sz="1600" baseline="0" dirty="0" smtClean="0"/>
                            <a:t>menores que </a:t>
                          </a:r>
                          <a:r>
                            <a:rPr lang="es-CO" sz="1600" baseline="0" dirty="0" smtClean="0"/>
                            <a:t>30</a:t>
                          </a:r>
                          <a:endParaRPr lang="es-CO" sz="1600" dirty="0"/>
                        </a:p>
                      </a:txBody>
                      <a:tcPr anchor="ctr"/>
                    </a:tc>
                  </a:tr>
                  <a:tr h="822960">
                    <a:tc>
                      <a:txBody>
                        <a:bodyPr/>
                        <a:lstStyle/>
                        <a:p>
                          <a:pPr algn="ctr"/>
                          <a:r>
                            <a:rPr lang="es-CO" sz="1600" dirty="0" smtClean="0"/>
                            <a:t>Diferencia</a:t>
                          </a:r>
                          <a:r>
                            <a:rPr lang="es-CO" sz="1600" baseline="0" dirty="0" smtClean="0"/>
                            <a:t> de medias pareadas</a:t>
                          </a:r>
                          <a:endParaRPr lang="es-CO" sz="1600" dirty="0" smtClean="0"/>
                        </a:p>
                      </a:txBody>
                      <a:tcPr anchor="ctr"/>
                    </a:tc>
                    <a:tc>
                      <a:txBody>
                        <a:bodyPr/>
                        <a:lstStyle/>
                        <a:p>
                          <a:endParaRPr lang="es-CO"/>
                        </a:p>
                      </a:txBody>
                      <a:tcPr anchor="ctr">
                        <a:blipFill rotWithShape="0">
                          <a:blip r:embed="rId3"/>
                          <a:stretch>
                            <a:fillRect l="-136559" t="-554815" r="-465591" b="-1481"/>
                          </a:stretch>
                        </a:blipFill>
                      </a:tcPr>
                    </a:tc>
                    <a:tc>
                      <a:txBody>
                        <a:bodyPr/>
                        <a:lstStyle/>
                        <a:p>
                          <a:endParaRPr lang="es-CO"/>
                        </a:p>
                      </a:txBody>
                      <a:tcPr anchor="ctr">
                        <a:blipFill rotWithShape="0">
                          <a:blip r:embed="rId3"/>
                          <a:stretch>
                            <a:fillRect l="-171875" t="-554815" r="-238281" b="-1481"/>
                          </a:stretch>
                        </a:blipFill>
                      </a:tcPr>
                    </a:tc>
                    <a:tc>
                      <a:txBody>
                        <a:bodyPr/>
                        <a:lstStyle/>
                        <a:p>
                          <a:endParaRPr lang="es-CO"/>
                        </a:p>
                      </a:txBody>
                      <a:tcPr anchor="ctr">
                        <a:blipFill rotWithShape="0">
                          <a:blip r:embed="rId3"/>
                          <a:stretch>
                            <a:fillRect l="-201934" t="-554815" r="-76983" b="-1481"/>
                          </a:stretch>
                        </a:blipFill>
                      </a:tcPr>
                    </a:tc>
                    <a:tc>
                      <a:txBody>
                        <a:bodyPr/>
                        <a:lstStyle/>
                        <a:p>
                          <a:pPr marL="285750" indent="-285750" algn="l">
                            <a:buFontTx/>
                            <a:buChar char="-"/>
                          </a:pPr>
                          <a:r>
                            <a:rPr lang="es-CO" sz="1600" dirty="0" smtClean="0"/>
                            <a:t>Muestras pareadas</a:t>
                          </a:r>
                          <a:endParaRPr lang="es-CO" sz="1600" dirty="0"/>
                        </a:p>
                      </a:txBody>
                      <a:tcPr anchor="ctr"/>
                    </a:tc>
                  </a:tr>
                </a:tbl>
              </a:graphicData>
            </a:graphic>
          </p:graphicFrame>
        </mc:Fallback>
      </mc:AlternateContent>
    </p:spTree>
    <p:extLst>
      <p:ext uri="{BB962C8B-B14F-4D97-AF65-F5344CB8AC3E}">
        <p14:creationId xmlns:p14="http://schemas.microsoft.com/office/powerpoint/2010/main" val="6204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nvPr>
            </p:nvGraphicFramePr>
            <p:xfrm>
              <a:off x="309282" y="1257549"/>
              <a:ext cx="11573435" cy="3607499"/>
            </p:xfrm>
            <a:graphic>
              <a:graphicData uri="http://schemas.openxmlformats.org/drawingml/2006/table">
                <a:tbl>
                  <a:tblPr firstRow="1" bandRow="1">
                    <a:tableStyleId>{5C22544A-7EE6-4342-B048-85BDC9FD1C3A}</a:tableStyleId>
                  </a:tblPr>
                  <a:tblGrid>
                    <a:gridCol w="2314687">
                      <a:extLst>
                        <a:ext uri="{9D8B030D-6E8A-4147-A177-3AD203B41FA5}">
                          <a16:colId xmlns:a16="http://schemas.microsoft.com/office/drawing/2014/main" val="20000"/>
                        </a:ext>
                      </a:extLst>
                    </a:gridCol>
                    <a:gridCol w="2314687">
                      <a:extLst>
                        <a:ext uri="{9D8B030D-6E8A-4147-A177-3AD203B41FA5}">
                          <a16:colId xmlns:a16="http://schemas.microsoft.com/office/drawing/2014/main" val="20001"/>
                        </a:ext>
                      </a:extLst>
                    </a:gridCol>
                    <a:gridCol w="2314687">
                      <a:extLst>
                        <a:ext uri="{9D8B030D-6E8A-4147-A177-3AD203B41FA5}">
                          <a16:colId xmlns:a16="http://schemas.microsoft.com/office/drawing/2014/main" val="20002"/>
                        </a:ext>
                      </a:extLst>
                    </a:gridCol>
                    <a:gridCol w="2314687">
                      <a:extLst>
                        <a:ext uri="{9D8B030D-6E8A-4147-A177-3AD203B41FA5}">
                          <a16:colId xmlns:a16="http://schemas.microsoft.com/office/drawing/2014/main" val="20003"/>
                        </a:ext>
                      </a:extLst>
                    </a:gridCol>
                    <a:gridCol w="2314687">
                      <a:extLst>
                        <a:ext uri="{9D8B030D-6E8A-4147-A177-3AD203B41FA5}">
                          <a16:colId xmlns:a16="http://schemas.microsoft.com/office/drawing/2014/main" val="20004"/>
                        </a:ext>
                      </a:extLst>
                    </a:gridCol>
                  </a:tblGrid>
                  <a:tr h="370840">
                    <a:tc>
                      <a:txBody>
                        <a:bodyPr/>
                        <a:lstStyle/>
                        <a:p>
                          <a:r>
                            <a:rPr lang="es-CO" dirty="0"/>
                            <a:t>Parámetro – Caso</a:t>
                          </a:r>
                        </a:p>
                      </a:txBody>
                      <a:tcPr/>
                    </a:tc>
                    <a:tc>
                      <a:txBody>
                        <a:bodyPr/>
                        <a:lstStyle/>
                        <a:p>
                          <a:r>
                            <a:rPr lang="es-CO" dirty="0"/>
                            <a:t>Hipótesis</a:t>
                          </a:r>
                          <a:r>
                            <a:rPr lang="es-CO" baseline="0" dirty="0"/>
                            <a:t> Nula</a:t>
                          </a:r>
                          <a:endParaRPr lang="es-CO" dirty="0"/>
                        </a:p>
                      </a:txBody>
                      <a:tcPr/>
                    </a:tc>
                    <a:tc>
                      <a:txBody>
                        <a:bodyPr/>
                        <a:lstStyle/>
                        <a:p>
                          <a:r>
                            <a:rPr lang="es-CO" dirty="0"/>
                            <a:t>Estadístico de Prueba</a:t>
                          </a:r>
                        </a:p>
                      </a:txBody>
                      <a:tcPr/>
                    </a:tc>
                    <a:tc>
                      <a:txBody>
                        <a:bodyPr/>
                        <a:lstStyle/>
                        <a:p>
                          <a:r>
                            <a:rPr lang="es-CO" dirty="0"/>
                            <a:t>Distribución</a:t>
                          </a:r>
                        </a:p>
                      </a:txBody>
                      <a:tcPr/>
                    </a:tc>
                    <a:tc>
                      <a:txBody>
                        <a:bodyPr/>
                        <a:lstStyle/>
                        <a:p>
                          <a:r>
                            <a:rPr lang="es-CO" dirty="0"/>
                            <a:t>¿Cuándo se usa?</a:t>
                          </a:r>
                        </a:p>
                      </a:txBody>
                      <a:tcPr/>
                    </a:tc>
                    <a:extLst>
                      <a:ext uri="{0D108BD9-81ED-4DB2-BD59-A6C34878D82A}">
                        <a16:rowId xmlns:a16="http://schemas.microsoft.com/office/drawing/2014/main" val="10000"/>
                      </a:ext>
                    </a:extLst>
                  </a:tr>
                  <a:tr h="370840">
                    <a:tc>
                      <a:txBody>
                        <a:bodyPr/>
                        <a:lstStyle/>
                        <a:p>
                          <a:pPr algn="ctr"/>
                          <a:r>
                            <a:rPr lang="es-CO" sz="1600" dirty="0"/>
                            <a:t>Diferencia</a:t>
                          </a:r>
                          <a:r>
                            <a:rPr lang="es-CO" sz="1600" baseline="0" dirty="0"/>
                            <a:t> de dos proporciones</a:t>
                          </a:r>
                          <a:endParaRPr lang="es-CO" sz="16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𝑝</m:t>
                                    </m:r>
                                  </m:e>
                                  <m:sub>
                                    <m:r>
                                      <a:rPr lang="es-CO" sz="1600" b="0" i="1" smtClean="0">
                                        <a:latin typeface="Cambria Math" panose="02040503050406030204" pitchFamily="18" charset="0"/>
                                      </a:rPr>
                                      <m:t>1</m:t>
                                    </m:r>
                                  </m:sub>
                                </m:sSub>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𝑝</m:t>
                                    </m:r>
                                  </m:e>
                                  <m:sub>
                                    <m:r>
                                      <a:rPr lang="es-CO" sz="1600" b="0" i="1" smtClean="0">
                                        <a:latin typeface="Cambria Math" panose="02040503050406030204" pitchFamily="18" charset="0"/>
                                      </a:rPr>
                                      <m:t>2</m:t>
                                    </m:r>
                                  </m:sub>
                                </m:sSub>
                                <m:r>
                                  <a:rPr lang="es-CO" sz="1600" b="0" i="1" smtClean="0">
                                    <a:latin typeface="Cambria Math" panose="02040503050406030204" pitchFamily="18" charset="0"/>
                                  </a:rPr>
                                  <m:t>=</m:t>
                                </m:r>
                                <m:r>
                                  <a:rPr lang="es-CO" sz="1600" b="0" i="1" smtClean="0">
                                    <a:latin typeface="Cambria Math" panose="02040503050406030204" pitchFamily="18" charset="0"/>
                                  </a:rPr>
                                  <m:t>𝑑</m:t>
                                </m:r>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s-CO" sz="1600" b="0" i="1" smtClean="0">
                                        <a:latin typeface="Cambria Math" panose="02040503050406030204" pitchFamily="18" charset="0"/>
                                      </a:rPr>
                                    </m:ctrlPr>
                                  </m:fPr>
                                  <m:num>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𝑝</m:t>
                                            </m:r>
                                          </m:e>
                                        </m:acc>
                                      </m:e>
                                      <m:sub>
                                        <m:r>
                                          <a:rPr lang="es-CO" sz="1600" b="0" i="1" smtClean="0">
                                            <a:latin typeface="Cambria Math" panose="02040503050406030204" pitchFamily="18" charset="0"/>
                                          </a:rPr>
                                          <m:t>1</m:t>
                                        </m:r>
                                      </m:sub>
                                    </m:sSub>
                                    <m:r>
                                      <a:rPr lang="es-CO" sz="1600" b="0" i="1" smtClean="0">
                                        <a:latin typeface="Cambria Math" panose="02040503050406030204" pitchFamily="18" charset="0"/>
                                      </a:rPr>
                                      <m:t>−</m:t>
                                    </m:r>
                                    <m:sSub>
                                      <m:sSubPr>
                                        <m:ctrlPr>
                                          <a:rPr lang="es-CO" sz="1600" b="0" i="1" smtClean="0">
                                            <a:latin typeface="Cambria Math" panose="02040503050406030204" pitchFamily="18" charset="0"/>
                                          </a:rPr>
                                        </m:ctrlPr>
                                      </m:sSubPr>
                                      <m:e>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𝑝</m:t>
                                            </m:r>
                                          </m:e>
                                        </m:acc>
                                      </m:e>
                                      <m:sub>
                                        <m:r>
                                          <a:rPr lang="es-CO" sz="1600" b="0" i="1" smtClean="0">
                                            <a:latin typeface="Cambria Math" panose="02040503050406030204" pitchFamily="18" charset="0"/>
                                          </a:rPr>
                                          <m:t>2</m:t>
                                        </m:r>
                                      </m:sub>
                                    </m:sSub>
                                    <m:r>
                                      <a:rPr lang="es-CO" sz="1600" b="0" i="1" smtClean="0">
                                        <a:latin typeface="Cambria Math" panose="02040503050406030204" pitchFamily="18" charset="0"/>
                                      </a:rPr>
                                      <m:t>)−</m:t>
                                    </m:r>
                                    <m:r>
                                      <a:rPr lang="es-CO" sz="1600" b="0" i="1" smtClean="0">
                                        <a:latin typeface="Cambria Math" panose="02040503050406030204" pitchFamily="18" charset="0"/>
                                      </a:rPr>
                                      <m:t>𝑑</m:t>
                                    </m:r>
                                  </m:num>
                                  <m:den>
                                    <m:rad>
                                      <m:radPr>
                                        <m:degHide m:val="on"/>
                                        <m:ctrlPr>
                                          <a:rPr lang="es-CO" sz="1600" b="0" i="1" smtClean="0">
                                            <a:latin typeface="Cambria Math" panose="02040503050406030204" pitchFamily="18" charset="0"/>
                                          </a:rPr>
                                        </m:ctrlPr>
                                      </m:radPr>
                                      <m:deg/>
                                      <m:e>
                                        <m:d>
                                          <m:dPr>
                                            <m:ctrlPr>
                                              <a:rPr lang="es-CO" sz="1600" b="0" i="1" smtClean="0">
                                                <a:latin typeface="Cambria Math" panose="02040503050406030204" pitchFamily="18" charset="0"/>
                                              </a:rPr>
                                            </m:ctrlPr>
                                          </m:dPr>
                                          <m:e>
                                            <m:f>
                                              <m:fPr>
                                                <m:ctrlPr>
                                                  <a:rPr lang="es-CO" sz="1600" b="0" i="1" smtClean="0">
                                                    <a:latin typeface="Cambria Math" panose="02040503050406030204" pitchFamily="18" charset="0"/>
                                                  </a:rPr>
                                                </m:ctrlPr>
                                              </m:fPr>
                                              <m:num>
                                                <m:r>
                                                  <a:rPr lang="es-CO" sz="1600" b="0" i="1" smtClean="0">
                                                    <a:latin typeface="Cambria Math" panose="02040503050406030204" pitchFamily="18" charset="0"/>
                                                  </a:rPr>
                                                  <m:t>1</m:t>
                                                </m:r>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1</m:t>
                                                    </m:r>
                                                  </m:sub>
                                                </m:sSub>
                                              </m:den>
                                            </m:f>
                                            <m:r>
                                              <a:rPr lang="es-CO" sz="1600" b="0" i="1" smtClean="0">
                                                <a:latin typeface="Cambria Math" panose="02040503050406030204" pitchFamily="18" charset="0"/>
                                              </a:rPr>
                                              <m:t>+</m:t>
                                            </m:r>
                                            <m:f>
                                              <m:fPr>
                                                <m:ctrlPr>
                                                  <a:rPr lang="es-CO" sz="1600" b="0" i="1" smtClean="0">
                                                    <a:latin typeface="Cambria Math" panose="02040503050406030204" pitchFamily="18" charset="0"/>
                                                  </a:rPr>
                                                </m:ctrlPr>
                                              </m:fPr>
                                              <m:num>
                                                <m:r>
                                                  <a:rPr lang="es-CO" sz="1600" b="0" i="1" smtClean="0">
                                                    <a:latin typeface="Cambria Math" panose="02040503050406030204" pitchFamily="18" charset="0"/>
                                                  </a:rPr>
                                                  <m:t>1</m:t>
                                                </m:r>
                                              </m:num>
                                              <m:den>
                                                <m:sSub>
                                                  <m:sSubPr>
                                                    <m:ctrlPr>
                                                      <a:rPr lang="es-CO" sz="1600" b="0" i="1" smtClean="0">
                                                        <a:latin typeface="Cambria Math" panose="02040503050406030204" pitchFamily="18" charset="0"/>
                                                      </a:rPr>
                                                    </m:ctrlPr>
                                                  </m:sSubPr>
                                                  <m:e>
                                                    <m:r>
                                                      <a:rPr lang="es-CO" sz="1600" b="0" i="1" smtClean="0">
                                                        <a:latin typeface="Cambria Math" panose="02040503050406030204" pitchFamily="18" charset="0"/>
                                                      </a:rPr>
                                                      <m:t>𝑛</m:t>
                                                    </m:r>
                                                  </m:e>
                                                  <m:sub>
                                                    <m:r>
                                                      <a:rPr lang="es-CO" sz="1600" b="0" i="1" smtClean="0">
                                                        <a:latin typeface="Cambria Math" panose="02040503050406030204" pitchFamily="18" charset="0"/>
                                                      </a:rPr>
                                                      <m:t>2</m:t>
                                                    </m:r>
                                                  </m:sub>
                                                </m:sSub>
                                              </m:den>
                                            </m:f>
                                          </m:e>
                                        </m:d>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𝑝</m:t>
                                            </m:r>
                                          </m:e>
                                        </m:acc>
                                        <m:r>
                                          <a:rPr lang="es-CO" sz="1600" b="0" i="1" smtClean="0">
                                            <a:latin typeface="Cambria Math" panose="02040503050406030204" pitchFamily="18" charset="0"/>
                                          </a:rPr>
                                          <m:t>(1−</m:t>
                                        </m:r>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𝑝</m:t>
                                            </m:r>
                                          </m:e>
                                        </m:acc>
                                        <m:r>
                                          <a:rPr lang="es-CO" sz="1600" b="0" i="1" smtClean="0">
                                            <a:latin typeface="Cambria Math" panose="02040503050406030204" pitchFamily="18" charset="0"/>
                                          </a:rPr>
                                          <m:t>)</m:t>
                                        </m:r>
                                      </m:e>
                                    </m:rad>
                                  </m:den>
                                </m:f>
                              </m:oMath>
                            </m:oMathPara>
                          </a14:m>
                          <a:endParaRPr lang="es-CO" sz="16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rPr>
                                  <m:t>𝑍</m:t>
                                </m:r>
                              </m:oMath>
                            </m:oMathPara>
                          </a14:m>
                          <a:endParaRPr lang="es-CO" sz="1600" dirty="0"/>
                        </a:p>
                      </a:txBody>
                      <a:tcPr anchor="ctr"/>
                    </a:tc>
                    <a:tc>
                      <a:txBody>
                        <a:bodyPr/>
                        <a:lstStyle/>
                        <a:p>
                          <a:pPr marL="0" indent="0" algn="l">
                            <a:buFontTx/>
                            <a:buNone/>
                          </a:pPr>
                          <a14:m>
                            <m:oMathPara xmlns:m="http://schemas.openxmlformats.org/officeDocument/2006/math">
                              <m:oMathParaPr>
                                <m:jc m:val="centerGroup"/>
                              </m:oMathParaPr>
                              <m:oMath xmlns:m="http://schemas.openxmlformats.org/officeDocument/2006/math">
                                <m:r>
                                  <a:rPr lang="es-CO" sz="1600" b="0" i="1" smtClean="0">
                                    <a:latin typeface="Cambria Math" panose="02040503050406030204" pitchFamily="18" charset="0"/>
                                  </a:rPr>
                                  <m:t>𝑛</m:t>
                                </m:r>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𝑝</m:t>
                                    </m:r>
                                  </m:e>
                                </m:acc>
                                <m:r>
                                  <a:rPr lang="es-CO" sz="1600" b="0" i="1" smtClean="0">
                                    <a:latin typeface="Cambria Math" panose="02040503050406030204" pitchFamily="18" charset="0"/>
                                  </a:rPr>
                                  <m:t> </m:t>
                                </m:r>
                                <m:r>
                                  <a:rPr lang="es-CO" sz="1600" b="0" i="1" smtClean="0">
                                    <a:latin typeface="Cambria Math" panose="02040503050406030204" pitchFamily="18" charset="0"/>
                                  </a:rPr>
                                  <m:t>𝑦</m:t>
                                </m:r>
                                <m:r>
                                  <a:rPr lang="es-CO" sz="1600" b="0" i="1" smtClean="0">
                                    <a:latin typeface="Cambria Math" panose="02040503050406030204" pitchFamily="18" charset="0"/>
                                  </a:rPr>
                                  <m:t> </m:t>
                                </m:r>
                                <m:r>
                                  <a:rPr lang="es-CO" sz="1600" b="0" i="1" smtClean="0">
                                    <a:latin typeface="Cambria Math" panose="02040503050406030204" pitchFamily="18" charset="0"/>
                                  </a:rPr>
                                  <m:t>𝑛</m:t>
                                </m:r>
                                <m:d>
                                  <m:dPr>
                                    <m:ctrlPr>
                                      <a:rPr lang="es-CO" sz="1600" b="0" i="1" smtClean="0">
                                        <a:latin typeface="Cambria Math" panose="02040503050406030204" pitchFamily="18" charset="0"/>
                                      </a:rPr>
                                    </m:ctrlPr>
                                  </m:dPr>
                                  <m:e>
                                    <m:r>
                                      <a:rPr lang="es-CO" sz="1600" b="0" i="1" smtClean="0">
                                        <a:latin typeface="Cambria Math" panose="02040503050406030204" pitchFamily="18" charset="0"/>
                                      </a:rPr>
                                      <m:t>1−</m:t>
                                    </m:r>
                                    <m:acc>
                                      <m:accPr>
                                        <m:chr m:val="̂"/>
                                        <m:ctrlPr>
                                          <a:rPr lang="es-CO" sz="1600" b="0" i="1" smtClean="0">
                                            <a:latin typeface="Cambria Math" panose="02040503050406030204" pitchFamily="18" charset="0"/>
                                          </a:rPr>
                                        </m:ctrlPr>
                                      </m:accPr>
                                      <m:e>
                                        <m:r>
                                          <a:rPr lang="es-CO" sz="1600" b="0" i="1" smtClean="0">
                                            <a:latin typeface="Cambria Math" panose="02040503050406030204" pitchFamily="18" charset="0"/>
                                          </a:rPr>
                                          <m:t>𝑝</m:t>
                                        </m:r>
                                      </m:e>
                                    </m:acc>
                                  </m:e>
                                </m:d>
                                <m:r>
                                  <a:rPr lang="es-CO" sz="1600" b="0" i="1" smtClean="0">
                                    <a:latin typeface="Cambria Math" panose="02040503050406030204" pitchFamily="18" charset="0"/>
                                  </a:rPr>
                                  <m:t>≥10</m:t>
                                </m:r>
                              </m:oMath>
                            </m:oMathPara>
                          </a14:m>
                          <a:endParaRPr lang="es-CO" sz="1600" dirty="0"/>
                        </a:p>
                      </a:txBody>
                      <a:tcPr anchor="ctr"/>
                    </a:tc>
                    <a:extLst>
                      <a:ext uri="{0D108BD9-81ED-4DB2-BD59-A6C34878D82A}">
                        <a16:rowId xmlns:a16="http://schemas.microsoft.com/office/drawing/2014/main" val="10001"/>
                      </a:ext>
                    </a:extLst>
                  </a:tr>
                  <a:tr h="370840">
                    <a:tc>
                      <a:txBody>
                        <a:bodyPr/>
                        <a:lstStyle/>
                        <a:p>
                          <a:pPr algn="ctr"/>
                          <a:r>
                            <a:rPr lang="es-CO" dirty="0"/>
                            <a:t>Varianza poblacional</a:t>
                          </a:r>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𝜎</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𝜎</m:t>
                                    </m:r>
                                  </m:e>
                                  <m:sub>
                                    <m:r>
                                      <a:rPr lang="es-CO" b="0" i="1" smtClean="0">
                                        <a:latin typeface="Cambria Math" panose="02040503050406030204" pitchFamily="18" charset="0"/>
                                      </a:rPr>
                                      <m:t>0</m:t>
                                    </m:r>
                                  </m:sub>
                                </m:sSub>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s-CO" b="0" i="1" smtClean="0">
                                        <a:latin typeface="Cambria Math" panose="02040503050406030204" pitchFamily="18" charset="0"/>
                                      </a:rPr>
                                    </m:ctrlPr>
                                  </m:fPr>
                                  <m:num>
                                    <m:d>
                                      <m:dPr>
                                        <m:ctrlPr>
                                          <a:rPr lang="es-CO" b="0" i="1" smtClean="0">
                                            <a:latin typeface="Cambria Math" panose="02040503050406030204" pitchFamily="18" charset="0"/>
                                          </a:rPr>
                                        </m:ctrlPr>
                                      </m:dPr>
                                      <m:e>
                                        <m:r>
                                          <a:rPr lang="es-CO" b="0" i="1" smtClean="0">
                                            <a:latin typeface="Cambria Math" panose="02040503050406030204" pitchFamily="18" charset="0"/>
                                          </a:rPr>
                                          <m:t>𝑛</m:t>
                                        </m:r>
                                        <m:r>
                                          <a:rPr lang="es-CO" b="0" i="1" smtClean="0">
                                            <a:latin typeface="Cambria Math" panose="02040503050406030204" pitchFamily="18" charset="0"/>
                                          </a:rPr>
                                          <m:t>−1</m:t>
                                        </m:r>
                                      </m:e>
                                    </m:d>
                                    <m:sSup>
                                      <m:sSupPr>
                                        <m:ctrlPr>
                                          <a:rPr lang="es-CO" b="0" i="1" smtClean="0">
                                            <a:latin typeface="Cambria Math" panose="02040503050406030204" pitchFamily="18" charset="0"/>
                                          </a:rPr>
                                        </m:ctrlPr>
                                      </m:sSupPr>
                                      <m:e>
                                        <m:r>
                                          <a:rPr lang="es-CO" b="0" i="1" smtClean="0">
                                            <a:latin typeface="Cambria Math" panose="02040503050406030204" pitchFamily="18" charset="0"/>
                                          </a:rPr>
                                          <m:t>𝑠</m:t>
                                        </m:r>
                                      </m:e>
                                      <m:sup>
                                        <m:r>
                                          <a:rPr lang="es-CO" b="0" i="1" smtClean="0">
                                            <a:latin typeface="Cambria Math" panose="02040503050406030204" pitchFamily="18" charset="0"/>
                                          </a:rPr>
                                          <m:t>2</m:t>
                                        </m:r>
                                      </m:sup>
                                    </m:sSup>
                                  </m:num>
                                  <m:den>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𝜎</m:t>
                                        </m:r>
                                      </m:e>
                                      <m:sub>
                                        <m:r>
                                          <a:rPr lang="es-CO" b="0" i="1" smtClean="0">
                                            <a:latin typeface="Cambria Math" panose="02040503050406030204" pitchFamily="18" charset="0"/>
                                          </a:rPr>
                                          <m:t>0</m:t>
                                        </m:r>
                                      </m:sub>
                                      <m:sup>
                                        <m:r>
                                          <a:rPr lang="es-CO" b="0" i="1" smtClean="0">
                                            <a:latin typeface="Cambria Math" panose="02040503050406030204" pitchFamily="18" charset="0"/>
                                          </a:rPr>
                                          <m:t>2</m:t>
                                        </m:r>
                                      </m:sup>
                                    </m:sSubSup>
                                  </m:den>
                                </m:f>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𝐶h𝑖</m:t>
                                </m:r>
                                <m:r>
                                  <a:rPr lang="es-CO" b="0" i="1" smtClean="0">
                                    <a:latin typeface="Cambria Math" panose="02040503050406030204" pitchFamily="18" charset="0"/>
                                  </a:rPr>
                                  <m:t> </m:t>
                                </m:r>
                                <m:r>
                                  <a:rPr lang="es-CO" b="0" i="1" smtClean="0">
                                    <a:latin typeface="Cambria Math" panose="02040503050406030204" pitchFamily="18" charset="0"/>
                                  </a:rPr>
                                  <m:t>𝑐𝑢𝑎𝑑𝑟𝑎𝑑𝑜</m:t>
                                </m:r>
                                <m:r>
                                  <a:rPr lang="es-CO" b="0" i="1" smtClean="0">
                                    <a:latin typeface="Cambria Math" panose="02040503050406030204" pitchFamily="18" charset="0"/>
                                  </a:rPr>
                                  <m:t> (</m:t>
                                </m:r>
                                <m:sSup>
                                  <m:sSupPr>
                                    <m:ctrlPr>
                                      <a:rPr lang="es-CO" b="0" i="1" smtClean="0">
                                        <a:latin typeface="Cambria Math" panose="02040503050406030204" pitchFamily="18" charset="0"/>
                                      </a:rPr>
                                    </m:ctrlPr>
                                  </m:sSupPr>
                                  <m:e>
                                    <m:r>
                                      <a:rPr lang="es-CO" b="0" i="1" smtClean="0">
                                        <a:latin typeface="Cambria Math" panose="02040503050406030204" pitchFamily="18" charset="0"/>
                                      </a:rPr>
                                      <m:t>𝜒</m:t>
                                    </m:r>
                                  </m:e>
                                  <m:sup>
                                    <m:r>
                                      <a:rPr lang="es-CO" b="0" i="1" smtClean="0">
                                        <a:latin typeface="Cambria Math" panose="02040503050406030204" pitchFamily="18" charset="0"/>
                                      </a:rPr>
                                      <m:t>2</m:t>
                                    </m:r>
                                  </m:sup>
                                </m:sSup>
                                <m:r>
                                  <a:rPr lang="es-CO" b="0" i="1" smtClean="0">
                                    <a:latin typeface="Cambria Math" panose="02040503050406030204" pitchFamily="18" charset="0"/>
                                  </a:rPr>
                                  <m:t>)</m:t>
                                </m:r>
                              </m:oMath>
                            </m:oMathPara>
                          </a14:m>
                          <a:endParaRPr lang="es-CO" dirty="0"/>
                        </a:p>
                        <a:p>
                          <a:pPr algn="ctr"/>
                          <a:r>
                            <a:rPr lang="es-CO" dirty="0"/>
                            <a:t>n-1</a:t>
                          </a:r>
                          <a:r>
                            <a:rPr lang="es-CO" baseline="0" dirty="0"/>
                            <a:t> grados de libertad</a:t>
                          </a:r>
                          <a:endParaRPr lang="es-CO" dirty="0"/>
                        </a:p>
                      </a:txBody>
                      <a:tcPr anchor="ctr"/>
                    </a:tc>
                    <a:tc>
                      <a:txBody>
                        <a:bodyPr/>
                        <a:lstStyle/>
                        <a:p>
                          <a:pPr marL="285750" indent="-285750" algn="l">
                            <a:buFontTx/>
                            <a:buChar char="-"/>
                          </a:pPr>
                          <a:r>
                            <a:rPr lang="es-CO" dirty="0"/>
                            <a:t>Las</a:t>
                          </a:r>
                          <a:r>
                            <a:rPr lang="es-CO" baseline="0" dirty="0"/>
                            <a:t> observaciones se distribuyen de forma normal</a:t>
                          </a:r>
                          <a:endParaRPr lang="es-CO" dirty="0"/>
                        </a:p>
                      </a:txBody>
                      <a:tcPr anchor="ctr"/>
                    </a:tc>
                    <a:extLst>
                      <a:ext uri="{0D108BD9-81ED-4DB2-BD59-A6C34878D82A}">
                        <a16:rowId xmlns:a16="http://schemas.microsoft.com/office/drawing/2014/main" val="10002"/>
                      </a:ext>
                    </a:extLst>
                  </a:tr>
                  <a:tr h="370840">
                    <a:tc>
                      <a:txBody>
                        <a:bodyPr/>
                        <a:lstStyle/>
                        <a:p>
                          <a:pPr algn="ctr"/>
                          <a:r>
                            <a:rPr lang="es-CO" dirty="0"/>
                            <a:t>Diferencia de varianzas</a:t>
                          </a:r>
                        </a:p>
                      </a:txBody>
                      <a:tcPr anchor="ctr"/>
                    </a:tc>
                    <a:tc>
                      <a:txBody>
                        <a:bodyPr/>
                        <a:lstStyle/>
                        <a:p>
                          <a:pPr algn="ctr"/>
                          <a14:m>
                            <m:oMathPara xmlns:m="http://schemas.openxmlformats.org/officeDocument/2006/math">
                              <m:oMathParaPr>
                                <m:jc m:val="centerGroup"/>
                              </m:oMathParaPr>
                              <m:oMath xmlns:m="http://schemas.openxmlformats.org/officeDocument/2006/math">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𝜎</m:t>
                                    </m:r>
                                  </m:e>
                                  <m:sub>
                                    <m:r>
                                      <a:rPr lang="es-CO" b="0" i="1" smtClean="0">
                                        <a:latin typeface="Cambria Math" panose="02040503050406030204" pitchFamily="18" charset="0"/>
                                      </a:rPr>
                                      <m:t>1</m:t>
                                    </m:r>
                                  </m:sub>
                                  <m:sup>
                                    <m:r>
                                      <a:rPr lang="es-CO" b="0" i="1" smtClean="0">
                                        <a:latin typeface="Cambria Math" panose="02040503050406030204" pitchFamily="18" charset="0"/>
                                      </a:rPr>
                                      <m:t>2</m:t>
                                    </m:r>
                                  </m:sup>
                                </m:sSubSup>
                                <m:r>
                                  <a:rPr lang="es-CO" b="0" i="1" smtClean="0">
                                    <a:latin typeface="Cambria Math" panose="02040503050406030204" pitchFamily="18" charset="0"/>
                                  </a:rPr>
                                  <m:t>=</m:t>
                                </m:r>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𝜎</m:t>
                                    </m:r>
                                  </m:e>
                                  <m:sub>
                                    <m:r>
                                      <a:rPr lang="es-CO" b="0" i="1" smtClean="0">
                                        <a:latin typeface="Cambria Math" panose="02040503050406030204" pitchFamily="18" charset="0"/>
                                      </a:rPr>
                                      <m:t>2</m:t>
                                    </m:r>
                                  </m:sub>
                                  <m:sup>
                                    <m:r>
                                      <a:rPr lang="es-CO" b="0" i="1" smtClean="0">
                                        <a:latin typeface="Cambria Math" panose="02040503050406030204" pitchFamily="18" charset="0"/>
                                      </a:rPr>
                                      <m:t>2</m:t>
                                    </m:r>
                                  </m:sup>
                                </m:sSubSup>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s-CO" b="0" i="1" smtClean="0">
                                        <a:latin typeface="Cambria Math" panose="02040503050406030204" pitchFamily="18" charset="0"/>
                                      </a:rPr>
                                    </m:ctrlPr>
                                  </m:fPr>
                                  <m:num>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𝑠</m:t>
                                        </m:r>
                                      </m:e>
                                      <m:sub>
                                        <m:r>
                                          <a:rPr lang="es-CO" b="0" i="1" smtClean="0">
                                            <a:latin typeface="Cambria Math" panose="02040503050406030204" pitchFamily="18" charset="0"/>
                                          </a:rPr>
                                          <m:t>1</m:t>
                                        </m:r>
                                      </m:sub>
                                      <m:sup>
                                        <m:r>
                                          <a:rPr lang="es-CO" b="0" i="1" smtClean="0">
                                            <a:latin typeface="Cambria Math" panose="02040503050406030204" pitchFamily="18" charset="0"/>
                                          </a:rPr>
                                          <m:t>2</m:t>
                                        </m:r>
                                      </m:sup>
                                    </m:sSubSup>
                                  </m:num>
                                  <m:den>
                                    <m:sSubSup>
                                      <m:sSubSupPr>
                                        <m:ctrlPr>
                                          <a:rPr lang="es-CO" b="0" i="1" smtClean="0">
                                            <a:latin typeface="Cambria Math" panose="02040503050406030204" pitchFamily="18" charset="0"/>
                                          </a:rPr>
                                        </m:ctrlPr>
                                      </m:sSubSupPr>
                                      <m:e>
                                        <m:r>
                                          <a:rPr lang="es-CO" b="0" i="1" smtClean="0">
                                            <a:latin typeface="Cambria Math" panose="02040503050406030204" pitchFamily="18" charset="0"/>
                                          </a:rPr>
                                          <m:t>𝑠</m:t>
                                        </m:r>
                                      </m:e>
                                      <m:sub>
                                        <m:r>
                                          <a:rPr lang="es-CO" b="0" i="1" smtClean="0">
                                            <a:latin typeface="Cambria Math" panose="02040503050406030204" pitchFamily="18" charset="0"/>
                                          </a:rPr>
                                          <m:t>2</m:t>
                                        </m:r>
                                      </m:sub>
                                      <m:sup>
                                        <m:r>
                                          <a:rPr lang="es-CO" b="0" i="1" smtClean="0">
                                            <a:latin typeface="Cambria Math" panose="02040503050406030204" pitchFamily="18" charset="0"/>
                                          </a:rPr>
                                          <m:t>2</m:t>
                                        </m:r>
                                      </m:sup>
                                    </m:sSubSup>
                                  </m:den>
                                </m:f>
                              </m:oMath>
                            </m:oMathPara>
                          </a14:m>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𝑓</m:t>
                                </m:r>
                                <m:r>
                                  <a:rPr lang="es-CO" b="0" i="1" smtClean="0">
                                    <a:latin typeface="Cambria Math" panose="02040503050406030204" pitchFamily="18" charset="0"/>
                                  </a:rPr>
                                  <m:t>−</m:t>
                                </m:r>
                                <m:r>
                                  <a:rPr lang="es-CO" b="0" i="1" smtClean="0">
                                    <a:latin typeface="Cambria Math" panose="02040503050406030204" pitchFamily="18" charset="0"/>
                                  </a:rPr>
                                  <m:t>𝑓𝑖𝑠h𝑒𝑟</m:t>
                                </m:r>
                              </m:oMath>
                            </m:oMathPara>
                          </a14:m>
                          <a:endParaRPr lang="es-CO" dirty="0"/>
                        </a:p>
                        <a:p>
                          <a:pPr algn="ctr"/>
                          <a:r>
                            <a:rPr lang="es-CO" dirty="0"/>
                            <a:t>n-1</a:t>
                          </a:r>
                          <a:r>
                            <a:rPr lang="es-CO" baseline="0" dirty="0"/>
                            <a:t> grados de libertad en el numerador y n-1 grados de libertad en el denominador</a:t>
                          </a:r>
                          <a:endParaRPr lang="es-CO" dirty="0"/>
                        </a:p>
                      </a:txBody>
                      <a:tcPr anchor="ctr"/>
                    </a:tc>
                    <a:tc>
                      <a:txBody>
                        <a:bodyPr/>
                        <a:lstStyle/>
                        <a:p>
                          <a:pPr marL="285750" indent="-285750" algn="l">
                            <a:buFontTx/>
                            <a:buChar char="-"/>
                          </a:pPr>
                          <a:r>
                            <a:rPr lang="es-CO" dirty="0"/>
                            <a:t>Las dos poblaciones</a:t>
                          </a:r>
                          <a:r>
                            <a:rPr lang="es-CO" baseline="0" dirty="0"/>
                            <a:t> son normales e independientes</a:t>
                          </a:r>
                          <a:endParaRPr lang="es-CO" dirty="0"/>
                        </a:p>
                      </a:txBody>
                      <a:tcPr anchor="ctr"/>
                    </a:tc>
                    <a:extLst>
                      <a:ext uri="{0D108BD9-81ED-4DB2-BD59-A6C34878D82A}">
                        <a16:rowId xmlns:a16="http://schemas.microsoft.com/office/drawing/2014/main" val="10003"/>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1069081847"/>
                  </p:ext>
                </p:extLst>
              </p:nvPr>
            </p:nvGraphicFramePr>
            <p:xfrm>
              <a:off x="309282" y="1257549"/>
              <a:ext cx="11573435" cy="3607499"/>
            </p:xfrm>
            <a:graphic>
              <a:graphicData uri="http://schemas.openxmlformats.org/drawingml/2006/table">
                <a:tbl>
                  <a:tblPr firstRow="1" bandRow="1">
                    <a:tableStyleId>{5C22544A-7EE6-4342-B048-85BDC9FD1C3A}</a:tableStyleId>
                  </a:tblPr>
                  <a:tblGrid>
                    <a:gridCol w="2314687"/>
                    <a:gridCol w="2314687"/>
                    <a:gridCol w="2314687"/>
                    <a:gridCol w="2314687"/>
                    <a:gridCol w="2314687"/>
                  </a:tblGrid>
                  <a:tr h="370840">
                    <a:tc>
                      <a:txBody>
                        <a:bodyPr/>
                        <a:lstStyle/>
                        <a:p>
                          <a:r>
                            <a:rPr lang="es-CO" dirty="0" smtClean="0"/>
                            <a:t>Parámetro – Caso</a:t>
                          </a:r>
                          <a:endParaRPr lang="es-CO" dirty="0"/>
                        </a:p>
                      </a:txBody>
                      <a:tcPr/>
                    </a:tc>
                    <a:tc>
                      <a:txBody>
                        <a:bodyPr/>
                        <a:lstStyle/>
                        <a:p>
                          <a:r>
                            <a:rPr lang="es-CO" dirty="0" smtClean="0"/>
                            <a:t>Hipótesis</a:t>
                          </a:r>
                          <a:r>
                            <a:rPr lang="es-CO" baseline="0" dirty="0" smtClean="0"/>
                            <a:t> Nula</a:t>
                          </a:r>
                          <a:endParaRPr lang="es-CO" dirty="0"/>
                        </a:p>
                      </a:txBody>
                      <a:tcPr/>
                    </a:tc>
                    <a:tc>
                      <a:txBody>
                        <a:bodyPr/>
                        <a:lstStyle/>
                        <a:p>
                          <a:r>
                            <a:rPr lang="es-CO" dirty="0" smtClean="0"/>
                            <a:t>Estadístico de Prueba</a:t>
                          </a:r>
                          <a:endParaRPr lang="es-CO" dirty="0"/>
                        </a:p>
                      </a:txBody>
                      <a:tcPr/>
                    </a:tc>
                    <a:tc>
                      <a:txBody>
                        <a:bodyPr/>
                        <a:lstStyle/>
                        <a:p>
                          <a:r>
                            <a:rPr lang="es-CO" dirty="0" smtClean="0"/>
                            <a:t>Distribución</a:t>
                          </a:r>
                          <a:endParaRPr lang="es-CO" dirty="0"/>
                        </a:p>
                      </a:txBody>
                      <a:tcPr/>
                    </a:tc>
                    <a:tc>
                      <a:txBody>
                        <a:bodyPr/>
                        <a:lstStyle/>
                        <a:p>
                          <a:r>
                            <a:rPr lang="es-CO" dirty="0" smtClean="0"/>
                            <a:t>¿Cuándo se usa?</a:t>
                          </a:r>
                          <a:endParaRPr lang="es-CO" dirty="0"/>
                        </a:p>
                      </a:txBody>
                      <a:tcPr/>
                    </a:tc>
                  </a:tr>
                  <a:tr h="859219">
                    <a:tc>
                      <a:txBody>
                        <a:bodyPr/>
                        <a:lstStyle/>
                        <a:p>
                          <a:pPr algn="ctr"/>
                          <a:r>
                            <a:rPr lang="es-CO" sz="1600" dirty="0" smtClean="0"/>
                            <a:t>Diferencia</a:t>
                          </a:r>
                          <a:r>
                            <a:rPr lang="es-CO" sz="1600" baseline="0" dirty="0" smtClean="0"/>
                            <a:t> de dos proporciones</a:t>
                          </a:r>
                          <a:endParaRPr lang="es-CO" sz="1600" dirty="0" smtClean="0"/>
                        </a:p>
                      </a:txBody>
                      <a:tcPr anchor="ctr"/>
                    </a:tc>
                    <a:tc>
                      <a:txBody>
                        <a:bodyPr/>
                        <a:lstStyle/>
                        <a:p>
                          <a:endParaRPr lang="es-CO"/>
                        </a:p>
                      </a:txBody>
                      <a:tcPr anchor="ctr">
                        <a:blipFill rotWithShape="0">
                          <a:blip r:embed="rId3"/>
                          <a:stretch>
                            <a:fillRect l="-100263" t="-46809" r="-301053" b="-287943"/>
                          </a:stretch>
                        </a:blipFill>
                      </a:tcPr>
                    </a:tc>
                    <a:tc>
                      <a:txBody>
                        <a:bodyPr/>
                        <a:lstStyle/>
                        <a:p>
                          <a:endParaRPr lang="es-CO"/>
                        </a:p>
                      </a:txBody>
                      <a:tcPr anchor="ctr">
                        <a:blipFill rotWithShape="0">
                          <a:blip r:embed="rId3"/>
                          <a:stretch>
                            <a:fillRect l="-200263" t="-46809" r="-201053" b="-287943"/>
                          </a:stretch>
                        </a:blipFill>
                      </a:tcPr>
                    </a:tc>
                    <a:tc>
                      <a:txBody>
                        <a:bodyPr/>
                        <a:lstStyle/>
                        <a:p>
                          <a:endParaRPr lang="es-CO"/>
                        </a:p>
                      </a:txBody>
                      <a:tcPr anchor="ctr">
                        <a:blipFill rotWithShape="0">
                          <a:blip r:embed="rId3"/>
                          <a:stretch>
                            <a:fillRect l="-300263" t="-46809" r="-101053" b="-287943"/>
                          </a:stretch>
                        </a:blipFill>
                      </a:tcPr>
                    </a:tc>
                    <a:tc>
                      <a:txBody>
                        <a:bodyPr/>
                        <a:lstStyle/>
                        <a:p>
                          <a:endParaRPr lang="es-CO"/>
                        </a:p>
                      </a:txBody>
                      <a:tcPr anchor="ctr">
                        <a:blipFill rotWithShape="0">
                          <a:blip r:embed="rId3"/>
                          <a:stretch>
                            <a:fillRect l="-400263" t="-46809" r="-1053" b="-287943"/>
                          </a:stretch>
                        </a:blipFill>
                      </a:tcPr>
                    </a:tc>
                  </a:tr>
                  <a:tr h="914400">
                    <a:tc>
                      <a:txBody>
                        <a:bodyPr/>
                        <a:lstStyle/>
                        <a:p>
                          <a:pPr algn="ctr"/>
                          <a:r>
                            <a:rPr lang="es-CO" dirty="0" smtClean="0"/>
                            <a:t>Varianza poblacional</a:t>
                          </a:r>
                        </a:p>
                      </a:txBody>
                      <a:tcPr anchor="ctr"/>
                    </a:tc>
                    <a:tc>
                      <a:txBody>
                        <a:bodyPr/>
                        <a:lstStyle/>
                        <a:p>
                          <a:endParaRPr lang="es-CO"/>
                        </a:p>
                      </a:txBody>
                      <a:tcPr anchor="ctr">
                        <a:blipFill rotWithShape="0">
                          <a:blip r:embed="rId3"/>
                          <a:stretch>
                            <a:fillRect l="-100263" t="-137086" r="-301053" b="-168874"/>
                          </a:stretch>
                        </a:blipFill>
                      </a:tcPr>
                    </a:tc>
                    <a:tc>
                      <a:txBody>
                        <a:bodyPr/>
                        <a:lstStyle/>
                        <a:p>
                          <a:endParaRPr lang="es-CO"/>
                        </a:p>
                      </a:txBody>
                      <a:tcPr anchor="ctr">
                        <a:blipFill rotWithShape="0">
                          <a:blip r:embed="rId3"/>
                          <a:stretch>
                            <a:fillRect l="-200263" t="-137086" r="-201053" b="-168874"/>
                          </a:stretch>
                        </a:blipFill>
                      </a:tcPr>
                    </a:tc>
                    <a:tc>
                      <a:txBody>
                        <a:bodyPr/>
                        <a:lstStyle/>
                        <a:p>
                          <a:endParaRPr lang="es-CO"/>
                        </a:p>
                      </a:txBody>
                      <a:tcPr anchor="ctr">
                        <a:blipFill rotWithShape="0">
                          <a:blip r:embed="rId3"/>
                          <a:stretch>
                            <a:fillRect l="-300263" t="-137086" r="-101053" b="-168874"/>
                          </a:stretch>
                        </a:blipFill>
                      </a:tcPr>
                    </a:tc>
                    <a:tc>
                      <a:txBody>
                        <a:bodyPr/>
                        <a:lstStyle/>
                        <a:p>
                          <a:pPr marL="285750" indent="-285750" algn="l">
                            <a:buFontTx/>
                            <a:buChar char="-"/>
                          </a:pPr>
                          <a:r>
                            <a:rPr lang="es-CO" dirty="0" smtClean="0"/>
                            <a:t>Las</a:t>
                          </a:r>
                          <a:r>
                            <a:rPr lang="es-CO" baseline="0" dirty="0" smtClean="0"/>
                            <a:t> observaciones se distribuyen de forma normal</a:t>
                          </a:r>
                          <a:endParaRPr lang="es-CO" dirty="0"/>
                        </a:p>
                      </a:txBody>
                      <a:tcPr anchor="ctr"/>
                    </a:tc>
                  </a:tr>
                  <a:tr h="1463040">
                    <a:tc>
                      <a:txBody>
                        <a:bodyPr/>
                        <a:lstStyle/>
                        <a:p>
                          <a:pPr algn="ctr"/>
                          <a:r>
                            <a:rPr lang="es-CO" dirty="0" smtClean="0"/>
                            <a:t>Diferencia de varianzas</a:t>
                          </a:r>
                        </a:p>
                      </a:txBody>
                      <a:tcPr anchor="ctr"/>
                    </a:tc>
                    <a:tc>
                      <a:txBody>
                        <a:bodyPr/>
                        <a:lstStyle/>
                        <a:p>
                          <a:endParaRPr lang="es-CO"/>
                        </a:p>
                      </a:txBody>
                      <a:tcPr anchor="ctr">
                        <a:blipFill rotWithShape="0">
                          <a:blip r:embed="rId3"/>
                          <a:stretch>
                            <a:fillRect l="-100263" t="-149167" r="-301053" b="-6250"/>
                          </a:stretch>
                        </a:blipFill>
                      </a:tcPr>
                    </a:tc>
                    <a:tc>
                      <a:txBody>
                        <a:bodyPr/>
                        <a:lstStyle/>
                        <a:p>
                          <a:endParaRPr lang="es-CO"/>
                        </a:p>
                      </a:txBody>
                      <a:tcPr anchor="ctr">
                        <a:blipFill rotWithShape="0">
                          <a:blip r:embed="rId3"/>
                          <a:stretch>
                            <a:fillRect l="-200263" t="-149167" r="-201053" b="-6250"/>
                          </a:stretch>
                        </a:blipFill>
                      </a:tcPr>
                    </a:tc>
                    <a:tc>
                      <a:txBody>
                        <a:bodyPr/>
                        <a:lstStyle/>
                        <a:p>
                          <a:endParaRPr lang="es-CO"/>
                        </a:p>
                      </a:txBody>
                      <a:tcPr anchor="ctr">
                        <a:blipFill rotWithShape="0">
                          <a:blip r:embed="rId3"/>
                          <a:stretch>
                            <a:fillRect l="-300263" t="-149167" r="-101053" b="-6250"/>
                          </a:stretch>
                        </a:blipFill>
                      </a:tcPr>
                    </a:tc>
                    <a:tc>
                      <a:txBody>
                        <a:bodyPr/>
                        <a:lstStyle/>
                        <a:p>
                          <a:pPr marL="285750" indent="-285750" algn="l">
                            <a:buFontTx/>
                            <a:buChar char="-"/>
                          </a:pPr>
                          <a:r>
                            <a:rPr lang="es-CO" dirty="0" smtClean="0"/>
                            <a:t>Las dos poblaciones</a:t>
                          </a:r>
                          <a:r>
                            <a:rPr lang="es-CO" baseline="0" dirty="0" smtClean="0"/>
                            <a:t> son normales e independientes</a:t>
                          </a:r>
                          <a:endParaRPr lang="es-CO" dirty="0"/>
                        </a:p>
                      </a:txBody>
                      <a:tcPr anchor="ctr"/>
                    </a:tc>
                  </a:tr>
                </a:tbl>
              </a:graphicData>
            </a:graphic>
          </p:graphicFrame>
        </mc:Fallback>
      </mc:AlternateContent>
    </p:spTree>
    <p:extLst>
      <p:ext uri="{BB962C8B-B14F-4D97-AF65-F5344CB8AC3E}">
        <p14:creationId xmlns:p14="http://schemas.microsoft.com/office/powerpoint/2010/main" val="36395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Otras Pruebas de Hipótesis</a:t>
            </a:r>
          </a:p>
        </p:txBody>
      </p:sp>
      <mc:AlternateContent xmlns:mc="http://schemas.openxmlformats.org/markup-compatibility/2006">
        <mc:Choice xmlns:a14="http://schemas.microsoft.com/office/drawing/2010/main" Requires="a14">
          <p:graphicFrame>
            <p:nvGraphicFramePr>
              <p:cNvPr id="4" name="Tabla 3"/>
              <p:cNvGraphicFramePr>
                <a:graphicFrameLocks noGrp="1"/>
              </p:cNvGraphicFramePr>
              <p:nvPr>
                <p:extLst/>
              </p:nvPr>
            </p:nvGraphicFramePr>
            <p:xfrm>
              <a:off x="170328" y="1828799"/>
              <a:ext cx="11914096" cy="2873274"/>
            </p:xfrm>
            <a:graphic>
              <a:graphicData uri="http://schemas.openxmlformats.org/drawingml/2006/table">
                <a:tbl>
                  <a:tblPr firstRow="1" bandRow="1">
                    <a:tableStyleId>{5C22544A-7EE6-4342-B048-85BDC9FD1C3A}</a:tableStyleId>
                  </a:tblPr>
                  <a:tblGrid>
                    <a:gridCol w="2978524">
                      <a:extLst>
                        <a:ext uri="{9D8B030D-6E8A-4147-A177-3AD203B41FA5}">
                          <a16:colId xmlns:a16="http://schemas.microsoft.com/office/drawing/2014/main" val="20000"/>
                        </a:ext>
                      </a:extLst>
                    </a:gridCol>
                    <a:gridCol w="2131360">
                      <a:extLst>
                        <a:ext uri="{9D8B030D-6E8A-4147-A177-3AD203B41FA5}">
                          <a16:colId xmlns:a16="http://schemas.microsoft.com/office/drawing/2014/main" val="20001"/>
                        </a:ext>
                      </a:extLst>
                    </a:gridCol>
                    <a:gridCol w="4222376">
                      <a:extLst>
                        <a:ext uri="{9D8B030D-6E8A-4147-A177-3AD203B41FA5}">
                          <a16:colId xmlns:a16="http://schemas.microsoft.com/office/drawing/2014/main" val="20002"/>
                        </a:ext>
                      </a:extLst>
                    </a:gridCol>
                    <a:gridCol w="2581836">
                      <a:extLst>
                        <a:ext uri="{9D8B030D-6E8A-4147-A177-3AD203B41FA5}">
                          <a16:colId xmlns:a16="http://schemas.microsoft.com/office/drawing/2014/main" val="20003"/>
                        </a:ext>
                      </a:extLst>
                    </a:gridCol>
                  </a:tblGrid>
                  <a:tr h="374670">
                    <a:tc>
                      <a:txBody>
                        <a:bodyPr/>
                        <a:lstStyle/>
                        <a:p>
                          <a:pPr algn="ctr"/>
                          <a:r>
                            <a:rPr lang="es-CO" dirty="0"/>
                            <a:t>Parámetro – Caso</a:t>
                          </a:r>
                        </a:p>
                      </a:txBody>
                      <a:tcPr anchor="ctr"/>
                    </a:tc>
                    <a:tc>
                      <a:txBody>
                        <a:bodyPr/>
                        <a:lstStyle/>
                        <a:p>
                          <a:pPr algn="ctr"/>
                          <a:r>
                            <a:rPr lang="es-CO" dirty="0"/>
                            <a:t>Hipótesis</a:t>
                          </a:r>
                          <a:r>
                            <a:rPr lang="es-CO" baseline="0" dirty="0"/>
                            <a:t> Nula</a:t>
                          </a:r>
                          <a:endParaRPr lang="es-CO" dirty="0"/>
                        </a:p>
                      </a:txBody>
                      <a:tcPr anchor="ctr"/>
                    </a:tc>
                    <a:tc>
                      <a:txBody>
                        <a:bodyPr/>
                        <a:lstStyle/>
                        <a:p>
                          <a:pPr algn="ctr"/>
                          <a:r>
                            <a:rPr lang="es-CO" dirty="0"/>
                            <a:t>Comando R</a:t>
                          </a:r>
                        </a:p>
                      </a:txBody>
                      <a:tcPr anchor="ctr"/>
                    </a:tc>
                    <a:tc>
                      <a:txBody>
                        <a:bodyPr/>
                        <a:lstStyle/>
                        <a:p>
                          <a:pPr algn="ctr"/>
                          <a:r>
                            <a:rPr lang="es-CO" dirty="0"/>
                            <a:t>¿Cuándo se usa?</a:t>
                          </a:r>
                        </a:p>
                      </a:txBody>
                      <a:tcPr anchor="ctr"/>
                    </a:tc>
                    <a:extLst>
                      <a:ext uri="{0D108BD9-81ED-4DB2-BD59-A6C34878D82A}">
                        <a16:rowId xmlns:a16="http://schemas.microsoft.com/office/drawing/2014/main" val="10000"/>
                      </a:ext>
                    </a:extLst>
                  </a:tr>
                  <a:tr h="648169">
                    <a:tc>
                      <a:txBody>
                        <a:bodyPr/>
                        <a:lstStyle/>
                        <a:p>
                          <a:pPr algn="ctr"/>
                          <a:r>
                            <a:rPr lang="es-CO" dirty="0"/>
                            <a:t>Coeficiente de correlación de Pearson</a:t>
                          </a:r>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𝜌</m:t>
                                </m:r>
                                <m:r>
                                  <a:rPr lang="es-CO" b="0" i="1" smtClean="0">
                                    <a:latin typeface="Cambria Math" panose="02040503050406030204" pitchFamily="18" charset="0"/>
                                  </a:rPr>
                                  <m:t>=0</m:t>
                                </m:r>
                              </m:oMath>
                            </m:oMathPara>
                          </a14:m>
                          <a:endParaRPr lang="es-CO"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400" kern="1200" dirty="0" err="1">
                              <a:solidFill>
                                <a:schemeClr val="dk1"/>
                              </a:solidFill>
                              <a:latin typeface="Consolas" panose="020B0609020204030204" pitchFamily="49" charset="0"/>
                              <a:ea typeface="Cambria Math" panose="02040503050406030204" pitchFamily="18" charset="0"/>
                              <a:cs typeface="+mn-cs"/>
                            </a:rPr>
                            <a:t>cor.test</a:t>
                          </a:r>
                          <a:r>
                            <a:rPr lang="es-CO" sz="1400" kern="1200" dirty="0">
                              <a:solidFill>
                                <a:schemeClr val="dk1"/>
                              </a:solidFill>
                              <a:latin typeface="Consolas" panose="020B0609020204030204" pitchFamily="49" charset="0"/>
                              <a:ea typeface="Cambria Math" panose="02040503050406030204" pitchFamily="18" charset="0"/>
                              <a:cs typeface="+mn-cs"/>
                            </a:rPr>
                            <a:t>(x, y, </a:t>
                          </a:r>
                          <a:r>
                            <a:rPr lang="es-CO" sz="1400" kern="1200" dirty="0" err="1">
                              <a:solidFill>
                                <a:schemeClr val="dk1"/>
                              </a:solidFill>
                              <a:latin typeface="Consolas" panose="020B0609020204030204" pitchFamily="49" charset="0"/>
                              <a:ea typeface="Cambria Math" panose="02040503050406030204" pitchFamily="18" charset="0"/>
                              <a:cs typeface="+mn-cs"/>
                            </a:rPr>
                            <a:t>method</a:t>
                          </a:r>
                          <a:r>
                            <a:rPr lang="es-CO" sz="1400" kern="1200" dirty="0">
                              <a:solidFill>
                                <a:schemeClr val="dk1"/>
                              </a:solidFill>
                              <a:latin typeface="Consolas" panose="020B0609020204030204" pitchFamily="49" charset="0"/>
                              <a:ea typeface="Cambria Math" panose="02040503050406030204" pitchFamily="18" charset="0"/>
                              <a:cs typeface="+mn-cs"/>
                            </a:rPr>
                            <a:t> = “</a:t>
                          </a:r>
                          <a:r>
                            <a:rPr lang="es-CO" sz="1400" kern="1200" dirty="0" err="1">
                              <a:solidFill>
                                <a:schemeClr val="dk1"/>
                              </a:solidFill>
                              <a:latin typeface="Consolas" panose="020B0609020204030204" pitchFamily="49" charset="0"/>
                              <a:ea typeface="Cambria Math" panose="02040503050406030204" pitchFamily="18" charset="0"/>
                              <a:cs typeface="+mn-cs"/>
                            </a:rPr>
                            <a:t>pearson</a:t>
                          </a:r>
                          <a:r>
                            <a:rPr lang="es-CO" sz="1400" kern="1200" dirty="0">
                              <a:solidFill>
                                <a:schemeClr val="dk1"/>
                              </a:solidFill>
                              <a:latin typeface="Consolas" panose="020B0609020204030204" pitchFamily="49" charset="0"/>
                              <a:ea typeface="Cambria Math" panose="02040503050406030204" pitchFamily="18" charset="0"/>
                              <a:cs typeface="+mn-cs"/>
                            </a:rPr>
                            <a:t>")</a:t>
                          </a:r>
                        </a:p>
                        <a:p>
                          <a:pPr algn="ctr"/>
                          <a:endParaRPr lang="es-CO" sz="1400" dirty="0">
                            <a:latin typeface="Birch Std" panose="03060502040705060204" pitchFamily="66" charset="0"/>
                            <a:ea typeface="Cambria Math" panose="02040503050406030204" pitchFamily="18" charset="0"/>
                          </a:endParaRPr>
                        </a:p>
                      </a:txBody>
                      <a:tcPr anchor="ctr"/>
                    </a:tc>
                    <a:tc>
                      <a:txBody>
                        <a:bodyPr/>
                        <a:lstStyle/>
                        <a:p>
                          <a:pPr marL="285750" indent="-285750" algn="l">
                            <a:buFontTx/>
                            <a:buChar char="-"/>
                          </a:pPr>
                          <a:r>
                            <a:rPr lang="es-CO" dirty="0"/>
                            <a:t>Las dos</a:t>
                          </a:r>
                          <a:r>
                            <a:rPr lang="es-CO" baseline="0" dirty="0"/>
                            <a:t> variables son continuas</a:t>
                          </a:r>
                          <a:endParaRPr lang="es-CO" dirty="0"/>
                        </a:p>
                      </a:txBody>
                      <a:tcPr/>
                    </a:tc>
                    <a:extLst>
                      <a:ext uri="{0D108BD9-81ED-4DB2-BD59-A6C34878D82A}">
                        <a16:rowId xmlns:a16="http://schemas.microsoft.com/office/drawing/2014/main" val="10001"/>
                      </a:ext>
                    </a:extLst>
                  </a:tr>
                  <a:tr h="1203743">
                    <a:tc>
                      <a:txBody>
                        <a:bodyPr/>
                        <a:lstStyle/>
                        <a:p>
                          <a:pPr algn="ctr"/>
                          <a:r>
                            <a:rPr lang="es-CO" dirty="0"/>
                            <a:t>Coeficiente de correlación de </a:t>
                          </a:r>
                          <a:r>
                            <a:rPr lang="es-CO" dirty="0" err="1"/>
                            <a:t>Spearman</a:t>
                          </a:r>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𝜌</m:t>
                                </m:r>
                                <m:r>
                                  <a:rPr lang="es-CO" b="0" i="1" smtClean="0">
                                    <a:latin typeface="Cambria Math" panose="02040503050406030204" pitchFamily="18" charset="0"/>
                                  </a:rPr>
                                  <m:t>=0</m:t>
                                </m:r>
                              </m:oMath>
                            </m:oMathPara>
                          </a14:m>
                          <a:endParaRPr lang="es-CO" dirty="0"/>
                        </a:p>
                      </a:txBody>
                      <a:tcPr anchor="ctr"/>
                    </a:tc>
                    <a:tc>
                      <a:txBody>
                        <a:bodyPr/>
                        <a:lstStyle/>
                        <a:p>
                          <a:pPr algn="ctr"/>
                          <a:r>
                            <a:rPr lang="es-CO" sz="1600" kern="1200" dirty="0" err="1">
                              <a:solidFill>
                                <a:schemeClr val="dk1"/>
                              </a:solidFill>
                              <a:latin typeface="Consolas" panose="020B0609020204030204" pitchFamily="49" charset="0"/>
                              <a:ea typeface="Cambria Math" panose="02040503050406030204" pitchFamily="18" charset="0"/>
                              <a:cs typeface="+mn-cs"/>
                            </a:rPr>
                            <a:t>cor.test</a:t>
                          </a:r>
                          <a:r>
                            <a:rPr lang="es-CO" sz="1600" kern="1200" dirty="0">
                              <a:solidFill>
                                <a:schemeClr val="dk1"/>
                              </a:solidFill>
                              <a:latin typeface="Consolas" panose="020B0609020204030204" pitchFamily="49" charset="0"/>
                              <a:ea typeface="Cambria Math" panose="02040503050406030204" pitchFamily="18" charset="0"/>
                              <a:cs typeface="+mn-cs"/>
                            </a:rPr>
                            <a:t>(x, y, </a:t>
                          </a:r>
                          <a:r>
                            <a:rPr lang="es-CO" sz="1600" kern="1200" dirty="0" err="1">
                              <a:solidFill>
                                <a:schemeClr val="dk1"/>
                              </a:solidFill>
                              <a:latin typeface="Consolas" panose="020B0609020204030204" pitchFamily="49" charset="0"/>
                              <a:ea typeface="Cambria Math" panose="02040503050406030204" pitchFamily="18" charset="0"/>
                              <a:cs typeface="+mn-cs"/>
                            </a:rPr>
                            <a:t>method</a:t>
                          </a:r>
                          <a:r>
                            <a:rPr lang="es-CO" sz="1600" kern="1200" dirty="0">
                              <a:solidFill>
                                <a:schemeClr val="dk1"/>
                              </a:solidFill>
                              <a:latin typeface="Consolas" panose="020B0609020204030204" pitchFamily="49" charset="0"/>
                              <a:ea typeface="Cambria Math" panose="02040503050406030204" pitchFamily="18" charset="0"/>
                              <a:cs typeface="+mn-cs"/>
                            </a:rPr>
                            <a:t> = "</a:t>
                          </a:r>
                          <a:r>
                            <a:rPr lang="es-CO" sz="1600" kern="1200" dirty="0" err="1">
                              <a:solidFill>
                                <a:schemeClr val="dk1"/>
                              </a:solidFill>
                              <a:latin typeface="Consolas" panose="020B0609020204030204" pitchFamily="49" charset="0"/>
                              <a:ea typeface="Cambria Math" panose="02040503050406030204" pitchFamily="18" charset="0"/>
                              <a:cs typeface="+mn-cs"/>
                            </a:rPr>
                            <a:t>spearman</a:t>
                          </a:r>
                          <a:r>
                            <a:rPr lang="es-CO" sz="1600" kern="1200" dirty="0">
                              <a:solidFill>
                                <a:schemeClr val="dk1"/>
                              </a:solidFill>
                              <a:latin typeface="Consolas" panose="020B0609020204030204" pitchFamily="49" charset="0"/>
                              <a:ea typeface="Cambria Math" panose="02040503050406030204" pitchFamily="18" charset="0"/>
                              <a:cs typeface="+mn-cs"/>
                            </a:rPr>
                            <a:t>")</a:t>
                          </a:r>
                        </a:p>
                      </a:txBody>
                      <a:tcPr anchor="ctr"/>
                    </a:tc>
                    <a:tc>
                      <a:txBody>
                        <a:bodyPr/>
                        <a:lstStyle/>
                        <a:p>
                          <a:pPr marL="285750" indent="-285750" algn="l">
                            <a:buFontTx/>
                            <a:buChar char="-"/>
                          </a:pPr>
                          <a:r>
                            <a:rPr lang="es-CO" dirty="0"/>
                            <a:t>Las dos</a:t>
                          </a:r>
                          <a:r>
                            <a:rPr lang="es-CO" baseline="0" dirty="0"/>
                            <a:t> variables son continuas</a:t>
                          </a:r>
                          <a:endParaRPr lang="es-CO" dirty="0"/>
                        </a:p>
                      </a:txBody>
                      <a:tcPr/>
                    </a:tc>
                    <a:extLst>
                      <a:ext uri="{0D108BD9-81ED-4DB2-BD59-A6C34878D82A}">
                        <a16:rowId xmlns:a16="http://schemas.microsoft.com/office/drawing/2014/main" val="10002"/>
                      </a:ext>
                    </a:extLst>
                  </a:tr>
                  <a:tr h="646692">
                    <a:tc>
                      <a:txBody>
                        <a:bodyPr/>
                        <a:lstStyle/>
                        <a:p>
                          <a:pPr algn="ctr"/>
                          <a:r>
                            <a:rPr lang="es-CO" dirty="0"/>
                            <a:t>Independencia</a:t>
                          </a:r>
                          <a:r>
                            <a:rPr lang="es-CO" baseline="0" dirty="0"/>
                            <a:t> de variables categóricas </a:t>
                          </a:r>
                          <a:endParaRPr lang="es-CO"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 </m:t>
                                </m:r>
                                <m:r>
                                  <a:rPr lang="es-CO" b="0" i="1" smtClean="0">
                                    <a:latin typeface="Cambria Math" panose="02040503050406030204" pitchFamily="18" charset="0"/>
                                  </a:rPr>
                                  <m:t>𝜌</m:t>
                                </m:r>
                                <m:r>
                                  <a:rPr lang="es-CO" b="0" i="1" smtClean="0">
                                    <a:latin typeface="Cambria Math" panose="02040503050406030204" pitchFamily="18" charset="0"/>
                                  </a:rPr>
                                  <m:t>=0</m:t>
                                </m:r>
                              </m:oMath>
                            </m:oMathPara>
                          </a14:m>
                          <a:endParaRPr lang="es-CO"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kern="1200" dirty="0" err="1">
                              <a:solidFill>
                                <a:schemeClr val="dk1"/>
                              </a:solidFill>
                              <a:latin typeface="Consolas" panose="020B0609020204030204" pitchFamily="49" charset="0"/>
                              <a:ea typeface="Cambria Math" panose="02040503050406030204" pitchFamily="18" charset="0"/>
                              <a:cs typeface="+mn-cs"/>
                            </a:rPr>
                            <a:t>chisq.test</a:t>
                          </a:r>
                          <a:r>
                            <a:rPr lang="es-CO" sz="1600" kern="1200" dirty="0">
                              <a:solidFill>
                                <a:schemeClr val="dk1"/>
                              </a:solidFill>
                              <a:latin typeface="Consolas" panose="020B0609020204030204" pitchFamily="49" charset="0"/>
                              <a:ea typeface="Cambria Math" panose="02040503050406030204" pitchFamily="18" charset="0"/>
                              <a:cs typeface="+mn-cs"/>
                            </a:rPr>
                            <a:t>(</a:t>
                          </a:r>
                          <a:r>
                            <a:rPr lang="es-CO" sz="1600" kern="1200" dirty="0" err="1">
                              <a:solidFill>
                                <a:schemeClr val="dk1"/>
                              </a:solidFill>
                              <a:latin typeface="Consolas" panose="020B0609020204030204" pitchFamily="49" charset="0"/>
                              <a:ea typeface="Cambria Math" panose="02040503050406030204" pitchFamily="18" charset="0"/>
                              <a:cs typeface="+mn-cs"/>
                            </a:rPr>
                            <a:t>table</a:t>
                          </a:r>
                          <a:r>
                            <a:rPr lang="es-CO" sz="1600" kern="1200" dirty="0">
                              <a:solidFill>
                                <a:schemeClr val="dk1"/>
                              </a:solidFill>
                              <a:latin typeface="Consolas" panose="020B0609020204030204" pitchFamily="49" charset="0"/>
                              <a:ea typeface="Cambria Math" panose="02040503050406030204" pitchFamily="18" charset="0"/>
                              <a:cs typeface="+mn-cs"/>
                            </a:rPr>
                            <a:t>(</a:t>
                          </a:r>
                          <a:r>
                            <a:rPr lang="es-CO" sz="1600" kern="1200" dirty="0" err="1">
                              <a:solidFill>
                                <a:schemeClr val="dk1"/>
                              </a:solidFill>
                              <a:latin typeface="Consolas" panose="020B0609020204030204" pitchFamily="49" charset="0"/>
                              <a:ea typeface="Cambria Math" panose="02040503050406030204" pitchFamily="18" charset="0"/>
                              <a:cs typeface="+mn-cs"/>
                            </a:rPr>
                            <a:t>x,y</a:t>
                          </a:r>
                          <a:r>
                            <a:rPr lang="es-CO" sz="1600" kern="1200" dirty="0">
                              <a:solidFill>
                                <a:schemeClr val="dk1"/>
                              </a:solidFill>
                              <a:latin typeface="Consolas" panose="020B0609020204030204" pitchFamily="49" charset="0"/>
                              <a:ea typeface="Cambria Math" panose="02040503050406030204" pitchFamily="18" charset="0"/>
                              <a:cs typeface="+mn-cs"/>
                            </a:rPr>
                            <a:t>))</a:t>
                          </a:r>
                        </a:p>
                      </a:txBody>
                      <a:tcPr anchor="ctr"/>
                    </a:tc>
                    <a:tc>
                      <a:txBody>
                        <a:bodyPr/>
                        <a:lstStyle/>
                        <a:p>
                          <a:pPr marL="0" indent="0" algn="l">
                            <a:buFontTx/>
                            <a:buNone/>
                          </a:pPr>
                          <a:r>
                            <a:rPr lang="es-CO" dirty="0"/>
                            <a:t>- Las</a:t>
                          </a:r>
                          <a:r>
                            <a:rPr lang="es-CO" baseline="0" dirty="0"/>
                            <a:t> dos variables son cuantitativas</a:t>
                          </a:r>
                          <a:endParaRPr lang="es-CO" dirty="0"/>
                        </a:p>
                      </a:txBody>
                      <a:tcPr anchor="ctr"/>
                    </a:tc>
                    <a:extLst>
                      <a:ext uri="{0D108BD9-81ED-4DB2-BD59-A6C34878D82A}">
                        <a16:rowId xmlns:a16="http://schemas.microsoft.com/office/drawing/2014/main" val="10003"/>
                      </a:ext>
                    </a:extLst>
                  </a:tr>
                </a:tbl>
              </a:graphicData>
            </a:graphic>
          </p:graphicFrame>
        </mc:Choice>
        <mc:Fallback>
          <p:graphicFrame>
            <p:nvGraphicFramePr>
              <p:cNvPr id="4" name="Tabla 3"/>
              <p:cNvGraphicFramePr>
                <a:graphicFrameLocks noGrp="1"/>
              </p:cNvGraphicFramePr>
              <p:nvPr>
                <p:extLst/>
              </p:nvPr>
            </p:nvGraphicFramePr>
            <p:xfrm>
              <a:off x="170328" y="1828799"/>
              <a:ext cx="11914096" cy="2873274"/>
            </p:xfrm>
            <a:graphic>
              <a:graphicData uri="http://schemas.openxmlformats.org/drawingml/2006/table">
                <a:tbl>
                  <a:tblPr firstRow="1" bandRow="1">
                    <a:tableStyleId>{5C22544A-7EE6-4342-B048-85BDC9FD1C3A}</a:tableStyleId>
                  </a:tblPr>
                  <a:tblGrid>
                    <a:gridCol w="2978524">
                      <a:extLst>
                        <a:ext uri="{9D8B030D-6E8A-4147-A177-3AD203B41FA5}">
                          <a16:colId xmlns:a16="http://schemas.microsoft.com/office/drawing/2014/main" val="20000"/>
                        </a:ext>
                      </a:extLst>
                    </a:gridCol>
                    <a:gridCol w="2131360">
                      <a:extLst>
                        <a:ext uri="{9D8B030D-6E8A-4147-A177-3AD203B41FA5}">
                          <a16:colId xmlns:a16="http://schemas.microsoft.com/office/drawing/2014/main" val="20001"/>
                        </a:ext>
                      </a:extLst>
                    </a:gridCol>
                    <a:gridCol w="4222376">
                      <a:extLst>
                        <a:ext uri="{9D8B030D-6E8A-4147-A177-3AD203B41FA5}">
                          <a16:colId xmlns:a16="http://schemas.microsoft.com/office/drawing/2014/main" val="20002"/>
                        </a:ext>
                      </a:extLst>
                    </a:gridCol>
                    <a:gridCol w="2581836">
                      <a:extLst>
                        <a:ext uri="{9D8B030D-6E8A-4147-A177-3AD203B41FA5}">
                          <a16:colId xmlns:a16="http://schemas.microsoft.com/office/drawing/2014/main" val="20003"/>
                        </a:ext>
                      </a:extLst>
                    </a:gridCol>
                  </a:tblGrid>
                  <a:tr h="374670">
                    <a:tc>
                      <a:txBody>
                        <a:bodyPr/>
                        <a:lstStyle/>
                        <a:p>
                          <a:pPr algn="ctr"/>
                          <a:r>
                            <a:rPr lang="es-CO" dirty="0"/>
                            <a:t>Parámetro – Caso</a:t>
                          </a:r>
                        </a:p>
                      </a:txBody>
                      <a:tcPr anchor="ctr"/>
                    </a:tc>
                    <a:tc>
                      <a:txBody>
                        <a:bodyPr/>
                        <a:lstStyle/>
                        <a:p>
                          <a:pPr algn="ctr"/>
                          <a:r>
                            <a:rPr lang="es-CO" dirty="0"/>
                            <a:t>Hipótesis</a:t>
                          </a:r>
                          <a:r>
                            <a:rPr lang="es-CO" baseline="0" dirty="0"/>
                            <a:t> Nula</a:t>
                          </a:r>
                          <a:endParaRPr lang="es-CO" dirty="0"/>
                        </a:p>
                      </a:txBody>
                      <a:tcPr anchor="ctr"/>
                    </a:tc>
                    <a:tc>
                      <a:txBody>
                        <a:bodyPr/>
                        <a:lstStyle/>
                        <a:p>
                          <a:pPr algn="ctr"/>
                          <a:r>
                            <a:rPr lang="es-CO" dirty="0"/>
                            <a:t>Comando R</a:t>
                          </a:r>
                        </a:p>
                      </a:txBody>
                      <a:tcPr anchor="ctr"/>
                    </a:tc>
                    <a:tc>
                      <a:txBody>
                        <a:bodyPr/>
                        <a:lstStyle/>
                        <a:p>
                          <a:pPr algn="ctr"/>
                          <a:r>
                            <a:rPr lang="es-CO" dirty="0"/>
                            <a:t>¿Cuándo se usa?</a:t>
                          </a:r>
                        </a:p>
                      </a:txBody>
                      <a:tcPr anchor="ctr"/>
                    </a:tc>
                    <a:extLst>
                      <a:ext uri="{0D108BD9-81ED-4DB2-BD59-A6C34878D82A}">
                        <a16:rowId xmlns:a16="http://schemas.microsoft.com/office/drawing/2014/main" val="10000"/>
                      </a:ext>
                    </a:extLst>
                  </a:tr>
                  <a:tr h="648169">
                    <a:tc>
                      <a:txBody>
                        <a:bodyPr/>
                        <a:lstStyle/>
                        <a:p>
                          <a:pPr algn="ctr"/>
                          <a:r>
                            <a:rPr lang="es-CO" dirty="0"/>
                            <a:t>Coeficiente de correlación de Pearson</a:t>
                          </a:r>
                        </a:p>
                      </a:txBody>
                      <a:tcPr anchor="ctr"/>
                    </a:tc>
                    <a:tc>
                      <a:txBody>
                        <a:bodyPr/>
                        <a:lstStyle/>
                        <a:p>
                          <a:endParaRPr lang="es-CO"/>
                        </a:p>
                      </a:txBody>
                      <a:tcPr anchor="ctr">
                        <a:blipFill>
                          <a:blip r:embed="rId3"/>
                          <a:stretch>
                            <a:fillRect l="-140000" t="-62264" r="-320286" b="-301887"/>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400" kern="1200" dirty="0" err="1">
                              <a:solidFill>
                                <a:schemeClr val="dk1"/>
                              </a:solidFill>
                              <a:latin typeface="Consolas" panose="020B0609020204030204" pitchFamily="49" charset="0"/>
                              <a:ea typeface="Cambria Math" panose="02040503050406030204" pitchFamily="18" charset="0"/>
                              <a:cs typeface="+mn-cs"/>
                            </a:rPr>
                            <a:t>cor.test</a:t>
                          </a:r>
                          <a:r>
                            <a:rPr lang="es-CO" sz="1400" kern="1200" dirty="0">
                              <a:solidFill>
                                <a:schemeClr val="dk1"/>
                              </a:solidFill>
                              <a:latin typeface="Consolas" panose="020B0609020204030204" pitchFamily="49" charset="0"/>
                              <a:ea typeface="Cambria Math" panose="02040503050406030204" pitchFamily="18" charset="0"/>
                              <a:cs typeface="+mn-cs"/>
                            </a:rPr>
                            <a:t>(x, y, </a:t>
                          </a:r>
                          <a:r>
                            <a:rPr lang="es-CO" sz="1400" kern="1200" dirty="0" err="1">
                              <a:solidFill>
                                <a:schemeClr val="dk1"/>
                              </a:solidFill>
                              <a:latin typeface="Consolas" panose="020B0609020204030204" pitchFamily="49" charset="0"/>
                              <a:ea typeface="Cambria Math" panose="02040503050406030204" pitchFamily="18" charset="0"/>
                              <a:cs typeface="+mn-cs"/>
                            </a:rPr>
                            <a:t>method</a:t>
                          </a:r>
                          <a:r>
                            <a:rPr lang="es-CO" sz="1400" kern="1200" dirty="0">
                              <a:solidFill>
                                <a:schemeClr val="dk1"/>
                              </a:solidFill>
                              <a:latin typeface="Consolas" panose="020B0609020204030204" pitchFamily="49" charset="0"/>
                              <a:ea typeface="Cambria Math" panose="02040503050406030204" pitchFamily="18" charset="0"/>
                              <a:cs typeface="+mn-cs"/>
                            </a:rPr>
                            <a:t> = “</a:t>
                          </a:r>
                          <a:r>
                            <a:rPr lang="es-CO" sz="1400" kern="1200" dirty="0" err="1">
                              <a:solidFill>
                                <a:schemeClr val="dk1"/>
                              </a:solidFill>
                              <a:latin typeface="Consolas" panose="020B0609020204030204" pitchFamily="49" charset="0"/>
                              <a:ea typeface="Cambria Math" panose="02040503050406030204" pitchFamily="18" charset="0"/>
                              <a:cs typeface="+mn-cs"/>
                            </a:rPr>
                            <a:t>pearson</a:t>
                          </a:r>
                          <a:r>
                            <a:rPr lang="es-CO" sz="1400" kern="1200" dirty="0">
                              <a:solidFill>
                                <a:schemeClr val="dk1"/>
                              </a:solidFill>
                              <a:latin typeface="Consolas" panose="020B0609020204030204" pitchFamily="49" charset="0"/>
                              <a:ea typeface="Cambria Math" panose="02040503050406030204" pitchFamily="18" charset="0"/>
                              <a:cs typeface="+mn-cs"/>
                            </a:rPr>
                            <a:t>")</a:t>
                          </a:r>
                        </a:p>
                        <a:p>
                          <a:pPr algn="ctr"/>
                          <a:endParaRPr lang="es-CO" sz="1400" dirty="0">
                            <a:latin typeface="Birch Std" panose="03060502040705060204" pitchFamily="66" charset="0"/>
                            <a:ea typeface="Cambria Math" panose="02040503050406030204" pitchFamily="18" charset="0"/>
                          </a:endParaRPr>
                        </a:p>
                      </a:txBody>
                      <a:tcPr anchor="ctr"/>
                    </a:tc>
                    <a:tc>
                      <a:txBody>
                        <a:bodyPr/>
                        <a:lstStyle/>
                        <a:p>
                          <a:pPr marL="285750" indent="-285750" algn="l">
                            <a:buFontTx/>
                            <a:buChar char="-"/>
                          </a:pPr>
                          <a:r>
                            <a:rPr lang="es-CO" dirty="0"/>
                            <a:t>Las dos</a:t>
                          </a:r>
                          <a:r>
                            <a:rPr lang="es-CO" baseline="0" dirty="0"/>
                            <a:t> variables son continuas</a:t>
                          </a:r>
                          <a:endParaRPr lang="es-CO" dirty="0"/>
                        </a:p>
                      </a:txBody>
                      <a:tcPr/>
                    </a:tc>
                    <a:extLst>
                      <a:ext uri="{0D108BD9-81ED-4DB2-BD59-A6C34878D82A}">
                        <a16:rowId xmlns:a16="http://schemas.microsoft.com/office/drawing/2014/main" val="10001"/>
                      </a:ext>
                    </a:extLst>
                  </a:tr>
                  <a:tr h="1203743">
                    <a:tc>
                      <a:txBody>
                        <a:bodyPr/>
                        <a:lstStyle/>
                        <a:p>
                          <a:pPr algn="ctr"/>
                          <a:r>
                            <a:rPr lang="es-CO" dirty="0"/>
                            <a:t>Coeficiente de correlación de </a:t>
                          </a:r>
                          <a:r>
                            <a:rPr lang="es-CO" dirty="0" err="1"/>
                            <a:t>Spearman</a:t>
                          </a:r>
                          <a:endParaRPr lang="es-CO" dirty="0"/>
                        </a:p>
                      </a:txBody>
                      <a:tcPr anchor="ctr"/>
                    </a:tc>
                    <a:tc>
                      <a:txBody>
                        <a:bodyPr/>
                        <a:lstStyle/>
                        <a:p>
                          <a:endParaRPr lang="es-CO"/>
                        </a:p>
                      </a:txBody>
                      <a:tcPr anchor="ctr">
                        <a:blipFill>
                          <a:blip r:embed="rId3"/>
                          <a:stretch>
                            <a:fillRect l="-140000" t="-86432" r="-320286" b="-60804"/>
                          </a:stretch>
                        </a:blipFill>
                      </a:tcPr>
                    </a:tc>
                    <a:tc>
                      <a:txBody>
                        <a:bodyPr/>
                        <a:lstStyle/>
                        <a:p>
                          <a:pPr algn="ctr"/>
                          <a:r>
                            <a:rPr lang="es-CO" sz="1600" kern="1200" dirty="0" err="1">
                              <a:solidFill>
                                <a:schemeClr val="dk1"/>
                              </a:solidFill>
                              <a:latin typeface="Consolas" panose="020B0609020204030204" pitchFamily="49" charset="0"/>
                              <a:ea typeface="Cambria Math" panose="02040503050406030204" pitchFamily="18" charset="0"/>
                              <a:cs typeface="+mn-cs"/>
                            </a:rPr>
                            <a:t>cor.test</a:t>
                          </a:r>
                          <a:r>
                            <a:rPr lang="es-CO" sz="1600" kern="1200" dirty="0">
                              <a:solidFill>
                                <a:schemeClr val="dk1"/>
                              </a:solidFill>
                              <a:latin typeface="Consolas" panose="020B0609020204030204" pitchFamily="49" charset="0"/>
                              <a:ea typeface="Cambria Math" panose="02040503050406030204" pitchFamily="18" charset="0"/>
                              <a:cs typeface="+mn-cs"/>
                            </a:rPr>
                            <a:t>(x, y, </a:t>
                          </a:r>
                          <a:r>
                            <a:rPr lang="es-CO" sz="1600" kern="1200" dirty="0" err="1">
                              <a:solidFill>
                                <a:schemeClr val="dk1"/>
                              </a:solidFill>
                              <a:latin typeface="Consolas" panose="020B0609020204030204" pitchFamily="49" charset="0"/>
                              <a:ea typeface="Cambria Math" panose="02040503050406030204" pitchFamily="18" charset="0"/>
                              <a:cs typeface="+mn-cs"/>
                            </a:rPr>
                            <a:t>method</a:t>
                          </a:r>
                          <a:r>
                            <a:rPr lang="es-CO" sz="1600" kern="1200" dirty="0">
                              <a:solidFill>
                                <a:schemeClr val="dk1"/>
                              </a:solidFill>
                              <a:latin typeface="Consolas" panose="020B0609020204030204" pitchFamily="49" charset="0"/>
                              <a:ea typeface="Cambria Math" panose="02040503050406030204" pitchFamily="18" charset="0"/>
                              <a:cs typeface="+mn-cs"/>
                            </a:rPr>
                            <a:t> = "</a:t>
                          </a:r>
                          <a:r>
                            <a:rPr lang="es-CO" sz="1600" kern="1200" dirty="0" err="1">
                              <a:solidFill>
                                <a:schemeClr val="dk1"/>
                              </a:solidFill>
                              <a:latin typeface="Consolas" panose="020B0609020204030204" pitchFamily="49" charset="0"/>
                              <a:ea typeface="Cambria Math" panose="02040503050406030204" pitchFamily="18" charset="0"/>
                              <a:cs typeface="+mn-cs"/>
                            </a:rPr>
                            <a:t>spearman</a:t>
                          </a:r>
                          <a:r>
                            <a:rPr lang="es-CO" sz="1600" kern="1200" dirty="0">
                              <a:solidFill>
                                <a:schemeClr val="dk1"/>
                              </a:solidFill>
                              <a:latin typeface="Consolas" panose="020B0609020204030204" pitchFamily="49" charset="0"/>
                              <a:ea typeface="Cambria Math" panose="02040503050406030204" pitchFamily="18" charset="0"/>
                              <a:cs typeface="+mn-cs"/>
                            </a:rPr>
                            <a:t>")</a:t>
                          </a:r>
                        </a:p>
                      </a:txBody>
                      <a:tcPr anchor="ctr"/>
                    </a:tc>
                    <a:tc>
                      <a:txBody>
                        <a:bodyPr/>
                        <a:lstStyle/>
                        <a:p>
                          <a:pPr marL="285750" indent="-285750" algn="l">
                            <a:buFontTx/>
                            <a:buChar char="-"/>
                          </a:pPr>
                          <a:r>
                            <a:rPr lang="es-CO" dirty="0"/>
                            <a:t>Las dos</a:t>
                          </a:r>
                          <a:r>
                            <a:rPr lang="es-CO" baseline="0" dirty="0"/>
                            <a:t> variables son continuas</a:t>
                          </a:r>
                          <a:endParaRPr lang="es-CO" dirty="0"/>
                        </a:p>
                      </a:txBody>
                      <a:tcPr/>
                    </a:tc>
                    <a:extLst>
                      <a:ext uri="{0D108BD9-81ED-4DB2-BD59-A6C34878D82A}">
                        <a16:rowId xmlns:a16="http://schemas.microsoft.com/office/drawing/2014/main" val="10002"/>
                      </a:ext>
                    </a:extLst>
                  </a:tr>
                  <a:tr h="646692">
                    <a:tc>
                      <a:txBody>
                        <a:bodyPr/>
                        <a:lstStyle/>
                        <a:p>
                          <a:pPr algn="ctr"/>
                          <a:r>
                            <a:rPr lang="es-CO" dirty="0"/>
                            <a:t>Independencia</a:t>
                          </a:r>
                          <a:r>
                            <a:rPr lang="es-CO" baseline="0" dirty="0"/>
                            <a:t> de variables categóricas </a:t>
                          </a:r>
                          <a:endParaRPr lang="es-CO" dirty="0"/>
                        </a:p>
                      </a:txBody>
                      <a:tcPr anchor="ctr"/>
                    </a:tc>
                    <a:tc>
                      <a:txBody>
                        <a:bodyPr/>
                        <a:lstStyle/>
                        <a:p>
                          <a:endParaRPr lang="es-CO"/>
                        </a:p>
                      </a:txBody>
                      <a:tcPr anchor="ctr">
                        <a:blipFill>
                          <a:blip r:embed="rId3"/>
                          <a:stretch>
                            <a:fillRect l="-140000" t="-350000" r="-320286" b="-14151"/>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CO" sz="1600" kern="1200" dirty="0" err="1">
                              <a:solidFill>
                                <a:schemeClr val="dk1"/>
                              </a:solidFill>
                              <a:latin typeface="Consolas" panose="020B0609020204030204" pitchFamily="49" charset="0"/>
                              <a:ea typeface="Cambria Math" panose="02040503050406030204" pitchFamily="18" charset="0"/>
                              <a:cs typeface="+mn-cs"/>
                            </a:rPr>
                            <a:t>chisq.test</a:t>
                          </a:r>
                          <a:r>
                            <a:rPr lang="es-CO" sz="1600" kern="1200" dirty="0">
                              <a:solidFill>
                                <a:schemeClr val="dk1"/>
                              </a:solidFill>
                              <a:latin typeface="Consolas" panose="020B0609020204030204" pitchFamily="49" charset="0"/>
                              <a:ea typeface="Cambria Math" panose="02040503050406030204" pitchFamily="18" charset="0"/>
                              <a:cs typeface="+mn-cs"/>
                            </a:rPr>
                            <a:t>(</a:t>
                          </a:r>
                          <a:r>
                            <a:rPr lang="es-CO" sz="1600" kern="1200" dirty="0" err="1">
                              <a:solidFill>
                                <a:schemeClr val="dk1"/>
                              </a:solidFill>
                              <a:latin typeface="Consolas" panose="020B0609020204030204" pitchFamily="49" charset="0"/>
                              <a:ea typeface="Cambria Math" panose="02040503050406030204" pitchFamily="18" charset="0"/>
                              <a:cs typeface="+mn-cs"/>
                            </a:rPr>
                            <a:t>table</a:t>
                          </a:r>
                          <a:r>
                            <a:rPr lang="es-CO" sz="1600" kern="1200" dirty="0">
                              <a:solidFill>
                                <a:schemeClr val="dk1"/>
                              </a:solidFill>
                              <a:latin typeface="Consolas" panose="020B0609020204030204" pitchFamily="49" charset="0"/>
                              <a:ea typeface="Cambria Math" panose="02040503050406030204" pitchFamily="18" charset="0"/>
                              <a:cs typeface="+mn-cs"/>
                            </a:rPr>
                            <a:t>(</a:t>
                          </a:r>
                          <a:r>
                            <a:rPr lang="es-CO" sz="1600" kern="1200" dirty="0" err="1">
                              <a:solidFill>
                                <a:schemeClr val="dk1"/>
                              </a:solidFill>
                              <a:latin typeface="Consolas" panose="020B0609020204030204" pitchFamily="49" charset="0"/>
                              <a:ea typeface="Cambria Math" panose="02040503050406030204" pitchFamily="18" charset="0"/>
                              <a:cs typeface="+mn-cs"/>
                            </a:rPr>
                            <a:t>x,y</a:t>
                          </a:r>
                          <a:r>
                            <a:rPr lang="es-CO" sz="1600" kern="1200" dirty="0">
                              <a:solidFill>
                                <a:schemeClr val="dk1"/>
                              </a:solidFill>
                              <a:latin typeface="Consolas" panose="020B0609020204030204" pitchFamily="49" charset="0"/>
                              <a:ea typeface="Cambria Math" panose="02040503050406030204" pitchFamily="18" charset="0"/>
                              <a:cs typeface="+mn-cs"/>
                            </a:rPr>
                            <a:t>))</a:t>
                          </a:r>
                        </a:p>
                      </a:txBody>
                      <a:tcPr anchor="ctr"/>
                    </a:tc>
                    <a:tc>
                      <a:txBody>
                        <a:bodyPr/>
                        <a:lstStyle/>
                        <a:p>
                          <a:pPr marL="0" indent="0" algn="l">
                            <a:buFontTx/>
                            <a:buNone/>
                          </a:pPr>
                          <a:r>
                            <a:rPr lang="es-CO" dirty="0"/>
                            <a:t>- Las</a:t>
                          </a:r>
                          <a:r>
                            <a:rPr lang="es-CO" baseline="0" dirty="0"/>
                            <a:t> dos variables son cuantitativas</a:t>
                          </a:r>
                          <a:endParaRPr lang="es-CO" dirty="0"/>
                        </a:p>
                      </a:txBody>
                      <a:tcPr anchor="ct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55810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Teorema del límite central</a:t>
            </a:r>
          </a:p>
        </p:txBody>
      </p:sp>
      <mc:AlternateContent xmlns:mc="http://schemas.openxmlformats.org/markup-compatibility/2006">
        <mc:Choice xmlns:a14="http://schemas.microsoft.com/office/drawing/2010/main" Requires="a14">
          <p:sp>
            <p:nvSpPr>
              <p:cNvPr id="5" name="Marcador de contenido 2">
                <a:extLst>
                  <a:ext uri="{FF2B5EF4-FFF2-40B4-BE49-F238E27FC236}">
                    <a16:creationId xmlns:a16="http://schemas.microsoft.com/office/drawing/2014/main" id="{75FFE154-14E3-447B-B2A5-D3DD67AEA885}"/>
                  </a:ext>
                </a:extLst>
              </p:cNvPr>
              <p:cNvSpPr txBox="1">
                <a:spLocks/>
              </p:cNvSpPr>
              <p:nvPr/>
            </p:nvSpPr>
            <p:spPr>
              <a:xfrm>
                <a:off x="971604" y="2990689"/>
                <a:ext cx="10248791" cy="179437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 indent="0" algn="just">
                  <a:buNone/>
                </a:pPr>
                <a:r>
                  <a:rPr lang="es-CO" sz="2900" dirty="0">
                    <a:solidFill>
                      <a:schemeClr val="tx1">
                        <a:lumMod val="65000"/>
                        <a:lumOff val="35000"/>
                      </a:schemeClr>
                    </a:solidFill>
                    <a:latin typeface="TheSans 4-SemiLight" panose="02000403000000000003" pitchFamily="50" charset="0"/>
                  </a:rPr>
                  <a:t>Sea </a:t>
                </a:r>
                <a14:m>
                  <m:oMath xmlns:m="http://schemas.openxmlformats.org/officeDocument/2006/math">
                    <m:d>
                      <m:dPr>
                        <m:begChr m:val="{"/>
                        <m:endChr m:val="}"/>
                        <m:ctrlPr>
                          <a:rPr lang="es-CO" sz="2900">
                            <a:solidFill>
                              <a:schemeClr val="tx1">
                                <a:lumMod val="65000"/>
                                <a:lumOff val="35000"/>
                              </a:schemeClr>
                            </a:solidFill>
                            <a:latin typeface="TheSans 4-SemiLight" panose="02000403000000000003" pitchFamily="50" charset="0"/>
                          </a:rPr>
                        </m:ctrlPr>
                      </m:dPr>
                      <m:e>
                        <m:sSub>
                          <m:sSubPr>
                            <m:ctrlPr>
                              <a:rPr lang="es-CO" sz="2900">
                                <a:solidFill>
                                  <a:schemeClr val="tx1">
                                    <a:lumMod val="65000"/>
                                    <a:lumOff val="35000"/>
                                  </a:schemeClr>
                                </a:solidFill>
                                <a:latin typeface="TheSans 4-SemiLight" panose="02000403000000000003" pitchFamily="50" charset="0"/>
                              </a:rPr>
                            </m:ctrlPr>
                          </m:sSubPr>
                          <m:e>
                            <m:r>
                              <a:rPr lang="es-CO" sz="2900">
                                <a:solidFill>
                                  <a:schemeClr val="tx1">
                                    <a:lumMod val="65000"/>
                                    <a:lumOff val="35000"/>
                                  </a:schemeClr>
                                </a:solidFill>
                                <a:latin typeface="TheSans 4-SemiLight" panose="02000403000000000003" pitchFamily="50" charset="0"/>
                              </a:rPr>
                              <m:t>𝑋</m:t>
                            </m:r>
                          </m:e>
                          <m:sub>
                            <m:r>
                              <a:rPr lang="es-CO" sz="2900">
                                <a:solidFill>
                                  <a:schemeClr val="tx1">
                                    <a:lumMod val="65000"/>
                                    <a:lumOff val="35000"/>
                                  </a:schemeClr>
                                </a:solidFill>
                                <a:latin typeface="TheSans 4-SemiLight" panose="02000403000000000003" pitchFamily="50" charset="0"/>
                              </a:rPr>
                              <m:t>𝑖</m:t>
                            </m:r>
                          </m:sub>
                        </m:sSub>
                      </m:e>
                    </m:d>
                  </m:oMath>
                </a14:m>
                <a:r>
                  <a:rPr lang="es-CO" sz="2900" dirty="0">
                    <a:solidFill>
                      <a:schemeClr val="tx1">
                        <a:lumMod val="65000"/>
                        <a:lumOff val="35000"/>
                      </a:schemeClr>
                    </a:solidFill>
                    <a:latin typeface="TheSans 4-SemiLight" panose="02000403000000000003" pitchFamily="50" charset="0"/>
                  </a:rPr>
                  <a:t>, i=1…,N,  una secuencia de variables aleatorias </a:t>
                </a:r>
                <a:r>
                  <a:rPr lang="es-CO" sz="2900" dirty="0" err="1">
                    <a:solidFill>
                      <a:schemeClr val="tx1">
                        <a:lumMod val="65000"/>
                        <a:lumOff val="35000"/>
                      </a:schemeClr>
                    </a:solidFill>
                    <a:latin typeface="TheSans 4-SemiLight" panose="02000403000000000003" pitchFamily="50" charset="0"/>
                  </a:rPr>
                  <a:t>iid</a:t>
                </a:r>
                <a:r>
                  <a:rPr lang="es-CO" sz="2900" dirty="0">
                    <a:solidFill>
                      <a:schemeClr val="tx1">
                        <a:lumMod val="65000"/>
                        <a:lumOff val="35000"/>
                      </a:schemeClr>
                    </a:solidFill>
                    <a:latin typeface="TheSans 4-SemiLight" panose="02000403000000000003" pitchFamily="50" charset="0"/>
                  </a:rPr>
                  <a:t> con </a:t>
                </a:r>
                <a14:m>
                  <m:oMath xmlns:m="http://schemas.openxmlformats.org/officeDocument/2006/math">
                    <m:r>
                      <a:rPr lang="es-CO" sz="2900">
                        <a:solidFill>
                          <a:schemeClr val="tx1">
                            <a:lumMod val="65000"/>
                            <a:lumOff val="35000"/>
                          </a:schemeClr>
                        </a:solidFill>
                        <a:latin typeface="TheSans 4-SemiLight" panose="02000403000000000003" pitchFamily="50" charset="0"/>
                      </a:rPr>
                      <m:t>𝐸</m:t>
                    </m:r>
                    <m:d>
                      <m:dPr>
                        <m:ctrlPr>
                          <a:rPr lang="es-CO" sz="2900">
                            <a:solidFill>
                              <a:schemeClr val="tx1">
                                <a:lumMod val="65000"/>
                                <a:lumOff val="35000"/>
                              </a:schemeClr>
                            </a:solidFill>
                            <a:latin typeface="TheSans 4-SemiLight" panose="02000403000000000003" pitchFamily="50" charset="0"/>
                          </a:rPr>
                        </m:ctrlPr>
                      </m:dPr>
                      <m:e>
                        <m:r>
                          <a:rPr lang="es-CO" sz="2900">
                            <a:solidFill>
                              <a:schemeClr val="tx1">
                                <a:lumMod val="65000"/>
                                <a:lumOff val="35000"/>
                              </a:schemeClr>
                            </a:solidFill>
                            <a:latin typeface="TheSans 4-SemiLight" panose="02000403000000000003" pitchFamily="50" charset="0"/>
                          </a:rPr>
                          <m:t>𝑋</m:t>
                        </m:r>
                      </m:e>
                    </m:d>
                    <m:r>
                      <a:rPr lang="es-CO" sz="2900">
                        <a:solidFill>
                          <a:schemeClr val="tx1">
                            <a:lumMod val="65000"/>
                            <a:lumOff val="35000"/>
                          </a:schemeClr>
                        </a:solidFill>
                        <a:latin typeface="TheSans 4-SemiLight" panose="02000403000000000003" pitchFamily="50" charset="0"/>
                      </a:rPr>
                      <m:t>=</m:t>
                    </m:r>
                    <m:r>
                      <a:rPr lang="es-CO" sz="2900">
                        <a:solidFill>
                          <a:schemeClr val="tx1">
                            <a:lumMod val="65000"/>
                            <a:lumOff val="35000"/>
                          </a:schemeClr>
                        </a:solidFill>
                        <a:latin typeface="TheSans 4-SemiLight" panose="02000403000000000003" pitchFamily="50" charset="0"/>
                      </a:rPr>
                      <m:t>𝜇</m:t>
                    </m:r>
                  </m:oMath>
                </a14:m>
                <a:r>
                  <a:rPr lang="es-CO" sz="2900" dirty="0">
                    <a:solidFill>
                      <a:schemeClr val="tx1">
                        <a:lumMod val="65000"/>
                        <a:lumOff val="35000"/>
                      </a:schemeClr>
                    </a:solidFill>
                    <a:latin typeface="TheSans 4-SemiLight" panose="02000403000000000003" pitchFamily="50" charset="0"/>
                  </a:rPr>
                  <a:t> y </a:t>
                </a:r>
                <a14:m>
                  <m:oMath xmlns:m="http://schemas.openxmlformats.org/officeDocument/2006/math">
                    <m:r>
                      <m:rPr>
                        <m:sty m:val="p"/>
                      </m:rPr>
                      <a:rPr lang="es-CO" sz="2900">
                        <a:solidFill>
                          <a:schemeClr val="tx1">
                            <a:lumMod val="65000"/>
                            <a:lumOff val="35000"/>
                          </a:schemeClr>
                        </a:solidFill>
                        <a:latin typeface="TheSans 4-SemiLight" panose="02000403000000000003" pitchFamily="50" charset="0"/>
                      </a:rPr>
                      <m:t>V</m:t>
                    </m:r>
                    <m:d>
                      <m:dPr>
                        <m:ctrlPr>
                          <a:rPr lang="es-CO" sz="2900">
                            <a:solidFill>
                              <a:schemeClr val="tx1">
                                <a:lumMod val="65000"/>
                                <a:lumOff val="35000"/>
                              </a:schemeClr>
                            </a:solidFill>
                            <a:latin typeface="TheSans 4-SemiLight" panose="02000403000000000003" pitchFamily="50" charset="0"/>
                          </a:rPr>
                        </m:ctrlPr>
                      </m:dPr>
                      <m:e>
                        <m:r>
                          <a:rPr lang="es-CO" sz="2900">
                            <a:solidFill>
                              <a:schemeClr val="tx1">
                                <a:lumMod val="65000"/>
                                <a:lumOff val="35000"/>
                              </a:schemeClr>
                            </a:solidFill>
                            <a:latin typeface="TheSans 4-SemiLight" panose="02000403000000000003" pitchFamily="50" charset="0"/>
                          </a:rPr>
                          <m:t>𝑋</m:t>
                        </m:r>
                      </m:e>
                    </m:d>
                    <m:r>
                      <a:rPr lang="es-CO" sz="2900">
                        <a:solidFill>
                          <a:schemeClr val="tx1">
                            <a:lumMod val="65000"/>
                            <a:lumOff val="35000"/>
                          </a:schemeClr>
                        </a:solidFill>
                        <a:latin typeface="TheSans 4-SemiLight" panose="02000403000000000003" pitchFamily="50" charset="0"/>
                      </a:rPr>
                      <m:t>=</m:t>
                    </m:r>
                    <m:sSup>
                      <m:sSupPr>
                        <m:ctrlPr>
                          <a:rPr lang="es-CO" sz="2900">
                            <a:solidFill>
                              <a:schemeClr val="tx1">
                                <a:lumMod val="65000"/>
                                <a:lumOff val="35000"/>
                              </a:schemeClr>
                            </a:solidFill>
                            <a:latin typeface="TheSans 4-SemiLight" panose="02000403000000000003" pitchFamily="50" charset="0"/>
                          </a:rPr>
                        </m:ctrlPr>
                      </m:sSupPr>
                      <m:e>
                        <m:r>
                          <a:rPr lang="es-CO" sz="2900">
                            <a:solidFill>
                              <a:schemeClr val="tx1">
                                <a:lumMod val="65000"/>
                                <a:lumOff val="35000"/>
                              </a:schemeClr>
                            </a:solidFill>
                            <a:latin typeface="TheSans 4-SemiLight" panose="02000403000000000003" pitchFamily="50" charset="0"/>
                          </a:rPr>
                          <m:t>𝜎</m:t>
                        </m:r>
                      </m:e>
                      <m:sup>
                        <m:r>
                          <a:rPr lang="es-CO" sz="2900">
                            <a:solidFill>
                              <a:schemeClr val="tx1">
                                <a:lumMod val="65000"/>
                                <a:lumOff val="35000"/>
                              </a:schemeClr>
                            </a:solidFill>
                            <a:latin typeface="TheSans 4-SemiLight" panose="02000403000000000003" pitchFamily="50" charset="0"/>
                          </a:rPr>
                          <m:t>2</m:t>
                        </m:r>
                      </m:sup>
                    </m:sSup>
                  </m:oMath>
                </a14:m>
                <a:r>
                  <a:rPr lang="es-CO" sz="2900" dirty="0">
                    <a:solidFill>
                      <a:schemeClr val="tx1">
                        <a:lumMod val="65000"/>
                        <a:lumOff val="35000"/>
                      </a:schemeClr>
                    </a:solidFill>
                    <a:latin typeface="TheSans 4-SemiLight" panose="02000403000000000003" pitchFamily="50" charset="0"/>
                  </a:rPr>
                  <a:t>. Entonces:</a:t>
                </a:r>
              </a:p>
              <a:p>
                <a:pPr marL="53975" indent="0" algn="just">
                  <a:buNone/>
                </a:pPr>
                <a14:m>
                  <m:oMathPara xmlns:m="http://schemas.openxmlformats.org/officeDocument/2006/math">
                    <m:oMathParaPr>
                      <m:jc m:val="centerGroup"/>
                    </m:oMathParaPr>
                    <m:oMath xmlns:m="http://schemas.openxmlformats.org/officeDocument/2006/math">
                      <m:r>
                        <a:rPr lang="es-CO" sz="2900">
                          <a:solidFill>
                            <a:schemeClr val="tx1">
                              <a:lumMod val="65000"/>
                              <a:lumOff val="35000"/>
                            </a:schemeClr>
                          </a:solidFill>
                          <a:latin typeface="TheSans 4-SemiLight" panose="02000403000000000003" pitchFamily="50" charset="0"/>
                        </a:rPr>
                        <m:t>𝑍</m:t>
                      </m:r>
                      <m:r>
                        <a:rPr lang="es-CO" sz="2900">
                          <a:solidFill>
                            <a:schemeClr val="tx1">
                              <a:lumMod val="65000"/>
                              <a:lumOff val="35000"/>
                            </a:schemeClr>
                          </a:solidFill>
                          <a:latin typeface="TheSans 4-SemiLight" panose="02000403000000000003" pitchFamily="50" charset="0"/>
                        </a:rPr>
                        <m:t>=</m:t>
                      </m:r>
                      <m:f>
                        <m:fPr>
                          <m:ctrlPr>
                            <a:rPr lang="es-CO" sz="2900">
                              <a:solidFill>
                                <a:schemeClr val="tx1">
                                  <a:lumMod val="65000"/>
                                  <a:lumOff val="35000"/>
                                </a:schemeClr>
                              </a:solidFill>
                              <a:latin typeface="TheSans 4-SemiLight" panose="02000403000000000003" pitchFamily="50" charset="0"/>
                            </a:rPr>
                          </m:ctrlPr>
                        </m:fPr>
                        <m:num>
                          <m:acc>
                            <m:accPr>
                              <m:chr m:val="̅"/>
                              <m:ctrlPr>
                                <a:rPr lang="es-CO" sz="2900">
                                  <a:solidFill>
                                    <a:schemeClr val="tx1">
                                      <a:lumMod val="65000"/>
                                      <a:lumOff val="35000"/>
                                    </a:schemeClr>
                                  </a:solidFill>
                                  <a:latin typeface="TheSans 4-SemiLight" panose="02000403000000000003" pitchFamily="50" charset="0"/>
                                </a:rPr>
                              </m:ctrlPr>
                            </m:accPr>
                            <m:e>
                              <m:r>
                                <a:rPr lang="es-CO" sz="2900">
                                  <a:solidFill>
                                    <a:schemeClr val="tx1">
                                      <a:lumMod val="65000"/>
                                      <a:lumOff val="35000"/>
                                    </a:schemeClr>
                                  </a:solidFill>
                                  <a:latin typeface="TheSans 4-SemiLight" panose="02000403000000000003" pitchFamily="50" charset="0"/>
                                </a:rPr>
                                <m:t>𝑋</m:t>
                              </m:r>
                            </m:e>
                          </m:acc>
                          <m:r>
                            <a:rPr lang="es-CO" sz="2900">
                              <a:solidFill>
                                <a:schemeClr val="tx1">
                                  <a:lumMod val="65000"/>
                                  <a:lumOff val="35000"/>
                                </a:schemeClr>
                              </a:solidFill>
                              <a:latin typeface="TheSans 4-SemiLight" panose="02000403000000000003" pitchFamily="50" charset="0"/>
                            </a:rPr>
                            <m:t>−</m:t>
                          </m:r>
                          <m:r>
                            <a:rPr lang="es-CO" sz="2900">
                              <a:solidFill>
                                <a:schemeClr val="tx1">
                                  <a:lumMod val="65000"/>
                                  <a:lumOff val="35000"/>
                                </a:schemeClr>
                              </a:solidFill>
                              <a:latin typeface="TheSans 4-SemiLight" panose="02000403000000000003" pitchFamily="50" charset="0"/>
                            </a:rPr>
                            <m:t>𝜇</m:t>
                          </m:r>
                        </m:num>
                        <m:den>
                          <m:f>
                            <m:fPr>
                              <m:ctrlPr>
                                <a:rPr lang="es-CO" sz="2900">
                                  <a:solidFill>
                                    <a:schemeClr val="tx1">
                                      <a:lumMod val="65000"/>
                                      <a:lumOff val="35000"/>
                                    </a:schemeClr>
                                  </a:solidFill>
                                  <a:latin typeface="TheSans 4-SemiLight" panose="02000403000000000003" pitchFamily="50" charset="0"/>
                                </a:rPr>
                              </m:ctrlPr>
                            </m:fPr>
                            <m:num>
                              <m:r>
                                <a:rPr lang="es-CO" sz="2900">
                                  <a:solidFill>
                                    <a:schemeClr val="tx1">
                                      <a:lumMod val="65000"/>
                                      <a:lumOff val="35000"/>
                                    </a:schemeClr>
                                  </a:solidFill>
                                  <a:latin typeface="TheSans 4-SemiLight" panose="02000403000000000003" pitchFamily="50" charset="0"/>
                                </a:rPr>
                                <m:t>𝜎</m:t>
                              </m:r>
                            </m:num>
                            <m:den>
                              <m:rad>
                                <m:radPr>
                                  <m:degHide m:val="on"/>
                                  <m:ctrlPr>
                                    <a:rPr lang="es-CO" sz="2900">
                                      <a:solidFill>
                                        <a:schemeClr val="tx1">
                                          <a:lumMod val="65000"/>
                                          <a:lumOff val="35000"/>
                                        </a:schemeClr>
                                      </a:solidFill>
                                      <a:latin typeface="TheSans 4-SemiLight" panose="02000403000000000003" pitchFamily="50" charset="0"/>
                                    </a:rPr>
                                  </m:ctrlPr>
                                </m:radPr>
                                <m:deg/>
                                <m:e>
                                  <m:r>
                                    <a:rPr lang="es-CO" sz="2900">
                                      <a:solidFill>
                                        <a:schemeClr val="tx1">
                                          <a:lumMod val="65000"/>
                                          <a:lumOff val="35000"/>
                                        </a:schemeClr>
                                      </a:solidFill>
                                      <a:latin typeface="TheSans 4-SemiLight" panose="02000403000000000003" pitchFamily="50" charset="0"/>
                                    </a:rPr>
                                    <m:t>𝑁</m:t>
                                  </m:r>
                                </m:e>
                              </m:rad>
                            </m:den>
                          </m:f>
                        </m:den>
                      </m:f>
                      <m:groupChr>
                        <m:groupChrPr>
                          <m:chr m:val="→"/>
                          <m:vertJc m:val="bot"/>
                          <m:ctrlPr>
                            <a:rPr lang="el-GR" sz="2900">
                              <a:solidFill>
                                <a:schemeClr val="tx1">
                                  <a:lumMod val="65000"/>
                                  <a:lumOff val="35000"/>
                                </a:schemeClr>
                              </a:solidFill>
                              <a:latin typeface="TheSans 4-SemiLight" panose="02000403000000000003" pitchFamily="50" charset="0"/>
                            </a:rPr>
                          </m:ctrlPr>
                        </m:groupChrPr>
                        <m:e/>
                      </m:groupChr>
                      <m:r>
                        <a:rPr lang="es-CO" sz="2900">
                          <a:solidFill>
                            <a:schemeClr val="tx1">
                              <a:lumMod val="65000"/>
                              <a:lumOff val="35000"/>
                            </a:schemeClr>
                          </a:solidFill>
                          <a:latin typeface="TheSans 4-SemiLight" panose="02000403000000000003" pitchFamily="50" charset="0"/>
                        </a:rPr>
                        <m:t>𝑁</m:t>
                      </m:r>
                      <m:r>
                        <a:rPr lang="es-CO" sz="2900">
                          <a:solidFill>
                            <a:schemeClr val="tx1">
                              <a:lumMod val="65000"/>
                              <a:lumOff val="35000"/>
                            </a:schemeClr>
                          </a:solidFill>
                          <a:latin typeface="TheSans 4-SemiLight" panose="02000403000000000003" pitchFamily="50" charset="0"/>
                        </a:rPr>
                        <m:t>(0,1)</m:t>
                      </m:r>
                    </m:oMath>
                  </m:oMathPara>
                </a14:m>
                <a:endParaRPr lang="es-CO" sz="2900" dirty="0">
                  <a:solidFill>
                    <a:schemeClr val="tx1">
                      <a:lumMod val="65000"/>
                      <a:lumOff val="35000"/>
                    </a:schemeClr>
                  </a:solidFill>
                  <a:latin typeface="TheSans 4-SemiLight" panose="02000403000000000003" pitchFamily="50" charset="0"/>
                </a:endParaRPr>
              </a:p>
              <a:p>
                <a:pPr marL="0" indent="0" algn="just">
                  <a:buNone/>
                </a:pPr>
                <a:endParaRPr lang="es-CO" dirty="0">
                  <a:solidFill>
                    <a:schemeClr val="tx1">
                      <a:lumMod val="65000"/>
                      <a:lumOff val="35000"/>
                    </a:schemeClr>
                  </a:solidFill>
                  <a:latin typeface="TheSans 4-SemiLight" panose="02000403000000000003" pitchFamily="50" charset="0"/>
                </a:endParaRPr>
              </a:p>
            </p:txBody>
          </p:sp>
        </mc:Choice>
        <mc:Fallback>
          <p:sp>
            <p:nvSpPr>
              <p:cNvPr id="5" name="Marcador de contenido 2">
                <a:extLst>
                  <a:ext uri="{FF2B5EF4-FFF2-40B4-BE49-F238E27FC236}">
                    <a16:creationId xmlns:a16="http://schemas.microsoft.com/office/drawing/2014/main" id="{75FFE154-14E3-447B-B2A5-D3DD67AEA885}"/>
                  </a:ext>
                </a:extLst>
              </p:cNvPr>
              <p:cNvSpPr txBox="1">
                <a:spLocks noRot="1" noChangeAspect="1" noMove="1" noResize="1" noEditPoints="1" noAdjustHandles="1" noChangeArrowheads="1" noChangeShapeType="1" noTextEdit="1"/>
              </p:cNvSpPr>
              <p:nvPr/>
            </p:nvSpPr>
            <p:spPr>
              <a:xfrm>
                <a:off x="971604" y="2990689"/>
                <a:ext cx="10248791" cy="1794374"/>
              </a:xfrm>
              <a:prstGeom prst="rect">
                <a:avLst/>
              </a:prstGeom>
              <a:blipFill>
                <a:blip r:embed="rId3"/>
                <a:stretch>
                  <a:fillRect l="-595" t="-8503" r="-1070"/>
                </a:stretch>
              </a:blipFill>
            </p:spPr>
            <p:txBody>
              <a:bodyPr/>
              <a:lstStyle/>
              <a:p>
                <a:r>
                  <a:rPr lang="es-CO">
                    <a:noFill/>
                  </a:rPr>
                  <a:t> </a:t>
                </a:r>
              </a:p>
            </p:txBody>
          </p:sp>
        </mc:Fallback>
      </mc:AlternateContent>
    </p:spTree>
    <p:extLst>
      <p:ext uri="{BB962C8B-B14F-4D97-AF65-F5344CB8AC3E}">
        <p14:creationId xmlns:p14="http://schemas.microsoft.com/office/powerpoint/2010/main" val="147426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Método de Monte-</a:t>
            </a:r>
            <a:r>
              <a:rPr lang="es-CO" dirty="0" err="1">
                <a:solidFill>
                  <a:schemeClr val="accent1"/>
                </a:solidFill>
                <a:latin typeface="TheSans 4-SemiLight" panose="02000403000000000003" pitchFamily="50" charset="0"/>
              </a:rPr>
              <a:t>carlo</a:t>
            </a:r>
            <a:endParaRPr lang="es-CO" dirty="0">
              <a:solidFill>
                <a:schemeClr val="accent1"/>
              </a:solidFill>
              <a:latin typeface="TheSans 4-SemiLight" panose="02000403000000000003" pitchFamily="50" charset="0"/>
            </a:endParaRPr>
          </a:p>
        </p:txBody>
      </p:sp>
      <p:sp>
        <p:nvSpPr>
          <p:cNvPr id="5" name="Marcador de contenido 2">
            <a:extLst>
              <a:ext uri="{FF2B5EF4-FFF2-40B4-BE49-F238E27FC236}">
                <a16:creationId xmlns:a16="http://schemas.microsoft.com/office/drawing/2014/main" id="{75FFE154-14E3-447B-B2A5-D3DD67AEA885}"/>
              </a:ext>
            </a:extLst>
          </p:cNvPr>
          <p:cNvSpPr txBox="1">
            <a:spLocks/>
          </p:cNvSpPr>
          <p:nvPr/>
        </p:nvSpPr>
        <p:spPr>
          <a:xfrm>
            <a:off x="971604" y="2387008"/>
            <a:ext cx="10248791" cy="2735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 indent="0" algn="just">
              <a:buNone/>
            </a:pPr>
            <a:r>
              <a:rPr lang="es-CO" sz="2900" dirty="0">
                <a:solidFill>
                  <a:schemeClr val="tx1">
                    <a:lumMod val="65000"/>
                    <a:lumOff val="35000"/>
                  </a:schemeClr>
                </a:solidFill>
                <a:latin typeface="TheSans 4-SemiLight" panose="02000403000000000003" pitchFamily="50" charset="0"/>
              </a:rPr>
              <a:t>Simular una variable aleatoria exponencial</a:t>
            </a:r>
          </a:p>
          <a:p>
            <a:pPr marL="53975" indent="0" algn="just">
              <a:buNone/>
            </a:pPr>
            <a:r>
              <a:rPr lang="es-CO" sz="2900" dirty="0">
                <a:solidFill>
                  <a:schemeClr val="tx1">
                    <a:lumMod val="65000"/>
                    <a:lumOff val="35000"/>
                  </a:schemeClr>
                </a:solidFill>
                <a:latin typeface="TheSans 4-SemiLight" panose="02000403000000000003" pitchFamily="50" charset="0"/>
              </a:rPr>
              <a:t>Calcular su promedio</a:t>
            </a:r>
          </a:p>
          <a:p>
            <a:pPr marL="53975" indent="0" algn="just">
              <a:buNone/>
            </a:pPr>
            <a:r>
              <a:rPr lang="es-CO" sz="2900" dirty="0">
                <a:solidFill>
                  <a:schemeClr val="tx1">
                    <a:lumMod val="65000"/>
                    <a:lumOff val="35000"/>
                  </a:schemeClr>
                </a:solidFill>
                <a:latin typeface="TheSans 4-SemiLight" panose="02000403000000000003" pitchFamily="50" charset="0"/>
              </a:rPr>
              <a:t>Repetir muchas veces el experimento</a:t>
            </a:r>
          </a:p>
          <a:p>
            <a:pPr marL="53975" indent="0" algn="just">
              <a:buNone/>
            </a:pPr>
            <a:r>
              <a:rPr lang="es-CO" sz="2900" dirty="0">
                <a:solidFill>
                  <a:schemeClr val="tx1">
                    <a:lumMod val="65000"/>
                    <a:lumOff val="35000"/>
                  </a:schemeClr>
                </a:solidFill>
                <a:latin typeface="TheSans 4-SemiLight" panose="02000403000000000003" pitchFamily="50" charset="0"/>
              </a:rPr>
              <a:t>Obtener estadísticas de la distribución del promedio</a:t>
            </a:r>
          </a:p>
          <a:p>
            <a:pPr marL="0" indent="0" algn="just">
              <a:buNone/>
            </a:pPr>
            <a:endParaRPr lang="es-CO" dirty="0">
              <a:solidFill>
                <a:schemeClr val="tx1">
                  <a:lumMod val="65000"/>
                  <a:lumOff val="35000"/>
                </a:schemeClr>
              </a:solidFill>
              <a:latin typeface="TheSans 4-SemiLight" panose="02000403000000000003" pitchFamily="50" charset="0"/>
            </a:endParaRPr>
          </a:p>
        </p:txBody>
      </p:sp>
    </p:spTree>
    <p:extLst>
      <p:ext uri="{BB962C8B-B14F-4D97-AF65-F5344CB8AC3E}">
        <p14:creationId xmlns:p14="http://schemas.microsoft.com/office/powerpoint/2010/main" val="2647203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005B2ED-52E9-4C00-BDC1-FB743B9FE6A0}"/>
              </a:ext>
            </a:extLst>
          </p:cNvPr>
          <p:cNvSpPr/>
          <p:nvPr/>
        </p:nvSpPr>
        <p:spPr>
          <a:xfrm>
            <a:off x="1508760" y="1664208"/>
            <a:ext cx="9006840" cy="3694176"/>
          </a:xfrm>
          <a:prstGeom prst="rect">
            <a:avLst/>
          </a:prstGeom>
          <a:solidFill>
            <a:schemeClr val="tx1">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CuadroTexto 4">
            <a:extLst>
              <a:ext uri="{FF2B5EF4-FFF2-40B4-BE49-F238E27FC236}">
                <a16:creationId xmlns:a16="http://schemas.microsoft.com/office/drawing/2014/main" id="{7BA687BE-2E7B-4A2D-9E73-5F06017E3CF0}"/>
              </a:ext>
            </a:extLst>
          </p:cNvPr>
          <p:cNvSpPr txBox="1"/>
          <p:nvPr/>
        </p:nvSpPr>
        <p:spPr>
          <a:xfrm>
            <a:off x="1764846" y="3075057"/>
            <a:ext cx="5617243" cy="707886"/>
          </a:xfrm>
          <a:prstGeom prst="rect">
            <a:avLst/>
          </a:prstGeom>
          <a:noFill/>
        </p:spPr>
        <p:txBody>
          <a:bodyPr wrap="none" rtlCol="0">
            <a:spAutoFit/>
          </a:bodyPr>
          <a:lstStyle/>
          <a:p>
            <a:r>
              <a:rPr lang="es-CO" sz="4000" b="1" dirty="0">
                <a:solidFill>
                  <a:schemeClr val="bg1"/>
                </a:solidFill>
                <a:latin typeface="TheSans 4-SemiLight" panose="02000403000000000003" pitchFamily="50" charset="0"/>
              </a:rPr>
              <a:t>Regresión lineal simple</a:t>
            </a:r>
          </a:p>
        </p:txBody>
      </p:sp>
      <p:pic>
        <p:nvPicPr>
          <p:cNvPr id="6" name="Gráfico 5">
            <a:extLst>
              <a:ext uri="{FF2B5EF4-FFF2-40B4-BE49-F238E27FC236}">
                <a16:creationId xmlns:a16="http://schemas.microsoft.com/office/drawing/2014/main" id="{C1C7B2FF-F1FD-4C26-A42C-9F72652324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6275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0DE3D1-4F75-4A18-94AC-1DFEE7472851}"/>
              </a:ext>
            </a:extLst>
          </p:cNvPr>
          <p:cNvSpPr>
            <a:spLocks noGrp="1"/>
          </p:cNvSpPr>
          <p:nvPr>
            <p:ph type="title"/>
          </p:nvPr>
        </p:nvSpPr>
        <p:spPr/>
        <p:txBody>
          <a:bodyPr/>
          <a:lstStyle/>
          <a:p>
            <a:r>
              <a:rPr lang="es-CO" dirty="0">
                <a:solidFill>
                  <a:schemeClr val="accent1"/>
                </a:solidFill>
                <a:latin typeface="TheSans 4-SemiLight" panose="02000403000000000003" pitchFamily="50" charset="0"/>
              </a:rPr>
              <a:t>Muestra</a:t>
            </a:r>
          </a:p>
        </p:txBody>
      </p:sp>
      <p:sp>
        <p:nvSpPr>
          <p:cNvPr id="6" name="Elipse 5">
            <a:extLst>
              <a:ext uri="{FF2B5EF4-FFF2-40B4-BE49-F238E27FC236}">
                <a16:creationId xmlns:a16="http://schemas.microsoft.com/office/drawing/2014/main" id="{A3A96E32-54C8-4C49-9996-6BAF84BF3B95}"/>
              </a:ext>
            </a:extLst>
          </p:cNvPr>
          <p:cNvSpPr/>
          <p:nvPr/>
        </p:nvSpPr>
        <p:spPr>
          <a:xfrm>
            <a:off x="3161695" y="1949912"/>
            <a:ext cx="360000" cy="360000"/>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7" name="Elipse 6">
            <a:extLst>
              <a:ext uri="{FF2B5EF4-FFF2-40B4-BE49-F238E27FC236}">
                <a16:creationId xmlns:a16="http://schemas.microsoft.com/office/drawing/2014/main" id="{30799A77-D47A-4793-A7BF-F327A7E039AE}"/>
              </a:ext>
            </a:extLst>
          </p:cNvPr>
          <p:cNvSpPr/>
          <p:nvPr/>
        </p:nvSpPr>
        <p:spPr>
          <a:xfrm>
            <a:off x="2428862" y="3800545"/>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8" name="Elipse 7">
            <a:extLst>
              <a:ext uri="{FF2B5EF4-FFF2-40B4-BE49-F238E27FC236}">
                <a16:creationId xmlns:a16="http://schemas.microsoft.com/office/drawing/2014/main" id="{D15D92B2-7162-4D3C-A6AD-92CDF78AA3A3}"/>
              </a:ext>
            </a:extLst>
          </p:cNvPr>
          <p:cNvSpPr/>
          <p:nvPr/>
        </p:nvSpPr>
        <p:spPr>
          <a:xfrm>
            <a:off x="2270909" y="2208906"/>
            <a:ext cx="360000" cy="36000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0" name="Elipse 9">
            <a:extLst>
              <a:ext uri="{FF2B5EF4-FFF2-40B4-BE49-F238E27FC236}">
                <a16:creationId xmlns:a16="http://schemas.microsoft.com/office/drawing/2014/main" id="{126E4C15-017C-4EFE-A0C9-F0A178417835}"/>
              </a:ext>
            </a:extLst>
          </p:cNvPr>
          <p:cNvSpPr/>
          <p:nvPr/>
        </p:nvSpPr>
        <p:spPr>
          <a:xfrm>
            <a:off x="3281822" y="4765002"/>
            <a:ext cx="360000" cy="3600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2" name="Elipse 11">
            <a:extLst>
              <a:ext uri="{FF2B5EF4-FFF2-40B4-BE49-F238E27FC236}">
                <a16:creationId xmlns:a16="http://schemas.microsoft.com/office/drawing/2014/main" id="{B9697920-E663-4361-83C3-60E75DB93C3C}"/>
              </a:ext>
            </a:extLst>
          </p:cNvPr>
          <p:cNvSpPr/>
          <p:nvPr/>
        </p:nvSpPr>
        <p:spPr>
          <a:xfrm>
            <a:off x="8868588" y="5931571"/>
            <a:ext cx="360000" cy="3600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Elipse 12">
            <a:extLst>
              <a:ext uri="{FF2B5EF4-FFF2-40B4-BE49-F238E27FC236}">
                <a16:creationId xmlns:a16="http://schemas.microsoft.com/office/drawing/2014/main" id="{5D3A3605-C5A7-4762-94EE-04E64ED0908E}"/>
              </a:ext>
            </a:extLst>
          </p:cNvPr>
          <p:cNvSpPr/>
          <p:nvPr/>
        </p:nvSpPr>
        <p:spPr>
          <a:xfrm>
            <a:off x="9006128" y="5065870"/>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6" name="Elipse 15">
            <a:extLst>
              <a:ext uri="{FF2B5EF4-FFF2-40B4-BE49-F238E27FC236}">
                <a16:creationId xmlns:a16="http://schemas.microsoft.com/office/drawing/2014/main" id="{150E486D-E3DA-4F03-BA06-7E5858FD8B4E}"/>
              </a:ext>
            </a:extLst>
          </p:cNvPr>
          <p:cNvSpPr/>
          <p:nvPr/>
        </p:nvSpPr>
        <p:spPr>
          <a:xfrm>
            <a:off x="8673509" y="5397251"/>
            <a:ext cx="360000" cy="360000"/>
          </a:xfrm>
          <a:prstGeom prst="ellipse">
            <a:avLst/>
          </a:pr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7" name="Elipse 16">
            <a:extLst>
              <a:ext uri="{FF2B5EF4-FFF2-40B4-BE49-F238E27FC236}">
                <a16:creationId xmlns:a16="http://schemas.microsoft.com/office/drawing/2014/main" id="{5CE2C0C0-E5A5-4C1C-833E-9D86D08B31E3}"/>
              </a:ext>
            </a:extLst>
          </p:cNvPr>
          <p:cNvSpPr/>
          <p:nvPr/>
        </p:nvSpPr>
        <p:spPr>
          <a:xfrm>
            <a:off x="3744754" y="2111678"/>
            <a:ext cx="360000" cy="360000"/>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3BB8623A-7B2F-47D9-9F49-4CA2850D38AB}"/>
              </a:ext>
            </a:extLst>
          </p:cNvPr>
          <p:cNvSpPr/>
          <p:nvPr/>
        </p:nvSpPr>
        <p:spPr>
          <a:xfrm>
            <a:off x="2384006" y="4643621"/>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1" name="Elipse 20">
            <a:extLst>
              <a:ext uri="{FF2B5EF4-FFF2-40B4-BE49-F238E27FC236}">
                <a16:creationId xmlns:a16="http://schemas.microsoft.com/office/drawing/2014/main" id="{FBC18FF7-2064-4D61-8D07-AF524221B142}"/>
              </a:ext>
            </a:extLst>
          </p:cNvPr>
          <p:cNvSpPr/>
          <p:nvPr/>
        </p:nvSpPr>
        <p:spPr>
          <a:xfrm>
            <a:off x="1219429" y="4071028"/>
            <a:ext cx="360000" cy="36000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2" name="Elipse 21">
            <a:extLst>
              <a:ext uri="{FF2B5EF4-FFF2-40B4-BE49-F238E27FC236}">
                <a16:creationId xmlns:a16="http://schemas.microsoft.com/office/drawing/2014/main" id="{C0573D27-0047-482B-A732-528B77D56BBC}"/>
              </a:ext>
            </a:extLst>
          </p:cNvPr>
          <p:cNvSpPr/>
          <p:nvPr/>
        </p:nvSpPr>
        <p:spPr>
          <a:xfrm>
            <a:off x="2221114" y="3041603"/>
            <a:ext cx="360000" cy="360000"/>
          </a:xfrm>
          <a:prstGeom prst="ellipse">
            <a:avLst/>
          </a:prstGeom>
          <a:gradFill flip="none" rotWithShape="1">
            <a:gsLst>
              <a:gs pos="0">
                <a:srgbClr val="FFFF00">
                  <a:shade val="30000"/>
                  <a:satMod val="115000"/>
                </a:srgbClr>
              </a:gs>
              <a:gs pos="50000">
                <a:srgbClr val="FFFF00">
                  <a:shade val="67500"/>
                  <a:satMod val="115000"/>
                </a:srgbClr>
              </a:gs>
              <a:gs pos="100000">
                <a:srgbClr val="FFFF0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3" name="Elipse 22">
            <a:extLst>
              <a:ext uri="{FF2B5EF4-FFF2-40B4-BE49-F238E27FC236}">
                <a16:creationId xmlns:a16="http://schemas.microsoft.com/office/drawing/2014/main" id="{5DAC2E34-34C3-4909-896B-B1A088A739F9}"/>
              </a:ext>
            </a:extLst>
          </p:cNvPr>
          <p:cNvSpPr/>
          <p:nvPr/>
        </p:nvSpPr>
        <p:spPr>
          <a:xfrm>
            <a:off x="1664781" y="2552426"/>
            <a:ext cx="360000" cy="3600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5" name="Elipse 24">
            <a:extLst>
              <a:ext uri="{FF2B5EF4-FFF2-40B4-BE49-F238E27FC236}">
                <a16:creationId xmlns:a16="http://schemas.microsoft.com/office/drawing/2014/main" id="{354B35F6-06D1-49C9-82F5-28FF0DF3E963}"/>
              </a:ext>
            </a:extLst>
          </p:cNvPr>
          <p:cNvSpPr/>
          <p:nvPr/>
        </p:nvSpPr>
        <p:spPr>
          <a:xfrm>
            <a:off x="4128195" y="2568906"/>
            <a:ext cx="360000" cy="3600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Elipse 25">
            <a:extLst>
              <a:ext uri="{FF2B5EF4-FFF2-40B4-BE49-F238E27FC236}">
                <a16:creationId xmlns:a16="http://schemas.microsoft.com/office/drawing/2014/main" id="{5B1D921A-16EA-45C5-BC78-D960CF4CB259}"/>
              </a:ext>
            </a:extLst>
          </p:cNvPr>
          <p:cNvSpPr/>
          <p:nvPr/>
        </p:nvSpPr>
        <p:spPr>
          <a:xfrm>
            <a:off x="3914945" y="4290429"/>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7" name="Elipse 26">
            <a:extLst>
              <a:ext uri="{FF2B5EF4-FFF2-40B4-BE49-F238E27FC236}">
                <a16:creationId xmlns:a16="http://schemas.microsoft.com/office/drawing/2014/main" id="{AE9F61FE-7EA8-46EC-B145-E057F5C34F9F}"/>
              </a:ext>
            </a:extLst>
          </p:cNvPr>
          <p:cNvSpPr/>
          <p:nvPr/>
        </p:nvSpPr>
        <p:spPr>
          <a:xfrm>
            <a:off x="3734945" y="3058515"/>
            <a:ext cx="360000" cy="360000"/>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8" name="Elipse 27">
            <a:extLst>
              <a:ext uri="{FF2B5EF4-FFF2-40B4-BE49-F238E27FC236}">
                <a16:creationId xmlns:a16="http://schemas.microsoft.com/office/drawing/2014/main" id="{A7E641BD-DC89-498B-AD05-3B969AD764AD}"/>
              </a:ext>
            </a:extLst>
          </p:cNvPr>
          <p:cNvSpPr/>
          <p:nvPr/>
        </p:nvSpPr>
        <p:spPr>
          <a:xfrm>
            <a:off x="9071387" y="5430383"/>
            <a:ext cx="360000" cy="360000"/>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2C67BDAD-7E62-4BAD-AD85-1EE920865962}"/>
              </a:ext>
            </a:extLst>
          </p:cNvPr>
          <p:cNvSpPr/>
          <p:nvPr/>
        </p:nvSpPr>
        <p:spPr>
          <a:xfrm>
            <a:off x="9431387" y="5037251"/>
            <a:ext cx="360000" cy="360000"/>
          </a:xfrm>
          <a:prstGeom prst="ellips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0" name="Elipse 29">
            <a:extLst>
              <a:ext uri="{FF2B5EF4-FFF2-40B4-BE49-F238E27FC236}">
                <a16:creationId xmlns:a16="http://schemas.microsoft.com/office/drawing/2014/main" id="{685D522B-C017-4BC4-AD11-10A23622CB67}"/>
              </a:ext>
            </a:extLst>
          </p:cNvPr>
          <p:cNvSpPr/>
          <p:nvPr/>
        </p:nvSpPr>
        <p:spPr>
          <a:xfrm>
            <a:off x="9525516" y="5497730"/>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1" name="Elipse 30">
            <a:extLst>
              <a:ext uri="{FF2B5EF4-FFF2-40B4-BE49-F238E27FC236}">
                <a16:creationId xmlns:a16="http://schemas.microsoft.com/office/drawing/2014/main" id="{D96D0405-7A20-4B63-AAE8-EFD73F30525F}"/>
              </a:ext>
            </a:extLst>
          </p:cNvPr>
          <p:cNvSpPr/>
          <p:nvPr/>
        </p:nvSpPr>
        <p:spPr>
          <a:xfrm>
            <a:off x="9885516" y="5137730"/>
            <a:ext cx="360000" cy="360000"/>
          </a:xfrm>
          <a:prstGeom prst="ellipse">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2" name="Elipse 31">
            <a:extLst>
              <a:ext uri="{FF2B5EF4-FFF2-40B4-BE49-F238E27FC236}">
                <a16:creationId xmlns:a16="http://schemas.microsoft.com/office/drawing/2014/main" id="{DE37771F-1300-4748-99C4-4453B1B12F60}"/>
              </a:ext>
            </a:extLst>
          </p:cNvPr>
          <p:cNvSpPr/>
          <p:nvPr/>
        </p:nvSpPr>
        <p:spPr>
          <a:xfrm>
            <a:off x="9408588" y="5939835"/>
            <a:ext cx="360000" cy="360000"/>
          </a:xfrm>
          <a:prstGeom prst="ellipse">
            <a:avLst/>
          </a:prstGeom>
          <a:gradFill flip="none" rotWithShape="1">
            <a:gsLst>
              <a:gs pos="0">
                <a:srgbClr val="0066CC">
                  <a:shade val="30000"/>
                  <a:satMod val="115000"/>
                </a:srgbClr>
              </a:gs>
              <a:gs pos="50000">
                <a:srgbClr val="0066CC">
                  <a:shade val="67500"/>
                  <a:satMod val="115000"/>
                </a:srgbClr>
              </a:gs>
              <a:gs pos="100000">
                <a:srgbClr val="0066CC">
                  <a:shade val="100000"/>
                  <a:satMod val="115000"/>
                </a:srgbClr>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3" name="Elipse 32">
            <a:extLst>
              <a:ext uri="{FF2B5EF4-FFF2-40B4-BE49-F238E27FC236}">
                <a16:creationId xmlns:a16="http://schemas.microsoft.com/office/drawing/2014/main" id="{36117BAF-F65B-436C-8EE0-6F6AD04EF4AD}"/>
              </a:ext>
            </a:extLst>
          </p:cNvPr>
          <p:cNvSpPr/>
          <p:nvPr/>
        </p:nvSpPr>
        <p:spPr>
          <a:xfrm>
            <a:off x="9481716" y="5178818"/>
            <a:ext cx="360000" cy="360000"/>
          </a:xfrm>
          <a:prstGeom prst="ellipse">
            <a:avLst/>
          </a:pr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4" name="Elipse 33">
            <a:extLst>
              <a:ext uri="{FF2B5EF4-FFF2-40B4-BE49-F238E27FC236}">
                <a16:creationId xmlns:a16="http://schemas.microsoft.com/office/drawing/2014/main" id="{F6FDDD4B-46AA-4A0E-8E43-E4C0DFAD3E3F}"/>
              </a:ext>
            </a:extLst>
          </p:cNvPr>
          <p:cNvSpPr/>
          <p:nvPr/>
        </p:nvSpPr>
        <p:spPr>
          <a:xfrm>
            <a:off x="9366128" y="4828053"/>
            <a:ext cx="360000" cy="360000"/>
          </a:xfrm>
          <a:prstGeom prst="ellipse">
            <a:avLst/>
          </a:prstGeom>
          <a:gradFill flip="none" rotWithShape="1">
            <a:gsLst>
              <a:gs pos="0">
                <a:srgbClr val="0000FF">
                  <a:shade val="30000"/>
                  <a:satMod val="115000"/>
                </a:srgbClr>
              </a:gs>
              <a:gs pos="50000">
                <a:srgbClr val="0000FF">
                  <a:shade val="67500"/>
                  <a:satMod val="115000"/>
                </a:srgbClr>
              </a:gs>
              <a:gs pos="100000">
                <a:srgbClr val="0000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6" name="Elipse 35">
            <a:extLst>
              <a:ext uri="{FF2B5EF4-FFF2-40B4-BE49-F238E27FC236}">
                <a16:creationId xmlns:a16="http://schemas.microsoft.com/office/drawing/2014/main" id="{26471056-631A-425A-B5FA-628E39958FE8}"/>
              </a:ext>
            </a:extLst>
          </p:cNvPr>
          <p:cNvSpPr/>
          <p:nvPr/>
        </p:nvSpPr>
        <p:spPr>
          <a:xfrm>
            <a:off x="9726128" y="5004119"/>
            <a:ext cx="360000" cy="360000"/>
          </a:xfrm>
          <a:prstGeom prst="ellipse">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9" name="Elipse 38">
            <a:extLst>
              <a:ext uri="{FF2B5EF4-FFF2-40B4-BE49-F238E27FC236}">
                <a16:creationId xmlns:a16="http://schemas.microsoft.com/office/drawing/2014/main" id="{32D84C2E-DB1C-457B-BD97-E07CB63DB667}"/>
              </a:ext>
            </a:extLst>
          </p:cNvPr>
          <p:cNvSpPr/>
          <p:nvPr/>
        </p:nvSpPr>
        <p:spPr>
          <a:xfrm>
            <a:off x="9134459" y="5859627"/>
            <a:ext cx="360000" cy="360000"/>
          </a:xfrm>
          <a:prstGeom prst="ellipse">
            <a:avLst/>
          </a:prstGeom>
          <a:gradFill flip="none" rotWithShape="1">
            <a:gsLst>
              <a:gs pos="0">
                <a:srgbClr val="33CCFF">
                  <a:shade val="30000"/>
                  <a:satMod val="115000"/>
                </a:srgbClr>
              </a:gs>
              <a:gs pos="50000">
                <a:srgbClr val="33CCFF">
                  <a:shade val="67500"/>
                  <a:satMod val="115000"/>
                </a:srgbClr>
              </a:gs>
              <a:gs pos="100000">
                <a:srgbClr val="33CCFF">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0" name="Elipse 39">
            <a:extLst>
              <a:ext uri="{FF2B5EF4-FFF2-40B4-BE49-F238E27FC236}">
                <a16:creationId xmlns:a16="http://schemas.microsoft.com/office/drawing/2014/main" id="{B3ECC775-8015-4007-B4FC-43A73F23C260}"/>
              </a:ext>
            </a:extLst>
          </p:cNvPr>
          <p:cNvSpPr/>
          <p:nvPr/>
        </p:nvSpPr>
        <p:spPr>
          <a:xfrm>
            <a:off x="4308195" y="3198016"/>
            <a:ext cx="360000" cy="360000"/>
          </a:xfrm>
          <a:prstGeom prst="ellipse">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53171BE2-BE0F-4A38-8CAC-42D2CE156C97}"/>
              </a:ext>
            </a:extLst>
          </p:cNvPr>
          <p:cNvSpPr/>
          <p:nvPr/>
        </p:nvSpPr>
        <p:spPr>
          <a:xfrm>
            <a:off x="3042969" y="4121084"/>
            <a:ext cx="360000" cy="360000"/>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3" name="Elipse 42">
            <a:extLst>
              <a:ext uri="{FF2B5EF4-FFF2-40B4-BE49-F238E27FC236}">
                <a16:creationId xmlns:a16="http://schemas.microsoft.com/office/drawing/2014/main" id="{97431B11-3948-4DF8-8005-4A01F813AB8B}"/>
              </a:ext>
            </a:extLst>
          </p:cNvPr>
          <p:cNvSpPr/>
          <p:nvPr/>
        </p:nvSpPr>
        <p:spPr>
          <a:xfrm>
            <a:off x="1579429" y="4755993"/>
            <a:ext cx="360000" cy="360000"/>
          </a:xfrm>
          <a:prstGeom prst="ellipse">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44" name="Elipse 43">
            <a:extLst>
              <a:ext uri="{FF2B5EF4-FFF2-40B4-BE49-F238E27FC236}">
                <a16:creationId xmlns:a16="http://schemas.microsoft.com/office/drawing/2014/main" id="{1E7BB012-9D65-4B41-B66E-C5C5AD3AFBB2}"/>
              </a:ext>
            </a:extLst>
          </p:cNvPr>
          <p:cNvSpPr/>
          <p:nvPr/>
        </p:nvSpPr>
        <p:spPr>
          <a:xfrm>
            <a:off x="3903058" y="5115993"/>
            <a:ext cx="360000" cy="360000"/>
          </a:xfrm>
          <a:prstGeom prst="ellipse">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038688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Modelos</a:t>
            </a:r>
          </a:p>
        </p:txBody>
      </p:sp>
      <p:sp>
        <p:nvSpPr>
          <p:cNvPr id="5" name="Marcador de contenido 2">
            <a:extLst>
              <a:ext uri="{FF2B5EF4-FFF2-40B4-BE49-F238E27FC236}">
                <a16:creationId xmlns:a16="http://schemas.microsoft.com/office/drawing/2014/main" id="{75FFE154-14E3-447B-B2A5-D3DD67AEA885}"/>
              </a:ext>
            </a:extLst>
          </p:cNvPr>
          <p:cNvSpPr txBox="1">
            <a:spLocks/>
          </p:cNvSpPr>
          <p:nvPr/>
        </p:nvSpPr>
        <p:spPr>
          <a:xfrm>
            <a:off x="971604" y="2387008"/>
            <a:ext cx="10248791" cy="2735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 indent="0" algn="just">
              <a:buNone/>
            </a:pPr>
            <a:r>
              <a:rPr lang="es-MX" sz="2900" dirty="0">
                <a:solidFill>
                  <a:schemeClr val="tx1">
                    <a:lumMod val="65000"/>
                    <a:lumOff val="35000"/>
                  </a:schemeClr>
                </a:solidFill>
                <a:latin typeface="TheSans 4-SemiLight" panose="02000403000000000003" pitchFamily="50" charset="0"/>
              </a:rPr>
              <a:t>Una teoría o hipótesis a menudo predice una relación entre dos variables. ¿Cómo evalúan los científicos si los datos apoyan o refutan una relación ?</a:t>
            </a:r>
          </a:p>
          <a:p>
            <a:pPr marL="53975" indent="0" algn="just">
              <a:buNone/>
            </a:pPr>
            <a:endParaRPr lang="es-MX" sz="2900" dirty="0">
              <a:solidFill>
                <a:schemeClr val="tx1">
                  <a:lumMod val="65000"/>
                  <a:lumOff val="35000"/>
                </a:schemeClr>
              </a:solidFill>
              <a:latin typeface="TheSans 4-SemiLight" panose="02000403000000000003" pitchFamily="50" charset="0"/>
            </a:endParaRPr>
          </a:p>
          <a:p>
            <a:pPr marL="53975" indent="0" algn="ctr">
              <a:buNone/>
            </a:pPr>
            <a:r>
              <a:rPr lang="es-CO" dirty="0">
                <a:solidFill>
                  <a:schemeClr val="tx1">
                    <a:lumMod val="65000"/>
                    <a:lumOff val="35000"/>
                  </a:schemeClr>
                </a:solidFill>
                <a:latin typeface="TheSans 4-SemiLight" panose="02000403000000000003" pitchFamily="50" charset="0"/>
                <a:hlinkClick r:id="rId3"/>
              </a:rPr>
              <a:t>Video</a:t>
            </a:r>
            <a:endParaRPr lang="es-CO" dirty="0">
              <a:solidFill>
                <a:schemeClr val="tx1">
                  <a:lumMod val="65000"/>
                  <a:lumOff val="35000"/>
                </a:schemeClr>
              </a:solidFill>
              <a:latin typeface="TheSans 4-SemiLight" panose="02000403000000000003" pitchFamily="50" charset="0"/>
            </a:endParaRPr>
          </a:p>
        </p:txBody>
      </p:sp>
    </p:spTree>
    <p:extLst>
      <p:ext uri="{BB962C8B-B14F-4D97-AF65-F5344CB8AC3E}">
        <p14:creationId xmlns:p14="http://schemas.microsoft.com/office/powerpoint/2010/main" val="180614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Regresión</a:t>
            </a:r>
          </a:p>
        </p:txBody>
      </p:sp>
      <p:sp>
        <p:nvSpPr>
          <p:cNvPr id="5" name="Marcador de contenido 2">
            <a:extLst>
              <a:ext uri="{FF2B5EF4-FFF2-40B4-BE49-F238E27FC236}">
                <a16:creationId xmlns:a16="http://schemas.microsoft.com/office/drawing/2014/main" id="{75FFE154-14E3-447B-B2A5-D3DD67AEA885}"/>
              </a:ext>
            </a:extLst>
          </p:cNvPr>
          <p:cNvSpPr txBox="1">
            <a:spLocks/>
          </p:cNvSpPr>
          <p:nvPr/>
        </p:nvSpPr>
        <p:spPr>
          <a:xfrm>
            <a:off x="971604" y="2387008"/>
            <a:ext cx="10248791" cy="2735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 indent="0" algn="just">
              <a:buNone/>
            </a:pPr>
            <a:r>
              <a:rPr lang="es-MX" sz="2900" dirty="0">
                <a:solidFill>
                  <a:schemeClr val="tx1">
                    <a:lumMod val="65000"/>
                    <a:lumOff val="35000"/>
                  </a:schemeClr>
                </a:solidFill>
                <a:latin typeface="TheSans 4-SemiLight" panose="02000403000000000003" pitchFamily="50" charset="0"/>
              </a:rPr>
              <a:t>La forma más común de análisis de regresión es la regresión lineal en la que se calcula la "mejor línea recta" para un conjunto de datos x, y utilizados para explicar la relación entre ellos.</a:t>
            </a:r>
          </a:p>
        </p:txBody>
      </p:sp>
    </p:spTree>
    <p:extLst>
      <p:ext uri="{BB962C8B-B14F-4D97-AF65-F5344CB8AC3E}">
        <p14:creationId xmlns:p14="http://schemas.microsoft.com/office/powerpoint/2010/main" val="310909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Regresión</a:t>
            </a:r>
          </a:p>
        </p:txBody>
      </p:sp>
      <p:sp>
        <p:nvSpPr>
          <p:cNvPr id="5" name="Marcador de contenido 2">
            <a:extLst>
              <a:ext uri="{FF2B5EF4-FFF2-40B4-BE49-F238E27FC236}">
                <a16:creationId xmlns:a16="http://schemas.microsoft.com/office/drawing/2014/main" id="{75FFE154-14E3-447B-B2A5-D3DD67AEA885}"/>
              </a:ext>
            </a:extLst>
          </p:cNvPr>
          <p:cNvSpPr txBox="1">
            <a:spLocks/>
          </p:cNvSpPr>
          <p:nvPr/>
        </p:nvSpPr>
        <p:spPr>
          <a:xfrm>
            <a:off x="971604" y="2387008"/>
            <a:ext cx="10248791" cy="27354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975" indent="0" algn="just">
              <a:buNone/>
            </a:pPr>
            <a:r>
              <a:rPr lang="es-MX" sz="2900" b="1" dirty="0">
                <a:solidFill>
                  <a:schemeClr val="tx1">
                    <a:lumMod val="65000"/>
                    <a:lumOff val="35000"/>
                  </a:schemeClr>
                </a:solidFill>
                <a:latin typeface="TheSans 4-SemiLight" panose="02000403000000000003" pitchFamily="50" charset="0"/>
              </a:rPr>
              <a:t>Ley de gas ideal: La ley del gas ideal predice que la presión de un gas aumenta linealmente a medida que cambia la temperatura.  </a:t>
            </a:r>
          </a:p>
        </p:txBody>
      </p:sp>
    </p:spTree>
    <p:extLst>
      <p:ext uri="{BB962C8B-B14F-4D97-AF65-F5344CB8AC3E}">
        <p14:creationId xmlns:p14="http://schemas.microsoft.com/office/powerpoint/2010/main" val="403746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BCA5A1-0E44-4E7F-93CD-93FFC26E69AB}"/>
              </a:ext>
            </a:extLst>
          </p:cNvPr>
          <p:cNvSpPr>
            <a:spLocks noGrp="1"/>
          </p:cNvSpPr>
          <p:nvPr>
            <p:ph type="title"/>
          </p:nvPr>
        </p:nvSpPr>
        <p:spPr>
          <a:xfrm>
            <a:off x="838200" y="365125"/>
            <a:ext cx="10515600" cy="1325563"/>
          </a:xfrm>
        </p:spPr>
        <p:txBody>
          <a:bodyPr>
            <a:normAutofit/>
          </a:bodyPr>
          <a:lstStyle/>
          <a:p>
            <a:r>
              <a:rPr lang="es-CO" dirty="0">
                <a:solidFill>
                  <a:schemeClr val="accent1"/>
                </a:solidFill>
                <a:latin typeface="TheSans 4-SemiLight" panose="02000403000000000003" pitchFamily="50" charset="0"/>
              </a:rPr>
              <a:t>Datos</a:t>
            </a:r>
          </a:p>
        </p:txBody>
      </p:sp>
      <p:pic>
        <p:nvPicPr>
          <p:cNvPr id="1026" name="Picture 2" descr="Una lÃ­nea de mejor ajuste es una regresiÃ³n lineal.">
            <a:extLst>
              <a:ext uri="{FF2B5EF4-FFF2-40B4-BE49-F238E27FC236}">
                <a16:creationId xmlns:a16="http://schemas.microsoft.com/office/drawing/2014/main" id="{C0384045-CA00-4B2E-9B24-FFB17193F1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0556"/>
          <a:stretch/>
        </p:blipFill>
        <p:spPr bwMode="auto">
          <a:xfrm>
            <a:off x="2816718" y="2378569"/>
            <a:ext cx="6140851" cy="319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937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Definiciones</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1912937"/>
            <a:ext cx="10515600" cy="4351338"/>
          </a:xfrm>
        </p:spPr>
        <p:txBody>
          <a:bodyPr>
            <a:normAutofit fontScale="92500" lnSpcReduction="10000"/>
          </a:bodyPr>
          <a:lstStyle/>
          <a:p>
            <a:pPr marL="0" indent="0">
              <a:lnSpc>
                <a:spcPct val="150000"/>
              </a:lnSpc>
              <a:buNone/>
            </a:pPr>
            <a:r>
              <a:rPr lang="es-MX" dirty="0">
                <a:solidFill>
                  <a:srgbClr val="00B0F0"/>
                </a:solidFill>
                <a:latin typeface="TheSans 4-SemiLight" panose="02000403000000000003" pitchFamily="50" charset="0"/>
              </a:rPr>
              <a:t>Modelo: </a:t>
            </a:r>
            <a:r>
              <a:rPr lang="es-MX" sz="2400" dirty="0">
                <a:solidFill>
                  <a:schemeClr val="tx1">
                    <a:lumMod val="65000"/>
                    <a:lumOff val="35000"/>
                  </a:schemeClr>
                </a:solidFill>
                <a:latin typeface="TheSans 4-SemiLight" panose="02000403000000000003" pitchFamily="50" charset="0"/>
              </a:rPr>
              <a:t>Representación simplificada de la realidad que contiene los aspectos mas importantes de la misma</a:t>
            </a:r>
          </a:p>
          <a:p>
            <a:pPr marL="0" indent="0">
              <a:lnSpc>
                <a:spcPct val="150000"/>
              </a:lnSpc>
              <a:buNone/>
            </a:pPr>
            <a:endParaRPr lang="es-MX" sz="2400" dirty="0">
              <a:solidFill>
                <a:schemeClr val="tx1">
                  <a:lumMod val="65000"/>
                  <a:lumOff val="35000"/>
                </a:schemeClr>
              </a:solidFill>
              <a:latin typeface="TheSans 4-SemiLight" panose="02000403000000000003" pitchFamily="50" charset="0"/>
            </a:endParaRPr>
          </a:p>
          <a:p>
            <a:pPr marL="0" indent="0">
              <a:lnSpc>
                <a:spcPct val="150000"/>
              </a:lnSpc>
              <a:buNone/>
            </a:pPr>
            <a:r>
              <a:rPr lang="es-MX" dirty="0">
                <a:solidFill>
                  <a:srgbClr val="00B0F0"/>
                </a:solidFill>
                <a:latin typeface="TheSans 4-SemiLight" panose="02000403000000000003" pitchFamily="50" charset="0"/>
              </a:rPr>
              <a:t>Modelo estadístico: </a:t>
            </a:r>
            <a:r>
              <a:rPr lang="es-MX" sz="2400" dirty="0">
                <a:solidFill>
                  <a:schemeClr val="tx1">
                    <a:lumMod val="65000"/>
                    <a:lumOff val="35000"/>
                  </a:schemeClr>
                </a:solidFill>
                <a:latin typeface="TheSans 4-SemiLight" panose="02000403000000000003" pitchFamily="50" charset="0"/>
              </a:rPr>
              <a:t>Modelo que incorpora un elemento de aleatoriedad</a:t>
            </a:r>
          </a:p>
          <a:p>
            <a:pPr marL="0" indent="0">
              <a:lnSpc>
                <a:spcPct val="150000"/>
              </a:lnSpc>
              <a:buNone/>
            </a:pPr>
            <a:endParaRPr lang="es-MX" dirty="0">
              <a:latin typeface="TheSans 4-SemiLight" panose="02000403000000000003" pitchFamily="50" charset="0"/>
            </a:endParaRPr>
          </a:p>
          <a:p>
            <a:pPr marL="0" indent="0">
              <a:lnSpc>
                <a:spcPct val="150000"/>
              </a:lnSpc>
              <a:buNone/>
            </a:pPr>
            <a:r>
              <a:rPr lang="es-MX" dirty="0">
                <a:solidFill>
                  <a:srgbClr val="00B0F0"/>
                </a:solidFill>
                <a:latin typeface="TheSans 4-SemiLight" panose="02000403000000000003" pitchFamily="50" charset="0"/>
              </a:rPr>
              <a:t>Parámetros: </a:t>
            </a:r>
            <a:r>
              <a:rPr lang="es-MX" sz="2400" dirty="0">
                <a:solidFill>
                  <a:schemeClr val="tx1">
                    <a:lumMod val="65000"/>
                    <a:lumOff val="35000"/>
                  </a:schemeClr>
                </a:solidFill>
                <a:latin typeface="TheSans 4-SemiLight" panose="02000403000000000003" pitchFamily="50" charset="0"/>
              </a:rPr>
              <a:t>Cantidades fijas y usualmente desconocidas que indexa el modelo y representan características de la población</a:t>
            </a:r>
            <a:endParaRPr lang="es-CO" sz="2400" dirty="0">
              <a:solidFill>
                <a:schemeClr val="tx1">
                  <a:lumMod val="65000"/>
                  <a:lumOff val="35000"/>
                </a:schemeClr>
              </a:solidFill>
              <a:latin typeface="TheSans 4-SemiLight" panose="02000403000000000003" pitchFamily="50" charset="0"/>
            </a:endParaRPr>
          </a:p>
        </p:txBody>
      </p:sp>
      <p:pic>
        <p:nvPicPr>
          <p:cNvPr id="4" name="Gráfico 3">
            <a:extLst>
              <a:ext uri="{FF2B5EF4-FFF2-40B4-BE49-F238E27FC236}">
                <a16:creationId xmlns:a16="http://schemas.microsoft.com/office/drawing/2014/main" id="{E2F64E55-711A-485A-BA2B-520F3CA61B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420053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Análisis de regresión</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1434742"/>
            <a:ext cx="10515600" cy="1320741"/>
          </a:xfrm>
        </p:spPr>
        <p:txBody>
          <a:bodyPr/>
          <a:lstStyle/>
          <a:p>
            <a:pPr marL="0" indent="0">
              <a:lnSpc>
                <a:spcPct val="150000"/>
              </a:lnSpc>
              <a:buNone/>
            </a:pPr>
            <a:r>
              <a:rPr lang="es-MX" sz="2400" dirty="0">
                <a:solidFill>
                  <a:schemeClr val="tx1">
                    <a:lumMod val="65000"/>
                    <a:lumOff val="35000"/>
                  </a:schemeClr>
                </a:solidFill>
                <a:latin typeface="TheSans 4-SemiLight" panose="02000403000000000003" pitchFamily="50" charset="0"/>
              </a:rPr>
              <a:t>Un </a:t>
            </a:r>
            <a:r>
              <a:rPr lang="es-MX" sz="2400" dirty="0">
                <a:solidFill>
                  <a:srgbClr val="00B0F0"/>
                </a:solidFill>
                <a:latin typeface="TheSans 4-SemiLight" panose="02000403000000000003" pitchFamily="50" charset="0"/>
              </a:rPr>
              <a:t>modelo de regresión </a:t>
            </a:r>
            <a:r>
              <a:rPr lang="es-MX" sz="2400" dirty="0">
                <a:solidFill>
                  <a:schemeClr val="tx1">
                    <a:lumMod val="65000"/>
                    <a:lumOff val="35000"/>
                  </a:schemeClr>
                </a:solidFill>
                <a:latin typeface="TheSans 4-SemiLight" panose="02000403000000000003" pitchFamily="50" charset="0"/>
              </a:rPr>
              <a:t>es un modelo estadístico en que alguna característica distribucional de la variable de interés es afectada por otras variables.</a:t>
            </a:r>
          </a:p>
        </p:txBody>
      </p:sp>
      <p:sp>
        <p:nvSpPr>
          <p:cNvPr id="6" name="Rectángulo 5">
            <a:extLst>
              <a:ext uri="{FF2B5EF4-FFF2-40B4-BE49-F238E27FC236}">
                <a16:creationId xmlns:a16="http://schemas.microsoft.com/office/drawing/2014/main" id="{16F3351D-C42E-4617-BF84-51D87D98F099}"/>
              </a:ext>
            </a:extLst>
          </p:cNvPr>
          <p:cNvSpPr/>
          <p:nvPr/>
        </p:nvSpPr>
        <p:spPr>
          <a:xfrm>
            <a:off x="8385048" y="1621957"/>
            <a:ext cx="2871216" cy="3730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CuadroTexto 9">
            <a:extLst>
              <a:ext uri="{FF2B5EF4-FFF2-40B4-BE49-F238E27FC236}">
                <a16:creationId xmlns:a16="http://schemas.microsoft.com/office/drawing/2014/main" id="{BC1150E6-5389-4885-A7C9-92326F506B6F}"/>
              </a:ext>
            </a:extLst>
          </p:cNvPr>
          <p:cNvSpPr txBox="1"/>
          <p:nvPr/>
        </p:nvSpPr>
        <p:spPr>
          <a:xfrm>
            <a:off x="9505150" y="3059668"/>
            <a:ext cx="1604606" cy="369332"/>
          </a:xfrm>
          <a:prstGeom prst="rect">
            <a:avLst/>
          </a:prstGeom>
          <a:noFill/>
        </p:spPr>
        <p:txBody>
          <a:bodyPr wrap="none" rtlCol="0">
            <a:spAutoFit/>
          </a:bodyPr>
          <a:lstStyle/>
          <a:p>
            <a:r>
              <a:rPr lang="es-MX" dirty="0">
                <a:solidFill>
                  <a:schemeClr val="tx1">
                    <a:lumMod val="65000"/>
                    <a:lumOff val="35000"/>
                  </a:schemeClr>
                </a:solidFill>
                <a:latin typeface="TheSans 4-SemiLight" panose="02000403000000000003" pitchFamily="50" charset="0"/>
              </a:rPr>
              <a:t>Media (Gauss)</a:t>
            </a:r>
            <a:endParaRPr lang="es-CO" dirty="0">
              <a:solidFill>
                <a:schemeClr val="tx1">
                  <a:lumMod val="65000"/>
                  <a:lumOff val="35000"/>
                </a:schemeClr>
              </a:solidFill>
              <a:latin typeface="TheSans 4-SemiLight" panose="02000403000000000003" pitchFamily="50" charset="0"/>
            </a:endParaRPr>
          </a:p>
        </p:txBody>
      </p:sp>
      <p:sp>
        <p:nvSpPr>
          <p:cNvPr id="11" name="CuadroTexto 10">
            <a:extLst>
              <a:ext uri="{FF2B5EF4-FFF2-40B4-BE49-F238E27FC236}">
                <a16:creationId xmlns:a16="http://schemas.microsoft.com/office/drawing/2014/main" id="{EBFDF935-57A4-4B56-8385-969B961A13EB}"/>
              </a:ext>
            </a:extLst>
          </p:cNvPr>
          <p:cNvSpPr txBox="1"/>
          <p:nvPr/>
        </p:nvSpPr>
        <p:spPr>
          <a:xfrm>
            <a:off x="9110491" y="3429000"/>
            <a:ext cx="1999265" cy="369332"/>
          </a:xfrm>
          <a:prstGeom prst="rect">
            <a:avLst/>
          </a:prstGeom>
          <a:noFill/>
        </p:spPr>
        <p:txBody>
          <a:bodyPr wrap="none" rtlCol="0">
            <a:spAutoFit/>
          </a:bodyPr>
          <a:lstStyle/>
          <a:p>
            <a:r>
              <a:rPr lang="es-MX" dirty="0">
                <a:solidFill>
                  <a:schemeClr val="tx1">
                    <a:lumMod val="65000"/>
                    <a:lumOff val="35000"/>
                  </a:schemeClr>
                </a:solidFill>
                <a:latin typeface="TheSans 4-SemiLight" panose="02000403000000000003" pitchFamily="50" charset="0"/>
              </a:rPr>
              <a:t>Mediana (Laplace)</a:t>
            </a:r>
            <a:endParaRPr lang="es-CO" dirty="0">
              <a:solidFill>
                <a:schemeClr val="tx1">
                  <a:lumMod val="65000"/>
                  <a:lumOff val="35000"/>
                </a:schemeClr>
              </a:solidFill>
              <a:latin typeface="TheSans 4-SemiLight" panose="02000403000000000003" pitchFamily="50" charset="0"/>
            </a:endParaRPr>
          </a:p>
        </p:txBody>
      </p:sp>
      <p:cxnSp>
        <p:nvCxnSpPr>
          <p:cNvPr id="13" name="Conector: angular 12">
            <a:extLst>
              <a:ext uri="{FF2B5EF4-FFF2-40B4-BE49-F238E27FC236}">
                <a16:creationId xmlns:a16="http://schemas.microsoft.com/office/drawing/2014/main" id="{B065711C-FA8A-4CD1-B2D6-D3585EB40EDF}"/>
              </a:ext>
            </a:extLst>
          </p:cNvPr>
          <p:cNvCxnSpPr>
            <a:cxnSpLocks/>
            <a:stCxn id="6" idx="3"/>
            <a:endCxn id="10" idx="3"/>
          </p:cNvCxnSpPr>
          <p:nvPr/>
        </p:nvCxnSpPr>
        <p:spPr>
          <a:xfrm flipH="1">
            <a:off x="11109756" y="1808489"/>
            <a:ext cx="146508" cy="1435845"/>
          </a:xfrm>
          <a:prstGeom prst="bentConnector3">
            <a:avLst>
              <a:gd name="adj1" fmla="val -156032"/>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angular 14">
            <a:extLst>
              <a:ext uri="{FF2B5EF4-FFF2-40B4-BE49-F238E27FC236}">
                <a16:creationId xmlns:a16="http://schemas.microsoft.com/office/drawing/2014/main" id="{45CF77CB-2EBA-4B68-917C-4C4641C7066A}"/>
              </a:ext>
            </a:extLst>
          </p:cNvPr>
          <p:cNvCxnSpPr>
            <a:cxnSpLocks/>
            <a:stCxn id="6" idx="3"/>
            <a:endCxn id="11" idx="3"/>
          </p:cNvCxnSpPr>
          <p:nvPr/>
        </p:nvCxnSpPr>
        <p:spPr>
          <a:xfrm flipH="1">
            <a:off x="11109756" y="1808489"/>
            <a:ext cx="146508" cy="1805177"/>
          </a:xfrm>
          <a:prstGeom prst="bentConnector3">
            <a:avLst>
              <a:gd name="adj1" fmla="val -156032"/>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Rectángulo 25">
            <a:extLst>
              <a:ext uri="{FF2B5EF4-FFF2-40B4-BE49-F238E27FC236}">
                <a16:creationId xmlns:a16="http://schemas.microsoft.com/office/drawing/2014/main" id="{9C5148A1-D115-4A64-9269-8A1C3CEB8558}"/>
              </a:ext>
            </a:extLst>
          </p:cNvPr>
          <p:cNvSpPr/>
          <p:nvPr/>
        </p:nvSpPr>
        <p:spPr>
          <a:xfrm>
            <a:off x="3453384" y="2142489"/>
            <a:ext cx="2499360" cy="3730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Rectángulo 26">
            <a:extLst>
              <a:ext uri="{FF2B5EF4-FFF2-40B4-BE49-F238E27FC236}">
                <a16:creationId xmlns:a16="http://schemas.microsoft.com/office/drawing/2014/main" id="{4A1EFD03-AC27-434A-A4BC-B512CF526BEA}"/>
              </a:ext>
            </a:extLst>
          </p:cNvPr>
          <p:cNvSpPr/>
          <p:nvPr/>
        </p:nvSpPr>
        <p:spPr>
          <a:xfrm>
            <a:off x="7991856" y="2150695"/>
            <a:ext cx="2066544" cy="373063"/>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8" name="Conector: angular 27">
            <a:extLst>
              <a:ext uri="{FF2B5EF4-FFF2-40B4-BE49-F238E27FC236}">
                <a16:creationId xmlns:a16="http://schemas.microsoft.com/office/drawing/2014/main" id="{8562B6F9-7D50-47B8-B6EC-78B06DC3F429}"/>
              </a:ext>
            </a:extLst>
          </p:cNvPr>
          <p:cNvCxnSpPr>
            <a:cxnSpLocks/>
            <a:stCxn id="26" idx="2"/>
          </p:cNvCxnSpPr>
          <p:nvPr/>
        </p:nvCxnSpPr>
        <p:spPr>
          <a:xfrm rot="16200000" flipH="1">
            <a:off x="4338672" y="2879943"/>
            <a:ext cx="728784" cy="1"/>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1" name="CuadroTexto 30">
            <a:extLst>
              <a:ext uri="{FF2B5EF4-FFF2-40B4-BE49-F238E27FC236}">
                <a16:creationId xmlns:a16="http://schemas.microsoft.com/office/drawing/2014/main" id="{178CB43B-1CA2-45F5-92D9-964C48A5AE7F}"/>
              </a:ext>
            </a:extLst>
          </p:cNvPr>
          <p:cNvSpPr txBox="1"/>
          <p:nvPr/>
        </p:nvSpPr>
        <p:spPr>
          <a:xfrm>
            <a:off x="3656871" y="3244334"/>
            <a:ext cx="2439129" cy="1200329"/>
          </a:xfrm>
          <a:prstGeom prst="rect">
            <a:avLst/>
          </a:prstGeom>
          <a:noFill/>
        </p:spPr>
        <p:txBody>
          <a:bodyPr wrap="none" rtlCol="0">
            <a:spAutoFit/>
          </a:bodyPr>
          <a:lstStyle/>
          <a:p>
            <a:r>
              <a:rPr lang="es-MX" b="1" dirty="0">
                <a:solidFill>
                  <a:schemeClr val="tx1">
                    <a:lumMod val="65000"/>
                    <a:lumOff val="35000"/>
                  </a:schemeClr>
                </a:solidFill>
                <a:latin typeface="TheSans 4-SemiLight" panose="02000403000000000003" pitchFamily="50" charset="0"/>
              </a:rPr>
              <a:t>Y : Variable de interés</a:t>
            </a:r>
          </a:p>
          <a:p>
            <a:r>
              <a:rPr lang="es-MX" dirty="0">
                <a:solidFill>
                  <a:schemeClr val="tx1">
                    <a:lumMod val="65000"/>
                    <a:lumOff val="35000"/>
                  </a:schemeClr>
                </a:solidFill>
                <a:latin typeface="TheSans 4-SemiLight" panose="02000403000000000003" pitchFamily="50" charset="0"/>
              </a:rPr>
              <a:t>Variable respuesta</a:t>
            </a:r>
          </a:p>
          <a:p>
            <a:r>
              <a:rPr lang="es-MX" dirty="0">
                <a:solidFill>
                  <a:schemeClr val="tx1">
                    <a:lumMod val="65000"/>
                    <a:lumOff val="35000"/>
                  </a:schemeClr>
                </a:solidFill>
                <a:latin typeface="TheSans 4-SemiLight" panose="02000403000000000003" pitchFamily="50" charset="0"/>
              </a:rPr>
              <a:t>Variable dependiente</a:t>
            </a:r>
          </a:p>
          <a:p>
            <a:r>
              <a:rPr lang="es-MX" dirty="0">
                <a:solidFill>
                  <a:schemeClr val="tx1">
                    <a:lumMod val="65000"/>
                    <a:lumOff val="35000"/>
                  </a:schemeClr>
                </a:solidFill>
                <a:latin typeface="TheSans 4-SemiLight" panose="02000403000000000003" pitchFamily="50" charset="0"/>
              </a:rPr>
              <a:t>Regresando</a:t>
            </a:r>
            <a:endParaRPr lang="es-CO" dirty="0">
              <a:solidFill>
                <a:schemeClr val="tx1">
                  <a:lumMod val="65000"/>
                  <a:lumOff val="35000"/>
                </a:schemeClr>
              </a:solidFill>
              <a:latin typeface="TheSans 4-SemiLight" panose="02000403000000000003" pitchFamily="50" charset="0"/>
            </a:endParaRPr>
          </a:p>
        </p:txBody>
      </p:sp>
      <p:cxnSp>
        <p:nvCxnSpPr>
          <p:cNvPr id="32" name="Conector: angular 31">
            <a:extLst>
              <a:ext uri="{FF2B5EF4-FFF2-40B4-BE49-F238E27FC236}">
                <a16:creationId xmlns:a16="http://schemas.microsoft.com/office/drawing/2014/main" id="{909075BC-BE31-4CC7-BAA5-71B485112F92}"/>
              </a:ext>
            </a:extLst>
          </p:cNvPr>
          <p:cNvCxnSpPr>
            <a:cxnSpLocks/>
            <a:stCxn id="27" idx="2"/>
          </p:cNvCxnSpPr>
          <p:nvPr/>
        </p:nvCxnSpPr>
        <p:spPr>
          <a:xfrm rot="5400000">
            <a:off x="7152565" y="3152737"/>
            <a:ext cx="2501542" cy="1243584"/>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 name="CuadroTexto 34">
            <a:extLst>
              <a:ext uri="{FF2B5EF4-FFF2-40B4-BE49-F238E27FC236}">
                <a16:creationId xmlns:a16="http://schemas.microsoft.com/office/drawing/2014/main" id="{A3AD97B3-B875-4F87-9793-67765BC59604}"/>
              </a:ext>
            </a:extLst>
          </p:cNvPr>
          <p:cNvSpPr txBox="1"/>
          <p:nvPr/>
        </p:nvSpPr>
        <p:spPr>
          <a:xfrm>
            <a:off x="7066021" y="5170323"/>
            <a:ext cx="2939266" cy="1200329"/>
          </a:xfrm>
          <a:prstGeom prst="rect">
            <a:avLst/>
          </a:prstGeom>
          <a:noFill/>
        </p:spPr>
        <p:txBody>
          <a:bodyPr wrap="none" rtlCol="0">
            <a:spAutoFit/>
          </a:bodyPr>
          <a:lstStyle/>
          <a:p>
            <a:r>
              <a:rPr lang="es-MX" b="1" dirty="0">
                <a:solidFill>
                  <a:schemeClr val="tx1">
                    <a:lumMod val="65000"/>
                    <a:lumOff val="35000"/>
                  </a:schemeClr>
                </a:solidFill>
                <a:latin typeface="TheSans 4-SemiLight" panose="02000403000000000003" pitchFamily="50" charset="0"/>
              </a:rPr>
              <a:t>X : Variable independiente</a:t>
            </a:r>
          </a:p>
          <a:p>
            <a:r>
              <a:rPr lang="es-MX" dirty="0">
                <a:solidFill>
                  <a:schemeClr val="tx1">
                    <a:lumMod val="65000"/>
                    <a:lumOff val="35000"/>
                  </a:schemeClr>
                </a:solidFill>
                <a:latin typeface="TheSans 4-SemiLight" panose="02000403000000000003" pitchFamily="50" charset="0"/>
              </a:rPr>
              <a:t>Regresor</a:t>
            </a:r>
          </a:p>
          <a:p>
            <a:r>
              <a:rPr lang="es-MX" dirty="0">
                <a:solidFill>
                  <a:schemeClr val="tx1">
                    <a:lumMod val="65000"/>
                    <a:lumOff val="35000"/>
                  </a:schemeClr>
                </a:solidFill>
                <a:latin typeface="TheSans 4-SemiLight" panose="02000403000000000003" pitchFamily="50" charset="0"/>
              </a:rPr>
              <a:t>Variable exploratoria</a:t>
            </a:r>
          </a:p>
          <a:p>
            <a:r>
              <a:rPr lang="es-MX" dirty="0">
                <a:solidFill>
                  <a:schemeClr val="tx1">
                    <a:lumMod val="65000"/>
                    <a:lumOff val="35000"/>
                  </a:schemeClr>
                </a:solidFill>
                <a:latin typeface="TheSans 4-SemiLight" panose="02000403000000000003" pitchFamily="50" charset="0"/>
              </a:rPr>
              <a:t>Covariables</a:t>
            </a:r>
            <a:endParaRPr lang="es-CO" dirty="0">
              <a:solidFill>
                <a:schemeClr val="tx1">
                  <a:lumMod val="65000"/>
                  <a:lumOff val="35000"/>
                </a:schemeClr>
              </a:solidFill>
              <a:latin typeface="TheSans 4-SemiLight" panose="02000403000000000003" pitchFamily="50" charset="0"/>
            </a:endParaRPr>
          </a:p>
        </p:txBody>
      </p:sp>
      <p:sp>
        <p:nvSpPr>
          <p:cNvPr id="36" name="CuadroTexto 35">
            <a:extLst>
              <a:ext uri="{FF2B5EF4-FFF2-40B4-BE49-F238E27FC236}">
                <a16:creationId xmlns:a16="http://schemas.microsoft.com/office/drawing/2014/main" id="{E302BED4-E129-43A2-996D-60C5FDDDA7C2}"/>
              </a:ext>
            </a:extLst>
          </p:cNvPr>
          <p:cNvSpPr txBox="1"/>
          <p:nvPr/>
        </p:nvSpPr>
        <p:spPr>
          <a:xfrm>
            <a:off x="929213" y="4847157"/>
            <a:ext cx="3422668" cy="646331"/>
          </a:xfrm>
          <a:prstGeom prst="rect">
            <a:avLst/>
          </a:prstGeom>
          <a:noFill/>
        </p:spPr>
        <p:txBody>
          <a:bodyPr wrap="none" rtlCol="0">
            <a:spAutoFit/>
          </a:bodyPr>
          <a:lstStyle/>
          <a:p>
            <a:pPr algn="ctr"/>
            <a:r>
              <a:rPr lang="es-MX" dirty="0">
                <a:solidFill>
                  <a:srgbClr val="00B0F0"/>
                </a:solidFill>
                <a:latin typeface="TheSans 4-SemiLight" panose="02000403000000000003" pitchFamily="50" charset="0"/>
              </a:rPr>
              <a:t>Hecho importante</a:t>
            </a:r>
          </a:p>
          <a:p>
            <a:pPr algn="ctr"/>
            <a:r>
              <a:rPr lang="es-MX" dirty="0">
                <a:solidFill>
                  <a:schemeClr val="tx1">
                    <a:lumMod val="65000"/>
                    <a:lumOff val="35000"/>
                  </a:schemeClr>
                </a:solidFill>
                <a:latin typeface="TheSans 4-SemiLight" panose="02000403000000000003" pitchFamily="50" charset="0"/>
              </a:rPr>
              <a:t>X afecta el comportamiento de Y</a:t>
            </a:r>
            <a:endParaRPr lang="es-CO" dirty="0">
              <a:solidFill>
                <a:schemeClr val="tx1">
                  <a:lumMod val="65000"/>
                  <a:lumOff val="35000"/>
                </a:schemeClr>
              </a:solidFill>
              <a:latin typeface="TheSans 4-SemiLight" panose="02000403000000000003" pitchFamily="50" charset="0"/>
            </a:endParaRPr>
          </a:p>
        </p:txBody>
      </p:sp>
      <p:cxnSp>
        <p:nvCxnSpPr>
          <p:cNvPr id="38" name="Conector: angular 37">
            <a:extLst>
              <a:ext uri="{FF2B5EF4-FFF2-40B4-BE49-F238E27FC236}">
                <a16:creationId xmlns:a16="http://schemas.microsoft.com/office/drawing/2014/main" id="{247E8951-0266-480B-B410-8748F445049E}"/>
              </a:ext>
            </a:extLst>
          </p:cNvPr>
          <p:cNvCxnSpPr>
            <a:cxnSpLocks/>
            <a:stCxn id="35" idx="1"/>
            <a:endCxn id="36" idx="2"/>
          </p:cNvCxnSpPr>
          <p:nvPr/>
        </p:nvCxnSpPr>
        <p:spPr>
          <a:xfrm rot="10800000">
            <a:off x="2640547" y="5493488"/>
            <a:ext cx="4425474" cy="277000"/>
          </a:xfrm>
          <a:prstGeom prst="bentConnector2">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ector: angular 40">
            <a:extLst>
              <a:ext uri="{FF2B5EF4-FFF2-40B4-BE49-F238E27FC236}">
                <a16:creationId xmlns:a16="http://schemas.microsoft.com/office/drawing/2014/main" id="{2A4DD9E7-8C68-4583-B8F7-FF4D76B9F7A2}"/>
              </a:ext>
            </a:extLst>
          </p:cNvPr>
          <p:cNvCxnSpPr>
            <a:cxnSpLocks/>
            <a:stCxn id="36" idx="0"/>
            <a:endCxn id="31" idx="2"/>
          </p:cNvCxnSpPr>
          <p:nvPr/>
        </p:nvCxnSpPr>
        <p:spPr>
          <a:xfrm rot="5400000" flipH="1" flipV="1">
            <a:off x="3557244" y="3527966"/>
            <a:ext cx="402494" cy="2235889"/>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8" name="Gráfico 17">
            <a:extLst>
              <a:ext uri="{FF2B5EF4-FFF2-40B4-BE49-F238E27FC236}">
                <a16:creationId xmlns:a16="http://schemas.microsoft.com/office/drawing/2014/main" id="{FA899AFF-FD2C-4BA2-8E66-92BB5D55B8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182805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iterate type="lt">
                                    <p:tmPct val="0"/>
                                  </p:iterate>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5" presetClass="emph" presetSubtype="0" grpId="1" nodeType="clickEffect">
                                  <p:stCondLst>
                                    <p:cond delay="0"/>
                                  </p:stCondLst>
                                  <p:iterate type="lt">
                                    <p:tmAbs val="25"/>
                                  </p:iterate>
                                  <p:childTnLst>
                                    <p:set>
                                      <p:cBhvr override="childStyle">
                                        <p:cTn id="31" dur="indefinite"/>
                                        <p:tgtEl>
                                          <p:spTgt spid="10"/>
                                        </p:tgtEl>
                                        <p:attrNameLst>
                                          <p:attrName>style.fontWeight</p:attrName>
                                        </p:attrNameLst>
                                      </p:cBhvr>
                                      <p:to>
                                        <p:strVal val="bold"/>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fade">
                                      <p:cBhvr>
                                        <p:cTn id="36" dur="500"/>
                                        <p:tgtEl>
                                          <p:spTgt spid="26"/>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wipe(up)">
                                      <p:cBhvr>
                                        <p:cTn id="41" dur="500"/>
                                        <p:tgtEl>
                                          <p:spTgt spid="2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iterate type="lt">
                                    <p:tmPct val="0"/>
                                  </p:iterate>
                                  <p:childTnLst>
                                    <p:set>
                                      <p:cBhvr>
                                        <p:cTn id="45" dur="1" fill="hold">
                                          <p:stCondLst>
                                            <p:cond delay="0"/>
                                          </p:stCondLst>
                                        </p:cTn>
                                        <p:tgtEl>
                                          <p:spTgt spid="31"/>
                                        </p:tgtEl>
                                        <p:attrNameLst>
                                          <p:attrName>style.visibility</p:attrName>
                                        </p:attrNameLst>
                                      </p:cBhvr>
                                      <p:to>
                                        <p:strVal val="visible"/>
                                      </p:to>
                                    </p:set>
                                    <p:animEffect transition="in" filter="fade">
                                      <p:cBhvr>
                                        <p:cTn id="46" dur="500"/>
                                        <p:tgtEl>
                                          <p:spTgt spid="3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32"/>
                                        </p:tgtEl>
                                        <p:attrNameLst>
                                          <p:attrName>style.visibility</p:attrName>
                                        </p:attrNameLst>
                                      </p:cBhvr>
                                      <p:to>
                                        <p:strVal val="visible"/>
                                      </p:to>
                                    </p:set>
                                    <p:animEffect transition="in" filter="wipe(up)">
                                      <p:cBhvr>
                                        <p:cTn id="56" dur="500"/>
                                        <p:tgtEl>
                                          <p:spTgt spid="32"/>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iterate type="lt">
                                    <p:tmPct val="0"/>
                                  </p:iterate>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wipe(up)">
                                      <p:cBhvr>
                                        <p:cTn id="66" dur="500"/>
                                        <p:tgtEl>
                                          <p:spTgt spid="3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22" presetClass="entr" presetSubtype="1"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wipe(up)">
                                      <p:cBhvr>
                                        <p:cTn id="7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0" grpId="1"/>
      <p:bldP spid="11" grpId="0"/>
      <p:bldP spid="26" grpId="0" animBg="1"/>
      <p:bldP spid="27" grpId="0" animBg="1"/>
      <p:bldP spid="31" grpId="0"/>
      <p:bldP spid="35" grpId="0"/>
      <p:bldP spid="3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Caso más importante</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2141537"/>
                <a:ext cx="10515600" cy="3079687"/>
              </a:xfrm>
            </p:spPr>
            <p:txBody>
              <a:bodyPr/>
              <a:lstStyle/>
              <a:p>
                <a:pPr marL="0" indent="0">
                  <a:buNone/>
                </a:pPr>
                <a:r>
                  <a:rPr lang="es-MX" sz="2400" dirty="0">
                    <a:solidFill>
                      <a:schemeClr val="tx1">
                        <a:lumMod val="65000"/>
                        <a:lumOff val="35000"/>
                      </a:schemeClr>
                    </a:solidFill>
                    <a:latin typeface="TheSans 4-SemiLight" panose="02000403000000000003" pitchFamily="50" charset="0"/>
                  </a:rPr>
                  <a:t>Si la media de Y es afectada por X tenemos entonces que:</a:t>
                </a:r>
              </a:p>
              <a:p>
                <a:pPr marL="0" indent="0">
                  <a:buNone/>
                </a:pPr>
                <a:endParaRPr lang="es-MX" sz="2400" dirty="0">
                  <a:solidFill>
                    <a:schemeClr val="tx1">
                      <a:lumMod val="65000"/>
                      <a:lumOff val="35000"/>
                    </a:schemeClr>
                  </a:solidFill>
                  <a:latin typeface="TheSans 4-SemiLight" panose="02000403000000000003" pitchFamily="50" charset="0"/>
                </a:endParaRPr>
              </a:p>
              <a:p>
                <a:pPr marL="0" indent="0">
                  <a:buNone/>
                </a:pPr>
                <a14:m>
                  <m:oMathPara xmlns:m="http://schemas.openxmlformats.org/officeDocument/2006/math">
                    <m:oMathParaPr>
                      <m:jc m:val="centerGroup"/>
                    </m:oMathParaPr>
                    <m:oMath xmlns:m="http://schemas.openxmlformats.org/officeDocument/2006/math">
                      <m:r>
                        <m:rPr>
                          <m:sty m:val="p"/>
                        </m:rPr>
                        <a:rPr lang="es-MX" sz="2400" b="0" i="0" smtClean="0">
                          <a:solidFill>
                            <a:schemeClr val="accent1"/>
                          </a:solidFill>
                          <a:latin typeface="Cambria Math" panose="02040503050406030204" pitchFamily="18" charset="0"/>
                        </a:rPr>
                        <m:t>E</m:t>
                      </m:r>
                      <m:d>
                        <m:dPr>
                          <m:ctrlPr>
                            <a:rPr lang="es-MX" sz="2400" b="0" i="1" smtClean="0">
                              <a:solidFill>
                                <a:schemeClr val="accent1"/>
                              </a:solidFill>
                              <a:latin typeface="Cambria Math" panose="02040503050406030204" pitchFamily="18" charset="0"/>
                            </a:rPr>
                          </m:ctrlPr>
                        </m:dPr>
                        <m:e>
                          <m:r>
                            <m:rPr>
                              <m:sty m:val="p"/>
                            </m:rPr>
                            <a:rPr lang="es-MX" sz="2400" b="0" i="0" smtClean="0">
                              <a:solidFill>
                                <a:schemeClr val="accent1"/>
                              </a:solidFill>
                              <a:latin typeface="Cambria Math" panose="02040503050406030204" pitchFamily="18" charset="0"/>
                            </a:rPr>
                            <m:t>Y</m:t>
                          </m:r>
                        </m:e>
                      </m:d>
                      <m:r>
                        <a:rPr lang="es-MX" sz="2400" b="0" i="0" smtClean="0">
                          <a:solidFill>
                            <a:schemeClr val="accent1"/>
                          </a:solidFill>
                          <a:latin typeface="Cambria Math" panose="02040503050406030204" pitchFamily="18" charset="0"/>
                        </a:rPr>
                        <m:t>= </m:t>
                      </m:r>
                      <m:r>
                        <a:rPr lang="es-MX" sz="2400" b="0" i="1" smtClean="0">
                          <a:solidFill>
                            <a:schemeClr val="accent1"/>
                          </a:solidFill>
                          <a:latin typeface="Cambria Math" panose="02040503050406030204" pitchFamily="18" charset="0"/>
                        </a:rPr>
                        <m:t>𝜇</m:t>
                      </m:r>
                      <m:r>
                        <a:rPr lang="es-MX" sz="2400" b="0" i="1" smtClean="0">
                          <a:solidFill>
                            <a:schemeClr val="accent1"/>
                          </a:solidFill>
                          <a:latin typeface="Cambria Math" panose="02040503050406030204" pitchFamily="18" charset="0"/>
                        </a:rPr>
                        <m:t>=</m:t>
                      </m:r>
                      <m:r>
                        <a:rPr lang="es-MX" sz="2400" b="0" i="1" smtClean="0">
                          <a:solidFill>
                            <a:schemeClr val="accent1"/>
                          </a:solidFill>
                          <a:latin typeface="Cambria Math" panose="02040503050406030204" pitchFamily="18" charset="0"/>
                        </a:rPr>
                        <m:t>𝑓</m:t>
                      </m:r>
                      <m:d>
                        <m:dPr>
                          <m:ctrlPr>
                            <a:rPr lang="es-MX" sz="2400" b="0" i="1" smtClean="0">
                              <a:solidFill>
                                <a:schemeClr val="accent1"/>
                              </a:solidFill>
                              <a:latin typeface="Cambria Math" panose="02040503050406030204" pitchFamily="18" charset="0"/>
                            </a:rPr>
                          </m:ctrlPr>
                        </m:dPr>
                        <m:e>
                          <m:r>
                            <a:rPr lang="es-MX" sz="2400" b="0" i="1" smtClean="0">
                              <a:solidFill>
                                <a:schemeClr val="accent1"/>
                              </a:solidFill>
                              <a:latin typeface="Cambria Math" panose="02040503050406030204" pitchFamily="18" charset="0"/>
                            </a:rPr>
                            <m:t>𝑥</m:t>
                          </m:r>
                        </m:e>
                      </m:d>
                    </m:oMath>
                  </m:oMathPara>
                </a14:m>
                <a:endParaRPr lang="es-MX" sz="2400" b="0" dirty="0">
                  <a:solidFill>
                    <a:schemeClr val="accent1"/>
                  </a:solidFill>
                  <a:latin typeface="TheSans 4-SemiLight" panose="02000403000000000003" pitchFamily="50" charset="0"/>
                </a:endParaRPr>
              </a:p>
              <a:p>
                <a:pPr marL="0" indent="0">
                  <a:buNone/>
                </a:pPr>
                <a:endParaRPr lang="es-MX" sz="2400" dirty="0">
                  <a:solidFill>
                    <a:schemeClr val="tx1">
                      <a:lumMod val="65000"/>
                      <a:lumOff val="35000"/>
                    </a:schemeClr>
                  </a:solidFill>
                  <a:latin typeface="TheSans 4-SemiLight" panose="02000403000000000003" pitchFamily="50" charset="0"/>
                </a:endParaRPr>
              </a:p>
              <a:p>
                <a:pPr marL="0" indent="0">
                  <a:buNone/>
                </a:pPr>
                <a:r>
                  <a:rPr lang="es-MX" sz="2400" dirty="0">
                    <a:solidFill>
                      <a:schemeClr val="tx1">
                        <a:lumMod val="65000"/>
                        <a:lumOff val="35000"/>
                      </a:schemeClr>
                    </a:solidFill>
                    <a:latin typeface="TheSans 4-SemiLight" panose="02000403000000000003" pitchFamily="50" charset="0"/>
                  </a:rPr>
                  <a:t>El caso más importante ocurre cuando la función de x es lineal</a:t>
                </a:r>
              </a:p>
              <a:p>
                <a:pPr marL="0" indent="0">
                  <a:buNone/>
                </a:pPr>
                <a:endParaRPr lang="es-MX" sz="2400" dirty="0">
                  <a:solidFill>
                    <a:schemeClr val="tx1">
                      <a:lumMod val="65000"/>
                      <a:lumOff val="35000"/>
                    </a:schemeClr>
                  </a:solidFill>
                  <a:latin typeface="TheSans 4-SemiLight" panose="02000403000000000003" pitchFamily="50" charset="0"/>
                </a:endParaRPr>
              </a:p>
              <a:p>
                <a:pPr marL="0" indent="0">
                  <a:buNone/>
                </a:pPr>
                <a14:m>
                  <m:oMathPara xmlns:m="http://schemas.openxmlformats.org/officeDocument/2006/math">
                    <m:oMathParaPr>
                      <m:jc m:val="centerGroup"/>
                    </m:oMathParaPr>
                    <m:oMath xmlns:m="http://schemas.openxmlformats.org/officeDocument/2006/math">
                      <m:r>
                        <a:rPr lang="es-MX" sz="2400" b="0" i="1" smtClean="0">
                          <a:solidFill>
                            <a:schemeClr val="accent1"/>
                          </a:solidFill>
                          <a:latin typeface="Cambria Math" panose="02040503050406030204" pitchFamily="18" charset="0"/>
                        </a:rPr>
                        <m:t>𝜇</m:t>
                      </m:r>
                      <m:r>
                        <a:rPr lang="es-MX" sz="2400" b="0" i="1" smtClean="0">
                          <a:solidFill>
                            <a:schemeClr val="accent1"/>
                          </a:solidFill>
                          <a:latin typeface="Cambria Math" panose="02040503050406030204" pitchFamily="18" charset="0"/>
                        </a:rPr>
                        <m:t>=</m:t>
                      </m:r>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0</m:t>
                          </m:r>
                        </m:sub>
                      </m:sSub>
                      <m:r>
                        <a:rPr lang="es-MX" sz="2400" b="0" i="1" smtClean="0">
                          <a:solidFill>
                            <a:schemeClr val="accent1"/>
                          </a:solidFill>
                          <a:latin typeface="Cambria Math" panose="02040503050406030204" pitchFamily="18" charset="0"/>
                        </a:rPr>
                        <m:t>+</m:t>
                      </m:r>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1</m:t>
                          </m:r>
                        </m:sub>
                      </m:sSub>
                      <m:r>
                        <a:rPr lang="es-MX" sz="2400" b="0" i="1" smtClean="0">
                          <a:solidFill>
                            <a:schemeClr val="accent1"/>
                          </a:solidFill>
                          <a:latin typeface="Cambria Math" panose="02040503050406030204" pitchFamily="18" charset="0"/>
                        </a:rPr>
                        <m:t>𝑥</m:t>
                      </m:r>
                    </m:oMath>
                  </m:oMathPara>
                </a14:m>
                <a:endParaRPr lang="es-MX" sz="2400" b="0" dirty="0">
                  <a:solidFill>
                    <a:schemeClr val="accent1"/>
                  </a:solidFill>
                  <a:latin typeface="TheSans 4-SemiLight" panose="02000403000000000003" pitchFamily="50" charset="0"/>
                </a:endParaRPr>
              </a:p>
              <a:p>
                <a:pPr marL="0" inden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 name="Marcador de contenido 2">
                <a:extLst>
                  <a:ext uri="{FF2B5EF4-FFF2-40B4-BE49-F238E27FC236}">
                    <a16:creationId xmlns:a16="http://schemas.microsoft.com/office/drawing/2014/main" id="{B6EC12D8-7A8D-44F6-BF50-7D9248F104DF}"/>
                  </a:ext>
                </a:extLst>
              </p:cNvPr>
              <p:cNvSpPr>
                <a:spLocks noGrp="1" noRot="1" noChangeAspect="1" noMove="1" noResize="1" noEditPoints="1" noAdjustHandles="1" noChangeArrowheads="1" noChangeShapeType="1" noTextEdit="1"/>
              </p:cNvSpPr>
              <p:nvPr>
                <p:ph idx="1"/>
              </p:nvPr>
            </p:nvSpPr>
            <p:spPr>
              <a:xfrm>
                <a:off x="838200" y="2141537"/>
                <a:ext cx="10515600" cy="3079687"/>
              </a:xfrm>
              <a:blipFill>
                <a:blip r:embed="rId2"/>
                <a:stretch>
                  <a:fillRect l="-928" t="-2372"/>
                </a:stretch>
              </a:blipFill>
            </p:spPr>
            <p:txBody>
              <a:bodyPr/>
              <a:lstStyle/>
              <a:p>
                <a:r>
                  <a:rPr lang="es-CO">
                    <a:noFill/>
                  </a:rPr>
                  <a:t> </a:t>
                </a:r>
              </a:p>
            </p:txBody>
          </p:sp>
        </mc:Fallback>
      </mc:AlternateContent>
      <p:sp>
        <p:nvSpPr>
          <p:cNvPr id="4" name="Rectángulo 3">
            <a:extLst>
              <a:ext uri="{FF2B5EF4-FFF2-40B4-BE49-F238E27FC236}">
                <a16:creationId xmlns:a16="http://schemas.microsoft.com/office/drawing/2014/main" id="{12A37460-D4CA-47D3-98DA-EC84F5B88AF7}"/>
              </a:ext>
            </a:extLst>
          </p:cNvPr>
          <p:cNvSpPr/>
          <p:nvPr/>
        </p:nvSpPr>
        <p:spPr>
          <a:xfrm>
            <a:off x="4925568" y="4590288"/>
            <a:ext cx="2499360" cy="479139"/>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 name="Conector: angular 4">
            <a:extLst>
              <a:ext uri="{FF2B5EF4-FFF2-40B4-BE49-F238E27FC236}">
                <a16:creationId xmlns:a16="http://schemas.microsoft.com/office/drawing/2014/main" id="{75207A1A-9A3B-4E50-9052-F17C7EDD05AA}"/>
              </a:ext>
            </a:extLst>
          </p:cNvPr>
          <p:cNvCxnSpPr>
            <a:cxnSpLocks/>
            <a:stCxn id="4" idx="2"/>
            <a:endCxn id="6" idx="1"/>
          </p:cNvCxnSpPr>
          <p:nvPr/>
        </p:nvCxnSpPr>
        <p:spPr>
          <a:xfrm rot="16200000" flipH="1">
            <a:off x="6908254" y="4336420"/>
            <a:ext cx="323166" cy="1789179"/>
          </a:xfrm>
          <a:prstGeom prst="bentConnector2">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512781A8-9414-4330-8FE1-26E58026B2FA}"/>
              </a:ext>
            </a:extLst>
          </p:cNvPr>
          <p:cNvSpPr txBox="1"/>
          <p:nvPr/>
        </p:nvSpPr>
        <p:spPr>
          <a:xfrm>
            <a:off x="7964427" y="5069427"/>
            <a:ext cx="3389373" cy="646331"/>
          </a:xfrm>
          <a:prstGeom prst="rect">
            <a:avLst/>
          </a:prstGeom>
          <a:noFill/>
        </p:spPr>
        <p:txBody>
          <a:bodyPr wrap="square" rtlCol="0">
            <a:spAutoFit/>
          </a:bodyPr>
          <a:lstStyle/>
          <a:p>
            <a:r>
              <a:rPr lang="es-MX" dirty="0">
                <a:solidFill>
                  <a:schemeClr val="tx1">
                    <a:lumMod val="65000"/>
                    <a:lumOff val="35000"/>
                  </a:schemeClr>
                </a:solidFill>
                <a:latin typeface="TheSans 4-SemiLight" panose="02000403000000000003" pitchFamily="50" charset="0"/>
              </a:rPr>
              <a:t>Modelo indexado por parámetros desconocidos y fijos</a:t>
            </a:r>
            <a:endParaRPr lang="es-CO" dirty="0">
              <a:solidFill>
                <a:schemeClr val="tx1">
                  <a:lumMod val="65000"/>
                  <a:lumOff val="35000"/>
                </a:schemeClr>
              </a:solidFill>
              <a:latin typeface="TheSans 4-SemiLight" panose="02000403000000000003" pitchFamily="50" charset="0"/>
            </a:endParaRPr>
          </a:p>
        </p:txBody>
      </p:sp>
      <p:pic>
        <p:nvPicPr>
          <p:cNvPr id="7" name="Gráfico 6">
            <a:extLst>
              <a:ext uri="{FF2B5EF4-FFF2-40B4-BE49-F238E27FC236}">
                <a16:creationId xmlns:a16="http://schemas.microsoft.com/office/drawing/2014/main" id="{1A6AD746-46A8-47CE-AADE-DD2389F2E9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27608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iterate type="lt">
                                    <p:tmPct val="0"/>
                                  </p:iterate>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Modelo de regresión lineal simple</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4549138" y="1937324"/>
                <a:ext cx="3090675" cy="646331"/>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r>
                        <a:rPr lang="es-MX" sz="5100" b="0" i="1" smtClean="0">
                          <a:solidFill>
                            <a:schemeClr val="accent1"/>
                          </a:solidFill>
                          <a:latin typeface="Cambria Math" panose="02040503050406030204" pitchFamily="18" charset="0"/>
                        </a:rPr>
                        <m:t>𝜇</m:t>
                      </m:r>
                      <m:r>
                        <a:rPr lang="es-MX" sz="5100" b="0" i="1" smtClean="0">
                          <a:solidFill>
                            <a:schemeClr val="accent1"/>
                          </a:solidFill>
                          <a:latin typeface="Cambria Math" panose="02040503050406030204" pitchFamily="18" charset="0"/>
                        </a:rPr>
                        <m:t>=</m:t>
                      </m:r>
                      <m:sSub>
                        <m:sSubPr>
                          <m:ctrlPr>
                            <a:rPr lang="es-MX" sz="5100" b="0" i="1" smtClean="0">
                              <a:solidFill>
                                <a:schemeClr val="tx1">
                                  <a:lumMod val="65000"/>
                                  <a:lumOff val="35000"/>
                                </a:schemeClr>
                              </a:solidFill>
                              <a:latin typeface="Cambria Math" panose="02040503050406030204" pitchFamily="18" charset="0"/>
                            </a:rPr>
                          </m:ctrlPr>
                        </m:sSubPr>
                        <m:e>
                          <m:r>
                            <a:rPr lang="es-MX" sz="5100" b="0" i="1" smtClean="0">
                              <a:solidFill>
                                <a:schemeClr val="tx1">
                                  <a:lumMod val="65000"/>
                                  <a:lumOff val="35000"/>
                                </a:schemeClr>
                              </a:solidFill>
                              <a:latin typeface="Cambria Math" panose="02040503050406030204" pitchFamily="18" charset="0"/>
                            </a:rPr>
                            <m:t>𝛽</m:t>
                          </m:r>
                        </m:e>
                        <m:sub>
                          <m:r>
                            <a:rPr lang="es-MX" sz="5100" b="0" i="1" smtClean="0">
                              <a:solidFill>
                                <a:schemeClr val="tx1">
                                  <a:lumMod val="65000"/>
                                  <a:lumOff val="35000"/>
                                </a:schemeClr>
                              </a:solidFill>
                              <a:latin typeface="Cambria Math" panose="02040503050406030204" pitchFamily="18" charset="0"/>
                            </a:rPr>
                            <m:t>0</m:t>
                          </m:r>
                        </m:sub>
                      </m:sSub>
                      <m:r>
                        <a:rPr lang="es-MX" sz="5100" b="0" i="1" smtClean="0">
                          <a:solidFill>
                            <a:schemeClr val="accent1"/>
                          </a:solidFill>
                          <a:latin typeface="Cambria Math" panose="02040503050406030204" pitchFamily="18" charset="0"/>
                        </a:rPr>
                        <m:t>+</m:t>
                      </m:r>
                      <m:sSub>
                        <m:sSubPr>
                          <m:ctrlPr>
                            <a:rPr lang="es-MX" sz="5100" b="0" i="1" smtClean="0">
                              <a:solidFill>
                                <a:schemeClr val="tx1">
                                  <a:lumMod val="65000"/>
                                  <a:lumOff val="35000"/>
                                </a:schemeClr>
                              </a:solidFill>
                              <a:latin typeface="Cambria Math" panose="02040503050406030204" pitchFamily="18" charset="0"/>
                            </a:rPr>
                          </m:ctrlPr>
                        </m:sSubPr>
                        <m:e>
                          <m:r>
                            <a:rPr lang="es-MX" sz="5100" b="0" i="1" smtClean="0">
                              <a:solidFill>
                                <a:schemeClr val="tx1">
                                  <a:lumMod val="65000"/>
                                  <a:lumOff val="35000"/>
                                </a:schemeClr>
                              </a:solidFill>
                              <a:latin typeface="Cambria Math" panose="02040503050406030204" pitchFamily="18" charset="0"/>
                            </a:rPr>
                            <m:t>𝛽</m:t>
                          </m:r>
                        </m:e>
                        <m:sub>
                          <m:r>
                            <a:rPr lang="es-MX" sz="5100" b="0" i="1" smtClean="0">
                              <a:solidFill>
                                <a:schemeClr val="tx1">
                                  <a:lumMod val="65000"/>
                                  <a:lumOff val="35000"/>
                                </a:schemeClr>
                              </a:solidFill>
                              <a:latin typeface="Cambria Math" panose="02040503050406030204" pitchFamily="18" charset="0"/>
                            </a:rPr>
                            <m:t>1</m:t>
                          </m:r>
                        </m:sub>
                      </m:sSub>
                      <m:r>
                        <a:rPr lang="es-MX" sz="5100" b="0" i="1" smtClean="0">
                          <a:solidFill>
                            <a:schemeClr val="accent1"/>
                          </a:solidFill>
                          <a:latin typeface="Cambria Math" panose="02040503050406030204" pitchFamily="18" charset="0"/>
                        </a:rPr>
                        <m:t>𝑥</m:t>
                      </m:r>
                    </m:oMath>
                  </m:oMathPara>
                </a14:m>
                <a:endParaRPr lang="es-MX" sz="5100" b="0" dirty="0">
                  <a:solidFill>
                    <a:schemeClr val="accent1"/>
                  </a:solidFill>
                  <a:latin typeface="TheSans 4-SemiLight" panose="02000403000000000003" pitchFamily="50" charset="0"/>
                </a:endParaRPr>
              </a:p>
              <a:p>
                <a:pPr marL="0" inden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 name="Marcador de contenido 2">
                <a:extLst>
                  <a:ext uri="{FF2B5EF4-FFF2-40B4-BE49-F238E27FC236}">
                    <a16:creationId xmlns:a16="http://schemas.microsoft.com/office/drawing/2014/main" id="{B6EC12D8-7A8D-44F6-BF50-7D9248F104DF}"/>
                  </a:ext>
                </a:extLst>
              </p:cNvPr>
              <p:cNvSpPr>
                <a:spLocks noGrp="1" noRot="1" noChangeAspect="1" noMove="1" noResize="1" noEditPoints="1" noAdjustHandles="1" noChangeArrowheads="1" noChangeShapeType="1" noTextEdit="1"/>
              </p:cNvSpPr>
              <p:nvPr>
                <p:ph idx="1"/>
              </p:nvPr>
            </p:nvSpPr>
            <p:spPr>
              <a:xfrm>
                <a:off x="4549138" y="1937324"/>
                <a:ext cx="3090675" cy="646331"/>
              </a:xfr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41047C0E-1444-42AA-A76E-E81304704EC5}"/>
                  </a:ext>
                </a:extLst>
              </p:cNvPr>
              <p:cNvSpPr txBox="1">
                <a:spLocks/>
              </p:cNvSpPr>
              <p:nvPr/>
            </p:nvSpPr>
            <p:spPr>
              <a:xfrm>
                <a:off x="1458463" y="4244387"/>
                <a:ext cx="3090675" cy="42033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 xmlns:m="http://schemas.openxmlformats.org/officeDocument/2006/math">
                    <m:sSub>
                      <m:sSubPr>
                        <m:ctrlPr>
                          <a:rPr lang="es-MX" sz="5100" i="1" smtClean="0">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b="0" i="1" smtClean="0">
                            <a:solidFill>
                              <a:schemeClr val="tx1">
                                <a:lumMod val="65000"/>
                                <a:lumOff val="35000"/>
                              </a:schemeClr>
                            </a:solidFill>
                            <a:latin typeface="Cambria Math" panose="02040503050406030204" pitchFamily="18" charset="0"/>
                          </a:rPr>
                          <m:t>1</m:t>
                        </m:r>
                      </m:sub>
                    </m:sSub>
                    <m:r>
                      <a:rPr lang="es-MX" sz="5100" b="0" i="0" smtClean="0">
                        <a:solidFill>
                          <a:schemeClr val="tx1">
                            <a:lumMod val="65000"/>
                            <a:lumOff val="35000"/>
                          </a:schemeClr>
                        </a:solidFill>
                        <a:latin typeface="Cambria Math" panose="02040503050406030204" pitchFamily="18" charset="0"/>
                      </a:rPr>
                      <m:t>,</m:t>
                    </m:r>
                    <m:sSub>
                      <m:sSubPr>
                        <m:ctrlPr>
                          <a:rPr lang="es-MX" sz="5100" i="1" smtClean="0">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b="0" i="1" smtClean="0">
                            <a:solidFill>
                              <a:schemeClr val="tx1">
                                <a:lumMod val="65000"/>
                                <a:lumOff val="35000"/>
                              </a:schemeClr>
                            </a:solidFill>
                            <a:latin typeface="Cambria Math" panose="02040503050406030204" pitchFamily="18" charset="0"/>
                          </a:rPr>
                          <m:t>2</m:t>
                        </m:r>
                      </m:sub>
                    </m:sSub>
                    <m:r>
                      <a:rPr lang="es-MX" sz="5100" b="0" i="1" smtClean="0">
                        <a:solidFill>
                          <a:schemeClr val="tx1">
                            <a:lumMod val="65000"/>
                            <a:lumOff val="35000"/>
                          </a:schemeClr>
                        </a:solidFill>
                        <a:latin typeface="Cambria Math" panose="02040503050406030204" pitchFamily="18" charset="0"/>
                      </a:rPr>
                      <m:t>, </m:t>
                    </m:r>
                    <m:sSup>
                      <m:sSupPr>
                        <m:ctrlPr>
                          <a:rPr lang="es-MX" sz="5100" b="0" i="1" smtClean="0">
                            <a:solidFill>
                              <a:schemeClr val="tx1">
                                <a:lumMod val="65000"/>
                                <a:lumOff val="35000"/>
                              </a:schemeClr>
                            </a:solidFill>
                            <a:latin typeface="Cambria Math" panose="02040503050406030204" pitchFamily="18" charset="0"/>
                          </a:rPr>
                        </m:ctrlPr>
                      </m:sSupPr>
                      <m:e>
                        <m:r>
                          <a:rPr lang="es-MX" sz="5100" b="0" i="1" smtClean="0">
                            <a:solidFill>
                              <a:schemeClr val="tx1">
                                <a:lumMod val="65000"/>
                                <a:lumOff val="35000"/>
                              </a:schemeClr>
                            </a:solidFill>
                            <a:latin typeface="Cambria Math" panose="02040503050406030204" pitchFamily="18" charset="0"/>
                          </a:rPr>
                          <m:t>𝜎</m:t>
                        </m:r>
                      </m:e>
                      <m:sup>
                        <m:r>
                          <a:rPr lang="es-MX" sz="5100" b="0" i="1" smtClean="0">
                            <a:solidFill>
                              <a:schemeClr val="tx1">
                                <a:lumMod val="65000"/>
                                <a:lumOff val="35000"/>
                              </a:schemeClr>
                            </a:solidFill>
                            <a:latin typeface="Cambria Math" panose="02040503050406030204" pitchFamily="18" charset="0"/>
                          </a:rPr>
                          <m:t>2</m:t>
                        </m:r>
                      </m:sup>
                    </m:sSup>
                  </m:oMath>
                </a14:m>
                <a:r>
                  <a:rPr lang="es-MX" sz="5100" dirty="0">
                    <a:solidFill>
                      <a:schemeClr val="accent1"/>
                    </a:solidFill>
                    <a:latin typeface="TheSans 4-SemiLight" panose="02000403000000000003" pitchFamily="50" charset="0"/>
                  </a:rPr>
                  <a:t>: Parámetros</a:t>
                </a: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7" name="Marcador de contenido 2">
                <a:extLst>
                  <a:ext uri="{FF2B5EF4-FFF2-40B4-BE49-F238E27FC236}">
                    <a16:creationId xmlns:a16="http://schemas.microsoft.com/office/drawing/2014/main" id="{41047C0E-1444-42AA-A76E-E81304704EC5}"/>
                  </a:ext>
                </a:extLst>
              </p:cNvPr>
              <p:cNvSpPr txBox="1">
                <a:spLocks noRot="1" noChangeAspect="1" noMove="1" noResize="1" noEditPoints="1" noAdjustHandles="1" noChangeArrowheads="1" noChangeShapeType="1" noTextEdit="1"/>
              </p:cNvSpPr>
              <p:nvPr/>
            </p:nvSpPr>
            <p:spPr>
              <a:xfrm>
                <a:off x="1458463" y="4244387"/>
                <a:ext cx="3090675" cy="420331"/>
              </a:xfrm>
              <a:prstGeom prst="rect">
                <a:avLst/>
              </a:prstGeom>
              <a:blipFill>
                <a:blip r:embed="rId3"/>
                <a:stretch>
                  <a:fillRect l="-1578" t="-30435" b="-23188"/>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8" name="Marcador de contenido 2">
                <a:extLst>
                  <a:ext uri="{FF2B5EF4-FFF2-40B4-BE49-F238E27FC236}">
                    <a16:creationId xmlns:a16="http://schemas.microsoft.com/office/drawing/2014/main" id="{CD94B13F-8AF3-4B77-8302-E16B6C7883CB}"/>
                  </a:ext>
                </a:extLst>
              </p:cNvPr>
              <p:cNvSpPr txBox="1">
                <a:spLocks/>
              </p:cNvSpPr>
              <p:nvPr/>
            </p:nvSpPr>
            <p:spPr>
              <a:xfrm>
                <a:off x="1397507" y="3561586"/>
                <a:ext cx="4855466" cy="4203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MX" sz="2400" i="1" smtClean="0">
                          <a:solidFill>
                            <a:schemeClr val="tx1">
                              <a:lumMod val="65000"/>
                              <a:lumOff val="35000"/>
                            </a:schemeClr>
                          </a:solidFill>
                          <a:latin typeface="Cambria Math" panose="02040503050406030204" pitchFamily="18" charset="0"/>
                        </a:rPr>
                        <m:t>𝑌</m:t>
                      </m:r>
                      <m:r>
                        <a:rPr lang="es-MX" sz="2400" b="0" i="1" smtClean="0">
                          <a:solidFill>
                            <a:schemeClr val="tx1">
                              <a:lumMod val="65000"/>
                              <a:lumOff val="35000"/>
                            </a:schemeClr>
                          </a:solidFill>
                          <a:latin typeface="Cambria Math" panose="02040503050406030204" pitchFamily="18" charset="0"/>
                        </a:rPr>
                        <m:t>~</m:t>
                      </m:r>
                      <m:r>
                        <a:rPr lang="es-MX" sz="2400" b="0" i="1" smtClean="0">
                          <a:solidFill>
                            <a:schemeClr val="tx1">
                              <a:lumMod val="65000"/>
                              <a:lumOff val="35000"/>
                            </a:schemeClr>
                          </a:solidFill>
                          <a:latin typeface="Cambria Math" panose="02040503050406030204" pitchFamily="18" charset="0"/>
                        </a:rPr>
                        <m:t>𝑎𝑙𝑔𝑢𝑛𝑎</m:t>
                      </m:r>
                      <m:r>
                        <a:rPr lang="es-MX" sz="2400" b="0" i="1" smtClean="0">
                          <a:solidFill>
                            <a:schemeClr val="tx1">
                              <a:lumMod val="65000"/>
                              <a:lumOff val="35000"/>
                            </a:schemeClr>
                          </a:solidFill>
                          <a:latin typeface="Cambria Math" panose="02040503050406030204" pitchFamily="18" charset="0"/>
                        </a:rPr>
                        <m:t> </m:t>
                      </m:r>
                      <m:r>
                        <a:rPr lang="es-MX" sz="2400" b="0" i="1" smtClean="0">
                          <a:solidFill>
                            <a:schemeClr val="tx1">
                              <a:lumMod val="65000"/>
                              <a:lumOff val="35000"/>
                            </a:schemeClr>
                          </a:solidFill>
                          <a:latin typeface="Cambria Math" panose="02040503050406030204" pitchFamily="18" charset="0"/>
                        </a:rPr>
                        <m:t>𝑑𝑖𝑠𝑡𝑟𝑖𝑏𝑢𝑐𝑖</m:t>
                      </m:r>
                      <m:r>
                        <a:rPr lang="es-MX" sz="2400" b="0" i="1" smtClean="0">
                          <a:solidFill>
                            <a:schemeClr val="tx1">
                              <a:lumMod val="65000"/>
                              <a:lumOff val="35000"/>
                            </a:schemeClr>
                          </a:solidFill>
                          <a:latin typeface="Cambria Math" panose="02040503050406030204" pitchFamily="18" charset="0"/>
                        </a:rPr>
                        <m:t>ó</m:t>
                      </m:r>
                      <m:r>
                        <a:rPr lang="es-MX" sz="2400" b="0" i="1" smtClean="0">
                          <a:solidFill>
                            <a:schemeClr val="tx1">
                              <a:lumMod val="65000"/>
                              <a:lumOff val="35000"/>
                            </a:schemeClr>
                          </a:solidFill>
                          <a:latin typeface="Cambria Math" panose="02040503050406030204" pitchFamily="18" charset="0"/>
                        </a:rPr>
                        <m:t>𝑛</m:t>
                      </m:r>
                      <m:r>
                        <a:rPr lang="es-MX" sz="2400" b="0" i="0" smtClean="0">
                          <a:solidFill>
                            <a:schemeClr val="tx1">
                              <a:lumMod val="65000"/>
                              <a:lumOff val="35000"/>
                            </a:schemeClr>
                          </a:solidFill>
                          <a:latin typeface="Cambria Math" panose="02040503050406030204" pitchFamily="18" charset="0"/>
                        </a:rPr>
                        <m:t>(</m:t>
                      </m:r>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0</m:t>
                          </m:r>
                        </m:sub>
                      </m:sSub>
                      <m:r>
                        <a:rPr lang="es-MX" sz="2400" b="0" i="1" smtClean="0">
                          <a:solidFill>
                            <a:schemeClr val="tx1">
                              <a:lumMod val="65000"/>
                              <a:lumOff val="35000"/>
                            </a:schemeClr>
                          </a:solidFill>
                          <a:latin typeface="Cambria Math" panose="02040503050406030204" pitchFamily="18" charset="0"/>
                        </a:rPr>
                        <m:t>+</m:t>
                      </m:r>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1</m:t>
                          </m:r>
                        </m:sub>
                      </m:sSub>
                      <m:r>
                        <a:rPr lang="es-MX" sz="2400" b="0" i="1" smtClean="0">
                          <a:solidFill>
                            <a:schemeClr val="tx1">
                              <a:lumMod val="65000"/>
                              <a:lumOff val="35000"/>
                            </a:schemeClr>
                          </a:solidFill>
                          <a:latin typeface="Cambria Math" panose="02040503050406030204" pitchFamily="18" charset="0"/>
                        </a:rPr>
                        <m:t>𝑥</m:t>
                      </m:r>
                      <m:r>
                        <a:rPr lang="es-MX" sz="2400" b="0" i="0" smtClean="0">
                          <a:solidFill>
                            <a:schemeClr val="tx1">
                              <a:lumMod val="65000"/>
                              <a:lumOff val="35000"/>
                            </a:schemeClr>
                          </a:solidFill>
                          <a:latin typeface="Cambria Math" panose="02040503050406030204" pitchFamily="18" charset="0"/>
                        </a:rPr>
                        <m:t>, </m:t>
                      </m:r>
                      <m:sSup>
                        <m:sSupPr>
                          <m:ctrlPr>
                            <a:rPr lang="es-MX" sz="2400" b="0" i="1" smtClean="0">
                              <a:solidFill>
                                <a:schemeClr val="tx1">
                                  <a:lumMod val="65000"/>
                                  <a:lumOff val="35000"/>
                                </a:schemeClr>
                              </a:solidFill>
                              <a:latin typeface="Cambria Math" panose="02040503050406030204" pitchFamily="18" charset="0"/>
                            </a:rPr>
                          </m:ctrlPr>
                        </m:sSupPr>
                        <m:e>
                          <m:r>
                            <a:rPr lang="es-MX" sz="2400" b="0" i="1" smtClean="0">
                              <a:solidFill>
                                <a:schemeClr val="tx1">
                                  <a:lumMod val="65000"/>
                                  <a:lumOff val="35000"/>
                                </a:schemeClr>
                              </a:solidFill>
                              <a:latin typeface="Cambria Math" panose="02040503050406030204" pitchFamily="18" charset="0"/>
                            </a:rPr>
                            <m:t>𝜎</m:t>
                          </m:r>
                        </m:e>
                        <m:sup>
                          <m:r>
                            <a:rPr lang="es-MX" sz="2400" b="0" i="1" smtClean="0">
                              <a:solidFill>
                                <a:schemeClr val="tx1">
                                  <a:lumMod val="65000"/>
                                  <a:lumOff val="35000"/>
                                </a:schemeClr>
                              </a:solidFill>
                              <a:latin typeface="Cambria Math" panose="02040503050406030204" pitchFamily="18" charset="0"/>
                            </a:rPr>
                            <m:t>2</m:t>
                          </m:r>
                        </m:sup>
                      </m:sSup>
                      <m:r>
                        <a:rPr lang="es-MX" sz="2400" b="0" i="1" smtClean="0">
                          <a:solidFill>
                            <a:schemeClr val="tx1">
                              <a:lumMod val="65000"/>
                              <a:lumOff val="35000"/>
                            </a:schemeClr>
                          </a:solidFill>
                          <a:latin typeface="Cambria Math" panose="02040503050406030204" pitchFamily="18" charset="0"/>
                        </a:rPr>
                        <m:t>)</m:t>
                      </m:r>
                    </m:oMath>
                  </m:oMathPara>
                </a14:m>
                <a:endParaRPr lang="es-MX" sz="2400" b="0" dirty="0">
                  <a:solidFill>
                    <a:schemeClr val="accent1"/>
                  </a:solidFill>
                  <a:latin typeface="TheSans 4-SemiLight" panose="02000403000000000003" pitchFamily="50" charset="0"/>
                </a:endParaRPr>
              </a:p>
              <a:p>
                <a:pPr marL="0" indent="0">
                  <a:buNone/>
                </a:pPr>
                <a:endParaRPr lang="es-MX" sz="2000" dirty="0">
                  <a:solidFill>
                    <a:schemeClr val="tx1">
                      <a:lumMod val="65000"/>
                      <a:lumOff val="35000"/>
                    </a:schemeClr>
                  </a:solidFill>
                  <a:latin typeface="TheSans 4-SemiLight" panose="02000403000000000003" pitchFamily="50" charset="0"/>
                </a:endParaRPr>
              </a:p>
            </p:txBody>
          </p:sp>
        </mc:Choice>
        <mc:Fallback xmlns="">
          <p:sp>
            <p:nvSpPr>
              <p:cNvPr id="8" name="Marcador de contenido 2">
                <a:extLst>
                  <a:ext uri="{FF2B5EF4-FFF2-40B4-BE49-F238E27FC236}">
                    <a16:creationId xmlns:a16="http://schemas.microsoft.com/office/drawing/2014/main" id="{CD94B13F-8AF3-4B77-8302-E16B6C7883CB}"/>
                  </a:ext>
                </a:extLst>
              </p:cNvPr>
              <p:cNvSpPr txBox="1">
                <a:spLocks noRot="1" noChangeAspect="1" noMove="1" noResize="1" noEditPoints="1" noAdjustHandles="1" noChangeArrowheads="1" noChangeShapeType="1" noTextEdit="1"/>
              </p:cNvSpPr>
              <p:nvPr/>
            </p:nvSpPr>
            <p:spPr>
              <a:xfrm>
                <a:off x="1397507" y="3561586"/>
                <a:ext cx="4855466" cy="420331"/>
              </a:xfrm>
              <a:prstGeom prst="rect">
                <a:avLst/>
              </a:prstGeom>
              <a:blipFill>
                <a:blip r:embed="rId4"/>
                <a:stretch>
                  <a:fillRect b="-10145"/>
                </a:stretch>
              </a:blipFill>
            </p:spPr>
            <p:txBody>
              <a:bodyPr/>
              <a:lstStyle/>
              <a:p>
                <a:r>
                  <a:rPr lang="es-CO">
                    <a:noFill/>
                  </a:rPr>
                  <a:t> </a:t>
                </a:r>
              </a:p>
            </p:txBody>
          </p:sp>
        </mc:Fallback>
      </mc:AlternateContent>
      <p:cxnSp>
        <p:nvCxnSpPr>
          <p:cNvPr id="10" name="Conector recto 9">
            <a:extLst>
              <a:ext uri="{FF2B5EF4-FFF2-40B4-BE49-F238E27FC236}">
                <a16:creationId xmlns:a16="http://schemas.microsoft.com/office/drawing/2014/main" id="{018F54BC-490B-4BF1-859B-AFF1AFAEDFA8}"/>
              </a:ext>
            </a:extLst>
          </p:cNvPr>
          <p:cNvCxnSpPr>
            <a:cxnSpLocks/>
          </p:cNvCxnSpPr>
          <p:nvPr/>
        </p:nvCxnSpPr>
        <p:spPr>
          <a:xfrm>
            <a:off x="7562088" y="3375912"/>
            <a:ext cx="0" cy="231343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43D0F4AE-F2AE-440E-98C9-F402382034CB}"/>
              </a:ext>
            </a:extLst>
          </p:cNvPr>
          <p:cNvCxnSpPr>
            <a:cxnSpLocks/>
          </p:cNvCxnSpPr>
          <p:nvPr/>
        </p:nvCxnSpPr>
        <p:spPr>
          <a:xfrm flipH="1">
            <a:off x="7421880" y="5402832"/>
            <a:ext cx="338632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9E96A95F-93EB-4241-A059-37AAED2403D8}"/>
              </a:ext>
            </a:extLst>
          </p:cNvPr>
          <p:cNvCxnSpPr>
            <a:cxnSpLocks/>
          </p:cNvCxnSpPr>
          <p:nvPr/>
        </p:nvCxnSpPr>
        <p:spPr>
          <a:xfrm flipV="1">
            <a:off x="7559041" y="3561587"/>
            <a:ext cx="1740407" cy="85039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4AC7D6A3-A270-4FE0-834C-EA6A5B77F13C}"/>
              </a:ext>
            </a:extLst>
          </p:cNvPr>
          <p:cNvCxnSpPr>
            <a:cxnSpLocks/>
          </p:cNvCxnSpPr>
          <p:nvPr/>
        </p:nvCxnSpPr>
        <p:spPr>
          <a:xfrm>
            <a:off x="7559041" y="4396198"/>
            <a:ext cx="184099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8FFA04DE-267E-490F-B332-14DD4F0AD69C}"/>
              </a:ext>
            </a:extLst>
          </p:cNvPr>
          <p:cNvCxnSpPr>
            <a:cxnSpLocks/>
          </p:cNvCxnSpPr>
          <p:nvPr/>
        </p:nvCxnSpPr>
        <p:spPr>
          <a:xfrm>
            <a:off x="7559041" y="4396199"/>
            <a:ext cx="1740407" cy="75999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Marcador de contenido 2">
                <a:extLst>
                  <a:ext uri="{FF2B5EF4-FFF2-40B4-BE49-F238E27FC236}">
                    <a16:creationId xmlns:a16="http://schemas.microsoft.com/office/drawing/2014/main" id="{E93C0074-83BA-4BF8-B38F-608CF0333415}"/>
                  </a:ext>
                </a:extLst>
              </p:cNvPr>
              <p:cNvSpPr txBox="1">
                <a:spLocks/>
              </p:cNvSpPr>
              <p:nvPr/>
            </p:nvSpPr>
            <p:spPr>
              <a:xfrm>
                <a:off x="7161280" y="4159940"/>
                <a:ext cx="396237" cy="4203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0</m:t>
                          </m:r>
                        </m:sub>
                      </m:sSub>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23" name="Marcador de contenido 2">
                <a:extLst>
                  <a:ext uri="{FF2B5EF4-FFF2-40B4-BE49-F238E27FC236}">
                    <a16:creationId xmlns:a16="http://schemas.microsoft.com/office/drawing/2014/main" id="{E93C0074-83BA-4BF8-B38F-608CF0333415}"/>
                  </a:ext>
                </a:extLst>
              </p:cNvPr>
              <p:cNvSpPr txBox="1">
                <a:spLocks noRot="1" noChangeAspect="1" noMove="1" noResize="1" noEditPoints="1" noAdjustHandles="1" noChangeArrowheads="1" noChangeShapeType="1" noTextEdit="1"/>
              </p:cNvSpPr>
              <p:nvPr/>
            </p:nvSpPr>
            <p:spPr>
              <a:xfrm>
                <a:off x="7161280" y="4159940"/>
                <a:ext cx="396237" cy="420331"/>
              </a:xfrm>
              <a:prstGeom prst="rect">
                <a:avLst/>
              </a:prstGeom>
              <a:blipFill>
                <a:blip r:embed="rId5"/>
                <a:stretch>
                  <a:fillRect l="-10769" r="-9231" b="-1014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4" name="Marcador de contenido 2">
                <a:extLst>
                  <a:ext uri="{FF2B5EF4-FFF2-40B4-BE49-F238E27FC236}">
                    <a16:creationId xmlns:a16="http://schemas.microsoft.com/office/drawing/2014/main" id="{D65ABE23-FC25-41D3-9803-1F3DF92898FD}"/>
                  </a:ext>
                </a:extLst>
              </p:cNvPr>
              <p:cNvSpPr txBox="1">
                <a:spLocks/>
              </p:cNvSpPr>
              <p:nvPr/>
            </p:nvSpPr>
            <p:spPr>
              <a:xfrm>
                <a:off x="9293356" y="3351421"/>
                <a:ext cx="1021076" cy="4203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1</m:t>
                          </m:r>
                        </m:sub>
                      </m:sSub>
                      <m:r>
                        <a:rPr lang="es-MX" sz="2400" b="0" i="1" smtClean="0">
                          <a:solidFill>
                            <a:schemeClr val="tx1">
                              <a:lumMod val="65000"/>
                              <a:lumOff val="35000"/>
                            </a:schemeClr>
                          </a:solidFill>
                          <a:latin typeface="Cambria Math" panose="02040503050406030204" pitchFamily="18" charset="0"/>
                        </a:rPr>
                        <m:t>&gt;0</m:t>
                      </m:r>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24" name="Marcador de contenido 2">
                <a:extLst>
                  <a:ext uri="{FF2B5EF4-FFF2-40B4-BE49-F238E27FC236}">
                    <a16:creationId xmlns:a16="http://schemas.microsoft.com/office/drawing/2014/main" id="{D65ABE23-FC25-41D3-9803-1F3DF92898FD}"/>
                  </a:ext>
                </a:extLst>
              </p:cNvPr>
              <p:cNvSpPr txBox="1">
                <a:spLocks noRot="1" noChangeAspect="1" noMove="1" noResize="1" noEditPoints="1" noAdjustHandles="1" noChangeArrowheads="1" noChangeShapeType="1" noTextEdit="1"/>
              </p:cNvSpPr>
              <p:nvPr/>
            </p:nvSpPr>
            <p:spPr>
              <a:xfrm>
                <a:off x="9293356" y="3351421"/>
                <a:ext cx="1021076" cy="420331"/>
              </a:xfrm>
              <a:prstGeom prst="rect">
                <a:avLst/>
              </a:prstGeom>
              <a:blipFill>
                <a:blip r:embed="rId6"/>
                <a:stretch>
                  <a:fillRect l="-1796" b="-1014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5" name="Marcador de contenido 2">
                <a:extLst>
                  <a:ext uri="{FF2B5EF4-FFF2-40B4-BE49-F238E27FC236}">
                    <a16:creationId xmlns:a16="http://schemas.microsoft.com/office/drawing/2014/main" id="{E0013953-353D-44E0-9CA0-711792C39D5A}"/>
                  </a:ext>
                </a:extLst>
              </p:cNvPr>
              <p:cNvSpPr txBox="1">
                <a:spLocks/>
              </p:cNvSpPr>
              <p:nvPr/>
            </p:nvSpPr>
            <p:spPr>
              <a:xfrm>
                <a:off x="9491477" y="4201813"/>
                <a:ext cx="1021076" cy="4203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1</m:t>
                          </m:r>
                        </m:sub>
                      </m:sSub>
                      <m:r>
                        <a:rPr lang="es-MX" sz="2400" b="0" i="1" smtClean="0">
                          <a:solidFill>
                            <a:schemeClr val="tx1">
                              <a:lumMod val="65000"/>
                              <a:lumOff val="35000"/>
                            </a:schemeClr>
                          </a:solidFill>
                          <a:latin typeface="Cambria Math" panose="02040503050406030204" pitchFamily="18" charset="0"/>
                        </a:rPr>
                        <m:t>=0</m:t>
                      </m:r>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25" name="Marcador de contenido 2">
                <a:extLst>
                  <a:ext uri="{FF2B5EF4-FFF2-40B4-BE49-F238E27FC236}">
                    <a16:creationId xmlns:a16="http://schemas.microsoft.com/office/drawing/2014/main" id="{E0013953-353D-44E0-9CA0-711792C39D5A}"/>
                  </a:ext>
                </a:extLst>
              </p:cNvPr>
              <p:cNvSpPr txBox="1">
                <a:spLocks noRot="1" noChangeAspect="1" noMove="1" noResize="1" noEditPoints="1" noAdjustHandles="1" noChangeArrowheads="1" noChangeShapeType="1" noTextEdit="1"/>
              </p:cNvSpPr>
              <p:nvPr/>
            </p:nvSpPr>
            <p:spPr>
              <a:xfrm>
                <a:off x="9491477" y="4201813"/>
                <a:ext cx="1021076" cy="420331"/>
              </a:xfrm>
              <a:prstGeom prst="rect">
                <a:avLst/>
              </a:prstGeom>
              <a:blipFill>
                <a:blip r:embed="rId7"/>
                <a:stretch>
                  <a:fillRect l="-1190" b="-1014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6" name="Marcador de contenido 2">
                <a:extLst>
                  <a:ext uri="{FF2B5EF4-FFF2-40B4-BE49-F238E27FC236}">
                    <a16:creationId xmlns:a16="http://schemas.microsoft.com/office/drawing/2014/main" id="{58D443CD-2809-4C5B-9822-0E8A63FD8115}"/>
                  </a:ext>
                </a:extLst>
              </p:cNvPr>
              <p:cNvSpPr txBox="1">
                <a:spLocks/>
              </p:cNvSpPr>
              <p:nvPr/>
            </p:nvSpPr>
            <p:spPr>
              <a:xfrm>
                <a:off x="9348220" y="4982501"/>
                <a:ext cx="1021076" cy="4203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1</m:t>
                          </m:r>
                        </m:sub>
                      </m:sSub>
                      <m:r>
                        <a:rPr lang="es-MX" sz="2400" b="0" i="1" smtClean="0">
                          <a:solidFill>
                            <a:schemeClr val="tx1">
                              <a:lumMod val="65000"/>
                              <a:lumOff val="35000"/>
                            </a:schemeClr>
                          </a:solidFill>
                          <a:latin typeface="Cambria Math" panose="02040503050406030204" pitchFamily="18" charset="0"/>
                        </a:rPr>
                        <m:t>&lt;0</m:t>
                      </m:r>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26" name="Marcador de contenido 2">
                <a:extLst>
                  <a:ext uri="{FF2B5EF4-FFF2-40B4-BE49-F238E27FC236}">
                    <a16:creationId xmlns:a16="http://schemas.microsoft.com/office/drawing/2014/main" id="{58D443CD-2809-4C5B-9822-0E8A63FD8115}"/>
                  </a:ext>
                </a:extLst>
              </p:cNvPr>
              <p:cNvSpPr txBox="1">
                <a:spLocks noRot="1" noChangeAspect="1" noMove="1" noResize="1" noEditPoints="1" noAdjustHandles="1" noChangeArrowheads="1" noChangeShapeType="1" noTextEdit="1"/>
              </p:cNvSpPr>
              <p:nvPr/>
            </p:nvSpPr>
            <p:spPr>
              <a:xfrm>
                <a:off x="9348220" y="4982501"/>
                <a:ext cx="1021076" cy="420331"/>
              </a:xfrm>
              <a:prstGeom prst="rect">
                <a:avLst/>
              </a:prstGeom>
              <a:blipFill>
                <a:blip r:embed="rId8"/>
                <a:stretch>
                  <a:fillRect l="-1796" b="-10145"/>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7" name="Marcador de contenido 2">
                <a:extLst>
                  <a:ext uri="{FF2B5EF4-FFF2-40B4-BE49-F238E27FC236}">
                    <a16:creationId xmlns:a16="http://schemas.microsoft.com/office/drawing/2014/main" id="{C7F47D22-E3BF-4682-A9D4-7B8572D26CAF}"/>
                  </a:ext>
                </a:extLst>
              </p:cNvPr>
              <p:cNvSpPr txBox="1">
                <a:spLocks/>
              </p:cNvSpPr>
              <p:nvPr/>
            </p:nvSpPr>
            <p:spPr>
              <a:xfrm>
                <a:off x="7046979" y="2943141"/>
                <a:ext cx="1021076" cy="4203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MX" sz="2400" b="0" i="1" smtClean="0">
                          <a:solidFill>
                            <a:schemeClr val="tx1">
                              <a:lumMod val="65000"/>
                              <a:lumOff val="35000"/>
                            </a:schemeClr>
                          </a:solidFill>
                          <a:latin typeface="Cambria Math" panose="02040503050406030204" pitchFamily="18" charset="0"/>
                        </a:rPr>
                        <m:t>𝑦</m:t>
                      </m:r>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27" name="Marcador de contenido 2">
                <a:extLst>
                  <a:ext uri="{FF2B5EF4-FFF2-40B4-BE49-F238E27FC236}">
                    <a16:creationId xmlns:a16="http://schemas.microsoft.com/office/drawing/2014/main" id="{C7F47D22-E3BF-4682-A9D4-7B8572D26CAF}"/>
                  </a:ext>
                </a:extLst>
              </p:cNvPr>
              <p:cNvSpPr txBox="1">
                <a:spLocks noRot="1" noChangeAspect="1" noMove="1" noResize="1" noEditPoints="1" noAdjustHandles="1" noChangeArrowheads="1" noChangeShapeType="1" noTextEdit="1"/>
              </p:cNvSpPr>
              <p:nvPr/>
            </p:nvSpPr>
            <p:spPr>
              <a:xfrm>
                <a:off x="7046979" y="2943141"/>
                <a:ext cx="1021076" cy="420331"/>
              </a:xfrm>
              <a:prstGeom prst="rect">
                <a:avLst/>
              </a:prstGeom>
              <a:blipFill>
                <a:blip r:embed="rId9"/>
                <a:stretch>
                  <a:fillRect b="-2899"/>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8" name="Marcador de contenido 2">
                <a:extLst>
                  <a:ext uri="{FF2B5EF4-FFF2-40B4-BE49-F238E27FC236}">
                    <a16:creationId xmlns:a16="http://schemas.microsoft.com/office/drawing/2014/main" id="{011D0A79-C935-467F-87B9-71951F9D8569}"/>
                  </a:ext>
                </a:extLst>
              </p:cNvPr>
              <p:cNvSpPr txBox="1">
                <a:spLocks/>
              </p:cNvSpPr>
              <p:nvPr/>
            </p:nvSpPr>
            <p:spPr>
              <a:xfrm>
                <a:off x="10512553" y="5230232"/>
                <a:ext cx="1021076" cy="4203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MX" sz="2400" b="0" i="1" smtClean="0">
                          <a:solidFill>
                            <a:schemeClr val="tx1">
                              <a:lumMod val="65000"/>
                              <a:lumOff val="35000"/>
                            </a:schemeClr>
                          </a:solidFill>
                          <a:latin typeface="Cambria Math" panose="02040503050406030204" pitchFamily="18" charset="0"/>
                        </a:rPr>
                        <m:t>𝑥</m:t>
                      </m:r>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28" name="Marcador de contenido 2">
                <a:extLst>
                  <a:ext uri="{FF2B5EF4-FFF2-40B4-BE49-F238E27FC236}">
                    <a16:creationId xmlns:a16="http://schemas.microsoft.com/office/drawing/2014/main" id="{011D0A79-C935-467F-87B9-71951F9D8569}"/>
                  </a:ext>
                </a:extLst>
              </p:cNvPr>
              <p:cNvSpPr txBox="1">
                <a:spLocks noRot="1" noChangeAspect="1" noMove="1" noResize="1" noEditPoints="1" noAdjustHandles="1" noChangeArrowheads="1" noChangeShapeType="1" noTextEdit="1"/>
              </p:cNvSpPr>
              <p:nvPr/>
            </p:nvSpPr>
            <p:spPr>
              <a:xfrm>
                <a:off x="10512553" y="5230232"/>
                <a:ext cx="1021076" cy="420331"/>
              </a:xfrm>
              <a:prstGeom prst="rect">
                <a:avLst/>
              </a:prstGeom>
              <a:blipFill>
                <a:blip r:embed="rId10"/>
                <a:stretch>
                  <a:fillRect/>
                </a:stretch>
              </a:blipFill>
            </p:spPr>
            <p:txBody>
              <a:bodyPr/>
              <a:lstStyle/>
              <a:p>
                <a:r>
                  <a:rPr lang="es-CO">
                    <a:noFill/>
                  </a:rPr>
                  <a:t> </a:t>
                </a:r>
              </a:p>
            </p:txBody>
          </p:sp>
        </mc:Fallback>
      </mc:AlternateContent>
      <p:sp>
        <p:nvSpPr>
          <p:cNvPr id="29" name="CuadroTexto 28">
            <a:extLst>
              <a:ext uri="{FF2B5EF4-FFF2-40B4-BE49-F238E27FC236}">
                <a16:creationId xmlns:a16="http://schemas.microsoft.com/office/drawing/2014/main" id="{B33D183C-22DF-43EE-8BB9-AA5D7B03C07F}"/>
              </a:ext>
            </a:extLst>
          </p:cNvPr>
          <p:cNvSpPr txBox="1"/>
          <p:nvPr/>
        </p:nvSpPr>
        <p:spPr>
          <a:xfrm>
            <a:off x="1458463" y="5344983"/>
            <a:ext cx="4055364" cy="1077218"/>
          </a:xfrm>
          <a:prstGeom prst="rect">
            <a:avLst/>
          </a:prstGeom>
          <a:noFill/>
        </p:spPr>
        <p:txBody>
          <a:bodyPr wrap="square" rtlCol="0">
            <a:spAutoFit/>
          </a:bodyPr>
          <a:lstStyle/>
          <a:p>
            <a:r>
              <a:rPr lang="es-MX" sz="2400" dirty="0">
                <a:solidFill>
                  <a:schemeClr val="accent1"/>
                </a:solidFill>
                <a:latin typeface="TheSans 4-SemiLight" panose="02000403000000000003" pitchFamily="50" charset="0"/>
              </a:rPr>
              <a:t>Objetivo:</a:t>
            </a:r>
          </a:p>
          <a:p>
            <a:r>
              <a:rPr lang="es-MX" sz="2000" dirty="0">
                <a:solidFill>
                  <a:schemeClr val="tx1">
                    <a:lumMod val="65000"/>
                    <a:lumOff val="35000"/>
                  </a:schemeClr>
                </a:solidFill>
                <a:latin typeface="TheSans 4-SemiLight" panose="02000403000000000003" pitchFamily="50" charset="0"/>
              </a:rPr>
              <a:t>A partir de los datos hacer inferencia sobre los parámetros</a:t>
            </a:r>
            <a:endParaRPr lang="es-CO" sz="2000" dirty="0">
              <a:solidFill>
                <a:schemeClr val="tx1">
                  <a:lumMod val="65000"/>
                  <a:lumOff val="35000"/>
                </a:schemeClr>
              </a:solidFill>
              <a:latin typeface="TheSans 4-SemiLight" panose="02000403000000000003" pitchFamily="50" charset="0"/>
            </a:endParaRPr>
          </a:p>
        </p:txBody>
      </p:sp>
      <p:pic>
        <p:nvPicPr>
          <p:cNvPr id="19" name="Gráfico 18">
            <a:extLst>
              <a:ext uri="{FF2B5EF4-FFF2-40B4-BE49-F238E27FC236}">
                <a16:creationId xmlns:a16="http://schemas.microsoft.com/office/drawing/2014/main" id="{23E75AD7-7202-4764-A4B9-397BB41A13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92912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xEl>
                                              <p:pRg st="0" end="0"/>
                                            </p:txEl>
                                          </p:spTgt>
                                        </p:tgtEl>
                                        <p:attrNameLst>
                                          <p:attrName>style.visibility</p:attrName>
                                        </p:attrNameLst>
                                      </p:cBhvr>
                                      <p:to>
                                        <p:strVal val="visible"/>
                                      </p:to>
                                    </p:set>
                                    <p:animEffect transition="in" filter="fade">
                                      <p:cBhvr>
                                        <p:cTn id="28" dur="500"/>
                                        <p:tgtEl>
                                          <p:spTgt spid="27">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Effect transition="in" filter="fade">
                                      <p:cBhvr>
                                        <p:cTn id="31" dur="500"/>
                                        <p:tgtEl>
                                          <p:spTgt spid="2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fade">
                                      <p:cBhvr>
                                        <p:cTn id="36" dur="500"/>
                                        <p:tgtEl>
                                          <p:spTgt spid="2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down)">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4">
                                            <p:txEl>
                                              <p:pRg st="0" end="0"/>
                                            </p:txEl>
                                          </p:spTgt>
                                        </p:tgtEl>
                                        <p:attrNameLst>
                                          <p:attrName>style.visibility</p:attrName>
                                        </p:attrNameLst>
                                      </p:cBhvr>
                                      <p:to>
                                        <p:strVal val="visible"/>
                                      </p:to>
                                    </p:set>
                                    <p:animEffect transition="in" filter="fade">
                                      <p:cBhvr>
                                        <p:cTn id="46" dur="500"/>
                                        <p:tgtEl>
                                          <p:spTgt spid="2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left)">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5">
                                            <p:txEl>
                                              <p:pRg st="0" end="0"/>
                                            </p:txEl>
                                          </p:spTgt>
                                        </p:tgtEl>
                                        <p:attrNameLst>
                                          <p:attrName>style.visibility</p:attrName>
                                        </p:attrNameLst>
                                      </p:cBhvr>
                                      <p:to>
                                        <p:strVal val="visible"/>
                                      </p:to>
                                    </p:set>
                                    <p:animEffect transition="in" filter="fade">
                                      <p:cBhvr>
                                        <p:cTn id="56" dur="500"/>
                                        <p:tgtEl>
                                          <p:spTgt spid="25">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up)">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6">
                                            <p:txEl>
                                              <p:pRg st="0" end="0"/>
                                            </p:txEl>
                                          </p:spTgt>
                                        </p:tgtEl>
                                        <p:attrNameLst>
                                          <p:attrName>style.visibility</p:attrName>
                                        </p:attrNameLst>
                                      </p:cBhvr>
                                      <p:to>
                                        <p:strVal val="visible"/>
                                      </p:to>
                                    </p:set>
                                    <p:animEffect transition="in" filter="fade">
                                      <p:cBhvr>
                                        <p:cTn id="66" dur="500"/>
                                        <p:tgtEl>
                                          <p:spTgt spid="26">
                                            <p:txEl>
                                              <p:pRg st="0" end="0"/>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iterate type="lt">
                                    <p:tmPct val="0"/>
                                  </p:iterate>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build="p"/>
      <p:bldP spid="8" grpId="0" build="p"/>
      <p:bldP spid="23" grpId="0" build="p"/>
      <p:bldP spid="24" grpId="0" build="p"/>
      <p:bldP spid="25" grpId="0" build="p"/>
      <p:bldP spid="26" grpId="0" build="p"/>
      <p:bldP spid="27" grpId="0" build="p"/>
      <p:bldP spid="28" grpId="0" build="p"/>
      <p:bldP spid="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Conector recto 71">
            <a:extLst>
              <a:ext uri="{FF2B5EF4-FFF2-40B4-BE49-F238E27FC236}">
                <a16:creationId xmlns:a16="http://schemas.microsoft.com/office/drawing/2014/main" id="{435C179B-5A6C-41E4-AEE5-73E8041F7B64}"/>
              </a:ext>
            </a:extLst>
          </p:cNvPr>
          <p:cNvCxnSpPr>
            <a:cxnSpLocks/>
          </p:cNvCxnSpPr>
          <p:nvPr/>
        </p:nvCxnSpPr>
        <p:spPr>
          <a:xfrm flipH="1">
            <a:off x="2646967" y="4109516"/>
            <a:ext cx="12678" cy="47458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Conector recto de flecha 67">
            <a:extLst>
              <a:ext uri="{FF2B5EF4-FFF2-40B4-BE49-F238E27FC236}">
                <a16:creationId xmlns:a16="http://schemas.microsoft.com/office/drawing/2014/main" id="{0CE902F0-7F0A-4706-903C-67C50B7FEF05}"/>
              </a:ext>
            </a:extLst>
          </p:cNvPr>
          <p:cNvCxnSpPr>
            <a:cxnSpLocks/>
            <a:endCxn id="64" idx="0"/>
          </p:cNvCxnSpPr>
          <p:nvPr/>
        </p:nvCxnSpPr>
        <p:spPr>
          <a:xfrm>
            <a:off x="2344204" y="3861771"/>
            <a:ext cx="312902" cy="210719"/>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Modelo de regresión lineal simple</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772666" y="1800277"/>
                <a:ext cx="3090675" cy="646331"/>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𝜇</m:t>
                          </m:r>
                        </m:e>
                        <m:sub>
                          <m:r>
                            <a:rPr lang="es-MX" sz="5100" b="0" i="1" smtClean="0">
                              <a:solidFill>
                                <a:schemeClr val="accent1"/>
                              </a:solidFill>
                              <a:latin typeface="Cambria Math" panose="02040503050406030204" pitchFamily="18" charset="0"/>
                            </a:rPr>
                            <m:t>𝑡</m:t>
                          </m:r>
                        </m:sub>
                      </m:sSub>
                      <m:r>
                        <a:rPr lang="es-MX" sz="5100" b="0" i="1" smtClean="0">
                          <a:solidFill>
                            <a:schemeClr val="accent1"/>
                          </a:solidFill>
                          <a:latin typeface="Cambria Math" panose="02040503050406030204" pitchFamily="18" charset="0"/>
                        </a:rPr>
                        <m:t>=</m:t>
                      </m:r>
                      <m:sSub>
                        <m:sSubPr>
                          <m:ctrlPr>
                            <a:rPr lang="es-MX" sz="5100" b="0" i="1" smtClean="0">
                              <a:solidFill>
                                <a:schemeClr val="tx1">
                                  <a:lumMod val="65000"/>
                                  <a:lumOff val="35000"/>
                                </a:schemeClr>
                              </a:solidFill>
                              <a:latin typeface="Cambria Math" panose="02040503050406030204" pitchFamily="18" charset="0"/>
                            </a:rPr>
                          </m:ctrlPr>
                        </m:sSubPr>
                        <m:e>
                          <m:r>
                            <a:rPr lang="es-MX" sz="5100" b="0" i="1" smtClean="0">
                              <a:solidFill>
                                <a:schemeClr val="tx1">
                                  <a:lumMod val="65000"/>
                                  <a:lumOff val="35000"/>
                                </a:schemeClr>
                              </a:solidFill>
                              <a:latin typeface="Cambria Math" panose="02040503050406030204" pitchFamily="18" charset="0"/>
                            </a:rPr>
                            <m:t>𝛽</m:t>
                          </m:r>
                        </m:e>
                        <m:sub>
                          <m:r>
                            <a:rPr lang="es-MX" sz="5100" b="0" i="1" smtClean="0">
                              <a:solidFill>
                                <a:schemeClr val="tx1">
                                  <a:lumMod val="65000"/>
                                  <a:lumOff val="35000"/>
                                </a:schemeClr>
                              </a:solidFill>
                              <a:latin typeface="Cambria Math" panose="02040503050406030204" pitchFamily="18" charset="0"/>
                            </a:rPr>
                            <m:t>0</m:t>
                          </m:r>
                        </m:sub>
                      </m:sSub>
                      <m:r>
                        <a:rPr lang="es-MX" sz="5100" b="0" i="1" smtClean="0">
                          <a:solidFill>
                            <a:schemeClr val="accent1"/>
                          </a:solidFill>
                          <a:latin typeface="Cambria Math" panose="02040503050406030204" pitchFamily="18" charset="0"/>
                        </a:rPr>
                        <m:t>+</m:t>
                      </m:r>
                      <m:sSub>
                        <m:sSubPr>
                          <m:ctrlPr>
                            <a:rPr lang="es-MX" sz="5100" b="0" i="1" smtClean="0">
                              <a:solidFill>
                                <a:schemeClr val="tx1">
                                  <a:lumMod val="65000"/>
                                  <a:lumOff val="35000"/>
                                </a:schemeClr>
                              </a:solidFill>
                              <a:latin typeface="Cambria Math" panose="02040503050406030204" pitchFamily="18" charset="0"/>
                            </a:rPr>
                          </m:ctrlPr>
                        </m:sSubPr>
                        <m:e>
                          <m:r>
                            <a:rPr lang="es-MX" sz="5100" b="0" i="1" smtClean="0">
                              <a:solidFill>
                                <a:schemeClr val="tx1">
                                  <a:lumMod val="65000"/>
                                  <a:lumOff val="35000"/>
                                </a:schemeClr>
                              </a:solidFill>
                              <a:latin typeface="Cambria Math" panose="02040503050406030204" pitchFamily="18" charset="0"/>
                            </a:rPr>
                            <m:t>𝛽</m:t>
                          </m:r>
                        </m:e>
                        <m:sub>
                          <m:r>
                            <a:rPr lang="es-MX" sz="5100" b="0" i="1" smtClean="0">
                              <a:solidFill>
                                <a:schemeClr val="tx1">
                                  <a:lumMod val="65000"/>
                                  <a:lumOff val="35000"/>
                                </a:schemeClr>
                              </a:solidFill>
                              <a:latin typeface="Cambria Math" panose="02040503050406030204" pitchFamily="18" charset="0"/>
                            </a:rPr>
                            <m:t>1</m:t>
                          </m:r>
                        </m:sub>
                      </m:sSub>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𝑥</m:t>
                          </m:r>
                        </m:e>
                        <m:sub>
                          <m:r>
                            <a:rPr lang="es-MX" sz="5100" b="0" i="1" smtClean="0">
                              <a:solidFill>
                                <a:schemeClr val="accent1"/>
                              </a:solidFill>
                              <a:latin typeface="Cambria Math" panose="02040503050406030204" pitchFamily="18" charset="0"/>
                            </a:rPr>
                            <m:t>𝑡</m:t>
                          </m:r>
                        </m:sub>
                      </m:sSub>
                    </m:oMath>
                  </m:oMathPara>
                </a14:m>
                <a:endParaRPr lang="es-MX" sz="5100" b="0" dirty="0">
                  <a:solidFill>
                    <a:schemeClr val="accent1"/>
                  </a:solidFill>
                  <a:latin typeface="TheSans 4-SemiLight" panose="02000403000000000003" pitchFamily="50" charset="0"/>
                </a:endParaRPr>
              </a:p>
              <a:p>
                <a:pPr marL="0" inden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 name="Marcador de contenido 2">
                <a:extLst>
                  <a:ext uri="{FF2B5EF4-FFF2-40B4-BE49-F238E27FC236}">
                    <a16:creationId xmlns:a16="http://schemas.microsoft.com/office/drawing/2014/main" id="{B6EC12D8-7A8D-44F6-BF50-7D9248F104DF}"/>
                  </a:ext>
                </a:extLst>
              </p:cNvPr>
              <p:cNvSpPr>
                <a:spLocks noGrp="1" noRot="1" noChangeAspect="1" noMove="1" noResize="1" noEditPoints="1" noAdjustHandles="1" noChangeArrowheads="1" noChangeShapeType="1" noTextEdit="1"/>
              </p:cNvSpPr>
              <p:nvPr>
                <p:ph idx="1"/>
              </p:nvPr>
            </p:nvSpPr>
            <p:spPr>
              <a:xfrm>
                <a:off x="772666" y="1800277"/>
                <a:ext cx="3090675" cy="646331"/>
              </a:xfr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9" name="Marcador de contenido 2">
                <a:extLst>
                  <a:ext uri="{FF2B5EF4-FFF2-40B4-BE49-F238E27FC236}">
                    <a16:creationId xmlns:a16="http://schemas.microsoft.com/office/drawing/2014/main" id="{9925232F-ABED-49FE-86A1-2D74ECB4067D}"/>
                  </a:ext>
                </a:extLst>
              </p:cNvPr>
              <p:cNvSpPr txBox="1">
                <a:spLocks/>
              </p:cNvSpPr>
              <p:nvPr/>
            </p:nvSpPr>
            <p:spPr>
              <a:xfrm>
                <a:off x="5378197" y="1800276"/>
                <a:ext cx="3811523" cy="64633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s-MX" sz="510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𝑦</m:t>
                          </m:r>
                        </m:e>
                        <m:sub>
                          <m:r>
                            <a:rPr lang="es-MX" sz="5100" i="1">
                              <a:solidFill>
                                <a:schemeClr val="accent1"/>
                              </a:solidFill>
                              <a:latin typeface="Cambria Math" panose="02040503050406030204" pitchFamily="18" charset="0"/>
                            </a:rPr>
                            <m:t>𝑡</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0</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1</m:t>
                          </m:r>
                        </m:sub>
                      </m:sSub>
                      <m:sSub>
                        <m:sSubPr>
                          <m:ctrlPr>
                            <a:rPr lang="es-MX" sz="5100" i="1">
                              <a:solidFill>
                                <a:schemeClr val="accent1"/>
                              </a:solidFill>
                              <a:latin typeface="Cambria Math" panose="02040503050406030204" pitchFamily="18" charset="0"/>
                            </a:rPr>
                          </m:ctrlPr>
                        </m:sSubPr>
                        <m:e>
                          <m:r>
                            <a:rPr lang="es-MX" sz="5100" i="1">
                              <a:solidFill>
                                <a:schemeClr val="accent1"/>
                              </a:solidFill>
                              <a:latin typeface="Cambria Math" panose="02040503050406030204" pitchFamily="18" charset="0"/>
                            </a:rPr>
                            <m:t>𝑥</m:t>
                          </m:r>
                        </m:e>
                        <m:sub>
                          <m:r>
                            <a:rPr lang="es-MX" sz="5100" i="1">
                              <a:solidFill>
                                <a:schemeClr val="accent1"/>
                              </a:solidFill>
                              <a:latin typeface="Cambria Math" panose="02040503050406030204" pitchFamily="18" charset="0"/>
                            </a:rPr>
                            <m:t>𝑡</m:t>
                          </m:r>
                        </m:sub>
                      </m:sSub>
                      <m:r>
                        <a:rPr lang="es-MX" sz="5100" b="0" i="1" smtClean="0">
                          <a:solidFill>
                            <a:schemeClr val="accent1"/>
                          </a:solidFill>
                          <a:latin typeface="Cambria Math" panose="02040503050406030204" pitchFamily="18" charset="0"/>
                        </a:rPr>
                        <m:t>+</m:t>
                      </m:r>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𝑒</m:t>
                          </m:r>
                        </m:e>
                        <m:sub>
                          <m:r>
                            <a:rPr lang="es-MX" sz="5100" b="0" i="1" smtClean="0">
                              <a:solidFill>
                                <a:schemeClr val="accent1"/>
                              </a:solidFill>
                              <a:latin typeface="Cambria Math" panose="02040503050406030204" pitchFamily="18" charset="0"/>
                            </a:rPr>
                            <m:t>𝑡</m:t>
                          </m:r>
                        </m:sub>
                      </m:sSub>
                    </m:oMath>
                  </m:oMathPara>
                </a14:m>
                <a:endParaRPr lang="es-MX" sz="5100" dirty="0">
                  <a:solidFill>
                    <a:schemeClr val="accent1"/>
                  </a:solidFill>
                  <a:latin typeface="TheSans 4-SemiLight" panose="02000403000000000003" pitchFamily="50" charset="0"/>
                </a:endParaRP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19" name="Marcador de contenido 2">
                <a:extLst>
                  <a:ext uri="{FF2B5EF4-FFF2-40B4-BE49-F238E27FC236}">
                    <a16:creationId xmlns:a16="http://schemas.microsoft.com/office/drawing/2014/main" id="{9925232F-ABED-49FE-86A1-2D74ECB4067D}"/>
                  </a:ext>
                </a:extLst>
              </p:cNvPr>
              <p:cNvSpPr txBox="1">
                <a:spLocks noRot="1" noChangeAspect="1" noMove="1" noResize="1" noEditPoints="1" noAdjustHandles="1" noChangeArrowheads="1" noChangeShapeType="1" noTextEdit="1"/>
              </p:cNvSpPr>
              <p:nvPr/>
            </p:nvSpPr>
            <p:spPr>
              <a:xfrm>
                <a:off x="5378197" y="1800276"/>
                <a:ext cx="3811523" cy="646331"/>
              </a:xfrm>
              <a:prstGeom prst="rect">
                <a:avLst/>
              </a:prstGeom>
              <a:blipFill>
                <a:blip r:embed="rId3"/>
                <a:stretch>
                  <a:fillRect/>
                </a:stretch>
              </a:blipFill>
            </p:spPr>
            <p:txBody>
              <a:bodyPr/>
              <a:lstStyle/>
              <a:p>
                <a:r>
                  <a:rPr lang="es-CO">
                    <a:noFill/>
                  </a:rPr>
                  <a:t> </a:t>
                </a:r>
              </a:p>
            </p:txBody>
          </p:sp>
        </mc:Fallback>
      </mc:AlternateContent>
      <p:cxnSp>
        <p:nvCxnSpPr>
          <p:cNvPr id="5" name="Conector recto de flecha 4">
            <a:extLst>
              <a:ext uri="{FF2B5EF4-FFF2-40B4-BE49-F238E27FC236}">
                <a16:creationId xmlns:a16="http://schemas.microsoft.com/office/drawing/2014/main" id="{569E6C67-14F5-4529-B92D-283CB6120E52}"/>
              </a:ext>
            </a:extLst>
          </p:cNvPr>
          <p:cNvCxnSpPr>
            <a:cxnSpLocks/>
          </p:cNvCxnSpPr>
          <p:nvPr/>
        </p:nvCxnSpPr>
        <p:spPr>
          <a:xfrm>
            <a:off x="4286250" y="2123441"/>
            <a:ext cx="669037"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C470D612-D987-4FBB-BC3C-449144FFBF84}"/>
              </a:ext>
            </a:extLst>
          </p:cNvPr>
          <p:cNvSpPr txBox="1"/>
          <p:nvPr/>
        </p:nvSpPr>
        <p:spPr>
          <a:xfrm>
            <a:off x="7511789" y="2735972"/>
            <a:ext cx="2546609" cy="461665"/>
          </a:xfrm>
          <a:prstGeom prst="rect">
            <a:avLst/>
          </a:prstGeom>
          <a:noFill/>
        </p:spPr>
        <p:txBody>
          <a:bodyPr wrap="square" rtlCol="0">
            <a:spAutoFit/>
          </a:bodyPr>
          <a:lstStyle/>
          <a:p>
            <a:r>
              <a:rPr lang="es-MX" sz="2400" dirty="0">
                <a:solidFill>
                  <a:schemeClr val="accent1"/>
                </a:solidFill>
                <a:latin typeface="TheSans 4-SemiLight" panose="02000403000000000003" pitchFamily="50" charset="0"/>
              </a:rPr>
              <a:t>Error: </a:t>
            </a:r>
            <a:r>
              <a:rPr lang="es-MX" sz="2000" dirty="0">
                <a:solidFill>
                  <a:schemeClr val="tx1">
                    <a:lumMod val="65000"/>
                    <a:lumOff val="35000"/>
                  </a:schemeClr>
                </a:solidFill>
                <a:latin typeface="TheSans 4-SemiLight" panose="02000403000000000003" pitchFamily="50" charset="0"/>
              </a:rPr>
              <a:t>No observable</a:t>
            </a:r>
            <a:endParaRPr lang="es-CO" sz="2000" dirty="0">
              <a:solidFill>
                <a:schemeClr val="tx1">
                  <a:lumMod val="65000"/>
                  <a:lumOff val="35000"/>
                </a:schemeClr>
              </a:solidFill>
              <a:latin typeface="TheSans 4-SemiLight" panose="02000403000000000003" pitchFamily="50" charset="0"/>
            </a:endParaRPr>
          </a:p>
        </p:txBody>
      </p:sp>
      <p:cxnSp>
        <p:nvCxnSpPr>
          <p:cNvPr id="31" name="Conector: angular 30">
            <a:extLst>
              <a:ext uri="{FF2B5EF4-FFF2-40B4-BE49-F238E27FC236}">
                <a16:creationId xmlns:a16="http://schemas.microsoft.com/office/drawing/2014/main" id="{ACC3D7C9-733C-4229-8548-32C2F3014943}"/>
              </a:ext>
            </a:extLst>
          </p:cNvPr>
          <p:cNvCxnSpPr>
            <a:cxnSpLocks/>
            <a:endCxn id="30" idx="0"/>
          </p:cNvCxnSpPr>
          <p:nvPr/>
        </p:nvCxnSpPr>
        <p:spPr>
          <a:xfrm rot="5400000">
            <a:off x="8590449" y="2541323"/>
            <a:ext cx="389295" cy="3"/>
          </a:xfrm>
          <a:prstGeom prst="bentConnector3">
            <a:avLst>
              <a:gd name="adj1" fmla="val 50000"/>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1BAFD17A-3991-4C2E-AE5E-02ECAE135078}"/>
              </a:ext>
            </a:extLst>
          </p:cNvPr>
          <p:cNvSpPr txBox="1"/>
          <p:nvPr/>
        </p:nvSpPr>
        <p:spPr>
          <a:xfrm>
            <a:off x="9189720" y="1810522"/>
            <a:ext cx="2453259" cy="646331"/>
          </a:xfrm>
          <a:prstGeom prst="rect">
            <a:avLst/>
          </a:prstGeom>
          <a:noFill/>
        </p:spPr>
        <p:txBody>
          <a:bodyPr wrap="square" rtlCol="0">
            <a:spAutoFit/>
          </a:bodyPr>
          <a:lstStyle/>
          <a:p>
            <a:r>
              <a:rPr lang="es-MX" sz="2000" dirty="0">
                <a:solidFill>
                  <a:schemeClr val="tx1">
                    <a:lumMod val="65000"/>
                    <a:lumOff val="35000"/>
                  </a:schemeClr>
                </a:solidFill>
                <a:latin typeface="TheSans 4-SemiLight" panose="02000403000000000003" pitchFamily="50" charset="0"/>
              </a:rPr>
              <a:t>t = 1, 2,…, N</a:t>
            </a:r>
          </a:p>
          <a:p>
            <a:r>
              <a:rPr lang="es-MX" sz="1600" dirty="0">
                <a:solidFill>
                  <a:schemeClr val="tx1">
                    <a:lumMod val="65000"/>
                    <a:lumOff val="35000"/>
                  </a:schemeClr>
                </a:solidFill>
                <a:latin typeface="TheSans 4-SemiLight" panose="02000403000000000003" pitchFamily="50" charset="0"/>
              </a:rPr>
              <a:t>N: Tamaño de la muestra</a:t>
            </a:r>
          </a:p>
        </p:txBody>
      </p:sp>
      <p:cxnSp>
        <p:nvCxnSpPr>
          <p:cNvPr id="50" name="Conector recto 49">
            <a:extLst>
              <a:ext uri="{FF2B5EF4-FFF2-40B4-BE49-F238E27FC236}">
                <a16:creationId xmlns:a16="http://schemas.microsoft.com/office/drawing/2014/main" id="{B8935A62-114A-4457-B6B4-C7A580FA254A}"/>
              </a:ext>
            </a:extLst>
          </p:cNvPr>
          <p:cNvCxnSpPr>
            <a:cxnSpLocks/>
          </p:cNvCxnSpPr>
          <p:nvPr/>
        </p:nvCxnSpPr>
        <p:spPr>
          <a:xfrm>
            <a:off x="1406656" y="3861771"/>
            <a:ext cx="0" cy="231343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Conector recto 50">
            <a:extLst>
              <a:ext uri="{FF2B5EF4-FFF2-40B4-BE49-F238E27FC236}">
                <a16:creationId xmlns:a16="http://schemas.microsoft.com/office/drawing/2014/main" id="{E80D7C8A-724A-4F0E-9421-7BAA4608B4F5}"/>
              </a:ext>
            </a:extLst>
          </p:cNvPr>
          <p:cNvCxnSpPr>
            <a:cxnSpLocks/>
          </p:cNvCxnSpPr>
          <p:nvPr/>
        </p:nvCxnSpPr>
        <p:spPr>
          <a:xfrm flipH="1">
            <a:off x="1266448" y="5888691"/>
            <a:ext cx="3386328"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3" name="Marcador de contenido 2">
                <a:extLst>
                  <a:ext uri="{FF2B5EF4-FFF2-40B4-BE49-F238E27FC236}">
                    <a16:creationId xmlns:a16="http://schemas.microsoft.com/office/drawing/2014/main" id="{B9EFE0E2-387B-44A2-BE44-9564D30CF667}"/>
                  </a:ext>
                </a:extLst>
              </p:cNvPr>
              <p:cNvSpPr txBox="1">
                <a:spLocks/>
              </p:cNvSpPr>
              <p:nvPr/>
            </p:nvSpPr>
            <p:spPr>
              <a:xfrm>
                <a:off x="1005848" y="4762768"/>
                <a:ext cx="396237" cy="420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MX" sz="1600" b="0" i="1" smtClean="0">
                              <a:solidFill>
                                <a:schemeClr val="tx1">
                                  <a:lumMod val="65000"/>
                                  <a:lumOff val="35000"/>
                                </a:schemeClr>
                              </a:solidFill>
                              <a:latin typeface="Cambria Math" panose="02040503050406030204" pitchFamily="18" charset="0"/>
                            </a:rPr>
                          </m:ctrlPr>
                        </m:sSubPr>
                        <m:e>
                          <m:r>
                            <a:rPr lang="es-MX" sz="1600" b="0" i="1" smtClean="0">
                              <a:solidFill>
                                <a:schemeClr val="tx1">
                                  <a:lumMod val="65000"/>
                                  <a:lumOff val="35000"/>
                                </a:schemeClr>
                              </a:solidFill>
                              <a:latin typeface="Cambria Math" panose="02040503050406030204" pitchFamily="18" charset="0"/>
                            </a:rPr>
                            <m:t>𝛽</m:t>
                          </m:r>
                        </m:e>
                        <m:sub>
                          <m:r>
                            <a:rPr lang="es-MX" sz="1600" b="0" i="1" smtClean="0">
                              <a:solidFill>
                                <a:schemeClr val="tx1">
                                  <a:lumMod val="65000"/>
                                  <a:lumOff val="35000"/>
                                </a:schemeClr>
                              </a:solidFill>
                              <a:latin typeface="Cambria Math" panose="02040503050406030204" pitchFamily="18" charset="0"/>
                            </a:rPr>
                            <m:t>0</m:t>
                          </m:r>
                        </m:sub>
                      </m:sSub>
                    </m:oMath>
                  </m:oMathPara>
                </a14:m>
                <a:endParaRPr lang="es-MX" sz="1400" dirty="0">
                  <a:solidFill>
                    <a:schemeClr val="tx1">
                      <a:lumMod val="65000"/>
                      <a:lumOff val="35000"/>
                    </a:schemeClr>
                  </a:solidFill>
                  <a:latin typeface="TheSans 4-SemiLight" panose="02000403000000000003" pitchFamily="50" charset="0"/>
                </a:endParaRPr>
              </a:p>
            </p:txBody>
          </p:sp>
        </mc:Choice>
        <mc:Fallback xmlns="">
          <p:sp>
            <p:nvSpPr>
              <p:cNvPr id="53" name="Marcador de contenido 2">
                <a:extLst>
                  <a:ext uri="{FF2B5EF4-FFF2-40B4-BE49-F238E27FC236}">
                    <a16:creationId xmlns:a16="http://schemas.microsoft.com/office/drawing/2014/main" id="{B9EFE0E2-387B-44A2-BE44-9564D30CF667}"/>
                  </a:ext>
                </a:extLst>
              </p:cNvPr>
              <p:cNvSpPr txBox="1">
                <a:spLocks noRot="1" noChangeAspect="1" noMove="1" noResize="1" noEditPoints="1" noAdjustHandles="1" noChangeArrowheads="1" noChangeShapeType="1" noTextEdit="1"/>
              </p:cNvSpPr>
              <p:nvPr/>
            </p:nvSpPr>
            <p:spPr>
              <a:xfrm>
                <a:off x="1005848" y="4762768"/>
                <a:ext cx="396237" cy="420331"/>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4" name="Marcador de contenido 2">
                <a:extLst>
                  <a:ext uri="{FF2B5EF4-FFF2-40B4-BE49-F238E27FC236}">
                    <a16:creationId xmlns:a16="http://schemas.microsoft.com/office/drawing/2014/main" id="{9987D3C7-931F-46FE-8E73-591B87A8BA38}"/>
                  </a:ext>
                </a:extLst>
              </p:cNvPr>
              <p:cNvSpPr txBox="1">
                <a:spLocks/>
              </p:cNvSpPr>
              <p:nvPr/>
            </p:nvSpPr>
            <p:spPr>
              <a:xfrm>
                <a:off x="3673808" y="4373940"/>
                <a:ext cx="1571235" cy="42032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𝜇</m:t>
                          </m:r>
                          <m:r>
                            <a:rPr lang="es-MX" sz="2400" b="0" i="1" smtClean="0">
                              <a:solidFill>
                                <a:schemeClr val="tx1">
                                  <a:lumMod val="65000"/>
                                  <a:lumOff val="35000"/>
                                </a:schemeClr>
                              </a:solidFill>
                              <a:latin typeface="Cambria Math" panose="02040503050406030204" pitchFamily="18" charset="0"/>
                            </a:rPr>
                            <m:t>= </m:t>
                          </m:r>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0</m:t>
                              </m:r>
                            </m:sub>
                          </m:sSub>
                          <m:r>
                            <a:rPr lang="es-MX" sz="2400" b="0" i="1" smtClean="0">
                              <a:solidFill>
                                <a:schemeClr val="tx1">
                                  <a:lumMod val="65000"/>
                                  <a:lumOff val="35000"/>
                                </a:schemeClr>
                              </a:solidFill>
                              <a:latin typeface="Cambria Math" panose="02040503050406030204" pitchFamily="18" charset="0"/>
                            </a:rPr>
                            <m:t>+ </m:t>
                          </m:r>
                          <m:r>
                            <a:rPr lang="es-MX" sz="2400" b="0" i="1" smtClean="0">
                              <a:solidFill>
                                <a:schemeClr val="tx1">
                                  <a:lumMod val="65000"/>
                                  <a:lumOff val="35000"/>
                                </a:schemeClr>
                              </a:solidFill>
                              <a:latin typeface="Cambria Math" panose="02040503050406030204" pitchFamily="18" charset="0"/>
                            </a:rPr>
                            <m:t>𝛽</m:t>
                          </m:r>
                        </m:e>
                        <m:sub>
                          <m:r>
                            <a:rPr lang="es-MX" sz="2400" b="0" i="1" smtClean="0">
                              <a:solidFill>
                                <a:schemeClr val="tx1">
                                  <a:lumMod val="65000"/>
                                  <a:lumOff val="35000"/>
                                </a:schemeClr>
                              </a:solidFill>
                              <a:latin typeface="Cambria Math" panose="02040503050406030204" pitchFamily="18" charset="0"/>
                            </a:rPr>
                            <m:t>1</m:t>
                          </m:r>
                        </m:sub>
                      </m:sSub>
                      <m:r>
                        <a:rPr lang="es-MX" sz="2400" b="0" i="1" smtClean="0">
                          <a:solidFill>
                            <a:schemeClr val="tx1">
                              <a:lumMod val="65000"/>
                              <a:lumOff val="35000"/>
                            </a:schemeClr>
                          </a:solidFill>
                          <a:latin typeface="Cambria Math" panose="02040503050406030204" pitchFamily="18" charset="0"/>
                        </a:rPr>
                        <m:t>𝑥</m:t>
                      </m:r>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54" name="Marcador de contenido 2">
                <a:extLst>
                  <a:ext uri="{FF2B5EF4-FFF2-40B4-BE49-F238E27FC236}">
                    <a16:creationId xmlns:a16="http://schemas.microsoft.com/office/drawing/2014/main" id="{9987D3C7-931F-46FE-8E73-591B87A8BA38}"/>
                  </a:ext>
                </a:extLst>
              </p:cNvPr>
              <p:cNvSpPr txBox="1">
                <a:spLocks noRot="1" noChangeAspect="1" noMove="1" noResize="1" noEditPoints="1" noAdjustHandles="1" noChangeArrowheads="1" noChangeShapeType="1" noTextEdit="1"/>
              </p:cNvSpPr>
              <p:nvPr/>
            </p:nvSpPr>
            <p:spPr>
              <a:xfrm>
                <a:off x="3673808" y="4373940"/>
                <a:ext cx="1571235" cy="420326"/>
              </a:xfrm>
              <a:prstGeom prst="rect">
                <a:avLst/>
              </a:prstGeom>
              <a:blipFill>
                <a:blip r:embed="rId5"/>
                <a:stretch>
                  <a:fillRect r="-2724"/>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5" name="Marcador de contenido 2">
                <a:extLst>
                  <a:ext uri="{FF2B5EF4-FFF2-40B4-BE49-F238E27FC236}">
                    <a16:creationId xmlns:a16="http://schemas.microsoft.com/office/drawing/2014/main" id="{C14C7516-1C88-4EE5-A15D-4E8D002C80B1}"/>
                  </a:ext>
                </a:extLst>
              </p:cNvPr>
              <p:cNvSpPr txBox="1">
                <a:spLocks/>
              </p:cNvSpPr>
              <p:nvPr/>
            </p:nvSpPr>
            <p:spPr>
              <a:xfrm>
                <a:off x="891547" y="3429000"/>
                <a:ext cx="1021076" cy="4203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MX" sz="2400" b="0" i="1" smtClean="0">
                          <a:solidFill>
                            <a:schemeClr val="tx1">
                              <a:lumMod val="65000"/>
                              <a:lumOff val="35000"/>
                            </a:schemeClr>
                          </a:solidFill>
                          <a:latin typeface="Cambria Math" panose="02040503050406030204" pitchFamily="18" charset="0"/>
                        </a:rPr>
                        <m:t>𝑦</m:t>
                      </m:r>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55" name="Marcador de contenido 2">
                <a:extLst>
                  <a:ext uri="{FF2B5EF4-FFF2-40B4-BE49-F238E27FC236}">
                    <a16:creationId xmlns:a16="http://schemas.microsoft.com/office/drawing/2014/main" id="{C14C7516-1C88-4EE5-A15D-4E8D002C80B1}"/>
                  </a:ext>
                </a:extLst>
              </p:cNvPr>
              <p:cNvSpPr txBox="1">
                <a:spLocks noRot="1" noChangeAspect="1" noMove="1" noResize="1" noEditPoints="1" noAdjustHandles="1" noChangeArrowheads="1" noChangeShapeType="1" noTextEdit="1"/>
              </p:cNvSpPr>
              <p:nvPr/>
            </p:nvSpPr>
            <p:spPr>
              <a:xfrm>
                <a:off x="891547" y="3429000"/>
                <a:ext cx="1021076" cy="420331"/>
              </a:xfrm>
              <a:prstGeom prst="rect">
                <a:avLst/>
              </a:prstGeom>
              <a:blipFill>
                <a:blip r:embed="rId6"/>
                <a:stretch>
                  <a:fillRect b="-294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6" name="Marcador de contenido 2">
                <a:extLst>
                  <a:ext uri="{FF2B5EF4-FFF2-40B4-BE49-F238E27FC236}">
                    <a16:creationId xmlns:a16="http://schemas.microsoft.com/office/drawing/2014/main" id="{A75EBC19-0148-46A0-80CF-ECD65183A836}"/>
                  </a:ext>
                </a:extLst>
              </p:cNvPr>
              <p:cNvSpPr txBox="1">
                <a:spLocks/>
              </p:cNvSpPr>
              <p:nvPr/>
            </p:nvSpPr>
            <p:spPr>
              <a:xfrm>
                <a:off x="4357121" y="5716091"/>
                <a:ext cx="1021076" cy="42033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s-MX" sz="2400" b="0" i="1" smtClean="0">
                          <a:solidFill>
                            <a:schemeClr val="tx1">
                              <a:lumMod val="65000"/>
                              <a:lumOff val="35000"/>
                            </a:schemeClr>
                          </a:solidFill>
                          <a:latin typeface="Cambria Math" panose="02040503050406030204" pitchFamily="18" charset="0"/>
                        </a:rPr>
                        <m:t>𝑥</m:t>
                      </m:r>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56" name="Marcador de contenido 2">
                <a:extLst>
                  <a:ext uri="{FF2B5EF4-FFF2-40B4-BE49-F238E27FC236}">
                    <a16:creationId xmlns:a16="http://schemas.microsoft.com/office/drawing/2014/main" id="{A75EBC19-0148-46A0-80CF-ECD65183A836}"/>
                  </a:ext>
                </a:extLst>
              </p:cNvPr>
              <p:cNvSpPr txBox="1">
                <a:spLocks noRot="1" noChangeAspect="1" noMove="1" noResize="1" noEditPoints="1" noAdjustHandles="1" noChangeArrowheads="1" noChangeShapeType="1" noTextEdit="1"/>
              </p:cNvSpPr>
              <p:nvPr/>
            </p:nvSpPr>
            <p:spPr>
              <a:xfrm>
                <a:off x="4357121" y="5716091"/>
                <a:ext cx="1021076" cy="420331"/>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7" name="Marcador de contenido 2">
                <a:extLst>
                  <a:ext uri="{FF2B5EF4-FFF2-40B4-BE49-F238E27FC236}">
                    <a16:creationId xmlns:a16="http://schemas.microsoft.com/office/drawing/2014/main" id="{32245E27-A08D-4490-9E6F-7C678C003A5A}"/>
                  </a:ext>
                </a:extLst>
              </p:cNvPr>
              <p:cNvSpPr txBox="1">
                <a:spLocks/>
              </p:cNvSpPr>
              <p:nvPr/>
            </p:nvSpPr>
            <p:spPr>
              <a:xfrm>
                <a:off x="1656463" y="3557170"/>
                <a:ext cx="1340730" cy="39085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𝑦</m:t>
                          </m:r>
                        </m:e>
                        <m:sub>
                          <m:r>
                            <a:rPr lang="es-MX" sz="2400" b="0" i="1" smtClean="0">
                              <a:solidFill>
                                <a:schemeClr val="tx1">
                                  <a:lumMod val="65000"/>
                                  <a:lumOff val="35000"/>
                                </a:schemeClr>
                              </a:solidFill>
                              <a:latin typeface="Cambria Math" panose="02040503050406030204" pitchFamily="18" charset="0"/>
                            </a:rPr>
                            <m:t>𝑡</m:t>
                          </m:r>
                        </m:sub>
                      </m:sSub>
                      <m:r>
                        <a:rPr lang="es-MX" sz="2400" b="0" i="1" smtClean="0">
                          <a:solidFill>
                            <a:schemeClr val="tx1">
                              <a:lumMod val="65000"/>
                              <a:lumOff val="35000"/>
                            </a:schemeClr>
                          </a:solidFill>
                          <a:latin typeface="Cambria Math" panose="02040503050406030204" pitchFamily="18" charset="0"/>
                        </a:rPr>
                        <m:t>=</m:t>
                      </m:r>
                      <m:r>
                        <a:rPr lang="es-MX" sz="2400" b="0" i="1" smtClean="0">
                          <a:solidFill>
                            <a:schemeClr val="tx1">
                              <a:lumMod val="65000"/>
                              <a:lumOff val="35000"/>
                            </a:schemeClr>
                          </a:solidFill>
                          <a:latin typeface="Cambria Math" panose="02040503050406030204" pitchFamily="18" charset="0"/>
                        </a:rPr>
                        <m:t>𝜇</m:t>
                      </m:r>
                      <m:r>
                        <a:rPr lang="es-MX" sz="2400" b="0" i="1" smtClean="0">
                          <a:solidFill>
                            <a:schemeClr val="tx1">
                              <a:lumMod val="65000"/>
                              <a:lumOff val="35000"/>
                            </a:schemeClr>
                          </a:solidFill>
                          <a:latin typeface="Cambria Math" panose="02040503050406030204" pitchFamily="18" charset="0"/>
                        </a:rPr>
                        <m:t>+</m:t>
                      </m:r>
                      <m:sSub>
                        <m:sSubPr>
                          <m:ctrlPr>
                            <a:rPr lang="es-MX" sz="2400" b="0" i="1" smtClean="0">
                              <a:solidFill>
                                <a:schemeClr val="tx1">
                                  <a:lumMod val="65000"/>
                                  <a:lumOff val="35000"/>
                                </a:schemeClr>
                              </a:solidFill>
                              <a:latin typeface="Cambria Math" panose="02040503050406030204" pitchFamily="18" charset="0"/>
                            </a:rPr>
                          </m:ctrlPr>
                        </m:sSubPr>
                        <m:e>
                          <m:r>
                            <a:rPr lang="es-MX" sz="2400" b="0" i="1" smtClean="0">
                              <a:solidFill>
                                <a:schemeClr val="tx1">
                                  <a:lumMod val="65000"/>
                                  <a:lumOff val="35000"/>
                                </a:schemeClr>
                              </a:solidFill>
                              <a:latin typeface="Cambria Math" panose="02040503050406030204" pitchFamily="18" charset="0"/>
                            </a:rPr>
                            <m:t>𝑒</m:t>
                          </m:r>
                        </m:e>
                        <m:sub>
                          <m:r>
                            <a:rPr lang="es-MX" sz="2400" b="0" i="1" smtClean="0">
                              <a:solidFill>
                                <a:schemeClr val="tx1">
                                  <a:lumMod val="65000"/>
                                  <a:lumOff val="35000"/>
                                </a:schemeClr>
                              </a:solidFill>
                              <a:latin typeface="Cambria Math" panose="02040503050406030204" pitchFamily="18" charset="0"/>
                            </a:rPr>
                            <m:t>𝑡</m:t>
                          </m:r>
                        </m:sub>
                      </m:sSub>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57" name="Marcador de contenido 2">
                <a:extLst>
                  <a:ext uri="{FF2B5EF4-FFF2-40B4-BE49-F238E27FC236}">
                    <a16:creationId xmlns:a16="http://schemas.microsoft.com/office/drawing/2014/main" id="{32245E27-A08D-4490-9E6F-7C678C003A5A}"/>
                  </a:ext>
                </a:extLst>
              </p:cNvPr>
              <p:cNvSpPr txBox="1">
                <a:spLocks noRot="1" noChangeAspect="1" noMove="1" noResize="1" noEditPoints="1" noAdjustHandles="1" noChangeArrowheads="1" noChangeShapeType="1" noTextEdit="1"/>
              </p:cNvSpPr>
              <p:nvPr/>
            </p:nvSpPr>
            <p:spPr>
              <a:xfrm>
                <a:off x="1656463" y="3557170"/>
                <a:ext cx="1340730" cy="390858"/>
              </a:xfrm>
              <a:prstGeom prst="rect">
                <a:avLst/>
              </a:prstGeom>
              <a:blipFill>
                <a:blip r:embed="rId8"/>
                <a:stretch>
                  <a:fillRect/>
                </a:stretch>
              </a:blipFill>
            </p:spPr>
            <p:txBody>
              <a:bodyPr/>
              <a:lstStyle/>
              <a:p>
                <a:r>
                  <a:rPr lang="es-CO">
                    <a:noFill/>
                  </a:rPr>
                  <a:t> </a:t>
                </a:r>
              </a:p>
            </p:txBody>
          </p:sp>
        </mc:Fallback>
      </mc:AlternateContent>
      <p:sp>
        <p:nvSpPr>
          <p:cNvPr id="59" name="Elipse 58">
            <a:extLst>
              <a:ext uri="{FF2B5EF4-FFF2-40B4-BE49-F238E27FC236}">
                <a16:creationId xmlns:a16="http://schemas.microsoft.com/office/drawing/2014/main" id="{C07BC65C-772F-4BD5-AA6B-A6B0393B5017}"/>
              </a:ext>
            </a:extLst>
          </p:cNvPr>
          <p:cNvSpPr/>
          <p:nvPr/>
        </p:nvSpPr>
        <p:spPr>
          <a:xfrm>
            <a:off x="1643258" y="499513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0" name="Elipse 59">
            <a:extLst>
              <a:ext uri="{FF2B5EF4-FFF2-40B4-BE49-F238E27FC236}">
                <a16:creationId xmlns:a16="http://schemas.microsoft.com/office/drawing/2014/main" id="{5EA00381-91DA-4BAF-A18E-7A44B739447C}"/>
              </a:ext>
            </a:extLst>
          </p:cNvPr>
          <p:cNvSpPr/>
          <p:nvPr/>
        </p:nvSpPr>
        <p:spPr>
          <a:xfrm>
            <a:off x="1765178" y="457512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94874B99-72BE-4658-AD1D-F061122CECA0}"/>
              </a:ext>
            </a:extLst>
          </p:cNvPr>
          <p:cNvSpPr/>
          <p:nvPr/>
        </p:nvSpPr>
        <p:spPr>
          <a:xfrm>
            <a:off x="2134747" y="470091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31C8EFA6-1363-4BDA-9D3B-A983400945B5}"/>
              </a:ext>
            </a:extLst>
          </p:cNvPr>
          <p:cNvSpPr/>
          <p:nvPr/>
        </p:nvSpPr>
        <p:spPr>
          <a:xfrm>
            <a:off x="3228213" y="416475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3" name="Elipse 62">
            <a:extLst>
              <a:ext uri="{FF2B5EF4-FFF2-40B4-BE49-F238E27FC236}">
                <a16:creationId xmlns:a16="http://schemas.microsoft.com/office/drawing/2014/main" id="{B79336E0-320A-407E-9680-266E5C9B420B}"/>
              </a:ext>
            </a:extLst>
          </p:cNvPr>
          <p:cNvSpPr/>
          <p:nvPr/>
        </p:nvSpPr>
        <p:spPr>
          <a:xfrm>
            <a:off x="2805065" y="473645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4" name="Elipse 63">
            <a:extLst>
              <a:ext uri="{FF2B5EF4-FFF2-40B4-BE49-F238E27FC236}">
                <a16:creationId xmlns:a16="http://schemas.microsoft.com/office/drawing/2014/main" id="{C6D78BCD-3972-4EB3-ACB7-701FD6398AAC}"/>
              </a:ext>
            </a:extLst>
          </p:cNvPr>
          <p:cNvSpPr/>
          <p:nvPr/>
        </p:nvSpPr>
        <p:spPr>
          <a:xfrm>
            <a:off x="2634246" y="407249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5" name="Elipse 64">
            <a:extLst>
              <a:ext uri="{FF2B5EF4-FFF2-40B4-BE49-F238E27FC236}">
                <a16:creationId xmlns:a16="http://schemas.microsoft.com/office/drawing/2014/main" id="{009BBB4A-09A0-407D-B8B7-A7CEDA78B319}"/>
              </a:ext>
            </a:extLst>
          </p:cNvPr>
          <p:cNvSpPr/>
          <p:nvPr/>
        </p:nvSpPr>
        <p:spPr>
          <a:xfrm>
            <a:off x="2519652" y="436693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6" name="Elipse 65">
            <a:extLst>
              <a:ext uri="{FF2B5EF4-FFF2-40B4-BE49-F238E27FC236}">
                <a16:creationId xmlns:a16="http://schemas.microsoft.com/office/drawing/2014/main" id="{5E27EB6E-6901-409B-98F9-59FB7D4C70A2}"/>
              </a:ext>
            </a:extLst>
          </p:cNvPr>
          <p:cNvSpPr/>
          <p:nvPr/>
        </p:nvSpPr>
        <p:spPr>
          <a:xfrm>
            <a:off x="3784098" y="427887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73" name="Rectángulo 72">
                <a:extLst>
                  <a:ext uri="{FF2B5EF4-FFF2-40B4-BE49-F238E27FC236}">
                    <a16:creationId xmlns:a16="http://schemas.microsoft.com/office/drawing/2014/main" id="{46566430-79B0-4702-B773-AA2AF210E4A2}"/>
                  </a:ext>
                </a:extLst>
              </p:cNvPr>
              <p:cNvSpPr/>
              <p:nvPr/>
            </p:nvSpPr>
            <p:spPr>
              <a:xfrm>
                <a:off x="2691887" y="4115413"/>
                <a:ext cx="127909"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1600" i="1">
                              <a:solidFill>
                                <a:schemeClr val="tx1">
                                  <a:lumMod val="65000"/>
                                  <a:lumOff val="35000"/>
                                </a:schemeClr>
                              </a:solidFill>
                              <a:latin typeface="Cambria Math" panose="02040503050406030204" pitchFamily="18" charset="0"/>
                            </a:rPr>
                          </m:ctrlPr>
                        </m:sSubPr>
                        <m:e>
                          <m:r>
                            <a:rPr lang="es-MX" sz="1600" i="1">
                              <a:solidFill>
                                <a:schemeClr val="tx1">
                                  <a:lumMod val="65000"/>
                                  <a:lumOff val="35000"/>
                                </a:schemeClr>
                              </a:solidFill>
                              <a:latin typeface="Cambria Math" panose="02040503050406030204" pitchFamily="18" charset="0"/>
                            </a:rPr>
                            <m:t>𝑒</m:t>
                          </m:r>
                        </m:e>
                        <m:sub>
                          <m:r>
                            <a:rPr lang="es-MX" sz="1600" i="1">
                              <a:solidFill>
                                <a:schemeClr val="tx1">
                                  <a:lumMod val="65000"/>
                                  <a:lumOff val="35000"/>
                                </a:schemeClr>
                              </a:solidFill>
                              <a:latin typeface="Cambria Math" panose="02040503050406030204" pitchFamily="18" charset="0"/>
                            </a:rPr>
                            <m:t>𝑡</m:t>
                          </m:r>
                        </m:sub>
                      </m:sSub>
                    </m:oMath>
                  </m:oMathPara>
                </a14:m>
                <a:endParaRPr lang="es-CO" sz="1600" dirty="0"/>
              </a:p>
            </p:txBody>
          </p:sp>
        </mc:Choice>
        <mc:Fallback xmlns="">
          <p:sp>
            <p:nvSpPr>
              <p:cNvPr id="73" name="Rectángulo 72">
                <a:extLst>
                  <a:ext uri="{FF2B5EF4-FFF2-40B4-BE49-F238E27FC236}">
                    <a16:creationId xmlns:a16="http://schemas.microsoft.com/office/drawing/2014/main" id="{46566430-79B0-4702-B773-AA2AF210E4A2}"/>
                  </a:ext>
                </a:extLst>
              </p:cNvPr>
              <p:cNvSpPr>
                <a:spLocks noRot="1" noChangeAspect="1" noMove="1" noResize="1" noEditPoints="1" noAdjustHandles="1" noChangeArrowheads="1" noChangeShapeType="1" noTextEdit="1"/>
              </p:cNvSpPr>
              <p:nvPr/>
            </p:nvSpPr>
            <p:spPr>
              <a:xfrm>
                <a:off x="2691887" y="4115413"/>
                <a:ext cx="127909" cy="338554"/>
              </a:xfrm>
              <a:prstGeom prst="rect">
                <a:avLst/>
              </a:prstGeom>
              <a:blipFill>
                <a:blip r:embed="rId9"/>
                <a:stretch>
                  <a:fillRect r="-109524"/>
                </a:stretch>
              </a:blipFill>
            </p:spPr>
            <p:txBody>
              <a:bodyPr/>
              <a:lstStyle/>
              <a:p>
                <a:r>
                  <a:rPr lang="es-CO">
                    <a:noFill/>
                  </a:rPr>
                  <a:t> </a:t>
                </a:r>
              </a:p>
            </p:txBody>
          </p:sp>
        </mc:Fallback>
      </mc:AlternateContent>
      <p:cxnSp>
        <p:nvCxnSpPr>
          <p:cNvPr id="75" name="Conector recto de flecha 74">
            <a:extLst>
              <a:ext uri="{FF2B5EF4-FFF2-40B4-BE49-F238E27FC236}">
                <a16:creationId xmlns:a16="http://schemas.microsoft.com/office/drawing/2014/main" id="{7C7AC066-AB55-4822-BACA-B1C7C51D2A35}"/>
              </a:ext>
            </a:extLst>
          </p:cNvPr>
          <p:cNvCxnSpPr>
            <a:cxnSpLocks/>
          </p:cNvCxnSpPr>
          <p:nvPr/>
        </p:nvCxnSpPr>
        <p:spPr>
          <a:xfrm flipV="1">
            <a:off x="1005848" y="3948028"/>
            <a:ext cx="3416171" cy="118100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pic>
        <p:nvPicPr>
          <p:cNvPr id="28" name="Gráfico 27">
            <a:extLst>
              <a:ext uri="{FF2B5EF4-FFF2-40B4-BE49-F238E27FC236}">
                <a16:creationId xmlns:a16="http://schemas.microsoft.com/office/drawing/2014/main" id="{D6910939-7684-4F27-A79B-34F94B1894A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3870235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animEffect transition="in" filter="fade">
                                      <p:cBhvr>
                                        <p:cTn id="17" dur="500"/>
                                        <p:tgtEl>
                                          <p:spTgt spid="1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iterate type="lt">
                                    <p:tmPct val="0"/>
                                  </p:iterate>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up)">
                                      <p:cBhvr>
                                        <p:cTn id="27" dur="5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0"/>
                                  </p:iterate>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fade">
                                      <p:cBhvr>
                                        <p:cTn id="37" dur="500"/>
                                        <p:tgtEl>
                                          <p:spTgt spid="50"/>
                                        </p:tgtEl>
                                      </p:cBhvr>
                                    </p:animEffect>
                                  </p:childTnLst>
                                </p:cTn>
                              </p:par>
                              <p:par>
                                <p:cTn id="38" presetID="10" presetClass="entr" presetSubtype="0" fill="hold"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fade">
                                      <p:cBhvr>
                                        <p:cTn id="40" dur="500"/>
                                        <p:tgtEl>
                                          <p:spTgt spid="5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5">
                                            <p:txEl>
                                              <p:pRg st="0" end="0"/>
                                            </p:txEl>
                                          </p:spTgt>
                                        </p:tgtEl>
                                        <p:attrNameLst>
                                          <p:attrName>style.visibility</p:attrName>
                                        </p:attrNameLst>
                                      </p:cBhvr>
                                      <p:to>
                                        <p:strVal val="visible"/>
                                      </p:to>
                                    </p:set>
                                    <p:animEffect transition="in" filter="fade">
                                      <p:cBhvr>
                                        <p:cTn id="43" dur="500"/>
                                        <p:tgtEl>
                                          <p:spTgt spid="55">
                                            <p:txEl>
                                              <p:pRg st="0" end="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6">
                                            <p:txEl>
                                              <p:pRg st="0" end="0"/>
                                            </p:txEl>
                                          </p:spTgt>
                                        </p:tgtEl>
                                        <p:attrNameLst>
                                          <p:attrName>style.visibility</p:attrName>
                                        </p:attrNameLst>
                                      </p:cBhvr>
                                      <p:to>
                                        <p:strVal val="visible"/>
                                      </p:to>
                                    </p:set>
                                    <p:animEffect transition="in" filter="fade">
                                      <p:cBhvr>
                                        <p:cTn id="46" dur="500"/>
                                        <p:tgtEl>
                                          <p:spTgt spid="56">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53">
                                            <p:txEl>
                                              <p:pRg st="0" end="0"/>
                                            </p:txEl>
                                          </p:spTgt>
                                        </p:tgtEl>
                                        <p:attrNameLst>
                                          <p:attrName>style.visibility</p:attrName>
                                        </p:attrNameLst>
                                      </p:cBhvr>
                                      <p:to>
                                        <p:strVal val="visible"/>
                                      </p:to>
                                    </p:set>
                                    <p:animEffect transition="in" filter="fade">
                                      <p:cBhvr>
                                        <p:cTn id="51" dur="500"/>
                                        <p:tgtEl>
                                          <p:spTgt spid="53">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nodeType="clickEffect">
                                  <p:stCondLst>
                                    <p:cond delay="0"/>
                                  </p:stCondLst>
                                  <p:childTnLst>
                                    <p:set>
                                      <p:cBhvr>
                                        <p:cTn id="55" dur="1" fill="hold">
                                          <p:stCondLst>
                                            <p:cond delay="0"/>
                                          </p:stCondLst>
                                        </p:cTn>
                                        <p:tgtEl>
                                          <p:spTgt spid="75"/>
                                        </p:tgtEl>
                                        <p:attrNameLst>
                                          <p:attrName>style.visibility</p:attrName>
                                        </p:attrNameLst>
                                      </p:cBhvr>
                                      <p:to>
                                        <p:strVal val="visible"/>
                                      </p:to>
                                    </p:set>
                                    <p:animEffect transition="in" filter="wipe(down)">
                                      <p:cBhvr>
                                        <p:cTn id="56" dur="500"/>
                                        <p:tgtEl>
                                          <p:spTgt spid="7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4">
                                            <p:txEl>
                                              <p:pRg st="0" end="0"/>
                                            </p:txEl>
                                          </p:spTgt>
                                        </p:tgtEl>
                                        <p:attrNameLst>
                                          <p:attrName>style.visibility</p:attrName>
                                        </p:attrNameLst>
                                      </p:cBhvr>
                                      <p:to>
                                        <p:strVal val="visible"/>
                                      </p:to>
                                    </p:set>
                                    <p:animEffect transition="in" filter="fade">
                                      <p:cBhvr>
                                        <p:cTn id="61" dur="500"/>
                                        <p:tgtEl>
                                          <p:spTgt spid="5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59"/>
                                        </p:tgtEl>
                                        <p:attrNameLst>
                                          <p:attrName>style.visibility</p:attrName>
                                        </p:attrNameLst>
                                      </p:cBhvr>
                                      <p:to>
                                        <p:strVal val="visible"/>
                                      </p:to>
                                    </p:set>
                                    <p:animEffect transition="in" filter="fade">
                                      <p:cBhvr>
                                        <p:cTn id="66" dur="1000"/>
                                        <p:tgtEl>
                                          <p:spTgt spid="59"/>
                                        </p:tgtEl>
                                      </p:cBhvr>
                                    </p:animEffect>
                                    <p:anim calcmode="lin" valueType="num">
                                      <p:cBhvr>
                                        <p:cTn id="67" dur="1000" fill="hold"/>
                                        <p:tgtEl>
                                          <p:spTgt spid="59"/>
                                        </p:tgtEl>
                                        <p:attrNameLst>
                                          <p:attrName>ppt_x</p:attrName>
                                        </p:attrNameLst>
                                      </p:cBhvr>
                                      <p:tavLst>
                                        <p:tav tm="0">
                                          <p:val>
                                            <p:strVal val="#ppt_x"/>
                                          </p:val>
                                        </p:tav>
                                        <p:tav tm="100000">
                                          <p:val>
                                            <p:strVal val="#ppt_x"/>
                                          </p:val>
                                        </p:tav>
                                      </p:tavLst>
                                    </p:anim>
                                    <p:anim calcmode="lin" valueType="num">
                                      <p:cBhvr>
                                        <p:cTn id="68" dur="1000" fill="hold"/>
                                        <p:tgtEl>
                                          <p:spTgt spid="59"/>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Effect transition="in" filter="fade">
                                      <p:cBhvr>
                                        <p:cTn id="71" dur="1000"/>
                                        <p:tgtEl>
                                          <p:spTgt spid="60"/>
                                        </p:tgtEl>
                                      </p:cBhvr>
                                    </p:animEffect>
                                    <p:anim calcmode="lin" valueType="num">
                                      <p:cBhvr>
                                        <p:cTn id="72" dur="1000" fill="hold"/>
                                        <p:tgtEl>
                                          <p:spTgt spid="60"/>
                                        </p:tgtEl>
                                        <p:attrNameLst>
                                          <p:attrName>ppt_x</p:attrName>
                                        </p:attrNameLst>
                                      </p:cBhvr>
                                      <p:tavLst>
                                        <p:tav tm="0">
                                          <p:val>
                                            <p:strVal val="#ppt_x"/>
                                          </p:val>
                                        </p:tav>
                                        <p:tav tm="100000">
                                          <p:val>
                                            <p:strVal val="#ppt_x"/>
                                          </p:val>
                                        </p:tav>
                                      </p:tavLst>
                                    </p:anim>
                                    <p:anim calcmode="lin" valueType="num">
                                      <p:cBhvr>
                                        <p:cTn id="73" dur="1000" fill="hold"/>
                                        <p:tgtEl>
                                          <p:spTgt spid="60"/>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fade">
                                      <p:cBhvr>
                                        <p:cTn id="76" dur="1000"/>
                                        <p:tgtEl>
                                          <p:spTgt spid="61"/>
                                        </p:tgtEl>
                                      </p:cBhvr>
                                    </p:animEffect>
                                    <p:anim calcmode="lin" valueType="num">
                                      <p:cBhvr>
                                        <p:cTn id="77" dur="1000" fill="hold"/>
                                        <p:tgtEl>
                                          <p:spTgt spid="61"/>
                                        </p:tgtEl>
                                        <p:attrNameLst>
                                          <p:attrName>ppt_x</p:attrName>
                                        </p:attrNameLst>
                                      </p:cBhvr>
                                      <p:tavLst>
                                        <p:tav tm="0">
                                          <p:val>
                                            <p:strVal val="#ppt_x"/>
                                          </p:val>
                                        </p:tav>
                                        <p:tav tm="100000">
                                          <p:val>
                                            <p:strVal val="#ppt_x"/>
                                          </p:val>
                                        </p:tav>
                                      </p:tavLst>
                                    </p:anim>
                                    <p:anim calcmode="lin" valueType="num">
                                      <p:cBhvr>
                                        <p:cTn id="78" dur="1000" fill="hold"/>
                                        <p:tgtEl>
                                          <p:spTgt spid="61"/>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fade">
                                      <p:cBhvr>
                                        <p:cTn id="81" dur="1000"/>
                                        <p:tgtEl>
                                          <p:spTgt spid="65"/>
                                        </p:tgtEl>
                                      </p:cBhvr>
                                    </p:animEffect>
                                    <p:anim calcmode="lin" valueType="num">
                                      <p:cBhvr>
                                        <p:cTn id="82" dur="1000" fill="hold"/>
                                        <p:tgtEl>
                                          <p:spTgt spid="65"/>
                                        </p:tgtEl>
                                        <p:attrNameLst>
                                          <p:attrName>ppt_x</p:attrName>
                                        </p:attrNameLst>
                                      </p:cBhvr>
                                      <p:tavLst>
                                        <p:tav tm="0">
                                          <p:val>
                                            <p:strVal val="#ppt_x"/>
                                          </p:val>
                                        </p:tav>
                                        <p:tav tm="100000">
                                          <p:val>
                                            <p:strVal val="#ppt_x"/>
                                          </p:val>
                                        </p:tav>
                                      </p:tavLst>
                                    </p:anim>
                                    <p:anim calcmode="lin" valueType="num">
                                      <p:cBhvr>
                                        <p:cTn id="83" dur="1000" fill="hold"/>
                                        <p:tgtEl>
                                          <p:spTgt spid="65"/>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62"/>
                                        </p:tgtEl>
                                        <p:attrNameLst>
                                          <p:attrName>style.visibility</p:attrName>
                                        </p:attrNameLst>
                                      </p:cBhvr>
                                      <p:to>
                                        <p:strVal val="visible"/>
                                      </p:to>
                                    </p:set>
                                    <p:animEffect transition="in" filter="fade">
                                      <p:cBhvr>
                                        <p:cTn id="86" dur="1000"/>
                                        <p:tgtEl>
                                          <p:spTgt spid="62"/>
                                        </p:tgtEl>
                                      </p:cBhvr>
                                    </p:animEffect>
                                    <p:anim calcmode="lin" valueType="num">
                                      <p:cBhvr>
                                        <p:cTn id="87" dur="1000" fill="hold"/>
                                        <p:tgtEl>
                                          <p:spTgt spid="62"/>
                                        </p:tgtEl>
                                        <p:attrNameLst>
                                          <p:attrName>ppt_x</p:attrName>
                                        </p:attrNameLst>
                                      </p:cBhvr>
                                      <p:tavLst>
                                        <p:tav tm="0">
                                          <p:val>
                                            <p:strVal val="#ppt_x"/>
                                          </p:val>
                                        </p:tav>
                                        <p:tav tm="100000">
                                          <p:val>
                                            <p:strVal val="#ppt_x"/>
                                          </p:val>
                                        </p:tav>
                                      </p:tavLst>
                                    </p:anim>
                                    <p:anim calcmode="lin" valueType="num">
                                      <p:cBhvr>
                                        <p:cTn id="88" dur="1000" fill="hold"/>
                                        <p:tgtEl>
                                          <p:spTgt spid="6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63"/>
                                        </p:tgtEl>
                                        <p:attrNameLst>
                                          <p:attrName>style.visibility</p:attrName>
                                        </p:attrNameLst>
                                      </p:cBhvr>
                                      <p:to>
                                        <p:strVal val="visible"/>
                                      </p:to>
                                    </p:set>
                                    <p:animEffect transition="in" filter="fade">
                                      <p:cBhvr>
                                        <p:cTn id="91" dur="1000"/>
                                        <p:tgtEl>
                                          <p:spTgt spid="63"/>
                                        </p:tgtEl>
                                      </p:cBhvr>
                                    </p:animEffect>
                                    <p:anim calcmode="lin" valueType="num">
                                      <p:cBhvr>
                                        <p:cTn id="92" dur="1000" fill="hold"/>
                                        <p:tgtEl>
                                          <p:spTgt spid="63"/>
                                        </p:tgtEl>
                                        <p:attrNameLst>
                                          <p:attrName>ppt_x</p:attrName>
                                        </p:attrNameLst>
                                      </p:cBhvr>
                                      <p:tavLst>
                                        <p:tav tm="0">
                                          <p:val>
                                            <p:strVal val="#ppt_x"/>
                                          </p:val>
                                        </p:tav>
                                        <p:tav tm="100000">
                                          <p:val>
                                            <p:strVal val="#ppt_x"/>
                                          </p:val>
                                        </p:tav>
                                      </p:tavLst>
                                    </p:anim>
                                    <p:anim calcmode="lin" valueType="num">
                                      <p:cBhvr>
                                        <p:cTn id="93" dur="1000" fill="hold"/>
                                        <p:tgtEl>
                                          <p:spTgt spid="63"/>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animEffect transition="in" filter="fade">
                                      <p:cBhvr>
                                        <p:cTn id="96" dur="1000"/>
                                        <p:tgtEl>
                                          <p:spTgt spid="66"/>
                                        </p:tgtEl>
                                      </p:cBhvr>
                                    </p:animEffect>
                                    <p:anim calcmode="lin" valueType="num">
                                      <p:cBhvr>
                                        <p:cTn id="97" dur="1000" fill="hold"/>
                                        <p:tgtEl>
                                          <p:spTgt spid="66"/>
                                        </p:tgtEl>
                                        <p:attrNameLst>
                                          <p:attrName>ppt_x</p:attrName>
                                        </p:attrNameLst>
                                      </p:cBhvr>
                                      <p:tavLst>
                                        <p:tav tm="0">
                                          <p:val>
                                            <p:strVal val="#ppt_x"/>
                                          </p:val>
                                        </p:tav>
                                        <p:tav tm="100000">
                                          <p:val>
                                            <p:strVal val="#ppt_x"/>
                                          </p:val>
                                        </p:tav>
                                      </p:tavLst>
                                    </p:anim>
                                    <p:anim calcmode="lin" valueType="num">
                                      <p:cBhvr>
                                        <p:cTn id="98" dur="1000" fill="hold"/>
                                        <p:tgtEl>
                                          <p:spTgt spid="66"/>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animEffect transition="in" filter="fade">
                                      <p:cBhvr>
                                        <p:cTn id="101" dur="1000"/>
                                        <p:tgtEl>
                                          <p:spTgt spid="64"/>
                                        </p:tgtEl>
                                      </p:cBhvr>
                                    </p:animEffect>
                                    <p:anim calcmode="lin" valueType="num">
                                      <p:cBhvr>
                                        <p:cTn id="102" dur="1000" fill="hold"/>
                                        <p:tgtEl>
                                          <p:spTgt spid="64"/>
                                        </p:tgtEl>
                                        <p:attrNameLst>
                                          <p:attrName>ppt_x</p:attrName>
                                        </p:attrNameLst>
                                      </p:cBhvr>
                                      <p:tavLst>
                                        <p:tav tm="0">
                                          <p:val>
                                            <p:strVal val="#ppt_x"/>
                                          </p:val>
                                        </p:tav>
                                        <p:tav tm="100000">
                                          <p:val>
                                            <p:strVal val="#ppt_x"/>
                                          </p:val>
                                        </p:tav>
                                      </p:tavLst>
                                    </p:anim>
                                    <p:anim calcmode="lin" valueType="num">
                                      <p:cBhvr>
                                        <p:cTn id="10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72"/>
                                        </p:tgtEl>
                                        <p:attrNameLst>
                                          <p:attrName>style.visibility</p:attrName>
                                        </p:attrNameLst>
                                      </p:cBhvr>
                                      <p:to>
                                        <p:strVal val="visible"/>
                                      </p:to>
                                    </p:set>
                                    <p:animEffect transition="in" filter="fade">
                                      <p:cBhvr>
                                        <p:cTn id="108" dur="500"/>
                                        <p:tgtEl>
                                          <p:spTgt spid="72"/>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73"/>
                                        </p:tgtEl>
                                        <p:attrNameLst>
                                          <p:attrName>style.visibility</p:attrName>
                                        </p:attrNameLst>
                                      </p:cBhvr>
                                      <p:to>
                                        <p:strVal val="visible"/>
                                      </p:to>
                                    </p:set>
                                    <p:animEffect transition="in" filter="fade">
                                      <p:cBhvr>
                                        <p:cTn id="113" dur="1000"/>
                                        <p:tgtEl>
                                          <p:spTgt spid="73"/>
                                        </p:tgtEl>
                                      </p:cBhvr>
                                    </p:animEffect>
                                    <p:anim calcmode="lin" valueType="num">
                                      <p:cBhvr>
                                        <p:cTn id="114" dur="1000" fill="hold"/>
                                        <p:tgtEl>
                                          <p:spTgt spid="73"/>
                                        </p:tgtEl>
                                        <p:attrNameLst>
                                          <p:attrName>ppt_x</p:attrName>
                                        </p:attrNameLst>
                                      </p:cBhvr>
                                      <p:tavLst>
                                        <p:tav tm="0">
                                          <p:val>
                                            <p:strVal val="#ppt_x"/>
                                          </p:val>
                                        </p:tav>
                                        <p:tav tm="100000">
                                          <p:val>
                                            <p:strVal val="#ppt_x"/>
                                          </p:val>
                                        </p:tav>
                                      </p:tavLst>
                                    </p:anim>
                                    <p:anim calcmode="lin" valueType="num">
                                      <p:cBhvr>
                                        <p:cTn id="115"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57">
                                            <p:txEl>
                                              <p:pRg st="0" end="0"/>
                                            </p:txEl>
                                          </p:spTgt>
                                        </p:tgtEl>
                                        <p:attrNameLst>
                                          <p:attrName>style.visibility</p:attrName>
                                        </p:attrNameLst>
                                      </p:cBhvr>
                                      <p:to>
                                        <p:strVal val="visible"/>
                                      </p:to>
                                    </p:set>
                                    <p:animEffect transition="in" filter="fade">
                                      <p:cBhvr>
                                        <p:cTn id="120" dur="500"/>
                                        <p:tgtEl>
                                          <p:spTgt spid="57">
                                            <p:txEl>
                                              <p:pRg st="0" end="0"/>
                                            </p:txEl>
                                          </p:spTgt>
                                        </p:tgtEl>
                                      </p:cBhvr>
                                    </p:animEffect>
                                  </p:childTnLst>
                                </p:cTn>
                              </p:par>
                              <p:par>
                                <p:cTn id="121" presetID="10" presetClass="entr" presetSubtype="0" fill="hold" nodeType="withEffect">
                                  <p:stCondLst>
                                    <p:cond delay="0"/>
                                  </p:stCondLst>
                                  <p:childTnLst>
                                    <p:set>
                                      <p:cBhvr>
                                        <p:cTn id="122" dur="1" fill="hold">
                                          <p:stCondLst>
                                            <p:cond delay="0"/>
                                          </p:stCondLst>
                                        </p:cTn>
                                        <p:tgtEl>
                                          <p:spTgt spid="68"/>
                                        </p:tgtEl>
                                        <p:attrNameLst>
                                          <p:attrName>style.visibility</p:attrName>
                                        </p:attrNameLst>
                                      </p:cBhvr>
                                      <p:to>
                                        <p:strVal val="visible"/>
                                      </p:to>
                                    </p:set>
                                    <p:animEffect transition="in" filter="fade">
                                      <p:cBhvr>
                                        <p:cTn id="123"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build="p"/>
      <p:bldP spid="30" grpId="0"/>
      <p:bldP spid="32" grpId="0"/>
      <p:bldP spid="53" grpId="0" build="p"/>
      <p:bldP spid="54" grpId="0" build="p"/>
      <p:bldP spid="55" grpId="0" build="p"/>
      <p:bldP spid="56" grpId="0" build="p"/>
      <p:bldP spid="57" grpId="0" build="p"/>
      <p:bldP spid="59" grpId="0" animBg="1"/>
      <p:bldP spid="60" grpId="0" animBg="1"/>
      <p:bldP spid="61" grpId="0" animBg="1"/>
      <p:bldP spid="62" grpId="0" animBg="1"/>
      <p:bldP spid="63" grpId="0" animBg="1"/>
      <p:bldP spid="64" grpId="0" animBg="1"/>
      <p:bldP spid="65" grpId="0" animBg="1"/>
      <p:bldP spid="66" grpId="0" animBg="1"/>
      <p:bldP spid="7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Supuestos del modelo de regresión lineal</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2141537"/>
            <a:ext cx="10515600" cy="546799"/>
          </a:xfrm>
        </p:spPr>
        <p:txBody>
          <a:bodyPr/>
          <a:lstStyle/>
          <a:p>
            <a:pPr marL="0" indent="0">
              <a:buNone/>
            </a:pPr>
            <a:r>
              <a:rPr lang="es-MX" dirty="0">
                <a:solidFill>
                  <a:srgbClr val="00B0F0"/>
                </a:solidFill>
                <a:latin typeface="TheSans 4-SemiLight" panose="02000403000000000003" pitchFamily="50" charset="0"/>
              </a:rPr>
              <a:t>[1] </a:t>
            </a:r>
            <a:r>
              <a:rPr lang="es-MX" sz="2400" dirty="0">
                <a:solidFill>
                  <a:schemeClr val="tx1">
                    <a:lumMod val="65000"/>
                    <a:lumOff val="35000"/>
                  </a:schemeClr>
                </a:solidFill>
                <a:latin typeface="TheSans 4-SemiLight" panose="02000403000000000003" pitchFamily="50" charset="0"/>
              </a:rPr>
              <a:t>El modelo propuesto ofrece una buena descripción de la realidad</a:t>
            </a:r>
          </a:p>
        </p:txBody>
      </p:sp>
      <p:cxnSp>
        <p:nvCxnSpPr>
          <p:cNvPr id="4" name="Conector recto 3">
            <a:extLst>
              <a:ext uri="{FF2B5EF4-FFF2-40B4-BE49-F238E27FC236}">
                <a16:creationId xmlns:a16="http://schemas.microsoft.com/office/drawing/2014/main" id="{07908DD8-7521-4C6E-866B-70BC4C0C53B1}"/>
              </a:ext>
            </a:extLst>
          </p:cNvPr>
          <p:cNvCxnSpPr>
            <a:cxnSpLocks/>
          </p:cNvCxnSpPr>
          <p:nvPr/>
        </p:nvCxnSpPr>
        <p:spPr>
          <a:xfrm>
            <a:off x="1572768" y="3750816"/>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79DE463-23CB-44D8-A2A2-A8A894A88834}"/>
              </a:ext>
            </a:extLst>
          </p:cNvPr>
          <p:cNvCxnSpPr>
            <a:cxnSpLocks/>
          </p:cNvCxnSpPr>
          <p:nvPr/>
        </p:nvCxnSpPr>
        <p:spPr>
          <a:xfrm flipH="1">
            <a:off x="1171960" y="5210808"/>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621E0540-8A9A-4032-BC6A-4FB0A75EECBA}"/>
              </a:ext>
            </a:extLst>
          </p:cNvPr>
          <p:cNvCxnSpPr>
            <a:cxnSpLocks/>
          </p:cNvCxnSpPr>
          <p:nvPr/>
        </p:nvCxnSpPr>
        <p:spPr>
          <a:xfrm flipV="1">
            <a:off x="1171960" y="3936491"/>
            <a:ext cx="2138168" cy="10927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802CFCBA-7CA4-45A1-AE7E-0992DE7D9C76}"/>
              </a:ext>
            </a:extLst>
          </p:cNvPr>
          <p:cNvCxnSpPr>
            <a:cxnSpLocks/>
          </p:cNvCxnSpPr>
          <p:nvPr/>
        </p:nvCxnSpPr>
        <p:spPr>
          <a:xfrm flipV="1">
            <a:off x="4584379" y="3975665"/>
            <a:ext cx="2138168" cy="10927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upo 26">
            <a:extLst>
              <a:ext uri="{FF2B5EF4-FFF2-40B4-BE49-F238E27FC236}">
                <a16:creationId xmlns:a16="http://schemas.microsoft.com/office/drawing/2014/main" id="{8D8D33B4-745C-4171-9BE7-4C4AB3991B35}"/>
              </a:ext>
            </a:extLst>
          </p:cNvPr>
          <p:cNvGrpSpPr/>
          <p:nvPr/>
        </p:nvGrpSpPr>
        <p:grpSpPr>
          <a:xfrm>
            <a:off x="1682688" y="3994147"/>
            <a:ext cx="1116712" cy="835913"/>
            <a:chOff x="5849498" y="4063110"/>
            <a:chExt cx="1116712" cy="835913"/>
          </a:xfrm>
        </p:grpSpPr>
        <p:sp>
          <p:nvSpPr>
            <p:cNvPr id="17" name="Elipse 16">
              <a:extLst>
                <a:ext uri="{FF2B5EF4-FFF2-40B4-BE49-F238E27FC236}">
                  <a16:creationId xmlns:a16="http://schemas.microsoft.com/office/drawing/2014/main" id="{B8DEAC92-F3B2-40B3-A1B0-8249CD4571AA}"/>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8" name="Elipse 17">
              <a:extLst>
                <a:ext uri="{FF2B5EF4-FFF2-40B4-BE49-F238E27FC236}">
                  <a16:creationId xmlns:a16="http://schemas.microsoft.com/office/drawing/2014/main" id="{5D7D9780-8CEF-41D1-BFFC-7178445F599D}"/>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0" name="Elipse 19">
              <a:extLst>
                <a:ext uri="{FF2B5EF4-FFF2-40B4-BE49-F238E27FC236}">
                  <a16:creationId xmlns:a16="http://schemas.microsoft.com/office/drawing/2014/main" id="{5D8008A3-DE33-42B2-BBAA-B8529E65F07B}"/>
                </a:ext>
              </a:extLst>
            </p:cNvPr>
            <p:cNvSpPr/>
            <p:nvPr/>
          </p:nvSpPr>
          <p:spPr>
            <a:xfrm>
              <a:off x="6125720" y="455078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0340A66B-954B-4469-9FEF-15644E6C2625}"/>
                </a:ext>
              </a:extLst>
            </p:cNvPr>
            <p:cNvSpPr/>
            <p:nvPr/>
          </p:nvSpPr>
          <p:spPr>
            <a:xfrm>
              <a:off x="6380988" y="47466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FCD93F60-699F-4833-B3BC-439FA1092648}"/>
                </a:ext>
              </a:extLst>
            </p:cNvPr>
            <p:cNvSpPr/>
            <p:nvPr/>
          </p:nvSpPr>
          <p:spPr>
            <a:xfrm>
              <a:off x="6319268" y="4337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2DC3D1A0-D405-4FBC-8507-7DCAA7953CC3}"/>
                </a:ext>
              </a:extLst>
            </p:cNvPr>
            <p:cNvSpPr/>
            <p:nvPr/>
          </p:nvSpPr>
          <p:spPr>
            <a:xfrm>
              <a:off x="6563868" y="45187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72C1DA35-AA35-43F1-BB7E-EDF19216964D}"/>
                </a:ext>
              </a:extLst>
            </p:cNvPr>
            <p:cNvSpPr/>
            <p:nvPr/>
          </p:nvSpPr>
          <p:spPr>
            <a:xfrm>
              <a:off x="6682740" y="429170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07C2B532-616C-4CDC-8132-BA2475B45B8F}"/>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6" name="Elipse 25">
              <a:extLst>
                <a:ext uri="{FF2B5EF4-FFF2-40B4-BE49-F238E27FC236}">
                  <a16:creationId xmlns:a16="http://schemas.microsoft.com/office/drawing/2014/main" id="{1F4CB264-B268-4961-9884-7EE9B09DB705}"/>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p:grpSp>
        <p:nvGrpSpPr>
          <p:cNvPr id="42" name="Grupo 41">
            <a:extLst>
              <a:ext uri="{FF2B5EF4-FFF2-40B4-BE49-F238E27FC236}">
                <a16:creationId xmlns:a16="http://schemas.microsoft.com/office/drawing/2014/main" id="{25762AC5-2532-481E-B4CB-51ACB4DDC0A6}"/>
              </a:ext>
            </a:extLst>
          </p:cNvPr>
          <p:cNvGrpSpPr/>
          <p:nvPr/>
        </p:nvGrpSpPr>
        <p:grpSpPr>
          <a:xfrm>
            <a:off x="5075479" y="3810884"/>
            <a:ext cx="1263009" cy="1218316"/>
            <a:chOff x="5075479" y="3810884"/>
            <a:chExt cx="1263009" cy="1218316"/>
          </a:xfrm>
        </p:grpSpPr>
        <p:grpSp>
          <p:nvGrpSpPr>
            <p:cNvPr id="28" name="Grupo 27">
              <a:extLst>
                <a:ext uri="{FF2B5EF4-FFF2-40B4-BE49-F238E27FC236}">
                  <a16:creationId xmlns:a16="http://schemas.microsoft.com/office/drawing/2014/main" id="{1D8DEB54-C750-42C2-B6F5-66E93153E5A6}"/>
                </a:ext>
              </a:extLst>
            </p:cNvPr>
            <p:cNvGrpSpPr/>
            <p:nvPr/>
          </p:nvGrpSpPr>
          <p:grpSpPr>
            <a:xfrm>
              <a:off x="5075479" y="3810884"/>
              <a:ext cx="1263009" cy="996316"/>
              <a:chOff x="5849498" y="3902707"/>
              <a:chExt cx="1263009" cy="996316"/>
            </a:xfrm>
          </p:grpSpPr>
          <p:sp>
            <p:nvSpPr>
              <p:cNvPr id="29" name="Elipse 28">
                <a:extLst>
                  <a:ext uri="{FF2B5EF4-FFF2-40B4-BE49-F238E27FC236}">
                    <a16:creationId xmlns:a16="http://schemas.microsoft.com/office/drawing/2014/main" id="{22825246-C07B-46E6-B1D9-9A11E91424B2}"/>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2DE732B6-06DE-4897-905B-7686CA361CCA}"/>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FAC7026B-3B92-4EC0-80EC-A740E93AA141}"/>
                  </a:ext>
                </a:extLst>
              </p:cNvPr>
              <p:cNvSpPr/>
              <p:nvPr/>
            </p:nvSpPr>
            <p:spPr>
              <a:xfrm>
                <a:off x="6637021" y="483374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2" name="Elipse 31">
                <a:extLst>
                  <a:ext uri="{FF2B5EF4-FFF2-40B4-BE49-F238E27FC236}">
                    <a16:creationId xmlns:a16="http://schemas.microsoft.com/office/drawing/2014/main" id="{6AFE7F77-C7BA-4F0D-976F-2B09DFE95C91}"/>
                  </a:ext>
                </a:extLst>
              </p:cNvPr>
              <p:cNvSpPr/>
              <p:nvPr/>
            </p:nvSpPr>
            <p:spPr>
              <a:xfrm>
                <a:off x="6344412" y="472261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3" name="Elipse 32">
                <a:extLst>
                  <a:ext uri="{FF2B5EF4-FFF2-40B4-BE49-F238E27FC236}">
                    <a16:creationId xmlns:a16="http://schemas.microsoft.com/office/drawing/2014/main" id="{C22410A9-BD07-4985-B52C-9F835CD6C7AF}"/>
                  </a:ext>
                </a:extLst>
              </p:cNvPr>
              <p:cNvSpPr/>
              <p:nvPr/>
            </p:nvSpPr>
            <p:spPr>
              <a:xfrm>
                <a:off x="6897631" y="476833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4" name="Elipse 33">
                <a:extLst>
                  <a:ext uri="{FF2B5EF4-FFF2-40B4-BE49-F238E27FC236}">
                    <a16:creationId xmlns:a16="http://schemas.microsoft.com/office/drawing/2014/main" id="{61A4593C-7907-4673-AEF2-62CD2C03BA95}"/>
                  </a:ext>
                </a:extLst>
              </p:cNvPr>
              <p:cNvSpPr/>
              <p:nvPr/>
            </p:nvSpPr>
            <p:spPr>
              <a:xfrm>
                <a:off x="7066787" y="390270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5" name="Elipse 34">
                <a:extLst>
                  <a:ext uri="{FF2B5EF4-FFF2-40B4-BE49-F238E27FC236}">
                    <a16:creationId xmlns:a16="http://schemas.microsoft.com/office/drawing/2014/main" id="{B9D35719-BD10-4156-BAAF-8BD732D7B619}"/>
                  </a:ext>
                </a:extLst>
              </p:cNvPr>
              <p:cNvSpPr/>
              <p:nvPr/>
            </p:nvSpPr>
            <p:spPr>
              <a:xfrm>
                <a:off x="7066788" y="435622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6" name="Elipse 35">
                <a:extLst>
                  <a:ext uri="{FF2B5EF4-FFF2-40B4-BE49-F238E27FC236}">
                    <a16:creationId xmlns:a16="http://schemas.microsoft.com/office/drawing/2014/main" id="{4494D479-E926-4793-9E08-A4C156E368EC}"/>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7" name="Elipse 36">
                <a:extLst>
                  <a:ext uri="{FF2B5EF4-FFF2-40B4-BE49-F238E27FC236}">
                    <a16:creationId xmlns:a16="http://schemas.microsoft.com/office/drawing/2014/main" id="{798EDB03-3EA0-478B-84A4-14F50080BF06}"/>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p:sp>
          <p:nvSpPr>
            <p:cNvPr id="38" name="Elipse 37">
              <a:extLst>
                <a:ext uri="{FF2B5EF4-FFF2-40B4-BE49-F238E27FC236}">
                  <a16:creationId xmlns:a16="http://schemas.microsoft.com/office/drawing/2014/main" id="{C3056B2D-7A83-43FE-97ED-78B12C13CB5B}"/>
                </a:ext>
              </a:extLst>
            </p:cNvPr>
            <p:cNvSpPr/>
            <p:nvPr/>
          </p:nvSpPr>
          <p:spPr>
            <a:xfrm>
              <a:off x="5238460" y="440410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9" name="Elipse 38">
              <a:extLst>
                <a:ext uri="{FF2B5EF4-FFF2-40B4-BE49-F238E27FC236}">
                  <a16:creationId xmlns:a16="http://schemas.microsoft.com/office/drawing/2014/main" id="{E93C9D40-E1DB-4CA9-BED4-BBC923BD8F22}"/>
                </a:ext>
              </a:extLst>
            </p:cNvPr>
            <p:cNvSpPr/>
            <p:nvPr/>
          </p:nvSpPr>
          <p:spPr>
            <a:xfrm>
              <a:off x="5681275" y="498348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p:cxnSp>
        <p:nvCxnSpPr>
          <p:cNvPr id="40" name="Conector recto 39">
            <a:extLst>
              <a:ext uri="{FF2B5EF4-FFF2-40B4-BE49-F238E27FC236}">
                <a16:creationId xmlns:a16="http://schemas.microsoft.com/office/drawing/2014/main" id="{E4161BC4-2D56-4504-8046-702CFB2BBF51}"/>
              </a:ext>
            </a:extLst>
          </p:cNvPr>
          <p:cNvCxnSpPr>
            <a:cxnSpLocks/>
          </p:cNvCxnSpPr>
          <p:nvPr/>
        </p:nvCxnSpPr>
        <p:spPr>
          <a:xfrm>
            <a:off x="4968240" y="3750816"/>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9D983A7F-F65B-49E9-9A23-4BC045E81B31}"/>
              </a:ext>
            </a:extLst>
          </p:cNvPr>
          <p:cNvCxnSpPr>
            <a:cxnSpLocks/>
          </p:cNvCxnSpPr>
          <p:nvPr/>
        </p:nvCxnSpPr>
        <p:spPr>
          <a:xfrm flipH="1">
            <a:off x="4567432" y="5210808"/>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44" name="Grupo 43">
            <a:extLst>
              <a:ext uri="{FF2B5EF4-FFF2-40B4-BE49-F238E27FC236}">
                <a16:creationId xmlns:a16="http://schemas.microsoft.com/office/drawing/2014/main" id="{FC882EC2-C8C4-402A-B866-3CBBE1D6929F}"/>
              </a:ext>
            </a:extLst>
          </p:cNvPr>
          <p:cNvGrpSpPr/>
          <p:nvPr/>
        </p:nvGrpSpPr>
        <p:grpSpPr>
          <a:xfrm>
            <a:off x="8854812" y="3771710"/>
            <a:ext cx="1263009" cy="1218316"/>
            <a:chOff x="5075479" y="3810884"/>
            <a:chExt cx="1263009" cy="1218316"/>
          </a:xfrm>
        </p:grpSpPr>
        <p:grpSp>
          <p:nvGrpSpPr>
            <p:cNvPr id="45" name="Grupo 44">
              <a:extLst>
                <a:ext uri="{FF2B5EF4-FFF2-40B4-BE49-F238E27FC236}">
                  <a16:creationId xmlns:a16="http://schemas.microsoft.com/office/drawing/2014/main" id="{5B65EDCA-B8F8-4CF0-89DF-49CEAB48AED8}"/>
                </a:ext>
              </a:extLst>
            </p:cNvPr>
            <p:cNvGrpSpPr/>
            <p:nvPr/>
          </p:nvGrpSpPr>
          <p:grpSpPr>
            <a:xfrm>
              <a:off x="5075479" y="3810884"/>
              <a:ext cx="1263009" cy="996316"/>
              <a:chOff x="5849498" y="3902707"/>
              <a:chExt cx="1263009" cy="996316"/>
            </a:xfrm>
          </p:grpSpPr>
          <p:sp>
            <p:nvSpPr>
              <p:cNvPr id="48" name="Elipse 47">
                <a:extLst>
                  <a:ext uri="{FF2B5EF4-FFF2-40B4-BE49-F238E27FC236}">
                    <a16:creationId xmlns:a16="http://schemas.microsoft.com/office/drawing/2014/main" id="{CA2B08ED-0B28-4BB1-A6FC-9806C2038585}"/>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9" name="Elipse 48">
                <a:extLst>
                  <a:ext uri="{FF2B5EF4-FFF2-40B4-BE49-F238E27FC236}">
                    <a16:creationId xmlns:a16="http://schemas.microsoft.com/office/drawing/2014/main" id="{56FF1F36-3606-4996-A939-CEBDB41A8B3A}"/>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0" name="Elipse 49">
                <a:extLst>
                  <a:ext uri="{FF2B5EF4-FFF2-40B4-BE49-F238E27FC236}">
                    <a16:creationId xmlns:a16="http://schemas.microsoft.com/office/drawing/2014/main" id="{68E52BBF-D570-45D0-B0BE-143408F9CDE4}"/>
                  </a:ext>
                </a:extLst>
              </p:cNvPr>
              <p:cNvSpPr/>
              <p:nvPr/>
            </p:nvSpPr>
            <p:spPr>
              <a:xfrm>
                <a:off x="6637021" y="483374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1" name="Elipse 50">
                <a:extLst>
                  <a:ext uri="{FF2B5EF4-FFF2-40B4-BE49-F238E27FC236}">
                    <a16:creationId xmlns:a16="http://schemas.microsoft.com/office/drawing/2014/main" id="{2897BED3-D371-49FB-990C-F6B1610A7B11}"/>
                  </a:ext>
                </a:extLst>
              </p:cNvPr>
              <p:cNvSpPr/>
              <p:nvPr/>
            </p:nvSpPr>
            <p:spPr>
              <a:xfrm>
                <a:off x="6344412" y="472261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2" name="Elipse 51">
                <a:extLst>
                  <a:ext uri="{FF2B5EF4-FFF2-40B4-BE49-F238E27FC236}">
                    <a16:creationId xmlns:a16="http://schemas.microsoft.com/office/drawing/2014/main" id="{8C3CE1D6-BC7E-43A1-AFD2-929B119F951B}"/>
                  </a:ext>
                </a:extLst>
              </p:cNvPr>
              <p:cNvSpPr/>
              <p:nvPr/>
            </p:nvSpPr>
            <p:spPr>
              <a:xfrm>
                <a:off x="6897631" y="476833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3" name="Elipse 52">
                <a:extLst>
                  <a:ext uri="{FF2B5EF4-FFF2-40B4-BE49-F238E27FC236}">
                    <a16:creationId xmlns:a16="http://schemas.microsoft.com/office/drawing/2014/main" id="{014DF869-7FF4-4A61-8399-8CA8130BAA58}"/>
                  </a:ext>
                </a:extLst>
              </p:cNvPr>
              <p:cNvSpPr/>
              <p:nvPr/>
            </p:nvSpPr>
            <p:spPr>
              <a:xfrm>
                <a:off x="7066787" y="390270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8B82C315-FACA-4C6C-B176-62945B448127}"/>
                  </a:ext>
                </a:extLst>
              </p:cNvPr>
              <p:cNvSpPr/>
              <p:nvPr/>
            </p:nvSpPr>
            <p:spPr>
              <a:xfrm>
                <a:off x="7066788" y="435622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5" name="Elipse 54">
                <a:extLst>
                  <a:ext uri="{FF2B5EF4-FFF2-40B4-BE49-F238E27FC236}">
                    <a16:creationId xmlns:a16="http://schemas.microsoft.com/office/drawing/2014/main" id="{6461A51D-016E-48D4-90A0-1F22BCB28297}"/>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E65B5CF7-5987-44C9-864F-F5E821897502}"/>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p:sp>
          <p:nvSpPr>
            <p:cNvPr id="46" name="Elipse 45">
              <a:extLst>
                <a:ext uri="{FF2B5EF4-FFF2-40B4-BE49-F238E27FC236}">
                  <a16:creationId xmlns:a16="http://schemas.microsoft.com/office/drawing/2014/main" id="{3B10B1B8-E171-4A5C-BDB2-C28CDB170AED}"/>
                </a:ext>
              </a:extLst>
            </p:cNvPr>
            <p:cNvSpPr/>
            <p:nvPr/>
          </p:nvSpPr>
          <p:spPr>
            <a:xfrm>
              <a:off x="5238460" y="440410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7" name="Elipse 46">
              <a:extLst>
                <a:ext uri="{FF2B5EF4-FFF2-40B4-BE49-F238E27FC236}">
                  <a16:creationId xmlns:a16="http://schemas.microsoft.com/office/drawing/2014/main" id="{B2616DD9-D3F9-4BB2-9EF3-BBE2DCBF9725}"/>
                </a:ext>
              </a:extLst>
            </p:cNvPr>
            <p:cNvSpPr/>
            <p:nvPr/>
          </p:nvSpPr>
          <p:spPr>
            <a:xfrm>
              <a:off x="5681275" y="498348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p:cxnSp>
        <p:nvCxnSpPr>
          <p:cNvPr id="57" name="Conector recto 56">
            <a:extLst>
              <a:ext uri="{FF2B5EF4-FFF2-40B4-BE49-F238E27FC236}">
                <a16:creationId xmlns:a16="http://schemas.microsoft.com/office/drawing/2014/main" id="{D5DC032C-77B4-44A9-8AFD-AE04EDE68F5E}"/>
              </a:ext>
            </a:extLst>
          </p:cNvPr>
          <p:cNvCxnSpPr>
            <a:cxnSpLocks/>
          </p:cNvCxnSpPr>
          <p:nvPr/>
        </p:nvCxnSpPr>
        <p:spPr>
          <a:xfrm>
            <a:off x="8747573" y="3711642"/>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Conector recto 57">
            <a:extLst>
              <a:ext uri="{FF2B5EF4-FFF2-40B4-BE49-F238E27FC236}">
                <a16:creationId xmlns:a16="http://schemas.microsoft.com/office/drawing/2014/main" id="{C08A7B69-5419-4588-8031-151E316328A2}"/>
              </a:ext>
            </a:extLst>
          </p:cNvPr>
          <p:cNvCxnSpPr>
            <a:cxnSpLocks/>
          </p:cNvCxnSpPr>
          <p:nvPr/>
        </p:nvCxnSpPr>
        <p:spPr>
          <a:xfrm flipH="1">
            <a:off x="8346765" y="5171634"/>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66" name="Forma libre: forma 65">
            <a:extLst>
              <a:ext uri="{FF2B5EF4-FFF2-40B4-BE49-F238E27FC236}">
                <a16:creationId xmlns:a16="http://schemas.microsoft.com/office/drawing/2014/main" id="{FCBA3F95-C014-4DA8-9AD3-30CDF4E98A70}"/>
              </a:ext>
            </a:extLst>
          </p:cNvPr>
          <p:cNvSpPr/>
          <p:nvPr/>
        </p:nvSpPr>
        <p:spPr>
          <a:xfrm>
            <a:off x="8833104" y="3721608"/>
            <a:ext cx="1252728" cy="1175884"/>
          </a:xfrm>
          <a:custGeom>
            <a:avLst/>
            <a:gdLst>
              <a:gd name="connsiteX0" fmla="*/ 0 w 1252728"/>
              <a:gd name="connsiteY0" fmla="*/ 356616 h 1175884"/>
              <a:gd name="connsiteX1" fmla="*/ 667512 w 1252728"/>
              <a:gd name="connsiteY1" fmla="*/ 1170432 h 1175884"/>
              <a:gd name="connsiteX2" fmla="*/ 1252728 w 1252728"/>
              <a:gd name="connsiteY2" fmla="*/ 0 h 1175884"/>
            </a:gdLst>
            <a:ahLst/>
            <a:cxnLst>
              <a:cxn ang="0">
                <a:pos x="connsiteX0" y="connsiteY0"/>
              </a:cxn>
              <a:cxn ang="0">
                <a:pos x="connsiteX1" y="connsiteY1"/>
              </a:cxn>
              <a:cxn ang="0">
                <a:pos x="connsiteX2" y="connsiteY2"/>
              </a:cxn>
            </a:cxnLst>
            <a:rect l="l" t="t" r="r" b="b"/>
            <a:pathLst>
              <a:path w="1252728" h="1175884">
                <a:moveTo>
                  <a:pt x="0" y="356616"/>
                </a:moveTo>
                <a:cubicBezTo>
                  <a:pt x="229362" y="793242"/>
                  <a:pt x="458724" y="1229868"/>
                  <a:pt x="667512" y="1170432"/>
                </a:cubicBezTo>
                <a:cubicBezTo>
                  <a:pt x="876300" y="1110996"/>
                  <a:pt x="1156716" y="245364"/>
                  <a:pt x="1252728" y="0"/>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s-CO"/>
          </a:p>
        </p:txBody>
      </p:sp>
      <p:sp>
        <p:nvSpPr>
          <p:cNvPr id="59" name="CuadroTexto 58">
            <a:extLst>
              <a:ext uri="{FF2B5EF4-FFF2-40B4-BE49-F238E27FC236}">
                <a16:creationId xmlns:a16="http://schemas.microsoft.com/office/drawing/2014/main" id="{B33D183C-22DF-43EE-8BB9-AA5D7B03C07F}"/>
              </a:ext>
            </a:extLst>
          </p:cNvPr>
          <p:cNvSpPr txBox="1"/>
          <p:nvPr/>
        </p:nvSpPr>
        <p:spPr>
          <a:xfrm>
            <a:off x="8537270" y="5890717"/>
            <a:ext cx="2868508" cy="769441"/>
          </a:xfrm>
          <a:prstGeom prst="rect">
            <a:avLst/>
          </a:prstGeom>
          <a:noFill/>
        </p:spPr>
        <p:txBody>
          <a:bodyPr wrap="square" rtlCol="0">
            <a:spAutoFit/>
          </a:bodyPr>
          <a:lstStyle/>
          <a:p>
            <a:pPr algn="ctr"/>
            <a:r>
              <a:rPr lang="es-MX" sz="1600" dirty="0">
                <a:solidFill>
                  <a:schemeClr val="accent1"/>
                </a:solidFill>
                <a:latin typeface="TheSans 4-SemiLight" panose="02000403000000000003" pitchFamily="50" charset="0"/>
              </a:rPr>
              <a:t>Implicación</a:t>
            </a:r>
          </a:p>
          <a:p>
            <a:pPr algn="ctr"/>
            <a:r>
              <a:rPr lang="es-MX" sz="1400" dirty="0">
                <a:solidFill>
                  <a:schemeClr val="tx1">
                    <a:lumMod val="65000"/>
                    <a:lumOff val="35000"/>
                  </a:schemeClr>
                </a:solidFill>
                <a:latin typeface="TheSans 4-SemiLight" panose="02000403000000000003" pitchFamily="50" charset="0"/>
              </a:rPr>
              <a:t>El modelo es adecuado para describir el fenómeno de interés</a:t>
            </a:r>
            <a:endParaRPr lang="es-CO" sz="1400" dirty="0">
              <a:solidFill>
                <a:schemeClr val="tx1">
                  <a:lumMod val="65000"/>
                  <a:lumOff val="35000"/>
                </a:schemeClr>
              </a:solidFill>
              <a:latin typeface="TheSans 4-SemiLight" panose="02000403000000000003" pitchFamily="50" charset="0"/>
            </a:endParaRPr>
          </a:p>
        </p:txBody>
      </p:sp>
      <p:pic>
        <p:nvPicPr>
          <p:cNvPr id="60" name="Gráfico 59">
            <a:extLst>
              <a:ext uri="{FF2B5EF4-FFF2-40B4-BE49-F238E27FC236}">
                <a16:creationId xmlns:a16="http://schemas.microsoft.com/office/drawing/2014/main" id="{0D187AE0-041C-4AD0-BE68-70044DDC50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100360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down)">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down)">
                                      <p:cBhvr>
                                        <p:cTn id="33" dur="500"/>
                                        <p:tgtEl>
                                          <p:spTgt spid="4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down)">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7"/>
                                        </p:tgtEl>
                                        <p:attrNameLst>
                                          <p:attrName>style.visibility</p:attrName>
                                        </p:attrNameLst>
                                      </p:cBhvr>
                                      <p:to>
                                        <p:strVal val="visible"/>
                                      </p:to>
                                    </p:set>
                                    <p:animEffect transition="in" filter="fade">
                                      <p:cBhvr>
                                        <p:cTn id="43" dur="500"/>
                                        <p:tgtEl>
                                          <p:spTgt spid="57"/>
                                        </p:tgtEl>
                                      </p:cBhvr>
                                    </p:animEffect>
                                  </p:childTnLst>
                                </p:cTn>
                              </p:par>
                              <p:par>
                                <p:cTn id="44" presetID="10" presetClass="entr" presetSubtype="0" fill="hold" nodeType="with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44"/>
                                        </p:tgtEl>
                                        <p:attrNameLst>
                                          <p:attrName>style.visibility</p:attrName>
                                        </p:attrNameLst>
                                      </p:cBhvr>
                                      <p:to>
                                        <p:strVal val="visible"/>
                                      </p:to>
                                    </p:set>
                                    <p:animEffect transition="in" filter="wipe(down)">
                                      <p:cBhvr>
                                        <p:cTn id="51" dur="500"/>
                                        <p:tgtEl>
                                          <p:spTgt spid="44"/>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66"/>
                                        </p:tgtEl>
                                        <p:attrNameLst>
                                          <p:attrName>style.visibility</p:attrName>
                                        </p:attrNameLst>
                                      </p:cBhvr>
                                      <p:to>
                                        <p:strVal val="visible"/>
                                      </p:to>
                                    </p:set>
                                    <p:animEffect transition="in" filter="wipe(left)">
                                      <p:cBhvr>
                                        <p:cTn id="56" dur="500"/>
                                        <p:tgtEl>
                                          <p:spTgt spid="66"/>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iterate type="lt">
                                    <p:tmPct val="0"/>
                                  </p:iterate>
                                  <p:childTnLst>
                                    <p:set>
                                      <p:cBhvr>
                                        <p:cTn id="60" dur="1" fill="hold">
                                          <p:stCondLst>
                                            <p:cond delay="0"/>
                                          </p:stCondLst>
                                        </p:cTn>
                                        <p:tgtEl>
                                          <p:spTgt spid="59"/>
                                        </p:tgtEl>
                                        <p:attrNameLst>
                                          <p:attrName>style.visibility</p:attrName>
                                        </p:attrNameLst>
                                      </p:cBhvr>
                                      <p:to>
                                        <p:strVal val="visible"/>
                                      </p:to>
                                    </p:set>
                                    <p:animEffect transition="in" filter="fade">
                                      <p:cBhvr>
                                        <p:cTn id="6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Conceptos Importantes </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1912937"/>
            <a:ext cx="10515600" cy="4351338"/>
          </a:xfrm>
        </p:spPr>
        <p:txBody>
          <a:bodyPr>
            <a:normAutofit fontScale="92500" lnSpcReduction="10000"/>
          </a:bodyPr>
          <a:lstStyle/>
          <a:p>
            <a:pPr marL="0" indent="0">
              <a:lnSpc>
                <a:spcPct val="150000"/>
              </a:lnSpc>
              <a:buNone/>
            </a:pPr>
            <a:r>
              <a:rPr lang="es-MX" dirty="0">
                <a:solidFill>
                  <a:srgbClr val="00B0F0"/>
                </a:solidFill>
                <a:latin typeface="TheSans 4-SemiLight" panose="02000403000000000003" pitchFamily="50" charset="0"/>
              </a:rPr>
              <a:t>Modelo: </a:t>
            </a:r>
            <a:r>
              <a:rPr lang="es-MX" sz="2400" dirty="0">
                <a:solidFill>
                  <a:schemeClr val="tx1">
                    <a:lumMod val="65000"/>
                    <a:lumOff val="35000"/>
                  </a:schemeClr>
                </a:solidFill>
                <a:latin typeface="TheSans 4-SemiLight" panose="02000403000000000003" pitchFamily="50" charset="0"/>
              </a:rPr>
              <a:t>Representación simplificada de la realidad que contiene los aspectos mas importantes de la misma. </a:t>
            </a:r>
          </a:p>
          <a:p>
            <a:pPr marL="0" indent="0">
              <a:lnSpc>
                <a:spcPct val="150000"/>
              </a:lnSpc>
              <a:buNone/>
            </a:pPr>
            <a:endParaRPr lang="es-MX" sz="2400" dirty="0">
              <a:solidFill>
                <a:schemeClr val="tx1">
                  <a:lumMod val="65000"/>
                  <a:lumOff val="35000"/>
                </a:schemeClr>
              </a:solidFill>
              <a:latin typeface="TheSans 4-SemiLight" panose="02000403000000000003" pitchFamily="50" charset="0"/>
            </a:endParaRPr>
          </a:p>
          <a:p>
            <a:pPr marL="0" indent="0">
              <a:lnSpc>
                <a:spcPct val="150000"/>
              </a:lnSpc>
              <a:buNone/>
            </a:pPr>
            <a:r>
              <a:rPr lang="es-MX" dirty="0">
                <a:solidFill>
                  <a:srgbClr val="00B0F0"/>
                </a:solidFill>
                <a:latin typeface="TheSans 4-SemiLight" panose="02000403000000000003" pitchFamily="50" charset="0"/>
              </a:rPr>
              <a:t>Modelo estadístico: </a:t>
            </a:r>
            <a:r>
              <a:rPr lang="es-MX" sz="2400" dirty="0">
                <a:solidFill>
                  <a:schemeClr val="tx1">
                    <a:lumMod val="65000"/>
                    <a:lumOff val="35000"/>
                  </a:schemeClr>
                </a:solidFill>
                <a:latin typeface="TheSans 4-SemiLight" panose="02000403000000000003" pitchFamily="50" charset="0"/>
              </a:rPr>
              <a:t>Modelo que incorpora un elemento de aleatoriedad</a:t>
            </a:r>
          </a:p>
          <a:p>
            <a:pPr marL="0" indent="0">
              <a:lnSpc>
                <a:spcPct val="150000"/>
              </a:lnSpc>
              <a:buNone/>
            </a:pPr>
            <a:endParaRPr lang="es-MX" dirty="0">
              <a:latin typeface="TheSans 4-SemiLight" panose="02000403000000000003" pitchFamily="50" charset="0"/>
            </a:endParaRPr>
          </a:p>
          <a:p>
            <a:pPr marL="0" indent="0">
              <a:lnSpc>
                <a:spcPct val="150000"/>
              </a:lnSpc>
              <a:buNone/>
            </a:pPr>
            <a:r>
              <a:rPr lang="es-MX" dirty="0">
                <a:solidFill>
                  <a:srgbClr val="00B0F0"/>
                </a:solidFill>
                <a:latin typeface="TheSans 4-SemiLight" panose="02000403000000000003" pitchFamily="50" charset="0"/>
              </a:rPr>
              <a:t>Parámetros: </a:t>
            </a:r>
            <a:r>
              <a:rPr lang="es-MX" sz="2400" dirty="0">
                <a:solidFill>
                  <a:schemeClr val="tx1">
                    <a:lumMod val="65000"/>
                    <a:lumOff val="35000"/>
                  </a:schemeClr>
                </a:solidFill>
                <a:latin typeface="TheSans 4-SemiLight" panose="02000403000000000003" pitchFamily="50" charset="0"/>
              </a:rPr>
              <a:t>Cantidades fijas y usualmente desconocidas que indexa el modelo y representan características de la población</a:t>
            </a:r>
            <a:endParaRPr lang="es-CO" sz="2400" dirty="0">
              <a:solidFill>
                <a:schemeClr val="tx1">
                  <a:lumMod val="65000"/>
                  <a:lumOff val="35000"/>
                </a:schemeClr>
              </a:solidFill>
              <a:latin typeface="TheSans 4-SemiLight" panose="02000403000000000003" pitchFamily="50" charset="0"/>
            </a:endParaRPr>
          </a:p>
        </p:txBody>
      </p:sp>
    </p:spTree>
    <p:extLst>
      <p:ext uri="{BB962C8B-B14F-4D97-AF65-F5344CB8AC3E}">
        <p14:creationId xmlns:p14="http://schemas.microsoft.com/office/powerpoint/2010/main" val="10170873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1" name="Conector recto 40">
            <a:extLst>
              <a:ext uri="{FF2B5EF4-FFF2-40B4-BE49-F238E27FC236}">
                <a16:creationId xmlns:a16="http://schemas.microsoft.com/office/drawing/2014/main" id="{9D983A7F-F65B-49E9-9A23-4BC045E81B31}"/>
              </a:ext>
            </a:extLst>
          </p:cNvPr>
          <p:cNvCxnSpPr>
            <a:cxnSpLocks/>
          </p:cNvCxnSpPr>
          <p:nvPr/>
        </p:nvCxnSpPr>
        <p:spPr>
          <a:xfrm flipH="1">
            <a:off x="7046377" y="4657679"/>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Supuestos del modelo de regresión lineal</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2141537"/>
            <a:ext cx="10515600" cy="546799"/>
          </a:xfrm>
        </p:spPr>
        <p:txBody>
          <a:bodyPr/>
          <a:lstStyle/>
          <a:p>
            <a:pPr marL="0" indent="0">
              <a:buNone/>
            </a:pPr>
            <a:r>
              <a:rPr lang="es-MX" dirty="0">
                <a:solidFill>
                  <a:srgbClr val="00B0F0"/>
                </a:solidFill>
                <a:latin typeface="TheSans 4-SemiLight" panose="02000403000000000003" pitchFamily="50" charset="0"/>
              </a:rPr>
              <a:t>[2] </a:t>
            </a:r>
            <a:r>
              <a:rPr lang="es-MX" sz="2400" dirty="0">
                <a:solidFill>
                  <a:schemeClr val="tx1">
                    <a:lumMod val="65000"/>
                    <a:lumOff val="35000"/>
                  </a:schemeClr>
                </a:solidFill>
                <a:latin typeface="TheSans 4-SemiLight" panose="02000403000000000003" pitchFamily="50" charset="0"/>
              </a:rPr>
              <a:t>La media de los errores es cero</a:t>
            </a:r>
          </a:p>
        </p:txBody>
      </p:sp>
      <p:cxnSp>
        <p:nvCxnSpPr>
          <p:cNvPr id="4" name="Conector recto 3">
            <a:extLst>
              <a:ext uri="{FF2B5EF4-FFF2-40B4-BE49-F238E27FC236}">
                <a16:creationId xmlns:a16="http://schemas.microsoft.com/office/drawing/2014/main" id="{07908DD8-7521-4C6E-866B-70BC4C0C53B1}"/>
              </a:ext>
            </a:extLst>
          </p:cNvPr>
          <p:cNvCxnSpPr>
            <a:cxnSpLocks/>
          </p:cNvCxnSpPr>
          <p:nvPr/>
        </p:nvCxnSpPr>
        <p:spPr>
          <a:xfrm>
            <a:off x="1572768" y="3750816"/>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79DE463-23CB-44D8-A2A2-A8A894A88834}"/>
              </a:ext>
            </a:extLst>
          </p:cNvPr>
          <p:cNvCxnSpPr>
            <a:cxnSpLocks/>
          </p:cNvCxnSpPr>
          <p:nvPr/>
        </p:nvCxnSpPr>
        <p:spPr>
          <a:xfrm flipH="1">
            <a:off x="1171960" y="5210808"/>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621E0540-8A9A-4032-BC6A-4FB0A75EECBA}"/>
              </a:ext>
            </a:extLst>
          </p:cNvPr>
          <p:cNvCxnSpPr>
            <a:cxnSpLocks/>
          </p:cNvCxnSpPr>
          <p:nvPr/>
        </p:nvCxnSpPr>
        <p:spPr>
          <a:xfrm flipV="1">
            <a:off x="1171960" y="3936491"/>
            <a:ext cx="2138168" cy="10927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upo 26">
            <a:extLst>
              <a:ext uri="{FF2B5EF4-FFF2-40B4-BE49-F238E27FC236}">
                <a16:creationId xmlns:a16="http://schemas.microsoft.com/office/drawing/2014/main" id="{8D8D33B4-745C-4171-9BE7-4C4AB3991B35}"/>
              </a:ext>
            </a:extLst>
          </p:cNvPr>
          <p:cNvGrpSpPr/>
          <p:nvPr/>
        </p:nvGrpSpPr>
        <p:grpSpPr>
          <a:xfrm>
            <a:off x="1682688" y="3994147"/>
            <a:ext cx="1116712" cy="835913"/>
            <a:chOff x="5849498" y="4063110"/>
            <a:chExt cx="1116712" cy="835913"/>
          </a:xfrm>
        </p:grpSpPr>
        <p:sp>
          <p:nvSpPr>
            <p:cNvPr id="17" name="Elipse 16">
              <a:extLst>
                <a:ext uri="{FF2B5EF4-FFF2-40B4-BE49-F238E27FC236}">
                  <a16:creationId xmlns:a16="http://schemas.microsoft.com/office/drawing/2014/main" id="{B8DEAC92-F3B2-40B3-A1B0-8249CD4571AA}"/>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8" name="Elipse 17">
              <a:extLst>
                <a:ext uri="{FF2B5EF4-FFF2-40B4-BE49-F238E27FC236}">
                  <a16:creationId xmlns:a16="http://schemas.microsoft.com/office/drawing/2014/main" id="{5D7D9780-8CEF-41D1-BFFC-7178445F599D}"/>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0" name="Elipse 19">
              <a:extLst>
                <a:ext uri="{FF2B5EF4-FFF2-40B4-BE49-F238E27FC236}">
                  <a16:creationId xmlns:a16="http://schemas.microsoft.com/office/drawing/2014/main" id="{5D8008A3-DE33-42B2-BBAA-B8529E65F07B}"/>
                </a:ext>
              </a:extLst>
            </p:cNvPr>
            <p:cNvSpPr/>
            <p:nvPr/>
          </p:nvSpPr>
          <p:spPr>
            <a:xfrm>
              <a:off x="6125720" y="455078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0340A66B-954B-4469-9FEF-15644E6C2625}"/>
                </a:ext>
              </a:extLst>
            </p:cNvPr>
            <p:cNvSpPr/>
            <p:nvPr/>
          </p:nvSpPr>
          <p:spPr>
            <a:xfrm>
              <a:off x="6380988" y="47466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FCD93F60-699F-4833-B3BC-439FA1092648}"/>
                </a:ext>
              </a:extLst>
            </p:cNvPr>
            <p:cNvSpPr/>
            <p:nvPr/>
          </p:nvSpPr>
          <p:spPr>
            <a:xfrm>
              <a:off x="6319268" y="4337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2DC3D1A0-D405-4FBC-8507-7DCAA7953CC3}"/>
                </a:ext>
              </a:extLst>
            </p:cNvPr>
            <p:cNvSpPr/>
            <p:nvPr/>
          </p:nvSpPr>
          <p:spPr>
            <a:xfrm>
              <a:off x="6563868" y="45187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72C1DA35-AA35-43F1-BB7E-EDF19216964D}"/>
                </a:ext>
              </a:extLst>
            </p:cNvPr>
            <p:cNvSpPr/>
            <p:nvPr/>
          </p:nvSpPr>
          <p:spPr>
            <a:xfrm>
              <a:off x="6682740" y="429170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07C2B532-616C-4CDC-8132-BA2475B45B8F}"/>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6" name="Elipse 25">
              <a:extLst>
                <a:ext uri="{FF2B5EF4-FFF2-40B4-BE49-F238E27FC236}">
                  <a16:creationId xmlns:a16="http://schemas.microsoft.com/office/drawing/2014/main" id="{1F4CB264-B268-4961-9884-7EE9B09DB705}"/>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p:cxnSp>
        <p:nvCxnSpPr>
          <p:cNvPr id="40" name="Conector recto 39">
            <a:extLst>
              <a:ext uri="{FF2B5EF4-FFF2-40B4-BE49-F238E27FC236}">
                <a16:creationId xmlns:a16="http://schemas.microsoft.com/office/drawing/2014/main" id="{E4161BC4-2D56-4504-8046-702CFB2BBF51}"/>
              </a:ext>
            </a:extLst>
          </p:cNvPr>
          <p:cNvCxnSpPr>
            <a:cxnSpLocks/>
          </p:cNvCxnSpPr>
          <p:nvPr/>
        </p:nvCxnSpPr>
        <p:spPr>
          <a:xfrm>
            <a:off x="7312404" y="3856673"/>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59" name="Grupo 58">
            <a:extLst>
              <a:ext uri="{FF2B5EF4-FFF2-40B4-BE49-F238E27FC236}">
                <a16:creationId xmlns:a16="http://schemas.microsoft.com/office/drawing/2014/main" id="{CEC950D4-2D4F-44BC-8D62-52A72FBA1548}"/>
              </a:ext>
            </a:extLst>
          </p:cNvPr>
          <p:cNvGrpSpPr/>
          <p:nvPr/>
        </p:nvGrpSpPr>
        <p:grpSpPr>
          <a:xfrm rot="1545314">
            <a:off x="7541196" y="4169727"/>
            <a:ext cx="1116712" cy="835913"/>
            <a:chOff x="5849498" y="4063110"/>
            <a:chExt cx="1116712" cy="835913"/>
          </a:xfrm>
        </p:grpSpPr>
        <p:sp>
          <p:nvSpPr>
            <p:cNvPr id="60" name="Elipse 59">
              <a:extLst>
                <a:ext uri="{FF2B5EF4-FFF2-40B4-BE49-F238E27FC236}">
                  <a16:creationId xmlns:a16="http://schemas.microsoft.com/office/drawing/2014/main" id="{F195E73B-AE25-4C0C-BEC5-C9D70990CDCB}"/>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1" name="Elipse 60">
              <a:extLst>
                <a:ext uri="{FF2B5EF4-FFF2-40B4-BE49-F238E27FC236}">
                  <a16:creationId xmlns:a16="http://schemas.microsoft.com/office/drawing/2014/main" id="{569F4A19-1454-4714-AF18-ECF26F096C1A}"/>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2" name="Elipse 61">
              <a:extLst>
                <a:ext uri="{FF2B5EF4-FFF2-40B4-BE49-F238E27FC236}">
                  <a16:creationId xmlns:a16="http://schemas.microsoft.com/office/drawing/2014/main" id="{F7C5642E-EE6E-412C-A6B0-BB1CC399808E}"/>
                </a:ext>
              </a:extLst>
            </p:cNvPr>
            <p:cNvSpPr/>
            <p:nvPr/>
          </p:nvSpPr>
          <p:spPr>
            <a:xfrm>
              <a:off x="6125720" y="455078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3" name="Elipse 62">
              <a:extLst>
                <a:ext uri="{FF2B5EF4-FFF2-40B4-BE49-F238E27FC236}">
                  <a16:creationId xmlns:a16="http://schemas.microsoft.com/office/drawing/2014/main" id="{40235E05-7866-415A-A4E3-83C1A1D09122}"/>
                </a:ext>
              </a:extLst>
            </p:cNvPr>
            <p:cNvSpPr/>
            <p:nvPr/>
          </p:nvSpPr>
          <p:spPr>
            <a:xfrm>
              <a:off x="6380988" y="47466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4" name="Elipse 63">
              <a:extLst>
                <a:ext uri="{FF2B5EF4-FFF2-40B4-BE49-F238E27FC236}">
                  <a16:creationId xmlns:a16="http://schemas.microsoft.com/office/drawing/2014/main" id="{EF679E5F-5507-4ECF-B221-11F1F325F3A5}"/>
                </a:ext>
              </a:extLst>
            </p:cNvPr>
            <p:cNvSpPr/>
            <p:nvPr/>
          </p:nvSpPr>
          <p:spPr>
            <a:xfrm>
              <a:off x="6319268" y="4337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5" name="Elipse 64">
              <a:extLst>
                <a:ext uri="{FF2B5EF4-FFF2-40B4-BE49-F238E27FC236}">
                  <a16:creationId xmlns:a16="http://schemas.microsoft.com/office/drawing/2014/main" id="{31F50FC7-4670-426A-8A93-ADDFFEADBF73}"/>
                </a:ext>
              </a:extLst>
            </p:cNvPr>
            <p:cNvSpPr/>
            <p:nvPr/>
          </p:nvSpPr>
          <p:spPr>
            <a:xfrm>
              <a:off x="6563868" y="45187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7" name="Elipse 66">
              <a:extLst>
                <a:ext uri="{FF2B5EF4-FFF2-40B4-BE49-F238E27FC236}">
                  <a16:creationId xmlns:a16="http://schemas.microsoft.com/office/drawing/2014/main" id="{4D6AEBCD-D932-44A6-823C-1B661F1296B0}"/>
                </a:ext>
              </a:extLst>
            </p:cNvPr>
            <p:cNvSpPr/>
            <p:nvPr/>
          </p:nvSpPr>
          <p:spPr>
            <a:xfrm>
              <a:off x="6682740" y="429170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8" name="Elipse 67">
              <a:extLst>
                <a:ext uri="{FF2B5EF4-FFF2-40B4-BE49-F238E27FC236}">
                  <a16:creationId xmlns:a16="http://schemas.microsoft.com/office/drawing/2014/main" id="{C7199070-1454-4E60-BB5F-F452190DF830}"/>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9" name="Elipse 68">
              <a:extLst>
                <a:ext uri="{FF2B5EF4-FFF2-40B4-BE49-F238E27FC236}">
                  <a16:creationId xmlns:a16="http://schemas.microsoft.com/office/drawing/2014/main" id="{1C8193F1-E335-47B2-B871-E579828CEA0A}"/>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p:sp>
        <p:nvSpPr>
          <p:cNvPr id="8" name="CuadroTexto 7">
            <a:extLst>
              <a:ext uri="{FF2B5EF4-FFF2-40B4-BE49-F238E27FC236}">
                <a16:creationId xmlns:a16="http://schemas.microsoft.com/office/drawing/2014/main" id="{5EEE9D07-1A97-48A6-8993-DC521895A904}"/>
              </a:ext>
            </a:extLst>
          </p:cNvPr>
          <p:cNvSpPr txBox="1"/>
          <p:nvPr/>
        </p:nvSpPr>
        <p:spPr>
          <a:xfrm>
            <a:off x="6797554" y="4464523"/>
            <a:ext cx="301686" cy="369332"/>
          </a:xfrm>
          <a:prstGeom prst="rect">
            <a:avLst/>
          </a:prstGeom>
          <a:noFill/>
        </p:spPr>
        <p:txBody>
          <a:bodyPr wrap="none" rtlCol="0">
            <a:spAutoFit/>
          </a:bodyPr>
          <a:lstStyle/>
          <a:p>
            <a:r>
              <a:rPr lang="es-CO" dirty="0">
                <a:solidFill>
                  <a:schemeClr val="tx1">
                    <a:lumMod val="50000"/>
                    <a:lumOff val="50000"/>
                  </a:schemeClr>
                </a:solidFill>
                <a:latin typeface="+mj-lt"/>
              </a:rPr>
              <a:t>0</a:t>
            </a:r>
          </a:p>
        </p:txBody>
      </p:sp>
      <p:pic>
        <p:nvPicPr>
          <p:cNvPr id="10" name="Gráfico 9" descr="Atrás">
            <a:extLst>
              <a:ext uri="{FF2B5EF4-FFF2-40B4-BE49-F238E27FC236}">
                <a16:creationId xmlns:a16="http://schemas.microsoft.com/office/drawing/2014/main" id="{D02EA7D4-FA29-4479-9247-C3667A2FE16B}"/>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308843" flipH="1">
            <a:off x="5096087" y="4200478"/>
            <a:ext cx="799318" cy="914400"/>
          </a:xfrm>
          <a:prstGeom prst="rect">
            <a:avLst/>
          </a:prstGeom>
        </p:spPr>
      </p:pic>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C8AE2244-BA9F-4200-AAD5-89173F353171}"/>
                  </a:ext>
                </a:extLst>
              </p:cNvPr>
              <p:cNvSpPr txBox="1"/>
              <p:nvPr/>
            </p:nvSpPr>
            <p:spPr>
              <a:xfrm>
                <a:off x="4847455" y="3944851"/>
                <a:ext cx="13529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CO" b="0" i="1" smtClean="0">
                              <a:latin typeface="Cambria Math" panose="02040503050406030204" pitchFamily="18" charset="0"/>
                            </a:rPr>
                          </m:ctrlPr>
                        </m:sSubPr>
                        <m:e>
                          <m:r>
                            <a:rPr lang="es-CO" b="0" i="1" smtClean="0">
                              <a:latin typeface="Cambria Math" panose="02040503050406030204" pitchFamily="18" charset="0"/>
                            </a:rPr>
                            <m:t>𝑦</m:t>
                          </m:r>
                        </m:e>
                        <m:sub>
                          <m:r>
                            <a:rPr lang="es-CO" b="0" i="1" smtClean="0">
                              <a:latin typeface="Cambria Math" panose="02040503050406030204" pitchFamily="18" charset="0"/>
                            </a:rPr>
                            <m:t>𝑡</m:t>
                          </m:r>
                        </m:sub>
                      </m:sSub>
                      <m:r>
                        <a:rPr lang="es-CO" b="0" i="1" smtClean="0">
                          <a:latin typeface="Cambria Math" panose="02040503050406030204" pitchFamily="18" charset="0"/>
                        </a:rPr>
                        <m:t>−</m:t>
                      </m:r>
                      <m:r>
                        <a:rPr lang="es-CO" b="0" i="1" smtClean="0">
                          <a:latin typeface="Cambria Math" panose="02040503050406030204" pitchFamily="18" charset="0"/>
                        </a:rPr>
                        <m:t>𝜇</m:t>
                      </m:r>
                      <m:r>
                        <a:rPr lang="es-CO" b="0" i="1" smtClean="0">
                          <a:latin typeface="Cambria Math" panose="02040503050406030204" pitchFamily="18" charset="0"/>
                        </a:rPr>
                        <m:t>=</m:t>
                      </m:r>
                      <m:sSub>
                        <m:sSubPr>
                          <m:ctrlPr>
                            <a:rPr lang="es-CO" b="0" i="1" smtClean="0">
                              <a:latin typeface="Cambria Math" panose="02040503050406030204" pitchFamily="18" charset="0"/>
                            </a:rPr>
                          </m:ctrlPr>
                        </m:sSubPr>
                        <m:e>
                          <m:r>
                            <a:rPr lang="es-CO" b="0" i="1" smtClean="0">
                              <a:latin typeface="Cambria Math" panose="02040503050406030204" pitchFamily="18" charset="0"/>
                            </a:rPr>
                            <m:t>𝑒</m:t>
                          </m:r>
                        </m:e>
                        <m:sub>
                          <m:r>
                            <a:rPr lang="es-CO" b="0" i="1" smtClean="0">
                              <a:latin typeface="Cambria Math" panose="02040503050406030204" pitchFamily="18" charset="0"/>
                            </a:rPr>
                            <m:t>𝑡</m:t>
                          </m:r>
                        </m:sub>
                      </m:sSub>
                    </m:oMath>
                  </m:oMathPara>
                </a14:m>
                <a:endParaRPr lang="es-CO" dirty="0"/>
              </a:p>
            </p:txBody>
          </p:sp>
        </mc:Choice>
        <mc:Fallback xmlns="">
          <p:sp>
            <p:nvSpPr>
              <p:cNvPr id="11" name="CuadroTexto 10">
                <a:extLst>
                  <a:ext uri="{FF2B5EF4-FFF2-40B4-BE49-F238E27FC236}">
                    <a16:creationId xmlns:a16="http://schemas.microsoft.com/office/drawing/2014/main" id="{C8AE2244-BA9F-4200-AAD5-89173F353171}"/>
                  </a:ext>
                </a:extLst>
              </p:cNvPr>
              <p:cNvSpPr txBox="1">
                <a:spLocks noRot="1" noChangeAspect="1" noMove="1" noResize="1" noEditPoints="1" noAdjustHandles="1" noChangeArrowheads="1" noChangeShapeType="1" noTextEdit="1"/>
              </p:cNvSpPr>
              <p:nvPr/>
            </p:nvSpPr>
            <p:spPr>
              <a:xfrm>
                <a:off x="4847455" y="3944851"/>
                <a:ext cx="1352998" cy="369332"/>
              </a:xfrm>
              <a:prstGeom prst="rect">
                <a:avLst/>
              </a:prstGeom>
              <a:blipFill>
                <a:blip r:embed="rId4"/>
                <a:stretch>
                  <a:fillRect b="-655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2F43330C-9AB2-4EE3-8554-8BCA9503C398}"/>
                  </a:ext>
                </a:extLst>
              </p:cNvPr>
              <p:cNvSpPr/>
              <p:nvPr/>
            </p:nvSpPr>
            <p:spPr>
              <a:xfrm>
                <a:off x="1387076" y="3288647"/>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oMath>
                  </m:oMathPara>
                </a14:m>
                <a:endParaRPr lang="es-CO" dirty="0"/>
              </a:p>
            </p:txBody>
          </p:sp>
        </mc:Choice>
        <mc:Fallback xmlns="">
          <p:sp>
            <p:nvSpPr>
              <p:cNvPr id="12" name="Rectángulo 11">
                <a:extLst>
                  <a:ext uri="{FF2B5EF4-FFF2-40B4-BE49-F238E27FC236}">
                    <a16:creationId xmlns:a16="http://schemas.microsoft.com/office/drawing/2014/main" id="{2F43330C-9AB2-4EE3-8554-8BCA9503C398}"/>
                  </a:ext>
                </a:extLst>
              </p:cNvPr>
              <p:cNvSpPr>
                <a:spLocks noRot="1" noChangeAspect="1" noMove="1" noResize="1" noEditPoints="1" noAdjustHandles="1" noChangeArrowheads="1" noChangeShapeType="1" noTextEdit="1"/>
              </p:cNvSpPr>
              <p:nvPr/>
            </p:nvSpPr>
            <p:spPr>
              <a:xfrm>
                <a:off x="1387076" y="3288647"/>
                <a:ext cx="371384" cy="369332"/>
              </a:xfrm>
              <a:prstGeom prst="rect">
                <a:avLst/>
              </a:prstGeom>
              <a:blipFill>
                <a:blip r:embed="rId5"/>
                <a:stretch>
                  <a:fillRect b="-655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0" name="Rectángulo 89">
                <a:extLst>
                  <a:ext uri="{FF2B5EF4-FFF2-40B4-BE49-F238E27FC236}">
                    <a16:creationId xmlns:a16="http://schemas.microsoft.com/office/drawing/2014/main" id="{B8B463FC-D80E-4623-81BF-4E53A795B267}"/>
                  </a:ext>
                </a:extLst>
              </p:cNvPr>
              <p:cNvSpPr/>
              <p:nvPr/>
            </p:nvSpPr>
            <p:spPr>
              <a:xfrm>
                <a:off x="3589684" y="502614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oMath>
                  </m:oMathPara>
                </a14:m>
                <a:endParaRPr lang="es-CO" dirty="0"/>
              </a:p>
            </p:txBody>
          </p:sp>
        </mc:Choice>
        <mc:Fallback xmlns="">
          <p:sp>
            <p:nvSpPr>
              <p:cNvPr id="90" name="Rectángulo 89">
                <a:extLst>
                  <a:ext uri="{FF2B5EF4-FFF2-40B4-BE49-F238E27FC236}">
                    <a16:creationId xmlns:a16="http://schemas.microsoft.com/office/drawing/2014/main" id="{B8B463FC-D80E-4623-81BF-4E53A795B267}"/>
                  </a:ext>
                </a:extLst>
              </p:cNvPr>
              <p:cNvSpPr>
                <a:spLocks noRot="1" noChangeAspect="1" noMove="1" noResize="1" noEditPoints="1" noAdjustHandles="1" noChangeArrowheads="1" noChangeShapeType="1" noTextEdit="1"/>
              </p:cNvSpPr>
              <p:nvPr/>
            </p:nvSpPr>
            <p:spPr>
              <a:xfrm>
                <a:off x="3589684" y="5026142"/>
                <a:ext cx="367985" cy="369332"/>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1" name="Rectángulo 90">
                <a:extLst>
                  <a:ext uri="{FF2B5EF4-FFF2-40B4-BE49-F238E27FC236}">
                    <a16:creationId xmlns:a16="http://schemas.microsoft.com/office/drawing/2014/main" id="{0E610E8C-B2DB-4895-870E-D20AC7396D5F}"/>
                  </a:ext>
                </a:extLst>
              </p:cNvPr>
              <p:cNvSpPr/>
              <p:nvPr/>
            </p:nvSpPr>
            <p:spPr>
              <a:xfrm>
                <a:off x="9440469" y="446452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oMath>
                  </m:oMathPara>
                </a14:m>
                <a:endParaRPr lang="es-CO" dirty="0"/>
              </a:p>
            </p:txBody>
          </p:sp>
        </mc:Choice>
        <mc:Fallback xmlns="">
          <p:sp>
            <p:nvSpPr>
              <p:cNvPr id="91" name="Rectángulo 90">
                <a:extLst>
                  <a:ext uri="{FF2B5EF4-FFF2-40B4-BE49-F238E27FC236}">
                    <a16:creationId xmlns:a16="http://schemas.microsoft.com/office/drawing/2014/main" id="{0E610E8C-B2DB-4895-870E-D20AC7396D5F}"/>
                  </a:ext>
                </a:extLst>
              </p:cNvPr>
              <p:cNvSpPr>
                <a:spLocks noRot="1" noChangeAspect="1" noMove="1" noResize="1" noEditPoints="1" noAdjustHandles="1" noChangeArrowheads="1" noChangeShapeType="1" noTextEdit="1"/>
              </p:cNvSpPr>
              <p:nvPr/>
            </p:nvSpPr>
            <p:spPr>
              <a:xfrm>
                <a:off x="9440469" y="4464523"/>
                <a:ext cx="367985" cy="369332"/>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2" name="Rectángulo 91">
                <a:extLst>
                  <a:ext uri="{FF2B5EF4-FFF2-40B4-BE49-F238E27FC236}">
                    <a16:creationId xmlns:a16="http://schemas.microsoft.com/office/drawing/2014/main" id="{6C8945F0-3A2F-4BCF-BF32-BB76F00A3D50}"/>
                  </a:ext>
                </a:extLst>
              </p:cNvPr>
              <p:cNvSpPr/>
              <p:nvPr/>
            </p:nvSpPr>
            <p:spPr>
              <a:xfrm>
                <a:off x="7128411" y="3433767"/>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𝑒</m:t>
                      </m:r>
                    </m:oMath>
                  </m:oMathPara>
                </a14:m>
                <a:endParaRPr lang="es-CO" dirty="0"/>
              </a:p>
            </p:txBody>
          </p:sp>
        </mc:Choice>
        <mc:Fallback xmlns="">
          <p:sp>
            <p:nvSpPr>
              <p:cNvPr id="92" name="Rectángulo 91">
                <a:extLst>
                  <a:ext uri="{FF2B5EF4-FFF2-40B4-BE49-F238E27FC236}">
                    <a16:creationId xmlns:a16="http://schemas.microsoft.com/office/drawing/2014/main" id="{6C8945F0-3A2F-4BCF-BF32-BB76F00A3D50}"/>
                  </a:ext>
                </a:extLst>
              </p:cNvPr>
              <p:cNvSpPr>
                <a:spLocks noRot="1" noChangeAspect="1" noMove="1" noResize="1" noEditPoints="1" noAdjustHandles="1" noChangeArrowheads="1" noChangeShapeType="1" noTextEdit="1"/>
              </p:cNvSpPr>
              <p:nvPr/>
            </p:nvSpPr>
            <p:spPr>
              <a:xfrm>
                <a:off x="7128411" y="3433767"/>
                <a:ext cx="367985" cy="369332"/>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6" name="Marcador de contenido 2">
                <a:extLst>
                  <a:ext uri="{FF2B5EF4-FFF2-40B4-BE49-F238E27FC236}">
                    <a16:creationId xmlns:a16="http://schemas.microsoft.com/office/drawing/2014/main" id="{B6EC12D8-7A8D-44F6-BF50-7D9248F104DF}"/>
                  </a:ext>
                </a:extLst>
              </p:cNvPr>
              <p:cNvSpPr txBox="1">
                <a:spLocks/>
              </p:cNvSpPr>
              <p:nvPr/>
            </p:nvSpPr>
            <p:spPr>
              <a:xfrm>
                <a:off x="6797554" y="6106921"/>
                <a:ext cx="3215575" cy="52010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5100" dirty="0">
                    <a:solidFill>
                      <a:schemeClr val="accent1"/>
                    </a:solidFill>
                  </a:rPr>
                  <a:t> </a:t>
                </a:r>
                <a14:m>
                  <m:oMath xmlns:m="http://schemas.openxmlformats.org/officeDocument/2006/math">
                    <m:r>
                      <m:rPr>
                        <m:sty m:val="p"/>
                      </m:rPr>
                      <a:rPr lang="es-CO" sz="5100" b="0" i="0" smtClean="0">
                        <a:solidFill>
                          <a:schemeClr val="accent1"/>
                        </a:solidFill>
                        <a:latin typeface="Cambria Math" panose="02040503050406030204" pitchFamily="18" charset="0"/>
                      </a:rPr>
                      <m:t>E</m:t>
                    </m:r>
                    <m:d>
                      <m:dPr>
                        <m:ctrlPr>
                          <a:rPr lang="es-CO" sz="5100" b="0" i="1" smtClean="0">
                            <a:solidFill>
                              <a:schemeClr val="accent1"/>
                            </a:solidFill>
                            <a:latin typeface="Cambria Math" panose="02040503050406030204" pitchFamily="18" charset="0"/>
                          </a:rPr>
                        </m:ctrlPr>
                      </m:dPr>
                      <m:e>
                        <m:sSub>
                          <m:sSubPr>
                            <m:ctrlPr>
                              <a:rPr lang="es-CO" sz="5100" b="0" i="1" smtClean="0">
                                <a:solidFill>
                                  <a:schemeClr val="accent1"/>
                                </a:solidFill>
                                <a:latin typeface="Cambria Math" panose="02040503050406030204" pitchFamily="18" charset="0"/>
                              </a:rPr>
                            </m:ctrlPr>
                          </m:sSubPr>
                          <m:e>
                            <m:r>
                              <m:rPr>
                                <m:sty m:val="p"/>
                              </m:rPr>
                              <a:rPr lang="es-CO" sz="5100" b="0" i="0" smtClean="0">
                                <a:solidFill>
                                  <a:schemeClr val="accent1"/>
                                </a:solidFill>
                                <a:latin typeface="Cambria Math" panose="02040503050406030204" pitchFamily="18" charset="0"/>
                              </a:rPr>
                              <m:t>y</m:t>
                            </m:r>
                          </m:e>
                          <m:sub>
                            <m:r>
                              <m:rPr>
                                <m:sty m:val="p"/>
                              </m:rPr>
                              <a:rPr lang="es-CO" sz="5100" b="0" i="0" smtClean="0">
                                <a:solidFill>
                                  <a:schemeClr val="accent1"/>
                                </a:solidFill>
                                <a:latin typeface="Cambria Math" panose="02040503050406030204" pitchFamily="18" charset="0"/>
                              </a:rPr>
                              <m:t>t</m:t>
                            </m:r>
                          </m:sub>
                        </m:sSub>
                      </m:e>
                    </m:d>
                    <m:r>
                      <a:rPr lang="es-CO" sz="5100" b="0" i="0" smtClean="0">
                        <a:solidFill>
                          <a:schemeClr val="accent1"/>
                        </a:solidFill>
                        <a:latin typeface="Cambria Math" panose="02040503050406030204" pitchFamily="18" charset="0"/>
                      </a:rPr>
                      <m:t>= </m:t>
                    </m:r>
                    <m:sSub>
                      <m:sSubPr>
                        <m:ctrlPr>
                          <a:rPr lang="es-MX" sz="5100" i="1" smtClean="0">
                            <a:solidFill>
                              <a:schemeClr val="accent1"/>
                            </a:solidFill>
                            <a:latin typeface="Cambria Math" panose="02040503050406030204" pitchFamily="18" charset="0"/>
                          </a:rPr>
                        </m:ctrlPr>
                      </m:sSubPr>
                      <m:e>
                        <m:r>
                          <a:rPr lang="es-MX" sz="5100" i="1" smtClean="0">
                            <a:solidFill>
                              <a:schemeClr val="accent1"/>
                            </a:solidFill>
                            <a:latin typeface="Cambria Math" panose="02040503050406030204" pitchFamily="18" charset="0"/>
                          </a:rPr>
                          <m:t>𝜇</m:t>
                        </m:r>
                      </m:e>
                      <m:sub>
                        <m:r>
                          <a:rPr lang="es-MX" sz="5100" i="1" smtClean="0">
                            <a:solidFill>
                              <a:schemeClr val="accent1"/>
                            </a:solidFill>
                            <a:latin typeface="Cambria Math" panose="02040503050406030204" pitchFamily="18" charset="0"/>
                          </a:rPr>
                          <m:t>𝑡</m:t>
                        </m:r>
                      </m:sub>
                    </m:sSub>
                    <m:r>
                      <a:rPr lang="es-MX" sz="5100" i="1" smtClean="0">
                        <a:solidFill>
                          <a:schemeClr val="accent1"/>
                        </a:solidFill>
                        <a:latin typeface="Cambria Math" panose="02040503050406030204" pitchFamily="18" charset="0"/>
                      </a:rPr>
                      <m:t>=</m:t>
                    </m:r>
                    <m:sSub>
                      <m:sSubPr>
                        <m:ctrlPr>
                          <a:rPr lang="es-MX" sz="5100" i="1" smtClean="0">
                            <a:solidFill>
                              <a:schemeClr val="tx1">
                                <a:lumMod val="65000"/>
                                <a:lumOff val="35000"/>
                              </a:schemeClr>
                            </a:solidFill>
                            <a:latin typeface="Cambria Math" panose="02040503050406030204" pitchFamily="18" charset="0"/>
                          </a:rPr>
                        </m:ctrlPr>
                      </m:sSubPr>
                      <m:e>
                        <m:r>
                          <a:rPr lang="es-MX" sz="5100" i="1" smtClean="0">
                            <a:solidFill>
                              <a:schemeClr val="tx1">
                                <a:lumMod val="65000"/>
                                <a:lumOff val="35000"/>
                              </a:schemeClr>
                            </a:solidFill>
                            <a:latin typeface="Cambria Math" panose="02040503050406030204" pitchFamily="18" charset="0"/>
                          </a:rPr>
                          <m:t>𝛽</m:t>
                        </m:r>
                      </m:e>
                      <m:sub>
                        <m:r>
                          <a:rPr lang="es-MX" sz="5100" i="1" smtClean="0">
                            <a:solidFill>
                              <a:schemeClr val="tx1">
                                <a:lumMod val="65000"/>
                                <a:lumOff val="35000"/>
                              </a:schemeClr>
                            </a:solidFill>
                            <a:latin typeface="Cambria Math" panose="02040503050406030204" pitchFamily="18" charset="0"/>
                          </a:rPr>
                          <m:t>0</m:t>
                        </m:r>
                      </m:sub>
                    </m:sSub>
                    <m:r>
                      <a:rPr lang="es-MX" sz="5100" i="1" smtClean="0">
                        <a:solidFill>
                          <a:schemeClr val="accent1"/>
                        </a:solidFill>
                        <a:latin typeface="Cambria Math" panose="02040503050406030204" pitchFamily="18" charset="0"/>
                      </a:rPr>
                      <m:t>+</m:t>
                    </m:r>
                    <m:sSub>
                      <m:sSubPr>
                        <m:ctrlPr>
                          <a:rPr lang="es-MX" sz="5100" i="1" smtClean="0">
                            <a:solidFill>
                              <a:schemeClr val="tx1">
                                <a:lumMod val="65000"/>
                                <a:lumOff val="35000"/>
                              </a:schemeClr>
                            </a:solidFill>
                            <a:latin typeface="Cambria Math" panose="02040503050406030204" pitchFamily="18" charset="0"/>
                          </a:rPr>
                        </m:ctrlPr>
                      </m:sSubPr>
                      <m:e>
                        <m:r>
                          <a:rPr lang="es-MX" sz="5100" i="1" smtClean="0">
                            <a:solidFill>
                              <a:schemeClr val="tx1">
                                <a:lumMod val="65000"/>
                                <a:lumOff val="35000"/>
                              </a:schemeClr>
                            </a:solidFill>
                            <a:latin typeface="Cambria Math" panose="02040503050406030204" pitchFamily="18" charset="0"/>
                          </a:rPr>
                          <m:t>𝛽</m:t>
                        </m:r>
                      </m:e>
                      <m:sub>
                        <m:r>
                          <a:rPr lang="es-MX" sz="5100" i="1" smtClean="0">
                            <a:solidFill>
                              <a:schemeClr val="tx1">
                                <a:lumMod val="65000"/>
                                <a:lumOff val="35000"/>
                              </a:schemeClr>
                            </a:solidFill>
                            <a:latin typeface="Cambria Math" panose="02040503050406030204" pitchFamily="18" charset="0"/>
                          </a:rPr>
                          <m:t>1</m:t>
                        </m:r>
                      </m:sub>
                    </m:sSub>
                    <m:sSub>
                      <m:sSubPr>
                        <m:ctrlPr>
                          <a:rPr lang="es-MX" sz="5100" i="1" smtClean="0">
                            <a:solidFill>
                              <a:schemeClr val="accent1"/>
                            </a:solidFill>
                            <a:latin typeface="Cambria Math" panose="02040503050406030204" pitchFamily="18" charset="0"/>
                          </a:rPr>
                        </m:ctrlPr>
                      </m:sSubPr>
                      <m:e>
                        <m:r>
                          <a:rPr lang="es-MX" sz="5100" i="1" smtClean="0">
                            <a:solidFill>
                              <a:schemeClr val="accent1"/>
                            </a:solidFill>
                            <a:latin typeface="Cambria Math" panose="02040503050406030204" pitchFamily="18" charset="0"/>
                          </a:rPr>
                          <m:t>𝑥</m:t>
                        </m:r>
                      </m:e>
                      <m:sub>
                        <m:r>
                          <a:rPr lang="es-MX" sz="5100" i="1" smtClean="0">
                            <a:solidFill>
                              <a:schemeClr val="accent1"/>
                            </a:solidFill>
                            <a:latin typeface="Cambria Math" panose="02040503050406030204" pitchFamily="18" charset="0"/>
                          </a:rPr>
                          <m:t>𝑡</m:t>
                        </m:r>
                      </m:sub>
                    </m:sSub>
                  </m:oMath>
                </a14:m>
                <a:endParaRPr lang="es-MX" sz="5100" dirty="0">
                  <a:solidFill>
                    <a:schemeClr val="accent1"/>
                  </a:solidFill>
                  <a:latin typeface="TheSans 4-SemiLight" panose="02000403000000000003" pitchFamily="50" charset="0"/>
                </a:endParaRP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6" name="Marcador de contenido 2">
                <a:extLst>
                  <a:ext uri="{FF2B5EF4-FFF2-40B4-BE49-F238E27FC236}">
                    <a16:creationId xmlns:a16="http://schemas.microsoft.com/office/drawing/2014/main" xmlns:a14="http://schemas.microsoft.com/office/drawing/2010/main" xmlns="" id="{B6EC12D8-7A8D-44F6-BF50-7D9248F104DF}"/>
                  </a:ext>
                </a:extLst>
              </p:cNvPr>
              <p:cNvSpPr txBox="1">
                <a:spLocks noRot="1" noChangeAspect="1" noMove="1" noResize="1" noEditPoints="1" noAdjustHandles="1" noChangeArrowheads="1" noChangeShapeType="1" noTextEdit="1"/>
              </p:cNvSpPr>
              <p:nvPr/>
            </p:nvSpPr>
            <p:spPr>
              <a:xfrm>
                <a:off x="6797554" y="6106921"/>
                <a:ext cx="3215575" cy="520101"/>
              </a:xfrm>
              <a:prstGeom prst="rect">
                <a:avLst/>
              </a:prstGeom>
              <a:blipFill rotWithShape="0">
                <a:blip r:embed="rId9"/>
                <a:stretch>
                  <a:fillRect t="-7059"/>
                </a:stretch>
              </a:blipFill>
            </p:spPr>
            <p:txBody>
              <a:bodyPr/>
              <a:lstStyle/>
              <a:p>
                <a:r>
                  <a:rPr lang="es-CO">
                    <a:noFill/>
                  </a:rPr>
                  <a:t> </a:t>
                </a:r>
              </a:p>
            </p:txBody>
          </p:sp>
        </mc:Fallback>
      </mc:AlternateContent>
      <p:sp>
        <p:nvSpPr>
          <p:cNvPr id="37" name="CuadroTexto 36">
            <a:extLst>
              <a:ext uri="{FF2B5EF4-FFF2-40B4-BE49-F238E27FC236}">
                <a16:creationId xmlns:a16="http://schemas.microsoft.com/office/drawing/2014/main" id="{B33D183C-22DF-43EE-8BB9-AA5D7B03C07F}"/>
              </a:ext>
            </a:extLst>
          </p:cNvPr>
          <p:cNvSpPr txBox="1"/>
          <p:nvPr/>
        </p:nvSpPr>
        <p:spPr>
          <a:xfrm>
            <a:off x="1056826" y="5951756"/>
            <a:ext cx="5891571" cy="769441"/>
          </a:xfrm>
          <a:prstGeom prst="rect">
            <a:avLst/>
          </a:prstGeom>
          <a:noFill/>
        </p:spPr>
        <p:txBody>
          <a:bodyPr wrap="square" rtlCol="0">
            <a:spAutoFit/>
          </a:bodyPr>
          <a:lstStyle/>
          <a:p>
            <a:r>
              <a:rPr lang="es-MX" sz="1600" dirty="0">
                <a:solidFill>
                  <a:schemeClr val="accent1"/>
                </a:solidFill>
                <a:latin typeface="TheSans 4-SemiLight" panose="02000403000000000003" pitchFamily="50" charset="0"/>
              </a:rPr>
              <a:t>Implicación:</a:t>
            </a:r>
          </a:p>
          <a:p>
            <a:r>
              <a:rPr lang="es-MX" sz="1400" dirty="0">
                <a:solidFill>
                  <a:schemeClr val="tx1">
                    <a:lumMod val="65000"/>
                    <a:lumOff val="35000"/>
                  </a:schemeClr>
                </a:solidFill>
                <a:latin typeface="TheSans 4-SemiLight" panose="02000403000000000003" pitchFamily="50" charset="0"/>
              </a:rPr>
              <a:t>El valor esperado de la variable respuesta es efectivamente la media</a:t>
            </a:r>
          </a:p>
          <a:p>
            <a:r>
              <a:rPr lang="es-MX" sz="1400" dirty="0">
                <a:solidFill>
                  <a:schemeClr val="tx1">
                    <a:lumMod val="65000"/>
                    <a:lumOff val="35000"/>
                  </a:schemeClr>
                </a:solidFill>
                <a:latin typeface="TheSans 4-SemiLight" panose="02000403000000000003" pitchFamily="50" charset="0"/>
              </a:rPr>
              <a:t>*Para x fija</a:t>
            </a:r>
            <a:endParaRPr lang="es-CO" sz="1400" dirty="0">
              <a:solidFill>
                <a:schemeClr val="tx1">
                  <a:lumMod val="65000"/>
                  <a:lumOff val="35000"/>
                </a:schemeClr>
              </a:solidFill>
              <a:latin typeface="TheSans 4-SemiLight" panose="02000403000000000003" pitchFamily="50" charset="0"/>
            </a:endParaRPr>
          </a:p>
        </p:txBody>
      </p:sp>
      <p:pic>
        <p:nvPicPr>
          <p:cNvPr id="38" name="Gráfico 37">
            <a:extLst>
              <a:ext uri="{FF2B5EF4-FFF2-40B4-BE49-F238E27FC236}">
                <a16:creationId xmlns:a16="http://schemas.microsoft.com/office/drawing/2014/main" id="{94A0A5E9-B6BC-4810-B0E4-BF11CFE76E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191345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left)">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fade">
                                      <p:cBhvr>
                                        <p:cTn id="47" dur="500"/>
                                        <p:tgtEl>
                                          <p:spTgt spid="9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fade">
                                      <p:cBhvr>
                                        <p:cTn id="50" dur="500"/>
                                        <p:tgtEl>
                                          <p:spTgt spid="9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wipe(down)">
                                      <p:cBhvr>
                                        <p:cTn id="55" dur="500"/>
                                        <p:tgtEl>
                                          <p:spTgt spid="5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iterate type="lt">
                                    <p:tmPct val="0"/>
                                  </p:iterate>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6">
                                            <p:txEl>
                                              <p:pRg st="0" end="0"/>
                                            </p:txEl>
                                          </p:spTgt>
                                        </p:tgtEl>
                                        <p:attrNameLst>
                                          <p:attrName>style.visibility</p:attrName>
                                        </p:attrNameLst>
                                      </p:cBhvr>
                                      <p:to>
                                        <p:strVal val="visible"/>
                                      </p:to>
                                    </p:set>
                                    <p:animEffect transition="in" filter="fade">
                                      <p:cBhvr>
                                        <p:cTn id="70"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90" grpId="0"/>
      <p:bldP spid="91" grpId="0"/>
      <p:bldP spid="92" grpId="0"/>
      <p:bldP spid="36" grpId="0" build="p"/>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Supuestos del modelo de regresión lineal</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2141537"/>
            <a:ext cx="10515600" cy="546799"/>
          </a:xfrm>
        </p:spPr>
        <p:txBody>
          <a:bodyPr/>
          <a:lstStyle/>
          <a:p>
            <a:pPr marL="0" indent="0">
              <a:buNone/>
            </a:pPr>
            <a:r>
              <a:rPr lang="es-MX" dirty="0">
                <a:solidFill>
                  <a:srgbClr val="00B0F0"/>
                </a:solidFill>
                <a:latin typeface="TheSans 4-SemiLight" panose="02000403000000000003" pitchFamily="50" charset="0"/>
              </a:rPr>
              <a:t>[3] </a:t>
            </a:r>
            <a:r>
              <a:rPr lang="es-MX" sz="2400" dirty="0">
                <a:solidFill>
                  <a:schemeClr val="tx1">
                    <a:lumMod val="65000"/>
                    <a:lumOff val="35000"/>
                  </a:schemeClr>
                </a:solidFill>
                <a:latin typeface="TheSans 4-SemiLight" panose="02000403000000000003" pitchFamily="50" charset="0"/>
              </a:rPr>
              <a:t>La varianza de los errores es constante</a:t>
            </a:r>
          </a:p>
        </p:txBody>
      </p:sp>
      <p:cxnSp>
        <p:nvCxnSpPr>
          <p:cNvPr id="4" name="Conector recto 3">
            <a:extLst>
              <a:ext uri="{FF2B5EF4-FFF2-40B4-BE49-F238E27FC236}">
                <a16:creationId xmlns:a16="http://schemas.microsoft.com/office/drawing/2014/main" id="{07908DD8-7521-4C6E-866B-70BC4C0C53B1}"/>
              </a:ext>
            </a:extLst>
          </p:cNvPr>
          <p:cNvCxnSpPr>
            <a:cxnSpLocks/>
          </p:cNvCxnSpPr>
          <p:nvPr/>
        </p:nvCxnSpPr>
        <p:spPr>
          <a:xfrm>
            <a:off x="2250794" y="3750816"/>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79DE463-23CB-44D8-A2A2-A8A894A88834}"/>
              </a:ext>
            </a:extLst>
          </p:cNvPr>
          <p:cNvCxnSpPr>
            <a:cxnSpLocks/>
          </p:cNvCxnSpPr>
          <p:nvPr/>
        </p:nvCxnSpPr>
        <p:spPr>
          <a:xfrm flipH="1">
            <a:off x="1849986" y="5210808"/>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621E0540-8A9A-4032-BC6A-4FB0A75EECBA}"/>
              </a:ext>
            </a:extLst>
          </p:cNvPr>
          <p:cNvCxnSpPr>
            <a:cxnSpLocks/>
          </p:cNvCxnSpPr>
          <p:nvPr/>
        </p:nvCxnSpPr>
        <p:spPr>
          <a:xfrm flipV="1">
            <a:off x="1849986" y="3936491"/>
            <a:ext cx="2138168" cy="10927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upo 26">
            <a:extLst>
              <a:ext uri="{FF2B5EF4-FFF2-40B4-BE49-F238E27FC236}">
                <a16:creationId xmlns:a16="http://schemas.microsoft.com/office/drawing/2014/main" id="{8D8D33B4-745C-4171-9BE7-4C4AB3991B35}"/>
              </a:ext>
            </a:extLst>
          </p:cNvPr>
          <p:cNvGrpSpPr/>
          <p:nvPr/>
        </p:nvGrpSpPr>
        <p:grpSpPr>
          <a:xfrm>
            <a:off x="2360714" y="3994147"/>
            <a:ext cx="1116712" cy="835913"/>
            <a:chOff x="5849498" y="4063110"/>
            <a:chExt cx="1116712" cy="835913"/>
          </a:xfrm>
        </p:grpSpPr>
        <p:sp>
          <p:nvSpPr>
            <p:cNvPr id="17" name="Elipse 16">
              <a:extLst>
                <a:ext uri="{FF2B5EF4-FFF2-40B4-BE49-F238E27FC236}">
                  <a16:creationId xmlns:a16="http://schemas.microsoft.com/office/drawing/2014/main" id="{B8DEAC92-F3B2-40B3-A1B0-8249CD4571AA}"/>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8" name="Elipse 17">
              <a:extLst>
                <a:ext uri="{FF2B5EF4-FFF2-40B4-BE49-F238E27FC236}">
                  <a16:creationId xmlns:a16="http://schemas.microsoft.com/office/drawing/2014/main" id="{5D7D9780-8CEF-41D1-BFFC-7178445F599D}"/>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0" name="Elipse 19">
              <a:extLst>
                <a:ext uri="{FF2B5EF4-FFF2-40B4-BE49-F238E27FC236}">
                  <a16:creationId xmlns:a16="http://schemas.microsoft.com/office/drawing/2014/main" id="{5D8008A3-DE33-42B2-BBAA-B8529E65F07B}"/>
                </a:ext>
              </a:extLst>
            </p:cNvPr>
            <p:cNvSpPr/>
            <p:nvPr/>
          </p:nvSpPr>
          <p:spPr>
            <a:xfrm>
              <a:off x="6125720" y="455078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0340A66B-954B-4469-9FEF-15644E6C2625}"/>
                </a:ext>
              </a:extLst>
            </p:cNvPr>
            <p:cNvSpPr/>
            <p:nvPr/>
          </p:nvSpPr>
          <p:spPr>
            <a:xfrm>
              <a:off x="6380988" y="47466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FCD93F60-699F-4833-B3BC-439FA1092648}"/>
                </a:ext>
              </a:extLst>
            </p:cNvPr>
            <p:cNvSpPr/>
            <p:nvPr/>
          </p:nvSpPr>
          <p:spPr>
            <a:xfrm>
              <a:off x="6319268" y="4337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2DC3D1A0-D405-4FBC-8507-7DCAA7953CC3}"/>
                </a:ext>
              </a:extLst>
            </p:cNvPr>
            <p:cNvSpPr/>
            <p:nvPr/>
          </p:nvSpPr>
          <p:spPr>
            <a:xfrm>
              <a:off x="6563868" y="45187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72C1DA35-AA35-43F1-BB7E-EDF19216964D}"/>
                </a:ext>
              </a:extLst>
            </p:cNvPr>
            <p:cNvSpPr/>
            <p:nvPr/>
          </p:nvSpPr>
          <p:spPr>
            <a:xfrm>
              <a:off x="6682740" y="429170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07C2B532-616C-4CDC-8132-BA2475B45B8F}"/>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6" name="Elipse 25">
              <a:extLst>
                <a:ext uri="{FF2B5EF4-FFF2-40B4-BE49-F238E27FC236}">
                  <a16:creationId xmlns:a16="http://schemas.microsoft.com/office/drawing/2014/main" id="{1F4CB264-B268-4961-9884-7EE9B09DB705}"/>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2F43330C-9AB2-4EE3-8554-8BCA9503C398}"/>
                  </a:ext>
                </a:extLst>
              </p:cNvPr>
              <p:cNvSpPr/>
              <p:nvPr/>
            </p:nvSpPr>
            <p:spPr>
              <a:xfrm>
                <a:off x="2065102" y="3288647"/>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oMath>
                  </m:oMathPara>
                </a14:m>
                <a:endParaRPr lang="es-CO" dirty="0"/>
              </a:p>
            </p:txBody>
          </p:sp>
        </mc:Choice>
        <mc:Fallback xmlns="">
          <p:sp>
            <p:nvSpPr>
              <p:cNvPr id="12" name="Rectángulo 11">
                <a:extLst>
                  <a:ext uri="{FF2B5EF4-FFF2-40B4-BE49-F238E27FC236}">
                    <a16:creationId xmlns:a16="http://schemas.microsoft.com/office/drawing/2014/main" id="{2F43330C-9AB2-4EE3-8554-8BCA9503C398}"/>
                  </a:ext>
                </a:extLst>
              </p:cNvPr>
              <p:cNvSpPr>
                <a:spLocks noRot="1" noChangeAspect="1" noMove="1" noResize="1" noEditPoints="1" noAdjustHandles="1" noChangeArrowheads="1" noChangeShapeType="1" noTextEdit="1"/>
              </p:cNvSpPr>
              <p:nvPr/>
            </p:nvSpPr>
            <p:spPr>
              <a:xfrm>
                <a:off x="2065102" y="3288647"/>
                <a:ext cx="371384" cy="369332"/>
              </a:xfrm>
              <a:prstGeom prst="rect">
                <a:avLst/>
              </a:prstGeom>
              <a:blipFill>
                <a:blip r:embed="rId2"/>
                <a:stretch>
                  <a:fillRect b="-655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0" name="Rectángulo 89">
                <a:extLst>
                  <a:ext uri="{FF2B5EF4-FFF2-40B4-BE49-F238E27FC236}">
                    <a16:creationId xmlns:a16="http://schemas.microsoft.com/office/drawing/2014/main" id="{B8B463FC-D80E-4623-81BF-4E53A795B267}"/>
                  </a:ext>
                </a:extLst>
              </p:cNvPr>
              <p:cNvSpPr/>
              <p:nvPr/>
            </p:nvSpPr>
            <p:spPr>
              <a:xfrm>
                <a:off x="4267710" y="502614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oMath>
                  </m:oMathPara>
                </a14:m>
                <a:endParaRPr lang="es-CO" dirty="0"/>
              </a:p>
            </p:txBody>
          </p:sp>
        </mc:Choice>
        <mc:Fallback xmlns="">
          <p:sp>
            <p:nvSpPr>
              <p:cNvPr id="90" name="Rectángulo 89">
                <a:extLst>
                  <a:ext uri="{FF2B5EF4-FFF2-40B4-BE49-F238E27FC236}">
                    <a16:creationId xmlns:a16="http://schemas.microsoft.com/office/drawing/2014/main" id="{B8B463FC-D80E-4623-81BF-4E53A795B267}"/>
                  </a:ext>
                </a:extLst>
              </p:cNvPr>
              <p:cNvSpPr>
                <a:spLocks noRot="1" noChangeAspect="1" noMove="1" noResize="1" noEditPoints="1" noAdjustHandles="1" noChangeArrowheads="1" noChangeShapeType="1" noTextEdit="1"/>
              </p:cNvSpPr>
              <p:nvPr/>
            </p:nvSpPr>
            <p:spPr>
              <a:xfrm>
                <a:off x="4267710" y="5026142"/>
                <a:ext cx="367985" cy="369332"/>
              </a:xfrm>
              <a:prstGeom prst="rect">
                <a:avLst/>
              </a:prstGeom>
              <a:blipFill>
                <a:blip r:embed="rId3"/>
                <a:stretch>
                  <a:fillRect/>
                </a:stretch>
              </a:blipFill>
            </p:spPr>
            <p:txBody>
              <a:bodyPr/>
              <a:lstStyle/>
              <a:p>
                <a:r>
                  <a:rPr lang="es-CO">
                    <a:noFill/>
                  </a:rPr>
                  <a:t> </a:t>
                </a:r>
              </a:p>
            </p:txBody>
          </p:sp>
        </mc:Fallback>
      </mc:AlternateContent>
      <p:cxnSp>
        <p:nvCxnSpPr>
          <p:cNvPr id="36" name="Conector recto 35">
            <a:extLst>
              <a:ext uri="{FF2B5EF4-FFF2-40B4-BE49-F238E27FC236}">
                <a16:creationId xmlns:a16="http://schemas.microsoft.com/office/drawing/2014/main" id="{6A373597-65C8-421E-95D6-9CA9484062C6}"/>
              </a:ext>
            </a:extLst>
          </p:cNvPr>
          <p:cNvCxnSpPr>
            <a:cxnSpLocks/>
          </p:cNvCxnSpPr>
          <p:nvPr/>
        </p:nvCxnSpPr>
        <p:spPr>
          <a:xfrm>
            <a:off x="7993943" y="3790461"/>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B8B3C90A-42CB-4473-AB80-9E68EFDF7A8F}"/>
              </a:ext>
            </a:extLst>
          </p:cNvPr>
          <p:cNvCxnSpPr>
            <a:cxnSpLocks/>
          </p:cNvCxnSpPr>
          <p:nvPr/>
        </p:nvCxnSpPr>
        <p:spPr>
          <a:xfrm flipH="1">
            <a:off x="7593135" y="5250453"/>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FF81087A-86F1-4659-B4F8-59C08D634178}"/>
              </a:ext>
            </a:extLst>
          </p:cNvPr>
          <p:cNvCxnSpPr>
            <a:cxnSpLocks/>
          </p:cNvCxnSpPr>
          <p:nvPr/>
        </p:nvCxnSpPr>
        <p:spPr>
          <a:xfrm flipV="1">
            <a:off x="7712007" y="3947682"/>
            <a:ext cx="2138168" cy="10927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Rectángulo 50">
                <a:extLst>
                  <a:ext uri="{FF2B5EF4-FFF2-40B4-BE49-F238E27FC236}">
                    <a16:creationId xmlns:a16="http://schemas.microsoft.com/office/drawing/2014/main" id="{869E0CFE-EAD6-49C8-858E-960ABD019D8F}"/>
                  </a:ext>
                </a:extLst>
              </p:cNvPr>
              <p:cNvSpPr/>
              <p:nvPr/>
            </p:nvSpPr>
            <p:spPr>
              <a:xfrm>
                <a:off x="7808251" y="3328292"/>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oMath>
                  </m:oMathPara>
                </a14:m>
                <a:endParaRPr lang="es-CO" dirty="0"/>
              </a:p>
            </p:txBody>
          </p:sp>
        </mc:Choice>
        <mc:Fallback xmlns="">
          <p:sp>
            <p:nvSpPr>
              <p:cNvPr id="51" name="Rectángulo 50">
                <a:extLst>
                  <a:ext uri="{FF2B5EF4-FFF2-40B4-BE49-F238E27FC236}">
                    <a16:creationId xmlns:a16="http://schemas.microsoft.com/office/drawing/2014/main" xmlns:a14="http://schemas.microsoft.com/office/drawing/2010/main" xmlns="" id="{869E0CFE-EAD6-49C8-858E-960ABD019D8F}"/>
                  </a:ext>
                </a:extLst>
              </p:cNvPr>
              <p:cNvSpPr>
                <a:spLocks noRot="1" noChangeAspect="1" noMove="1" noResize="1" noEditPoints="1" noAdjustHandles="1" noChangeArrowheads="1" noChangeShapeType="1" noTextEdit="1"/>
              </p:cNvSpPr>
              <p:nvPr/>
            </p:nvSpPr>
            <p:spPr>
              <a:xfrm>
                <a:off x="7808251" y="3328292"/>
                <a:ext cx="371384" cy="369332"/>
              </a:xfrm>
              <a:prstGeom prst="rect">
                <a:avLst/>
              </a:prstGeom>
              <a:blipFill rotWithShape="0">
                <a:blip r:embed="rId4"/>
                <a:stretch>
                  <a:fillRect b="-4918"/>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2" name="Rectángulo 51">
                <a:extLst>
                  <a:ext uri="{FF2B5EF4-FFF2-40B4-BE49-F238E27FC236}">
                    <a16:creationId xmlns:a16="http://schemas.microsoft.com/office/drawing/2014/main" id="{52424ED3-3088-421E-94EF-0A9DD84274EB}"/>
                  </a:ext>
                </a:extLst>
              </p:cNvPr>
              <p:cNvSpPr/>
              <p:nvPr/>
            </p:nvSpPr>
            <p:spPr>
              <a:xfrm>
                <a:off x="10010859" y="5065787"/>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oMath>
                  </m:oMathPara>
                </a14:m>
                <a:endParaRPr lang="es-CO" dirty="0"/>
              </a:p>
            </p:txBody>
          </p:sp>
        </mc:Choice>
        <mc:Fallback xmlns="">
          <p:sp>
            <p:nvSpPr>
              <p:cNvPr id="52" name="Rectángulo 51">
                <a:extLst>
                  <a:ext uri="{FF2B5EF4-FFF2-40B4-BE49-F238E27FC236}">
                    <a16:creationId xmlns:a16="http://schemas.microsoft.com/office/drawing/2014/main" xmlns:a14="http://schemas.microsoft.com/office/drawing/2010/main" xmlns="" id="{52424ED3-3088-421E-94EF-0A9DD84274EB}"/>
                  </a:ext>
                </a:extLst>
              </p:cNvPr>
              <p:cNvSpPr>
                <a:spLocks noRot="1" noChangeAspect="1" noMove="1" noResize="1" noEditPoints="1" noAdjustHandles="1" noChangeArrowheads="1" noChangeShapeType="1" noTextEdit="1"/>
              </p:cNvSpPr>
              <p:nvPr/>
            </p:nvSpPr>
            <p:spPr>
              <a:xfrm>
                <a:off x="10010859" y="5065787"/>
                <a:ext cx="367985" cy="369332"/>
              </a:xfrm>
              <a:prstGeom prst="rect">
                <a:avLst/>
              </a:prstGeom>
              <a:blipFill rotWithShape="0">
                <a:blip r:embed="rId5"/>
                <a:stretch>
                  <a:fillRect/>
                </a:stretch>
              </a:blipFill>
            </p:spPr>
            <p:txBody>
              <a:bodyPr/>
              <a:lstStyle/>
              <a:p>
                <a:r>
                  <a:rPr lang="es-CO">
                    <a:noFill/>
                  </a:rPr>
                  <a:t> </a:t>
                </a:r>
              </a:p>
            </p:txBody>
          </p:sp>
        </mc:Fallback>
      </mc:AlternateContent>
      <p:sp>
        <p:nvSpPr>
          <p:cNvPr id="7" name="Rectángulo 6">
            <a:extLst>
              <a:ext uri="{FF2B5EF4-FFF2-40B4-BE49-F238E27FC236}">
                <a16:creationId xmlns:a16="http://schemas.microsoft.com/office/drawing/2014/main" id="{197E2CBD-465C-45DC-9E05-6D7F1C60B49D}"/>
              </a:ext>
            </a:extLst>
          </p:cNvPr>
          <p:cNvSpPr/>
          <p:nvPr/>
        </p:nvSpPr>
        <p:spPr>
          <a:xfrm>
            <a:off x="2250794" y="5652389"/>
            <a:ext cx="1736373" cy="369332"/>
          </a:xfrm>
          <a:prstGeom prst="rect">
            <a:avLst/>
          </a:prstGeom>
        </p:spPr>
        <p:txBody>
          <a:bodyPr wrap="none">
            <a:spAutoFit/>
          </a:bodyPr>
          <a:lstStyle/>
          <a:p>
            <a:r>
              <a:rPr lang="es-MX" dirty="0" err="1">
                <a:solidFill>
                  <a:schemeClr val="tx1">
                    <a:lumMod val="65000"/>
                    <a:lumOff val="35000"/>
                  </a:schemeClr>
                </a:solidFill>
                <a:latin typeface="TheSans 4-SemiLight" panose="02000403000000000003" pitchFamily="50" charset="0"/>
              </a:rPr>
              <a:t>Homocedástico</a:t>
            </a:r>
            <a:endParaRPr lang="es-CO" dirty="0"/>
          </a:p>
        </p:txBody>
      </p:sp>
      <p:sp>
        <p:nvSpPr>
          <p:cNvPr id="53" name="Rectángulo 52">
            <a:extLst>
              <a:ext uri="{FF2B5EF4-FFF2-40B4-BE49-F238E27FC236}">
                <a16:creationId xmlns:a16="http://schemas.microsoft.com/office/drawing/2014/main" id="{4BBD42D7-35D8-4ED8-BC7E-91DA53EC1B22}"/>
              </a:ext>
            </a:extLst>
          </p:cNvPr>
          <p:cNvSpPr/>
          <p:nvPr/>
        </p:nvSpPr>
        <p:spPr>
          <a:xfrm>
            <a:off x="8103863" y="5692034"/>
            <a:ext cx="1808508" cy="369332"/>
          </a:xfrm>
          <a:prstGeom prst="rect">
            <a:avLst/>
          </a:prstGeom>
        </p:spPr>
        <p:txBody>
          <a:bodyPr wrap="none">
            <a:spAutoFit/>
          </a:bodyPr>
          <a:lstStyle/>
          <a:p>
            <a:r>
              <a:rPr lang="es-MX" dirty="0" err="1">
                <a:solidFill>
                  <a:schemeClr val="tx1">
                    <a:lumMod val="65000"/>
                    <a:lumOff val="35000"/>
                  </a:schemeClr>
                </a:solidFill>
                <a:latin typeface="TheSans 4-SemiLight" panose="02000403000000000003" pitchFamily="50" charset="0"/>
              </a:rPr>
              <a:t>Heterocedástico</a:t>
            </a:r>
            <a:endParaRPr lang="es-CO" dirty="0"/>
          </a:p>
        </p:txBody>
      </p:sp>
      <p:grpSp>
        <p:nvGrpSpPr>
          <p:cNvPr id="9" name="Grupo 8">
            <a:extLst>
              <a:ext uri="{FF2B5EF4-FFF2-40B4-BE49-F238E27FC236}">
                <a16:creationId xmlns:a16="http://schemas.microsoft.com/office/drawing/2014/main" id="{0BD48191-B54D-4B88-9C0B-94D8AE24E027}"/>
              </a:ext>
            </a:extLst>
          </p:cNvPr>
          <p:cNvGrpSpPr/>
          <p:nvPr/>
        </p:nvGrpSpPr>
        <p:grpSpPr>
          <a:xfrm>
            <a:off x="8133916" y="3778905"/>
            <a:ext cx="1341226" cy="984118"/>
            <a:chOff x="7193391" y="3739260"/>
            <a:chExt cx="1341226" cy="984118"/>
          </a:xfrm>
        </p:grpSpPr>
        <p:sp>
          <p:nvSpPr>
            <p:cNvPr id="42" name="Elipse 41">
              <a:extLst>
                <a:ext uri="{FF2B5EF4-FFF2-40B4-BE49-F238E27FC236}">
                  <a16:creationId xmlns:a16="http://schemas.microsoft.com/office/drawing/2014/main" id="{EC2D87B7-9370-4955-AB22-E20EE0E3703D}"/>
                </a:ext>
              </a:extLst>
            </p:cNvPr>
            <p:cNvSpPr/>
            <p:nvPr/>
          </p:nvSpPr>
          <p:spPr>
            <a:xfrm>
              <a:off x="7193391" y="46776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944802B5-DA64-4365-AB56-100FFD54A39B}"/>
                </a:ext>
              </a:extLst>
            </p:cNvPr>
            <p:cNvSpPr/>
            <p:nvPr/>
          </p:nvSpPr>
          <p:spPr>
            <a:xfrm>
              <a:off x="7390094" y="465480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4" name="Elipse 43">
              <a:extLst>
                <a:ext uri="{FF2B5EF4-FFF2-40B4-BE49-F238E27FC236}">
                  <a16:creationId xmlns:a16="http://schemas.microsoft.com/office/drawing/2014/main" id="{DB4E84A5-2B72-4E4D-9795-FB616F11AA73}"/>
                </a:ext>
              </a:extLst>
            </p:cNvPr>
            <p:cNvSpPr/>
            <p:nvPr/>
          </p:nvSpPr>
          <p:spPr>
            <a:xfrm>
              <a:off x="7494919" y="447268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5" name="Elipse 44">
              <a:extLst>
                <a:ext uri="{FF2B5EF4-FFF2-40B4-BE49-F238E27FC236}">
                  <a16:creationId xmlns:a16="http://schemas.microsoft.com/office/drawing/2014/main" id="{815F5547-A454-46D2-B1C2-997A03C0A16F}"/>
                </a:ext>
              </a:extLst>
            </p:cNvPr>
            <p:cNvSpPr/>
            <p:nvPr/>
          </p:nvSpPr>
          <p:spPr>
            <a:xfrm>
              <a:off x="7783432" y="449160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74C41AB1-39D8-42AD-BACD-5473F9EFEC6C}"/>
                </a:ext>
              </a:extLst>
            </p:cNvPr>
            <p:cNvSpPr/>
            <p:nvPr/>
          </p:nvSpPr>
          <p:spPr>
            <a:xfrm>
              <a:off x="7701273" y="426846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7" name="Elipse 46">
              <a:extLst>
                <a:ext uri="{FF2B5EF4-FFF2-40B4-BE49-F238E27FC236}">
                  <a16:creationId xmlns:a16="http://schemas.microsoft.com/office/drawing/2014/main" id="{7D9BC61E-4796-419A-99B5-54EB8A46B361}"/>
                </a:ext>
              </a:extLst>
            </p:cNvPr>
            <p:cNvSpPr/>
            <p:nvPr/>
          </p:nvSpPr>
          <p:spPr>
            <a:xfrm>
              <a:off x="7971215" y="451446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8" name="Elipse 47">
              <a:extLst>
                <a:ext uri="{FF2B5EF4-FFF2-40B4-BE49-F238E27FC236}">
                  <a16:creationId xmlns:a16="http://schemas.microsoft.com/office/drawing/2014/main" id="{C247AF79-C4FA-427B-A568-F4F37EC274AE}"/>
                </a:ext>
              </a:extLst>
            </p:cNvPr>
            <p:cNvSpPr/>
            <p:nvPr/>
          </p:nvSpPr>
          <p:spPr>
            <a:xfrm>
              <a:off x="8451018" y="388377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9" name="Elipse 48">
              <a:extLst>
                <a:ext uri="{FF2B5EF4-FFF2-40B4-BE49-F238E27FC236}">
                  <a16:creationId xmlns:a16="http://schemas.microsoft.com/office/drawing/2014/main" id="{1EADB82B-9309-4156-8B1C-750031E34075}"/>
                </a:ext>
              </a:extLst>
            </p:cNvPr>
            <p:cNvSpPr/>
            <p:nvPr/>
          </p:nvSpPr>
          <p:spPr>
            <a:xfrm>
              <a:off x="8241186" y="4449821"/>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0" name="Elipse 49">
              <a:extLst>
                <a:ext uri="{FF2B5EF4-FFF2-40B4-BE49-F238E27FC236}">
                  <a16:creationId xmlns:a16="http://schemas.microsoft.com/office/drawing/2014/main" id="{098E1DC9-E2D4-4B63-A4C7-B8381541119E}"/>
                </a:ext>
              </a:extLst>
            </p:cNvPr>
            <p:cNvSpPr/>
            <p:nvPr/>
          </p:nvSpPr>
          <p:spPr>
            <a:xfrm>
              <a:off x="8233154" y="410107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4" name="Elipse 53">
              <a:extLst>
                <a:ext uri="{FF2B5EF4-FFF2-40B4-BE49-F238E27FC236}">
                  <a16:creationId xmlns:a16="http://schemas.microsoft.com/office/drawing/2014/main" id="{10CBE980-955C-47FF-A0B1-8D886434C032}"/>
                </a:ext>
              </a:extLst>
            </p:cNvPr>
            <p:cNvSpPr/>
            <p:nvPr/>
          </p:nvSpPr>
          <p:spPr>
            <a:xfrm>
              <a:off x="8212735" y="373926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5" name="Elipse 54">
              <a:extLst>
                <a:ext uri="{FF2B5EF4-FFF2-40B4-BE49-F238E27FC236}">
                  <a16:creationId xmlns:a16="http://schemas.microsoft.com/office/drawing/2014/main" id="{A9D5DD9D-50D6-4A01-920D-2DF096ED6237}"/>
                </a:ext>
              </a:extLst>
            </p:cNvPr>
            <p:cNvSpPr/>
            <p:nvPr/>
          </p:nvSpPr>
          <p:spPr>
            <a:xfrm>
              <a:off x="8024463" y="422706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D8DAE709-202F-4DD8-B53C-59015D7D671C}"/>
                </a:ext>
              </a:extLst>
            </p:cNvPr>
            <p:cNvSpPr/>
            <p:nvPr/>
          </p:nvSpPr>
          <p:spPr>
            <a:xfrm>
              <a:off x="8488898" y="458171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7" name="Elipse 56">
              <a:extLst>
                <a:ext uri="{FF2B5EF4-FFF2-40B4-BE49-F238E27FC236}">
                  <a16:creationId xmlns:a16="http://schemas.microsoft.com/office/drawing/2014/main" id="{5C87B3C3-5E6D-4678-8C42-F296EF3DD897}"/>
                </a:ext>
              </a:extLst>
            </p:cNvPr>
            <p:cNvSpPr/>
            <p:nvPr/>
          </p:nvSpPr>
          <p:spPr>
            <a:xfrm>
              <a:off x="8443179" y="425411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8" name="Elipse 57">
              <a:extLst>
                <a:ext uri="{FF2B5EF4-FFF2-40B4-BE49-F238E27FC236}">
                  <a16:creationId xmlns:a16="http://schemas.microsoft.com/office/drawing/2014/main" id="{F1BBAC23-16CF-42E2-9049-5A92901696C3}"/>
                </a:ext>
              </a:extLst>
            </p:cNvPr>
            <p:cNvSpPr/>
            <p:nvPr/>
          </p:nvSpPr>
          <p:spPr>
            <a:xfrm>
              <a:off x="7982138" y="397617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6" name="Elipse 65">
              <a:extLst>
                <a:ext uri="{FF2B5EF4-FFF2-40B4-BE49-F238E27FC236}">
                  <a16:creationId xmlns:a16="http://schemas.microsoft.com/office/drawing/2014/main" id="{6B7F63E4-EAC5-45EE-9524-068BC010F59A}"/>
                </a:ext>
              </a:extLst>
            </p:cNvPr>
            <p:cNvSpPr/>
            <p:nvPr/>
          </p:nvSpPr>
          <p:spPr>
            <a:xfrm>
              <a:off x="7598059" y="459784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mc:AlternateContent xmlns:mc="http://schemas.openxmlformats.org/markup-compatibility/2006" xmlns:a14="http://schemas.microsoft.com/office/drawing/2010/main">
        <mc:Choice Requires="a14">
          <p:sp>
            <p:nvSpPr>
              <p:cNvPr id="70" name="Rectángulo 69">
                <a:extLst>
                  <a:ext uri="{FF2B5EF4-FFF2-40B4-BE49-F238E27FC236}">
                    <a16:creationId xmlns:a16="http://schemas.microsoft.com/office/drawing/2014/main" id="{365D5346-31C8-4009-9F66-73D3EB86C5BF}"/>
                  </a:ext>
                </a:extLst>
              </p:cNvPr>
              <p:cNvSpPr/>
              <p:nvPr/>
            </p:nvSpPr>
            <p:spPr>
              <a:xfrm>
                <a:off x="2229756" y="6021721"/>
                <a:ext cx="15482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dirty="0" smtClean="0">
                          <a:solidFill>
                            <a:schemeClr val="tx1">
                              <a:lumMod val="65000"/>
                              <a:lumOff val="35000"/>
                            </a:schemeClr>
                          </a:solidFill>
                          <a:latin typeface="Cambria Math" panose="02040503050406030204" pitchFamily="18" charset="0"/>
                        </a:rPr>
                        <m:t>𝑣𝑎𝑟</m:t>
                      </m:r>
                      <m:d>
                        <m:dPr>
                          <m:ctrlPr>
                            <a:rPr lang="es-CO" b="0" i="1" dirty="0" smtClean="0">
                              <a:solidFill>
                                <a:schemeClr val="tx1">
                                  <a:lumMod val="65000"/>
                                  <a:lumOff val="35000"/>
                                </a:schemeClr>
                              </a:solidFill>
                              <a:latin typeface="Cambria Math" panose="02040503050406030204" pitchFamily="18" charset="0"/>
                            </a:rPr>
                          </m:ctrlPr>
                        </m:dPr>
                        <m:e>
                          <m:sSub>
                            <m:sSubPr>
                              <m:ctrlPr>
                                <a:rPr lang="es-CO" b="0" i="1" dirty="0" smtClean="0">
                                  <a:solidFill>
                                    <a:schemeClr val="tx1">
                                      <a:lumMod val="65000"/>
                                      <a:lumOff val="35000"/>
                                    </a:schemeClr>
                                  </a:solidFill>
                                  <a:latin typeface="Cambria Math" panose="02040503050406030204" pitchFamily="18" charset="0"/>
                                </a:rPr>
                              </m:ctrlPr>
                            </m:sSubPr>
                            <m:e>
                              <m:r>
                                <a:rPr lang="es-CO" b="0" i="1" dirty="0" smtClean="0">
                                  <a:solidFill>
                                    <a:schemeClr val="tx1">
                                      <a:lumMod val="65000"/>
                                      <a:lumOff val="35000"/>
                                    </a:schemeClr>
                                  </a:solidFill>
                                  <a:latin typeface="Cambria Math" panose="02040503050406030204" pitchFamily="18" charset="0"/>
                                </a:rPr>
                                <m:t>𝑒</m:t>
                              </m:r>
                            </m:e>
                            <m:sub>
                              <m:r>
                                <a:rPr lang="es-CO" b="0" i="1" dirty="0" smtClean="0">
                                  <a:solidFill>
                                    <a:schemeClr val="tx1">
                                      <a:lumMod val="65000"/>
                                      <a:lumOff val="35000"/>
                                    </a:schemeClr>
                                  </a:solidFill>
                                  <a:latin typeface="Cambria Math" panose="02040503050406030204" pitchFamily="18" charset="0"/>
                                </a:rPr>
                                <m:t>𝑡</m:t>
                              </m:r>
                            </m:sub>
                          </m:sSub>
                        </m:e>
                      </m:d>
                      <m:r>
                        <a:rPr lang="es-CO" b="0" i="1" dirty="0" smtClean="0">
                          <a:solidFill>
                            <a:schemeClr val="tx1">
                              <a:lumMod val="65000"/>
                              <a:lumOff val="35000"/>
                            </a:schemeClr>
                          </a:solidFill>
                          <a:latin typeface="Cambria Math" panose="02040503050406030204" pitchFamily="18" charset="0"/>
                        </a:rPr>
                        <m:t>=</m:t>
                      </m:r>
                      <m:sSup>
                        <m:sSupPr>
                          <m:ctrlPr>
                            <a:rPr lang="es-CO" b="0" i="1" dirty="0" smtClean="0">
                              <a:solidFill>
                                <a:schemeClr val="tx1">
                                  <a:lumMod val="65000"/>
                                  <a:lumOff val="35000"/>
                                </a:schemeClr>
                              </a:solidFill>
                              <a:latin typeface="Cambria Math" panose="02040503050406030204" pitchFamily="18" charset="0"/>
                            </a:rPr>
                          </m:ctrlPr>
                        </m:sSupPr>
                        <m:e>
                          <m:r>
                            <a:rPr lang="es-CO" b="0" i="1" dirty="0" smtClean="0">
                              <a:solidFill>
                                <a:schemeClr val="tx1">
                                  <a:lumMod val="65000"/>
                                  <a:lumOff val="35000"/>
                                </a:schemeClr>
                              </a:solidFill>
                              <a:latin typeface="Cambria Math" panose="02040503050406030204" pitchFamily="18" charset="0"/>
                            </a:rPr>
                            <m:t>𝜎</m:t>
                          </m:r>
                        </m:e>
                        <m:sup>
                          <m:r>
                            <a:rPr lang="es-CO" b="0" i="1" dirty="0" smtClean="0">
                              <a:solidFill>
                                <a:schemeClr val="tx1">
                                  <a:lumMod val="65000"/>
                                  <a:lumOff val="35000"/>
                                </a:schemeClr>
                              </a:solidFill>
                              <a:latin typeface="Cambria Math" panose="02040503050406030204" pitchFamily="18" charset="0"/>
                            </a:rPr>
                            <m:t>2</m:t>
                          </m:r>
                        </m:sup>
                      </m:sSup>
                    </m:oMath>
                  </m:oMathPara>
                </a14:m>
                <a:endParaRPr lang="es-CO" dirty="0"/>
              </a:p>
            </p:txBody>
          </p:sp>
        </mc:Choice>
        <mc:Fallback xmlns="">
          <p:sp>
            <p:nvSpPr>
              <p:cNvPr id="70" name="Rectángulo 69">
                <a:extLst>
                  <a:ext uri="{FF2B5EF4-FFF2-40B4-BE49-F238E27FC236}">
                    <a16:creationId xmlns:a16="http://schemas.microsoft.com/office/drawing/2014/main" id="{365D5346-31C8-4009-9F66-73D3EB86C5BF}"/>
                  </a:ext>
                </a:extLst>
              </p:cNvPr>
              <p:cNvSpPr>
                <a:spLocks noRot="1" noChangeAspect="1" noMove="1" noResize="1" noEditPoints="1" noAdjustHandles="1" noChangeArrowheads="1" noChangeShapeType="1" noTextEdit="1"/>
              </p:cNvSpPr>
              <p:nvPr/>
            </p:nvSpPr>
            <p:spPr>
              <a:xfrm>
                <a:off x="2229756" y="6021721"/>
                <a:ext cx="1548244" cy="369332"/>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1" name="Rectángulo 70">
                <a:extLst>
                  <a:ext uri="{FF2B5EF4-FFF2-40B4-BE49-F238E27FC236}">
                    <a16:creationId xmlns:a16="http://schemas.microsoft.com/office/drawing/2014/main" id="{91B2AC5F-7E6B-4CD4-93E6-5A82D71CECD5}"/>
                  </a:ext>
                </a:extLst>
              </p:cNvPr>
              <p:cNvSpPr/>
              <p:nvPr/>
            </p:nvSpPr>
            <p:spPr>
              <a:xfrm>
                <a:off x="8342468" y="6011286"/>
                <a:ext cx="1548244" cy="371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dirty="0" smtClean="0">
                          <a:solidFill>
                            <a:schemeClr val="tx1">
                              <a:lumMod val="65000"/>
                              <a:lumOff val="35000"/>
                            </a:schemeClr>
                          </a:solidFill>
                          <a:latin typeface="Cambria Math" panose="02040503050406030204" pitchFamily="18" charset="0"/>
                        </a:rPr>
                        <m:t>𝑣𝑎𝑟</m:t>
                      </m:r>
                      <m:d>
                        <m:dPr>
                          <m:ctrlPr>
                            <a:rPr lang="es-CO" b="0" i="1" dirty="0" smtClean="0">
                              <a:solidFill>
                                <a:schemeClr val="tx1">
                                  <a:lumMod val="65000"/>
                                  <a:lumOff val="35000"/>
                                </a:schemeClr>
                              </a:solidFill>
                              <a:latin typeface="Cambria Math" panose="02040503050406030204" pitchFamily="18" charset="0"/>
                            </a:rPr>
                          </m:ctrlPr>
                        </m:dPr>
                        <m:e>
                          <m:sSub>
                            <m:sSubPr>
                              <m:ctrlPr>
                                <a:rPr lang="es-CO" b="0" i="1" dirty="0" smtClean="0">
                                  <a:solidFill>
                                    <a:schemeClr val="tx1">
                                      <a:lumMod val="65000"/>
                                      <a:lumOff val="35000"/>
                                    </a:schemeClr>
                                  </a:solidFill>
                                  <a:latin typeface="Cambria Math" panose="02040503050406030204" pitchFamily="18" charset="0"/>
                                </a:rPr>
                              </m:ctrlPr>
                            </m:sSubPr>
                            <m:e>
                              <m:r>
                                <a:rPr lang="es-CO" b="0" i="1" dirty="0" smtClean="0">
                                  <a:solidFill>
                                    <a:schemeClr val="tx1">
                                      <a:lumMod val="65000"/>
                                      <a:lumOff val="35000"/>
                                    </a:schemeClr>
                                  </a:solidFill>
                                  <a:latin typeface="Cambria Math" panose="02040503050406030204" pitchFamily="18" charset="0"/>
                                </a:rPr>
                                <m:t>𝑒</m:t>
                              </m:r>
                            </m:e>
                            <m:sub>
                              <m:r>
                                <a:rPr lang="es-CO" b="0" i="1" dirty="0" smtClean="0">
                                  <a:solidFill>
                                    <a:schemeClr val="tx1">
                                      <a:lumMod val="65000"/>
                                      <a:lumOff val="35000"/>
                                    </a:schemeClr>
                                  </a:solidFill>
                                  <a:latin typeface="Cambria Math" panose="02040503050406030204" pitchFamily="18" charset="0"/>
                                </a:rPr>
                                <m:t>𝑡</m:t>
                              </m:r>
                            </m:sub>
                          </m:sSub>
                        </m:e>
                      </m:d>
                      <m:r>
                        <a:rPr lang="es-CO" b="0" i="1" dirty="0" smtClean="0">
                          <a:solidFill>
                            <a:schemeClr val="tx1">
                              <a:lumMod val="65000"/>
                              <a:lumOff val="35000"/>
                            </a:schemeClr>
                          </a:solidFill>
                          <a:latin typeface="Cambria Math" panose="02040503050406030204" pitchFamily="18" charset="0"/>
                        </a:rPr>
                        <m:t>=</m:t>
                      </m:r>
                      <m:sSubSup>
                        <m:sSubSupPr>
                          <m:ctrlPr>
                            <a:rPr lang="es-CO" b="0" i="1" dirty="0" smtClean="0">
                              <a:solidFill>
                                <a:schemeClr val="tx1">
                                  <a:lumMod val="65000"/>
                                  <a:lumOff val="35000"/>
                                </a:schemeClr>
                              </a:solidFill>
                              <a:latin typeface="Cambria Math" panose="02040503050406030204" pitchFamily="18" charset="0"/>
                            </a:rPr>
                          </m:ctrlPr>
                        </m:sSubSupPr>
                        <m:e>
                          <m:r>
                            <a:rPr lang="es-CO" b="0" i="1" dirty="0" smtClean="0">
                              <a:solidFill>
                                <a:schemeClr val="tx1">
                                  <a:lumMod val="65000"/>
                                  <a:lumOff val="35000"/>
                                </a:schemeClr>
                              </a:solidFill>
                              <a:latin typeface="Cambria Math" panose="02040503050406030204" pitchFamily="18" charset="0"/>
                            </a:rPr>
                            <m:t>𝜎</m:t>
                          </m:r>
                        </m:e>
                        <m:sub>
                          <m:r>
                            <a:rPr lang="es-CO" b="0" i="1" dirty="0" smtClean="0">
                              <a:solidFill>
                                <a:schemeClr val="tx1">
                                  <a:lumMod val="65000"/>
                                  <a:lumOff val="35000"/>
                                </a:schemeClr>
                              </a:solidFill>
                              <a:latin typeface="Cambria Math" panose="02040503050406030204" pitchFamily="18" charset="0"/>
                            </a:rPr>
                            <m:t>𝑡</m:t>
                          </m:r>
                        </m:sub>
                        <m:sup>
                          <m:r>
                            <a:rPr lang="es-CO" b="0" i="1" dirty="0" smtClean="0">
                              <a:solidFill>
                                <a:schemeClr val="tx1">
                                  <a:lumMod val="65000"/>
                                  <a:lumOff val="35000"/>
                                </a:schemeClr>
                              </a:solidFill>
                              <a:latin typeface="Cambria Math" panose="02040503050406030204" pitchFamily="18" charset="0"/>
                            </a:rPr>
                            <m:t>2</m:t>
                          </m:r>
                        </m:sup>
                      </m:sSubSup>
                    </m:oMath>
                  </m:oMathPara>
                </a14:m>
                <a:endParaRPr lang="es-CO" dirty="0"/>
              </a:p>
            </p:txBody>
          </p:sp>
        </mc:Choice>
        <mc:Fallback xmlns="">
          <p:sp>
            <p:nvSpPr>
              <p:cNvPr id="71" name="Rectángulo 70">
                <a:extLst>
                  <a:ext uri="{FF2B5EF4-FFF2-40B4-BE49-F238E27FC236}">
                    <a16:creationId xmlns:a16="http://schemas.microsoft.com/office/drawing/2014/main" xmlns:a14="http://schemas.microsoft.com/office/drawing/2010/main" xmlns="" id="{91B2AC5F-7E6B-4CD4-93E6-5A82D71CECD5}"/>
                  </a:ext>
                </a:extLst>
              </p:cNvPr>
              <p:cNvSpPr>
                <a:spLocks noRot="1" noChangeAspect="1" noMove="1" noResize="1" noEditPoints="1" noAdjustHandles="1" noChangeArrowheads="1" noChangeShapeType="1" noTextEdit="1"/>
              </p:cNvSpPr>
              <p:nvPr/>
            </p:nvSpPr>
            <p:spPr>
              <a:xfrm>
                <a:off x="8342468" y="6011286"/>
                <a:ext cx="1548244" cy="371127"/>
              </a:xfrm>
              <a:prstGeom prst="rect">
                <a:avLst/>
              </a:prstGeom>
              <a:blipFill rotWithShape="0">
                <a:blip r:embed="rId7"/>
                <a:stretch>
                  <a:fillRect b="-1639"/>
                </a:stretch>
              </a:blipFill>
            </p:spPr>
            <p:txBody>
              <a:bodyPr/>
              <a:lstStyle/>
              <a:p>
                <a:r>
                  <a:rPr lang="es-CO">
                    <a:noFill/>
                  </a:rPr>
                  <a:t> </a:t>
                </a:r>
              </a:p>
            </p:txBody>
          </p:sp>
        </mc:Fallback>
      </mc:AlternateContent>
      <p:sp>
        <p:nvSpPr>
          <p:cNvPr id="60" name="CuadroTexto 59">
            <a:extLst>
              <a:ext uri="{FF2B5EF4-FFF2-40B4-BE49-F238E27FC236}">
                <a16:creationId xmlns:a16="http://schemas.microsoft.com/office/drawing/2014/main" id="{B33D183C-22DF-43EE-8BB9-AA5D7B03C07F}"/>
              </a:ext>
            </a:extLst>
          </p:cNvPr>
          <p:cNvSpPr txBox="1"/>
          <p:nvPr/>
        </p:nvSpPr>
        <p:spPr>
          <a:xfrm>
            <a:off x="4734123" y="4115390"/>
            <a:ext cx="2475498" cy="769441"/>
          </a:xfrm>
          <a:prstGeom prst="rect">
            <a:avLst/>
          </a:prstGeom>
          <a:noFill/>
        </p:spPr>
        <p:txBody>
          <a:bodyPr wrap="square" rtlCol="0">
            <a:spAutoFit/>
          </a:bodyPr>
          <a:lstStyle/>
          <a:p>
            <a:pPr algn="ctr"/>
            <a:r>
              <a:rPr lang="es-MX" sz="1600" dirty="0">
                <a:solidFill>
                  <a:schemeClr val="accent1"/>
                </a:solidFill>
                <a:latin typeface="TheSans 4-SemiLight" panose="02000403000000000003" pitchFamily="50" charset="0"/>
              </a:rPr>
              <a:t>Implicación</a:t>
            </a:r>
          </a:p>
          <a:p>
            <a:pPr algn="ctr"/>
            <a:r>
              <a:rPr lang="es-MX" sz="1400" dirty="0">
                <a:solidFill>
                  <a:schemeClr val="tx1">
                    <a:lumMod val="65000"/>
                    <a:lumOff val="35000"/>
                  </a:schemeClr>
                </a:solidFill>
                <a:latin typeface="TheSans 4-SemiLight" panose="02000403000000000003" pitchFamily="50" charset="0"/>
              </a:rPr>
              <a:t>La varianza de la variable respuesta es también fija</a:t>
            </a:r>
            <a:endParaRPr lang="es-CO" sz="1400" dirty="0">
              <a:solidFill>
                <a:schemeClr val="tx1">
                  <a:lumMod val="65000"/>
                  <a:lumOff val="35000"/>
                </a:schemeClr>
              </a:solidFill>
              <a:latin typeface="TheSans 4-SemiLight" panose="02000403000000000003" pitchFamily="50" charset="0"/>
            </a:endParaRPr>
          </a:p>
        </p:txBody>
      </p:sp>
      <p:pic>
        <p:nvPicPr>
          <p:cNvPr id="59" name="Gráfico 58">
            <a:extLst>
              <a:ext uri="{FF2B5EF4-FFF2-40B4-BE49-F238E27FC236}">
                <a16:creationId xmlns:a16="http://schemas.microsoft.com/office/drawing/2014/main" id="{3B85420A-B653-4447-A905-BF6BF16800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23101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wipe(down)">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wipe(left)">
                                      <p:cBhvr>
                                        <p:cTn id="50" dur="5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fade">
                                      <p:cBhvr>
                                        <p:cTn id="55" dur="1000"/>
                                        <p:tgtEl>
                                          <p:spTgt spid="7"/>
                                        </p:tgtEl>
                                      </p:cBhvr>
                                    </p:animEffect>
                                    <p:anim calcmode="lin" valueType="num">
                                      <p:cBhvr>
                                        <p:cTn id="56" dur="1000" fill="hold"/>
                                        <p:tgtEl>
                                          <p:spTgt spid="7"/>
                                        </p:tgtEl>
                                        <p:attrNameLst>
                                          <p:attrName>ppt_x</p:attrName>
                                        </p:attrNameLst>
                                      </p:cBhvr>
                                      <p:tavLst>
                                        <p:tav tm="0">
                                          <p:val>
                                            <p:strVal val="#ppt_x"/>
                                          </p:val>
                                        </p:tav>
                                        <p:tav tm="100000">
                                          <p:val>
                                            <p:strVal val="#ppt_x"/>
                                          </p:val>
                                        </p:tav>
                                      </p:tavLst>
                                    </p:anim>
                                    <p:anim calcmode="lin" valueType="num">
                                      <p:cBhvr>
                                        <p:cTn id="5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1000"/>
                                        <p:tgtEl>
                                          <p:spTgt spid="70"/>
                                        </p:tgtEl>
                                      </p:cBhvr>
                                    </p:animEffect>
                                    <p:anim calcmode="lin" valueType="num">
                                      <p:cBhvr>
                                        <p:cTn id="63" dur="1000" fill="hold"/>
                                        <p:tgtEl>
                                          <p:spTgt spid="70"/>
                                        </p:tgtEl>
                                        <p:attrNameLst>
                                          <p:attrName>ppt_x</p:attrName>
                                        </p:attrNameLst>
                                      </p:cBhvr>
                                      <p:tavLst>
                                        <p:tav tm="0">
                                          <p:val>
                                            <p:strVal val="#ppt_x"/>
                                          </p:val>
                                        </p:tav>
                                        <p:tav tm="100000">
                                          <p:val>
                                            <p:strVal val="#ppt_x"/>
                                          </p:val>
                                        </p:tav>
                                      </p:tavLst>
                                    </p:anim>
                                    <p:anim calcmode="lin" valueType="num">
                                      <p:cBhvr>
                                        <p:cTn id="64"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animEffect transition="in" filter="fade">
                                      <p:cBhvr>
                                        <p:cTn id="69" dur="1000"/>
                                        <p:tgtEl>
                                          <p:spTgt spid="53"/>
                                        </p:tgtEl>
                                      </p:cBhvr>
                                    </p:animEffect>
                                    <p:anim calcmode="lin" valueType="num">
                                      <p:cBhvr>
                                        <p:cTn id="70" dur="1000" fill="hold"/>
                                        <p:tgtEl>
                                          <p:spTgt spid="53"/>
                                        </p:tgtEl>
                                        <p:attrNameLst>
                                          <p:attrName>ppt_x</p:attrName>
                                        </p:attrNameLst>
                                      </p:cBhvr>
                                      <p:tavLst>
                                        <p:tav tm="0">
                                          <p:val>
                                            <p:strVal val="#ppt_x"/>
                                          </p:val>
                                        </p:tav>
                                        <p:tav tm="100000">
                                          <p:val>
                                            <p:strVal val="#ppt_x"/>
                                          </p:val>
                                        </p:tav>
                                      </p:tavLst>
                                    </p:anim>
                                    <p:anim calcmode="lin" valueType="num">
                                      <p:cBhvr>
                                        <p:cTn id="7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71"/>
                                        </p:tgtEl>
                                        <p:attrNameLst>
                                          <p:attrName>style.visibility</p:attrName>
                                        </p:attrNameLst>
                                      </p:cBhvr>
                                      <p:to>
                                        <p:strVal val="visible"/>
                                      </p:to>
                                    </p:set>
                                    <p:animEffect transition="in" filter="fade">
                                      <p:cBhvr>
                                        <p:cTn id="76" dur="1000"/>
                                        <p:tgtEl>
                                          <p:spTgt spid="71"/>
                                        </p:tgtEl>
                                      </p:cBhvr>
                                    </p:animEffect>
                                    <p:anim calcmode="lin" valueType="num">
                                      <p:cBhvr>
                                        <p:cTn id="77" dur="1000" fill="hold"/>
                                        <p:tgtEl>
                                          <p:spTgt spid="71"/>
                                        </p:tgtEl>
                                        <p:attrNameLst>
                                          <p:attrName>ppt_x</p:attrName>
                                        </p:attrNameLst>
                                      </p:cBhvr>
                                      <p:tavLst>
                                        <p:tav tm="0">
                                          <p:val>
                                            <p:strVal val="#ppt_x"/>
                                          </p:val>
                                        </p:tav>
                                        <p:tav tm="100000">
                                          <p:val>
                                            <p:strVal val="#ppt_x"/>
                                          </p:val>
                                        </p:tav>
                                      </p:tavLst>
                                    </p:anim>
                                    <p:anim calcmode="lin" valueType="num">
                                      <p:cBhvr>
                                        <p:cTn id="78"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iterate type="lt">
                                    <p:tmPct val="0"/>
                                  </p:iterate>
                                  <p:childTnLst>
                                    <p:set>
                                      <p:cBhvr>
                                        <p:cTn id="82" dur="1" fill="hold">
                                          <p:stCondLst>
                                            <p:cond delay="0"/>
                                          </p:stCondLst>
                                        </p:cTn>
                                        <p:tgtEl>
                                          <p:spTgt spid="60"/>
                                        </p:tgtEl>
                                        <p:attrNameLst>
                                          <p:attrName>style.visibility</p:attrName>
                                        </p:attrNameLst>
                                      </p:cBhvr>
                                      <p:to>
                                        <p:strVal val="visible"/>
                                      </p:to>
                                    </p:set>
                                    <p:animEffect transition="in" filter="fade">
                                      <p:cBhvr>
                                        <p:cTn id="8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0" grpId="0"/>
      <p:bldP spid="51" grpId="0"/>
      <p:bldP spid="52" grpId="0"/>
      <p:bldP spid="7" grpId="0"/>
      <p:bldP spid="53" grpId="0"/>
      <p:bldP spid="70" grpId="0"/>
      <p:bldP spid="71" grpId="0"/>
      <p:bldP spid="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Supuestos del modelo de regresión lineal</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2141537"/>
            <a:ext cx="10515600" cy="546799"/>
          </a:xfrm>
        </p:spPr>
        <p:txBody>
          <a:bodyPr/>
          <a:lstStyle/>
          <a:p>
            <a:pPr marL="0" indent="0">
              <a:buNone/>
            </a:pPr>
            <a:r>
              <a:rPr lang="es-MX" dirty="0">
                <a:solidFill>
                  <a:srgbClr val="00B0F0"/>
                </a:solidFill>
                <a:latin typeface="TheSans 4-SemiLight" panose="02000403000000000003" pitchFamily="50" charset="0"/>
              </a:rPr>
              <a:t>[4] </a:t>
            </a:r>
            <a:r>
              <a:rPr lang="es-MX" sz="2400" dirty="0">
                <a:solidFill>
                  <a:schemeClr val="tx1">
                    <a:lumMod val="65000"/>
                    <a:lumOff val="35000"/>
                  </a:schemeClr>
                </a:solidFill>
                <a:latin typeface="TheSans 4-SemiLight" panose="02000403000000000003" pitchFamily="50" charset="0"/>
              </a:rPr>
              <a:t>No hay covarianza entre errores diferentes</a:t>
            </a:r>
          </a:p>
        </p:txBody>
      </p:sp>
      <p:cxnSp>
        <p:nvCxnSpPr>
          <p:cNvPr id="4" name="Conector recto 3">
            <a:extLst>
              <a:ext uri="{FF2B5EF4-FFF2-40B4-BE49-F238E27FC236}">
                <a16:creationId xmlns:a16="http://schemas.microsoft.com/office/drawing/2014/main" id="{07908DD8-7521-4C6E-866B-70BC4C0C53B1}"/>
              </a:ext>
            </a:extLst>
          </p:cNvPr>
          <p:cNvCxnSpPr>
            <a:cxnSpLocks/>
          </p:cNvCxnSpPr>
          <p:nvPr/>
        </p:nvCxnSpPr>
        <p:spPr>
          <a:xfrm>
            <a:off x="2250794" y="3750816"/>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79DE463-23CB-44D8-A2A2-A8A894A88834}"/>
              </a:ext>
            </a:extLst>
          </p:cNvPr>
          <p:cNvCxnSpPr>
            <a:cxnSpLocks/>
          </p:cNvCxnSpPr>
          <p:nvPr/>
        </p:nvCxnSpPr>
        <p:spPr>
          <a:xfrm flipH="1">
            <a:off x="1849986" y="5210808"/>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621E0540-8A9A-4032-BC6A-4FB0A75EECBA}"/>
              </a:ext>
            </a:extLst>
          </p:cNvPr>
          <p:cNvCxnSpPr>
            <a:cxnSpLocks/>
          </p:cNvCxnSpPr>
          <p:nvPr/>
        </p:nvCxnSpPr>
        <p:spPr>
          <a:xfrm flipV="1">
            <a:off x="1849986" y="3936491"/>
            <a:ext cx="2138168" cy="10927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upo 26">
            <a:extLst>
              <a:ext uri="{FF2B5EF4-FFF2-40B4-BE49-F238E27FC236}">
                <a16:creationId xmlns:a16="http://schemas.microsoft.com/office/drawing/2014/main" id="{8D8D33B4-745C-4171-9BE7-4C4AB3991B35}"/>
              </a:ext>
            </a:extLst>
          </p:cNvPr>
          <p:cNvGrpSpPr/>
          <p:nvPr/>
        </p:nvGrpSpPr>
        <p:grpSpPr>
          <a:xfrm>
            <a:off x="2360714" y="3994147"/>
            <a:ext cx="1116712" cy="835913"/>
            <a:chOff x="5849498" y="4063110"/>
            <a:chExt cx="1116712" cy="835913"/>
          </a:xfrm>
        </p:grpSpPr>
        <p:sp>
          <p:nvSpPr>
            <p:cNvPr id="17" name="Elipse 16">
              <a:extLst>
                <a:ext uri="{FF2B5EF4-FFF2-40B4-BE49-F238E27FC236}">
                  <a16:creationId xmlns:a16="http://schemas.microsoft.com/office/drawing/2014/main" id="{B8DEAC92-F3B2-40B3-A1B0-8249CD4571AA}"/>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8" name="Elipse 17">
              <a:extLst>
                <a:ext uri="{FF2B5EF4-FFF2-40B4-BE49-F238E27FC236}">
                  <a16:creationId xmlns:a16="http://schemas.microsoft.com/office/drawing/2014/main" id="{5D7D9780-8CEF-41D1-BFFC-7178445F599D}"/>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0" name="Elipse 19">
              <a:extLst>
                <a:ext uri="{FF2B5EF4-FFF2-40B4-BE49-F238E27FC236}">
                  <a16:creationId xmlns:a16="http://schemas.microsoft.com/office/drawing/2014/main" id="{5D8008A3-DE33-42B2-BBAA-B8529E65F07B}"/>
                </a:ext>
              </a:extLst>
            </p:cNvPr>
            <p:cNvSpPr/>
            <p:nvPr/>
          </p:nvSpPr>
          <p:spPr>
            <a:xfrm>
              <a:off x="6125720" y="455078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0340A66B-954B-4469-9FEF-15644E6C2625}"/>
                </a:ext>
              </a:extLst>
            </p:cNvPr>
            <p:cNvSpPr/>
            <p:nvPr/>
          </p:nvSpPr>
          <p:spPr>
            <a:xfrm>
              <a:off x="6380988" y="47466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FCD93F60-699F-4833-B3BC-439FA1092648}"/>
                </a:ext>
              </a:extLst>
            </p:cNvPr>
            <p:cNvSpPr/>
            <p:nvPr/>
          </p:nvSpPr>
          <p:spPr>
            <a:xfrm>
              <a:off x="6319268" y="4337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2DC3D1A0-D405-4FBC-8507-7DCAA7953CC3}"/>
                </a:ext>
              </a:extLst>
            </p:cNvPr>
            <p:cNvSpPr/>
            <p:nvPr/>
          </p:nvSpPr>
          <p:spPr>
            <a:xfrm>
              <a:off x="6563868" y="45187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72C1DA35-AA35-43F1-BB7E-EDF19216964D}"/>
                </a:ext>
              </a:extLst>
            </p:cNvPr>
            <p:cNvSpPr/>
            <p:nvPr/>
          </p:nvSpPr>
          <p:spPr>
            <a:xfrm>
              <a:off x="6682740" y="429170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07C2B532-616C-4CDC-8132-BA2475B45B8F}"/>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6" name="Elipse 25">
              <a:extLst>
                <a:ext uri="{FF2B5EF4-FFF2-40B4-BE49-F238E27FC236}">
                  <a16:creationId xmlns:a16="http://schemas.microsoft.com/office/drawing/2014/main" id="{1F4CB264-B268-4961-9884-7EE9B09DB705}"/>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2F43330C-9AB2-4EE3-8554-8BCA9503C398}"/>
                  </a:ext>
                </a:extLst>
              </p:cNvPr>
              <p:cNvSpPr/>
              <p:nvPr/>
            </p:nvSpPr>
            <p:spPr>
              <a:xfrm>
                <a:off x="2065102" y="3288647"/>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oMath>
                  </m:oMathPara>
                </a14:m>
                <a:endParaRPr lang="es-CO" dirty="0"/>
              </a:p>
            </p:txBody>
          </p:sp>
        </mc:Choice>
        <mc:Fallback xmlns="">
          <p:sp>
            <p:nvSpPr>
              <p:cNvPr id="12" name="Rectángulo 11">
                <a:extLst>
                  <a:ext uri="{FF2B5EF4-FFF2-40B4-BE49-F238E27FC236}">
                    <a16:creationId xmlns:a16="http://schemas.microsoft.com/office/drawing/2014/main" id="{2F43330C-9AB2-4EE3-8554-8BCA9503C398}"/>
                  </a:ext>
                </a:extLst>
              </p:cNvPr>
              <p:cNvSpPr>
                <a:spLocks noRot="1" noChangeAspect="1" noMove="1" noResize="1" noEditPoints="1" noAdjustHandles="1" noChangeArrowheads="1" noChangeShapeType="1" noTextEdit="1"/>
              </p:cNvSpPr>
              <p:nvPr/>
            </p:nvSpPr>
            <p:spPr>
              <a:xfrm>
                <a:off x="2065102" y="3288647"/>
                <a:ext cx="371384" cy="369332"/>
              </a:xfrm>
              <a:prstGeom prst="rect">
                <a:avLst/>
              </a:prstGeom>
              <a:blipFill>
                <a:blip r:embed="rId2"/>
                <a:stretch>
                  <a:fillRect b="-655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0" name="Rectángulo 89">
                <a:extLst>
                  <a:ext uri="{FF2B5EF4-FFF2-40B4-BE49-F238E27FC236}">
                    <a16:creationId xmlns:a16="http://schemas.microsoft.com/office/drawing/2014/main" id="{B8B463FC-D80E-4623-81BF-4E53A795B267}"/>
                  </a:ext>
                </a:extLst>
              </p:cNvPr>
              <p:cNvSpPr/>
              <p:nvPr/>
            </p:nvSpPr>
            <p:spPr>
              <a:xfrm>
                <a:off x="4267710" y="5026142"/>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oMath>
                  </m:oMathPara>
                </a14:m>
                <a:endParaRPr lang="es-CO" dirty="0"/>
              </a:p>
            </p:txBody>
          </p:sp>
        </mc:Choice>
        <mc:Fallback xmlns="">
          <p:sp>
            <p:nvSpPr>
              <p:cNvPr id="90" name="Rectángulo 89">
                <a:extLst>
                  <a:ext uri="{FF2B5EF4-FFF2-40B4-BE49-F238E27FC236}">
                    <a16:creationId xmlns:a16="http://schemas.microsoft.com/office/drawing/2014/main" id="{B8B463FC-D80E-4623-81BF-4E53A795B267}"/>
                  </a:ext>
                </a:extLst>
              </p:cNvPr>
              <p:cNvSpPr>
                <a:spLocks noRot="1" noChangeAspect="1" noMove="1" noResize="1" noEditPoints="1" noAdjustHandles="1" noChangeArrowheads="1" noChangeShapeType="1" noTextEdit="1"/>
              </p:cNvSpPr>
              <p:nvPr/>
            </p:nvSpPr>
            <p:spPr>
              <a:xfrm>
                <a:off x="4267710" y="5026142"/>
                <a:ext cx="367985" cy="369332"/>
              </a:xfrm>
              <a:prstGeom prst="rect">
                <a:avLst/>
              </a:prstGeom>
              <a:blipFill>
                <a:blip r:embed="rId3"/>
                <a:stretch>
                  <a:fillRect/>
                </a:stretch>
              </a:blipFill>
            </p:spPr>
            <p:txBody>
              <a:bodyPr/>
              <a:lstStyle/>
              <a:p>
                <a:r>
                  <a:rPr lang="es-CO">
                    <a:noFill/>
                  </a:rPr>
                  <a:t> </a:t>
                </a:r>
              </a:p>
            </p:txBody>
          </p:sp>
        </mc:Fallback>
      </mc:AlternateContent>
      <p:cxnSp>
        <p:nvCxnSpPr>
          <p:cNvPr id="36" name="Conector recto 35">
            <a:extLst>
              <a:ext uri="{FF2B5EF4-FFF2-40B4-BE49-F238E27FC236}">
                <a16:creationId xmlns:a16="http://schemas.microsoft.com/office/drawing/2014/main" id="{6A373597-65C8-421E-95D6-9CA9484062C6}"/>
              </a:ext>
            </a:extLst>
          </p:cNvPr>
          <p:cNvCxnSpPr>
            <a:cxnSpLocks/>
          </p:cNvCxnSpPr>
          <p:nvPr/>
        </p:nvCxnSpPr>
        <p:spPr>
          <a:xfrm>
            <a:off x="8046195" y="3769104"/>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B8B3C90A-42CB-4473-AB80-9E68EFDF7A8F}"/>
              </a:ext>
            </a:extLst>
          </p:cNvPr>
          <p:cNvCxnSpPr>
            <a:cxnSpLocks/>
          </p:cNvCxnSpPr>
          <p:nvPr/>
        </p:nvCxnSpPr>
        <p:spPr>
          <a:xfrm flipH="1">
            <a:off x="7645387" y="5229096"/>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FF81087A-86F1-4659-B4F8-59C08D634178}"/>
              </a:ext>
            </a:extLst>
          </p:cNvPr>
          <p:cNvCxnSpPr>
            <a:cxnSpLocks/>
          </p:cNvCxnSpPr>
          <p:nvPr/>
        </p:nvCxnSpPr>
        <p:spPr>
          <a:xfrm flipV="1">
            <a:off x="7764259" y="3926325"/>
            <a:ext cx="2138168" cy="10927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Rectángulo 50">
                <a:extLst>
                  <a:ext uri="{FF2B5EF4-FFF2-40B4-BE49-F238E27FC236}">
                    <a16:creationId xmlns:a16="http://schemas.microsoft.com/office/drawing/2014/main" id="{869E0CFE-EAD6-49C8-858E-960ABD019D8F}"/>
                  </a:ext>
                </a:extLst>
              </p:cNvPr>
              <p:cNvSpPr/>
              <p:nvPr/>
            </p:nvSpPr>
            <p:spPr>
              <a:xfrm>
                <a:off x="7860503" y="3306935"/>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oMath>
                  </m:oMathPara>
                </a14:m>
                <a:endParaRPr lang="es-CO" dirty="0"/>
              </a:p>
            </p:txBody>
          </p:sp>
        </mc:Choice>
        <mc:Fallback xmlns="">
          <p:sp>
            <p:nvSpPr>
              <p:cNvPr id="51" name="Rectángulo 50">
                <a:extLst>
                  <a:ext uri="{FF2B5EF4-FFF2-40B4-BE49-F238E27FC236}">
                    <a16:creationId xmlns:a16="http://schemas.microsoft.com/office/drawing/2014/main" xmlns:a14="http://schemas.microsoft.com/office/drawing/2010/main" xmlns="" id="{869E0CFE-EAD6-49C8-858E-960ABD019D8F}"/>
                  </a:ext>
                </a:extLst>
              </p:cNvPr>
              <p:cNvSpPr>
                <a:spLocks noRot="1" noChangeAspect="1" noMove="1" noResize="1" noEditPoints="1" noAdjustHandles="1" noChangeArrowheads="1" noChangeShapeType="1" noTextEdit="1"/>
              </p:cNvSpPr>
              <p:nvPr/>
            </p:nvSpPr>
            <p:spPr>
              <a:xfrm>
                <a:off x="7860503" y="3306935"/>
                <a:ext cx="371384" cy="369332"/>
              </a:xfrm>
              <a:prstGeom prst="rect">
                <a:avLst/>
              </a:prstGeom>
              <a:blipFill rotWithShape="0">
                <a:blip r:embed="rId4"/>
                <a:stretch>
                  <a:fillRect b="-655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2" name="Rectángulo 51">
                <a:extLst>
                  <a:ext uri="{FF2B5EF4-FFF2-40B4-BE49-F238E27FC236}">
                    <a16:creationId xmlns:a16="http://schemas.microsoft.com/office/drawing/2014/main" id="{52424ED3-3088-421E-94EF-0A9DD84274EB}"/>
                  </a:ext>
                </a:extLst>
              </p:cNvPr>
              <p:cNvSpPr/>
              <p:nvPr/>
            </p:nvSpPr>
            <p:spPr>
              <a:xfrm>
                <a:off x="10063111" y="504443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oMath>
                  </m:oMathPara>
                </a14:m>
                <a:endParaRPr lang="es-CO" dirty="0"/>
              </a:p>
            </p:txBody>
          </p:sp>
        </mc:Choice>
        <mc:Fallback xmlns="">
          <p:sp>
            <p:nvSpPr>
              <p:cNvPr id="52" name="Rectángulo 51">
                <a:extLst>
                  <a:ext uri="{FF2B5EF4-FFF2-40B4-BE49-F238E27FC236}">
                    <a16:creationId xmlns:a16="http://schemas.microsoft.com/office/drawing/2014/main" xmlns:a14="http://schemas.microsoft.com/office/drawing/2010/main" xmlns="" id="{52424ED3-3088-421E-94EF-0A9DD84274EB}"/>
                  </a:ext>
                </a:extLst>
              </p:cNvPr>
              <p:cNvSpPr>
                <a:spLocks noRot="1" noChangeAspect="1" noMove="1" noResize="1" noEditPoints="1" noAdjustHandles="1" noChangeArrowheads="1" noChangeShapeType="1" noTextEdit="1"/>
              </p:cNvSpPr>
              <p:nvPr/>
            </p:nvSpPr>
            <p:spPr>
              <a:xfrm>
                <a:off x="10063111" y="5044430"/>
                <a:ext cx="367985" cy="369332"/>
              </a:xfrm>
              <a:prstGeom prst="rect">
                <a:avLst/>
              </a:prstGeom>
              <a:blipFill rotWithShape="0">
                <a:blip r:embed="rId5"/>
                <a:stretch>
                  <a:fillRect/>
                </a:stretch>
              </a:blipFill>
            </p:spPr>
            <p:txBody>
              <a:bodyPr/>
              <a:lstStyle/>
              <a:p>
                <a:r>
                  <a:rPr lang="es-CO">
                    <a:noFill/>
                  </a:rPr>
                  <a:t> </a:t>
                </a:r>
              </a:p>
            </p:txBody>
          </p:sp>
        </mc:Fallback>
      </mc:AlternateContent>
      <p:grpSp>
        <p:nvGrpSpPr>
          <p:cNvPr id="9" name="Grupo 8">
            <a:extLst>
              <a:ext uri="{FF2B5EF4-FFF2-40B4-BE49-F238E27FC236}">
                <a16:creationId xmlns:a16="http://schemas.microsoft.com/office/drawing/2014/main" id="{0BD48191-B54D-4B88-9C0B-94D8AE24E027}"/>
              </a:ext>
            </a:extLst>
          </p:cNvPr>
          <p:cNvGrpSpPr/>
          <p:nvPr/>
        </p:nvGrpSpPr>
        <p:grpSpPr>
          <a:xfrm>
            <a:off x="8162730" y="3963030"/>
            <a:ext cx="1580025" cy="839599"/>
            <a:chOff x="7193391" y="3883779"/>
            <a:chExt cx="1580025" cy="839599"/>
          </a:xfrm>
        </p:grpSpPr>
        <p:sp>
          <p:nvSpPr>
            <p:cNvPr id="42" name="Elipse 41">
              <a:extLst>
                <a:ext uri="{FF2B5EF4-FFF2-40B4-BE49-F238E27FC236}">
                  <a16:creationId xmlns:a16="http://schemas.microsoft.com/office/drawing/2014/main" id="{EC2D87B7-9370-4955-AB22-E20EE0E3703D}"/>
                </a:ext>
              </a:extLst>
            </p:cNvPr>
            <p:cNvSpPr/>
            <p:nvPr/>
          </p:nvSpPr>
          <p:spPr>
            <a:xfrm>
              <a:off x="7193391" y="467765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944802B5-DA64-4365-AB56-100FFD54A39B}"/>
                </a:ext>
              </a:extLst>
            </p:cNvPr>
            <p:cNvSpPr/>
            <p:nvPr/>
          </p:nvSpPr>
          <p:spPr>
            <a:xfrm>
              <a:off x="7291738" y="457097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4" name="Elipse 43">
              <a:extLst>
                <a:ext uri="{FF2B5EF4-FFF2-40B4-BE49-F238E27FC236}">
                  <a16:creationId xmlns:a16="http://schemas.microsoft.com/office/drawing/2014/main" id="{DB4E84A5-2B72-4E4D-9795-FB616F11AA73}"/>
                </a:ext>
              </a:extLst>
            </p:cNvPr>
            <p:cNvSpPr/>
            <p:nvPr/>
          </p:nvSpPr>
          <p:spPr>
            <a:xfrm>
              <a:off x="7411540" y="446658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5" name="Elipse 44">
              <a:extLst>
                <a:ext uri="{FF2B5EF4-FFF2-40B4-BE49-F238E27FC236}">
                  <a16:creationId xmlns:a16="http://schemas.microsoft.com/office/drawing/2014/main" id="{815F5547-A454-46D2-B1C2-997A03C0A16F}"/>
                </a:ext>
              </a:extLst>
            </p:cNvPr>
            <p:cNvSpPr/>
            <p:nvPr/>
          </p:nvSpPr>
          <p:spPr>
            <a:xfrm>
              <a:off x="7691439" y="456557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6" name="Elipse 45">
              <a:extLst>
                <a:ext uri="{FF2B5EF4-FFF2-40B4-BE49-F238E27FC236}">
                  <a16:creationId xmlns:a16="http://schemas.microsoft.com/office/drawing/2014/main" id="{74C41AB1-39D8-42AD-BACD-5473F9EFEC6C}"/>
                </a:ext>
              </a:extLst>
            </p:cNvPr>
            <p:cNvSpPr/>
            <p:nvPr/>
          </p:nvSpPr>
          <p:spPr>
            <a:xfrm>
              <a:off x="7827277" y="450087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7" name="Elipse 46">
              <a:extLst>
                <a:ext uri="{FF2B5EF4-FFF2-40B4-BE49-F238E27FC236}">
                  <a16:creationId xmlns:a16="http://schemas.microsoft.com/office/drawing/2014/main" id="{7D9BC61E-4796-419A-99B5-54EB8A46B361}"/>
                </a:ext>
              </a:extLst>
            </p:cNvPr>
            <p:cNvSpPr/>
            <p:nvPr/>
          </p:nvSpPr>
          <p:spPr>
            <a:xfrm>
              <a:off x="7959278" y="441069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8" name="Elipse 47">
              <a:extLst>
                <a:ext uri="{FF2B5EF4-FFF2-40B4-BE49-F238E27FC236}">
                  <a16:creationId xmlns:a16="http://schemas.microsoft.com/office/drawing/2014/main" id="{C247AF79-C4FA-427B-A568-F4F37EC274AE}"/>
                </a:ext>
              </a:extLst>
            </p:cNvPr>
            <p:cNvSpPr/>
            <p:nvPr/>
          </p:nvSpPr>
          <p:spPr>
            <a:xfrm>
              <a:off x="8451018" y="388377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9" name="Elipse 48">
              <a:extLst>
                <a:ext uri="{FF2B5EF4-FFF2-40B4-BE49-F238E27FC236}">
                  <a16:creationId xmlns:a16="http://schemas.microsoft.com/office/drawing/2014/main" id="{1EADB82B-9309-4156-8B1C-750031E34075}"/>
                </a:ext>
              </a:extLst>
            </p:cNvPr>
            <p:cNvSpPr/>
            <p:nvPr/>
          </p:nvSpPr>
          <p:spPr>
            <a:xfrm>
              <a:off x="8324593" y="400994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0" name="Elipse 49">
              <a:extLst>
                <a:ext uri="{FF2B5EF4-FFF2-40B4-BE49-F238E27FC236}">
                  <a16:creationId xmlns:a16="http://schemas.microsoft.com/office/drawing/2014/main" id="{098E1DC9-E2D4-4B63-A4C7-B8381541119E}"/>
                </a:ext>
              </a:extLst>
            </p:cNvPr>
            <p:cNvSpPr/>
            <p:nvPr/>
          </p:nvSpPr>
          <p:spPr>
            <a:xfrm>
              <a:off x="8167016" y="409936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5" name="Elipse 54">
              <a:extLst>
                <a:ext uri="{FF2B5EF4-FFF2-40B4-BE49-F238E27FC236}">
                  <a16:creationId xmlns:a16="http://schemas.microsoft.com/office/drawing/2014/main" id="{A9D5DD9D-50D6-4A01-920D-2DF096ED6237}"/>
                </a:ext>
              </a:extLst>
            </p:cNvPr>
            <p:cNvSpPr/>
            <p:nvPr/>
          </p:nvSpPr>
          <p:spPr>
            <a:xfrm>
              <a:off x="8068170" y="434059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6" name="Elipse 55">
              <a:extLst>
                <a:ext uri="{FF2B5EF4-FFF2-40B4-BE49-F238E27FC236}">
                  <a16:creationId xmlns:a16="http://schemas.microsoft.com/office/drawing/2014/main" id="{D8DAE709-202F-4DD8-B53C-59015D7D671C}"/>
                </a:ext>
              </a:extLst>
            </p:cNvPr>
            <p:cNvSpPr/>
            <p:nvPr/>
          </p:nvSpPr>
          <p:spPr>
            <a:xfrm>
              <a:off x="8727697" y="401209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7" name="Elipse 56">
              <a:extLst>
                <a:ext uri="{FF2B5EF4-FFF2-40B4-BE49-F238E27FC236}">
                  <a16:creationId xmlns:a16="http://schemas.microsoft.com/office/drawing/2014/main" id="{5C87B3C3-5E6D-4678-8C42-F296EF3DD897}"/>
                </a:ext>
              </a:extLst>
            </p:cNvPr>
            <p:cNvSpPr/>
            <p:nvPr/>
          </p:nvSpPr>
          <p:spPr>
            <a:xfrm>
              <a:off x="8635203" y="40831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58" name="Elipse 57">
              <a:extLst>
                <a:ext uri="{FF2B5EF4-FFF2-40B4-BE49-F238E27FC236}">
                  <a16:creationId xmlns:a16="http://schemas.microsoft.com/office/drawing/2014/main" id="{F1BBAC23-16CF-42E2-9049-5A92901696C3}"/>
                </a:ext>
              </a:extLst>
            </p:cNvPr>
            <p:cNvSpPr/>
            <p:nvPr/>
          </p:nvSpPr>
          <p:spPr>
            <a:xfrm>
              <a:off x="8018689" y="416984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66" name="Elipse 65">
              <a:extLst>
                <a:ext uri="{FF2B5EF4-FFF2-40B4-BE49-F238E27FC236}">
                  <a16:creationId xmlns:a16="http://schemas.microsoft.com/office/drawing/2014/main" id="{6B7F63E4-EAC5-45EE-9524-068BC010F59A}"/>
                </a:ext>
              </a:extLst>
            </p:cNvPr>
            <p:cNvSpPr/>
            <p:nvPr/>
          </p:nvSpPr>
          <p:spPr>
            <a:xfrm>
              <a:off x="7535680" y="441069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mc:AlternateContent xmlns:mc="http://schemas.openxmlformats.org/markup-compatibility/2006" xmlns:a14="http://schemas.microsoft.com/office/drawing/2010/main">
        <mc:Choice Requires="a14">
          <p:sp>
            <p:nvSpPr>
              <p:cNvPr id="70" name="Rectángulo 69">
                <a:extLst>
                  <a:ext uri="{FF2B5EF4-FFF2-40B4-BE49-F238E27FC236}">
                    <a16:creationId xmlns:a16="http://schemas.microsoft.com/office/drawing/2014/main" id="{365D5346-31C8-4009-9F66-73D3EB86C5BF}"/>
                  </a:ext>
                </a:extLst>
              </p:cNvPr>
              <p:cNvSpPr/>
              <p:nvPr/>
            </p:nvSpPr>
            <p:spPr>
              <a:xfrm>
                <a:off x="2147032" y="5617208"/>
                <a:ext cx="2304670"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dirty="0" smtClean="0">
                          <a:solidFill>
                            <a:schemeClr val="tx1">
                              <a:lumMod val="65000"/>
                              <a:lumOff val="35000"/>
                            </a:schemeClr>
                          </a:solidFill>
                          <a:latin typeface="Cambria Math" panose="02040503050406030204" pitchFamily="18" charset="0"/>
                        </a:rPr>
                        <m:t>𝑐𝑜𝑣</m:t>
                      </m:r>
                      <m:d>
                        <m:dPr>
                          <m:ctrlPr>
                            <a:rPr lang="es-CO" b="0" i="1" dirty="0" smtClean="0">
                              <a:solidFill>
                                <a:schemeClr val="tx1">
                                  <a:lumMod val="65000"/>
                                  <a:lumOff val="35000"/>
                                </a:schemeClr>
                              </a:solidFill>
                              <a:latin typeface="Cambria Math" panose="02040503050406030204" pitchFamily="18" charset="0"/>
                            </a:rPr>
                          </m:ctrlPr>
                        </m:dPr>
                        <m:e>
                          <m:sSub>
                            <m:sSubPr>
                              <m:ctrlPr>
                                <a:rPr lang="es-CO" b="0" i="1" dirty="0" smtClean="0">
                                  <a:solidFill>
                                    <a:schemeClr val="tx1">
                                      <a:lumMod val="65000"/>
                                      <a:lumOff val="35000"/>
                                    </a:schemeClr>
                                  </a:solidFill>
                                  <a:latin typeface="Cambria Math" panose="02040503050406030204" pitchFamily="18" charset="0"/>
                                </a:rPr>
                              </m:ctrlPr>
                            </m:sSubPr>
                            <m:e>
                              <m:r>
                                <a:rPr lang="es-CO" b="0" i="1" dirty="0" smtClean="0">
                                  <a:solidFill>
                                    <a:schemeClr val="tx1">
                                      <a:lumMod val="65000"/>
                                      <a:lumOff val="35000"/>
                                    </a:schemeClr>
                                  </a:solidFill>
                                  <a:latin typeface="Cambria Math" panose="02040503050406030204" pitchFamily="18" charset="0"/>
                                </a:rPr>
                                <m:t>𝑒</m:t>
                              </m:r>
                            </m:e>
                            <m:sub>
                              <m:r>
                                <a:rPr lang="es-CO" b="0" i="1" dirty="0" smtClean="0">
                                  <a:solidFill>
                                    <a:schemeClr val="tx1">
                                      <a:lumMod val="65000"/>
                                      <a:lumOff val="35000"/>
                                    </a:schemeClr>
                                  </a:solidFill>
                                  <a:latin typeface="Cambria Math" panose="02040503050406030204" pitchFamily="18" charset="0"/>
                                </a:rPr>
                                <m:t>𝑖</m:t>
                              </m:r>
                            </m:sub>
                          </m:sSub>
                          <m:r>
                            <a:rPr lang="es-CO" b="0" i="1" dirty="0" smtClean="0">
                              <a:solidFill>
                                <a:schemeClr val="tx1">
                                  <a:lumMod val="65000"/>
                                  <a:lumOff val="35000"/>
                                </a:schemeClr>
                              </a:solidFill>
                              <a:latin typeface="Cambria Math" panose="02040503050406030204" pitchFamily="18" charset="0"/>
                            </a:rPr>
                            <m:t>, </m:t>
                          </m:r>
                          <m:sSub>
                            <m:sSubPr>
                              <m:ctrlPr>
                                <a:rPr lang="es-CO" b="0" i="1" dirty="0" smtClean="0">
                                  <a:solidFill>
                                    <a:schemeClr val="tx1">
                                      <a:lumMod val="65000"/>
                                      <a:lumOff val="35000"/>
                                    </a:schemeClr>
                                  </a:solidFill>
                                  <a:latin typeface="Cambria Math" panose="02040503050406030204" pitchFamily="18" charset="0"/>
                                </a:rPr>
                              </m:ctrlPr>
                            </m:sSubPr>
                            <m:e>
                              <m:r>
                                <a:rPr lang="es-CO" b="0" i="1" dirty="0" smtClean="0">
                                  <a:solidFill>
                                    <a:schemeClr val="tx1">
                                      <a:lumMod val="65000"/>
                                      <a:lumOff val="35000"/>
                                    </a:schemeClr>
                                  </a:solidFill>
                                  <a:latin typeface="Cambria Math" panose="02040503050406030204" pitchFamily="18" charset="0"/>
                                </a:rPr>
                                <m:t>𝑒</m:t>
                              </m:r>
                            </m:e>
                            <m:sub>
                              <m:r>
                                <a:rPr lang="es-CO" b="0" i="1" dirty="0" smtClean="0">
                                  <a:solidFill>
                                    <a:schemeClr val="tx1">
                                      <a:lumMod val="65000"/>
                                      <a:lumOff val="35000"/>
                                    </a:schemeClr>
                                  </a:solidFill>
                                  <a:latin typeface="Cambria Math" panose="02040503050406030204" pitchFamily="18" charset="0"/>
                                </a:rPr>
                                <m:t>𝑗</m:t>
                              </m:r>
                            </m:sub>
                          </m:sSub>
                        </m:e>
                      </m:d>
                      <m:r>
                        <a:rPr lang="es-CO" b="0" i="1" dirty="0" smtClean="0">
                          <a:solidFill>
                            <a:schemeClr val="tx1">
                              <a:lumMod val="65000"/>
                              <a:lumOff val="35000"/>
                            </a:schemeClr>
                          </a:solidFill>
                          <a:latin typeface="Cambria Math" panose="02040503050406030204" pitchFamily="18" charset="0"/>
                        </a:rPr>
                        <m:t>=0; </m:t>
                      </m:r>
                      <m:r>
                        <a:rPr lang="es-CO" b="0" i="1" dirty="0" smtClean="0">
                          <a:solidFill>
                            <a:schemeClr val="tx1">
                              <a:lumMod val="65000"/>
                              <a:lumOff val="35000"/>
                            </a:schemeClr>
                          </a:solidFill>
                          <a:latin typeface="Cambria Math" panose="02040503050406030204" pitchFamily="18" charset="0"/>
                        </a:rPr>
                        <m:t>𝑖</m:t>
                      </m:r>
                      <m:r>
                        <a:rPr lang="es-CO" b="0" i="1" dirty="0" smtClean="0">
                          <a:solidFill>
                            <a:schemeClr val="tx1">
                              <a:lumMod val="65000"/>
                              <a:lumOff val="35000"/>
                            </a:schemeClr>
                          </a:solidFill>
                          <a:latin typeface="Cambria Math" panose="02040503050406030204" pitchFamily="18" charset="0"/>
                        </a:rPr>
                        <m:t>≠</m:t>
                      </m:r>
                      <m:r>
                        <a:rPr lang="es-CO" b="0" i="1" dirty="0" smtClean="0">
                          <a:solidFill>
                            <a:schemeClr val="tx1">
                              <a:lumMod val="65000"/>
                              <a:lumOff val="35000"/>
                            </a:schemeClr>
                          </a:solidFill>
                          <a:latin typeface="Cambria Math" panose="02040503050406030204" pitchFamily="18" charset="0"/>
                        </a:rPr>
                        <m:t>𝑗</m:t>
                      </m:r>
                    </m:oMath>
                  </m:oMathPara>
                </a14:m>
                <a:endParaRPr lang="es-CO" dirty="0"/>
              </a:p>
            </p:txBody>
          </p:sp>
        </mc:Choice>
        <mc:Fallback xmlns="">
          <p:sp>
            <p:nvSpPr>
              <p:cNvPr id="70" name="Rectángulo 69">
                <a:extLst>
                  <a:ext uri="{FF2B5EF4-FFF2-40B4-BE49-F238E27FC236}">
                    <a16:creationId xmlns:a16="http://schemas.microsoft.com/office/drawing/2014/main" id="{365D5346-31C8-4009-9F66-73D3EB86C5BF}"/>
                  </a:ext>
                </a:extLst>
              </p:cNvPr>
              <p:cNvSpPr>
                <a:spLocks noRot="1" noChangeAspect="1" noMove="1" noResize="1" noEditPoints="1" noAdjustHandles="1" noChangeArrowheads="1" noChangeShapeType="1" noTextEdit="1"/>
              </p:cNvSpPr>
              <p:nvPr/>
            </p:nvSpPr>
            <p:spPr>
              <a:xfrm>
                <a:off x="2147032" y="5617208"/>
                <a:ext cx="2304670" cy="411395"/>
              </a:xfrm>
              <a:prstGeom prst="rect">
                <a:avLst/>
              </a:prstGeom>
              <a:blipFill>
                <a:blip r:embed="rId6"/>
                <a:stretch>
                  <a:fillRect b="-735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1" name="Rectángulo 70">
                <a:extLst>
                  <a:ext uri="{FF2B5EF4-FFF2-40B4-BE49-F238E27FC236}">
                    <a16:creationId xmlns:a16="http://schemas.microsoft.com/office/drawing/2014/main" id="{91B2AC5F-7E6B-4CD4-93E6-5A82D71CECD5}"/>
                  </a:ext>
                </a:extLst>
              </p:cNvPr>
              <p:cNvSpPr/>
              <p:nvPr/>
            </p:nvSpPr>
            <p:spPr>
              <a:xfrm>
                <a:off x="8126427" y="5643921"/>
                <a:ext cx="2304669"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dirty="0" smtClean="0">
                          <a:solidFill>
                            <a:schemeClr val="tx1">
                              <a:lumMod val="65000"/>
                              <a:lumOff val="35000"/>
                            </a:schemeClr>
                          </a:solidFill>
                          <a:latin typeface="Cambria Math" panose="02040503050406030204" pitchFamily="18" charset="0"/>
                        </a:rPr>
                        <m:t>𝑐𝑜𝑣</m:t>
                      </m:r>
                      <m:d>
                        <m:dPr>
                          <m:ctrlPr>
                            <a:rPr lang="es-CO" b="0" i="1" dirty="0" smtClean="0">
                              <a:solidFill>
                                <a:schemeClr val="tx1">
                                  <a:lumMod val="65000"/>
                                  <a:lumOff val="35000"/>
                                </a:schemeClr>
                              </a:solidFill>
                              <a:latin typeface="Cambria Math" panose="02040503050406030204" pitchFamily="18" charset="0"/>
                            </a:rPr>
                          </m:ctrlPr>
                        </m:dPr>
                        <m:e>
                          <m:sSub>
                            <m:sSubPr>
                              <m:ctrlPr>
                                <a:rPr lang="es-CO" b="0" i="1" dirty="0" smtClean="0">
                                  <a:solidFill>
                                    <a:schemeClr val="tx1">
                                      <a:lumMod val="65000"/>
                                      <a:lumOff val="35000"/>
                                    </a:schemeClr>
                                  </a:solidFill>
                                  <a:latin typeface="Cambria Math" panose="02040503050406030204" pitchFamily="18" charset="0"/>
                                </a:rPr>
                              </m:ctrlPr>
                            </m:sSubPr>
                            <m:e>
                              <m:r>
                                <a:rPr lang="es-CO" b="0" i="1" dirty="0" smtClean="0">
                                  <a:solidFill>
                                    <a:schemeClr val="tx1">
                                      <a:lumMod val="65000"/>
                                      <a:lumOff val="35000"/>
                                    </a:schemeClr>
                                  </a:solidFill>
                                  <a:latin typeface="Cambria Math" panose="02040503050406030204" pitchFamily="18" charset="0"/>
                                </a:rPr>
                                <m:t>𝑒</m:t>
                              </m:r>
                            </m:e>
                            <m:sub>
                              <m:r>
                                <a:rPr lang="es-CO" b="0" i="1" dirty="0" smtClean="0">
                                  <a:solidFill>
                                    <a:schemeClr val="tx1">
                                      <a:lumMod val="65000"/>
                                      <a:lumOff val="35000"/>
                                    </a:schemeClr>
                                  </a:solidFill>
                                  <a:latin typeface="Cambria Math" panose="02040503050406030204" pitchFamily="18" charset="0"/>
                                </a:rPr>
                                <m:t>𝑖</m:t>
                              </m:r>
                            </m:sub>
                          </m:sSub>
                          <m:r>
                            <a:rPr lang="es-CO" b="0" i="1" dirty="0" smtClean="0">
                              <a:solidFill>
                                <a:schemeClr val="tx1">
                                  <a:lumMod val="65000"/>
                                  <a:lumOff val="35000"/>
                                </a:schemeClr>
                              </a:solidFill>
                              <a:latin typeface="Cambria Math" panose="02040503050406030204" pitchFamily="18" charset="0"/>
                            </a:rPr>
                            <m:t>, </m:t>
                          </m:r>
                          <m:sSub>
                            <m:sSubPr>
                              <m:ctrlPr>
                                <a:rPr lang="es-CO" b="0" i="1" dirty="0" smtClean="0">
                                  <a:solidFill>
                                    <a:schemeClr val="tx1">
                                      <a:lumMod val="65000"/>
                                      <a:lumOff val="35000"/>
                                    </a:schemeClr>
                                  </a:solidFill>
                                  <a:latin typeface="Cambria Math" panose="02040503050406030204" pitchFamily="18" charset="0"/>
                                </a:rPr>
                              </m:ctrlPr>
                            </m:sSubPr>
                            <m:e>
                              <m:r>
                                <a:rPr lang="es-CO" b="0" i="1" dirty="0" smtClean="0">
                                  <a:solidFill>
                                    <a:schemeClr val="tx1">
                                      <a:lumMod val="65000"/>
                                      <a:lumOff val="35000"/>
                                    </a:schemeClr>
                                  </a:solidFill>
                                  <a:latin typeface="Cambria Math" panose="02040503050406030204" pitchFamily="18" charset="0"/>
                                </a:rPr>
                                <m:t>𝑒</m:t>
                              </m:r>
                            </m:e>
                            <m:sub>
                              <m:r>
                                <a:rPr lang="es-CO" b="0" i="1" dirty="0" smtClean="0">
                                  <a:solidFill>
                                    <a:schemeClr val="tx1">
                                      <a:lumMod val="65000"/>
                                      <a:lumOff val="35000"/>
                                    </a:schemeClr>
                                  </a:solidFill>
                                  <a:latin typeface="Cambria Math" panose="02040503050406030204" pitchFamily="18" charset="0"/>
                                </a:rPr>
                                <m:t>𝑗</m:t>
                              </m:r>
                            </m:sub>
                          </m:sSub>
                        </m:e>
                      </m:d>
                      <m:r>
                        <a:rPr lang="es-CO" b="0" i="1" dirty="0" smtClean="0">
                          <a:solidFill>
                            <a:schemeClr val="tx1">
                              <a:lumMod val="65000"/>
                              <a:lumOff val="35000"/>
                            </a:schemeClr>
                          </a:solidFill>
                          <a:latin typeface="Cambria Math" panose="02040503050406030204" pitchFamily="18" charset="0"/>
                        </a:rPr>
                        <m:t>≠0; </m:t>
                      </m:r>
                      <m:r>
                        <a:rPr lang="es-CO" b="0" i="1" dirty="0" smtClean="0">
                          <a:solidFill>
                            <a:schemeClr val="tx1">
                              <a:lumMod val="65000"/>
                              <a:lumOff val="35000"/>
                            </a:schemeClr>
                          </a:solidFill>
                          <a:latin typeface="Cambria Math" panose="02040503050406030204" pitchFamily="18" charset="0"/>
                        </a:rPr>
                        <m:t>𝑖</m:t>
                      </m:r>
                      <m:r>
                        <a:rPr lang="es-CO" b="0" i="1" dirty="0" smtClean="0">
                          <a:solidFill>
                            <a:schemeClr val="tx1">
                              <a:lumMod val="65000"/>
                              <a:lumOff val="35000"/>
                            </a:schemeClr>
                          </a:solidFill>
                          <a:latin typeface="Cambria Math" panose="02040503050406030204" pitchFamily="18" charset="0"/>
                        </a:rPr>
                        <m:t>≠</m:t>
                      </m:r>
                      <m:r>
                        <a:rPr lang="es-CO" b="0" i="1" dirty="0" smtClean="0">
                          <a:solidFill>
                            <a:schemeClr val="tx1">
                              <a:lumMod val="65000"/>
                              <a:lumOff val="35000"/>
                            </a:schemeClr>
                          </a:solidFill>
                          <a:latin typeface="Cambria Math" panose="02040503050406030204" pitchFamily="18" charset="0"/>
                        </a:rPr>
                        <m:t>𝑗</m:t>
                      </m:r>
                    </m:oMath>
                  </m:oMathPara>
                </a14:m>
                <a:endParaRPr lang="es-CO" dirty="0"/>
              </a:p>
            </p:txBody>
          </p:sp>
        </mc:Choice>
        <mc:Fallback xmlns="">
          <p:sp>
            <p:nvSpPr>
              <p:cNvPr id="71" name="Rectángulo 70">
                <a:extLst>
                  <a:ext uri="{FF2B5EF4-FFF2-40B4-BE49-F238E27FC236}">
                    <a16:creationId xmlns:a16="http://schemas.microsoft.com/office/drawing/2014/main" xmlns:a14="http://schemas.microsoft.com/office/drawing/2010/main" xmlns="" id="{91B2AC5F-7E6B-4CD4-93E6-5A82D71CECD5}"/>
                  </a:ext>
                </a:extLst>
              </p:cNvPr>
              <p:cNvSpPr>
                <a:spLocks noRot="1" noChangeAspect="1" noMove="1" noResize="1" noEditPoints="1" noAdjustHandles="1" noChangeArrowheads="1" noChangeShapeType="1" noTextEdit="1"/>
              </p:cNvSpPr>
              <p:nvPr/>
            </p:nvSpPr>
            <p:spPr>
              <a:xfrm>
                <a:off x="8126427" y="5643921"/>
                <a:ext cx="2304669" cy="411395"/>
              </a:xfrm>
              <a:prstGeom prst="rect">
                <a:avLst/>
              </a:prstGeom>
              <a:blipFill rotWithShape="0">
                <a:blip r:embed="rId7"/>
                <a:stretch>
                  <a:fillRect b="-7463"/>
                </a:stretch>
              </a:blipFill>
            </p:spPr>
            <p:txBody>
              <a:bodyPr/>
              <a:lstStyle/>
              <a:p>
                <a:r>
                  <a:rPr lang="es-CO">
                    <a:noFill/>
                  </a:rPr>
                  <a:t> </a:t>
                </a:r>
              </a:p>
            </p:txBody>
          </p:sp>
        </mc:Fallback>
      </mc:AlternateContent>
      <p:sp>
        <p:nvSpPr>
          <p:cNvPr id="41" name="CuadroTexto 40">
            <a:extLst>
              <a:ext uri="{FF2B5EF4-FFF2-40B4-BE49-F238E27FC236}">
                <a16:creationId xmlns:a16="http://schemas.microsoft.com/office/drawing/2014/main" id="{B33D183C-22DF-43EE-8BB9-AA5D7B03C07F}"/>
              </a:ext>
            </a:extLst>
          </p:cNvPr>
          <p:cNvSpPr txBox="1"/>
          <p:nvPr/>
        </p:nvSpPr>
        <p:spPr>
          <a:xfrm>
            <a:off x="4734123" y="4115390"/>
            <a:ext cx="2475498" cy="1200329"/>
          </a:xfrm>
          <a:prstGeom prst="rect">
            <a:avLst/>
          </a:prstGeom>
          <a:noFill/>
        </p:spPr>
        <p:txBody>
          <a:bodyPr wrap="square" rtlCol="0">
            <a:spAutoFit/>
          </a:bodyPr>
          <a:lstStyle/>
          <a:p>
            <a:pPr algn="ctr"/>
            <a:r>
              <a:rPr lang="es-MX" sz="1600" dirty="0">
                <a:solidFill>
                  <a:schemeClr val="accent1"/>
                </a:solidFill>
                <a:latin typeface="TheSans 4-SemiLight" panose="02000403000000000003" pitchFamily="50" charset="0"/>
              </a:rPr>
              <a:t>Implicación</a:t>
            </a:r>
          </a:p>
          <a:p>
            <a:pPr algn="ctr"/>
            <a:r>
              <a:rPr lang="es-MX" sz="1400" dirty="0">
                <a:solidFill>
                  <a:schemeClr val="tx1">
                    <a:lumMod val="65000"/>
                    <a:lumOff val="35000"/>
                  </a:schemeClr>
                </a:solidFill>
                <a:latin typeface="TheSans 4-SemiLight" panose="02000403000000000003" pitchFamily="50" charset="0"/>
              </a:rPr>
              <a:t>El comportamiento de una de las observaciones no influye en el comportamiento de las otras</a:t>
            </a:r>
            <a:endParaRPr lang="es-CO" sz="1400" dirty="0">
              <a:solidFill>
                <a:schemeClr val="tx1">
                  <a:lumMod val="65000"/>
                  <a:lumOff val="35000"/>
                </a:schemeClr>
              </a:solidFill>
              <a:latin typeface="TheSans 4-SemiLight" panose="02000403000000000003" pitchFamily="50" charset="0"/>
            </a:endParaRPr>
          </a:p>
        </p:txBody>
      </p:sp>
      <p:pic>
        <p:nvPicPr>
          <p:cNvPr id="53" name="Gráfico 52">
            <a:extLst>
              <a:ext uri="{FF2B5EF4-FFF2-40B4-BE49-F238E27FC236}">
                <a16:creationId xmlns:a16="http://schemas.microsoft.com/office/drawing/2014/main" id="{7378A584-CBAD-4031-96FA-24D39A81A9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329910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fade">
                                      <p:cBhvr>
                                        <p:cTn id="31" dur="500"/>
                                        <p:tgtEl>
                                          <p:spTgt spid="36"/>
                                        </p:tgtEl>
                                      </p:cBhvr>
                                    </p:animEffect>
                                  </p:childTnLst>
                                </p:cTn>
                              </p:par>
                              <p:par>
                                <p:cTn id="32" presetID="10" presetClass="entr" presetSubtype="0"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lef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1000"/>
                                        <p:tgtEl>
                                          <p:spTgt spid="70"/>
                                        </p:tgtEl>
                                      </p:cBhvr>
                                    </p:animEffect>
                                    <p:anim calcmode="lin" valueType="num">
                                      <p:cBhvr>
                                        <p:cTn id="56" dur="1000" fill="hold"/>
                                        <p:tgtEl>
                                          <p:spTgt spid="70"/>
                                        </p:tgtEl>
                                        <p:attrNameLst>
                                          <p:attrName>ppt_x</p:attrName>
                                        </p:attrNameLst>
                                      </p:cBhvr>
                                      <p:tavLst>
                                        <p:tav tm="0">
                                          <p:val>
                                            <p:strVal val="#ppt_x"/>
                                          </p:val>
                                        </p:tav>
                                        <p:tav tm="100000">
                                          <p:val>
                                            <p:strVal val="#ppt_x"/>
                                          </p:val>
                                        </p:tav>
                                      </p:tavLst>
                                    </p:anim>
                                    <p:anim calcmode="lin" valueType="num">
                                      <p:cBhvr>
                                        <p:cTn id="57"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71"/>
                                        </p:tgtEl>
                                        <p:attrNameLst>
                                          <p:attrName>style.visibility</p:attrName>
                                        </p:attrNameLst>
                                      </p:cBhvr>
                                      <p:to>
                                        <p:strVal val="visible"/>
                                      </p:to>
                                    </p:set>
                                    <p:animEffect transition="in" filter="fade">
                                      <p:cBhvr>
                                        <p:cTn id="62" dur="1000"/>
                                        <p:tgtEl>
                                          <p:spTgt spid="71"/>
                                        </p:tgtEl>
                                      </p:cBhvr>
                                    </p:animEffect>
                                    <p:anim calcmode="lin" valueType="num">
                                      <p:cBhvr>
                                        <p:cTn id="63" dur="1000" fill="hold"/>
                                        <p:tgtEl>
                                          <p:spTgt spid="71"/>
                                        </p:tgtEl>
                                        <p:attrNameLst>
                                          <p:attrName>ppt_x</p:attrName>
                                        </p:attrNameLst>
                                      </p:cBhvr>
                                      <p:tavLst>
                                        <p:tav tm="0">
                                          <p:val>
                                            <p:strVal val="#ppt_x"/>
                                          </p:val>
                                        </p:tav>
                                        <p:tav tm="100000">
                                          <p:val>
                                            <p:strVal val="#ppt_x"/>
                                          </p:val>
                                        </p:tav>
                                      </p:tavLst>
                                    </p:anim>
                                    <p:anim calcmode="lin" valueType="num">
                                      <p:cBhvr>
                                        <p:cTn id="64" dur="1000" fill="hold"/>
                                        <p:tgtEl>
                                          <p:spTgt spid="71"/>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iterate type="lt">
                                    <p:tmPct val="0"/>
                                  </p:iterate>
                                  <p:childTnLst>
                                    <p:set>
                                      <p:cBhvr>
                                        <p:cTn id="68" dur="1" fill="hold">
                                          <p:stCondLst>
                                            <p:cond delay="0"/>
                                          </p:stCondLst>
                                        </p:cTn>
                                        <p:tgtEl>
                                          <p:spTgt spid="41"/>
                                        </p:tgtEl>
                                        <p:attrNameLst>
                                          <p:attrName>style.visibility</p:attrName>
                                        </p:attrNameLst>
                                      </p:cBhvr>
                                      <p:to>
                                        <p:strVal val="visible"/>
                                      </p:to>
                                    </p:set>
                                    <p:animEffect transition="in" filter="fade">
                                      <p:cBhvr>
                                        <p:cTn id="69"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0" grpId="0"/>
      <p:bldP spid="51" grpId="0"/>
      <p:bldP spid="52" grpId="0"/>
      <p:bldP spid="70" grpId="0"/>
      <p:bldP spid="71" grpId="0"/>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Supuestos del modelo de regresión lineal</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2141537"/>
            <a:ext cx="10515600" cy="841288"/>
          </a:xfrm>
        </p:spPr>
        <p:txBody>
          <a:bodyPr>
            <a:normAutofit/>
          </a:bodyPr>
          <a:lstStyle/>
          <a:p>
            <a:pPr marL="0" indent="0">
              <a:buNone/>
            </a:pPr>
            <a:r>
              <a:rPr lang="es-MX" dirty="0">
                <a:solidFill>
                  <a:srgbClr val="00B0F0"/>
                </a:solidFill>
                <a:latin typeface="TheSans 4-SemiLight" panose="02000403000000000003" pitchFamily="50" charset="0"/>
              </a:rPr>
              <a:t>[5] </a:t>
            </a:r>
            <a:r>
              <a:rPr lang="es-MX" sz="2400" dirty="0">
                <a:solidFill>
                  <a:srgbClr val="00B0F0"/>
                </a:solidFill>
                <a:latin typeface="TheSans 4-SemiLight" panose="02000403000000000003" pitchFamily="50" charset="0"/>
              </a:rPr>
              <a:t>(Dependiendo del método de estimación)</a:t>
            </a:r>
            <a:r>
              <a:rPr lang="es-MX" sz="2000" dirty="0">
                <a:solidFill>
                  <a:schemeClr val="tx1">
                    <a:lumMod val="65000"/>
                    <a:lumOff val="35000"/>
                  </a:schemeClr>
                </a:solidFill>
                <a:latin typeface="TheSans 4-SemiLight" panose="02000403000000000003" pitchFamily="50" charset="0"/>
              </a:rPr>
              <a:t> </a:t>
            </a:r>
            <a:r>
              <a:rPr lang="es-MX" sz="2400" dirty="0">
                <a:solidFill>
                  <a:schemeClr val="tx1">
                    <a:lumMod val="65000"/>
                    <a:lumOff val="35000"/>
                  </a:schemeClr>
                </a:solidFill>
                <a:latin typeface="TheSans 4-SemiLight" panose="02000403000000000003" pitchFamily="50" charset="0"/>
              </a:rPr>
              <a:t>Los errores tienen distribución normal</a:t>
            </a:r>
          </a:p>
        </p:txBody>
      </p:sp>
      <p:cxnSp>
        <p:nvCxnSpPr>
          <p:cNvPr id="4" name="Conector recto 3">
            <a:extLst>
              <a:ext uri="{FF2B5EF4-FFF2-40B4-BE49-F238E27FC236}">
                <a16:creationId xmlns:a16="http://schemas.microsoft.com/office/drawing/2014/main" id="{07908DD8-7521-4C6E-866B-70BC4C0C53B1}"/>
              </a:ext>
            </a:extLst>
          </p:cNvPr>
          <p:cNvCxnSpPr>
            <a:cxnSpLocks/>
          </p:cNvCxnSpPr>
          <p:nvPr/>
        </p:nvCxnSpPr>
        <p:spPr>
          <a:xfrm>
            <a:off x="4497606" y="3794359"/>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 name="Conector recto 4">
            <a:extLst>
              <a:ext uri="{FF2B5EF4-FFF2-40B4-BE49-F238E27FC236}">
                <a16:creationId xmlns:a16="http://schemas.microsoft.com/office/drawing/2014/main" id="{A79DE463-23CB-44D8-A2A2-A8A894A88834}"/>
              </a:ext>
            </a:extLst>
          </p:cNvPr>
          <p:cNvCxnSpPr>
            <a:cxnSpLocks/>
          </p:cNvCxnSpPr>
          <p:nvPr/>
        </p:nvCxnSpPr>
        <p:spPr>
          <a:xfrm flipH="1">
            <a:off x="4096798" y="5254351"/>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621E0540-8A9A-4032-BC6A-4FB0A75EECBA}"/>
              </a:ext>
            </a:extLst>
          </p:cNvPr>
          <p:cNvCxnSpPr>
            <a:cxnSpLocks/>
          </p:cNvCxnSpPr>
          <p:nvPr/>
        </p:nvCxnSpPr>
        <p:spPr>
          <a:xfrm flipV="1">
            <a:off x="4096798" y="3980034"/>
            <a:ext cx="2138168" cy="10927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upo 26">
            <a:extLst>
              <a:ext uri="{FF2B5EF4-FFF2-40B4-BE49-F238E27FC236}">
                <a16:creationId xmlns:a16="http://schemas.microsoft.com/office/drawing/2014/main" id="{8D8D33B4-745C-4171-9BE7-4C4AB3991B35}"/>
              </a:ext>
            </a:extLst>
          </p:cNvPr>
          <p:cNvGrpSpPr/>
          <p:nvPr/>
        </p:nvGrpSpPr>
        <p:grpSpPr>
          <a:xfrm>
            <a:off x="4607526" y="4037690"/>
            <a:ext cx="1116712" cy="835913"/>
            <a:chOff x="5849498" y="4063110"/>
            <a:chExt cx="1116712" cy="835913"/>
          </a:xfrm>
        </p:grpSpPr>
        <p:sp>
          <p:nvSpPr>
            <p:cNvPr id="17" name="Elipse 16">
              <a:extLst>
                <a:ext uri="{FF2B5EF4-FFF2-40B4-BE49-F238E27FC236}">
                  <a16:creationId xmlns:a16="http://schemas.microsoft.com/office/drawing/2014/main" id="{B8DEAC92-F3B2-40B3-A1B0-8249CD4571AA}"/>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18" name="Elipse 17">
              <a:extLst>
                <a:ext uri="{FF2B5EF4-FFF2-40B4-BE49-F238E27FC236}">
                  <a16:creationId xmlns:a16="http://schemas.microsoft.com/office/drawing/2014/main" id="{5D7D9780-8CEF-41D1-BFFC-7178445F599D}"/>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0" name="Elipse 19">
              <a:extLst>
                <a:ext uri="{FF2B5EF4-FFF2-40B4-BE49-F238E27FC236}">
                  <a16:creationId xmlns:a16="http://schemas.microsoft.com/office/drawing/2014/main" id="{5D8008A3-DE33-42B2-BBAA-B8529E65F07B}"/>
                </a:ext>
              </a:extLst>
            </p:cNvPr>
            <p:cNvSpPr/>
            <p:nvPr/>
          </p:nvSpPr>
          <p:spPr>
            <a:xfrm>
              <a:off x="6125720" y="455078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0340A66B-954B-4469-9FEF-15644E6C2625}"/>
                </a:ext>
              </a:extLst>
            </p:cNvPr>
            <p:cNvSpPr/>
            <p:nvPr/>
          </p:nvSpPr>
          <p:spPr>
            <a:xfrm>
              <a:off x="6380988" y="47466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FCD93F60-699F-4833-B3BC-439FA1092648}"/>
                </a:ext>
              </a:extLst>
            </p:cNvPr>
            <p:cNvSpPr/>
            <p:nvPr/>
          </p:nvSpPr>
          <p:spPr>
            <a:xfrm>
              <a:off x="6319268" y="4337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2DC3D1A0-D405-4FBC-8507-7DCAA7953CC3}"/>
                </a:ext>
              </a:extLst>
            </p:cNvPr>
            <p:cNvSpPr/>
            <p:nvPr/>
          </p:nvSpPr>
          <p:spPr>
            <a:xfrm>
              <a:off x="6563868" y="45187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72C1DA35-AA35-43F1-BB7E-EDF19216964D}"/>
                </a:ext>
              </a:extLst>
            </p:cNvPr>
            <p:cNvSpPr/>
            <p:nvPr/>
          </p:nvSpPr>
          <p:spPr>
            <a:xfrm>
              <a:off x="6682740" y="429170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07C2B532-616C-4CDC-8132-BA2475B45B8F}"/>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6" name="Elipse 25">
              <a:extLst>
                <a:ext uri="{FF2B5EF4-FFF2-40B4-BE49-F238E27FC236}">
                  <a16:creationId xmlns:a16="http://schemas.microsoft.com/office/drawing/2014/main" id="{1F4CB264-B268-4961-9884-7EE9B09DB705}"/>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mc:AlternateContent xmlns:mc="http://schemas.openxmlformats.org/markup-compatibility/2006" xmlns:a14="http://schemas.microsoft.com/office/drawing/2010/main">
        <mc:Choice Requires="a14">
          <p:sp>
            <p:nvSpPr>
              <p:cNvPr id="12" name="Rectángulo 11">
                <a:extLst>
                  <a:ext uri="{FF2B5EF4-FFF2-40B4-BE49-F238E27FC236}">
                    <a16:creationId xmlns:a16="http://schemas.microsoft.com/office/drawing/2014/main" id="{2F43330C-9AB2-4EE3-8554-8BCA9503C398}"/>
                  </a:ext>
                </a:extLst>
              </p:cNvPr>
              <p:cNvSpPr/>
              <p:nvPr/>
            </p:nvSpPr>
            <p:spPr>
              <a:xfrm>
                <a:off x="4311914" y="3332190"/>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oMath>
                  </m:oMathPara>
                </a14:m>
                <a:endParaRPr lang="es-CO" dirty="0"/>
              </a:p>
            </p:txBody>
          </p:sp>
        </mc:Choice>
        <mc:Fallback xmlns="">
          <p:sp>
            <p:nvSpPr>
              <p:cNvPr id="12" name="Rectángulo 11">
                <a:extLst>
                  <a:ext uri="{FF2B5EF4-FFF2-40B4-BE49-F238E27FC236}">
                    <a16:creationId xmlns:a16="http://schemas.microsoft.com/office/drawing/2014/main" xmlns:a14="http://schemas.microsoft.com/office/drawing/2010/main" xmlns="" id="{2F43330C-9AB2-4EE3-8554-8BCA9503C398}"/>
                  </a:ext>
                </a:extLst>
              </p:cNvPr>
              <p:cNvSpPr>
                <a:spLocks noRot="1" noChangeAspect="1" noMove="1" noResize="1" noEditPoints="1" noAdjustHandles="1" noChangeArrowheads="1" noChangeShapeType="1" noTextEdit="1"/>
              </p:cNvSpPr>
              <p:nvPr/>
            </p:nvSpPr>
            <p:spPr>
              <a:xfrm>
                <a:off x="4311914" y="3332190"/>
                <a:ext cx="371384" cy="369332"/>
              </a:xfrm>
              <a:prstGeom prst="rect">
                <a:avLst/>
              </a:prstGeom>
              <a:blipFill rotWithShape="0">
                <a:blip r:embed="rId2"/>
                <a:stretch>
                  <a:fillRect b="-666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90" name="Rectángulo 89">
                <a:extLst>
                  <a:ext uri="{FF2B5EF4-FFF2-40B4-BE49-F238E27FC236}">
                    <a16:creationId xmlns:a16="http://schemas.microsoft.com/office/drawing/2014/main" id="{B8B463FC-D80E-4623-81BF-4E53A795B267}"/>
                  </a:ext>
                </a:extLst>
              </p:cNvPr>
              <p:cNvSpPr/>
              <p:nvPr/>
            </p:nvSpPr>
            <p:spPr>
              <a:xfrm>
                <a:off x="6514522" y="5069685"/>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oMath>
                  </m:oMathPara>
                </a14:m>
                <a:endParaRPr lang="es-CO" dirty="0"/>
              </a:p>
            </p:txBody>
          </p:sp>
        </mc:Choice>
        <mc:Fallback xmlns="">
          <p:sp>
            <p:nvSpPr>
              <p:cNvPr id="90" name="Rectángulo 89">
                <a:extLst>
                  <a:ext uri="{FF2B5EF4-FFF2-40B4-BE49-F238E27FC236}">
                    <a16:creationId xmlns:a16="http://schemas.microsoft.com/office/drawing/2014/main" xmlns:a14="http://schemas.microsoft.com/office/drawing/2010/main" xmlns="" id="{B8B463FC-D80E-4623-81BF-4E53A795B267}"/>
                  </a:ext>
                </a:extLst>
              </p:cNvPr>
              <p:cNvSpPr>
                <a:spLocks noRot="1" noChangeAspect="1" noMove="1" noResize="1" noEditPoints="1" noAdjustHandles="1" noChangeArrowheads="1" noChangeShapeType="1" noTextEdit="1"/>
              </p:cNvSpPr>
              <p:nvPr/>
            </p:nvSpPr>
            <p:spPr>
              <a:xfrm>
                <a:off x="6514522" y="5069685"/>
                <a:ext cx="367985" cy="369332"/>
              </a:xfrm>
              <a:prstGeom prst="rect">
                <a:avLst/>
              </a:prstGeom>
              <a:blipFill rotWithShape="0">
                <a:blip r:embed="rId3"/>
                <a:stretch>
                  <a:fillRect/>
                </a:stretch>
              </a:blipFill>
            </p:spPr>
            <p:txBody>
              <a:bodyPr/>
              <a:lstStyle/>
              <a:p>
                <a:r>
                  <a:rPr lang="es-CO">
                    <a:noFill/>
                  </a:rPr>
                  <a:t> </a:t>
                </a:r>
              </a:p>
            </p:txBody>
          </p:sp>
        </mc:Fallback>
      </mc:AlternateContent>
      <p:sp>
        <p:nvSpPr>
          <p:cNvPr id="11" name="Forma libre: forma 10">
            <a:extLst>
              <a:ext uri="{FF2B5EF4-FFF2-40B4-BE49-F238E27FC236}">
                <a16:creationId xmlns:a16="http://schemas.microsoft.com/office/drawing/2014/main" id="{1C0F2EAB-5C22-4595-8935-6F11182D5287}"/>
              </a:ext>
            </a:extLst>
          </p:cNvPr>
          <p:cNvSpPr/>
          <p:nvPr/>
        </p:nvSpPr>
        <p:spPr>
          <a:xfrm rot="16200000">
            <a:off x="4311941" y="4757840"/>
            <a:ext cx="394201" cy="229488"/>
          </a:xfrm>
          <a:custGeom>
            <a:avLst/>
            <a:gdLst>
              <a:gd name="connsiteX0" fmla="*/ 0 w 1956816"/>
              <a:gd name="connsiteY0" fmla="*/ 1106451 h 1115595"/>
              <a:gd name="connsiteX1" fmla="*/ 640080 w 1956816"/>
              <a:gd name="connsiteY1" fmla="*/ 777267 h 1115595"/>
              <a:gd name="connsiteX2" fmla="*/ 1115568 w 1956816"/>
              <a:gd name="connsiteY2" fmla="*/ 27 h 1115595"/>
              <a:gd name="connsiteX3" fmla="*/ 1463040 w 1956816"/>
              <a:gd name="connsiteY3" fmla="*/ 749835 h 1115595"/>
              <a:gd name="connsiteX4" fmla="*/ 1956816 w 1956816"/>
              <a:gd name="connsiteY4" fmla="*/ 1115595 h 1115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16" h="1115595">
                <a:moveTo>
                  <a:pt x="0" y="1106451"/>
                </a:moveTo>
                <a:cubicBezTo>
                  <a:pt x="227076" y="1034061"/>
                  <a:pt x="454152" y="961671"/>
                  <a:pt x="640080" y="777267"/>
                </a:cubicBezTo>
                <a:cubicBezTo>
                  <a:pt x="826008" y="592863"/>
                  <a:pt x="978408" y="4599"/>
                  <a:pt x="1115568" y="27"/>
                </a:cubicBezTo>
                <a:cubicBezTo>
                  <a:pt x="1252728" y="-4545"/>
                  <a:pt x="1322832" y="563907"/>
                  <a:pt x="1463040" y="749835"/>
                </a:cubicBezTo>
                <a:cubicBezTo>
                  <a:pt x="1603248" y="935763"/>
                  <a:pt x="1790700" y="1062255"/>
                  <a:pt x="1956816" y="1115595"/>
                </a:cubicBezTo>
              </a:path>
            </a:pathLst>
          </a:cu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3" name="Forma libre: forma 52">
            <a:extLst>
              <a:ext uri="{FF2B5EF4-FFF2-40B4-BE49-F238E27FC236}">
                <a16:creationId xmlns:a16="http://schemas.microsoft.com/office/drawing/2014/main" id="{1677996D-CFD1-46A4-8109-185A44BFF691}"/>
              </a:ext>
            </a:extLst>
          </p:cNvPr>
          <p:cNvSpPr/>
          <p:nvPr/>
        </p:nvSpPr>
        <p:spPr>
          <a:xfrm rot="16200000">
            <a:off x="4570889" y="4634538"/>
            <a:ext cx="394201" cy="229488"/>
          </a:xfrm>
          <a:custGeom>
            <a:avLst/>
            <a:gdLst>
              <a:gd name="connsiteX0" fmla="*/ 0 w 1956816"/>
              <a:gd name="connsiteY0" fmla="*/ 1106451 h 1115595"/>
              <a:gd name="connsiteX1" fmla="*/ 640080 w 1956816"/>
              <a:gd name="connsiteY1" fmla="*/ 777267 h 1115595"/>
              <a:gd name="connsiteX2" fmla="*/ 1115568 w 1956816"/>
              <a:gd name="connsiteY2" fmla="*/ 27 h 1115595"/>
              <a:gd name="connsiteX3" fmla="*/ 1463040 w 1956816"/>
              <a:gd name="connsiteY3" fmla="*/ 749835 h 1115595"/>
              <a:gd name="connsiteX4" fmla="*/ 1956816 w 1956816"/>
              <a:gd name="connsiteY4" fmla="*/ 1115595 h 1115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16" h="1115595">
                <a:moveTo>
                  <a:pt x="0" y="1106451"/>
                </a:moveTo>
                <a:cubicBezTo>
                  <a:pt x="227076" y="1034061"/>
                  <a:pt x="454152" y="961671"/>
                  <a:pt x="640080" y="777267"/>
                </a:cubicBezTo>
                <a:cubicBezTo>
                  <a:pt x="826008" y="592863"/>
                  <a:pt x="978408" y="4599"/>
                  <a:pt x="1115568" y="27"/>
                </a:cubicBezTo>
                <a:cubicBezTo>
                  <a:pt x="1252728" y="-4545"/>
                  <a:pt x="1322832" y="563907"/>
                  <a:pt x="1463040" y="749835"/>
                </a:cubicBezTo>
                <a:cubicBezTo>
                  <a:pt x="1603248" y="935763"/>
                  <a:pt x="1790700" y="1062255"/>
                  <a:pt x="1956816" y="1115595"/>
                </a:cubicBezTo>
              </a:path>
            </a:pathLst>
          </a:cu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9" name="Forma libre: forma 58">
            <a:extLst>
              <a:ext uri="{FF2B5EF4-FFF2-40B4-BE49-F238E27FC236}">
                <a16:creationId xmlns:a16="http://schemas.microsoft.com/office/drawing/2014/main" id="{135F7077-B82E-44D2-945E-CC7ACEBE79C6}"/>
              </a:ext>
            </a:extLst>
          </p:cNvPr>
          <p:cNvSpPr/>
          <p:nvPr/>
        </p:nvSpPr>
        <p:spPr>
          <a:xfrm rot="16200000">
            <a:off x="4850031" y="4456343"/>
            <a:ext cx="394201" cy="229488"/>
          </a:xfrm>
          <a:custGeom>
            <a:avLst/>
            <a:gdLst>
              <a:gd name="connsiteX0" fmla="*/ 0 w 1956816"/>
              <a:gd name="connsiteY0" fmla="*/ 1106451 h 1115595"/>
              <a:gd name="connsiteX1" fmla="*/ 640080 w 1956816"/>
              <a:gd name="connsiteY1" fmla="*/ 777267 h 1115595"/>
              <a:gd name="connsiteX2" fmla="*/ 1115568 w 1956816"/>
              <a:gd name="connsiteY2" fmla="*/ 27 h 1115595"/>
              <a:gd name="connsiteX3" fmla="*/ 1463040 w 1956816"/>
              <a:gd name="connsiteY3" fmla="*/ 749835 h 1115595"/>
              <a:gd name="connsiteX4" fmla="*/ 1956816 w 1956816"/>
              <a:gd name="connsiteY4" fmla="*/ 1115595 h 1115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16" h="1115595">
                <a:moveTo>
                  <a:pt x="0" y="1106451"/>
                </a:moveTo>
                <a:cubicBezTo>
                  <a:pt x="227076" y="1034061"/>
                  <a:pt x="454152" y="961671"/>
                  <a:pt x="640080" y="777267"/>
                </a:cubicBezTo>
                <a:cubicBezTo>
                  <a:pt x="826008" y="592863"/>
                  <a:pt x="978408" y="4599"/>
                  <a:pt x="1115568" y="27"/>
                </a:cubicBezTo>
                <a:cubicBezTo>
                  <a:pt x="1252728" y="-4545"/>
                  <a:pt x="1322832" y="563907"/>
                  <a:pt x="1463040" y="749835"/>
                </a:cubicBezTo>
                <a:cubicBezTo>
                  <a:pt x="1603248" y="935763"/>
                  <a:pt x="1790700" y="1062255"/>
                  <a:pt x="1956816" y="1115595"/>
                </a:cubicBezTo>
              </a:path>
            </a:pathLst>
          </a:cu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0" name="Forma libre: forma 59">
            <a:extLst>
              <a:ext uri="{FF2B5EF4-FFF2-40B4-BE49-F238E27FC236}">
                <a16:creationId xmlns:a16="http://schemas.microsoft.com/office/drawing/2014/main" id="{E7EDD37A-894F-45BE-B126-4AD01C7F2D4C}"/>
              </a:ext>
            </a:extLst>
          </p:cNvPr>
          <p:cNvSpPr/>
          <p:nvPr/>
        </p:nvSpPr>
        <p:spPr>
          <a:xfrm rot="16200000">
            <a:off x="5107435" y="4316520"/>
            <a:ext cx="394201" cy="229488"/>
          </a:xfrm>
          <a:custGeom>
            <a:avLst/>
            <a:gdLst>
              <a:gd name="connsiteX0" fmla="*/ 0 w 1956816"/>
              <a:gd name="connsiteY0" fmla="*/ 1106451 h 1115595"/>
              <a:gd name="connsiteX1" fmla="*/ 640080 w 1956816"/>
              <a:gd name="connsiteY1" fmla="*/ 777267 h 1115595"/>
              <a:gd name="connsiteX2" fmla="*/ 1115568 w 1956816"/>
              <a:gd name="connsiteY2" fmla="*/ 27 h 1115595"/>
              <a:gd name="connsiteX3" fmla="*/ 1463040 w 1956816"/>
              <a:gd name="connsiteY3" fmla="*/ 749835 h 1115595"/>
              <a:gd name="connsiteX4" fmla="*/ 1956816 w 1956816"/>
              <a:gd name="connsiteY4" fmla="*/ 1115595 h 1115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16" h="1115595">
                <a:moveTo>
                  <a:pt x="0" y="1106451"/>
                </a:moveTo>
                <a:cubicBezTo>
                  <a:pt x="227076" y="1034061"/>
                  <a:pt x="454152" y="961671"/>
                  <a:pt x="640080" y="777267"/>
                </a:cubicBezTo>
                <a:cubicBezTo>
                  <a:pt x="826008" y="592863"/>
                  <a:pt x="978408" y="4599"/>
                  <a:pt x="1115568" y="27"/>
                </a:cubicBezTo>
                <a:cubicBezTo>
                  <a:pt x="1252728" y="-4545"/>
                  <a:pt x="1322832" y="563907"/>
                  <a:pt x="1463040" y="749835"/>
                </a:cubicBezTo>
                <a:cubicBezTo>
                  <a:pt x="1603248" y="935763"/>
                  <a:pt x="1790700" y="1062255"/>
                  <a:pt x="1956816" y="1115595"/>
                </a:cubicBezTo>
              </a:path>
            </a:pathLst>
          </a:cu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1" name="Forma libre: forma 60">
            <a:extLst>
              <a:ext uri="{FF2B5EF4-FFF2-40B4-BE49-F238E27FC236}">
                <a16:creationId xmlns:a16="http://schemas.microsoft.com/office/drawing/2014/main" id="{D49A3879-87E2-4F6C-8605-F4A35149994D}"/>
              </a:ext>
            </a:extLst>
          </p:cNvPr>
          <p:cNvSpPr/>
          <p:nvPr/>
        </p:nvSpPr>
        <p:spPr>
          <a:xfrm rot="16200000">
            <a:off x="5425619" y="4157262"/>
            <a:ext cx="394201" cy="229488"/>
          </a:xfrm>
          <a:custGeom>
            <a:avLst/>
            <a:gdLst>
              <a:gd name="connsiteX0" fmla="*/ 0 w 1956816"/>
              <a:gd name="connsiteY0" fmla="*/ 1106451 h 1115595"/>
              <a:gd name="connsiteX1" fmla="*/ 640080 w 1956816"/>
              <a:gd name="connsiteY1" fmla="*/ 777267 h 1115595"/>
              <a:gd name="connsiteX2" fmla="*/ 1115568 w 1956816"/>
              <a:gd name="connsiteY2" fmla="*/ 27 h 1115595"/>
              <a:gd name="connsiteX3" fmla="*/ 1463040 w 1956816"/>
              <a:gd name="connsiteY3" fmla="*/ 749835 h 1115595"/>
              <a:gd name="connsiteX4" fmla="*/ 1956816 w 1956816"/>
              <a:gd name="connsiteY4" fmla="*/ 1115595 h 11155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6816" h="1115595">
                <a:moveTo>
                  <a:pt x="0" y="1106451"/>
                </a:moveTo>
                <a:cubicBezTo>
                  <a:pt x="227076" y="1034061"/>
                  <a:pt x="454152" y="961671"/>
                  <a:pt x="640080" y="777267"/>
                </a:cubicBezTo>
                <a:cubicBezTo>
                  <a:pt x="826008" y="592863"/>
                  <a:pt x="978408" y="4599"/>
                  <a:pt x="1115568" y="27"/>
                </a:cubicBezTo>
                <a:cubicBezTo>
                  <a:pt x="1252728" y="-4545"/>
                  <a:pt x="1322832" y="563907"/>
                  <a:pt x="1463040" y="749835"/>
                </a:cubicBezTo>
                <a:cubicBezTo>
                  <a:pt x="1603248" y="935763"/>
                  <a:pt x="1790700" y="1062255"/>
                  <a:pt x="1956816" y="1115595"/>
                </a:cubicBezTo>
              </a:path>
            </a:pathLst>
          </a:cu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CuadroTexto 27">
            <a:extLst>
              <a:ext uri="{FF2B5EF4-FFF2-40B4-BE49-F238E27FC236}">
                <a16:creationId xmlns:a16="http://schemas.microsoft.com/office/drawing/2014/main" id="{B33D183C-22DF-43EE-8BB9-AA5D7B03C07F}"/>
              </a:ext>
            </a:extLst>
          </p:cNvPr>
          <p:cNvSpPr txBox="1"/>
          <p:nvPr/>
        </p:nvSpPr>
        <p:spPr>
          <a:xfrm>
            <a:off x="7576111" y="3948063"/>
            <a:ext cx="2475498" cy="984885"/>
          </a:xfrm>
          <a:prstGeom prst="rect">
            <a:avLst/>
          </a:prstGeom>
          <a:noFill/>
        </p:spPr>
        <p:txBody>
          <a:bodyPr wrap="square" rtlCol="0">
            <a:spAutoFit/>
          </a:bodyPr>
          <a:lstStyle/>
          <a:p>
            <a:pPr algn="ctr"/>
            <a:r>
              <a:rPr lang="es-MX" sz="1600" dirty="0">
                <a:solidFill>
                  <a:schemeClr val="accent1"/>
                </a:solidFill>
                <a:latin typeface="TheSans 4-SemiLight" panose="02000403000000000003" pitchFamily="50" charset="0"/>
              </a:rPr>
              <a:t>Implicación</a:t>
            </a:r>
          </a:p>
          <a:p>
            <a:pPr algn="ctr"/>
            <a:r>
              <a:rPr lang="es-MX" sz="1400" dirty="0">
                <a:solidFill>
                  <a:schemeClr val="tx1">
                    <a:lumMod val="65000"/>
                    <a:lumOff val="35000"/>
                  </a:schemeClr>
                </a:solidFill>
                <a:latin typeface="TheSans 4-SemiLight" panose="02000403000000000003" pitchFamily="50" charset="0"/>
              </a:rPr>
              <a:t>Permite construir intervalos de confianza en caso de que la estimación sea </a:t>
            </a:r>
            <a:r>
              <a:rPr lang="es-MX" sz="1400" dirty="0" err="1">
                <a:solidFill>
                  <a:schemeClr val="tx1">
                    <a:lumMod val="65000"/>
                    <a:lumOff val="35000"/>
                  </a:schemeClr>
                </a:solidFill>
                <a:latin typeface="TheSans 4-SemiLight" panose="02000403000000000003" pitchFamily="50" charset="0"/>
              </a:rPr>
              <a:t>intervalar</a:t>
            </a:r>
            <a:endParaRPr lang="es-CO" sz="1400" dirty="0">
              <a:solidFill>
                <a:schemeClr val="tx1">
                  <a:lumMod val="65000"/>
                  <a:lumOff val="35000"/>
                </a:schemeClr>
              </a:solidFill>
              <a:latin typeface="TheSans 4-SemiLight" panose="02000403000000000003" pitchFamily="50" charset="0"/>
            </a:endParaRPr>
          </a:p>
        </p:txBody>
      </p:sp>
      <p:pic>
        <p:nvPicPr>
          <p:cNvPr id="29" name="Gráfico 28">
            <a:extLst>
              <a:ext uri="{FF2B5EF4-FFF2-40B4-BE49-F238E27FC236}">
                <a16:creationId xmlns:a16="http://schemas.microsoft.com/office/drawing/2014/main" id="{3F3A6C31-6762-4237-AD70-ED65D59D13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2715530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0"/>
                                        </p:tgtEl>
                                        <p:attrNameLst>
                                          <p:attrName>style.visibility</p:attrName>
                                        </p:attrNameLst>
                                      </p:cBhvr>
                                      <p:to>
                                        <p:strVal val="visible"/>
                                      </p:to>
                                    </p:set>
                                    <p:animEffect transition="in" filter="fade">
                                      <p:cBhvr>
                                        <p:cTn id="16" dur="500"/>
                                        <p:tgtEl>
                                          <p:spTgt spid="9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down)">
                                      <p:cBhvr>
                                        <p:cTn id="21" dur="500"/>
                                        <p:tgtEl>
                                          <p:spTgt spid="2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down)">
                                      <p:cBhvr>
                                        <p:cTn id="26" dur="500"/>
                                        <p:tgtEl>
                                          <p:spTgt spid="6"/>
                                        </p:tgtEl>
                                      </p:cBhvr>
                                    </p:animEffect>
                                  </p:childTnLst>
                                </p:cTn>
                              </p:par>
                            </p:childTnLst>
                          </p:cTn>
                        </p:par>
                        <p:par>
                          <p:cTn id="27" fill="hold">
                            <p:stCondLst>
                              <p:cond delay="500"/>
                            </p:stCondLst>
                            <p:childTnLst>
                              <p:par>
                                <p:cTn id="28" presetID="22" presetClass="entr" presetSubtype="4"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down)">
                                      <p:cBhvr>
                                        <p:cTn id="30" dur="500"/>
                                        <p:tgtEl>
                                          <p:spTgt spid="53"/>
                                        </p:tgtEl>
                                      </p:cBhvr>
                                    </p:animEffect>
                                  </p:childTnLst>
                                </p:cTn>
                              </p:par>
                            </p:childTnLst>
                          </p:cTn>
                        </p:par>
                        <p:par>
                          <p:cTn id="31" fill="hold">
                            <p:stCondLst>
                              <p:cond delay="1000"/>
                            </p:stCondLst>
                            <p:childTnLst>
                              <p:par>
                                <p:cTn id="32" presetID="22" presetClass="entr" presetSubtype="4"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par>
                          <p:cTn id="35" fill="hold">
                            <p:stCondLst>
                              <p:cond delay="1500"/>
                            </p:stCondLst>
                            <p:childTnLst>
                              <p:par>
                                <p:cTn id="36" presetID="22" presetClass="entr" presetSubtype="4" fill="hold" grpId="0" nodeType="after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down)">
                                      <p:cBhvr>
                                        <p:cTn id="38" dur="500"/>
                                        <p:tgtEl>
                                          <p:spTgt spid="59"/>
                                        </p:tgtEl>
                                      </p:cBhvr>
                                    </p:animEffect>
                                  </p:childTnLst>
                                </p:cTn>
                              </p:par>
                            </p:childTnLst>
                          </p:cTn>
                        </p:par>
                        <p:par>
                          <p:cTn id="39" fill="hold">
                            <p:stCondLst>
                              <p:cond delay="2000"/>
                            </p:stCondLst>
                            <p:childTnLst>
                              <p:par>
                                <p:cTn id="40" presetID="22" presetClass="entr" presetSubtype="4" fill="hold" grpId="0" nodeType="after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wipe(down)">
                                      <p:cBhvr>
                                        <p:cTn id="42" dur="500"/>
                                        <p:tgtEl>
                                          <p:spTgt spid="60"/>
                                        </p:tgtEl>
                                      </p:cBhvr>
                                    </p:animEffect>
                                  </p:childTnLst>
                                </p:cTn>
                              </p:par>
                            </p:childTnLst>
                          </p:cTn>
                        </p:par>
                        <p:par>
                          <p:cTn id="43" fill="hold">
                            <p:stCondLst>
                              <p:cond delay="2500"/>
                            </p:stCondLst>
                            <p:childTnLst>
                              <p:par>
                                <p:cTn id="44" presetID="22" presetClass="entr" presetSubtype="4"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down)">
                                      <p:cBhvr>
                                        <p:cTn id="46" dur="5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iterate type="lt">
                                    <p:tmPct val="0"/>
                                  </p:iterate>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0" grpId="0"/>
      <p:bldP spid="11" grpId="0" animBg="1"/>
      <p:bldP spid="53" grpId="0" animBg="1"/>
      <p:bldP spid="59" grpId="0" animBg="1"/>
      <p:bldP spid="60" grpId="0" animBg="1"/>
      <p:bldP spid="61" grpId="0" animBg="1"/>
      <p:bldP spid="2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¿Qué es considerado lineal?</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2141537"/>
                <a:ext cx="10515600" cy="841288"/>
              </a:xfrm>
            </p:spPr>
            <p:txBody>
              <a:bodyPr>
                <a:normAutofit fontScale="92500"/>
              </a:bodyPr>
              <a:lstStyle/>
              <a:p>
                <a:pPr marL="0" indent="0">
                  <a:buNone/>
                </a:pPr>
                <a:r>
                  <a:rPr lang="es-MX" sz="2400" dirty="0">
                    <a:solidFill>
                      <a:schemeClr val="tx1">
                        <a:lumMod val="65000"/>
                        <a:lumOff val="35000"/>
                      </a:schemeClr>
                    </a:solidFill>
                    <a:latin typeface="TheSans 4-SemiLight" panose="02000403000000000003" pitchFamily="50" charset="0"/>
                  </a:rPr>
                  <a:t>El modelo de regresión debe ser lineal en los parámetros, es decir en las cantidades desconocidas. Para el modelo lineal simple los parámetros desconocidos son </a:t>
                </a:r>
                <a14:m>
                  <m:oMath xmlns:m="http://schemas.openxmlformats.org/officeDocument/2006/math">
                    <m:sSub>
                      <m:sSubPr>
                        <m:ctrlPr>
                          <a:rPr lang="es-MX" sz="2400" i="1">
                            <a:solidFill>
                              <a:schemeClr val="tx1">
                                <a:lumMod val="65000"/>
                                <a:lumOff val="35000"/>
                              </a:schemeClr>
                            </a:solidFill>
                            <a:latin typeface="Cambria Math" panose="02040503050406030204" pitchFamily="18" charset="0"/>
                          </a:rPr>
                        </m:ctrlPr>
                      </m:sSubPr>
                      <m:e>
                        <m:r>
                          <a:rPr lang="es-MX" sz="2400" i="1">
                            <a:solidFill>
                              <a:schemeClr val="tx1">
                                <a:lumMod val="65000"/>
                                <a:lumOff val="35000"/>
                              </a:schemeClr>
                            </a:solidFill>
                            <a:latin typeface="Cambria Math" panose="02040503050406030204" pitchFamily="18" charset="0"/>
                          </a:rPr>
                          <m:t>𝛽</m:t>
                        </m:r>
                      </m:e>
                      <m:sub>
                        <m:r>
                          <a:rPr lang="es-MX" sz="2400" i="1">
                            <a:solidFill>
                              <a:schemeClr val="tx1">
                                <a:lumMod val="65000"/>
                                <a:lumOff val="35000"/>
                              </a:schemeClr>
                            </a:solidFill>
                            <a:latin typeface="Cambria Math" panose="02040503050406030204" pitchFamily="18" charset="0"/>
                          </a:rPr>
                          <m:t>0</m:t>
                        </m:r>
                      </m:sub>
                    </m:sSub>
                  </m:oMath>
                </a14:m>
                <a:r>
                  <a:rPr lang="es-MX" sz="2400" dirty="0">
                    <a:solidFill>
                      <a:schemeClr val="tx1">
                        <a:lumMod val="65000"/>
                        <a:lumOff val="35000"/>
                      </a:schemeClr>
                    </a:solidFill>
                    <a:latin typeface="TheSans 4-SemiLight" panose="02000403000000000003" pitchFamily="50" charset="0"/>
                  </a:rPr>
                  <a:t> y </a:t>
                </a:r>
                <a14:m>
                  <m:oMath xmlns:m="http://schemas.openxmlformats.org/officeDocument/2006/math">
                    <m:sSub>
                      <m:sSubPr>
                        <m:ctrlPr>
                          <a:rPr lang="es-MX" sz="2400" i="1">
                            <a:solidFill>
                              <a:schemeClr val="tx1">
                                <a:lumMod val="65000"/>
                                <a:lumOff val="35000"/>
                              </a:schemeClr>
                            </a:solidFill>
                            <a:latin typeface="Cambria Math" panose="02040503050406030204" pitchFamily="18" charset="0"/>
                          </a:rPr>
                        </m:ctrlPr>
                      </m:sSubPr>
                      <m:e>
                        <m:r>
                          <a:rPr lang="es-MX" sz="2400" i="1">
                            <a:solidFill>
                              <a:schemeClr val="tx1">
                                <a:lumMod val="65000"/>
                                <a:lumOff val="35000"/>
                              </a:schemeClr>
                            </a:solidFill>
                            <a:latin typeface="Cambria Math" panose="02040503050406030204" pitchFamily="18" charset="0"/>
                          </a:rPr>
                          <m:t>𝛽</m:t>
                        </m:r>
                      </m:e>
                      <m:sub>
                        <m:r>
                          <a:rPr lang="es-CO" sz="2400" b="0" i="1" smtClean="0">
                            <a:solidFill>
                              <a:schemeClr val="tx1">
                                <a:lumMod val="65000"/>
                                <a:lumOff val="35000"/>
                              </a:schemeClr>
                            </a:solidFill>
                            <a:latin typeface="Cambria Math" panose="02040503050406030204" pitchFamily="18" charset="0"/>
                          </a:rPr>
                          <m:t>1</m:t>
                        </m:r>
                      </m:sub>
                    </m:sSub>
                  </m:oMath>
                </a14:m>
                <a:r>
                  <a:rPr lang="es-MX" sz="2400" dirty="0">
                    <a:solidFill>
                      <a:schemeClr val="tx1">
                        <a:lumMod val="65000"/>
                        <a:lumOff val="35000"/>
                      </a:schemeClr>
                    </a:solidFill>
                    <a:latin typeface="TheSans 4-SemiLight" panose="02000403000000000003" pitchFamily="50" charset="0"/>
                  </a:rPr>
                  <a:t> </a:t>
                </a:r>
              </a:p>
            </p:txBody>
          </p:sp>
        </mc:Choice>
        <mc:Fallback xmlns="">
          <p:sp>
            <p:nvSpPr>
              <p:cNvPr id="3" name="Marcador de contenido 2">
                <a:extLst>
                  <a:ext uri="{FF2B5EF4-FFF2-40B4-BE49-F238E27FC236}">
                    <a16:creationId xmlns:a16="http://schemas.microsoft.com/office/drawing/2014/main" xmlns="" id="{B6EC12D8-7A8D-44F6-BF50-7D9248F104DF}"/>
                  </a:ext>
                </a:extLst>
              </p:cNvPr>
              <p:cNvSpPr>
                <a:spLocks noGrp="1" noRot="1" noChangeAspect="1" noMove="1" noResize="1" noEditPoints="1" noAdjustHandles="1" noChangeArrowheads="1" noChangeShapeType="1" noTextEdit="1"/>
              </p:cNvSpPr>
              <p:nvPr>
                <p:ph idx="1"/>
              </p:nvPr>
            </p:nvSpPr>
            <p:spPr>
              <a:xfrm>
                <a:off x="838200" y="2141537"/>
                <a:ext cx="10515600" cy="841288"/>
              </a:xfrm>
              <a:blipFill rotWithShape="0">
                <a:blip r:embed="rId2"/>
                <a:stretch>
                  <a:fillRect l="-754" t="-724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9" name="Marcador de contenido 2">
                <a:extLst>
                  <a:ext uri="{FF2B5EF4-FFF2-40B4-BE49-F238E27FC236}">
                    <a16:creationId xmlns:a16="http://schemas.microsoft.com/office/drawing/2014/main" id="{9925232F-ABED-49FE-86A1-2D74ECB4067D}"/>
                  </a:ext>
                </a:extLst>
              </p:cNvPr>
              <p:cNvSpPr txBox="1">
                <a:spLocks/>
              </p:cNvSpPr>
              <p:nvPr/>
            </p:nvSpPr>
            <p:spPr>
              <a:xfrm>
                <a:off x="862149" y="3707732"/>
                <a:ext cx="3474720" cy="58163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s-MX" sz="510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𝑦</m:t>
                          </m:r>
                        </m:e>
                        <m:sub>
                          <m:r>
                            <a:rPr lang="es-MX" sz="5100" i="1">
                              <a:solidFill>
                                <a:schemeClr val="accent1"/>
                              </a:solidFill>
                              <a:latin typeface="Cambria Math" panose="02040503050406030204" pitchFamily="18" charset="0"/>
                            </a:rPr>
                            <m:t>𝑡</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0</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1</m:t>
                          </m:r>
                        </m:sub>
                      </m:sSub>
                      <m:sSub>
                        <m:sSubPr>
                          <m:ctrlPr>
                            <a:rPr lang="es-MX" sz="5100" i="1">
                              <a:solidFill>
                                <a:schemeClr val="accent1"/>
                              </a:solidFill>
                              <a:latin typeface="Cambria Math" panose="02040503050406030204" pitchFamily="18" charset="0"/>
                            </a:rPr>
                          </m:ctrlPr>
                        </m:sSubPr>
                        <m:e>
                          <m:r>
                            <a:rPr lang="es-MX" sz="5100" i="1">
                              <a:solidFill>
                                <a:schemeClr val="accent1"/>
                              </a:solidFill>
                              <a:latin typeface="Cambria Math" panose="02040503050406030204" pitchFamily="18" charset="0"/>
                            </a:rPr>
                            <m:t>𝑥</m:t>
                          </m:r>
                        </m:e>
                        <m:sub>
                          <m:r>
                            <a:rPr lang="es-MX" sz="5100" i="1">
                              <a:solidFill>
                                <a:schemeClr val="accent1"/>
                              </a:solidFill>
                              <a:latin typeface="Cambria Math" panose="02040503050406030204" pitchFamily="18" charset="0"/>
                            </a:rPr>
                            <m:t>𝑡</m:t>
                          </m:r>
                        </m:sub>
                      </m:sSub>
                      <m:r>
                        <a:rPr lang="es-MX" sz="5100" b="0" i="1" smtClean="0">
                          <a:solidFill>
                            <a:schemeClr val="accent1"/>
                          </a:solidFill>
                          <a:latin typeface="Cambria Math" panose="02040503050406030204" pitchFamily="18" charset="0"/>
                        </a:rPr>
                        <m:t>+</m:t>
                      </m:r>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𝑒</m:t>
                          </m:r>
                        </m:e>
                        <m:sub>
                          <m:r>
                            <a:rPr lang="es-MX" sz="5100" b="0" i="1" smtClean="0">
                              <a:solidFill>
                                <a:schemeClr val="accent1"/>
                              </a:solidFill>
                              <a:latin typeface="Cambria Math" panose="02040503050406030204" pitchFamily="18" charset="0"/>
                            </a:rPr>
                            <m:t>𝑡</m:t>
                          </m:r>
                        </m:sub>
                      </m:sSub>
                    </m:oMath>
                  </m:oMathPara>
                </a14:m>
                <a:endParaRPr lang="es-MX" sz="5100" dirty="0">
                  <a:solidFill>
                    <a:schemeClr val="accent1"/>
                  </a:solidFill>
                  <a:latin typeface="TheSans 4-SemiLight" panose="02000403000000000003" pitchFamily="50" charset="0"/>
                </a:endParaRP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29" name="Marcador de contenido 2">
                <a:extLst>
                  <a:ext uri="{FF2B5EF4-FFF2-40B4-BE49-F238E27FC236}">
                    <a16:creationId xmlns:a16="http://schemas.microsoft.com/office/drawing/2014/main" xmlns:a14="http://schemas.microsoft.com/office/drawing/2010/main" xmlns="" id="{9925232F-ABED-49FE-86A1-2D74ECB4067D}"/>
                  </a:ext>
                </a:extLst>
              </p:cNvPr>
              <p:cNvSpPr txBox="1">
                <a:spLocks noRot="1" noChangeAspect="1" noMove="1" noResize="1" noEditPoints="1" noAdjustHandles="1" noChangeArrowheads="1" noChangeShapeType="1" noTextEdit="1"/>
              </p:cNvSpPr>
              <p:nvPr/>
            </p:nvSpPr>
            <p:spPr>
              <a:xfrm>
                <a:off x="862149" y="3707732"/>
                <a:ext cx="3474720" cy="581639"/>
              </a:xfrm>
              <a:prstGeom prst="rect">
                <a:avLst/>
              </a:prstGeom>
              <a:blipFill rotWithShape="0">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1" name="Marcador de contenido 2">
                <a:extLst>
                  <a:ext uri="{FF2B5EF4-FFF2-40B4-BE49-F238E27FC236}">
                    <a16:creationId xmlns:a16="http://schemas.microsoft.com/office/drawing/2014/main" id="{9925232F-ABED-49FE-86A1-2D74ECB4067D}"/>
                  </a:ext>
                </a:extLst>
              </p:cNvPr>
              <p:cNvSpPr txBox="1">
                <a:spLocks/>
              </p:cNvSpPr>
              <p:nvPr/>
            </p:nvSpPr>
            <p:spPr>
              <a:xfrm>
                <a:off x="862149" y="5014280"/>
                <a:ext cx="3474720" cy="58163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s-CO" sz="5100" b="0" i="0" smtClean="0">
                          <a:solidFill>
                            <a:schemeClr val="accent1"/>
                          </a:solidFill>
                          <a:latin typeface="Cambria Math" panose="02040503050406030204" pitchFamily="18" charset="0"/>
                        </a:rPr>
                        <m:t>ln</m:t>
                      </m:r>
                      <m:r>
                        <a:rPr lang="es-CO" sz="5100" b="0" i="1" smtClean="0">
                          <a:solidFill>
                            <a:schemeClr val="accent1"/>
                          </a:solidFill>
                          <a:latin typeface="Cambria Math" panose="02040503050406030204" pitchFamily="18" charset="0"/>
                        </a:rPr>
                        <m:t>⁡(</m:t>
                      </m:r>
                      <m:sSub>
                        <m:sSubPr>
                          <m:ctrlPr>
                            <a:rPr lang="es-MX" sz="510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𝑦</m:t>
                          </m:r>
                        </m:e>
                        <m:sub>
                          <m:r>
                            <a:rPr lang="es-MX" sz="5100" i="1">
                              <a:solidFill>
                                <a:schemeClr val="accent1"/>
                              </a:solidFill>
                              <a:latin typeface="Cambria Math" panose="02040503050406030204" pitchFamily="18" charset="0"/>
                            </a:rPr>
                            <m:t>𝑡</m:t>
                          </m:r>
                        </m:sub>
                      </m:sSub>
                      <m:r>
                        <a:rPr lang="es-CO" sz="5100" b="0" i="1" smtClean="0">
                          <a:solidFill>
                            <a:schemeClr val="accent1"/>
                          </a:solidFill>
                          <a:latin typeface="Cambria Math" panose="02040503050406030204" pitchFamily="18" charset="0"/>
                        </a:rPr>
                        <m:t>)</m:t>
                      </m:r>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0</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1</m:t>
                          </m:r>
                        </m:sub>
                      </m:sSub>
                      <m:sSub>
                        <m:sSubPr>
                          <m:ctrlPr>
                            <a:rPr lang="es-MX" sz="5100" i="1">
                              <a:solidFill>
                                <a:schemeClr val="accent1"/>
                              </a:solidFill>
                              <a:latin typeface="Cambria Math" panose="02040503050406030204" pitchFamily="18" charset="0"/>
                            </a:rPr>
                          </m:ctrlPr>
                        </m:sSubPr>
                        <m:e>
                          <m:r>
                            <a:rPr lang="es-MX" sz="5100" i="1">
                              <a:solidFill>
                                <a:schemeClr val="accent1"/>
                              </a:solidFill>
                              <a:latin typeface="Cambria Math" panose="02040503050406030204" pitchFamily="18" charset="0"/>
                            </a:rPr>
                            <m:t>𝑥</m:t>
                          </m:r>
                        </m:e>
                        <m:sub>
                          <m:r>
                            <a:rPr lang="es-MX" sz="5100" i="1">
                              <a:solidFill>
                                <a:schemeClr val="accent1"/>
                              </a:solidFill>
                              <a:latin typeface="Cambria Math" panose="02040503050406030204" pitchFamily="18" charset="0"/>
                            </a:rPr>
                            <m:t>𝑡</m:t>
                          </m:r>
                        </m:sub>
                      </m:sSub>
                      <m:r>
                        <a:rPr lang="es-MX" sz="5100" b="0" i="1" smtClean="0">
                          <a:solidFill>
                            <a:schemeClr val="accent1"/>
                          </a:solidFill>
                          <a:latin typeface="Cambria Math" panose="02040503050406030204" pitchFamily="18" charset="0"/>
                        </a:rPr>
                        <m:t>+</m:t>
                      </m:r>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𝑒</m:t>
                          </m:r>
                        </m:e>
                        <m:sub>
                          <m:r>
                            <a:rPr lang="es-MX" sz="5100" b="0" i="1" smtClean="0">
                              <a:solidFill>
                                <a:schemeClr val="accent1"/>
                              </a:solidFill>
                              <a:latin typeface="Cambria Math" panose="02040503050406030204" pitchFamily="18" charset="0"/>
                            </a:rPr>
                            <m:t>𝑡</m:t>
                          </m:r>
                        </m:sub>
                      </m:sSub>
                    </m:oMath>
                  </m:oMathPara>
                </a14:m>
                <a:endParaRPr lang="es-MX" sz="5100" dirty="0">
                  <a:solidFill>
                    <a:schemeClr val="accent1"/>
                  </a:solidFill>
                  <a:latin typeface="TheSans 4-SemiLight" panose="02000403000000000003" pitchFamily="50" charset="0"/>
                </a:endParaRP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1" name="Marcador de contenido 2">
                <a:extLst>
                  <a:ext uri="{FF2B5EF4-FFF2-40B4-BE49-F238E27FC236}">
                    <a16:creationId xmlns:a16="http://schemas.microsoft.com/office/drawing/2014/main" xmlns:a14="http://schemas.microsoft.com/office/drawing/2010/main" xmlns="" id="{9925232F-ABED-49FE-86A1-2D74ECB4067D}"/>
                  </a:ext>
                </a:extLst>
              </p:cNvPr>
              <p:cNvSpPr txBox="1">
                <a:spLocks noRot="1" noChangeAspect="1" noMove="1" noResize="1" noEditPoints="1" noAdjustHandles="1" noChangeArrowheads="1" noChangeShapeType="1" noTextEdit="1"/>
              </p:cNvSpPr>
              <p:nvPr/>
            </p:nvSpPr>
            <p:spPr>
              <a:xfrm>
                <a:off x="862149" y="5014280"/>
                <a:ext cx="3474720" cy="581639"/>
              </a:xfrm>
              <a:prstGeom prst="rect">
                <a:avLst/>
              </a:prstGeom>
              <a:blipFill rotWithShape="0">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2" name="Marcador de contenido 2">
                <a:extLst>
                  <a:ext uri="{FF2B5EF4-FFF2-40B4-BE49-F238E27FC236}">
                    <a16:creationId xmlns:a16="http://schemas.microsoft.com/office/drawing/2014/main" id="{9925232F-ABED-49FE-86A1-2D74ECB4067D}"/>
                  </a:ext>
                </a:extLst>
              </p:cNvPr>
              <p:cNvSpPr txBox="1">
                <a:spLocks/>
              </p:cNvSpPr>
              <p:nvPr/>
            </p:nvSpPr>
            <p:spPr>
              <a:xfrm>
                <a:off x="4680858" y="5014279"/>
                <a:ext cx="3474720" cy="58163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s-MX" sz="510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𝑦</m:t>
                          </m:r>
                        </m:e>
                        <m:sub>
                          <m:r>
                            <a:rPr lang="es-MX" sz="5100" i="1">
                              <a:solidFill>
                                <a:schemeClr val="accent1"/>
                              </a:solidFill>
                              <a:latin typeface="Cambria Math" panose="02040503050406030204" pitchFamily="18" charset="0"/>
                            </a:rPr>
                            <m:t>𝑡</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0</m:t>
                          </m:r>
                        </m:sub>
                      </m:sSub>
                      <m:r>
                        <a:rPr lang="es-MX" sz="5100" i="1">
                          <a:solidFill>
                            <a:schemeClr val="accent1"/>
                          </a:solidFill>
                          <a:latin typeface="Cambria Math" panose="02040503050406030204" pitchFamily="18" charset="0"/>
                        </a:rPr>
                        <m:t>+</m:t>
                      </m:r>
                      <m:sSubSup>
                        <m:sSubSupPr>
                          <m:ctrlPr>
                            <a:rPr lang="es-CO" sz="5100" b="0" i="1" smtClean="0">
                              <a:solidFill>
                                <a:schemeClr val="tx1">
                                  <a:lumMod val="65000"/>
                                  <a:lumOff val="35000"/>
                                </a:schemeClr>
                              </a:solidFill>
                              <a:latin typeface="Cambria Math" panose="02040503050406030204" pitchFamily="18" charset="0"/>
                            </a:rPr>
                          </m:ctrlPr>
                        </m:sSubSup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1</m:t>
                          </m:r>
                        </m:sub>
                        <m:sup>
                          <m:r>
                            <a:rPr lang="es-CO" sz="5100" b="0" i="1" smtClean="0">
                              <a:solidFill>
                                <a:schemeClr val="tx1">
                                  <a:lumMod val="65000"/>
                                  <a:lumOff val="35000"/>
                                </a:schemeClr>
                              </a:solidFill>
                              <a:latin typeface="Cambria Math" panose="02040503050406030204" pitchFamily="18" charset="0"/>
                            </a:rPr>
                            <m:t>2</m:t>
                          </m:r>
                        </m:sup>
                      </m:sSubSup>
                      <m:sSub>
                        <m:sSubPr>
                          <m:ctrlPr>
                            <a:rPr lang="es-MX" sz="5100" i="1">
                              <a:solidFill>
                                <a:schemeClr val="accent1"/>
                              </a:solidFill>
                              <a:latin typeface="Cambria Math" panose="02040503050406030204" pitchFamily="18" charset="0"/>
                            </a:rPr>
                          </m:ctrlPr>
                        </m:sSubPr>
                        <m:e>
                          <m:r>
                            <a:rPr lang="es-MX" sz="5100" i="1">
                              <a:solidFill>
                                <a:schemeClr val="accent1"/>
                              </a:solidFill>
                              <a:latin typeface="Cambria Math" panose="02040503050406030204" pitchFamily="18" charset="0"/>
                            </a:rPr>
                            <m:t>𝑥</m:t>
                          </m:r>
                        </m:e>
                        <m:sub>
                          <m:r>
                            <a:rPr lang="es-MX" sz="5100" i="1">
                              <a:solidFill>
                                <a:schemeClr val="accent1"/>
                              </a:solidFill>
                              <a:latin typeface="Cambria Math" panose="02040503050406030204" pitchFamily="18" charset="0"/>
                            </a:rPr>
                            <m:t>𝑡</m:t>
                          </m:r>
                        </m:sub>
                      </m:sSub>
                      <m:r>
                        <a:rPr lang="es-MX" sz="5100" b="0" i="1" smtClean="0">
                          <a:solidFill>
                            <a:schemeClr val="accent1"/>
                          </a:solidFill>
                          <a:latin typeface="Cambria Math" panose="02040503050406030204" pitchFamily="18" charset="0"/>
                        </a:rPr>
                        <m:t>+</m:t>
                      </m:r>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𝑒</m:t>
                          </m:r>
                        </m:e>
                        <m:sub>
                          <m:r>
                            <a:rPr lang="es-MX" sz="5100" b="0" i="1" smtClean="0">
                              <a:solidFill>
                                <a:schemeClr val="accent1"/>
                              </a:solidFill>
                              <a:latin typeface="Cambria Math" panose="02040503050406030204" pitchFamily="18" charset="0"/>
                            </a:rPr>
                            <m:t>𝑡</m:t>
                          </m:r>
                        </m:sub>
                      </m:sSub>
                    </m:oMath>
                  </m:oMathPara>
                </a14:m>
                <a:endParaRPr lang="es-MX" sz="5100" dirty="0">
                  <a:solidFill>
                    <a:schemeClr val="accent1"/>
                  </a:solidFill>
                  <a:latin typeface="TheSans 4-SemiLight" panose="02000403000000000003" pitchFamily="50" charset="0"/>
                </a:endParaRP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2" name="Marcador de contenido 2">
                <a:extLst>
                  <a:ext uri="{FF2B5EF4-FFF2-40B4-BE49-F238E27FC236}">
                    <a16:creationId xmlns:a16="http://schemas.microsoft.com/office/drawing/2014/main" xmlns:a14="http://schemas.microsoft.com/office/drawing/2010/main" xmlns="" id="{9925232F-ABED-49FE-86A1-2D74ECB4067D}"/>
                  </a:ext>
                </a:extLst>
              </p:cNvPr>
              <p:cNvSpPr txBox="1">
                <a:spLocks noRot="1" noChangeAspect="1" noMove="1" noResize="1" noEditPoints="1" noAdjustHandles="1" noChangeArrowheads="1" noChangeShapeType="1" noTextEdit="1"/>
              </p:cNvSpPr>
              <p:nvPr/>
            </p:nvSpPr>
            <p:spPr>
              <a:xfrm>
                <a:off x="4680858" y="5014279"/>
                <a:ext cx="3474720" cy="581639"/>
              </a:xfrm>
              <a:prstGeom prst="rect">
                <a:avLst/>
              </a:prstGeom>
              <a:blipFill rotWithShape="0">
                <a:blip r:embed="rId5"/>
                <a:stretch>
                  <a:fillRect t="-105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3" name="Marcador de contenido 2">
                <a:extLst>
                  <a:ext uri="{FF2B5EF4-FFF2-40B4-BE49-F238E27FC236}">
                    <a16:creationId xmlns:a16="http://schemas.microsoft.com/office/drawing/2014/main" id="{9925232F-ABED-49FE-86A1-2D74ECB4067D}"/>
                  </a:ext>
                </a:extLst>
              </p:cNvPr>
              <p:cNvSpPr txBox="1">
                <a:spLocks/>
              </p:cNvSpPr>
              <p:nvPr/>
            </p:nvSpPr>
            <p:spPr>
              <a:xfrm>
                <a:off x="8286207" y="5014278"/>
                <a:ext cx="3474720" cy="58163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s-MX" sz="510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𝑦</m:t>
                          </m:r>
                        </m:e>
                        <m:sub>
                          <m:r>
                            <a:rPr lang="es-MX" sz="5100" i="1">
                              <a:solidFill>
                                <a:schemeClr val="accent1"/>
                              </a:solidFill>
                              <a:latin typeface="Cambria Math" panose="02040503050406030204" pitchFamily="18" charset="0"/>
                            </a:rPr>
                            <m:t>𝑡</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0</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m:rPr>
                              <m:sty m:val="p"/>
                            </m:rPr>
                            <a:rPr lang="es-CO" sz="5100" b="0" i="0" smtClean="0">
                              <a:solidFill>
                                <a:schemeClr val="tx1">
                                  <a:lumMod val="65000"/>
                                  <a:lumOff val="35000"/>
                                </a:schemeClr>
                              </a:solidFill>
                              <a:latin typeface="Cambria Math" panose="02040503050406030204" pitchFamily="18" charset="0"/>
                            </a:rPr>
                            <m:t>ln</m:t>
                          </m:r>
                          <m:r>
                            <a:rPr lang="es-CO" sz="5100" b="0" i="1" smtClean="0">
                              <a:solidFill>
                                <a:schemeClr val="tx1">
                                  <a:lumMod val="65000"/>
                                  <a:lumOff val="35000"/>
                                </a:schemeClr>
                              </a:solidFill>
                              <a:latin typeface="Cambria Math" panose="02040503050406030204" pitchFamily="18" charset="0"/>
                            </a:rPr>
                            <m:t>⁡(</m:t>
                          </m:r>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1</m:t>
                          </m:r>
                        </m:sub>
                      </m:sSub>
                      <m:r>
                        <a:rPr lang="es-CO" sz="5100" b="0" i="1" smtClean="0">
                          <a:solidFill>
                            <a:schemeClr val="tx1">
                              <a:lumMod val="65000"/>
                              <a:lumOff val="35000"/>
                            </a:schemeClr>
                          </a:solidFill>
                          <a:latin typeface="Cambria Math" panose="02040503050406030204" pitchFamily="18" charset="0"/>
                        </a:rPr>
                        <m:t>)</m:t>
                      </m:r>
                      <m:sSub>
                        <m:sSubPr>
                          <m:ctrlPr>
                            <a:rPr lang="es-MX" sz="5100" i="1">
                              <a:solidFill>
                                <a:schemeClr val="accent1"/>
                              </a:solidFill>
                              <a:latin typeface="Cambria Math" panose="02040503050406030204" pitchFamily="18" charset="0"/>
                            </a:rPr>
                          </m:ctrlPr>
                        </m:sSubPr>
                        <m:e>
                          <m:r>
                            <a:rPr lang="es-MX" sz="5100" i="1">
                              <a:solidFill>
                                <a:schemeClr val="accent1"/>
                              </a:solidFill>
                              <a:latin typeface="Cambria Math" panose="02040503050406030204" pitchFamily="18" charset="0"/>
                            </a:rPr>
                            <m:t>𝑥</m:t>
                          </m:r>
                        </m:e>
                        <m:sub>
                          <m:r>
                            <a:rPr lang="es-MX" sz="5100" i="1">
                              <a:solidFill>
                                <a:schemeClr val="accent1"/>
                              </a:solidFill>
                              <a:latin typeface="Cambria Math" panose="02040503050406030204" pitchFamily="18" charset="0"/>
                            </a:rPr>
                            <m:t>𝑡</m:t>
                          </m:r>
                        </m:sub>
                      </m:sSub>
                      <m:r>
                        <a:rPr lang="es-MX" sz="5100" b="0" i="1" smtClean="0">
                          <a:solidFill>
                            <a:schemeClr val="accent1"/>
                          </a:solidFill>
                          <a:latin typeface="Cambria Math" panose="02040503050406030204" pitchFamily="18" charset="0"/>
                        </a:rPr>
                        <m:t>+</m:t>
                      </m:r>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𝑒</m:t>
                          </m:r>
                        </m:e>
                        <m:sub>
                          <m:r>
                            <a:rPr lang="es-MX" sz="5100" b="0" i="1" smtClean="0">
                              <a:solidFill>
                                <a:schemeClr val="accent1"/>
                              </a:solidFill>
                              <a:latin typeface="Cambria Math" panose="02040503050406030204" pitchFamily="18" charset="0"/>
                            </a:rPr>
                            <m:t>𝑡</m:t>
                          </m:r>
                        </m:sub>
                      </m:sSub>
                    </m:oMath>
                  </m:oMathPara>
                </a14:m>
                <a:endParaRPr lang="es-MX" sz="5100" dirty="0">
                  <a:solidFill>
                    <a:schemeClr val="accent1"/>
                  </a:solidFill>
                  <a:latin typeface="TheSans 4-SemiLight" panose="02000403000000000003" pitchFamily="50" charset="0"/>
                </a:endParaRP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3" name="Marcador de contenido 2">
                <a:extLst>
                  <a:ext uri="{FF2B5EF4-FFF2-40B4-BE49-F238E27FC236}">
                    <a16:creationId xmlns:a16="http://schemas.microsoft.com/office/drawing/2014/main" xmlns:a14="http://schemas.microsoft.com/office/drawing/2010/main" xmlns="" id="{9925232F-ABED-49FE-86A1-2D74ECB4067D}"/>
                  </a:ext>
                </a:extLst>
              </p:cNvPr>
              <p:cNvSpPr txBox="1">
                <a:spLocks noRot="1" noChangeAspect="1" noMove="1" noResize="1" noEditPoints="1" noAdjustHandles="1" noChangeArrowheads="1" noChangeShapeType="1" noTextEdit="1"/>
              </p:cNvSpPr>
              <p:nvPr/>
            </p:nvSpPr>
            <p:spPr>
              <a:xfrm>
                <a:off x="8286207" y="5014278"/>
                <a:ext cx="3474720" cy="581639"/>
              </a:xfrm>
              <a:prstGeom prst="rect">
                <a:avLst/>
              </a:prstGeom>
              <a:blipFill rotWithShape="0">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4" name="Marcador de contenido 2">
                <a:extLst>
                  <a:ext uri="{FF2B5EF4-FFF2-40B4-BE49-F238E27FC236}">
                    <a16:creationId xmlns:a16="http://schemas.microsoft.com/office/drawing/2014/main" id="{9925232F-ABED-49FE-86A1-2D74ECB4067D}"/>
                  </a:ext>
                </a:extLst>
              </p:cNvPr>
              <p:cNvSpPr txBox="1">
                <a:spLocks/>
              </p:cNvSpPr>
              <p:nvPr/>
            </p:nvSpPr>
            <p:spPr>
              <a:xfrm>
                <a:off x="4680858" y="3722142"/>
                <a:ext cx="3474720" cy="581639"/>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s-MX" sz="510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𝑦</m:t>
                          </m:r>
                        </m:e>
                        <m:sub>
                          <m:r>
                            <a:rPr lang="es-MX" sz="5100" i="1">
                              <a:solidFill>
                                <a:schemeClr val="accent1"/>
                              </a:solidFill>
                              <a:latin typeface="Cambria Math" panose="02040503050406030204" pitchFamily="18" charset="0"/>
                            </a:rPr>
                            <m:t>𝑡</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0</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1</m:t>
                          </m:r>
                        </m:sub>
                      </m:sSub>
                      <m:sSubSup>
                        <m:sSubSupPr>
                          <m:ctrlPr>
                            <a:rPr lang="es-CO" sz="5100" b="0" i="1" smtClean="0">
                              <a:solidFill>
                                <a:schemeClr val="accent1"/>
                              </a:solidFill>
                              <a:latin typeface="Cambria Math" panose="02040503050406030204" pitchFamily="18" charset="0"/>
                            </a:rPr>
                          </m:ctrlPr>
                        </m:sSubSupPr>
                        <m:e>
                          <m:r>
                            <a:rPr lang="es-MX" sz="5100" i="1">
                              <a:solidFill>
                                <a:schemeClr val="accent1"/>
                              </a:solidFill>
                              <a:latin typeface="Cambria Math" panose="02040503050406030204" pitchFamily="18" charset="0"/>
                            </a:rPr>
                            <m:t>𝑥</m:t>
                          </m:r>
                        </m:e>
                        <m:sub>
                          <m:r>
                            <a:rPr lang="es-MX" sz="5100" i="1">
                              <a:solidFill>
                                <a:schemeClr val="accent1"/>
                              </a:solidFill>
                              <a:latin typeface="Cambria Math" panose="02040503050406030204" pitchFamily="18" charset="0"/>
                            </a:rPr>
                            <m:t>𝑡</m:t>
                          </m:r>
                        </m:sub>
                        <m:sup>
                          <m:r>
                            <a:rPr lang="es-CO" sz="5100" b="0" i="1" smtClean="0">
                              <a:solidFill>
                                <a:schemeClr val="accent1"/>
                              </a:solidFill>
                              <a:latin typeface="Cambria Math" panose="02040503050406030204" pitchFamily="18" charset="0"/>
                            </a:rPr>
                            <m:t>2</m:t>
                          </m:r>
                        </m:sup>
                      </m:sSubSup>
                      <m:r>
                        <a:rPr lang="es-MX" sz="5100" b="0" i="1" smtClean="0">
                          <a:solidFill>
                            <a:schemeClr val="accent1"/>
                          </a:solidFill>
                          <a:latin typeface="Cambria Math" panose="02040503050406030204" pitchFamily="18" charset="0"/>
                        </a:rPr>
                        <m:t>+</m:t>
                      </m:r>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𝑒</m:t>
                          </m:r>
                        </m:e>
                        <m:sub>
                          <m:r>
                            <a:rPr lang="es-MX" sz="5100" b="0" i="1" smtClean="0">
                              <a:solidFill>
                                <a:schemeClr val="accent1"/>
                              </a:solidFill>
                              <a:latin typeface="Cambria Math" panose="02040503050406030204" pitchFamily="18" charset="0"/>
                            </a:rPr>
                            <m:t>𝑡</m:t>
                          </m:r>
                        </m:sub>
                      </m:sSub>
                    </m:oMath>
                  </m:oMathPara>
                </a14:m>
                <a:endParaRPr lang="es-MX" sz="5100" dirty="0">
                  <a:solidFill>
                    <a:schemeClr val="accent1"/>
                  </a:solidFill>
                  <a:latin typeface="TheSans 4-SemiLight" panose="02000403000000000003" pitchFamily="50" charset="0"/>
                </a:endParaRP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4" name="Marcador de contenido 2">
                <a:extLst>
                  <a:ext uri="{FF2B5EF4-FFF2-40B4-BE49-F238E27FC236}">
                    <a16:creationId xmlns:a16="http://schemas.microsoft.com/office/drawing/2014/main" xmlns:a14="http://schemas.microsoft.com/office/drawing/2010/main" xmlns="" id="{9925232F-ABED-49FE-86A1-2D74ECB4067D}"/>
                  </a:ext>
                </a:extLst>
              </p:cNvPr>
              <p:cNvSpPr txBox="1">
                <a:spLocks noRot="1" noChangeAspect="1" noMove="1" noResize="1" noEditPoints="1" noAdjustHandles="1" noChangeArrowheads="1" noChangeShapeType="1" noTextEdit="1"/>
              </p:cNvSpPr>
              <p:nvPr/>
            </p:nvSpPr>
            <p:spPr>
              <a:xfrm>
                <a:off x="4680858" y="3722142"/>
                <a:ext cx="3474720" cy="581639"/>
              </a:xfrm>
              <a:prstGeom prst="rect">
                <a:avLst/>
              </a:prstGeom>
              <a:blipFill rotWithShape="0">
                <a:blip r:embed="rId7"/>
                <a:stretch>
                  <a:fillRect t="-1053"/>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5" name="Marcador de contenido 2">
                <a:extLst>
                  <a:ext uri="{FF2B5EF4-FFF2-40B4-BE49-F238E27FC236}">
                    <a16:creationId xmlns:a16="http://schemas.microsoft.com/office/drawing/2014/main" id="{9925232F-ABED-49FE-86A1-2D74ECB4067D}"/>
                  </a:ext>
                </a:extLst>
              </p:cNvPr>
              <p:cNvSpPr txBox="1">
                <a:spLocks/>
              </p:cNvSpPr>
              <p:nvPr/>
            </p:nvSpPr>
            <p:spPr>
              <a:xfrm>
                <a:off x="8286207" y="3722142"/>
                <a:ext cx="3474720" cy="581639"/>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s-MX" sz="510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𝑦</m:t>
                          </m:r>
                        </m:e>
                        <m:sub>
                          <m:r>
                            <a:rPr lang="es-MX" sz="5100" i="1">
                              <a:solidFill>
                                <a:schemeClr val="accent1"/>
                              </a:solidFill>
                              <a:latin typeface="Cambria Math" panose="02040503050406030204" pitchFamily="18" charset="0"/>
                            </a:rPr>
                            <m:t>𝑡</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0</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1</m:t>
                          </m:r>
                        </m:sub>
                      </m:sSub>
                      <m:sSub>
                        <m:sSubPr>
                          <m:ctrlPr>
                            <a:rPr lang="es-MX" sz="5100" i="1">
                              <a:solidFill>
                                <a:schemeClr val="accent1"/>
                              </a:solidFill>
                              <a:latin typeface="Cambria Math" panose="02040503050406030204" pitchFamily="18" charset="0"/>
                            </a:rPr>
                          </m:ctrlPr>
                        </m:sSubPr>
                        <m:e>
                          <m:r>
                            <m:rPr>
                              <m:sty m:val="p"/>
                            </m:rPr>
                            <a:rPr lang="es-CO" sz="5100" b="0" i="0" smtClean="0">
                              <a:solidFill>
                                <a:schemeClr val="accent1"/>
                              </a:solidFill>
                              <a:latin typeface="Cambria Math" panose="02040503050406030204" pitchFamily="18" charset="0"/>
                            </a:rPr>
                            <m:t>ln</m:t>
                          </m:r>
                          <m:r>
                            <a:rPr lang="es-CO" sz="5100" b="0" i="1" smtClean="0">
                              <a:solidFill>
                                <a:schemeClr val="accent1"/>
                              </a:solidFill>
                              <a:latin typeface="Cambria Math" panose="02040503050406030204" pitchFamily="18" charset="0"/>
                            </a:rPr>
                            <m:t>⁡(</m:t>
                          </m:r>
                          <m:r>
                            <a:rPr lang="es-MX" sz="5100" i="1">
                              <a:solidFill>
                                <a:schemeClr val="accent1"/>
                              </a:solidFill>
                              <a:latin typeface="Cambria Math" panose="02040503050406030204" pitchFamily="18" charset="0"/>
                            </a:rPr>
                            <m:t>𝑥</m:t>
                          </m:r>
                        </m:e>
                        <m:sub>
                          <m:r>
                            <a:rPr lang="es-MX" sz="5100" i="1">
                              <a:solidFill>
                                <a:schemeClr val="accent1"/>
                              </a:solidFill>
                              <a:latin typeface="Cambria Math" panose="02040503050406030204" pitchFamily="18" charset="0"/>
                            </a:rPr>
                            <m:t>𝑡</m:t>
                          </m:r>
                        </m:sub>
                      </m:sSub>
                      <m:r>
                        <a:rPr lang="es-CO" sz="5100" b="0" i="1" smtClean="0">
                          <a:solidFill>
                            <a:schemeClr val="accent1"/>
                          </a:solidFill>
                          <a:latin typeface="Cambria Math" panose="02040503050406030204" pitchFamily="18" charset="0"/>
                        </a:rPr>
                        <m:t>)</m:t>
                      </m:r>
                      <m:r>
                        <a:rPr lang="es-MX" sz="5100" b="0" i="1" smtClean="0">
                          <a:solidFill>
                            <a:schemeClr val="accent1"/>
                          </a:solidFill>
                          <a:latin typeface="Cambria Math" panose="02040503050406030204" pitchFamily="18" charset="0"/>
                        </a:rPr>
                        <m:t>+</m:t>
                      </m:r>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𝑒</m:t>
                          </m:r>
                        </m:e>
                        <m:sub>
                          <m:r>
                            <a:rPr lang="es-MX" sz="5100" b="0" i="1" smtClean="0">
                              <a:solidFill>
                                <a:schemeClr val="accent1"/>
                              </a:solidFill>
                              <a:latin typeface="Cambria Math" panose="02040503050406030204" pitchFamily="18" charset="0"/>
                            </a:rPr>
                            <m:t>𝑡</m:t>
                          </m:r>
                        </m:sub>
                      </m:sSub>
                    </m:oMath>
                  </m:oMathPara>
                </a14:m>
                <a:endParaRPr lang="es-MX" sz="5100" dirty="0">
                  <a:solidFill>
                    <a:schemeClr val="accent1"/>
                  </a:solidFill>
                  <a:latin typeface="TheSans 4-SemiLight" panose="02000403000000000003" pitchFamily="50" charset="0"/>
                </a:endParaRP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5" name="Marcador de contenido 2">
                <a:extLst>
                  <a:ext uri="{FF2B5EF4-FFF2-40B4-BE49-F238E27FC236}">
                    <a16:creationId xmlns:a16="http://schemas.microsoft.com/office/drawing/2014/main" xmlns:a14="http://schemas.microsoft.com/office/drawing/2010/main" xmlns="" id="{9925232F-ABED-49FE-86A1-2D74ECB4067D}"/>
                  </a:ext>
                </a:extLst>
              </p:cNvPr>
              <p:cNvSpPr txBox="1">
                <a:spLocks noRot="1" noChangeAspect="1" noMove="1" noResize="1" noEditPoints="1" noAdjustHandles="1" noChangeArrowheads="1" noChangeShapeType="1" noTextEdit="1"/>
              </p:cNvSpPr>
              <p:nvPr/>
            </p:nvSpPr>
            <p:spPr>
              <a:xfrm>
                <a:off x="8286207" y="3722142"/>
                <a:ext cx="3474720" cy="581639"/>
              </a:xfrm>
              <a:prstGeom prst="rect">
                <a:avLst/>
              </a:prstGeom>
              <a:blipFill rotWithShape="0">
                <a:blip r:embed="rId8"/>
                <a:stretch>
                  <a:fillRect/>
                </a:stretch>
              </a:blipFill>
            </p:spPr>
            <p:txBody>
              <a:bodyPr/>
              <a:lstStyle/>
              <a:p>
                <a:r>
                  <a:rPr lang="es-CO">
                    <a:noFill/>
                  </a:rPr>
                  <a:t> </a:t>
                </a:r>
              </a:p>
            </p:txBody>
          </p:sp>
        </mc:Fallback>
      </mc:AlternateContent>
      <p:pic>
        <p:nvPicPr>
          <p:cNvPr id="10" name="Gráfico 9">
            <a:extLst>
              <a:ext uri="{FF2B5EF4-FFF2-40B4-BE49-F238E27FC236}">
                <a16:creationId xmlns:a16="http://schemas.microsoft.com/office/drawing/2014/main" id="{30B738AF-2037-4399-BCAD-6E5996507C16}"/>
              </a:ext>
            </a:extLst>
          </p:cNvPr>
          <p:cNvPicPr>
            <a:picLocks noChangeAspect="1"/>
          </p:cNvPicPr>
          <p:nvPr/>
        </p:nvPicPr>
        <p:blipFill>
          <a:blip r:embed="rId2">
            <a:extLst>
              <a:ext uri="{96DAC541-7B7A-43D3-8B79-37D633B846F1}">
                <asvg:svgBlip xmlns:asvg="http://schemas.microsoft.com/office/drawing/2016/SVG/main" r:embed="rId9"/>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41814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
                                            <p:txEl>
                                              <p:pRg st="0" end="0"/>
                                            </p:txEl>
                                          </p:spTgt>
                                        </p:tgtEl>
                                        <p:attrNameLst>
                                          <p:attrName>style.visibility</p:attrName>
                                        </p:attrNameLst>
                                      </p:cBhvr>
                                      <p:to>
                                        <p:strVal val="visible"/>
                                      </p:to>
                                    </p:set>
                                    <p:animEffect transition="in" filter="fade">
                                      <p:cBhvr>
                                        <p:cTn id="12" dur="500"/>
                                        <p:tgtEl>
                                          <p:spTgt spid="3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xEl>
                                              <p:pRg st="0" end="0"/>
                                            </p:txEl>
                                          </p:spTgt>
                                        </p:tgtEl>
                                        <p:attrNameLst>
                                          <p:attrName>style.visibility</p:attrName>
                                        </p:attrNameLst>
                                      </p:cBhvr>
                                      <p:to>
                                        <p:strVal val="visible"/>
                                      </p:to>
                                    </p:set>
                                    <p:animEffect transition="in" filter="fade">
                                      <p:cBhvr>
                                        <p:cTn id="17" dur="500"/>
                                        <p:tgtEl>
                                          <p:spTgt spid="3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xEl>
                                              <p:pRg st="0" end="0"/>
                                            </p:txEl>
                                          </p:spTgt>
                                        </p:tgtEl>
                                        <p:attrNameLst>
                                          <p:attrName>style.visibility</p:attrName>
                                        </p:attrNameLst>
                                      </p:cBhvr>
                                      <p:to>
                                        <p:strVal val="visible"/>
                                      </p:to>
                                    </p:set>
                                    <p:animEffect transition="in" filter="fade">
                                      <p:cBhvr>
                                        <p:cTn id="22" dur="500"/>
                                        <p:tgtEl>
                                          <p:spTgt spid="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iterate type="lt">
                                    <p:tmPct val="0"/>
                                  </p:iterate>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fade">
                                      <p:cBhvr>
                                        <p:cTn id="27" dur="500"/>
                                        <p:tgtEl>
                                          <p:spTgt spid="3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iterate type="lt">
                                    <p:tmPct val="0"/>
                                  </p:iterate>
                                  <p:childTnLst>
                                    <p:set>
                                      <p:cBhvr>
                                        <p:cTn id="31" dur="1" fill="hold">
                                          <p:stCondLst>
                                            <p:cond delay="0"/>
                                          </p:stCondLst>
                                        </p:cTn>
                                        <p:tgtEl>
                                          <p:spTgt spid="33">
                                            <p:txEl>
                                              <p:pRg st="0" end="0"/>
                                            </p:txEl>
                                          </p:spTgt>
                                        </p:tgtEl>
                                        <p:attrNameLst>
                                          <p:attrName>style.visibility</p:attrName>
                                        </p:attrNameLst>
                                      </p:cBhvr>
                                      <p:to>
                                        <p:strVal val="visible"/>
                                      </p:to>
                                    </p:set>
                                    <p:animEffect transition="in" filter="fade">
                                      <p:cBhvr>
                                        <p:cTn id="32" dur="500"/>
                                        <p:tgtEl>
                                          <p:spTgt spid="3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5" presetClass="emph" presetSubtype="0" fill="hold" grpId="1" nodeType="clickEffect">
                                  <p:stCondLst>
                                    <p:cond delay="0"/>
                                  </p:stCondLst>
                                  <p:iterate type="lt">
                                    <p:tmPct val="0"/>
                                  </p:iterate>
                                  <p:childTnLst>
                                    <p:animClr clrSpc="hsl" dir="cw">
                                      <p:cBhvr override="childStyle">
                                        <p:cTn id="36" dur="500" fill="hold"/>
                                        <p:tgtEl>
                                          <p:spTgt spid="32">
                                            <p:txEl>
                                              <p:pRg st="0" end="0"/>
                                            </p:txEl>
                                          </p:spTgt>
                                        </p:tgtEl>
                                        <p:attrNameLst>
                                          <p:attrName>style.color</p:attrName>
                                        </p:attrNameLst>
                                      </p:cBhvr>
                                      <p:by>
                                        <p:hsl h="0" s="-70588" l="0"/>
                                      </p:by>
                                    </p:animClr>
                                    <p:animClr clrSpc="hsl" dir="cw">
                                      <p:cBhvr>
                                        <p:cTn id="37" dur="500" fill="hold"/>
                                        <p:tgtEl>
                                          <p:spTgt spid="32">
                                            <p:txEl>
                                              <p:pRg st="0" end="0"/>
                                            </p:txEl>
                                          </p:spTgt>
                                        </p:tgtEl>
                                        <p:attrNameLst>
                                          <p:attrName>fillcolor</p:attrName>
                                        </p:attrNameLst>
                                      </p:cBhvr>
                                      <p:by>
                                        <p:hsl h="0" s="-70588" l="0"/>
                                      </p:by>
                                    </p:animClr>
                                    <p:animClr clrSpc="hsl" dir="cw">
                                      <p:cBhvr>
                                        <p:cTn id="38" dur="500" fill="hold"/>
                                        <p:tgtEl>
                                          <p:spTgt spid="32">
                                            <p:txEl>
                                              <p:pRg st="0" end="0"/>
                                            </p:txEl>
                                          </p:spTgt>
                                        </p:tgtEl>
                                        <p:attrNameLst>
                                          <p:attrName>stroke.color</p:attrName>
                                        </p:attrNameLst>
                                      </p:cBhvr>
                                      <p:by>
                                        <p:hsl h="0" s="-70588" l="0"/>
                                      </p:by>
                                    </p:animClr>
                                    <p:set>
                                      <p:cBhvr>
                                        <p:cTn id="39" dur="500" fill="hold"/>
                                        <p:tgtEl>
                                          <p:spTgt spid="32">
                                            <p:txEl>
                                              <p:pRg st="0" end="0"/>
                                            </p:txEl>
                                          </p:spTgt>
                                        </p:tgtEl>
                                        <p:attrNameLst>
                                          <p:attrName>fill.type</p:attrName>
                                        </p:attrNameLst>
                                      </p:cBhvr>
                                      <p:to>
                                        <p:strVal val="solid"/>
                                      </p:to>
                                    </p:set>
                                  </p:childTnLst>
                                </p:cTn>
                              </p:par>
                              <p:par>
                                <p:cTn id="40" presetID="25" presetClass="emph" presetSubtype="0" fill="hold" grpId="1" nodeType="withEffect">
                                  <p:stCondLst>
                                    <p:cond delay="0"/>
                                  </p:stCondLst>
                                  <p:iterate type="lt">
                                    <p:tmPct val="0"/>
                                  </p:iterate>
                                  <p:childTnLst>
                                    <p:animClr clrSpc="hsl" dir="cw">
                                      <p:cBhvr override="childStyle">
                                        <p:cTn id="41" dur="500" fill="hold"/>
                                        <p:tgtEl>
                                          <p:spTgt spid="33">
                                            <p:txEl>
                                              <p:pRg st="0" end="0"/>
                                            </p:txEl>
                                          </p:spTgt>
                                        </p:tgtEl>
                                        <p:attrNameLst>
                                          <p:attrName>style.color</p:attrName>
                                        </p:attrNameLst>
                                      </p:cBhvr>
                                      <p:by>
                                        <p:hsl h="0" s="-70588" l="0"/>
                                      </p:by>
                                    </p:animClr>
                                    <p:animClr clrSpc="hsl" dir="cw">
                                      <p:cBhvr>
                                        <p:cTn id="42" dur="500" fill="hold"/>
                                        <p:tgtEl>
                                          <p:spTgt spid="33">
                                            <p:txEl>
                                              <p:pRg st="0" end="0"/>
                                            </p:txEl>
                                          </p:spTgt>
                                        </p:tgtEl>
                                        <p:attrNameLst>
                                          <p:attrName>fillcolor</p:attrName>
                                        </p:attrNameLst>
                                      </p:cBhvr>
                                      <p:by>
                                        <p:hsl h="0" s="-70588" l="0"/>
                                      </p:by>
                                    </p:animClr>
                                    <p:animClr clrSpc="hsl" dir="cw">
                                      <p:cBhvr>
                                        <p:cTn id="43" dur="500" fill="hold"/>
                                        <p:tgtEl>
                                          <p:spTgt spid="33">
                                            <p:txEl>
                                              <p:pRg st="0" end="0"/>
                                            </p:txEl>
                                          </p:spTgt>
                                        </p:tgtEl>
                                        <p:attrNameLst>
                                          <p:attrName>stroke.color</p:attrName>
                                        </p:attrNameLst>
                                      </p:cBhvr>
                                      <p:by>
                                        <p:hsl h="0" s="-70588" l="0"/>
                                      </p:by>
                                    </p:animClr>
                                    <p:set>
                                      <p:cBhvr>
                                        <p:cTn id="44" dur="500" fill="hold"/>
                                        <p:tgtEl>
                                          <p:spTgt spid="33">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1" grpId="0" build="p"/>
      <p:bldP spid="32" grpId="0" build="p"/>
      <p:bldP spid="32" grpId="1" build="allAtOnce"/>
      <p:bldP spid="33" grpId="0" build="p"/>
      <p:bldP spid="33" grpId="1" build="allAtOnce"/>
      <p:bldP spid="34" grpId="0" build="p"/>
      <p:bldP spid="3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¿Qué representan los parámetros?</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4" name="Rectángulo 3"/>
              <p:cNvSpPr/>
              <p:nvPr/>
            </p:nvSpPr>
            <p:spPr>
              <a:xfrm>
                <a:off x="1389082" y="2319532"/>
                <a:ext cx="6288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MX" sz="2800" i="1">
                              <a:solidFill>
                                <a:schemeClr val="tx1">
                                  <a:lumMod val="65000"/>
                                  <a:lumOff val="35000"/>
                                </a:schemeClr>
                              </a:solidFill>
                              <a:latin typeface="Cambria Math" panose="02040503050406030204" pitchFamily="18" charset="0"/>
                            </a:rPr>
                          </m:ctrlPr>
                        </m:sSubPr>
                        <m:e>
                          <m:r>
                            <a:rPr lang="es-MX" sz="2800" i="1">
                              <a:solidFill>
                                <a:schemeClr val="tx1">
                                  <a:lumMod val="65000"/>
                                  <a:lumOff val="35000"/>
                                </a:schemeClr>
                              </a:solidFill>
                              <a:latin typeface="Cambria Math" panose="02040503050406030204" pitchFamily="18" charset="0"/>
                            </a:rPr>
                            <m:t>𝛽</m:t>
                          </m:r>
                        </m:e>
                        <m:sub>
                          <m:r>
                            <a:rPr lang="es-MX" sz="2800" i="1">
                              <a:solidFill>
                                <a:schemeClr val="tx1">
                                  <a:lumMod val="65000"/>
                                  <a:lumOff val="35000"/>
                                </a:schemeClr>
                              </a:solidFill>
                              <a:latin typeface="Cambria Math" panose="02040503050406030204" pitchFamily="18" charset="0"/>
                            </a:rPr>
                            <m:t>0</m:t>
                          </m:r>
                        </m:sub>
                      </m:sSub>
                    </m:oMath>
                  </m:oMathPara>
                </a14:m>
                <a:endParaRPr lang="es-CO" sz="2800" dirty="0"/>
              </a:p>
            </p:txBody>
          </p:sp>
        </mc:Choice>
        <mc:Fallback xmlns="">
          <p:sp>
            <p:nvSpPr>
              <p:cNvPr id="4" name="Rectángulo 3"/>
              <p:cNvSpPr>
                <a:spLocks noRot="1" noChangeAspect="1" noMove="1" noResize="1" noEditPoints="1" noAdjustHandles="1" noChangeArrowheads="1" noChangeShapeType="1" noTextEdit="1"/>
              </p:cNvSpPr>
              <p:nvPr/>
            </p:nvSpPr>
            <p:spPr>
              <a:xfrm>
                <a:off x="1389082" y="2319532"/>
                <a:ext cx="628825" cy="523220"/>
              </a:xfrm>
              <a:prstGeom prst="rect">
                <a:avLst/>
              </a:prstGeom>
              <a:blipFill rotWithShape="0">
                <a:blip r:embed="rId2"/>
                <a:stretch>
                  <a:fillRect/>
                </a:stretch>
              </a:blipFill>
            </p:spPr>
            <p:txBody>
              <a:bodyPr/>
              <a:lstStyle/>
              <a:p>
                <a:r>
                  <a:rPr lang="es-CO">
                    <a:noFill/>
                  </a:rPr>
                  <a:t> </a:t>
                </a:r>
              </a:p>
            </p:txBody>
          </p:sp>
        </mc:Fallback>
      </mc:AlternateContent>
      <p:sp>
        <p:nvSpPr>
          <p:cNvPr id="11" name="CuadroTexto 10">
            <a:extLst>
              <a:ext uri="{FF2B5EF4-FFF2-40B4-BE49-F238E27FC236}">
                <a16:creationId xmlns:a16="http://schemas.microsoft.com/office/drawing/2014/main" id="{B33D183C-22DF-43EE-8BB9-AA5D7B03C07F}"/>
              </a:ext>
            </a:extLst>
          </p:cNvPr>
          <p:cNvSpPr txBox="1"/>
          <p:nvPr/>
        </p:nvSpPr>
        <p:spPr>
          <a:xfrm>
            <a:off x="2092212" y="2319532"/>
            <a:ext cx="2627834" cy="1200329"/>
          </a:xfrm>
          <a:prstGeom prst="rect">
            <a:avLst/>
          </a:prstGeom>
          <a:noFill/>
        </p:spPr>
        <p:txBody>
          <a:bodyPr wrap="square" rtlCol="0">
            <a:spAutoFit/>
          </a:bodyPr>
          <a:lstStyle/>
          <a:p>
            <a:r>
              <a:rPr lang="es-MX" sz="1600" dirty="0">
                <a:solidFill>
                  <a:schemeClr val="accent1"/>
                </a:solidFill>
                <a:latin typeface="TheSans 4-SemiLight" panose="02000403000000000003" pitchFamily="50" charset="0"/>
              </a:rPr>
              <a:t>Intercepto</a:t>
            </a:r>
          </a:p>
          <a:p>
            <a:r>
              <a:rPr lang="es-MX" sz="1400" dirty="0">
                <a:solidFill>
                  <a:schemeClr val="tx1">
                    <a:lumMod val="65000"/>
                    <a:lumOff val="35000"/>
                  </a:schemeClr>
                </a:solidFill>
                <a:latin typeface="TheSans 4-SemiLight" panose="02000403000000000003" pitchFamily="50" charset="0"/>
              </a:rPr>
              <a:t>Media de y cuando x = 0</a:t>
            </a:r>
          </a:p>
          <a:p>
            <a:r>
              <a:rPr lang="es-MX" sz="1400" dirty="0">
                <a:solidFill>
                  <a:schemeClr val="tx1">
                    <a:lumMod val="65000"/>
                    <a:lumOff val="35000"/>
                  </a:schemeClr>
                </a:solidFill>
                <a:latin typeface="TheSans 4-SemiLight" panose="02000403000000000003" pitchFamily="50" charset="0"/>
              </a:rPr>
              <a:t>* Preguntarse si tiene sentido su interpretación dependiendo del problema</a:t>
            </a:r>
            <a:endParaRPr lang="es-CO" sz="1400" dirty="0">
              <a:solidFill>
                <a:schemeClr val="tx1">
                  <a:lumMod val="65000"/>
                  <a:lumOff val="35000"/>
                </a:schemeClr>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13" name="Rectángulo 12"/>
              <p:cNvSpPr/>
              <p:nvPr/>
            </p:nvSpPr>
            <p:spPr>
              <a:xfrm>
                <a:off x="5491046" y="2319532"/>
                <a:ext cx="6288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MX" sz="2800" i="1" smtClean="0">
                              <a:solidFill>
                                <a:schemeClr val="tx1">
                                  <a:lumMod val="65000"/>
                                  <a:lumOff val="35000"/>
                                </a:schemeClr>
                              </a:solidFill>
                              <a:latin typeface="Cambria Math" panose="02040503050406030204" pitchFamily="18" charset="0"/>
                            </a:rPr>
                          </m:ctrlPr>
                        </m:sSubPr>
                        <m:e>
                          <m:r>
                            <a:rPr lang="es-MX" sz="2800" i="1">
                              <a:solidFill>
                                <a:schemeClr val="tx1">
                                  <a:lumMod val="65000"/>
                                  <a:lumOff val="35000"/>
                                </a:schemeClr>
                              </a:solidFill>
                              <a:latin typeface="Cambria Math" panose="02040503050406030204" pitchFamily="18" charset="0"/>
                            </a:rPr>
                            <m:t>𝛽</m:t>
                          </m:r>
                        </m:e>
                        <m:sub>
                          <m:r>
                            <a:rPr lang="es-CO" sz="2800" b="0" i="1" smtClean="0">
                              <a:solidFill>
                                <a:schemeClr val="tx1">
                                  <a:lumMod val="65000"/>
                                  <a:lumOff val="35000"/>
                                </a:schemeClr>
                              </a:solidFill>
                              <a:latin typeface="Cambria Math" panose="02040503050406030204" pitchFamily="18" charset="0"/>
                            </a:rPr>
                            <m:t>1</m:t>
                          </m:r>
                        </m:sub>
                      </m:sSub>
                    </m:oMath>
                  </m:oMathPara>
                </a14:m>
                <a:endParaRPr lang="es-CO" sz="2800" dirty="0"/>
              </a:p>
            </p:txBody>
          </p:sp>
        </mc:Choice>
        <mc:Fallback xmlns="">
          <p:sp>
            <p:nvSpPr>
              <p:cNvPr id="13" name="Rectángulo 12"/>
              <p:cNvSpPr>
                <a:spLocks noRot="1" noChangeAspect="1" noMove="1" noResize="1" noEditPoints="1" noAdjustHandles="1" noChangeArrowheads="1" noChangeShapeType="1" noTextEdit="1"/>
              </p:cNvSpPr>
              <p:nvPr/>
            </p:nvSpPr>
            <p:spPr>
              <a:xfrm>
                <a:off x="5491046" y="2319532"/>
                <a:ext cx="628825" cy="523220"/>
              </a:xfrm>
              <a:prstGeom prst="rect">
                <a:avLst/>
              </a:prstGeom>
              <a:blipFill rotWithShape="0">
                <a:blip r:embed="rId3"/>
                <a:stretch>
                  <a:fillRect/>
                </a:stretch>
              </a:blipFill>
            </p:spPr>
            <p:txBody>
              <a:bodyPr/>
              <a:lstStyle/>
              <a:p>
                <a:r>
                  <a:rPr lang="es-CO">
                    <a:noFill/>
                  </a:rPr>
                  <a:t> </a:t>
                </a:r>
              </a:p>
            </p:txBody>
          </p:sp>
        </mc:Fallback>
      </mc:AlternateContent>
      <p:sp>
        <p:nvSpPr>
          <p:cNvPr id="14" name="CuadroTexto 13">
            <a:extLst>
              <a:ext uri="{FF2B5EF4-FFF2-40B4-BE49-F238E27FC236}">
                <a16:creationId xmlns:a16="http://schemas.microsoft.com/office/drawing/2014/main" id="{B33D183C-22DF-43EE-8BB9-AA5D7B03C07F}"/>
              </a:ext>
            </a:extLst>
          </p:cNvPr>
          <p:cNvSpPr txBox="1"/>
          <p:nvPr/>
        </p:nvSpPr>
        <p:spPr>
          <a:xfrm>
            <a:off x="6194176" y="2319532"/>
            <a:ext cx="2475498" cy="1200329"/>
          </a:xfrm>
          <a:prstGeom prst="rect">
            <a:avLst/>
          </a:prstGeom>
          <a:noFill/>
        </p:spPr>
        <p:txBody>
          <a:bodyPr wrap="square" rtlCol="0">
            <a:spAutoFit/>
          </a:bodyPr>
          <a:lstStyle/>
          <a:p>
            <a:r>
              <a:rPr lang="es-MX" sz="1600" dirty="0">
                <a:solidFill>
                  <a:schemeClr val="accent1"/>
                </a:solidFill>
                <a:latin typeface="TheSans 4-SemiLight" panose="02000403000000000003" pitchFamily="50" charset="0"/>
              </a:rPr>
              <a:t>Inclinación</a:t>
            </a:r>
          </a:p>
          <a:p>
            <a:r>
              <a:rPr lang="es-MX" sz="1400" dirty="0">
                <a:solidFill>
                  <a:schemeClr val="tx1">
                    <a:lumMod val="65000"/>
                    <a:lumOff val="35000"/>
                  </a:schemeClr>
                </a:solidFill>
                <a:latin typeface="TheSans 4-SemiLight" panose="02000403000000000003" pitchFamily="50" charset="0"/>
              </a:rPr>
              <a:t>Variación en la media de la variable respuesta cuando la </a:t>
            </a:r>
            <a:r>
              <a:rPr lang="es-MX" sz="1400" dirty="0" err="1">
                <a:solidFill>
                  <a:schemeClr val="tx1">
                    <a:lumMod val="65000"/>
                    <a:lumOff val="35000"/>
                  </a:schemeClr>
                </a:solidFill>
                <a:latin typeface="TheSans 4-SemiLight" panose="02000403000000000003" pitchFamily="50" charset="0"/>
              </a:rPr>
              <a:t>regresora</a:t>
            </a:r>
            <a:r>
              <a:rPr lang="es-MX" sz="1400" dirty="0">
                <a:solidFill>
                  <a:schemeClr val="tx1">
                    <a:lumMod val="65000"/>
                    <a:lumOff val="35000"/>
                  </a:schemeClr>
                </a:solidFill>
                <a:latin typeface="TheSans 4-SemiLight" panose="02000403000000000003" pitchFamily="50" charset="0"/>
              </a:rPr>
              <a:t> aumenta una unidad</a:t>
            </a:r>
            <a:endParaRPr lang="es-CO" sz="1400" dirty="0">
              <a:solidFill>
                <a:schemeClr val="tx1">
                  <a:lumMod val="65000"/>
                  <a:lumOff val="35000"/>
                </a:schemeClr>
              </a:solidFill>
              <a:latin typeface="TheSans 4-SemiLight" panose="02000403000000000003" pitchFamily="50" charset="0"/>
            </a:endParaRPr>
          </a:p>
        </p:txBody>
      </p:sp>
      <p:grpSp>
        <p:nvGrpSpPr>
          <p:cNvPr id="6" name="Grupo 5"/>
          <p:cNvGrpSpPr/>
          <p:nvPr/>
        </p:nvGrpSpPr>
        <p:grpSpPr>
          <a:xfrm>
            <a:off x="1373149" y="3833862"/>
            <a:ext cx="3713101" cy="2239496"/>
            <a:chOff x="1373149" y="3833862"/>
            <a:chExt cx="3713101" cy="2239496"/>
          </a:xfrm>
        </p:grpSpPr>
        <p:cxnSp>
          <p:nvCxnSpPr>
            <p:cNvPr id="15" name="Conector recto 14">
              <a:extLst>
                <a:ext uri="{FF2B5EF4-FFF2-40B4-BE49-F238E27FC236}">
                  <a16:creationId xmlns:a16="http://schemas.microsoft.com/office/drawing/2014/main" id="{07908DD8-7521-4C6E-866B-70BC4C0C53B1}"/>
                </a:ext>
              </a:extLst>
            </p:cNvPr>
            <p:cNvCxnSpPr>
              <a:cxnSpLocks/>
            </p:cNvCxnSpPr>
            <p:nvPr/>
          </p:nvCxnSpPr>
          <p:spPr>
            <a:xfrm>
              <a:off x="1903694" y="4264622"/>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A79DE463-23CB-44D8-A2A2-A8A894A88834}"/>
                </a:ext>
              </a:extLst>
            </p:cNvPr>
            <p:cNvCxnSpPr>
              <a:cxnSpLocks/>
            </p:cNvCxnSpPr>
            <p:nvPr/>
          </p:nvCxnSpPr>
          <p:spPr>
            <a:xfrm flipH="1">
              <a:off x="1502886" y="5724614"/>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621E0540-8A9A-4032-BC6A-4FB0A75EECBA}"/>
                </a:ext>
              </a:extLst>
            </p:cNvPr>
            <p:cNvCxnSpPr>
              <a:cxnSpLocks/>
            </p:cNvCxnSpPr>
            <p:nvPr/>
          </p:nvCxnSpPr>
          <p:spPr>
            <a:xfrm flipV="1">
              <a:off x="1502886" y="4450297"/>
              <a:ext cx="2138168" cy="109270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18" name="Grupo 17">
              <a:extLst>
                <a:ext uri="{FF2B5EF4-FFF2-40B4-BE49-F238E27FC236}">
                  <a16:creationId xmlns:a16="http://schemas.microsoft.com/office/drawing/2014/main" id="{8D8D33B4-745C-4171-9BE7-4C4AB3991B35}"/>
                </a:ext>
              </a:extLst>
            </p:cNvPr>
            <p:cNvGrpSpPr/>
            <p:nvPr/>
          </p:nvGrpSpPr>
          <p:grpSpPr>
            <a:xfrm>
              <a:off x="2013614" y="4507953"/>
              <a:ext cx="1116712" cy="835913"/>
              <a:chOff x="5849498" y="4063110"/>
              <a:chExt cx="1116712" cy="835913"/>
            </a:xfrm>
          </p:grpSpPr>
          <p:sp>
            <p:nvSpPr>
              <p:cNvPr id="19" name="Elipse 18">
                <a:extLst>
                  <a:ext uri="{FF2B5EF4-FFF2-40B4-BE49-F238E27FC236}">
                    <a16:creationId xmlns:a16="http://schemas.microsoft.com/office/drawing/2014/main" id="{B8DEAC92-F3B2-40B3-A1B0-8249CD4571AA}"/>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0" name="Elipse 19">
                <a:extLst>
                  <a:ext uri="{FF2B5EF4-FFF2-40B4-BE49-F238E27FC236}">
                    <a16:creationId xmlns:a16="http://schemas.microsoft.com/office/drawing/2014/main" id="{5D7D9780-8CEF-41D1-BFFC-7178445F599D}"/>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5D8008A3-DE33-42B2-BBAA-B8529E65F07B}"/>
                  </a:ext>
                </a:extLst>
              </p:cNvPr>
              <p:cNvSpPr/>
              <p:nvPr/>
            </p:nvSpPr>
            <p:spPr>
              <a:xfrm>
                <a:off x="6125720" y="455078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0340A66B-954B-4469-9FEF-15644E6C2625}"/>
                  </a:ext>
                </a:extLst>
              </p:cNvPr>
              <p:cNvSpPr/>
              <p:nvPr/>
            </p:nvSpPr>
            <p:spPr>
              <a:xfrm>
                <a:off x="6380988" y="47466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FCD93F60-699F-4833-B3BC-439FA1092648}"/>
                  </a:ext>
                </a:extLst>
              </p:cNvPr>
              <p:cNvSpPr/>
              <p:nvPr/>
            </p:nvSpPr>
            <p:spPr>
              <a:xfrm>
                <a:off x="6319268" y="4337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2DC3D1A0-D405-4FBC-8507-7DCAA7953CC3}"/>
                  </a:ext>
                </a:extLst>
              </p:cNvPr>
              <p:cNvSpPr/>
              <p:nvPr/>
            </p:nvSpPr>
            <p:spPr>
              <a:xfrm>
                <a:off x="6563868" y="45187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72C1DA35-AA35-43F1-BB7E-EDF19216964D}"/>
                  </a:ext>
                </a:extLst>
              </p:cNvPr>
              <p:cNvSpPr/>
              <p:nvPr/>
            </p:nvSpPr>
            <p:spPr>
              <a:xfrm>
                <a:off x="6682740" y="429170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6" name="Elipse 25">
                <a:extLst>
                  <a:ext uri="{FF2B5EF4-FFF2-40B4-BE49-F238E27FC236}">
                    <a16:creationId xmlns:a16="http://schemas.microsoft.com/office/drawing/2014/main" id="{07C2B532-616C-4CDC-8132-BA2475B45B8F}"/>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27" name="Elipse 26">
                <a:extLst>
                  <a:ext uri="{FF2B5EF4-FFF2-40B4-BE49-F238E27FC236}">
                    <a16:creationId xmlns:a16="http://schemas.microsoft.com/office/drawing/2014/main" id="{1F4CB264-B268-4961-9884-7EE9B09DB705}"/>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mc:AlternateContent xmlns:mc="http://schemas.openxmlformats.org/markup-compatibility/2006" xmlns:a14="http://schemas.microsoft.com/office/drawing/2010/main">
          <mc:Choice Requires="a14">
            <p:sp>
              <p:nvSpPr>
                <p:cNvPr id="28" name="Rectángulo 27">
                  <a:extLst>
                    <a:ext uri="{FF2B5EF4-FFF2-40B4-BE49-F238E27FC236}">
                      <a16:creationId xmlns:a16="http://schemas.microsoft.com/office/drawing/2014/main" id="{2F43330C-9AB2-4EE3-8554-8BCA9503C398}"/>
                    </a:ext>
                  </a:extLst>
                </p:cNvPr>
                <p:cNvSpPr/>
                <p:nvPr/>
              </p:nvSpPr>
              <p:spPr>
                <a:xfrm>
                  <a:off x="1373149" y="3833862"/>
                  <a:ext cx="11948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𝐶𝑜𝑛𝑠𝑢𝑚𝑜</m:t>
                        </m:r>
                      </m:oMath>
                    </m:oMathPara>
                  </a14:m>
                  <a:endParaRPr lang="es-CO" dirty="0"/>
                </a:p>
              </p:txBody>
            </p:sp>
          </mc:Choice>
          <mc:Fallback xmlns="">
            <p:sp>
              <p:nvSpPr>
                <p:cNvPr id="28" name="Rectángulo 27">
                  <a:extLst>
                    <a:ext uri="{FF2B5EF4-FFF2-40B4-BE49-F238E27FC236}">
                      <a16:creationId xmlns:a16="http://schemas.microsoft.com/office/drawing/2014/main" xmlns:a14="http://schemas.microsoft.com/office/drawing/2010/main" xmlns="" id="{2F43330C-9AB2-4EE3-8554-8BCA9503C398}"/>
                    </a:ext>
                  </a:extLst>
                </p:cNvPr>
                <p:cNvSpPr>
                  <a:spLocks noRot="1" noChangeAspect="1" noMove="1" noResize="1" noEditPoints="1" noAdjustHandles="1" noChangeArrowheads="1" noChangeShapeType="1" noTextEdit="1"/>
                </p:cNvSpPr>
                <p:nvPr/>
              </p:nvSpPr>
              <p:spPr>
                <a:xfrm>
                  <a:off x="1373149" y="3833862"/>
                  <a:ext cx="1194814" cy="369332"/>
                </a:xfrm>
                <a:prstGeom prst="rect">
                  <a:avLst/>
                </a:prstGeom>
                <a:blipFill rotWithShape="0">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0" name="Rectángulo 29">
                  <a:extLst>
                    <a:ext uri="{FF2B5EF4-FFF2-40B4-BE49-F238E27FC236}">
                      <a16:creationId xmlns:a16="http://schemas.microsoft.com/office/drawing/2014/main" id="{B8B463FC-D80E-4623-81BF-4E53A795B267}"/>
                    </a:ext>
                  </a:extLst>
                </p:cNvPr>
                <p:cNvSpPr/>
                <p:nvPr/>
              </p:nvSpPr>
              <p:spPr>
                <a:xfrm>
                  <a:off x="3920610" y="5539948"/>
                  <a:ext cx="11656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𝐼𝑛𝑔𝑟𝑒𝑠𝑜𝑠</m:t>
                        </m:r>
                      </m:oMath>
                    </m:oMathPara>
                  </a14:m>
                  <a:endParaRPr lang="es-CO" dirty="0"/>
                </a:p>
              </p:txBody>
            </p:sp>
          </mc:Choice>
          <mc:Fallback xmlns="">
            <p:sp>
              <p:nvSpPr>
                <p:cNvPr id="30" name="Rectángulo 29">
                  <a:extLst>
                    <a:ext uri="{FF2B5EF4-FFF2-40B4-BE49-F238E27FC236}">
                      <a16:creationId xmlns:a16="http://schemas.microsoft.com/office/drawing/2014/main" xmlns:a14="http://schemas.microsoft.com/office/drawing/2010/main" xmlns="" id="{B8B463FC-D80E-4623-81BF-4E53A795B267}"/>
                    </a:ext>
                  </a:extLst>
                </p:cNvPr>
                <p:cNvSpPr>
                  <a:spLocks noRot="1" noChangeAspect="1" noMove="1" noResize="1" noEditPoints="1" noAdjustHandles="1" noChangeArrowheads="1" noChangeShapeType="1" noTextEdit="1"/>
                </p:cNvSpPr>
                <p:nvPr/>
              </p:nvSpPr>
              <p:spPr>
                <a:xfrm>
                  <a:off x="3920610" y="5539948"/>
                  <a:ext cx="1165640" cy="369332"/>
                </a:xfrm>
                <a:prstGeom prst="rect">
                  <a:avLst/>
                </a:prstGeom>
                <a:blipFill rotWithShape="0">
                  <a:blip r:embed="rId5"/>
                  <a:stretch>
                    <a:fillRect b="-13333"/>
                  </a:stretch>
                </a:blipFill>
              </p:spPr>
              <p:txBody>
                <a:bodyPr/>
                <a:lstStyle/>
                <a:p>
                  <a:r>
                    <a:rPr lang="es-CO">
                      <a:noFill/>
                    </a:rPr>
                    <a:t> </a:t>
                  </a:r>
                </a:p>
              </p:txBody>
            </p:sp>
          </mc:Fallback>
        </mc:AlternateContent>
      </p:grpSp>
      <mc:AlternateContent xmlns:mc="http://schemas.openxmlformats.org/markup-compatibility/2006" xmlns:a14="http://schemas.microsoft.com/office/drawing/2010/main">
        <mc:Choice Requires="a14">
          <p:sp>
            <p:nvSpPr>
              <p:cNvPr id="36" name="Marcador de contenido 2">
                <a:extLst>
                  <a:ext uri="{FF2B5EF4-FFF2-40B4-BE49-F238E27FC236}">
                    <a16:creationId xmlns:a16="http://schemas.microsoft.com/office/drawing/2014/main" id="{9925232F-ABED-49FE-86A1-2D74ECB4067D}"/>
                  </a:ext>
                </a:extLst>
              </p:cNvPr>
              <p:cNvSpPr txBox="1">
                <a:spLocks/>
              </p:cNvSpPr>
              <p:nvPr/>
            </p:nvSpPr>
            <p:spPr>
              <a:xfrm>
                <a:off x="5595912" y="4264622"/>
                <a:ext cx="4758579" cy="471929"/>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s-MX" sz="5100" i="1" smtClean="0">
                              <a:solidFill>
                                <a:schemeClr val="accent1"/>
                              </a:solidFill>
                              <a:latin typeface="Cambria Math" panose="02040503050406030204" pitchFamily="18" charset="0"/>
                            </a:rPr>
                          </m:ctrlPr>
                        </m:sSubPr>
                        <m:e>
                          <m:r>
                            <a:rPr lang="es-CO" sz="5100" b="0" i="1" smtClean="0">
                              <a:solidFill>
                                <a:schemeClr val="accent1"/>
                              </a:solidFill>
                              <a:latin typeface="Cambria Math" panose="02040503050406030204" pitchFamily="18" charset="0"/>
                            </a:rPr>
                            <m:t>𝑐𝑜𝑛𝑠𝑢𝑚𝑜</m:t>
                          </m:r>
                        </m:e>
                        <m:sub>
                          <m:r>
                            <a:rPr lang="es-MX" sz="5100" i="1">
                              <a:solidFill>
                                <a:schemeClr val="accent1"/>
                              </a:solidFill>
                              <a:latin typeface="Cambria Math" panose="02040503050406030204" pitchFamily="18" charset="0"/>
                            </a:rPr>
                            <m:t>𝑡</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0</m:t>
                          </m:r>
                        </m:sub>
                      </m:sSub>
                      <m:r>
                        <a:rPr lang="es-MX" sz="5100" i="1">
                          <a:solidFill>
                            <a:schemeClr val="accent1"/>
                          </a:solidFill>
                          <a:latin typeface="Cambria Math" panose="02040503050406030204" pitchFamily="18" charset="0"/>
                        </a:rPr>
                        <m:t>+</m:t>
                      </m:r>
                      <m:sSub>
                        <m:sSubPr>
                          <m:ctrlPr>
                            <a:rPr lang="es-MX" sz="5100" i="1">
                              <a:solidFill>
                                <a:schemeClr val="tx1">
                                  <a:lumMod val="65000"/>
                                  <a:lumOff val="35000"/>
                                </a:schemeClr>
                              </a:solidFill>
                              <a:latin typeface="Cambria Math" panose="02040503050406030204" pitchFamily="18" charset="0"/>
                            </a:rPr>
                          </m:ctrlPr>
                        </m:sSubPr>
                        <m:e>
                          <m:r>
                            <a:rPr lang="es-MX" sz="5100" i="1">
                              <a:solidFill>
                                <a:schemeClr val="tx1">
                                  <a:lumMod val="65000"/>
                                  <a:lumOff val="35000"/>
                                </a:schemeClr>
                              </a:solidFill>
                              <a:latin typeface="Cambria Math" panose="02040503050406030204" pitchFamily="18" charset="0"/>
                            </a:rPr>
                            <m:t>𝛽</m:t>
                          </m:r>
                        </m:e>
                        <m:sub>
                          <m:r>
                            <a:rPr lang="es-MX" sz="5100" i="1">
                              <a:solidFill>
                                <a:schemeClr val="tx1">
                                  <a:lumMod val="65000"/>
                                  <a:lumOff val="35000"/>
                                </a:schemeClr>
                              </a:solidFill>
                              <a:latin typeface="Cambria Math" panose="02040503050406030204" pitchFamily="18" charset="0"/>
                            </a:rPr>
                            <m:t>1</m:t>
                          </m:r>
                        </m:sub>
                      </m:sSub>
                      <m:sSub>
                        <m:sSubPr>
                          <m:ctrlPr>
                            <a:rPr lang="es-MX" sz="5100" i="1">
                              <a:solidFill>
                                <a:schemeClr val="accent1"/>
                              </a:solidFill>
                              <a:latin typeface="Cambria Math" panose="02040503050406030204" pitchFamily="18" charset="0"/>
                            </a:rPr>
                          </m:ctrlPr>
                        </m:sSubPr>
                        <m:e>
                          <m:r>
                            <a:rPr lang="es-CO" sz="5100" b="0" i="1" smtClean="0">
                              <a:solidFill>
                                <a:schemeClr val="accent1"/>
                              </a:solidFill>
                              <a:latin typeface="Cambria Math" panose="02040503050406030204" pitchFamily="18" charset="0"/>
                            </a:rPr>
                            <m:t>𝑖𝑛𝑔𝑟𝑒𝑠𝑜𝑠</m:t>
                          </m:r>
                        </m:e>
                        <m:sub>
                          <m:r>
                            <a:rPr lang="es-MX" sz="5100" i="1">
                              <a:solidFill>
                                <a:schemeClr val="accent1"/>
                              </a:solidFill>
                              <a:latin typeface="Cambria Math" panose="02040503050406030204" pitchFamily="18" charset="0"/>
                            </a:rPr>
                            <m:t>𝑡</m:t>
                          </m:r>
                        </m:sub>
                      </m:sSub>
                      <m:r>
                        <a:rPr lang="es-MX" sz="5100" b="0" i="1" smtClean="0">
                          <a:solidFill>
                            <a:schemeClr val="accent1"/>
                          </a:solidFill>
                          <a:latin typeface="Cambria Math" panose="02040503050406030204" pitchFamily="18" charset="0"/>
                        </a:rPr>
                        <m:t>+</m:t>
                      </m:r>
                      <m:sSub>
                        <m:sSubPr>
                          <m:ctrlPr>
                            <a:rPr lang="es-MX" sz="5100" b="0" i="1" smtClean="0">
                              <a:solidFill>
                                <a:schemeClr val="accent1"/>
                              </a:solidFill>
                              <a:latin typeface="Cambria Math" panose="02040503050406030204" pitchFamily="18" charset="0"/>
                            </a:rPr>
                          </m:ctrlPr>
                        </m:sSubPr>
                        <m:e>
                          <m:r>
                            <a:rPr lang="es-MX" sz="5100" b="0" i="1" smtClean="0">
                              <a:solidFill>
                                <a:schemeClr val="accent1"/>
                              </a:solidFill>
                              <a:latin typeface="Cambria Math" panose="02040503050406030204" pitchFamily="18" charset="0"/>
                            </a:rPr>
                            <m:t>𝑒</m:t>
                          </m:r>
                        </m:e>
                        <m:sub>
                          <m:r>
                            <a:rPr lang="es-MX" sz="5100" b="0" i="1" smtClean="0">
                              <a:solidFill>
                                <a:schemeClr val="accent1"/>
                              </a:solidFill>
                              <a:latin typeface="Cambria Math" panose="02040503050406030204" pitchFamily="18" charset="0"/>
                            </a:rPr>
                            <m:t>𝑡</m:t>
                          </m:r>
                        </m:sub>
                      </m:sSub>
                    </m:oMath>
                  </m:oMathPara>
                </a14:m>
                <a:endParaRPr lang="es-MX" sz="5100" dirty="0">
                  <a:solidFill>
                    <a:schemeClr val="accent1"/>
                  </a:solidFill>
                  <a:latin typeface="TheSans 4-SemiLight" panose="02000403000000000003" pitchFamily="50" charset="0"/>
                </a:endParaRPr>
              </a:p>
              <a:p>
                <a:pPr marL="0" indent="0">
                  <a:buFont typeface="Arial" panose="020B0604020202020204" pitchFamily="34" charset="0"/>
                  <a:buNone/>
                </a:pPr>
                <a:endParaRPr lang="es-MX" sz="2400" dirty="0">
                  <a:solidFill>
                    <a:schemeClr val="tx1">
                      <a:lumMod val="65000"/>
                      <a:lumOff val="35000"/>
                    </a:schemeClr>
                  </a:solidFill>
                  <a:latin typeface="TheSans 4-SemiLight" panose="02000403000000000003" pitchFamily="50" charset="0"/>
                </a:endParaRPr>
              </a:p>
            </p:txBody>
          </p:sp>
        </mc:Choice>
        <mc:Fallback xmlns="">
          <p:sp>
            <p:nvSpPr>
              <p:cNvPr id="36" name="Marcador de contenido 2">
                <a:extLst>
                  <a:ext uri="{FF2B5EF4-FFF2-40B4-BE49-F238E27FC236}">
                    <a16:creationId xmlns:a16="http://schemas.microsoft.com/office/drawing/2014/main" xmlns:a14="http://schemas.microsoft.com/office/drawing/2010/main" xmlns="" id="{9925232F-ABED-49FE-86A1-2D74ECB4067D}"/>
                  </a:ext>
                </a:extLst>
              </p:cNvPr>
              <p:cNvSpPr txBox="1">
                <a:spLocks noRot="1" noChangeAspect="1" noMove="1" noResize="1" noEditPoints="1" noAdjustHandles="1" noChangeArrowheads="1" noChangeShapeType="1" noTextEdit="1"/>
              </p:cNvSpPr>
              <p:nvPr/>
            </p:nvSpPr>
            <p:spPr>
              <a:xfrm>
                <a:off x="5595912" y="4264622"/>
                <a:ext cx="4758579" cy="471929"/>
              </a:xfrm>
              <a:prstGeom prst="rect">
                <a:avLst/>
              </a:prstGeom>
              <a:blipFill rotWithShape="0">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7" name="Rectángulo 36"/>
              <p:cNvSpPr/>
              <p:nvPr/>
            </p:nvSpPr>
            <p:spPr>
              <a:xfrm>
                <a:off x="5939311" y="4827989"/>
                <a:ext cx="6288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MX" sz="2800" i="1">
                              <a:solidFill>
                                <a:schemeClr val="tx1">
                                  <a:lumMod val="65000"/>
                                  <a:lumOff val="35000"/>
                                </a:schemeClr>
                              </a:solidFill>
                              <a:latin typeface="Cambria Math" panose="02040503050406030204" pitchFamily="18" charset="0"/>
                            </a:rPr>
                          </m:ctrlPr>
                        </m:sSubPr>
                        <m:e>
                          <m:r>
                            <a:rPr lang="es-MX" sz="2800" i="1">
                              <a:solidFill>
                                <a:schemeClr val="tx1">
                                  <a:lumMod val="65000"/>
                                  <a:lumOff val="35000"/>
                                </a:schemeClr>
                              </a:solidFill>
                              <a:latin typeface="Cambria Math" panose="02040503050406030204" pitchFamily="18" charset="0"/>
                            </a:rPr>
                            <m:t>𝛽</m:t>
                          </m:r>
                        </m:e>
                        <m:sub>
                          <m:r>
                            <a:rPr lang="es-MX" sz="2800" i="1">
                              <a:solidFill>
                                <a:schemeClr val="tx1">
                                  <a:lumMod val="65000"/>
                                  <a:lumOff val="35000"/>
                                </a:schemeClr>
                              </a:solidFill>
                              <a:latin typeface="Cambria Math" panose="02040503050406030204" pitchFamily="18" charset="0"/>
                            </a:rPr>
                            <m:t>0</m:t>
                          </m:r>
                        </m:sub>
                      </m:sSub>
                    </m:oMath>
                  </m:oMathPara>
                </a14:m>
                <a:endParaRPr lang="es-CO" sz="2800" dirty="0"/>
              </a:p>
            </p:txBody>
          </p:sp>
        </mc:Choice>
        <mc:Fallback xmlns="">
          <p:sp>
            <p:nvSpPr>
              <p:cNvPr id="37" name="Rectángulo 36"/>
              <p:cNvSpPr>
                <a:spLocks noRot="1" noChangeAspect="1" noMove="1" noResize="1" noEditPoints="1" noAdjustHandles="1" noChangeArrowheads="1" noChangeShapeType="1" noTextEdit="1"/>
              </p:cNvSpPr>
              <p:nvPr/>
            </p:nvSpPr>
            <p:spPr>
              <a:xfrm>
                <a:off x="5939311" y="4827989"/>
                <a:ext cx="628825" cy="523220"/>
              </a:xfrm>
              <a:prstGeom prst="rect">
                <a:avLst/>
              </a:prstGeom>
              <a:blipFill rotWithShape="0">
                <a:blip r:embed="rId7"/>
                <a:stretch>
                  <a:fillRect/>
                </a:stretch>
              </a:blipFill>
            </p:spPr>
            <p:txBody>
              <a:bodyPr/>
              <a:lstStyle/>
              <a:p>
                <a:r>
                  <a:rPr lang="es-CO">
                    <a:noFill/>
                  </a:rPr>
                  <a:t> </a:t>
                </a:r>
              </a:p>
            </p:txBody>
          </p:sp>
        </mc:Fallback>
      </mc:AlternateContent>
      <p:sp>
        <p:nvSpPr>
          <p:cNvPr id="38" name="CuadroTexto 37">
            <a:extLst>
              <a:ext uri="{FF2B5EF4-FFF2-40B4-BE49-F238E27FC236}">
                <a16:creationId xmlns:a16="http://schemas.microsoft.com/office/drawing/2014/main" id="{B33D183C-22DF-43EE-8BB9-AA5D7B03C07F}"/>
              </a:ext>
            </a:extLst>
          </p:cNvPr>
          <p:cNvSpPr txBox="1"/>
          <p:nvPr/>
        </p:nvSpPr>
        <p:spPr>
          <a:xfrm>
            <a:off x="6642441" y="4827989"/>
            <a:ext cx="3468210" cy="584775"/>
          </a:xfrm>
          <a:prstGeom prst="rect">
            <a:avLst/>
          </a:prstGeom>
          <a:noFill/>
        </p:spPr>
        <p:txBody>
          <a:bodyPr wrap="square" rtlCol="0">
            <a:spAutoFit/>
          </a:bodyPr>
          <a:lstStyle/>
          <a:p>
            <a:r>
              <a:rPr lang="es-MX" sz="1600" dirty="0">
                <a:solidFill>
                  <a:schemeClr val="accent1"/>
                </a:solidFill>
                <a:latin typeface="TheSans 4-SemiLight" panose="02000403000000000003" pitchFamily="50" charset="0"/>
              </a:rPr>
              <a:t>Consumo promedio de una persona cuyos ingresos son cero</a:t>
            </a:r>
            <a:endParaRPr lang="es-CO" sz="1400" dirty="0">
              <a:solidFill>
                <a:schemeClr val="tx1">
                  <a:lumMod val="65000"/>
                  <a:lumOff val="35000"/>
                </a:schemeClr>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39" name="Rectángulo 38"/>
              <p:cNvSpPr/>
              <p:nvPr/>
            </p:nvSpPr>
            <p:spPr>
              <a:xfrm>
                <a:off x="6013616" y="5558662"/>
                <a:ext cx="62882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MX" sz="2800" i="1" smtClean="0">
                              <a:solidFill>
                                <a:schemeClr val="tx1">
                                  <a:lumMod val="65000"/>
                                  <a:lumOff val="35000"/>
                                </a:schemeClr>
                              </a:solidFill>
                              <a:latin typeface="Cambria Math" panose="02040503050406030204" pitchFamily="18" charset="0"/>
                            </a:rPr>
                          </m:ctrlPr>
                        </m:sSubPr>
                        <m:e>
                          <m:r>
                            <a:rPr lang="es-MX" sz="2800" i="1">
                              <a:solidFill>
                                <a:schemeClr val="tx1">
                                  <a:lumMod val="65000"/>
                                  <a:lumOff val="35000"/>
                                </a:schemeClr>
                              </a:solidFill>
                              <a:latin typeface="Cambria Math" panose="02040503050406030204" pitchFamily="18" charset="0"/>
                            </a:rPr>
                            <m:t>𝛽</m:t>
                          </m:r>
                        </m:e>
                        <m:sub>
                          <m:r>
                            <a:rPr lang="es-CO" sz="2800" b="0" i="1" smtClean="0">
                              <a:solidFill>
                                <a:schemeClr val="tx1">
                                  <a:lumMod val="65000"/>
                                  <a:lumOff val="35000"/>
                                </a:schemeClr>
                              </a:solidFill>
                              <a:latin typeface="Cambria Math" panose="02040503050406030204" pitchFamily="18" charset="0"/>
                            </a:rPr>
                            <m:t>1</m:t>
                          </m:r>
                        </m:sub>
                      </m:sSub>
                    </m:oMath>
                  </m:oMathPara>
                </a14:m>
                <a:endParaRPr lang="es-CO" sz="2800" dirty="0"/>
              </a:p>
            </p:txBody>
          </p:sp>
        </mc:Choice>
        <mc:Fallback xmlns="">
          <p:sp>
            <p:nvSpPr>
              <p:cNvPr id="39" name="Rectángulo 38"/>
              <p:cNvSpPr>
                <a:spLocks noRot="1" noChangeAspect="1" noMove="1" noResize="1" noEditPoints="1" noAdjustHandles="1" noChangeArrowheads="1" noChangeShapeType="1" noTextEdit="1"/>
              </p:cNvSpPr>
              <p:nvPr/>
            </p:nvSpPr>
            <p:spPr>
              <a:xfrm>
                <a:off x="6013616" y="5558662"/>
                <a:ext cx="628825" cy="523220"/>
              </a:xfrm>
              <a:prstGeom prst="rect">
                <a:avLst/>
              </a:prstGeom>
              <a:blipFill rotWithShape="0">
                <a:blip r:embed="rId8"/>
                <a:stretch>
                  <a:fillRect/>
                </a:stretch>
              </a:blipFill>
            </p:spPr>
            <p:txBody>
              <a:bodyPr/>
              <a:lstStyle/>
              <a:p>
                <a:r>
                  <a:rPr lang="es-CO">
                    <a:noFill/>
                  </a:rPr>
                  <a:t> </a:t>
                </a:r>
              </a:p>
            </p:txBody>
          </p:sp>
        </mc:Fallback>
      </mc:AlternateContent>
      <p:sp>
        <p:nvSpPr>
          <p:cNvPr id="40" name="CuadroTexto 39">
            <a:extLst>
              <a:ext uri="{FF2B5EF4-FFF2-40B4-BE49-F238E27FC236}">
                <a16:creationId xmlns:a16="http://schemas.microsoft.com/office/drawing/2014/main" id="{B33D183C-22DF-43EE-8BB9-AA5D7B03C07F}"/>
              </a:ext>
            </a:extLst>
          </p:cNvPr>
          <p:cNvSpPr txBox="1"/>
          <p:nvPr/>
        </p:nvSpPr>
        <p:spPr>
          <a:xfrm>
            <a:off x="6716745" y="5558662"/>
            <a:ext cx="4142843" cy="830997"/>
          </a:xfrm>
          <a:prstGeom prst="rect">
            <a:avLst/>
          </a:prstGeom>
          <a:noFill/>
        </p:spPr>
        <p:txBody>
          <a:bodyPr wrap="square" rtlCol="0">
            <a:spAutoFit/>
          </a:bodyPr>
          <a:lstStyle/>
          <a:p>
            <a:r>
              <a:rPr lang="es-MX" sz="1600" dirty="0">
                <a:solidFill>
                  <a:schemeClr val="accent1"/>
                </a:solidFill>
                <a:latin typeface="TheSans 4-SemiLight" panose="02000403000000000003" pitchFamily="50" charset="0"/>
              </a:rPr>
              <a:t>Aumento promedio en el consumo cuando los ingresos aumentan en una unidad (“Propensión marginal al consumo”)</a:t>
            </a:r>
            <a:endParaRPr lang="es-CO" sz="1400" dirty="0">
              <a:solidFill>
                <a:schemeClr val="tx1">
                  <a:lumMod val="65000"/>
                  <a:lumOff val="35000"/>
                </a:schemeClr>
              </a:solidFill>
              <a:latin typeface="TheSans 4-SemiLight" panose="02000403000000000003" pitchFamily="50" charset="0"/>
            </a:endParaRPr>
          </a:p>
        </p:txBody>
      </p:sp>
      <p:pic>
        <p:nvPicPr>
          <p:cNvPr id="29" name="Gráfico 28">
            <a:extLst>
              <a:ext uri="{FF2B5EF4-FFF2-40B4-BE49-F238E27FC236}">
                <a16:creationId xmlns:a16="http://schemas.microsoft.com/office/drawing/2014/main" id="{6025094A-7480-4A2B-89DE-2932880C085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220048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0"/>
                                  </p:iterate>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type="lt">
                                    <p:tmPct val="0"/>
                                  </p:iterate>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6">
                                            <p:txEl>
                                              <p:pRg st="0" end="0"/>
                                            </p:txEl>
                                          </p:spTgt>
                                        </p:tgtEl>
                                        <p:attrNameLst>
                                          <p:attrName>style.visibility</p:attrName>
                                        </p:attrNameLst>
                                      </p:cBhvr>
                                      <p:to>
                                        <p:strVal val="visible"/>
                                      </p:to>
                                    </p:set>
                                    <p:animEffect transition="in" filter="fade">
                                      <p:cBhvr>
                                        <p:cTn id="28" dur="500"/>
                                        <p:tgtEl>
                                          <p:spTgt spid="3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iterate type="lt">
                                    <p:tmPct val="0"/>
                                  </p:iterate>
                                  <p:childTnLst>
                                    <p:set>
                                      <p:cBhvr>
                                        <p:cTn id="32" dur="1" fill="hold">
                                          <p:stCondLst>
                                            <p:cond delay="0"/>
                                          </p:stCondLst>
                                        </p:cTn>
                                        <p:tgtEl>
                                          <p:spTgt spid="38"/>
                                        </p:tgtEl>
                                        <p:attrNameLst>
                                          <p:attrName>style.visibility</p:attrName>
                                        </p:attrNameLst>
                                      </p:cBhvr>
                                      <p:to>
                                        <p:strVal val="visible"/>
                                      </p:to>
                                    </p:set>
                                    <p:animEffect transition="in" filter="fade">
                                      <p:cBhvr>
                                        <p:cTn id="33" dur="500"/>
                                        <p:tgtEl>
                                          <p:spTgt spid="3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iterate type="lt">
                                    <p:tmPct val="0"/>
                                  </p:iterate>
                                  <p:childTnLst>
                                    <p:set>
                                      <p:cBhvr>
                                        <p:cTn id="40" dur="1" fill="hold">
                                          <p:stCondLst>
                                            <p:cond delay="0"/>
                                          </p:stCondLst>
                                        </p:cTn>
                                        <p:tgtEl>
                                          <p:spTgt spid="40"/>
                                        </p:tgtEl>
                                        <p:attrNameLst>
                                          <p:attrName>style.visibility</p:attrName>
                                        </p:attrNameLst>
                                      </p:cBhvr>
                                      <p:to>
                                        <p:strVal val="visible"/>
                                      </p:to>
                                    </p:set>
                                    <p:animEffect transition="in" filter="fade">
                                      <p:cBhvr>
                                        <p:cTn id="41" dur="500"/>
                                        <p:tgtEl>
                                          <p:spTgt spid="4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Effect transition="in" filter="fade">
                                      <p:cBhvr>
                                        <p:cTn id="4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3" grpId="0"/>
      <p:bldP spid="14" grpId="0"/>
      <p:bldP spid="36" grpId="0" build="p"/>
      <p:bldP spid="37" grpId="0"/>
      <p:bldP spid="38" grpId="0"/>
      <p:bldP spid="39" grpId="0"/>
      <p:bldP spid="4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Estimación por mínimos cuadrados</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2141537"/>
            <a:ext cx="10515600" cy="2334669"/>
          </a:xfrm>
        </p:spPr>
        <p:txBody>
          <a:bodyPr>
            <a:normAutofit/>
          </a:bodyPr>
          <a:lstStyle/>
          <a:p>
            <a:pPr marL="0" indent="0">
              <a:buNone/>
            </a:pPr>
            <a:r>
              <a:rPr lang="es-MX" dirty="0">
                <a:solidFill>
                  <a:srgbClr val="00B0F0"/>
                </a:solidFill>
                <a:latin typeface="TheSans 4-SemiLight" panose="02000403000000000003" pitchFamily="50" charset="0"/>
              </a:rPr>
              <a:t>[Objetivo] </a:t>
            </a:r>
            <a:r>
              <a:rPr lang="es-MX" sz="2400" dirty="0">
                <a:solidFill>
                  <a:schemeClr val="tx1">
                    <a:lumMod val="65000"/>
                    <a:lumOff val="35000"/>
                  </a:schemeClr>
                </a:solidFill>
                <a:latin typeface="TheSans 4-SemiLight" panose="02000403000000000003" pitchFamily="50" charset="0"/>
              </a:rPr>
              <a:t>Encontrar estimadores de los parámetros del modelo de regresión lineal simple.</a:t>
            </a:r>
          </a:p>
          <a:p>
            <a:pPr marL="0" indent="0">
              <a:buNone/>
            </a:pPr>
            <a:endParaRPr lang="es-MX" dirty="0">
              <a:solidFill>
                <a:srgbClr val="00B0F0"/>
              </a:solidFill>
              <a:latin typeface="TheSans 4-SemiLight" panose="02000403000000000003" pitchFamily="50" charset="0"/>
            </a:endParaRPr>
          </a:p>
          <a:p>
            <a:pPr marL="0" indent="0">
              <a:buNone/>
            </a:pPr>
            <a:r>
              <a:rPr lang="es-MX" dirty="0">
                <a:solidFill>
                  <a:srgbClr val="00B0F0"/>
                </a:solidFill>
                <a:latin typeface="TheSans 4-SemiLight" panose="02000403000000000003" pitchFamily="50" charset="0"/>
              </a:rPr>
              <a:t>[¿Cómo?] </a:t>
            </a:r>
            <a:r>
              <a:rPr lang="es-MX" sz="2400" dirty="0">
                <a:solidFill>
                  <a:schemeClr val="tx1">
                    <a:lumMod val="65000"/>
                    <a:lumOff val="35000"/>
                  </a:schemeClr>
                </a:solidFill>
                <a:latin typeface="TheSans 4-SemiLight" panose="02000403000000000003" pitchFamily="50" charset="0"/>
              </a:rPr>
              <a:t>Minimizando cosas “malas” o maximizando cosas “buenas”</a:t>
            </a:r>
          </a:p>
        </p:txBody>
      </p:sp>
      <p:sp>
        <p:nvSpPr>
          <p:cNvPr id="4" name="Rectángulo 3"/>
          <p:cNvSpPr/>
          <p:nvPr/>
        </p:nvSpPr>
        <p:spPr>
          <a:xfrm>
            <a:off x="5016137" y="3526972"/>
            <a:ext cx="1097280" cy="39188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Rectángulo 4"/>
          <p:cNvSpPr/>
          <p:nvPr/>
        </p:nvSpPr>
        <p:spPr>
          <a:xfrm>
            <a:off x="8982890" y="3526972"/>
            <a:ext cx="1310640" cy="391886"/>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7" name="Conector recto de flecha 6"/>
          <p:cNvCxnSpPr>
            <a:stCxn id="4" idx="2"/>
          </p:cNvCxnSpPr>
          <p:nvPr/>
        </p:nvCxnSpPr>
        <p:spPr>
          <a:xfrm>
            <a:off x="5564777" y="3918858"/>
            <a:ext cx="0" cy="557348"/>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a:stCxn id="5" idx="2"/>
          </p:cNvCxnSpPr>
          <p:nvPr/>
        </p:nvCxnSpPr>
        <p:spPr>
          <a:xfrm>
            <a:off x="9638210" y="3918858"/>
            <a:ext cx="0" cy="557348"/>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CuadroTexto 10">
            <a:extLst>
              <a:ext uri="{FF2B5EF4-FFF2-40B4-BE49-F238E27FC236}">
                <a16:creationId xmlns:a16="http://schemas.microsoft.com/office/drawing/2014/main" id="{B33D183C-22DF-43EE-8BB9-AA5D7B03C07F}"/>
              </a:ext>
            </a:extLst>
          </p:cNvPr>
          <p:cNvSpPr txBox="1"/>
          <p:nvPr/>
        </p:nvSpPr>
        <p:spPr>
          <a:xfrm>
            <a:off x="4608662" y="4476206"/>
            <a:ext cx="1994609" cy="984885"/>
          </a:xfrm>
          <a:prstGeom prst="rect">
            <a:avLst/>
          </a:prstGeom>
          <a:noFill/>
        </p:spPr>
        <p:txBody>
          <a:bodyPr wrap="square" rtlCol="0">
            <a:spAutoFit/>
          </a:bodyPr>
          <a:lstStyle/>
          <a:p>
            <a:pPr algn="ctr"/>
            <a:r>
              <a:rPr lang="es-MX" sz="1600" dirty="0">
                <a:solidFill>
                  <a:srgbClr val="00B0F0"/>
                </a:solidFill>
                <a:latin typeface="TheSans 4-SemiLight" panose="02000403000000000003" pitchFamily="50" charset="0"/>
              </a:rPr>
              <a:t>Errores</a:t>
            </a:r>
          </a:p>
          <a:p>
            <a:pPr algn="ctr"/>
            <a:r>
              <a:rPr lang="es-MX" sz="1400" dirty="0">
                <a:solidFill>
                  <a:schemeClr val="tx1">
                    <a:lumMod val="65000"/>
                    <a:lumOff val="35000"/>
                  </a:schemeClr>
                </a:solidFill>
                <a:latin typeface="TheSans 4-SemiLight" panose="02000403000000000003" pitchFamily="50" charset="0"/>
              </a:rPr>
              <a:t>Minimizar los errores o una medida agregada de los errores</a:t>
            </a:r>
            <a:endParaRPr lang="es-CO" sz="1400" dirty="0">
              <a:solidFill>
                <a:schemeClr val="tx1">
                  <a:lumMod val="65000"/>
                  <a:lumOff val="35000"/>
                </a:schemeClr>
              </a:solidFill>
              <a:latin typeface="TheSans 4-SemiLight" panose="02000403000000000003" pitchFamily="50" charset="0"/>
            </a:endParaRPr>
          </a:p>
        </p:txBody>
      </p:sp>
      <p:sp>
        <p:nvSpPr>
          <p:cNvPr id="12" name="CuadroTexto 11">
            <a:extLst>
              <a:ext uri="{FF2B5EF4-FFF2-40B4-BE49-F238E27FC236}">
                <a16:creationId xmlns:a16="http://schemas.microsoft.com/office/drawing/2014/main" id="{B33D183C-22DF-43EE-8BB9-AA5D7B03C07F}"/>
              </a:ext>
            </a:extLst>
          </p:cNvPr>
          <p:cNvSpPr txBox="1"/>
          <p:nvPr/>
        </p:nvSpPr>
        <p:spPr>
          <a:xfrm>
            <a:off x="8640905" y="4476206"/>
            <a:ext cx="1994609" cy="1200329"/>
          </a:xfrm>
          <a:prstGeom prst="rect">
            <a:avLst/>
          </a:prstGeom>
          <a:noFill/>
        </p:spPr>
        <p:txBody>
          <a:bodyPr wrap="square" rtlCol="0">
            <a:spAutoFit/>
          </a:bodyPr>
          <a:lstStyle/>
          <a:p>
            <a:pPr algn="ctr"/>
            <a:r>
              <a:rPr lang="es-MX" sz="1600" dirty="0">
                <a:solidFill>
                  <a:srgbClr val="00B0F0"/>
                </a:solidFill>
                <a:latin typeface="TheSans 4-SemiLight" panose="02000403000000000003" pitchFamily="50" charset="0"/>
              </a:rPr>
              <a:t>Verosimilitud</a:t>
            </a:r>
          </a:p>
          <a:p>
            <a:pPr algn="ctr"/>
            <a:r>
              <a:rPr lang="es-MX" sz="1400" dirty="0" err="1">
                <a:solidFill>
                  <a:schemeClr val="tx1">
                    <a:lumMod val="65000"/>
                    <a:lumOff val="35000"/>
                  </a:schemeClr>
                </a:solidFill>
                <a:latin typeface="TheSans 4-SemiLight" panose="02000403000000000003" pitchFamily="50" charset="0"/>
              </a:rPr>
              <a:t>Máximizar</a:t>
            </a:r>
            <a:r>
              <a:rPr lang="es-MX" sz="1400" dirty="0">
                <a:solidFill>
                  <a:schemeClr val="tx1">
                    <a:lumMod val="65000"/>
                    <a:lumOff val="35000"/>
                  </a:schemeClr>
                </a:solidFill>
                <a:latin typeface="TheSans 4-SemiLight" panose="02000403000000000003" pitchFamily="50" charset="0"/>
              </a:rPr>
              <a:t> la probabilidad de que la muestra en conjunto sea la observada</a:t>
            </a:r>
            <a:endParaRPr lang="es-CO" sz="1400" dirty="0">
              <a:solidFill>
                <a:schemeClr val="tx1">
                  <a:lumMod val="65000"/>
                  <a:lumOff val="35000"/>
                </a:schemeClr>
              </a:solidFill>
              <a:latin typeface="TheSans 4-SemiLight" panose="02000403000000000003" pitchFamily="50" charset="0"/>
            </a:endParaRPr>
          </a:p>
        </p:txBody>
      </p:sp>
      <p:grpSp>
        <p:nvGrpSpPr>
          <p:cNvPr id="27" name="Grupo 26"/>
          <p:cNvGrpSpPr/>
          <p:nvPr/>
        </p:nvGrpSpPr>
        <p:grpSpPr>
          <a:xfrm>
            <a:off x="1235010" y="3965705"/>
            <a:ext cx="3373652" cy="1002944"/>
            <a:chOff x="1235010" y="3965705"/>
            <a:chExt cx="3373652" cy="1002944"/>
          </a:xfrm>
        </p:grpSpPr>
        <p:cxnSp>
          <p:nvCxnSpPr>
            <p:cNvPr id="20" name="Conector recto de flecha 19">
              <a:extLst>
                <a:ext uri="{FF2B5EF4-FFF2-40B4-BE49-F238E27FC236}">
                  <a16:creationId xmlns:a16="http://schemas.microsoft.com/office/drawing/2014/main" id="{B5E6AD92-2AB4-497F-879D-F90230FC0D12}"/>
                </a:ext>
              </a:extLst>
            </p:cNvPr>
            <p:cNvCxnSpPr>
              <a:cxnSpLocks/>
              <a:stCxn id="11" idx="1"/>
              <a:endCxn id="21" idx="3"/>
            </p:cNvCxnSpPr>
            <p:nvPr/>
          </p:nvCxnSpPr>
          <p:spPr>
            <a:xfrm flipH="1" flipV="1">
              <a:off x="4029251" y="4314775"/>
              <a:ext cx="579411" cy="65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B33D183C-22DF-43EE-8BB9-AA5D7B03C07F}"/>
                    </a:ext>
                  </a:extLst>
                </p:cNvPr>
                <p:cNvSpPr txBox="1"/>
                <p:nvPr/>
              </p:nvSpPr>
              <p:spPr>
                <a:xfrm>
                  <a:off x="3346330" y="3965705"/>
                  <a:ext cx="682921" cy="69814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ctrlPr>
                              <a:rPr lang="es-CO" sz="1400" b="0" i="1" dirty="0" smtClean="0">
                                <a:solidFill>
                                  <a:schemeClr val="tx1">
                                    <a:lumMod val="65000"/>
                                    <a:lumOff val="35000"/>
                                  </a:schemeClr>
                                </a:solidFill>
                                <a:latin typeface="Cambria Math" panose="02040503050406030204" pitchFamily="18" charset="0"/>
                              </a:rPr>
                            </m:ctrlPr>
                          </m:naryPr>
                          <m:sub>
                            <m:r>
                              <a:rPr lang="es-CO" sz="1400" b="0" i="1" dirty="0" smtClean="0">
                                <a:solidFill>
                                  <a:schemeClr val="tx1">
                                    <a:lumMod val="65000"/>
                                    <a:lumOff val="35000"/>
                                  </a:schemeClr>
                                </a:solidFill>
                                <a:latin typeface="Cambria Math" panose="02040503050406030204" pitchFamily="18" charset="0"/>
                              </a:rPr>
                              <m:t>𝑡</m:t>
                            </m:r>
                            <m:r>
                              <a:rPr lang="es-CO" sz="1400" b="0" i="1" dirty="0" smtClean="0">
                                <a:solidFill>
                                  <a:schemeClr val="tx1">
                                    <a:lumMod val="65000"/>
                                    <a:lumOff val="35000"/>
                                  </a:schemeClr>
                                </a:solidFill>
                                <a:latin typeface="Cambria Math" panose="02040503050406030204" pitchFamily="18" charset="0"/>
                              </a:rPr>
                              <m:t>=1</m:t>
                            </m:r>
                          </m:sub>
                          <m:sup>
                            <m:r>
                              <a:rPr lang="es-CO" sz="1400" b="0" i="1" dirty="0" smtClean="0">
                                <a:solidFill>
                                  <a:schemeClr val="tx1">
                                    <a:lumMod val="65000"/>
                                    <a:lumOff val="35000"/>
                                  </a:schemeClr>
                                </a:solidFill>
                                <a:latin typeface="Cambria Math" panose="02040503050406030204" pitchFamily="18" charset="0"/>
                              </a:rPr>
                              <m:t>𝑁</m:t>
                            </m:r>
                          </m:sup>
                          <m:e>
                            <m:sSub>
                              <m:sSubPr>
                                <m:ctrlPr>
                                  <a:rPr lang="es-CO" sz="1400" b="0" i="1" dirty="0" smtClean="0">
                                    <a:solidFill>
                                      <a:schemeClr val="tx1">
                                        <a:lumMod val="65000"/>
                                        <a:lumOff val="35000"/>
                                      </a:schemeClr>
                                    </a:solidFill>
                                    <a:latin typeface="Cambria Math" panose="02040503050406030204" pitchFamily="18" charset="0"/>
                                  </a:rPr>
                                </m:ctrlPr>
                              </m:sSubPr>
                              <m:e>
                                <m:r>
                                  <a:rPr lang="es-CO" sz="1400" b="0" i="1" dirty="0" smtClean="0">
                                    <a:solidFill>
                                      <a:schemeClr val="tx1">
                                        <a:lumMod val="65000"/>
                                        <a:lumOff val="35000"/>
                                      </a:schemeClr>
                                    </a:solidFill>
                                    <a:latin typeface="Cambria Math" panose="02040503050406030204" pitchFamily="18" charset="0"/>
                                  </a:rPr>
                                  <m:t>𝑒</m:t>
                                </m:r>
                              </m:e>
                              <m:sub>
                                <m:r>
                                  <a:rPr lang="es-CO" sz="1400" b="0" i="1" dirty="0" smtClean="0">
                                    <a:solidFill>
                                      <a:schemeClr val="tx1">
                                        <a:lumMod val="65000"/>
                                        <a:lumOff val="35000"/>
                                      </a:schemeClr>
                                    </a:solidFill>
                                    <a:latin typeface="Cambria Math" panose="02040503050406030204" pitchFamily="18" charset="0"/>
                                  </a:rPr>
                                  <m:t>𝑡</m:t>
                                </m:r>
                              </m:sub>
                            </m:sSub>
                          </m:e>
                        </m:nary>
                        <m:r>
                          <a:rPr lang="es-CO" sz="1400" b="0" i="1" dirty="0" smtClean="0">
                            <a:solidFill>
                              <a:schemeClr val="tx1">
                                <a:lumMod val="65000"/>
                                <a:lumOff val="35000"/>
                              </a:schemeClr>
                            </a:solidFill>
                            <a:latin typeface="Cambria Math" panose="02040503050406030204" pitchFamily="18" charset="0"/>
                          </a:rPr>
                          <m:t> </m:t>
                        </m:r>
                      </m:oMath>
                    </m:oMathPara>
                  </a14:m>
                  <a:endParaRPr lang="es-CO" sz="1400" dirty="0">
                    <a:solidFill>
                      <a:schemeClr val="tx1">
                        <a:lumMod val="65000"/>
                        <a:lumOff val="35000"/>
                      </a:schemeClr>
                    </a:solidFill>
                    <a:latin typeface="TheSans 4-SemiLight" panose="02000403000000000003" pitchFamily="50" charset="0"/>
                  </a:endParaRPr>
                </a:p>
              </p:txBody>
            </p:sp>
          </mc:Choice>
          <mc:Fallback xmlns="">
            <p:sp>
              <p:nvSpPr>
                <p:cNvPr id="21" name="CuadroTexto 20">
                  <a:extLst>
                    <a:ext uri="{FF2B5EF4-FFF2-40B4-BE49-F238E27FC236}">
                      <a16:creationId xmlns=""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3346330" y="3965705"/>
                  <a:ext cx="682921" cy="698140"/>
                </a:xfrm>
                <a:prstGeom prst="rect">
                  <a:avLst/>
                </a:prstGeom>
                <a:blipFill rotWithShape="0">
                  <a:blip r:embed="rId2"/>
                  <a:stretch>
                    <a:fillRect/>
                  </a:stretch>
                </a:blipFill>
              </p:spPr>
              <p:txBody>
                <a:bodyPr/>
                <a:lstStyle/>
                <a:p>
                  <a:r>
                    <a:rPr lang="es-CO">
                      <a:noFill/>
                    </a:rPr>
                    <a:t> </a:t>
                  </a:r>
                </a:p>
              </p:txBody>
            </p:sp>
          </mc:Fallback>
        </mc:AlternateContent>
        <p:sp>
          <p:nvSpPr>
            <p:cNvPr id="24" name="CuadroTexto 23">
              <a:extLst>
                <a:ext uri="{FF2B5EF4-FFF2-40B4-BE49-F238E27FC236}">
                  <a16:creationId xmlns:a16="http://schemas.microsoft.com/office/drawing/2014/main" id="{B33D183C-22DF-43EE-8BB9-AA5D7B03C07F}"/>
                </a:ext>
              </a:extLst>
            </p:cNvPr>
            <p:cNvSpPr txBox="1"/>
            <p:nvPr/>
          </p:nvSpPr>
          <p:spPr>
            <a:xfrm>
              <a:off x="1235010" y="4105231"/>
              <a:ext cx="1994609" cy="523220"/>
            </a:xfrm>
            <a:prstGeom prst="rect">
              <a:avLst/>
            </a:prstGeom>
            <a:noFill/>
          </p:spPr>
          <p:txBody>
            <a:bodyPr wrap="square" rtlCol="0">
              <a:spAutoFit/>
            </a:bodyPr>
            <a:lstStyle/>
            <a:p>
              <a:pPr algn="ctr"/>
              <a:r>
                <a:rPr lang="es-MX" sz="1400" dirty="0">
                  <a:solidFill>
                    <a:schemeClr val="tx1">
                      <a:lumMod val="65000"/>
                      <a:lumOff val="35000"/>
                    </a:schemeClr>
                  </a:solidFill>
                  <a:latin typeface="TheSans 4-SemiLight" panose="02000403000000000003" pitchFamily="50" charset="0"/>
                </a:rPr>
                <a:t>Malo: Errores positivos y negativos se cancelan</a:t>
              </a:r>
              <a:endParaRPr lang="es-CO" sz="1400" dirty="0">
                <a:solidFill>
                  <a:schemeClr val="tx1">
                    <a:lumMod val="65000"/>
                    <a:lumOff val="35000"/>
                  </a:schemeClr>
                </a:solidFill>
                <a:latin typeface="TheSans 4-SemiLight" panose="02000403000000000003" pitchFamily="50" charset="0"/>
              </a:endParaRPr>
            </a:p>
          </p:txBody>
        </p:sp>
      </p:grpSp>
      <p:grpSp>
        <p:nvGrpSpPr>
          <p:cNvPr id="28" name="Grupo 27"/>
          <p:cNvGrpSpPr/>
          <p:nvPr/>
        </p:nvGrpSpPr>
        <p:grpSpPr>
          <a:xfrm>
            <a:off x="1186543" y="4622252"/>
            <a:ext cx="3422119" cy="698140"/>
            <a:chOff x="1186543" y="4622252"/>
            <a:chExt cx="3422119" cy="698140"/>
          </a:xfrm>
        </p:grpSpPr>
        <p:cxnSp>
          <p:nvCxnSpPr>
            <p:cNvPr id="19" name="Conector recto de flecha 18">
              <a:extLst>
                <a:ext uri="{FF2B5EF4-FFF2-40B4-BE49-F238E27FC236}">
                  <a16:creationId xmlns:a16="http://schemas.microsoft.com/office/drawing/2014/main" id="{B71FB1FC-5183-4F5F-84FE-9BC72A8E40CB}"/>
                </a:ext>
              </a:extLst>
            </p:cNvPr>
            <p:cNvCxnSpPr>
              <a:cxnSpLocks/>
              <a:stCxn id="11" idx="1"/>
              <a:endCxn id="15" idx="3"/>
            </p:cNvCxnSpPr>
            <p:nvPr/>
          </p:nvCxnSpPr>
          <p:spPr>
            <a:xfrm flipH="1">
              <a:off x="4026103" y="4968649"/>
              <a:ext cx="582559" cy="2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33D183C-22DF-43EE-8BB9-AA5D7B03C07F}"/>
                    </a:ext>
                  </a:extLst>
                </p:cNvPr>
                <p:cNvSpPr txBox="1"/>
                <p:nvPr/>
              </p:nvSpPr>
              <p:spPr>
                <a:xfrm>
                  <a:off x="3343182" y="4622252"/>
                  <a:ext cx="682921" cy="69814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ctrlPr>
                              <a:rPr lang="es-CO" sz="1400" b="0" i="1" dirty="0" smtClean="0">
                                <a:solidFill>
                                  <a:schemeClr val="tx1">
                                    <a:lumMod val="65000"/>
                                    <a:lumOff val="35000"/>
                                  </a:schemeClr>
                                </a:solidFill>
                                <a:latin typeface="Cambria Math" panose="02040503050406030204" pitchFamily="18" charset="0"/>
                              </a:rPr>
                            </m:ctrlPr>
                          </m:naryPr>
                          <m:sub>
                            <m:r>
                              <a:rPr lang="es-CO" sz="1400" b="0" i="1" dirty="0" smtClean="0">
                                <a:solidFill>
                                  <a:schemeClr val="tx1">
                                    <a:lumMod val="65000"/>
                                    <a:lumOff val="35000"/>
                                  </a:schemeClr>
                                </a:solidFill>
                                <a:latin typeface="Cambria Math" panose="02040503050406030204" pitchFamily="18" charset="0"/>
                              </a:rPr>
                              <m:t>𝑡</m:t>
                            </m:r>
                            <m:r>
                              <a:rPr lang="es-CO" sz="1400" b="0" i="1" dirty="0" smtClean="0">
                                <a:solidFill>
                                  <a:schemeClr val="tx1">
                                    <a:lumMod val="65000"/>
                                    <a:lumOff val="35000"/>
                                  </a:schemeClr>
                                </a:solidFill>
                                <a:latin typeface="Cambria Math" panose="02040503050406030204" pitchFamily="18" charset="0"/>
                              </a:rPr>
                              <m:t>=1</m:t>
                            </m:r>
                          </m:sub>
                          <m:sup>
                            <m:r>
                              <a:rPr lang="es-CO" sz="1400" b="0" i="1" dirty="0" smtClean="0">
                                <a:solidFill>
                                  <a:schemeClr val="tx1">
                                    <a:lumMod val="65000"/>
                                    <a:lumOff val="35000"/>
                                  </a:schemeClr>
                                </a:solidFill>
                                <a:latin typeface="Cambria Math" panose="02040503050406030204" pitchFamily="18" charset="0"/>
                              </a:rPr>
                              <m:t>𝑁</m:t>
                            </m:r>
                          </m:sup>
                          <m:e>
                            <m:sSub>
                              <m:sSubPr>
                                <m:ctrlPr>
                                  <a:rPr lang="es-CO" sz="1400" b="0" i="1" dirty="0" smtClean="0">
                                    <a:solidFill>
                                      <a:schemeClr val="tx1">
                                        <a:lumMod val="65000"/>
                                        <a:lumOff val="35000"/>
                                      </a:schemeClr>
                                    </a:solidFill>
                                    <a:latin typeface="Cambria Math" panose="02040503050406030204" pitchFamily="18" charset="0"/>
                                  </a:rPr>
                                </m:ctrlPr>
                              </m:sSubPr>
                              <m:e>
                                <m:r>
                                  <a:rPr lang="es-CO" sz="1400" b="0" i="1" dirty="0" smtClean="0">
                                    <a:solidFill>
                                      <a:schemeClr val="tx1">
                                        <a:lumMod val="65000"/>
                                        <a:lumOff val="35000"/>
                                      </a:schemeClr>
                                    </a:solidFill>
                                    <a:latin typeface="Cambria Math" panose="02040503050406030204" pitchFamily="18" charset="0"/>
                                  </a:rPr>
                                  <m:t>|</m:t>
                                </m:r>
                                <m:r>
                                  <a:rPr lang="es-CO" sz="1400" b="0" i="1" dirty="0" smtClean="0">
                                    <a:solidFill>
                                      <a:schemeClr val="tx1">
                                        <a:lumMod val="65000"/>
                                        <a:lumOff val="35000"/>
                                      </a:schemeClr>
                                    </a:solidFill>
                                    <a:latin typeface="Cambria Math" panose="02040503050406030204" pitchFamily="18" charset="0"/>
                                  </a:rPr>
                                  <m:t>𝑒</m:t>
                                </m:r>
                              </m:e>
                              <m:sub>
                                <m:r>
                                  <a:rPr lang="es-CO" sz="1400" b="0" i="1" dirty="0" smtClean="0">
                                    <a:solidFill>
                                      <a:schemeClr val="tx1">
                                        <a:lumMod val="65000"/>
                                        <a:lumOff val="35000"/>
                                      </a:schemeClr>
                                    </a:solidFill>
                                    <a:latin typeface="Cambria Math" panose="02040503050406030204" pitchFamily="18" charset="0"/>
                                  </a:rPr>
                                  <m:t>𝑡</m:t>
                                </m:r>
                              </m:sub>
                            </m:sSub>
                            <m:r>
                              <a:rPr lang="es-CO" sz="1400" b="0" i="1" dirty="0" smtClean="0">
                                <a:solidFill>
                                  <a:schemeClr val="tx1">
                                    <a:lumMod val="65000"/>
                                    <a:lumOff val="35000"/>
                                  </a:schemeClr>
                                </a:solidFill>
                                <a:latin typeface="Cambria Math" panose="02040503050406030204" pitchFamily="18" charset="0"/>
                              </a:rPr>
                              <m:t>|</m:t>
                            </m:r>
                          </m:e>
                        </m:nary>
                        <m:r>
                          <a:rPr lang="es-CO" sz="1400" b="0" i="1" dirty="0" smtClean="0">
                            <a:solidFill>
                              <a:schemeClr val="tx1">
                                <a:lumMod val="65000"/>
                                <a:lumOff val="35000"/>
                              </a:schemeClr>
                            </a:solidFill>
                            <a:latin typeface="Cambria Math" panose="02040503050406030204" pitchFamily="18" charset="0"/>
                          </a:rPr>
                          <m:t> </m:t>
                        </m:r>
                      </m:oMath>
                    </m:oMathPara>
                  </a14:m>
                  <a:endParaRPr lang="es-CO" sz="1400" dirty="0">
                    <a:solidFill>
                      <a:schemeClr val="tx1">
                        <a:lumMod val="65000"/>
                        <a:lumOff val="35000"/>
                      </a:schemeClr>
                    </a:solidFill>
                    <a:latin typeface="TheSans 4-SemiLight" panose="02000403000000000003" pitchFamily="50" charset="0"/>
                  </a:endParaRPr>
                </a:p>
              </p:txBody>
            </p:sp>
          </mc:Choice>
          <mc:Fallback xmlns="">
            <p:sp>
              <p:nvSpPr>
                <p:cNvPr id="15" name="CuadroTexto 14">
                  <a:extLst>
                    <a:ext uri="{FF2B5EF4-FFF2-40B4-BE49-F238E27FC236}">
                      <a16:creationId xmlns=""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3343182" y="4622252"/>
                  <a:ext cx="682921" cy="698140"/>
                </a:xfrm>
                <a:prstGeom prst="rect">
                  <a:avLst/>
                </a:prstGeom>
                <a:blipFill rotWithShape="0">
                  <a:blip r:embed="rId3"/>
                  <a:stretch>
                    <a:fillRect/>
                  </a:stretch>
                </a:blipFill>
              </p:spPr>
              <p:txBody>
                <a:bodyPr/>
                <a:lstStyle/>
                <a:p>
                  <a:r>
                    <a:rPr lang="es-CO">
                      <a:noFill/>
                    </a:rPr>
                    <a:t> </a:t>
                  </a:r>
                </a:p>
              </p:txBody>
            </p:sp>
          </mc:Fallback>
        </mc:AlternateContent>
        <p:sp>
          <p:nvSpPr>
            <p:cNvPr id="25" name="CuadroTexto 24">
              <a:extLst>
                <a:ext uri="{FF2B5EF4-FFF2-40B4-BE49-F238E27FC236}">
                  <a16:creationId xmlns:a16="http://schemas.microsoft.com/office/drawing/2014/main" id="{B33D183C-22DF-43EE-8BB9-AA5D7B03C07F}"/>
                </a:ext>
              </a:extLst>
            </p:cNvPr>
            <p:cNvSpPr txBox="1"/>
            <p:nvPr/>
          </p:nvSpPr>
          <p:spPr>
            <a:xfrm>
              <a:off x="1186543" y="4764704"/>
              <a:ext cx="1994609" cy="523220"/>
            </a:xfrm>
            <a:prstGeom prst="rect">
              <a:avLst/>
            </a:prstGeom>
            <a:noFill/>
          </p:spPr>
          <p:txBody>
            <a:bodyPr wrap="square" rtlCol="0">
              <a:spAutoFit/>
            </a:bodyPr>
            <a:lstStyle/>
            <a:p>
              <a:pPr algn="ctr"/>
              <a:r>
                <a:rPr lang="es-MX" sz="1400" dirty="0">
                  <a:solidFill>
                    <a:schemeClr val="tx1">
                      <a:lumMod val="65000"/>
                      <a:lumOff val="35000"/>
                    </a:schemeClr>
                  </a:solidFill>
                  <a:latin typeface="TheSans 4-SemiLight" panose="02000403000000000003" pitchFamily="50" charset="0"/>
                </a:rPr>
                <a:t>Regresión L1 (Difícil de estimar por esta vía) </a:t>
              </a:r>
              <a:endParaRPr lang="es-CO" sz="1400" dirty="0">
                <a:solidFill>
                  <a:schemeClr val="tx1">
                    <a:lumMod val="65000"/>
                    <a:lumOff val="35000"/>
                  </a:schemeClr>
                </a:solidFill>
                <a:latin typeface="TheSans 4-SemiLight" panose="02000403000000000003" pitchFamily="50" charset="0"/>
              </a:endParaRPr>
            </a:p>
          </p:txBody>
        </p:sp>
      </p:grpSp>
      <p:grpSp>
        <p:nvGrpSpPr>
          <p:cNvPr id="29" name="Grupo 28"/>
          <p:cNvGrpSpPr/>
          <p:nvPr/>
        </p:nvGrpSpPr>
        <p:grpSpPr>
          <a:xfrm>
            <a:off x="1120347" y="4968649"/>
            <a:ext cx="3488315" cy="1049883"/>
            <a:chOff x="1120347" y="4968649"/>
            <a:chExt cx="3488315" cy="1049883"/>
          </a:xfrm>
        </p:grpSpPr>
        <p:cxnSp>
          <p:nvCxnSpPr>
            <p:cNvPr id="18" name="Conector recto de flecha 17">
              <a:extLst>
                <a:ext uri="{FF2B5EF4-FFF2-40B4-BE49-F238E27FC236}">
                  <a16:creationId xmlns:a16="http://schemas.microsoft.com/office/drawing/2014/main" id="{4A5A0613-865C-4E66-B3E4-6B350FD12507}"/>
                </a:ext>
              </a:extLst>
            </p:cNvPr>
            <p:cNvCxnSpPr>
              <a:cxnSpLocks/>
              <a:stCxn id="11" idx="1"/>
              <a:endCxn id="16" idx="3"/>
            </p:cNvCxnSpPr>
            <p:nvPr/>
          </p:nvCxnSpPr>
          <p:spPr>
            <a:xfrm flipH="1">
              <a:off x="4022665" y="4968649"/>
              <a:ext cx="585997" cy="70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B33D183C-22DF-43EE-8BB9-AA5D7B03C07F}"/>
                    </a:ext>
                  </a:extLst>
                </p:cNvPr>
                <p:cNvSpPr txBox="1"/>
                <p:nvPr/>
              </p:nvSpPr>
              <p:spPr>
                <a:xfrm>
                  <a:off x="3339744" y="5320392"/>
                  <a:ext cx="682921" cy="69814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ctrlPr>
                              <a:rPr lang="es-CO" sz="1400" b="0" i="1" dirty="0" smtClean="0">
                                <a:solidFill>
                                  <a:schemeClr val="tx1">
                                    <a:lumMod val="65000"/>
                                    <a:lumOff val="35000"/>
                                  </a:schemeClr>
                                </a:solidFill>
                                <a:latin typeface="Cambria Math" panose="02040503050406030204" pitchFamily="18" charset="0"/>
                              </a:rPr>
                            </m:ctrlPr>
                          </m:naryPr>
                          <m:sub>
                            <m:r>
                              <a:rPr lang="es-CO" sz="1400" b="0" i="1" dirty="0" smtClean="0">
                                <a:solidFill>
                                  <a:schemeClr val="tx1">
                                    <a:lumMod val="65000"/>
                                    <a:lumOff val="35000"/>
                                  </a:schemeClr>
                                </a:solidFill>
                                <a:latin typeface="Cambria Math" panose="02040503050406030204" pitchFamily="18" charset="0"/>
                              </a:rPr>
                              <m:t>𝑡</m:t>
                            </m:r>
                            <m:r>
                              <a:rPr lang="es-CO" sz="1400" b="0" i="1" dirty="0" smtClean="0">
                                <a:solidFill>
                                  <a:schemeClr val="tx1">
                                    <a:lumMod val="65000"/>
                                    <a:lumOff val="35000"/>
                                  </a:schemeClr>
                                </a:solidFill>
                                <a:latin typeface="Cambria Math" panose="02040503050406030204" pitchFamily="18" charset="0"/>
                              </a:rPr>
                              <m:t>=1</m:t>
                            </m:r>
                          </m:sub>
                          <m:sup>
                            <m:r>
                              <a:rPr lang="es-CO" sz="1400" b="0" i="1" dirty="0" smtClean="0">
                                <a:solidFill>
                                  <a:schemeClr val="tx1">
                                    <a:lumMod val="65000"/>
                                    <a:lumOff val="35000"/>
                                  </a:schemeClr>
                                </a:solidFill>
                                <a:latin typeface="Cambria Math" panose="02040503050406030204" pitchFamily="18" charset="0"/>
                              </a:rPr>
                              <m:t>𝑁</m:t>
                            </m:r>
                          </m:sup>
                          <m:e>
                            <m:sSubSup>
                              <m:sSubSupPr>
                                <m:ctrlPr>
                                  <a:rPr lang="es-CO" sz="1400" b="0" i="1" dirty="0" smtClean="0">
                                    <a:solidFill>
                                      <a:schemeClr val="tx1">
                                        <a:lumMod val="65000"/>
                                        <a:lumOff val="35000"/>
                                      </a:schemeClr>
                                    </a:solidFill>
                                    <a:latin typeface="Cambria Math" panose="02040503050406030204" pitchFamily="18" charset="0"/>
                                  </a:rPr>
                                </m:ctrlPr>
                              </m:sSubSupPr>
                              <m:e>
                                <m:r>
                                  <a:rPr lang="es-CO" sz="1400" b="0" i="1" dirty="0" smtClean="0">
                                    <a:solidFill>
                                      <a:schemeClr val="tx1">
                                        <a:lumMod val="65000"/>
                                        <a:lumOff val="35000"/>
                                      </a:schemeClr>
                                    </a:solidFill>
                                    <a:latin typeface="Cambria Math" panose="02040503050406030204" pitchFamily="18" charset="0"/>
                                  </a:rPr>
                                  <m:t>𝑒</m:t>
                                </m:r>
                              </m:e>
                              <m:sub>
                                <m:r>
                                  <a:rPr lang="es-CO" sz="1400" b="0" i="1" dirty="0" smtClean="0">
                                    <a:solidFill>
                                      <a:schemeClr val="tx1">
                                        <a:lumMod val="65000"/>
                                        <a:lumOff val="35000"/>
                                      </a:schemeClr>
                                    </a:solidFill>
                                    <a:latin typeface="Cambria Math" panose="02040503050406030204" pitchFamily="18" charset="0"/>
                                  </a:rPr>
                                  <m:t>𝑡</m:t>
                                </m:r>
                              </m:sub>
                              <m:sup>
                                <m:r>
                                  <a:rPr lang="es-CO" sz="1400" b="0" i="1" dirty="0" smtClean="0">
                                    <a:solidFill>
                                      <a:schemeClr val="tx1">
                                        <a:lumMod val="65000"/>
                                        <a:lumOff val="35000"/>
                                      </a:schemeClr>
                                    </a:solidFill>
                                    <a:latin typeface="Cambria Math" panose="02040503050406030204" pitchFamily="18" charset="0"/>
                                  </a:rPr>
                                  <m:t>2</m:t>
                                </m:r>
                              </m:sup>
                            </m:sSubSup>
                          </m:e>
                        </m:nary>
                        <m:r>
                          <a:rPr lang="es-CO" sz="1400" b="0" i="1" dirty="0" smtClean="0">
                            <a:solidFill>
                              <a:schemeClr val="tx1">
                                <a:lumMod val="65000"/>
                                <a:lumOff val="35000"/>
                              </a:schemeClr>
                            </a:solidFill>
                            <a:latin typeface="Cambria Math" panose="02040503050406030204" pitchFamily="18" charset="0"/>
                          </a:rPr>
                          <m:t> </m:t>
                        </m:r>
                      </m:oMath>
                    </m:oMathPara>
                  </a14:m>
                  <a:endParaRPr lang="es-CO" sz="1400" dirty="0">
                    <a:solidFill>
                      <a:schemeClr val="tx1">
                        <a:lumMod val="65000"/>
                        <a:lumOff val="35000"/>
                      </a:schemeClr>
                    </a:solidFill>
                    <a:latin typeface="TheSans 4-SemiLight" panose="02000403000000000003" pitchFamily="50" charset="0"/>
                  </a:endParaRPr>
                </a:p>
              </p:txBody>
            </p:sp>
          </mc:Choice>
          <mc:Fallback xmlns="">
            <p:sp>
              <p:nvSpPr>
                <p:cNvPr id="16" name="CuadroTexto 15">
                  <a:extLst>
                    <a:ext uri="{FF2B5EF4-FFF2-40B4-BE49-F238E27FC236}">
                      <a16:creationId xmlns=""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3339744" y="5320392"/>
                  <a:ext cx="682921" cy="698140"/>
                </a:xfrm>
                <a:prstGeom prst="rect">
                  <a:avLst/>
                </a:prstGeom>
                <a:blipFill rotWithShape="0">
                  <a:blip r:embed="rId4"/>
                  <a:stretch>
                    <a:fillRect/>
                  </a:stretch>
                </a:blipFill>
              </p:spPr>
              <p:txBody>
                <a:bodyPr/>
                <a:lstStyle/>
                <a:p>
                  <a:r>
                    <a:rPr lang="es-CO">
                      <a:noFill/>
                    </a:rPr>
                    <a:t> </a:t>
                  </a:r>
                </a:p>
              </p:txBody>
            </p:sp>
          </mc:Fallback>
        </mc:AlternateContent>
        <p:sp>
          <p:nvSpPr>
            <p:cNvPr id="26" name="CuadroTexto 25">
              <a:extLst>
                <a:ext uri="{FF2B5EF4-FFF2-40B4-BE49-F238E27FC236}">
                  <a16:creationId xmlns:a16="http://schemas.microsoft.com/office/drawing/2014/main" id="{B33D183C-22DF-43EE-8BB9-AA5D7B03C07F}"/>
                </a:ext>
              </a:extLst>
            </p:cNvPr>
            <p:cNvSpPr txBox="1"/>
            <p:nvPr/>
          </p:nvSpPr>
          <p:spPr>
            <a:xfrm>
              <a:off x="1120347" y="5407852"/>
              <a:ext cx="2109272" cy="523220"/>
            </a:xfrm>
            <a:prstGeom prst="rect">
              <a:avLst/>
            </a:prstGeom>
            <a:noFill/>
          </p:spPr>
          <p:txBody>
            <a:bodyPr wrap="square" rtlCol="0">
              <a:spAutoFit/>
            </a:bodyPr>
            <a:lstStyle/>
            <a:p>
              <a:pPr algn="ctr"/>
              <a:r>
                <a:rPr lang="es-MX" sz="1400" dirty="0">
                  <a:solidFill>
                    <a:schemeClr val="tx1">
                      <a:lumMod val="65000"/>
                      <a:lumOff val="35000"/>
                    </a:schemeClr>
                  </a:solidFill>
                  <a:latin typeface="TheSans 4-SemiLight" panose="02000403000000000003" pitchFamily="50" charset="0"/>
                </a:rPr>
                <a:t>Regresión L2 (Estimación de mínimos cuadrados) </a:t>
              </a:r>
              <a:endParaRPr lang="es-CO" sz="1400" dirty="0">
                <a:solidFill>
                  <a:schemeClr val="tx1">
                    <a:lumMod val="65000"/>
                    <a:lumOff val="35000"/>
                  </a:schemeClr>
                </a:solidFill>
                <a:latin typeface="TheSans 4-SemiLight" panose="02000403000000000003" pitchFamily="50" charset="0"/>
              </a:endParaRPr>
            </a:p>
          </p:txBody>
        </p:sp>
      </p:grpSp>
      <p:pic>
        <p:nvPicPr>
          <p:cNvPr id="22" name="Gráfico 21">
            <a:extLst>
              <a:ext uri="{FF2B5EF4-FFF2-40B4-BE49-F238E27FC236}">
                <a16:creationId xmlns:a16="http://schemas.microsoft.com/office/drawing/2014/main" id="{3997A4CD-3038-4577-874C-48E6A73E99C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171360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iterate type="lt">
                                    <p:tmPct val="0"/>
                                  </p:iterate>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fade">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500"/>
                                        <p:tgtEl>
                                          <p:spTgt spid="5"/>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iterate type="lt">
                                    <p:tmPct val="0"/>
                                  </p:iterate>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11"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Estimación por mínimos cuadrados</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2141537"/>
            <a:ext cx="10515600" cy="912381"/>
          </a:xfrm>
        </p:spPr>
        <p:txBody>
          <a:bodyPr>
            <a:normAutofit/>
          </a:bodyPr>
          <a:lstStyle/>
          <a:p>
            <a:pPr marL="0" indent="0">
              <a:buNone/>
            </a:pPr>
            <a:r>
              <a:rPr lang="es-MX" sz="2400" dirty="0">
                <a:solidFill>
                  <a:schemeClr val="tx1">
                    <a:lumMod val="65000"/>
                    <a:lumOff val="35000"/>
                  </a:schemeClr>
                </a:solidFill>
                <a:latin typeface="TheSans 4-SemiLight" panose="02000403000000000003" pitchFamily="50" charset="0"/>
              </a:rPr>
              <a:t>En la estimación por mínimos cuadrados se buscan los argumentos que minimicen la suma de los cuadrados de los errores</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B33D183C-22DF-43EE-8BB9-AA5D7B03C07F}"/>
                  </a:ext>
                </a:extLst>
              </p:cNvPr>
              <p:cNvSpPr txBox="1"/>
              <p:nvPr/>
            </p:nvSpPr>
            <p:spPr>
              <a:xfrm>
                <a:off x="1267750" y="3303983"/>
                <a:ext cx="3265243" cy="78470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nary>
                        <m:naryPr>
                          <m:chr m:val="∑"/>
                          <m:ctrlPr>
                            <a:rPr lang="es-CO" sz="1600" b="0" i="1" dirty="0" smtClean="0">
                              <a:solidFill>
                                <a:schemeClr val="tx1">
                                  <a:lumMod val="65000"/>
                                  <a:lumOff val="35000"/>
                                </a:schemeClr>
                              </a:solidFill>
                              <a:latin typeface="Cambria Math" panose="02040503050406030204" pitchFamily="18" charset="0"/>
                            </a:rPr>
                          </m:ctrlPr>
                        </m:naryPr>
                        <m:sub>
                          <m:r>
                            <a:rPr lang="es-CO" sz="1600" b="0" i="1" dirty="0" smtClean="0">
                              <a:solidFill>
                                <a:schemeClr val="tx1">
                                  <a:lumMod val="65000"/>
                                  <a:lumOff val="35000"/>
                                </a:schemeClr>
                              </a:solidFill>
                              <a:latin typeface="Cambria Math" panose="02040503050406030204" pitchFamily="18" charset="0"/>
                            </a:rPr>
                            <m:t>𝑡</m:t>
                          </m:r>
                          <m:r>
                            <a:rPr lang="es-CO" sz="1600" b="0" i="1" dirty="0" smtClean="0">
                              <a:solidFill>
                                <a:schemeClr val="tx1">
                                  <a:lumMod val="65000"/>
                                  <a:lumOff val="35000"/>
                                </a:schemeClr>
                              </a:solidFill>
                              <a:latin typeface="Cambria Math" panose="02040503050406030204" pitchFamily="18" charset="0"/>
                            </a:rPr>
                            <m:t>=1</m:t>
                          </m:r>
                        </m:sub>
                        <m:sup>
                          <m:r>
                            <a:rPr lang="es-CO" sz="1600" b="0" i="1" dirty="0" smtClean="0">
                              <a:solidFill>
                                <a:schemeClr val="tx1">
                                  <a:lumMod val="65000"/>
                                  <a:lumOff val="35000"/>
                                </a:schemeClr>
                              </a:solidFill>
                              <a:latin typeface="Cambria Math" panose="02040503050406030204" pitchFamily="18" charset="0"/>
                            </a:rPr>
                            <m:t>𝑁</m:t>
                          </m:r>
                        </m:sup>
                        <m:e>
                          <m:sSubSup>
                            <m:sSubSupPr>
                              <m:ctrlPr>
                                <a:rPr lang="es-CO" sz="1600" b="0" i="1" dirty="0" smtClean="0">
                                  <a:solidFill>
                                    <a:schemeClr val="tx1">
                                      <a:lumMod val="65000"/>
                                      <a:lumOff val="35000"/>
                                    </a:schemeClr>
                                  </a:solidFill>
                                  <a:latin typeface="Cambria Math" panose="02040503050406030204" pitchFamily="18" charset="0"/>
                                </a:rPr>
                              </m:ctrlPr>
                            </m:sSubSupPr>
                            <m:e>
                              <m:r>
                                <a:rPr lang="es-CO" sz="1600" b="0" i="1" dirty="0" smtClean="0">
                                  <a:solidFill>
                                    <a:schemeClr val="tx1">
                                      <a:lumMod val="65000"/>
                                      <a:lumOff val="35000"/>
                                    </a:schemeClr>
                                  </a:solidFill>
                                  <a:latin typeface="Cambria Math" panose="02040503050406030204" pitchFamily="18" charset="0"/>
                                </a:rPr>
                                <m:t>𝑒</m:t>
                              </m:r>
                            </m:e>
                            <m:sub>
                              <m:r>
                                <a:rPr lang="es-CO" sz="1600" b="0" i="1" dirty="0" smtClean="0">
                                  <a:solidFill>
                                    <a:schemeClr val="tx1">
                                      <a:lumMod val="65000"/>
                                      <a:lumOff val="35000"/>
                                    </a:schemeClr>
                                  </a:solidFill>
                                  <a:latin typeface="Cambria Math" panose="02040503050406030204" pitchFamily="18" charset="0"/>
                                </a:rPr>
                                <m:t>𝑡</m:t>
                              </m:r>
                            </m:sub>
                            <m:sup>
                              <m:r>
                                <a:rPr lang="es-CO" sz="1600" b="0" i="1" dirty="0" smtClean="0">
                                  <a:solidFill>
                                    <a:schemeClr val="tx1">
                                      <a:lumMod val="65000"/>
                                      <a:lumOff val="35000"/>
                                    </a:schemeClr>
                                  </a:solidFill>
                                  <a:latin typeface="Cambria Math" panose="02040503050406030204" pitchFamily="18" charset="0"/>
                                </a:rPr>
                                <m:t>2</m:t>
                              </m:r>
                            </m:sup>
                          </m:sSubSup>
                        </m:e>
                      </m:nary>
                      <m:r>
                        <a:rPr lang="es-CO" sz="1600" b="0" i="1" dirty="0" smtClean="0">
                          <a:solidFill>
                            <a:schemeClr val="tx1">
                              <a:lumMod val="65000"/>
                              <a:lumOff val="35000"/>
                            </a:schemeClr>
                          </a:solidFill>
                          <a:latin typeface="Cambria Math" panose="02040503050406030204" pitchFamily="18" charset="0"/>
                        </a:rPr>
                        <m:t>=</m:t>
                      </m:r>
                      <m:nary>
                        <m:naryPr>
                          <m:chr m:val="∑"/>
                          <m:ctrlPr>
                            <a:rPr lang="es-CO" sz="1600" i="1" dirty="0">
                              <a:solidFill>
                                <a:schemeClr val="tx1">
                                  <a:lumMod val="65000"/>
                                  <a:lumOff val="35000"/>
                                </a:schemeClr>
                              </a:solidFill>
                              <a:latin typeface="Cambria Math" panose="02040503050406030204" pitchFamily="18" charset="0"/>
                            </a:rPr>
                          </m:ctrlPr>
                        </m:naryPr>
                        <m:sub>
                          <m:r>
                            <a:rPr lang="es-CO" sz="1600" i="1" dirty="0">
                              <a:solidFill>
                                <a:schemeClr val="tx1">
                                  <a:lumMod val="65000"/>
                                  <a:lumOff val="35000"/>
                                </a:schemeClr>
                              </a:solidFill>
                              <a:latin typeface="Cambria Math" panose="02040503050406030204" pitchFamily="18" charset="0"/>
                            </a:rPr>
                            <m:t>𝑡</m:t>
                          </m:r>
                          <m:r>
                            <a:rPr lang="es-CO" sz="1600" i="1" dirty="0">
                              <a:solidFill>
                                <a:schemeClr val="tx1">
                                  <a:lumMod val="65000"/>
                                  <a:lumOff val="35000"/>
                                </a:schemeClr>
                              </a:solidFill>
                              <a:latin typeface="Cambria Math" panose="02040503050406030204" pitchFamily="18" charset="0"/>
                            </a:rPr>
                            <m:t>=1</m:t>
                          </m:r>
                        </m:sub>
                        <m:sup>
                          <m:r>
                            <a:rPr lang="es-CO" sz="1600" i="1" dirty="0">
                              <a:solidFill>
                                <a:schemeClr val="tx1">
                                  <a:lumMod val="65000"/>
                                  <a:lumOff val="35000"/>
                                </a:schemeClr>
                              </a:solidFill>
                              <a:latin typeface="Cambria Math" panose="02040503050406030204" pitchFamily="18" charset="0"/>
                            </a:rPr>
                            <m:t>𝑁</m:t>
                          </m:r>
                        </m:sup>
                        <m:e>
                          <m:sSup>
                            <m:sSupPr>
                              <m:ctrlPr>
                                <a:rPr lang="es-CO" sz="1600" b="0" i="1" dirty="0" smtClean="0">
                                  <a:solidFill>
                                    <a:schemeClr val="tx1">
                                      <a:lumMod val="65000"/>
                                      <a:lumOff val="35000"/>
                                    </a:schemeClr>
                                  </a:solidFill>
                                  <a:latin typeface="Cambria Math" panose="02040503050406030204" pitchFamily="18" charset="0"/>
                                </a:rPr>
                              </m:ctrlPr>
                            </m:sSupPr>
                            <m:e>
                              <m:d>
                                <m:dPr>
                                  <m:ctrlPr>
                                    <a:rPr lang="es-CO" sz="1600" b="0" i="1" dirty="0" smtClean="0">
                                      <a:solidFill>
                                        <a:schemeClr val="tx1">
                                          <a:lumMod val="65000"/>
                                          <a:lumOff val="35000"/>
                                        </a:schemeClr>
                                      </a:solidFill>
                                      <a:latin typeface="Cambria Math" panose="02040503050406030204" pitchFamily="18" charset="0"/>
                                    </a:rPr>
                                  </m:ctrlPr>
                                </m:dPr>
                                <m:e>
                                  <m:sSub>
                                    <m:sSubPr>
                                      <m:ctrlPr>
                                        <a:rPr lang="es-CO" sz="1600" b="0" i="1" dirty="0" smtClean="0">
                                          <a:solidFill>
                                            <a:schemeClr val="tx1">
                                              <a:lumMod val="65000"/>
                                              <a:lumOff val="35000"/>
                                            </a:schemeClr>
                                          </a:solidFill>
                                          <a:latin typeface="Cambria Math" panose="02040503050406030204" pitchFamily="18" charset="0"/>
                                        </a:rPr>
                                      </m:ctrlPr>
                                    </m:sSubPr>
                                    <m:e>
                                      <m:r>
                                        <a:rPr lang="es-CO" sz="1600" b="0" i="1" dirty="0" smtClean="0">
                                          <a:solidFill>
                                            <a:schemeClr val="tx1">
                                              <a:lumMod val="65000"/>
                                              <a:lumOff val="35000"/>
                                            </a:schemeClr>
                                          </a:solidFill>
                                          <a:latin typeface="Cambria Math" panose="02040503050406030204" pitchFamily="18" charset="0"/>
                                        </a:rPr>
                                        <m:t>𝑦</m:t>
                                      </m:r>
                                    </m:e>
                                    <m:sub>
                                      <m:r>
                                        <a:rPr lang="es-CO" sz="1600" b="0" i="1" dirty="0" smtClean="0">
                                          <a:solidFill>
                                            <a:schemeClr val="tx1">
                                              <a:lumMod val="65000"/>
                                              <a:lumOff val="35000"/>
                                            </a:schemeClr>
                                          </a:solidFill>
                                          <a:latin typeface="Cambria Math" panose="02040503050406030204" pitchFamily="18" charset="0"/>
                                        </a:rPr>
                                        <m:t>𝑡</m:t>
                                      </m:r>
                                    </m:sub>
                                  </m:sSub>
                                  <m:r>
                                    <a:rPr lang="es-CO" sz="1600" b="0" i="1" dirty="0" smtClean="0">
                                      <a:solidFill>
                                        <a:schemeClr val="tx1">
                                          <a:lumMod val="65000"/>
                                          <a:lumOff val="35000"/>
                                        </a:schemeClr>
                                      </a:solidFill>
                                      <a:latin typeface="Cambria Math" panose="02040503050406030204" pitchFamily="18" charset="0"/>
                                    </a:rPr>
                                    <m:t>−(</m:t>
                                  </m:r>
                                  <m:sSub>
                                    <m:sSubPr>
                                      <m:ctrlPr>
                                        <a:rPr lang="es-CO" sz="1600" b="0" i="1" dirty="0" smtClean="0">
                                          <a:solidFill>
                                            <a:schemeClr val="tx1">
                                              <a:lumMod val="65000"/>
                                              <a:lumOff val="35000"/>
                                            </a:schemeClr>
                                          </a:solidFill>
                                          <a:latin typeface="Cambria Math" panose="02040503050406030204" pitchFamily="18" charset="0"/>
                                        </a:rPr>
                                      </m:ctrlPr>
                                    </m:sSubPr>
                                    <m:e>
                                      <m:r>
                                        <a:rPr lang="es-CO" sz="1600" b="0" i="1" dirty="0" smtClean="0">
                                          <a:solidFill>
                                            <a:schemeClr val="tx1">
                                              <a:lumMod val="65000"/>
                                              <a:lumOff val="35000"/>
                                            </a:schemeClr>
                                          </a:solidFill>
                                          <a:latin typeface="Cambria Math" panose="02040503050406030204" pitchFamily="18" charset="0"/>
                                        </a:rPr>
                                        <m:t>𝛽</m:t>
                                      </m:r>
                                    </m:e>
                                    <m:sub>
                                      <m:r>
                                        <a:rPr lang="es-CO" sz="1600" b="0" i="1" dirty="0" smtClean="0">
                                          <a:solidFill>
                                            <a:schemeClr val="tx1">
                                              <a:lumMod val="65000"/>
                                              <a:lumOff val="35000"/>
                                            </a:schemeClr>
                                          </a:solidFill>
                                          <a:latin typeface="Cambria Math" panose="02040503050406030204" pitchFamily="18" charset="0"/>
                                        </a:rPr>
                                        <m:t>0</m:t>
                                      </m:r>
                                    </m:sub>
                                  </m:sSub>
                                  <m:r>
                                    <a:rPr lang="es-CO" sz="1600" b="0" i="1" dirty="0" smtClean="0">
                                      <a:solidFill>
                                        <a:schemeClr val="tx1">
                                          <a:lumMod val="65000"/>
                                          <a:lumOff val="35000"/>
                                        </a:schemeClr>
                                      </a:solidFill>
                                      <a:latin typeface="Cambria Math" panose="02040503050406030204" pitchFamily="18" charset="0"/>
                                    </a:rPr>
                                    <m:t>+</m:t>
                                  </m:r>
                                  <m:sSub>
                                    <m:sSubPr>
                                      <m:ctrlPr>
                                        <a:rPr lang="es-CO" sz="1600" b="0" i="1" dirty="0" smtClean="0">
                                          <a:solidFill>
                                            <a:schemeClr val="tx1">
                                              <a:lumMod val="65000"/>
                                              <a:lumOff val="35000"/>
                                            </a:schemeClr>
                                          </a:solidFill>
                                          <a:latin typeface="Cambria Math" panose="02040503050406030204" pitchFamily="18" charset="0"/>
                                        </a:rPr>
                                      </m:ctrlPr>
                                    </m:sSubPr>
                                    <m:e>
                                      <m:r>
                                        <a:rPr lang="es-CO" sz="1600" b="0" i="1" dirty="0" smtClean="0">
                                          <a:solidFill>
                                            <a:schemeClr val="tx1">
                                              <a:lumMod val="65000"/>
                                              <a:lumOff val="35000"/>
                                            </a:schemeClr>
                                          </a:solidFill>
                                          <a:latin typeface="Cambria Math" panose="02040503050406030204" pitchFamily="18" charset="0"/>
                                        </a:rPr>
                                        <m:t>𝛽</m:t>
                                      </m:r>
                                    </m:e>
                                    <m:sub>
                                      <m:r>
                                        <a:rPr lang="es-CO" sz="1600" b="0" i="1" dirty="0" smtClean="0">
                                          <a:solidFill>
                                            <a:schemeClr val="tx1">
                                              <a:lumMod val="65000"/>
                                              <a:lumOff val="35000"/>
                                            </a:schemeClr>
                                          </a:solidFill>
                                          <a:latin typeface="Cambria Math" panose="02040503050406030204" pitchFamily="18" charset="0"/>
                                        </a:rPr>
                                        <m:t>1</m:t>
                                      </m:r>
                                    </m:sub>
                                  </m:sSub>
                                  <m:r>
                                    <a:rPr lang="es-CO" sz="1600" b="0" i="1" dirty="0" smtClean="0">
                                      <a:solidFill>
                                        <a:schemeClr val="tx1">
                                          <a:lumMod val="65000"/>
                                          <a:lumOff val="35000"/>
                                        </a:schemeClr>
                                      </a:solidFill>
                                      <a:latin typeface="Cambria Math" panose="02040503050406030204" pitchFamily="18" charset="0"/>
                                    </a:rPr>
                                    <m:t>𝑥</m:t>
                                  </m:r>
                                  <m:r>
                                    <a:rPr lang="es-CO" sz="1600" b="0" i="1" dirty="0" smtClean="0">
                                      <a:solidFill>
                                        <a:schemeClr val="tx1">
                                          <a:lumMod val="65000"/>
                                          <a:lumOff val="35000"/>
                                        </a:schemeClr>
                                      </a:solidFill>
                                      <a:latin typeface="Cambria Math" panose="02040503050406030204" pitchFamily="18" charset="0"/>
                                    </a:rPr>
                                    <m:t>)</m:t>
                                  </m:r>
                                </m:e>
                              </m:d>
                            </m:e>
                            <m:sup>
                              <m:r>
                                <a:rPr lang="es-CO" sz="1600" b="0" i="1" dirty="0" smtClean="0">
                                  <a:solidFill>
                                    <a:schemeClr val="tx1">
                                      <a:lumMod val="65000"/>
                                      <a:lumOff val="35000"/>
                                    </a:schemeClr>
                                  </a:solidFill>
                                  <a:latin typeface="Cambria Math" panose="02040503050406030204" pitchFamily="18" charset="0"/>
                                </a:rPr>
                                <m:t>2</m:t>
                              </m:r>
                            </m:sup>
                          </m:sSup>
                        </m:e>
                      </m:nary>
                    </m:oMath>
                  </m:oMathPara>
                </a14:m>
                <a:endParaRPr lang="es-CO" sz="1600" dirty="0">
                  <a:solidFill>
                    <a:schemeClr val="tx1">
                      <a:lumMod val="65000"/>
                      <a:lumOff val="35000"/>
                    </a:schemeClr>
                  </a:solidFill>
                  <a:latin typeface="TheSans 4-SemiLight" panose="02000403000000000003" pitchFamily="50" charset="0"/>
                </a:endParaRPr>
              </a:p>
            </p:txBody>
          </p:sp>
        </mc:Choice>
        <mc:Fallback xmlns="">
          <p:sp>
            <p:nvSpPr>
              <p:cNvPr id="10" name="CuadroTexto 9">
                <a:extLst>
                  <a:ext uri="{FF2B5EF4-FFF2-40B4-BE49-F238E27FC236}">
                    <a16:creationId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1267750" y="3303983"/>
                <a:ext cx="3265243" cy="784702"/>
              </a:xfrm>
              <a:prstGeom prst="rect">
                <a:avLst/>
              </a:prstGeom>
              <a:blipFill>
                <a:blip r:embed="rId2"/>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3" name="CuadroTexto 12">
                <a:extLst>
                  <a:ext uri="{FF2B5EF4-FFF2-40B4-BE49-F238E27FC236}">
                    <a16:creationId xmlns:a16="http://schemas.microsoft.com/office/drawing/2014/main" id="{B33D183C-22DF-43EE-8BB9-AA5D7B03C07F}"/>
                  </a:ext>
                </a:extLst>
              </p:cNvPr>
              <p:cNvSpPr txBox="1"/>
              <p:nvPr/>
            </p:nvSpPr>
            <p:spPr>
              <a:xfrm>
                <a:off x="5534263" y="3448275"/>
                <a:ext cx="6026994" cy="2054665"/>
              </a:xfrm>
              <a:prstGeom prst="rect">
                <a:avLst/>
              </a:prstGeom>
              <a:noFill/>
            </p:spPr>
            <p:txBody>
              <a:bodyPr wrap="square" rtlCol="0">
                <a:spAutoFit/>
              </a:bodyPr>
              <a:lstStyle/>
              <a:p>
                <a:r>
                  <a:rPr lang="es-CO" sz="1400" dirty="0">
                    <a:solidFill>
                      <a:schemeClr val="accent1"/>
                    </a:solidFill>
                    <a:latin typeface="TheSans 4-SemiLight" panose="02000403000000000003" pitchFamily="50" charset="0"/>
                  </a:rPr>
                  <a:t>Obtención de los estimadores</a:t>
                </a:r>
              </a:p>
              <a:p>
                <a:endParaRPr lang="es-CO" sz="1400" dirty="0">
                  <a:solidFill>
                    <a:schemeClr val="tx1">
                      <a:lumMod val="65000"/>
                      <a:lumOff val="35000"/>
                    </a:schemeClr>
                  </a:solidFill>
                  <a:latin typeface="TheSans 4-SemiLight" panose="02000403000000000003" pitchFamily="50" charset="0"/>
                </a:endParaRPr>
              </a:p>
              <a:p>
                <a:pPr marL="342900" indent="-342900">
                  <a:buAutoNum type="arabicParenR"/>
                </a:pPr>
                <a:r>
                  <a:rPr lang="es-CO" sz="1400" dirty="0">
                    <a:solidFill>
                      <a:schemeClr val="tx1">
                        <a:lumMod val="65000"/>
                        <a:lumOff val="35000"/>
                      </a:schemeClr>
                    </a:solidFill>
                    <a:latin typeface="TheSans 4-SemiLight" panose="02000403000000000003" pitchFamily="50" charset="0"/>
                  </a:rPr>
                  <a:t>Desarrollar el cuadrado</a:t>
                </a:r>
              </a:p>
              <a:p>
                <a:pPr marL="342900" indent="-342900">
                  <a:buAutoNum type="arabicParenR"/>
                </a:pPr>
                <a:r>
                  <a:rPr lang="es-CO" sz="1400" dirty="0">
                    <a:solidFill>
                      <a:schemeClr val="tx1">
                        <a:lumMod val="65000"/>
                        <a:lumOff val="35000"/>
                      </a:schemeClr>
                    </a:solidFill>
                    <a:latin typeface="TheSans 4-SemiLight" panose="02000403000000000003" pitchFamily="50" charset="0"/>
                  </a:rPr>
                  <a:t>Derivar respecto a </a:t>
                </a:r>
                <a14:m>
                  <m:oMath xmlns:m="http://schemas.openxmlformats.org/officeDocument/2006/math">
                    <m:sSub>
                      <m:sSubPr>
                        <m:ctrlPr>
                          <a:rPr lang="es-CO" sz="1400" i="1" dirty="0">
                            <a:solidFill>
                              <a:schemeClr val="tx1">
                                <a:lumMod val="65000"/>
                                <a:lumOff val="35000"/>
                              </a:schemeClr>
                            </a:solidFill>
                            <a:latin typeface="Cambria Math" panose="02040503050406030204" pitchFamily="18" charset="0"/>
                          </a:rPr>
                        </m:ctrlPr>
                      </m:sSubPr>
                      <m:e>
                        <m:r>
                          <a:rPr lang="es-CO" sz="1400" i="1" dirty="0">
                            <a:solidFill>
                              <a:schemeClr val="tx1">
                                <a:lumMod val="65000"/>
                                <a:lumOff val="35000"/>
                              </a:schemeClr>
                            </a:solidFill>
                            <a:latin typeface="Cambria Math" panose="02040503050406030204" pitchFamily="18" charset="0"/>
                          </a:rPr>
                          <m:t>𝛽</m:t>
                        </m:r>
                      </m:e>
                      <m:sub>
                        <m:r>
                          <a:rPr lang="es-CO" sz="1400" i="1" dirty="0">
                            <a:solidFill>
                              <a:schemeClr val="tx1">
                                <a:lumMod val="65000"/>
                                <a:lumOff val="35000"/>
                              </a:schemeClr>
                            </a:solidFill>
                            <a:latin typeface="Cambria Math" panose="02040503050406030204" pitchFamily="18" charset="0"/>
                          </a:rPr>
                          <m:t>0</m:t>
                        </m:r>
                      </m:sub>
                    </m:sSub>
                  </m:oMath>
                </a14:m>
                <a:r>
                  <a:rPr lang="es-CO" sz="1400" dirty="0">
                    <a:solidFill>
                      <a:schemeClr val="tx1">
                        <a:lumMod val="65000"/>
                        <a:lumOff val="35000"/>
                      </a:schemeClr>
                    </a:solidFill>
                    <a:latin typeface="TheSans 4-SemiLight" panose="02000403000000000003" pitchFamily="50" charset="0"/>
                  </a:rPr>
                  <a:t> y </a:t>
                </a:r>
                <a14:m>
                  <m:oMath xmlns:m="http://schemas.openxmlformats.org/officeDocument/2006/math">
                    <m:sSub>
                      <m:sSubPr>
                        <m:ctrlPr>
                          <a:rPr lang="es-CO" sz="1400" i="1" dirty="0">
                            <a:solidFill>
                              <a:schemeClr val="tx1">
                                <a:lumMod val="65000"/>
                                <a:lumOff val="35000"/>
                              </a:schemeClr>
                            </a:solidFill>
                            <a:latin typeface="Cambria Math" panose="02040503050406030204" pitchFamily="18" charset="0"/>
                          </a:rPr>
                        </m:ctrlPr>
                      </m:sSubPr>
                      <m:e>
                        <m:r>
                          <a:rPr lang="es-CO" sz="1400" i="1" dirty="0">
                            <a:solidFill>
                              <a:schemeClr val="tx1">
                                <a:lumMod val="65000"/>
                                <a:lumOff val="35000"/>
                              </a:schemeClr>
                            </a:solidFill>
                            <a:latin typeface="Cambria Math" panose="02040503050406030204" pitchFamily="18" charset="0"/>
                          </a:rPr>
                          <m:t>𝛽</m:t>
                        </m:r>
                      </m:e>
                      <m:sub>
                        <m:r>
                          <a:rPr lang="es-CO" sz="1400" b="0" i="1" dirty="0" smtClean="0">
                            <a:solidFill>
                              <a:schemeClr val="tx1">
                                <a:lumMod val="65000"/>
                                <a:lumOff val="35000"/>
                              </a:schemeClr>
                            </a:solidFill>
                            <a:latin typeface="Cambria Math" panose="02040503050406030204" pitchFamily="18" charset="0"/>
                          </a:rPr>
                          <m:t>1</m:t>
                        </m:r>
                      </m:sub>
                    </m:sSub>
                  </m:oMath>
                </a14:m>
                <a:r>
                  <a:rPr lang="es-CO" sz="1400" dirty="0">
                    <a:solidFill>
                      <a:schemeClr val="tx1">
                        <a:lumMod val="65000"/>
                        <a:lumOff val="35000"/>
                      </a:schemeClr>
                    </a:solidFill>
                    <a:latin typeface="TheSans 4-SemiLight" panose="02000403000000000003" pitchFamily="50" charset="0"/>
                  </a:rPr>
                  <a:t> e igualar a cero</a:t>
                </a:r>
              </a:p>
              <a:p>
                <a:pPr marL="342900" indent="-342900">
                  <a:buAutoNum type="arabicParenR"/>
                </a:pPr>
                <a:r>
                  <a:rPr lang="es-CO" sz="1400" dirty="0">
                    <a:solidFill>
                      <a:schemeClr val="tx1">
                        <a:lumMod val="65000"/>
                        <a:lumOff val="35000"/>
                      </a:schemeClr>
                    </a:solidFill>
                    <a:latin typeface="TheSans 4-SemiLight" panose="02000403000000000003" pitchFamily="50" charset="0"/>
                  </a:rPr>
                  <a:t>Despejar los valores de </a:t>
                </a:r>
                <a14:m>
                  <m:oMath xmlns:m="http://schemas.openxmlformats.org/officeDocument/2006/math">
                    <m:sSub>
                      <m:sSubPr>
                        <m:ctrlPr>
                          <a:rPr lang="es-CO" sz="1400" i="1" dirty="0">
                            <a:solidFill>
                              <a:schemeClr val="tx1">
                                <a:lumMod val="65000"/>
                                <a:lumOff val="35000"/>
                              </a:schemeClr>
                            </a:solidFill>
                            <a:latin typeface="Cambria Math" panose="02040503050406030204" pitchFamily="18" charset="0"/>
                          </a:rPr>
                        </m:ctrlPr>
                      </m:sSubPr>
                      <m:e>
                        <m:r>
                          <a:rPr lang="es-CO" sz="1400" i="1" dirty="0">
                            <a:solidFill>
                              <a:schemeClr val="tx1">
                                <a:lumMod val="65000"/>
                                <a:lumOff val="35000"/>
                              </a:schemeClr>
                            </a:solidFill>
                            <a:latin typeface="Cambria Math" panose="02040503050406030204" pitchFamily="18" charset="0"/>
                          </a:rPr>
                          <m:t>𝛽</m:t>
                        </m:r>
                      </m:e>
                      <m:sub>
                        <m:r>
                          <a:rPr lang="es-CO" sz="1400" i="1" dirty="0">
                            <a:solidFill>
                              <a:schemeClr val="tx1">
                                <a:lumMod val="65000"/>
                                <a:lumOff val="35000"/>
                              </a:schemeClr>
                            </a:solidFill>
                            <a:latin typeface="Cambria Math" panose="02040503050406030204" pitchFamily="18" charset="0"/>
                          </a:rPr>
                          <m:t>0</m:t>
                        </m:r>
                      </m:sub>
                    </m:sSub>
                  </m:oMath>
                </a14:m>
                <a:r>
                  <a:rPr lang="es-CO" sz="1400" dirty="0">
                    <a:solidFill>
                      <a:schemeClr val="tx1">
                        <a:lumMod val="65000"/>
                        <a:lumOff val="35000"/>
                      </a:schemeClr>
                    </a:solidFill>
                    <a:latin typeface="TheSans 4-SemiLight" panose="02000403000000000003" pitchFamily="50" charset="0"/>
                  </a:rPr>
                  <a:t> y </a:t>
                </a:r>
                <a14:m>
                  <m:oMath xmlns:m="http://schemas.openxmlformats.org/officeDocument/2006/math">
                    <m:sSub>
                      <m:sSubPr>
                        <m:ctrlPr>
                          <a:rPr lang="es-CO" sz="1400" i="1" dirty="0">
                            <a:solidFill>
                              <a:schemeClr val="tx1">
                                <a:lumMod val="65000"/>
                                <a:lumOff val="35000"/>
                              </a:schemeClr>
                            </a:solidFill>
                            <a:latin typeface="Cambria Math" panose="02040503050406030204" pitchFamily="18" charset="0"/>
                          </a:rPr>
                        </m:ctrlPr>
                      </m:sSubPr>
                      <m:e>
                        <m:r>
                          <a:rPr lang="es-CO" sz="1400" i="1" dirty="0">
                            <a:solidFill>
                              <a:schemeClr val="tx1">
                                <a:lumMod val="65000"/>
                                <a:lumOff val="35000"/>
                              </a:schemeClr>
                            </a:solidFill>
                            <a:latin typeface="Cambria Math" panose="02040503050406030204" pitchFamily="18" charset="0"/>
                          </a:rPr>
                          <m:t>𝛽</m:t>
                        </m:r>
                      </m:e>
                      <m:sub>
                        <m:r>
                          <a:rPr lang="es-CO" sz="1400" b="0" i="1" dirty="0" smtClean="0">
                            <a:solidFill>
                              <a:schemeClr val="tx1">
                                <a:lumMod val="65000"/>
                                <a:lumOff val="35000"/>
                              </a:schemeClr>
                            </a:solidFill>
                            <a:latin typeface="Cambria Math" panose="02040503050406030204" pitchFamily="18" charset="0"/>
                          </a:rPr>
                          <m:t>1</m:t>
                        </m:r>
                      </m:sub>
                    </m:sSub>
                  </m:oMath>
                </a14:m>
                <a:r>
                  <a:rPr lang="es-CO" sz="1400" dirty="0">
                    <a:solidFill>
                      <a:schemeClr val="tx1">
                        <a:lumMod val="65000"/>
                        <a:lumOff val="35000"/>
                      </a:schemeClr>
                    </a:solidFill>
                    <a:latin typeface="TheSans 4-SemiLight" panose="02000403000000000003" pitchFamily="50" charset="0"/>
                  </a:rPr>
                  <a:t> del sistema de ecuaciones obtenido en 2.</a:t>
                </a:r>
              </a:p>
              <a:p>
                <a:pPr marL="342900" indent="-342900">
                  <a:buAutoNum type="arabicParenR"/>
                </a:pPr>
                <a:r>
                  <a:rPr lang="es-CO" sz="1400" dirty="0">
                    <a:solidFill>
                      <a:schemeClr val="tx1">
                        <a:lumMod val="65000"/>
                        <a:lumOff val="35000"/>
                      </a:schemeClr>
                    </a:solidFill>
                    <a:latin typeface="TheSans 4-SemiLight" panose="02000403000000000003" pitchFamily="50" charset="0"/>
                  </a:rPr>
                  <a:t>Usar </a:t>
                </a:r>
                <a14:m>
                  <m:oMath xmlns:m="http://schemas.openxmlformats.org/officeDocument/2006/math">
                    <m:sSub>
                      <m:sSubPr>
                        <m:ctrlPr>
                          <a:rPr lang="es-CO" sz="1400" i="1" dirty="0">
                            <a:solidFill>
                              <a:schemeClr val="tx1">
                                <a:lumMod val="65000"/>
                                <a:lumOff val="35000"/>
                              </a:schemeClr>
                            </a:solidFill>
                            <a:latin typeface="Cambria Math" panose="02040503050406030204" pitchFamily="18" charset="0"/>
                          </a:rPr>
                        </m:ctrlPr>
                      </m:sSubPr>
                      <m:e>
                        <m:acc>
                          <m:accPr>
                            <m:chr m:val="̂"/>
                            <m:ctrlPr>
                              <a:rPr lang="es-CO" sz="1400" b="0" i="1" dirty="0" smtClean="0">
                                <a:solidFill>
                                  <a:schemeClr val="tx1">
                                    <a:lumMod val="65000"/>
                                    <a:lumOff val="35000"/>
                                  </a:schemeClr>
                                </a:solidFill>
                                <a:latin typeface="Cambria Math" panose="02040503050406030204" pitchFamily="18" charset="0"/>
                              </a:rPr>
                            </m:ctrlPr>
                          </m:accPr>
                          <m:e>
                            <m:r>
                              <a:rPr lang="es-CO" sz="1400" i="1" dirty="0">
                                <a:solidFill>
                                  <a:schemeClr val="tx1">
                                    <a:lumMod val="65000"/>
                                    <a:lumOff val="35000"/>
                                  </a:schemeClr>
                                </a:solidFill>
                                <a:latin typeface="Cambria Math" panose="02040503050406030204" pitchFamily="18" charset="0"/>
                              </a:rPr>
                              <m:t>𝛽</m:t>
                            </m:r>
                          </m:e>
                        </m:acc>
                      </m:e>
                      <m:sub>
                        <m:r>
                          <a:rPr lang="es-CO" sz="1400" i="1" dirty="0">
                            <a:solidFill>
                              <a:schemeClr val="tx1">
                                <a:lumMod val="65000"/>
                                <a:lumOff val="35000"/>
                              </a:schemeClr>
                            </a:solidFill>
                            <a:latin typeface="Cambria Math" panose="02040503050406030204" pitchFamily="18" charset="0"/>
                          </a:rPr>
                          <m:t>0</m:t>
                        </m:r>
                      </m:sub>
                    </m:sSub>
                  </m:oMath>
                </a14:m>
                <a:r>
                  <a:rPr lang="es-CO" sz="1400" dirty="0">
                    <a:solidFill>
                      <a:schemeClr val="tx1">
                        <a:lumMod val="65000"/>
                        <a:lumOff val="35000"/>
                      </a:schemeClr>
                    </a:solidFill>
                    <a:latin typeface="TheSans 4-SemiLight" panose="02000403000000000003" pitchFamily="50" charset="0"/>
                  </a:rPr>
                  <a:t> y </a:t>
                </a:r>
                <a14:m>
                  <m:oMath xmlns:m="http://schemas.openxmlformats.org/officeDocument/2006/math">
                    <m:sSub>
                      <m:sSubPr>
                        <m:ctrlPr>
                          <a:rPr lang="es-CO" sz="1400" i="1" dirty="0">
                            <a:solidFill>
                              <a:schemeClr val="tx1">
                                <a:lumMod val="65000"/>
                                <a:lumOff val="35000"/>
                              </a:schemeClr>
                            </a:solidFill>
                            <a:latin typeface="Cambria Math" panose="02040503050406030204" pitchFamily="18" charset="0"/>
                          </a:rPr>
                        </m:ctrlPr>
                      </m:sSubPr>
                      <m:e>
                        <m:acc>
                          <m:accPr>
                            <m:chr m:val="̂"/>
                            <m:ctrlPr>
                              <a:rPr lang="es-CO" sz="1400" b="0" i="1" dirty="0" smtClean="0">
                                <a:solidFill>
                                  <a:schemeClr val="tx1">
                                    <a:lumMod val="65000"/>
                                    <a:lumOff val="35000"/>
                                  </a:schemeClr>
                                </a:solidFill>
                                <a:latin typeface="Cambria Math" panose="02040503050406030204" pitchFamily="18" charset="0"/>
                              </a:rPr>
                            </m:ctrlPr>
                          </m:accPr>
                          <m:e>
                            <m:r>
                              <a:rPr lang="es-CO" sz="1400" i="1" dirty="0">
                                <a:solidFill>
                                  <a:schemeClr val="tx1">
                                    <a:lumMod val="65000"/>
                                    <a:lumOff val="35000"/>
                                  </a:schemeClr>
                                </a:solidFill>
                                <a:latin typeface="Cambria Math" panose="02040503050406030204" pitchFamily="18" charset="0"/>
                              </a:rPr>
                              <m:t>𝛽</m:t>
                            </m:r>
                          </m:e>
                        </m:acc>
                      </m:e>
                      <m:sub>
                        <m:r>
                          <a:rPr lang="es-CO" sz="1400" b="0" i="1" dirty="0" smtClean="0">
                            <a:solidFill>
                              <a:schemeClr val="tx1">
                                <a:lumMod val="65000"/>
                                <a:lumOff val="35000"/>
                              </a:schemeClr>
                            </a:solidFill>
                            <a:latin typeface="Cambria Math" panose="02040503050406030204" pitchFamily="18" charset="0"/>
                          </a:rPr>
                          <m:t>1</m:t>
                        </m:r>
                      </m:sub>
                    </m:sSub>
                  </m:oMath>
                </a14:m>
                <a:r>
                  <a:rPr lang="es-CO" sz="1400" dirty="0">
                    <a:solidFill>
                      <a:schemeClr val="tx1">
                        <a:lumMod val="65000"/>
                        <a:lumOff val="35000"/>
                      </a:schemeClr>
                    </a:solidFill>
                    <a:latin typeface="TheSans 4-SemiLight" panose="02000403000000000003" pitchFamily="50" charset="0"/>
                  </a:rPr>
                  <a:t> como estimadores para calcular la media a predecir</a:t>
                </a:r>
              </a:p>
              <a:p>
                <a:r>
                  <a:rPr lang="es-CO" sz="1400" dirty="0">
                    <a:solidFill>
                      <a:schemeClr val="tx1">
                        <a:lumMod val="65000"/>
                        <a:lumOff val="35000"/>
                      </a:schemeClr>
                    </a:solidFill>
                    <a:latin typeface="TheSans 4-SemiLight" panose="02000403000000000003" pitchFamily="50" charset="0"/>
                  </a:rPr>
                  <a:t> </a:t>
                </a:r>
                <a14:m>
                  <m:oMath xmlns:m="http://schemas.openxmlformats.org/officeDocument/2006/math">
                    <m:r>
                      <a:rPr lang="es-CO" sz="1400" i="1" dirty="0" smtClean="0">
                        <a:solidFill>
                          <a:schemeClr val="tx1">
                            <a:lumMod val="65000"/>
                            <a:lumOff val="35000"/>
                          </a:schemeClr>
                        </a:solidFill>
                        <a:latin typeface="Cambria Math" panose="02040503050406030204" pitchFamily="18" charset="0"/>
                      </a:rPr>
                      <m:t>𝜇</m:t>
                    </m:r>
                    <m:r>
                      <a:rPr lang="es-CO" sz="1400" b="0" i="1" dirty="0" smtClean="0">
                        <a:solidFill>
                          <a:schemeClr val="tx1">
                            <a:lumMod val="65000"/>
                            <a:lumOff val="35000"/>
                          </a:schemeClr>
                        </a:solidFill>
                        <a:latin typeface="Cambria Math" panose="02040503050406030204" pitchFamily="18" charset="0"/>
                      </a:rPr>
                      <m:t>=</m:t>
                    </m:r>
                    <m:sSub>
                      <m:sSubPr>
                        <m:ctrlPr>
                          <a:rPr lang="es-CO" sz="1400" i="1" dirty="0">
                            <a:solidFill>
                              <a:schemeClr val="tx1">
                                <a:lumMod val="65000"/>
                                <a:lumOff val="35000"/>
                              </a:schemeClr>
                            </a:solidFill>
                            <a:latin typeface="Cambria Math" panose="02040503050406030204" pitchFamily="18" charset="0"/>
                          </a:rPr>
                        </m:ctrlPr>
                      </m:sSubPr>
                      <m:e>
                        <m:acc>
                          <m:accPr>
                            <m:chr m:val="̂"/>
                            <m:ctrlPr>
                              <a:rPr lang="es-CO" sz="1400" b="0" i="1" dirty="0" smtClean="0">
                                <a:solidFill>
                                  <a:schemeClr val="tx1">
                                    <a:lumMod val="65000"/>
                                    <a:lumOff val="35000"/>
                                  </a:schemeClr>
                                </a:solidFill>
                                <a:latin typeface="Cambria Math" panose="02040503050406030204" pitchFamily="18" charset="0"/>
                              </a:rPr>
                            </m:ctrlPr>
                          </m:accPr>
                          <m:e>
                            <m:r>
                              <a:rPr lang="es-CO" sz="1400" i="1" dirty="0">
                                <a:solidFill>
                                  <a:schemeClr val="tx1">
                                    <a:lumMod val="65000"/>
                                    <a:lumOff val="35000"/>
                                  </a:schemeClr>
                                </a:solidFill>
                                <a:latin typeface="Cambria Math" panose="02040503050406030204" pitchFamily="18" charset="0"/>
                              </a:rPr>
                              <m:t>𝛽</m:t>
                            </m:r>
                          </m:e>
                        </m:acc>
                      </m:e>
                      <m:sub>
                        <m:r>
                          <a:rPr lang="es-CO" sz="1400" i="1" dirty="0">
                            <a:solidFill>
                              <a:schemeClr val="tx1">
                                <a:lumMod val="65000"/>
                                <a:lumOff val="35000"/>
                              </a:schemeClr>
                            </a:solidFill>
                            <a:latin typeface="Cambria Math" panose="02040503050406030204" pitchFamily="18" charset="0"/>
                          </a:rPr>
                          <m:t>0</m:t>
                        </m:r>
                      </m:sub>
                    </m:sSub>
                    <m:r>
                      <a:rPr lang="es-CO" sz="1400" i="1" dirty="0">
                        <a:solidFill>
                          <a:schemeClr val="tx1">
                            <a:lumMod val="65000"/>
                            <a:lumOff val="35000"/>
                          </a:schemeClr>
                        </a:solidFill>
                        <a:latin typeface="Cambria Math" panose="02040503050406030204" pitchFamily="18" charset="0"/>
                      </a:rPr>
                      <m:t>+</m:t>
                    </m:r>
                    <m:sSub>
                      <m:sSubPr>
                        <m:ctrlPr>
                          <a:rPr lang="es-CO" sz="1400" i="1" dirty="0">
                            <a:solidFill>
                              <a:schemeClr val="tx1">
                                <a:lumMod val="65000"/>
                                <a:lumOff val="35000"/>
                              </a:schemeClr>
                            </a:solidFill>
                            <a:latin typeface="Cambria Math" panose="02040503050406030204" pitchFamily="18" charset="0"/>
                          </a:rPr>
                        </m:ctrlPr>
                      </m:sSubPr>
                      <m:e>
                        <m:acc>
                          <m:accPr>
                            <m:chr m:val="̂"/>
                            <m:ctrlPr>
                              <a:rPr lang="es-CO" sz="1400" b="0" i="1" dirty="0" smtClean="0">
                                <a:solidFill>
                                  <a:schemeClr val="tx1">
                                    <a:lumMod val="65000"/>
                                    <a:lumOff val="35000"/>
                                  </a:schemeClr>
                                </a:solidFill>
                                <a:latin typeface="Cambria Math" panose="02040503050406030204" pitchFamily="18" charset="0"/>
                              </a:rPr>
                            </m:ctrlPr>
                          </m:accPr>
                          <m:e>
                            <m:r>
                              <a:rPr lang="es-CO" sz="1400" i="1" dirty="0">
                                <a:solidFill>
                                  <a:schemeClr val="tx1">
                                    <a:lumMod val="65000"/>
                                    <a:lumOff val="35000"/>
                                  </a:schemeClr>
                                </a:solidFill>
                                <a:latin typeface="Cambria Math" panose="02040503050406030204" pitchFamily="18" charset="0"/>
                              </a:rPr>
                              <m:t>𝛽</m:t>
                            </m:r>
                          </m:e>
                        </m:acc>
                      </m:e>
                      <m:sub>
                        <m:r>
                          <a:rPr lang="es-CO" sz="1400" i="1" dirty="0">
                            <a:solidFill>
                              <a:schemeClr val="tx1">
                                <a:lumMod val="65000"/>
                                <a:lumOff val="35000"/>
                              </a:schemeClr>
                            </a:solidFill>
                            <a:latin typeface="Cambria Math" panose="02040503050406030204" pitchFamily="18" charset="0"/>
                          </a:rPr>
                          <m:t>1</m:t>
                        </m:r>
                      </m:sub>
                    </m:sSub>
                    <m:r>
                      <a:rPr lang="es-CO" sz="1400" i="1" dirty="0">
                        <a:solidFill>
                          <a:schemeClr val="tx1">
                            <a:lumMod val="65000"/>
                            <a:lumOff val="35000"/>
                          </a:schemeClr>
                        </a:solidFill>
                        <a:latin typeface="Cambria Math" panose="02040503050406030204" pitchFamily="18" charset="0"/>
                      </a:rPr>
                      <m:t>𝑥</m:t>
                    </m:r>
                  </m:oMath>
                </a14:m>
                <a:endParaRPr lang="es-CO" sz="1400" dirty="0">
                  <a:solidFill>
                    <a:schemeClr val="tx1">
                      <a:lumMod val="65000"/>
                      <a:lumOff val="35000"/>
                    </a:schemeClr>
                  </a:solidFill>
                  <a:latin typeface="TheSans 4-SemiLight" panose="02000403000000000003" pitchFamily="50" charset="0"/>
                </a:endParaRPr>
              </a:p>
              <a:p>
                <a:endParaRPr lang="es-CO" sz="1400" dirty="0">
                  <a:solidFill>
                    <a:schemeClr val="tx1">
                      <a:lumMod val="65000"/>
                      <a:lumOff val="35000"/>
                    </a:schemeClr>
                  </a:solidFill>
                  <a:latin typeface="TheSans 4-SemiLight" panose="02000403000000000003" pitchFamily="50" charset="0"/>
                </a:endParaRPr>
              </a:p>
              <a:p>
                <a:r>
                  <a:rPr lang="es-CO" sz="1400" dirty="0">
                    <a:solidFill>
                      <a:schemeClr val="tx1">
                        <a:lumMod val="65000"/>
                        <a:lumOff val="35000"/>
                      </a:schemeClr>
                    </a:solidFill>
                    <a:latin typeface="TheSans 4-SemiLight" panose="02000403000000000003" pitchFamily="50" charset="0"/>
                  </a:rPr>
                  <a:t>El procedimiento completo puede ser encontrado en [</a:t>
                </a:r>
                <a:r>
                  <a:rPr lang="es-CO" sz="1400" dirty="0" err="1">
                    <a:solidFill>
                      <a:schemeClr val="tx1">
                        <a:lumMod val="65000"/>
                        <a:lumOff val="35000"/>
                      </a:schemeClr>
                    </a:solidFill>
                    <a:latin typeface="TheSans 4-SemiLight" panose="02000403000000000003" pitchFamily="50" charset="0"/>
                  </a:rPr>
                  <a:t>Ref</a:t>
                </a:r>
                <a:r>
                  <a:rPr lang="es-CO" sz="1400" dirty="0">
                    <a:solidFill>
                      <a:schemeClr val="tx1">
                        <a:lumMod val="65000"/>
                        <a:lumOff val="35000"/>
                      </a:schemeClr>
                    </a:solidFill>
                    <a:latin typeface="TheSans 4-SemiLight" panose="02000403000000000003" pitchFamily="50" charset="0"/>
                  </a:rPr>
                  <a:t> 1 – </a:t>
                </a:r>
                <a:r>
                  <a:rPr lang="es-CO" sz="1400" dirty="0" err="1">
                    <a:solidFill>
                      <a:schemeClr val="tx1">
                        <a:lumMod val="65000"/>
                        <a:lumOff val="35000"/>
                      </a:schemeClr>
                    </a:solidFill>
                    <a:latin typeface="TheSans 4-SemiLight" panose="02000403000000000003" pitchFamily="50" charset="0"/>
                  </a:rPr>
                  <a:t>pag</a:t>
                </a:r>
                <a:r>
                  <a:rPr lang="es-CO" sz="1400" dirty="0">
                    <a:solidFill>
                      <a:schemeClr val="tx1">
                        <a:lumMod val="65000"/>
                        <a:lumOff val="35000"/>
                      </a:schemeClr>
                    </a:solidFill>
                    <a:latin typeface="TheSans 4-SemiLight" panose="02000403000000000003" pitchFamily="50" charset="0"/>
                  </a:rPr>
                  <a:t> 540]</a:t>
                </a:r>
              </a:p>
            </p:txBody>
          </p:sp>
        </mc:Choice>
        <mc:Fallback xmlns="">
          <p:sp>
            <p:nvSpPr>
              <p:cNvPr id="13" name="CuadroTexto 12">
                <a:extLst>
                  <a:ext uri="{FF2B5EF4-FFF2-40B4-BE49-F238E27FC236}">
                    <a16:creationId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5534263" y="3448275"/>
                <a:ext cx="6026994" cy="2054665"/>
              </a:xfrm>
              <a:prstGeom prst="rect">
                <a:avLst/>
              </a:prstGeom>
              <a:blipFill>
                <a:blip r:embed="rId3"/>
                <a:stretch>
                  <a:fillRect l="-303" t="-593" b="-2077"/>
                </a:stretch>
              </a:blipFill>
            </p:spPr>
            <p:txBody>
              <a:bodyPr/>
              <a:lstStyle/>
              <a:p>
                <a:r>
                  <a:rPr lang="es-CO">
                    <a:noFill/>
                  </a:rPr>
                  <a:t> </a:t>
                </a:r>
              </a:p>
            </p:txBody>
          </p:sp>
        </mc:Fallback>
      </mc:AlternateContent>
      <p:cxnSp>
        <p:nvCxnSpPr>
          <p:cNvPr id="33" name="Conector recto 32">
            <a:extLst>
              <a:ext uri="{FF2B5EF4-FFF2-40B4-BE49-F238E27FC236}">
                <a16:creationId xmlns:a16="http://schemas.microsoft.com/office/drawing/2014/main" id="{C3346C4C-B23F-4929-BA8B-25B06645B7E1}"/>
              </a:ext>
            </a:extLst>
          </p:cNvPr>
          <p:cNvCxnSpPr>
            <a:cxnSpLocks/>
          </p:cNvCxnSpPr>
          <p:nvPr/>
        </p:nvCxnSpPr>
        <p:spPr>
          <a:xfrm>
            <a:off x="1911491" y="4937777"/>
            <a:ext cx="0" cy="1808736"/>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66B35337-790E-4B3A-B76D-9067BD8F0004}"/>
              </a:ext>
            </a:extLst>
          </p:cNvPr>
          <p:cNvCxnSpPr>
            <a:cxnSpLocks/>
          </p:cNvCxnSpPr>
          <p:nvPr/>
        </p:nvCxnSpPr>
        <p:spPr>
          <a:xfrm flipH="1">
            <a:off x="1510683" y="6397769"/>
            <a:ext cx="2375912" cy="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EC44ACD3-215C-4602-BEE6-C8DABF9FF308}"/>
              </a:ext>
            </a:extLst>
          </p:cNvPr>
          <p:cNvCxnSpPr>
            <a:cxnSpLocks/>
          </p:cNvCxnSpPr>
          <p:nvPr/>
        </p:nvCxnSpPr>
        <p:spPr>
          <a:xfrm flipV="1">
            <a:off x="1510683" y="5076499"/>
            <a:ext cx="2230044" cy="1139663"/>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upo 35">
            <a:extLst>
              <a:ext uri="{FF2B5EF4-FFF2-40B4-BE49-F238E27FC236}">
                <a16:creationId xmlns:a16="http://schemas.microsoft.com/office/drawing/2014/main" id="{3309A734-81CE-42E3-8745-DA5CE77C921C}"/>
              </a:ext>
            </a:extLst>
          </p:cNvPr>
          <p:cNvGrpSpPr/>
          <p:nvPr/>
        </p:nvGrpSpPr>
        <p:grpSpPr>
          <a:xfrm>
            <a:off x="2021411" y="5181108"/>
            <a:ext cx="1116712" cy="835913"/>
            <a:chOff x="5849498" y="4063110"/>
            <a:chExt cx="1116712" cy="835913"/>
          </a:xfrm>
        </p:grpSpPr>
        <p:sp>
          <p:nvSpPr>
            <p:cNvPr id="37" name="Elipse 36">
              <a:extLst>
                <a:ext uri="{FF2B5EF4-FFF2-40B4-BE49-F238E27FC236}">
                  <a16:creationId xmlns:a16="http://schemas.microsoft.com/office/drawing/2014/main" id="{95CC5DC9-D3AF-406A-A8FB-5EE6FB2E803C}"/>
                </a:ext>
              </a:extLst>
            </p:cNvPr>
            <p:cNvSpPr/>
            <p:nvPr/>
          </p:nvSpPr>
          <p:spPr>
            <a:xfrm>
              <a:off x="5849498" y="47009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8" name="Elipse 37">
              <a:extLst>
                <a:ext uri="{FF2B5EF4-FFF2-40B4-BE49-F238E27FC236}">
                  <a16:creationId xmlns:a16="http://schemas.microsoft.com/office/drawing/2014/main" id="{2B86F5F0-0557-48B7-B719-14582630C9AB}"/>
                </a:ext>
              </a:extLst>
            </p:cNvPr>
            <p:cNvSpPr/>
            <p:nvPr/>
          </p:nvSpPr>
          <p:spPr>
            <a:xfrm>
              <a:off x="6073140" y="485330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39" name="Elipse 38">
              <a:extLst>
                <a:ext uri="{FF2B5EF4-FFF2-40B4-BE49-F238E27FC236}">
                  <a16:creationId xmlns:a16="http://schemas.microsoft.com/office/drawing/2014/main" id="{AE6A60CC-3AAC-48EE-B8E9-846FCAAEB84F}"/>
                </a:ext>
              </a:extLst>
            </p:cNvPr>
            <p:cNvSpPr/>
            <p:nvPr/>
          </p:nvSpPr>
          <p:spPr>
            <a:xfrm>
              <a:off x="6125720" y="4550789"/>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0" name="Elipse 39">
              <a:extLst>
                <a:ext uri="{FF2B5EF4-FFF2-40B4-BE49-F238E27FC236}">
                  <a16:creationId xmlns:a16="http://schemas.microsoft.com/office/drawing/2014/main" id="{0CAFCD59-8539-4782-9348-328E7FD33DA5}"/>
                </a:ext>
              </a:extLst>
            </p:cNvPr>
            <p:cNvSpPr/>
            <p:nvPr/>
          </p:nvSpPr>
          <p:spPr>
            <a:xfrm>
              <a:off x="6380988" y="4746623"/>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1" name="Elipse 40">
              <a:extLst>
                <a:ext uri="{FF2B5EF4-FFF2-40B4-BE49-F238E27FC236}">
                  <a16:creationId xmlns:a16="http://schemas.microsoft.com/office/drawing/2014/main" id="{6981550A-E284-4218-B2F5-132381F6ABFB}"/>
                </a:ext>
              </a:extLst>
            </p:cNvPr>
            <p:cNvSpPr/>
            <p:nvPr/>
          </p:nvSpPr>
          <p:spPr>
            <a:xfrm>
              <a:off x="6319268" y="4337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2" name="Elipse 41">
              <a:extLst>
                <a:ext uri="{FF2B5EF4-FFF2-40B4-BE49-F238E27FC236}">
                  <a16:creationId xmlns:a16="http://schemas.microsoft.com/office/drawing/2014/main" id="{81D0FF8E-5EF5-4F68-94D4-11B65DDC2D6C}"/>
                </a:ext>
              </a:extLst>
            </p:cNvPr>
            <p:cNvSpPr/>
            <p:nvPr/>
          </p:nvSpPr>
          <p:spPr>
            <a:xfrm>
              <a:off x="6563868" y="45187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3" name="Elipse 42">
              <a:extLst>
                <a:ext uri="{FF2B5EF4-FFF2-40B4-BE49-F238E27FC236}">
                  <a16:creationId xmlns:a16="http://schemas.microsoft.com/office/drawing/2014/main" id="{CF6F8976-A85E-454F-8724-524C269CAA52}"/>
                </a:ext>
              </a:extLst>
            </p:cNvPr>
            <p:cNvSpPr/>
            <p:nvPr/>
          </p:nvSpPr>
          <p:spPr>
            <a:xfrm>
              <a:off x="6682740" y="429170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4" name="Elipse 43">
              <a:extLst>
                <a:ext uri="{FF2B5EF4-FFF2-40B4-BE49-F238E27FC236}">
                  <a16:creationId xmlns:a16="http://schemas.microsoft.com/office/drawing/2014/main" id="{272032E9-09CF-405F-8295-ECA8E57ED2B7}"/>
                </a:ext>
              </a:extLst>
            </p:cNvPr>
            <p:cNvSpPr/>
            <p:nvPr/>
          </p:nvSpPr>
          <p:spPr>
            <a:xfrm>
              <a:off x="6881628" y="4523355"/>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sp>
          <p:nvSpPr>
            <p:cNvPr id="45" name="Elipse 44">
              <a:extLst>
                <a:ext uri="{FF2B5EF4-FFF2-40B4-BE49-F238E27FC236}">
                  <a16:creationId xmlns:a16="http://schemas.microsoft.com/office/drawing/2014/main" id="{CE6A5C96-D0F6-4D5A-A290-CAA5D339C387}"/>
                </a:ext>
              </a:extLst>
            </p:cNvPr>
            <p:cNvSpPr/>
            <p:nvPr/>
          </p:nvSpPr>
          <p:spPr>
            <a:xfrm>
              <a:off x="6920491" y="406311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CO"/>
            </a:p>
          </p:txBody>
        </p:sp>
      </p:grpSp>
      <mc:AlternateContent xmlns:mc="http://schemas.openxmlformats.org/markup-compatibility/2006" xmlns:a14="http://schemas.microsoft.com/office/drawing/2010/main">
        <mc:Choice Requires="a14">
          <p:sp>
            <p:nvSpPr>
              <p:cNvPr id="46" name="Rectángulo 45">
                <a:extLst>
                  <a:ext uri="{FF2B5EF4-FFF2-40B4-BE49-F238E27FC236}">
                    <a16:creationId xmlns:a16="http://schemas.microsoft.com/office/drawing/2014/main" id="{C5DE6F12-70B7-4389-B03C-EC545D7B8DDD}"/>
                  </a:ext>
                </a:extLst>
              </p:cNvPr>
              <p:cNvSpPr/>
              <p:nvPr/>
            </p:nvSpPr>
            <p:spPr>
              <a:xfrm>
                <a:off x="1725799" y="4475608"/>
                <a:ext cx="37138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𝑦</m:t>
                      </m:r>
                    </m:oMath>
                  </m:oMathPara>
                </a14:m>
                <a:endParaRPr lang="es-CO" dirty="0"/>
              </a:p>
            </p:txBody>
          </p:sp>
        </mc:Choice>
        <mc:Fallback xmlns="">
          <p:sp>
            <p:nvSpPr>
              <p:cNvPr id="46" name="Rectángulo 45">
                <a:extLst>
                  <a:ext uri="{FF2B5EF4-FFF2-40B4-BE49-F238E27FC236}">
                    <a16:creationId xmlns:a16="http://schemas.microsoft.com/office/drawing/2014/main" id="{C5DE6F12-70B7-4389-B03C-EC545D7B8DDD}"/>
                  </a:ext>
                </a:extLst>
              </p:cNvPr>
              <p:cNvSpPr>
                <a:spLocks noRot="1" noChangeAspect="1" noMove="1" noResize="1" noEditPoints="1" noAdjustHandles="1" noChangeArrowheads="1" noChangeShapeType="1" noTextEdit="1"/>
              </p:cNvSpPr>
              <p:nvPr/>
            </p:nvSpPr>
            <p:spPr>
              <a:xfrm>
                <a:off x="1725799" y="4475608"/>
                <a:ext cx="371384" cy="369332"/>
              </a:xfrm>
              <a:prstGeom prst="rect">
                <a:avLst/>
              </a:prstGeom>
              <a:blipFill>
                <a:blip r:embed="rId4"/>
                <a:stretch>
                  <a:fillRect b="-655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7" name="Rectángulo 46">
                <a:extLst>
                  <a:ext uri="{FF2B5EF4-FFF2-40B4-BE49-F238E27FC236}">
                    <a16:creationId xmlns:a16="http://schemas.microsoft.com/office/drawing/2014/main" id="{25362CB2-D339-4C4E-BF1E-01B3B45E1853}"/>
                  </a:ext>
                </a:extLst>
              </p:cNvPr>
              <p:cNvSpPr/>
              <p:nvPr/>
            </p:nvSpPr>
            <p:spPr>
              <a:xfrm>
                <a:off x="3928407" y="621310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CO" b="0" i="1" smtClean="0">
                          <a:latin typeface="Cambria Math" panose="02040503050406030204" pitchFamily="18" charset="0"/>
                        </a:rPr>
                        <m:t>𝑥</m:t>
                      </m:r>
                    </m:oMath>
                  </m:oMathPara>
                </a14:m>
                <a:endParaRPr lang="es-CO" dirty="0"/>
              </a:p>
            </p:txBody>
          </p:sp>
        </mc:Choice>
        <mc:Fallback xmlns="">
          <p:sp>
            <p:nvSpPr>
              <p:cNvPr id="47" name="Rectángulo 46">
                <a:extLst>
                  <a:ext uri="{FF2B5EF4-FFF2-40B4-BE49-F238E27FC236}">
                    <a16:creationId xmlns:a16="http://schemas.microsoft.com/office/drawing/2014/main" id="{25362CB2-D339-4C4E-BF1E-01B3B45E1853}"/>
                  </a:ext>
                </a:extLst>
              </p:cNvPr>
              <p:cNvSpPr>
                <a:spLocks noRot="1" noChangeAspect="1" noMove="1" noResize="1" noEditPoints="1" noAdjustHandles="1" noChangeArrowheads="1" noChangeShapeType="1" noTextEdit="1"/>
              </p:cNvSpPr>
              <p:nvPr/>
            </p:nvSpPr>
            <p:spPr>
              <a:xfrm>
                <a:off x="3928407" y="6213103"/>
                <a:ext cx="367985" cy="369332"/>
              </a:xfrm>
              <a:prstGeom prst="rect">
                <a:avLst/>
              </a:prstGeom>
              <a:blipFill>
                <a:blip r:embed="rId5"/>
                <a:stretch>
                  <a:fillRect/>
                </a:stretch>
              </a:blipFill>
            </p:spPr>
            <p:txBody>
              <a:bodyPr/>
              <a:lstStyle/>
              <a:p>
                <a:r>
                  <a:rPr lang="es-CO">
                    <a:noFill/>
                  </a:rPr>
                  <a:t> </a:t>
                </a:r>
              </a:p>
            </p:txBody>
          </p:sp>
        </mc:Fallback>
      </mc:AlternateContent>
      <p:cxnSp>
        <p:nvCxnSpPr>
          <p:cNvPr id="48" name="Conector recto de flecha 47">
            <a:extLst>
              <a:ext uri="{FF2B5EF4-FFF2-40B4-BE49-F238E27FC236}">
                <a16:creationId xmlns:a16="http://schemas.microsoft.com/office/drawing/2014/main" id="{188D2B32-C5BA-4867-A52C-57C097BA8CC6}"/>
              </a:ext>
            </a:extLst>
          </p:cNvPr>
          <p:cNvCxnSpPr>
            <a:cxnSpLocks/>
          </p:cNvCxnSpPr>
          <p:nvPr/>
        </p:nvCxnSpPr>
        <p:spPr>
          <a:xfrm flipV="1">
            <a:off x="1491381" y="4873398"/>
            <a:ext cx="2045317" cy="132268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recto de flecha 48">
            <a:extLst>
              <a:ext uri="{FF2B5EF4-FFF2-40B4-BE49-F238E27FC236}">
                <a16:creationId xmlns:a16="http://schemas.microsoft.com/office/drawing/2014/main" id="{1BE8A5F1-3FD9-4355-A9F9-9D524FBECDDC}"/>
              </a:ext>
            </a:extLst>
          </p:cNvPr>
          <p:cNvCxnSpPr>
            <a:cxnSpLocks/>
          </p:cNvCxnSpPr>
          <p:nvPr/>
        </p:nvCxnSpPr>
        <p:spPr>
          <a:xfrm flipV="1">
            <a:off x="1524786" y="5363002"/>
            <a:ext cx="2257753" cy="850102"/>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recto de flecha 49">
            <a:extLst>
              <a:ext uri="{FF2B5EF4-FFF2-40B4-BE49-F238E27FC236}">
                <a16:creationId xmlns:a16="http://schemas.microsoft.com/office/drawing/2014/main" id="{DB2A3AE3-FB9B-4C03-9430-119EAB738795}"/>
              </a:ext>
            </a:extLst>
          </p:cNvPr>
          <p:cNvCxnSpPr>
            <a:cxnSpLocks/>
          </p:cNvCxnSpPr>
          <p:nvPr/>
        </p:nvCxnSpPr>
        <p:spPr>
          <a:xfrm flipV="1">
            <a:off x="1524786" y="5013533"/>
            <a:ext cx="2119456" cy="113966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BB95C2AD-173C-46E6-BBC3-B46641EB2CE6}"/>
              </a:ext>
            </a:extLst>
          </p:cNvPr>
          <p:cNvCxnSpPr>
            <a:cxnSpLocks/>
          </p:cNvCxnSpPr>
          <p:nvPr/>
        </p:nvCxnSpPr>
        <p:spPr>
          <a:xfrm flipV="1">
            <a:off x="1519587" y="5173629"/>
            <a:ext cx="2334100" cy="1017744"/>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5" name="Gráfico 24">
            <a:extLst>
              <a:ext uri="{FF2B5EF4-FFF2-40B4-BE49-F238E27FC236}">
                <a16:creationId xmlns:a16="http://schemas.microsoft.com/office/drawing/2014/main" id="{0FFEDF48-B5BA-47E9-B58D-DB1064A082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394731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par>
                                <p:cTn id="23" presetID="10"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500"/>
                                        <p:tgtEl>
                                          <p:spTgt spid="4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6"/>
                                        </p:tgtEl>
                                        <p:attrNameLst>
                                          <p:attrName>style.visibility</p:attrName>
                                        </p:attrNameLst>
                                      </p:cBhvr>
                                      <p:to>
                                        <p:strVal val="visible"/>
                                      </p:to>
                                    </p:set>
                                    <p:animEffect transition="in" filter="wipe(down)">
                                      <p:cBhvr>
                                        <p:cTn id="36" dur="500"/>
                                        <p:tgtEl>
                                          <p:spTgt spid="3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fade">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fade">
                                      <p:cBhvr>
                                        <p:cTn id="46" dur="5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fade">
                                      <p:cBhvr>
                                        <p:cTn id="51" dur="500"/>
                                        <p:tgtEl>
                                          <p:spTgt spid="5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1"/>
                                        </p:tgtEl>
                                        <p:attrNameLst>
                                          <p:attrName>style.visibility</p:attrName>
                                        </p:attrNameLst>
                                      </p:cBhvr>
                                      <p:to>
                                        <p:strVal val="visible"/>
                                      </p:to>
                                    </p:set>
                                    <p:animEffect transition="in" filter="fade">
                                      <p:cBhvr>
                                        <p:cTn id="56" dur="500"/>
                                        <p:tgtEl>
                                          <p:spTgt spid="5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fade">
                                      <p:cBhvr>
                                        <p:cTn id="61" dur="500"/>
                                        <p:tgtEl>
                                          <p:spTgt spid="35"/>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nodeType="clickEffect">
                                  <p:stCondLst>
                                    <p:cond delay="0"/>
                                  </p:stCondLst>
                                  <p:childTnLst>
                                    <p:set>
                                      <p:cBhvr>
                                        <p:cTn id="65" dur="1" fill="hold">
                                          <p:stCondLst>
                                            <p:cond delay="0"/>
                                          </p:stCondLst>
                                        </p:cTn>
                                        <p:tgtEl>
                                          <p:spTgt spid="51"/>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50"/>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49"/>
                                        </p:tgtEl>
                                        <p:attrNameLst>
                                          <p:attrName>style.visibility</p:attrName>
                                        </p:attrNameLst>
                                      </p:cBhvr>
                                      <p:to>
                                        <p:strVal val="hidden"/>
                                      </p:to>
                                    </p:set>
                                  </p:childTnLst>
                                </p:cTn>
                              </p:par>
                              <p:par>
                                <p:cTn id="70" presetID="1" presetClass="exit" presetSubtype="0" fill="hold" nodeType="withEffect">
                                  <p:stCondLst>
                                    <p:cond delay="0"/>
                                  </p:stCondLst>
                                  <p:childTnLst>
                                    <p:set>
                                      <p:cBhvr>
                                        <p:cTn id="71"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3" grpId="0"/>
      <p:bldP spid="46" grpId="0"/>
      <p:bldP spid="4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77ECFA20-18CA-482E-9643-110783C42AE3}"/>
              </a:ext>
            </a:extLst>
          </p:cNvPr>
          <p:cNvSpPr/>
          <p:nvPr/>
        </p:nvSpPr>
        <p:spPr>
          <a:xfrm>
            <a:off x="932872" y="2053721"/>
            <a:ext cx="6142182" cy="4190060"/>
          </a:xfrm>
          <a:prstGeom prst="rect">
            <a:avLst/>
          </a:prstGeom>
          <a:solidFill>
            <a:srgbClr val="F3F6FB"/>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Estimadores de mínimos cuadrados</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14" name="CuadroTexto 13">
                <a:extLst>
                  <a:ext uri="{FF2B5EF4-FFF2-40B4-BE49-F238E27FC236}">
                    <a16:creationId xmlns:a16="http://schemas.microsoft.com/office/drawing/2014/main" id="{B33D183C-22DF-43EE-8BB9-AA5D7B03C07F}"/>
                  </a:ext>
                </a:extLst>
              </p:cNvPr>
              <p:cNvSpPr txBox="1"/>
              <p:nvPr/>
            </p:nvSpPr>
            <p:spPr>
              <a:xfrm>
                <a:off x="1535358" y="3212289"/>
                <a:ext cx="1838289" cy="38433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s-CO" b="0" i="1" dirty="0" smtClean="0">
                              <a:solidFill>
                                <a:srgbClr val="595959"/>
                              </a:solidFill>
                              <a:latin typeface="Cambria Math" panose="02040503050406030204" pitchFamily="18" charset="0"/>
                            </a:rPr>
                          </m:ctrlPr>
                        </m:sSubPr>
                        <m:e>
                          <m:acc>
                            <m:accPr>
                              <m:chr m:val="̂"/>
                              <m:ctrlPr>
                                <a:rPr lang="es-CO" b="0" i="1" dirty="0" smtClean="0">
                                  <a:solidFill>
                                    <a:srgbClr val="595959"/>
                                  </a:solidFill>
                                  <a:latin typeface="Cambria Math" panose="02040503050406030204" pitchFamily="18" charset="0"/>
                                </a:rPr>
                              </m:ctrlPr>
                            </m:accPr>
                            <m:e>
                              <m:r>
                                <a:rPr lang="es-CO" b="0" i="1" dirty="0" smtClean="0">
                                  <a:solidFill>
                                    <a:srgbClr val="595959"/>
                                  </a:solidFill>
                                  <a:latin typeface="Cambria Math" panose="02040503050406030204" pitchFamily="18" charset="0"/>
                                </a:rPr>
                                <m:t>𝛽</m:t>
                              </m:r>
                            </m:e>
                          </m:acc>
                        </m:e>
                        <m:sub>
                          <m:r>
                            <a:rPr lang="es-CO" b="0" i="1" dirty="0" smtClean="0">
                              <a:solidFill>
                                <a:srgbClr val="595959"/>
                              </a:solidFill>
                              <a:latin typeface="Cambria Math" panose="02040503050406030204" pitchFamily="18" charset="0"/>
                            </a:rPr>
                            <m:t>0</m:t>
                          </m:r>
                        </m:sub>
                      </m:sSub>
                      <m:r>
                        <a:rPr lang="es-CO" b="0" i="1" dirty="0" smtClean="0">
                          <a:solidFill>
                            <a:srgbClr val="595959"/>
                          </a:solidFill>
                          <a:latin typeface="Cambria Math" panose="02040503050406030204" pitchFamily="18" charset="0"/>
                        </a:rPr>
                        <m:t>=</m:t>
                      </m:r>
                      <m:acc>
                        <m:accPr>
                          <m:chr m:val="̅"/>
                          <m:ctrlPr>
                            <a:rPr lang="es-CO" b="0" i="1" dirty="0" smtClean="0">
                              <a:solidFill>
                                <a:srgbClr val="595959"/>
                              </a:solidFill>
                              <a:latin typeface="Cambria Math" panose="02040503050406030204" pitchFamily="18" charset="0"/>
                            </a:rPr>
                          </m:ctrlPr>
                        </m:accPr>
                        <m:e>
                          <m:r>
                            <a:rPr lang="es-CO" b="0" i="1" dirty="0" smtClean="0">
                              <a:solidFill>
                                <a:srgbClr val="595959"/>
                              </a:solidFill>
                              <a:latin typeface="Cambria Math" panose="02040503050406030204" pitchFamily="18" charset="0"/>
                            </a:rPr>
                            <m:t>𝑦</m:t>
                          </m:r>
                        </m:e>
                      </m:acc>
                      <m:r>
                        <a:rPr lang="es-CO" b="0" i="1" dirty="0" smtClean="0">
                          <a:solidFill>
                            <a:srgbClr val="595959"/>
                          </a:solidFill>
                          <a:latin typeface="Cambria Math" panose="02040503050406030204" pitchFamily="18" charset="0"/>
                        </a:rPr>
                        <m:t>−</m:t>
                      </m:r>
                      <m:sSub>
                        <m:sSubPr>
                          <m:ctrlPr>
                            <a:rPr lang="es-CO" b="0" i="1" dirty="0" smtClean="0">
                              <a:solidFill>
                                <a:srgbClr val="595959"/>
                              </a:solidFill>
                              <a:latin typeface="Cambria Math" panose="02040503050406030204" pitchFamily="18" charset="0"/>
                            </a:rPr>
                          </m:ctrlPr>
                        </m:sSubPr>
                        <m:e>
                          <m:acc>
                            <m:accPr>
                              <m:chr m:val="̂"/>
                              <m:ctrlPr>
                                <a:rPr lang="es-CO" b="0" i="1" dirty="0" smtClean="0">
                                  <a:solidFill>
                                    <a:srgbClr val="595959"/>
                                  </a:solidFill>
                                  <a:latin typeface="Cambria Math" panose="02040503050406030204" pitchFamily="18" charset="0"/>
                                </a:rPr>
                              </m:ctrlPr>
                            </m:accPr>
                            <m:e>
                              <m:r>
                                <a:rPr lang="es-CO" b="0" i="1" dirty="0" smtClean="0">
                                  <a:solidFill>
                                    <a:srgbClr val="595959"/>
                                  </a:solidFill>
                                  <a:latin typeface="Cambria Math" panose="02040503050406030204" pitchFamily="18" charset="0"/>
                                </a:rPr>
                                <m:t>𝛽</m:t>
                              </m:r>
                            </m:e>
                          </m:acc>
                        </m:e>
                        <m:sub>
                          <m:r>
                            <a:rPr lang="es-CO" b="0" i="1" dirty="0" smtClean="0">
                              <a:solidFill>
                                <a:srgbClr val="595959"/>
                              </a:solidFill>
                              <a:latin typeface="Cambria Math" panose="02040503050406030204" pitchFamily="18" charset="0"/>
                            </a:rPr>
                            <m:t>1</m:t>
                          </m:r>
                        </m:sub>
                      </m:sSub>
                      <m:acc>
                        <m:accPr>
                          <m:chr m:val="̅"/>
                          <m:ctrlPr>
                            <a:rPr lang="es-CO" b="0" i="1" dirty="0" smtClean="0">
                              <a:solidFill>
                                <a:srgbClr val="595959"/>
                              </a:solidFill>
                              <a:latin typeface="Cambria Math" panose="02040503050406030204" pitchFamily="18" charset="0"/>
                            </a:rPr>
                          </m:ctrlPr>
                        </m:accPr>
                        <m:e>
                          <m:r>
                            <a:rPr lang="es-CO" b="0" i="1" dirty="0" smtClean="0">
                              <a:solidFill>
                                <a:srgbClr val="595959"/>
                              </a:solidFill>
                              <a:latin typeface="Cambria Math" panose="02040503050406030204" pitchFamily="18" charset="0"/>
                            </a:rPr>
                            <m:t>𝑥</m:t>
                          </m:r>
                        </m:e>
                      </m:acc>
                    </m:oMath>
                  </m:oMathPara>
                </a14:m>
                <a:endParaRPr lang="es-CO" dirty="0">
                  <a:solidFill>
                    <a:srgbClr val="595959"/>
                  </a:solidFill>
                  <a:latin typeface="TheSans 4-SemiLight" panose="02000403000000000003" pitchFamily="50" charset="0"/>
                </a:endParaRPr>
              </a:p>
            </p:txBody>
          </p:sp>
        </mc:Choice>
        <mc:Fallback xmlns="">
          <p:sp>
            <p:nvSpPr>
              <p:cNvPr id="14" name="CuadroTexto 13">
                <a:extLst>
                  <a:ext uri="{FF2B5EF4-FFF2-40B4-BE49-F238E27FC236}">
                    <a16:creationId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1535358" y="3212289"/>
                <a:ext cx="1838289" cy="384336"/>
              </a:xfrm>
              <a:prstGeom prst="rect">
                <a:avLst/>
              </a:prstGeom>
              <a:blipFill>
                <a:blip r:embed="rId2"/>
                <a:stretch>
                  <a:fillRect t="-9524" r="-3322" b="-11111"/>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33D183C-22DF-43EE-8BB9-AA5D7B03C07F}"/>
                  </a:ext>
                </a:extLst>
              </p:cNvPr>
              <p:cNvSpPr txBox="1"/>
              <p:nvPr/>
            </p:nvSpPr>
            <p:spPr>
              <a:xfrm>
                <a:off x="3976133" y="3049544"/>
                <a:ext cx="3098920" cy="6846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s-CO" b="0" i="1" dirty="0" smtClean="0">
                              <a:solidFill>
                                <a:srgbClr val="595959"/>
                              </a:solidFill>
                              <a:latin typeface="Cambria Math" panose="02040503050406030204" pitchFamily="18" charset="0"/>
                            </a:rPr>
                          </m:ctrlPr>
                        </m:sSubPr>
                        <m:e>
                          <m:acc>
                            <m:accPr>
                              <m:chr m:val="̂"/>
                              <m:ctrlPr>
                                <a:rPr lang="es-CO" b="0" i="1" dirty="0" smtClean="0">
                                  <a:solidFill>
                                    <a:srgbClr val="595959"/>
                                  </a:solidFill>
                                  <a:latin typeface="Cambria Math" panose="02040503050406030204" pitchFamily="18" charset="0"/>
                                </a:rPr>
                              </m:ctrlPr>
                            </m:accPr>
                            <m:e>
                              <m:r>
                                <a:rPr lang="es-CO" b="0" i="1" dirty="0" smtClean="0">
                                  <a:solidFill>
                                    <a:srgbClr val="595959"/>
                                  </a:solidFill>
                                  <a:latin typeface="Cambria Math" panose="02040503050406030204" pitchFamily="18" charset="0"/>
                                </a:rPr>
                                <m:t>𝛽</m:t>
                              </m:r>
                            </m:e>
                          </m:acc>
                        </m:e>
                        <m:sub>
                          <m:r>
                            <a:rPr lang="es-CO" b="0" i="1" dirty="0" smtClean="0">
                              <a:solidFill>
                                <a:srgbClr val="595959"/>
                              </a:solidFill>
                              <a:latin typeface="Cambria Math" panose="02040503050406030204" pitchFamily="18" charset="0"/>
                            </a:rPr>
                            <m:t>1</m:t>
                          </m:r>
                        </m:sub>
                      </m:sSub>
                      <m:r>
                        <a:rPr lang="es-CO" b="0" i="1" dirty="0" smtClean="0">
                          <a:solidFill>
                            <a:srgbClr val="595959"/>
                          </a:solidFill>
                          <a:latin typeface="Cambria Math" panose="02040503050406030204" pitchFamily="18" charset="0"/>
                        </a:rPr>
                        <m:t>=</m:t>
                      </m:r>
                      <m:f>
                        <m:fPr>
                          <m:ctrlPr>
                            <a:rPr lang="es-CO" b="0" i="1" dirty="0" smtClean="0">
                              <a:solidFill>
                                <a:srgbClr val="595959"/>
                              </a:solidFill>
                              <a:latin typeface="Cambria Math" panose="02040503050406030204" pitchFamily="18" charset="0"/>
                            </a:rPr>
                          </m:ctrlPr>
                        </m:fPr>
                        <m:num>
                          <m:r>
                            <a:rPr lang="es-CO" b="0" i="1" dirty="0" smtClean="0">
                              <a:solidFill>
                                <a:srgbClr val="595959"/>
                              </a:solidFill>
                              <a:latin typeface="Cambria Math" panose="02040503050406030204" pitchFamily="18" charset="0"/>
                            </a:rPr>
                            <m:t>𝑁</m:t>
                          </m:r>
                          <m:r>
                            <a:rPr lang="es-CO" b="0" i="1" dirty="0" smtClean="0">
                              <a:solidFill>
                                <a:srgbClr val="595959"/>
                              </a:solidFill>
                              <a:latin typeface="Cambria Math" panose="02040503050406030204" pitchFamily="18" charset="0"/>
                            </a:rPr>
                            <m:t>∑</m:t>
                          </m:r>
                          <m:sSub>
                            <m:sSubPr>
                              <m:ctrlPr>
                                <a:rPr lang="es-CO" b="0" i="1" dirty="0" smtClean="0">
                                  <a:solidFill>
                                    <a:srgbClr val="595959"/>
                                  </a:solidFill>
                                  <a:latin typeface="Cambria Math" panose="02040503050406030204" pitchFamily="18" charset="0"/>
                                </a:rPr>
                              </m:ctrlPr>
                            </m:sSubPr>
                            <m:e>
                              <m:r>
                                <a:rPr lang="es-CO" b="0" i="1" dirty="0" smtClean="0">
                                  <a:solidFill>
                                    <a:srgbClr val="595959"/>
                                  </a:solidFill>
                                  <a:latin typeface="Cambria Math" panose="02040503050406030204" pitchFamily="18" charset="0"/>
                                </a:rPr>
                                <m:t>𝑥</m:t>
                              </m:r>
                            </m:e>
                            <m:sub>
                              <m:r>
                                <a:rPr lang="es-CO" b="0" i="1" dirty="0" smtClean="0">
                                  <a:solidFill>
                                    <a:srgbClr val="595959"/>
                                  </a:solidFill>
                                  <a:latin typeface="Cambria Math" panose="02040503050406030204" pitchFamily="18" charset="0"/>
                                </a:rPr>
                                <m:t>𝑡</m:t>
                              </m:r>
                            </m:sub>
                          </m:sSub>
                          <m:sSub>
                            <m:sSubPr>
                              <m:ctrlPr>
                                <a:rPr lang="es-CO" b="0" i="1" dirty="0" smtClean="0">
                                  <a:solidFill>
                                    <a:srgbClr val="595959"/>
                                  </a:solidFill>
                                  <a:latin typeface="Cambria Math" panose="02040503050406030204" pitchFamily="18" charset="0"/>
                                </a:rPr>
                              </m:ctrlPr>
                            </m:sSubPr>
                            <m:e>
                              <m:r>
                                <a:rPr lang="es-CO" b="0" i="1" dirty="0" smtClean="0">
                                  <a:solidFill>
                                    <a:srgbClr val="595959"/>
                                  </a:solidFill>
                                  <a:latin typeface="Cambria Math" panose="02040503050406030204" pitchFamily="18" charset="0"/>
                                </a:rPr>
                                <m:t>𝑦</m:t>
                              </m:r>
                            </m:e>
                            <m:sub>
                              <m:r>
                                <a:rPr lang="es-CO" b="0" i="1" dirty="0" smtClean="0">
                                  <a:solidFill>
                                    <a:srgbClr val="595959"/>
                                  </a:solidFill>
                                  <a:latin typeface="Cambria Math" panose="02040503050406030204" pitchFamily="18" charset="0"/>
                                </a:rPr>
                                <m:t>𝑡</m:t>
                              </m:r>
                            </m:sub>
                          </m:sSub>
                          <m:r>
                            <a:rPr lang="es-CO" b="0" i="1" dirty="0" smtClean="0">
                              <a:solidFill>
                                <a:srgbClr val="595959"/>
                              </a:solidFill>
                              <a:latin typeface="Cambria Math" panose="02040503050406030204" pitchFamily="18" charset="0"/>
                            </a:rPr>
                            <m:t>−∑</m:t>
                          </m:r>
                          <m:sSub>
                            <m:sSubPr>
                              <m:ctrlPr>
                                <a:rPr lang="es-CO" b="0" i="1" dirty="0" smtClean="0">
                                  <a:solidFill>
                                    <a:srgbClr val="595959"/>
                                  </a:solidFill>
                                  <a:latin typeface="Cambria Math" panose="02040503050406030204" pitchFamily="18" charset="0"/>
                                </a:rPr>
                              </m:ctrlPr>
                            </m:sSubPr>
                            <m:e>
                              <m:r>
                                <a:rPr lang="es-CO" b="0" i="1" dirty="0" smtClean="0">
                                  <a:solidFill>
                                    <a:srgbClr val="595959"/>
                                  </a:solidFill>
                                  <a:latin typeface="Cambria Math" panose="02040503050406030204" pitchFamily="18" charset="0"/>
                                </a:rPr>
                                <m:t>𝑥</m:t>
                              </m:r>
                            </m:e>
                            <m:sub>
                              <m:r>
                                <a:rPr lang="es-CO" b="0" i="1" dirty="0" smtClean="0">
                                  <a:solidFill>
                                    <a:srgbClr val="595959"/>
                                  </a:solidFill>
                                  <a:latin typeface="Cambria Math" panose="02040503050406030204" pitchFamily="18" charset="0"/>
                                </a:rPr>
                                <m:t>𝑡</m:t>
                              </m:r>
                            </m:sub>
                          </m:sSub>
                          <m:r>
                            <a:rPr lang="es-CO" b="0" i="1" dirty="0" smtClean="0">
                              <a:solidFill>
                                <a:srgbClr val="595959"/>
                              </a:solidFill>
                              <a:latin typeface="Cambria Math" panose="02040503050406030204" pitchFamily="18" charset="0"/>
                            </a:rPr>
                            <m:t>∑</m:t>
                          </m:r>
                          <m:sSub>
                            <m:sSubPr>
                              <m:ctrlPr>
                                <a:rPr lang="es-CO" b="0" i="1" dirty="0" smtClean="0">
                                  <a:solidFill>
                                    <a:srgbClr val="595959"/>
                                  </a:solidFill>
                                  <a:latin typeface="Cambria Math" panose="02040503050406030204" pitchFamily="18" charset="0"/>
                                </a:rPr>
                              </m:ctrlPr>
                            </m:sSubPr>
                            <m:e>
                              <m:r>
                                <a:rPr lang="es-CO" b="0" i="1" dirty="0" smtClean="0">
                                  <a:solidFill>
                                    <a:srgbClr val="595959"/>
                                  </a:solidFill>
                                  <a:latin typeface="Cambria Math" panose="02040503050406030204" pitchFamily="18" charset="0"/>
                                </a:rPr>
                                <m:t>𝑦</m:t>
                              </m:r>
                            </m:e>
                            <m:sub>
                              <m:r>
                                <a:rPr lang="es-CO" b="0" i="1" dirty="0" smtClean="0">
                                  <a:solidFill>
                                    <a:srgbClr val="595959"/>
                                  </a:solidFill>
                                  <a:latin typeface="Cambria Math" panose="02040503050406030204" pitchFamily="18" charset="0"/>
                                </a:rPr>
                                <m:t>𝑡</m:t>
                              </m:r>
                            </m:sub>
                          </m:sSub>
                        </m:num>
                        <m:den>
                          <m:r>
                            <a:rPr lang="es-CO" b="0" i="1" dirty="0" smtClean="0">
                              <a:solidFill>
                                <a:srgbClr val="595959"/>
                              </a:solidFill>
                              <a:latin typeface="Cambria Math" panose="02040503050406030204" pitchFamily="18" charset="0"/>
                            </a:rPr>
                            <m:t>𝑁</m:t>
                          </m:r>
                          <m:r>
                            <a:rPr lang="es-CO" b="0" i="1" dirty="0" smtClean="0">
                              <a:solidFill>
                                <a:srgbClr val="595959"/>
                              </a:solidFill>
                              <a:latin typeface="Cambria Math" panose="02040503050406030204" pitchFamily="18" charset="0"/>
                            </a:rPr>
                            <m:t>∑</m:t>
                          </m:r>
                          <m:sSubSup>
                            <m:sSubSupPr>
                              <m:ctrlPr>
                                <a:rPr lang="es-CO" b="0" i="1" dirty="0" smtClean="0">
                                  <a:solidFill>
                                    <a:srgbClr val="595959"/>
                                  </a:solidFill>
                                  <a:latin typeface="Cambria Math" panose="02040503050406030204" pitchFamily="18" charset="0"/>
                                </a:rPr>
                              </m:ctrlPr>
                            </m:sSubSupPr>
                            <m:e>
                              <m:r>
                                <a:rPr lang="es-CO" b="0" i="1" dirty="0" smtClean="0">
                                  <a:solidFill>
                                    <a:srgbClr val="595959"/>
                                  </a:solidFill>
                                  <a:latin typeface="Cambria Math" panose="02040503050406030204" pitchFamily="18" charset="0"/>
                                </a:rPr>
                                <m:t>𝑥</m:t>
                              </m:r>
                            </m:e>
                            <m:sub>
                              <m:r>
                                <a:rPr lang="es-CO" b="0" i="1" dirty="0" smtClean="0">
                                  <a:solidFill>
                                    <a:srgbClr val="595959"/>
                                  </a:solidFill>
                                  <a:latin typeface="Cambria Math" panose="02040503050406030204" pitchFamily="18" charset="0"/>
                                </a:rPr>
                                <m:t>𝑡</m:t>
                              </m:r>
                            </m:sub>
                            <m:sup>
                              <m:r>
                                <a:rPr lang="es-CO" b="0" i="1" dirty="0" smtClean="0">
                                  <a:solidFill>
                                    <a:srgbClr val="595959"/>
                                  </a:solidFill>
                                  <a:latin typeface="Cambria Math" panose="02040503050406030204" pitchFamily="18" charset="0"/>
                                </a:rPr>
                                <m:t>2</m:t>
                              </m:r>
                            </m:sup>
                          </m:sSubSup>
                          <m:r>
                            <a:rPr lang="es-CO" b="0" i="1" dirty="0" smtClean="0">
                              <a:solidFill>
                                <a:srgbClr val="595959"/>
                              </a:solidFill>
                              <a:latin typeface="Cambria Math" panose="02040503050406030204" pitchFamily="18" charset="0"/>
                            </a:rPr>
                            <m:t>−</m:t>
                          </m:r>
                          <m:sSup>
                            <m:sSupPr>
                              <m:ctrlPr>
                                <a:rPr lang="es-CO" b="0" i="1" dirty="0" smtClean="0">
                                  <a:solidFill>
                                    <a:srgbClr val="595959"/>
                                  </a:solidFill>
                                  <a:latin typeface="Cambria Math" panose="02040503050406030204" pitchFamily="18" charset="0"/>
                                </a:rPr>
                              </m:ctrlPr>
                            </m:sSupPr>
                            <m:e>
                              <m:d>
                                <m:dPr>
                                  <m:ctrlPr>
                                    <a:rPr lang="es-CO" b="0" i="1" dirty="0" smtClean="0">
                                      <a:solidFill>
                                        <a:srgbClr val="595959"/>
                                      </a:solidFill>
                                      <a:latin typeface="Cambria Math" panose="02040503050406030204" pitchFamily="18" charset="0"/>
                                    </a:rPr>
                                  </m:ctrlPr>
                                </m:dPr>
                                <m:e>
                                  <m:r>
                                    <a:rPr lang="es-CO" b="0" i="1" dirty="0" smtClean="0">
                                      <a:solidFill>
                                        <a:srgbClr val="595959"/>
                                      </a:solidFill>
                                      <a:latin typeface="Cambria Math" panose="02040503050406030204" pitchFamily="18" charset="0"/>
                                    </a:rPr>
                                    <m:t>∑</m:t>
                                  </m:r>
                                  <m:sSub>
                                    <m:sSubPr>
                                      <m:ctrlPr>
                                        <a:rPr lang="es-CO" b="0" i="1" dirty="0" smtClean="0">
                                          <a:solidFill>
                                            <a:srgbClr val="595959"/>
                                          </a:solidFill>
                                          <a:latin typeface="Cambria Math" panose="02040503050406030204" pitchFamily="18" charset="0"/>
                                        </a:rPr>
                                      </m:ctrlPr>
                                    </m:sSubPr>
                                    <m:e>
                                      <m:r>
                                        <a:rPr lang="es-CO" b="0" i="1" dirty="0" smtClean="0">
                                          <a:solidFill>
                                            <a:srgbClr val="595959"/>
                                          </a:solidFill>
                                          <a:latin typeface="Cambria Math" panose="02040503050406030204" pitchFamily="18" charset="0"/>
                                        </a:rPr>
                                        <m:t>𝑥</m:t>
                                      </m:r>
                                    </m:e>
                                    <m:sub>
                                      <m:r>
                                        <a:rPr lang="es-CO" b="0" i="1" dirty="0" smtClean="0">
                                          <a:solidFill>
                                            <a:srgbClr val="595959"/>
                                          </a:solidFill>
                                          <a:latin typeface="Cambria Math" panose="02040503050406030204" pitchFamily="18" charset="0"/>
                                        </a:rPr>
                                        <m:t>𝑡</m:t>
                                      </m:r>
                                    </m:sub>
                                  </m:sSub>
                                </m:e>
                              </m:d>
                            </m:e>
                            <m:sup>
                              <m:r>
                                <a:rPr lang="es-CO" b="0" i="1" dirty="0" smtClean="0">
                                  <a:solidFill>
                                    <a:srgbClr val="595959"/>
                                  </a:solidFill>
                                  <a:latin typeface="Cambria Math" panose="02040503050406030204" pitchFamily="18" charset="0"/>
                                </a:rPr>
                                <m:t>2</m:t>
                              </m:r>
                            </m:sup>
                          </m:sSup>
                        </m:den>
                      </m:f>
                    </m:oMath>
                  </m:oMathPara>
                </a14:m>
                <a:endParaRPr lang="es-CO" dirty="0">
                  <a:solidFill>
                    <a:srgbClr val="595959"/>
                  </a:solidFill>
                  <a:latin typeface="TheSans 4-SemiLight" panose="02000403000000000003" pitchFamily="50" charset="0"/>
                </a:endParaRPr>
              </a:p>
            </p:txBody>
          </p:sp>
        </mc:Choice>
        <mc:Fallback xmlns="">
          <p:sp>
            <p:nvSpPr>
              <p:cNvPr id="15" name="CuadroTexto 14">
                <a:extLst>
                  <a:ext uri="{FF2B5EF4-FFF2-40B4-BE49-F238E27FC236}">
                    <a16:creationId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3976133" y="3049544"/>
                <a:ext cx="3098920" cy="684675"/>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B33D183C-22DF-43EE-8BB9-AA5D7B03C07F}"/>
                  </a:ext>
                </a:extLst>
              </p:cNvPr>
              <p:cNvSpPr txBox="1"/>
              <p:nvPr/>
            </p:nvSpPr>
            <p:spPr>
              <a:xfrm>
                <a:off x="979322" y="4169388"/>
                <a:ext cx="2982897" cy="69993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CO" b="0" i="1" dirty="0" smtClean="0">
                          <a:solidFill>
                            <a:schemeClr val="tx1">
                              <a:lumMod val="65000"/>
                              <a:lumOff val="35000"/>
                            </a:schemeClr>
                          </a:solidFill>
                          <a:latin typeface="Cambria Math" panose="02040503050406030204" pitchFamily="18" charset="0"/>
                        </a:rPr>
                        <m:t>𝑣𝑎𝑟</m:t>
                      </m:r>
                      <m:r>
                        <a:rPr lang="es-CO" b="0" i="1" dirty="0" smtClean="0">
                          <a:solidFill>
                            <a:schemeClr val="tx1">
                              <a:lumMod val="65000"/>
                              <a:lumOff val="35000"/>
                            </a:schemeClr>
                          </a:solidFill>
                          <a:latin typeface="Cambria Math" panose="02040503050406030204" pitchFamily="18" charset="0"/>
                        </a:rPr>
                        <m:t>(</m:t>
                      </m:r>
                      <m:sSub>
                        <m:sSubPr>
                          <m:ctrlPr>
                            <a:rPr lang="es-CO" b="0" i="1" dirty="0" smtClean="0">
                              <a:solidFill>
                                <a:schemeClr val="tx1">
                                  <a:lumMod val="65000"/>
                                  <a:lumOff val="35000"/>
                                </a:schemeClr>
                              </a:solidFill>
                              <a:latin typeface="Cambria Math" panose="02040503050406030204" pitchFamily="18" charset="0"/>
                            </a:rPr>
                          </m:ctrlPr>
                        </m:sSubPr>
                        <m:e>
                          <m:acc>
                            <m:accPr>
                              <m:chr m:val="̂"/>
                              <m:ctrlPr>
                                <a:rPr lang="es-CO" b="0" i="1" dirty="0" smtClean="0">
                                  <a:solidFill>
                                    <a:schemeClr val="tx1">
                                      <a:lumMod val="65000"/>
                                      <a:lumOff val="35000"/>
                                    </a:schemeClr>
                                  </a:solidFill>
                                  <a:latin typeface="Cambria Math" panose="02040503050406030204" pitchFamily="18" charset="0"/>
                                </a:rPr>
                              </m:ctrlPr>
                            </m:accPr>
                            <m:e>
                              <m:r>
                                <a:rPr lang="es-CO" b="0" i="1" dirty="0" smtClean="0">
                                  <a:solidFill>
                                    <a:schemeClr val="tx1">
                                      <a:lumMod val="65000"/>
                                      <a:lumOff val="35000"/>
                                    </a:schemeClr>
                                  </a:solidFill>
                                  <a:latin typeface="Cambria Math" panose="02040503050406030204" pitchFamily="18" charset="0"/>
                                </a:rPr>
                                <m:t>𝛽</m:t>
                              </m:r>
                            </m:e>
                          </m:acc>
                        </m:e>
                        <m:sub>
                          <m:r>
                            <a:rPr lang="es-CO" b="0" i="1" dirty="0" smtClean="0">
                              <a:solidFill>
                                <a:schemeClr val="tx1">
                                  <a:lumMod val="65000"/>
                                  <a:lumOff val="35000"/>
                                </a:schemeClr>
                              </a:solidFill>
                              <a:latin typeface="Cambria Math" panose="02040503050406030204" pitchFamily="18" charset="0"/>
                            </a:rPr>
                            <m:t>0</m:t>
                          </m:r>
                        </m:sub>
                      </m:sSub>
                      <m:r>
                        <a:rPr lang="es-CO" b="0" i="1" dirty="0" smtClean="0">
                          <a:solidFill>
                            <a:schemeClr val="tx1">
                              <a:lumMod val="65000"/>
                              <a:lumOff val="35000"/>
                            </a:schemeClr>
                          </a:solidFill>
                          <a:latin typeface="Cambria Math" panose="02040503050406030204" pitchFamily="18" charset="0"/>
                        </a:rPr>
                        <m:t>)=</m:t>
                      </m:r>
                      <m:sSup>
                        <m:sSupPr>
                          <m:ctrlPr>
                            <a:rPr lang="es-CO" b="0" i="1" dirty="0" smtClean="0">
                              <a:solidFill>
                                <a:schemeClr val="tx1">
                                  <a:lumMod val="65000"/>
                                  <a:lumOff val="35000"/>
                                </a:schemeClr>
                              </a:solidFill>
                              <a:latin typeface="Cambria Math" panose="02040503050406030204" pitchFamily="18" charset="0"/>
                            </a:rPr>
                          </m:ctrlPr>
                        </m:sSupPr>
                        <m:e>
                          <m:r>
                            <a:rPr lang="es-CO" b="0" i="1" dirty="0" smtClean="0">
                              <a:solidFill>
                                <a:schemeClr val="tx1">
                                  <a:lumMod val="65000"/>
                                  <a:lumOff val="35000"/>
                                </a:schemeClr>
                              </a:solidFill>
                              <a:latin typeface="Cambria Math" panose="02040503050406030204" pitchFamily="18" charset="0"/>
                            </a:rPr>
                            <m:t>𝜎</m:t>
                          </m:r>
                        </m:e>
                        <m:sup>
                          <m:r>
                            <a:rPr lang="es-CO" b="0" i="1" dirty="0" smtClean="0">
                              <a:solidFill>
                                <a:schemeClr val="tx1">
                                  <a:lumMod val="65000"/>
                                  <a:lumOff val="35000"/>
                                </a:schemeClr>
                              </a:solidFill>
                              <a:latin typeface="Cambria Math" panose="02040503050406030204" pitchFamily="18" charset="0"/>
                            </a:rPr>
                            <m:t>2</m:t>
                          </m:r>
                        </m:sup>
                      </m:sSup>
                      <m:f>
                        <m:fPr>
                          <m:ctrlPr>
                            <a:rPr lang="es-CO" b="0" i="1" dirty="0" smtClean="0">
                              <a:solidFill>
                                <a:schemeClr val="tx1">
                                  <a:lumMod val="65000"/>
                                  <a:lumOff val="35000"/>
                                </a:schemeClr>
                              </a:solidFill>
                              <a:latin typeface="Cambria Math" panose="02040503050406030204" pitchFamily="18" charset="0"/>
                            </a:rPr>
                          </m:ctrlPr>
                        </m:fPr>
                        <m:num>
                          <m:r>
                            <a:rPr lang="es-CO" b="0" i="1" dirty="0" smtClean="0">
                              <a:solidFill>
                                <a:schemeClr val="tx1">
                                  <a:lumMod val="65000"/>
                                  <a:lumOff val="35000"/>
                                </a:schemeClr>
                              </a:solidFill>
                              <a:latin typeface="Cambria Math" panose="02040503050406030204" pitchFamily="18" charset="0"/>
                            </a:rPr>
                            <m:t>∑</m:t>
                          </m:r>
                          <m:sSubSup>
                            <m:sSubSupPr>
                              <m:ctrlPr>
                                <a:rPr lang="es-CO" b="0" i="1" dirty="0" smtClean="0">
                                  <a:solidFill>
                                    <a:schemeClr val="tx1">
                                      <a:lumMod val="65000"/>
                                      <a:lumOff val="35000"/>
                                    </a:schemeClr>
                                  </a:solidFill>
                                  <a:latin typeface="Cambria Math" panose="02040503050406030204" pitchFamily="18" charset="0"/>
                                </a:rPr>
                              </m:ctrlPr>
                            </m:sSubSupPr>
                            <m:e>
                              <m:r>
                                <a:rPr lang="es-CO" b="0" i="1" dirty="0" smtClean="0">
                                  <a:solidFill>
                                    <a:schemeClr val="tx1">
                                      <a:lumMod val="65000"/>
                                      <a:lumOff val="35000"/>
                                    </a:schemeClr>
                                  </a:solidFill>
                                  <a:latin typeface="Cambria Math" panose="02040503050406030204" pitchFamily="18" charset="0"/>
                                </a:rPr>
                                <m:t>𝑥</m:t>
                              </m:r>
                            </m:e>
                            <m:sub>
                              <m:r>
                                <a:rPr lang="es-CO" b="0" i="1" dirty="0" smtClean="0">
                                  <a:solidFill>
                                    <a:schemeClr val="tx1">
                                      <a:lumMod val="65000"/>
                                      <a:lumOff val="35000"/>
                                    </a:schemeClr>
                                  </a:solidFill>
                                  <a:latin typeface="Cambria Math" panose="02040503050406030204" pitchFamily="18" charset="0"/>
                                </a:rPr>
                                <m:t>𝑡</m:t>
                              </m:r>
                            </m:sub>
                            <m:sup>
                              <m:r>
                                <a:rPr lang="es-CO" b="0" i="1" dirty="0" smtClean="0">
                                  <a:solidFill>
                                    <a:schemeClr val="tx1">
                                      <a:lumMod val="65000"/>
                                      <a:lumOff val="35000"/>
                                    </a:schemeClr>
                                  </a:solidFill>
                                  <a:latin typeface="Cambria Math" panose="02040503050406030204" pitchFamily="18" charset="0"/>
                                </a:rPr>
                                <m:t>2</m:t>
                              </m:r>
                            </m:sup>
                          </m:sSubSup>
                        </m:num>
                        <m:den>
                          <m:r>
                            <a:rPr lang="es-CO" b="0" i="1" dirty="0" smtClean="0">
                              <a:solidFill>
                                <a:schemeClr val="tx1">
                                  <a:lumMod val="65000"/>
                                  <a:lumOff val="35000"/>
                                </a:schemeClr>
                              </a:solidFill>
                              <a:latin typeface="Cambria Math" panose="02040503050406030204" pitchFamily="18" charset="0"/>
                            </a:rPr>
                            <m:t>𝑁</m:t>
                          </m:r>
                          <m:r>
                            <a:rPr lang="es-CO" b="0" i="1" dirty="0" smtClean="0">
                              <a:solidFill>
                                <a:schemeClr val="tx1">
                                  <a:lumMod val="65000"/>
                                  <a:lumOff val="35000"/>
                                </a:schemeClr>
                              </a:solidFill>
                              <a:latin typeface="Cambria Math" panose="02040503050406030204" pitchFamily="18" charset="0"/>
                            </a:rPr>
                            <m:t>∑</m:t>
                          </m:r>
                          <m:sSup>
                            <m:sSupPr>
                              <m:ctrlPr>
                                <a:rPr lang="es-CO" b="0" i="1" dirty="0" smtClean="0">
                                  <a:solidFill>
                                    <a:schemeClr val="tx1">
                                      <a:lumMod val="65000"/>
                                      <a:lumOff val="35000"/>
                                    </a:schemeClr>
                                  </a:solidFill>
                                  <a:latin typeface="Cambria Math" panose="02040503050406030204" pitchFamily="18" charset="0"/>
                                </a:rPr>
                              </m:ctrlPr>
                            </m:sSupPr>
                            <m:e>
                              <m:d>
                                <m:dPr>
                                  <m:ctrlPr>
                                    <a:rPr lang="es-CO" b="0" i="1" dirty="0" smtClean="0">
                                      <a:solidFill>
                                        <a:schemeClr val="tx1">
                                          <a:lumMod val="65000"/>
                                          <a:lumOff val="35000"/>
                                        </a:schemeClr>
                                      </a:solidFill>
                                      <a:latin typeface="Cambria Math" panose="02040503050406030204" pitchFamily="18" charset="0"/>
                                    </a:rPr>
                                  </m:ctrlPr>
                                </m:dPr>
                                <m:e>
                                  <m:sSub>
                                    <m:sSubPr>
                                      <m:ctrlPr>
                                        <a:rPr lang="es-CO" b="0" i="1" dirty="0" smtClean="0">
                                          <a:solidFill>
                                            <a:schemeClr val="tx1">
                                              <a:lumMod val="65000"/>
                                              <a:lumOff val="35000"/>
                                            </a:schemeClr>
                                          </a:solidFill>
                                          <a:latin typeface="Cambria Math" panose="02040503050406030204" pitchFamily="18" charset="0"/>
                                        </a:rPr>
                                      </m:ctrlPr>
                                    </m:sSubPr>
                                    <m:e>
                                      <m:r>
                                        <a:rPr lang="es-CO" b="0" i="1" dirty="0" smtClean="0">
                                          <a:solidFill>
                                            <a:schemeClr val="tx1">
                                              <a:lumMod val="65000"/>
                                              <a:lumOff val="35000"/>
                                            </a:schemeClr>
                                          </a:solidFill>
                                          <a:latin typeface="Cambria Math" panose="02040503050406030204" pitchFamily="18" charset="0"/>
                                        </a:rPr>
                                        <m:t>𝑥</m:t>
                                      </m:r>
                                    </m:e>
                                    <m:sub>
                                      <m:r>
                                        <a:rPr lang="es-CO" b="0" i="1" dirty="0" smtClean="0">
                                          <a:solidFill>
                                            <a:schemeClr val="tx1">
                                              <a:lumMod val="65000"/>
                                              <a:lumOff val="35000"/>
                                            </a:schemeClr>
                                          </a:solidFill>
                                          <a:latin typeface="Cambria Math" panose="02040503050406030204" pitchFamily="18" charset="0"/>
                                        </a:rPr>
                                        <m:t>𝑡</m:t>
                                      </m:r>
                                    </m:sub>
                                  </m:sSub>
                                  <m:r>
                                    <a:rPr lang="es-CO" b="0" i="1" dirty="0" smtClean="0">
                                      <a:solidFill>
                                        <a:schemeClr val="tx1">
                                          <a:lumMod val="65000"/>
                                          <a:lumOff val="35000"/>
                                        </a:schemeClr>
                                      </a:solidFill>
                                      <a:latin typeface="Cambria Math" panose="02040503050406030204" pitchFamily="18" charset="0"/>
                                    </a:rPr>
                                    <m:t>−</m:t>
                                  </m:r>
                                  <m:acc>
                                    <m:accPr>
                                      <m:chr m:val="̅"/>
                                      <m:ctrlPr>
                                        <a:rPr lang="es-CO" b="0" i="1" dirty="0" smtClean="0">
                                          <a:solidFill>
                                            <a:schemeClr val="tx1">
                                              <a:lumMod val="65000"/>
                                              <a:lumOff val="35000"/>
                                            </a:schemeClr>
                                          </a:solidFill>
                                          <a:latin typeface="Cambria Math" panose="02040503050406030204" pitchFamily="18" charset="0"/>
                                        </a:rPr>
                                      </m:ctrlPr>
                                    </m:accPr>
                                    <m:e>
                                      <m:r>
                                        <a:rPr lang="es-CO" b="0" i="1" dirty="0" smtClean="0">
                                          <a:solidFill>
                                            <a:schemeClr val="tx1">
                                              <a:lumMod val="65000"/>
                                              <a:lumOff val="35000"/>
                                            </a:schemeClr>
                                          </a:solidFill>
                                          <a:latin typeface="Cambria Math" panose="02040503050406030204" pitchFamily="18" charset="0"/>
                                        </a:rPr>
                                        <m:t>𝑥</m:t>
                                      </m:r>
                                    </m:e>
                                  </m:acc>
                                </m:e>
                              </m:d>
                            </m:e>
                            <m:sup>
                              <m:r>
                                <a:rPr lang="es-CO" b="0" i="1" dirty="0" smtClean="0">
                                  <a:solidFill>
                                    <a:schemeClr val="tx1">
                                      <a:lumMod val="65000"/>
                                      <a:lumOff val="35000"/>
                                    </a:schemeClr>
                                  </a:solidFill>
                                  <a:latin typeface="Cambria Math" panose="02040503050406030204" pitchFamily="18" charset="0"/>
                                </a:rPr>
                                <m:t>2</m:t>
                              </m:r>
                            </m:sup>
                          </m:sSup>
                        </m:den>
                      </m:f>
                    </m:oMath>
                  </m:oMathPara>
                </a14:m>
                <a:endParaRPr lang="es-CO" dirty="0">
                  <a:solidFill>
                    <a:schemeClr val="tx1">
                      <a:lumMod val="65000"/>
                      <a:lumOff val="35000"/>
                    </a:schemeClr>
                  </a:solidFill>
                  <a:latin typeface="TheSans 4-SemiLight" panose="02000403000000000003" pitchFamily="50" charset="0"/>
                </a:endParaRPr>
              </a:p>
            </p:txBody>
          </p:sp>
        </mc:Choice>
        <mc:Fallback xmlns="">
          <p:sp>
            <p:nvSpPr>
              <p:cNvPr id="16" name="CuadroTexto 15">
                <a:extLst>
                  <a:ext uri="{FF2B5EF4-FFF2-40B4-BE49-F238E27FC236}">
                    <a16:creationId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979322" y="4169388"/>
                <a:ext cx="2982897" cy="699935"/>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B33D183C-22DF-43EE-8BB9-AA5D7B03C07F}"/>
                  </a:ext>
                </a:extLst>
              </p:cNvPr>
              <p:cNvSpPr txBox="1"/>
              <p:nvPr/>
            </p:nvSpPr>
            <p:spPr>
              <a:xfrm>
                <a:off x="4036499" y="4171991"/>
                <a:ext cx="2982897" cy="65954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CO" b="0" i="1" dirty="0" smtClean="0">
                          <a:solidFill>
                            <a:schemeClr val="tx1">
                              <a:lumMod val="65000"/>
                              <a:lumOff val="35000"/>
                            </a:schemeClr>
                          </a:solidFill>
                          <a:latin typeface="Cambria Math" panose="02040503050406030204" pitchFamily="18" charset="0"/>
                        </a:rPr>
                        <m:t>𝑣𝑎𝑟</m:t>
                      </m:r>
                      <m:r>
                        <a:rPr lang="es-CO" b="0" i="1" dirty="0" smtClean="0">
                          <a:solidFill>
                            <a:schemeClr val="tx1">
                              <a:lumMod val="65000"/>
                              <a:lumOff val="35000"/>
                            </a:schemeClr>
                          </a:solidFill>
                          <a:latin typeface="Cambria Math" panose="02040503050406030204" pitchFamily="18" charset="0"/>
                        </a:rPr>
                        <m:t>(</m:t>
                      </m:r>
                      <m:sSub>
                        <m:sSubPr>
                          <m:ctrlPr>
                            <a:rPr lang="es-CO" b="0" i="1" dirty="0" smtClean="0">
                              <a:solidFill>
                                <a:schemeClr val="tx1">
                                  <a:lumMod val="65000"/>
                                  <a:lumOff val="35000"/>
                                </a:schemeClr>
                              </a:solidFill>
                              <a:latin typeface="Cambria Math" panose="02040503050406030204" pitchFamily="18" charset="0"/>
                            </a:rPr>
                          </m:ctrlPr>
                        </m:sSubPr>
                        <m:e>
                          <m:acc>
                            <m:accPr>
                              <m:chr m:val="̂"/>
                              <m:ctrlPr>
                                <a:rPr lang="es-CO" b="0" i="1" dirty="0" smtClean="0">
                                  <a:solidFill>
                                    <a:schemeClr val="tx1">
                                      <a:lumMod val="65000"/>
                                      <a:lumOff val="35000"/>
                                    </a:schemeClr>
                                  </a:solidFill>
                                  <a:latin typeface="Cambria Math" panose="02040503050406030204" pitchFamily="18" charset="0"/>
                                </a:rPr>
                              </m:ctrlPr>
                            </m:accPr>
                            <m:e>
                              <m:r>
                                <a:rPr lang="es-CO" b="0" i="1" dirty="0" smtClean="0">
                                  <a:solidFill>
                                    <a:schemeClr val="tx1">
                                      <a:lumMod val="65000"/>
                                      <a:lumOff val="35000"/>
                                    </a:schemeClr>
                                  </a:solidFill>
                                  <a:latin typeface="Cambria Math" panose="02040503050406030204" pitchFamily="18" charset="0"/>
                                </a:rPr>
                                <m:t>𝛽</m:t>
                              </m:r>
                            </m:e>
                          </m:acc>
                        </m:e>
                        <m:sub>
                          <m:r>
                            <a:rPr lang="es-CO" b="0" i="1" dirty="0" smtClean="0">
                              <a:solidFill>
                                <a:schemeClr val="tx1">
                                  <a:lumMod val="65000"/>
                                  <a:lumOff val="35000"/>
                                </a:schemeClr>
                              </a:solidFill>
                              <a:latin typeface="Cambria Math" panose="02040503050406030204" pitchFamily="18" charset="0"/>
                            </a:rPr>
                            <m:t>1</m:t>
                          </m:r>
                        </m:sub>
                      </m:sSub>
                      <m:r>
                        <a:rPr lang="es-CO" b="0" i="1" dirty="0" smtClean="0">
                          <a:solidFill>
                            <a:schemeClr val="tx1">
                              <a:lumMod val="65000"/>
                              <a:lumOff val="35000"/>
                            </a:schemeClr>
                          </a:solidFill>
                          <a:latin typeface="Cambria Math" panose="02040503050406030204" pitchFamily="18" charset="0"/>
                        </a:rPr>
                        <m:t>)=</m:t>
                      </m:r>
                      <m:sSup>
                        <m:sSupPr>
                          <m:ctrlPr>
                            <a:rPr lang="es-CO" b="0" i="1" dirty="0" smtClean="0">
                              <a:solidFill>
                                <a:schemeClr val="tx1">
                                  <a:lumMod val="65000"/>
                                  <a:lumOff val="35000"/>
                                </a:schemeClr>
                              </a:solidFill>
                              <a:latin typeface="Cambria Math" panose="02040503050406030204" pitchFamily="18" charset="0"/>
                            </a:rPr>
                          </m:ctrlPr>
                        </m:sSupPr>
                        <m:e>
                          <m:r>
                            <a:rPr lang="es-CO" b="0" i="1" dirty="0" smtClean="0">
                              <a:solidFill>
                                <a:schemeClr val="tx1">
                                  <a:lumMod val="65000"/>
                                  <a:lumOff val="35000"/>
                                </a:schemeClr>
                              </a:solidFill>
                              <a:latin typeface="Cambria Math" panose="02040503050406030204" pitchFamily="18" charset="0"/>
                            </a:rPr>
                            <m:t>𝜎</m:t>
                          </m:r>
                        </m:e>
                        <m:sup>
                          <m:r>
                            <a:rPr lang="es-CO" b="0" i="1" dirty="0" smtClean="0">
                              <a:solidFill>
                                <a:schemeClr val="tx1">
                                  <a:lumMod val="65000"/>
                                  <a:lumOff val="35000"/>
                                </a:schemeClr>
                              </a:solidFill>
                              <a:latin typeface="Cambria Math" panose="02040503050406030204" pitchFamily="18" charset="0"/>
                            </a:rPr>
                            <m:t>2</m:t>
                          </m:r>
                        </m:sup>
                      </m:sSup>
                      <m:f>
                        <m:fPr>
                          <m:ctrlPr>
                            <a:rPr lang="es-CO" b="0" i="1" dirty="0" smtClean="0">
                              <a:solidFill>
                                <a:schemeClr val="tx1">
                                  <a:lumMod val="65000"/>
                                  <a:lumOff val="35000"/>
                                </a:schemeClr>
                              </a:solidFill>
                              <a:latin typeface="Cambria Math" panose="02040503050406030204" pitchFamily="18" charset="0"/>
                            </a:rPr>
                          </m:ctrlPr>
                        </m:fPr>
                        <m:num>
                          <m:r>
                            <a:rPr lang="es-CO" b="0" i="1" dirty="0" smtClean="0">
                              <a:solidFill>
                                <a:schemeClr val="tx1">
                                  <a:lumMod val="65000"/>
                                  <a:lumOff val="35000"/>
                                </a:schemeClr>
                              </a:solidFill>
                              <a:latin typeface="Cambria Math" panose="02040503050406030204" pitchFamily="18" charset="0"/>
                            </a:rPr>
                            <m:t>1</m:t>
                          </m:r>
                        </m:num>
                        <m:den>
                          <m:r>
                            <a:rPr lang="es-CO" b="0" i="1" dirty="0" smtClean="0">
                              <a:solidFill>
                                <a:schemeClr val="tx1">
                                  <a:lumMod val="65000"/>
                                  <a:lumOff val="35000"/>
                                </a:schemeClr>
                              </a:solidFill>
                              <a:latin typeface="Cambria Math" panose="02040503050406030204" pitchFamily="18" charset="0"/>
                            </a:rPr>
                            <m:t>∑</m:t>
                          </m:r>
                          <m:sSup>
                            <m:sSupPr>
                              <m:ctrlPr>
                                <a:rPr lang="es-CO" b="0" i="1" dirty="0" smtClean="0">
                                  <a:solidFill>
                                    <a:schemeClr val="tx1">
                                      <a:lumMod val="65000"/>
                                      <a:lumOff val="35000"/>
                                    </a:schemeClr>
                                  </a:solidFill>
                                  <a:latin typeface="Cambria Math" panose="02040503050406030204" pitchFamily="18" charset="0"/>
                                </a:rPr>
                              </m:ctrlPr>
                            </m:sSupPr>
                            <m:e>
                              <m:d>
                                <m:dPr>
                                  <m:ctrlPr>
                                    <a:rPr lang="es-CO" b="0" i="1" dirty="0" smtClean="0">
                                      <a:solidFill>
                                        <a:schemeClr val="tx1">
                                          <a:lumMod val="65000"/>
                                          <a:lumOff val="35000"/>
                                        </a:schemeClr>
                                      </a:solidFill>
                                      <a:latin typeface="Cambria Math" panose="02040503050406030204" pitchFamily="18" charset="0"/>
                                    </a:rPr>
                                  </m:ctrlPr>
                                </m:dPr>
                                <m:e>
                                  <m:sSub>
                                    <m:sSubPr>
                                      <m:ctrlPr>
                                        <a:rPr lang="es-CO" b="0" i="1" dirty="0" smtClean="0">
                                          <a:solidFill>
                                            <a:schemeClr val="tx1">
                                              <a:lumMod val="65000"/>
                                              <a:lumOff val="35000"/>
                                            </a:schemeClr>
                                          </a:solidFill>
                                          <a:latin typeface="Cambria Math" panose="02040503050406030204" pitchFamily="18" charset="0"/>
                                        </a:rPr>
                                      </m:ctrlPr>
                                    </m:sSubPr>
                                    <m:e>
                                      <m:r>
                                        <a:rPr lang="es-CO" b="0" i="1" dirty="0" smtClean="0">
                                          <a:solidFill>
                                            <a:schemeClr val="tx1">
                                              <a:lumMod val="65000"/>
                                              <a:lumOff val="35000"/>
                                            </a:schemeClr>
                                          </a:solidFill>
                                          <a:latin typeface="Cambria Math" panose="02040503050406030204" pitchFamily="18" charset="0"/>
                                        </a:rPr>
                                        <m:t>𝑥</m:t>
                                      </m:r>
                                    </m:e>
                                    <m:sub>
                                      <m:r>
                                        <a:rPr lang="es-CO" b="0" i="1" dirty="0" smtClean="0">
                                          <a:solidFill>
                                            <a:schemeClr val="tx1">
                                              <a:lumMod val="65000"/>
                                              <a:lumOff val="35000"/>
                                            </a:schemeClr>
                                          </a:solidFill>
                                          <a:latin typeface="Cambria Math" panose="02040503050406030204" pitchFamily="18" charset="0"/>
                                        </a:rPr>
                                        <m:t>𝑡</m:t>
                                      </m:r>
                                    </m:sub>
                                  </m:sSub>
                                  <m:r>
                                    <a:rPr lang="es-CO" b="0" i="1" dirty="0" smtClean="0">
                                      <a:solidFill>
                                        <a:schemeClr val="tx1">
                                          <a:lumMod val="65000"/>
                                          <a:lumOff val="35000"/>
                                        </a:schemeClr>
                                      </a:solidFill>
                                      <a:latin typeface="Cambria Math" panose="02040503050406030204" pitchFamily="18" charset="0"/>
                                    </a:rPr>
                                    <m:t>−</m:t>
                                  </m:r>
                                  <m:acc>
                                    <m:accPr>
                                      <m:chr m:val="̅"/>
                                      <m:ctrlPr>
                                        <a:rPr lang="es-CO" b="0" i="1" dirty="0" smtClean="0">
                                          <a:solidFill>
                                            <a:schemeClr val="tx1">
                                              <a:lumMod val="65000"/>
                                              <a:lumOff val="35000"/>
                                            </a:schemeClr>
                                          </a:solidFill>
                                          <a:latin typeface="Cambria Math" panose="02040503050406030204" pitchFamily="18" charset="0"/>
                                        </a:rPr>
                                      </m:ctrlPr>
                                    </m:accPr>
                                    <m:e>
                                      <m:r>
                                        <a:rPr lang="es-CO" b="0" i="1" dirty="0" smtClean="0">
                                          <a:solidFill>
                                            <a:schemeClr val="tx1">
                                              <a:lumMod val="65000"/>
                                              <a:lumOff val="35000"/>
                                            </a:schemeClr>
                                          </a:solidFill>
                                          <a:latin typeface="Cambria Math" panose="02040503050406030204" pitchFamily="18" charset="0"/>
                                        </a:rPr>
                                        <m:t>𝑥</m:t>
                                      </m:r>
                                    </m:e>
                                  </m:acc>
                                </m:e>
                              </m:d>
                            </m:e>
                            <m:sup>
                              <m:r>
                                <a:rPr lang="es-CO" b="0" i="1" dirty="0" smtClean="0">
                                  <a:solidFill>
                                    <a:schemeClr val="tx1">
                                      <a:lumMod val="65000"/>
                                      <a:lumOff val="35000"/>
                                    </a:schemeClr>
                                  </a:solidFill>
                                  <a:latin typeface="Cambria Math" panose="02040503050406030204" pitchFamily="18" charset="0"/>
                                </a:rPr>
                                <m:t>2</m:t>
                              </m:r>
                            </m:sup>
                          </m:sSup>
                        </m:den>
                      </m:f>
                    </m:oMath>
                  </m:oMathPara>
                </a14:m>
                <a:endParaRPr lang="es-CO" dirty="0">
                  <a:solidFill>
                    <a:schemeClr val="tx1">
                      <a:lumMod val="65000"/>
                      <a:lumOff val="35000"/>
                    </a:schemeClr>
                  </a:solidFill>
                  <a:latin typeface="TheSans 4-SemiLight" panose="02000403000000000003" pitchFamily="50" charset="0"/>
                </a:endParaRPr>
              </a:p>
            </p:txBody>
          </p:sp>
        </mc:Choice>
        <mc:Fallback xmlns="">
          <p:sp>
            <p:nvSpPr>
              <p:cNvPr id="17" name="CuadroTexto 16">
                <a:extLst>
                  <a:ext uri="{FF2B5EF4-FFF2-40B4-BE49-F238E27FC236}">
                    <a16:creationId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4036499" y="4171991"/>
                <a:ext cx="2982897" cy="659540"/>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8" name="CuadroTexto 17">
                <a:extLst>
                  <a:ext uri="{FF2B5EF4-FFF2-40B4-BE49-F238E27FC236}">
                    <a16:creationId xmlns:a16="http://schemas.microsoft.com/office/drawing/2014/main" id="{B33D183C-22DF-43EE-8BB9-AA5D7B03C07F}"/>
                  </a:ext>
                </a:extLst>
              </p:cNvPr>
              <p:cNvSpPr txBox="1"/>
              <p:nvPr/>
            </p:nvSpPr>
            <p:spPr>
              <a:xfrm>
                <a:off x="2249057" y="5391261"/>
                <a:ext cx="3454153" cy="65069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s-CO" b="0" i="1" dirty="0" smtClean="0">
                          <a:solidFill>
                            <a:schemeClr val="tx1">
                              <a:lumMod val="65000"/>
                              <a:lumOff val="35000"/>
                            </a:schemeClr>
                          </a:solidFill>
                          <a:latin typeface="Cambria Math" panose="02040503050406030204" pitchFamily="18" charset="0"/>
                        </a:rPr>
                        <m:t>𝑐𝑜𝑣</m:t>
                      </m:r>
                      <m:r>
                        <a:rPr lang="es-CO" b="0" i="1" dirty="0" smtClean="0">
                          <a:solidFill>
                            <a:schemeClr val="tx1">
                              <a:lumMod val="65000"/>
                              <a:lumOff val="35000"/>
                            </a:schemeClr>
                          </a:solidFill>
                          <a:latin typeface="Cambria Math" panose="02040503050406030204" pitchFamily="18" charset="0"/>
                        </a:rPr>
                        <m:t>(</m:t>
                      </m:r>
                      <m:sSub>
                        <m:sSubPr>
                          <m:ctrlPr>
                            <a:rPr lang="es-CO" b="0" i="1" dirty="0" smtClean="0">
                              <a:solidFill>
                                <a:schemeClr val="tx1">
                                  <a:lumMod val="65000"/>
                                  <a:lumOff val="35000"/>
                                </a:schemeClr>
                              </a:solidFill>
                              <a:latin typeface="Cambria Math" panose="02040503050406030204" pitchFamily="18" charset="0"/>
                            </a:rPr>
                          </m:ctrlPr>
                        </m:sSubPr>
                        <m:e>
                          <m:sSub>
                            <m:sSubPr>
                              <m:ctrlPr>
                                <a:rPr lang="es-CO" b="0" i="1" dirty="0" smtClean="0">
                                  <a:solidFill>
                                    <a:schemeClr val="tx1">
                                      <a:lumMod val="65000"/>
                                      <a:lumOff val="35000"/>
                                    </a:schemeClr>
                                  </a:solidFill>
                                  <a:latin typeface="Cambria Math" panose="02040503050406030204" pitchFamily="18" charset="0"/>
                                </a:rPr>
                              </m:ctrlPr>
                            </m:sSubPr>
                            <m:e>
                              <m:acc>
                                <m:accPr>
                                  <m:chr m:val="̂"/>
                                  <m:ctrlPr>
                                    <a:rPr lang="es-CO" b="0" i="1" dirty="0" smtClean="0">
                                      <a:solidFill>
                                        <a:schemeClr val="tx1">
                                          <a:lumMod val="65000"/>
                                          <a:lumOff val="35000"/>
                                        </a:schemeClr>
                                      </a:solidFill>
                                      <a:latin typeface="Cambria Math" panose="02040503050406030204" pitchFamily="18" charset="0"/>
                                    </a:rPr>
                                  </m:ctrlPr>
                                </m:accPr>
                                <m:e>
                                  <m:r>
                                    <a:rPr lang="es-CO" b="0" i="1" dirty="0" smtClean="0">
                                      <a:solidFill>
                                        <a:schemeClr val="tx1">
                                          <a:lumMod val="65000"/>
                                          <a:lumOff val="35000"/>
                                        </a:schemeClr>
                                      </a:solidFill>
                                      <a:latin typeface="Cambria Math" panose="02040503050406030204" pitchFamily="18" charset="0"/>
                                    </a:rPr>
                                    <m:t>𝛽</m:t>
                                  </m:r>
                                </m:e>
                              </m:acc>
                            </m:e>
                            <m:sub>
                              <m:r>
                                <a:rPr lang="es-CO" b="0" i="1" dirty="0" smtClean="0">
                                  <a:solidFill>
                                    <a:schemeClr val="tx1">
                                      <a:lumMod val="65000"/>
                                      <a:lumOff val="35000"/>
                                    </a:schemeClr>
                                  </a:solidFill>
                                  <a:latin typeface="Cambria Math" panose="02040503050406030204" pitchFamily="18" charset="0"/>
                                </a:rPr>
                                <m:t>0</m:t>
                              </m:r>
                            </m:sub>
                          </m:sSub>
                          <m:r>
                            <a:rPr lang="es-CO" b="0" i="1" dirty="0" smtClean="0">
                              <a:solidFill>
                                <a:schemeClr val="tx1">
                                  <a:lumMod val="65000"/>
                                  <a:lumOff val="35000"/>
                                </a:schemeClr>
                              </a:solidFill>
                              <a:latin typeface="Cambria Math" panose="02040503050406030204" pitchFamily="18" charset="0"/>
                            </a:rPr>
                            <m:t>, </m:t>
                          </m:r>
                          <m:acc>
                            <m:accPr>
                              <m:chr m:val="̂"/>
                              <m:ctrlPr>
                                <a:rPr lang="es-CO" b="0" i="1" dirty="0" smtClean="0">
                                  <a:solidFill>
                                    <a:schemeClr val="tx1">
                                      <a:lumMod val="65000"/>
                                      <a:lumOff val="35000"/>
                                    </a:schemeClr>
                                  </a:solidFill>
                                  <a:latin typeface="Cambria Math" panose="02040503050406030204" pitchFamily="18" charset="0"/>
                                </a:rPr>
                              </m:ctrlPr>
                            </m:accPr>
                            <m:e>
                              <m:r>
                                <a:rPr lang="es-CO" b="0" i="1" dirty="0" smtClean="0">
                                  <a:solidFill>
                                    <a:schemeClr val="tx1">
                                      <a:lumMod val="65000"/>
                                      <a:lumOff val="35000"/>
                                    </a:schemeClr>
                                  </a:solidFill>
                                  <a:latin typeface="Cambria Math" panose="02040503050406030204" pitchFamily="18" charset="0"/>
                                </a:rPr>
                                <m:t>𝛽</m:t>
                              </m:r>
                            </m:e>
                          </m:acc>
                        </m:e>
                        <m:sub>
                          <m:r>
                            <a:rPr lang="es-CO" b="0" i="1" dirty="0" smtClean="0">
                              <a:solidFill>
                                <a:schemeClr val="tx1">
                                  <a:lumMod val="65000"/>
                                  <a:lumOff val="35000"/>
                                </a:schemeClr>
                              </a:solidFill>
                              <a:latin typeface="Cambria Math" panose="02040503050406030204" pitchFamily="18" charset="0"/>
                            </a:rPr>
                            <m:t>1</m:t>
                          </m:r>
                        </m:sub>
                      </m:sSub>
                      <m:r>
                        <a:rPr lang="es-CO" b="0" i="1" dirty="0" smtClean="0">
                          <a:solidFill>
                            <a:schemeClr val="tx1">
                              <a:lumMod val="65000"/>
                              <a:lumOff val="35000"/>
                            </a:schemeClr>
                          </a:solidFill>
                          <a:latin typeface="Cambria Math" panose="02040503050406030204" pitchFamily="18" charset="0"/>
                        </a:rPr>
                        <m:t>)=</m:t>
                      </m:r>
                      <m:sSup>
                        <m:sSupPr>
                          <m:ctrlPr>
                            <a:rPr lang="es-CO" b="0" i="1" dirty="0" smtClean="0">
                              <a:solidFill>
                                <a:schemeClr val="tx1">
                                  <a:lumMod val="65000"/>
                                  <a:lumOff val="35000"/>
                                </a:schemeClr>
                              </a:solidFill>
                              <a:latin typeface="Cambria Math" panose="02040503050406030204" pitchFamily="18" charset="0"/>
                            </a:rPr>
                          </m:ctrlPr>
                        </m:sSupPr>
                        <m:e>
                          <m:r>
                            <a:rPr lang="es-CO" b="0" i="1" dirty="0" smtClean="0">
                              <a:solidFill>
                                <a:schemeClr val="tx1">
                                  <a:lumMod val="65000"/>
                                  <a:lumOff val="35000"/>
                                </a:schemeClr>
                              </a:solidFill>
                              <a:latin typeface="Cambria Math" panose="02040503050406030204" pitchFamily="18" charset="0"/>
                            </a:rPr>
                            <m:t>−</m:t>
                          </m:r>
                          <m:r>
                            <a:rPr lang="es-CO" b="0" i="1" dirty="0" smtClean="0">
                              <a:solidFill>
                                <a:schemeClr val="tx1">
                                  <a:lumMod val="65000"/>
                                  <a:lumOff val="35000"/>
                                </a:schemeClr>
                              </a:solidFill>
                              <a:latin typeface="Cambria Math" panose="02040503050406030204" pitchFamily="18" charset="0"/>
                            </a:rPr>
                            <m:t>𝜎</m:t>
                          </m:r>
                        </m:e>
                        <m:sup>
                          <m:r>
                            <a:rPr lang="es-CO" b="0" i="1" dirty="0" smtClean="0">
                              <a:solidFill>
                                <a:schemeClr val="tx1">
                                  <a:lumMod val="65000"/>
                                  <a:lumOff val="35000"/>
                                </a:schemeClr>
                              </a:solidFill>
                              <a:latin typeface="Cambria Math" panose="02040503050406030204" pitchFamily="18" charset="0"/>
                            </a:rPr>
                            <m:t>2</m:t>
                          </m:r>
                        </m:sup>
                      </m:sSup>
                      <m:f>
                        <m:fPr>
                          <m:ctrlPr>
                            <a:rPr lang="es-CO" b="0" i="1" dirty="0" smtClean="0">
                              <a:solidFill>
                                <a:schemeClr val="tx1">
                                  <a:lumMod val="65000"/>
                                  <a:lumOff val="35000"/>
                                </a:schemeClr>
                              </a:solidFill>
                              <a:latin typeface="Cambria Math" panose="02040503050406030204" pitchFamily="18" charset="0"/>
                            </a:rPr>
                          </m:ctrlPr>
                        </m:fPr>
                        <m:num>
                          <m:acc>
                            <m:accPr>
                              <m:chr m:val="̅"/>
                              <m:ctrlPr>
                                <a:rPr lang="es-CO" b="0" i="1" dirty="0" smtClean="0">
                                  <a:solidFill>
                                    <a:schemeClr val="tx1">
                                      <a:lumMod val="65000"/>
                                      <a:lumOff val="35000"/>
                                    </a:schemeClr>
                                  </a:solidFill>
                                  <a:latin typeface="Cambria Math" panose="02040503050406030204" pitchFamily="18" charset="0"/>
                                </a:rPr>
                              </m:ctrlPr>
                            </m:accPr>
                            <m:e>
                              <m:r>
                                <a:rPr lang="es-CO" b="0" i="1" dirty="0" smtClean="0">
                                  <a:solidFill>
                                    <a:schemeClr val="tx1">
                                      <a:lumMod val="65000"/>
                                      <a:lumOff val="35000"/>
                                    </a:schemeClr>
                                  </a:solidFill>
                                  <a:latin typeface="Cambria Math" panose="02040503050406030204" pitchFamily="18" charset="0"/>
                                </a:rPr>
                                <m:t>𝑥</m:t>
                              </m:r>
                            </m:e>
                          </m:acc>
                        </m:num>
                        <m:den>
                          <m:r>
                            <a:rPr lang="es-CO" b="0" i="1" dirty="0" smtClean="0">
                              <a:solidFill>
                                <a:schemeClr val="tx1">
                                  <a:lumMod val="65000"/>
                                  <a:lumOff val="35000"/>
                                </a:schemeClr>
                              </a:solidFill>
                              <a:latin typeface="Cambria Math" panose="02040503050406030204" pitchFamily="18" charset="0"/>
                            </a:rPr>
                            <m:t>∑</m:t>
                          </m:r>
                          <m:sSup>
                            <m:sSupPr>
                              <m:ctrlPr>
                                <a:rPr lang="es-CO" b="0" i="1" dirty="0" smtClean="0">
                                  <a:solidFill>
                                    <a:schemeClr val="tx1">
                                      <a:lumMod val="65000"/>
                                      <a:lumOff val="35000"/>
                                    </a:schemeClr>
                                  </a:solidFill>
                                  <a:latin typeface="Cambria Math" panose="02040503050406030204" pitchFamily="18" charset="0"/>
                                </a:rPr>
                              </m:ctrlPr>
                            </m:sSupPr>
                            <m:e>
                              <m:d>
                                <m:dPr>
                                  <m:ctrlPr>
                                    <a:rPr lang="es-CO" b="0" i="1" dirty="0" smtClean="0">
                                      <a:solidFill>
                                        <a:schemeClr val="tx1">
                                          <a:lumMod val="65000"/>
                                          <a:lumOff val="35000"/>
                                        </a:schemeClr>
                                      </a:solidFill>
                                      <a:latin typeface="Cambria Math" panose="02040503050406030204" pitchFamily="18" charset="0"/>
                                    </a:rPr>
                                  </m:ctrlPr>
                                </m:dPr>
                                <m:e>
                                  <m:sSub>
                                    <m:sSubPr>
                                      <m:ctrlPr>
                                        <a:rPr lang="es-CO" b="0" i="1" dirty="0" smtClean="0">
                                          <a:solidFill>
                                            <a:schemeClr val="tx1">
                                              <a:lumMod val="65000"/>
                                              <a:lumOff val="35000"/>
                                            </a:schemeClr>
                                          </a:solidFill>
                                          <a:latin typeface="Cambria Math" panose="02040503050406030204" pitchFamily="18" charset="0"/>
                                        </a:rPr>
                                      </m:ctrlPr>
                                    </m:sSubPr>
                                    <m:e>
                                      <m:r>
                                        <a:rPr lang="es-CO" b="0" i="1" dirty="0" smtClean="0">
                                          <a:solidFill>
                                            <a:schemeClr val="tx1">
                                              <a:lumMod val="65000"/>
                                              <a:lumOff val="35000"/>
                                            </a:schemeClr>
                                          </a:solidFill>
                                          <a:latin typeface="Cambria Math" panose="02040503050406030204" pitchFamily="18" charset="0"/>
                                        </a:rPr>
                                        <m:t>𝑥</m:t>
                                      </m:r>
                                    </m:e>
                                    <m:sub>
                                      <m:r>
                                        <a:rPr lang="es-CO" b="0" i="1" dirty="0" smtClean="0">
                                          <a:solidFill>
                                            <a:schemeClr val="tx1">
                                              <a:lumMod val="65000"/>
                                              <a:lumOff val="35000"/>
                                            </a:schemeClr>
                                          </a:solidFill>
                                          <a:latin typeface="Cambria Math" panose="02040503050406030204" pitchFamily="18" charset="0"/>
                                        </a:rPr>
                                        <m:t>𝑡</m:t>
                                      </m:r>
                                    </m:sub>
                                  </m:sSub>
                                  <m:r>
                                    <a:rPr lang="es-CO" b="0" i="1" dirty="0" smtClean="0">
                                      <a:solidFill>
                                        <a:schemeClr val="tx1">
                                          <a:lumMod val="65000"/>
                                          <a:lumOff val="35000"/>
                                        </a:schemeClr>
                                      </a:solidFill>
                                      <a:latin typeface="Cambria Math" panose="02040503050406030204" pitchFamily="18" charset="0"/>
                                    </a:rPr>
                                    <m:t>−</m:t>
                                  </m:r>
                                  <m:acc>
                                    <m:accPr>
                                      <m:chr m:val="̅"/>
                                      <m:ctrlPr>
                                        <a:rPr lang="es-CO" b="0" i="1" dirty="0" smtClean="0">
                                          <a:solidFill>
                                            <a:schemeClr val="tx1">
                                              <a:lumMod val="65000"/>
                                              <a:lumOff val="35000"/>
                                            </a:schemeClr>
                                          </a:solidFill>
                                          <a:latin typeface="Cambria Math" panose="02040503050406030204" pitchFamily="18" charset="0"/>
                                        </a:rPr>
                                      </m:ctrlPr>
                                    </m:accPr>
                                    <m:e>
                                      <m:r>
                                        <a:rPr lang="es-CO" b="0" i="1" dirty="0" smtClean="0">
                                          <a:solidFill>
                                            <a:schemeClr val="tx1">
                                              <a:lumMod val="65000"/>
                                              <a:lumOff val="35000"/>
                                            </a:schemeClr>
                                          </a:solidFill>
                                          <a:latin typeface="Cambria Math" panose="02040503050406030204" pitchFamily="18" charset="0"/>
                                        </a:rPr>
                                        <m:t>𝑥</m:t>
                                      </m:r>
                                    </m:e>
                                  </m:acc>
                                </m:e>
                              </m:d>
                            </m:e>
                            <m:sup>
                              <m:r>
                                <a:rPr lang="es-CO" b="0" i="1" dirty="0" smtClean="0">
                                  <a:solidFill>
                                    <a:schemeClr val="tx1">
                                      <a:lumMod val="65000"/>
                                      <a:lumOff val="35000"/>
                                    </a:schemeClr>
                                  </a:solidFill>
                                  <a:latin typeface="Cambria Math" panose="02040503050406030204" pitchFamily="18" charset="0"/>
                                </a:rPr>
                                <m:t>2</m:t>
                              </m:r>
                            </m:sup>
                          </m:sSup>
                        </m:den>
                      </m:f>
                    </m:oMath>
                  </m:oMathPara>
                </a14:m>
                <a:endParaRPr lang="es-CO" dirty="0">
                  <a:solidFill>
                    <a:schemeClr val="tx1">
                      <a:lumMod val="65000"/>
                      <a:lumOff val="35000"/>
                    </a:schemeClr>
                  </a:solidFill>
                  <a:latin typeface="TheSans 4-SemiLight" panose="02000403000000000003" pitchFamily="50" charset="0"/>
                </a:endParaRPr>
              </a:p>
            </p:txBody>
          </p:sp>
        </mc:Choice>
        <mc:Fallback xmlns="">
          <p:sp>
            <p:nvSpPr>
              <p:cNvPr id="18" name="CuadroTexto 17">
                <a:extLst>
                  <a:ext uri="{FF2B5EF4-FFF2-40B4-BE49-F238E27FC236}">
                    <a16:creationId xmlns:a16="http://schemas.microsoft.com/office/drawing/2014/main" id="{B33D183C-22DF-43EE-8BB9-AA5D7B03C07F}"/>
                  </a:ext>
                </a:extLst>
              </p:cNvPr>
              <p:cNvSpPr txBox="1">
                <a:spLocks noRot="1" noChangeAspect="1" noMove="1" noResize="1" noEditPoints="1" noAdjustHandles="1" noChangeArrowheads="1" noChangeShapeType="1" noTextEdit="1"/>
              </p:cNvSpPr>
              <p:nvPr/>
            </p:nvSpPr>
            <p:spPr>
              <a:xfrm>
                <a:off x="2249057" y="5391261"/>
                <a:ext cx="3454153" cy="650691"/>
              </a:xfrm>
              <a:prstGeom prst="rect">
                <a:avLst/>
              </a:prstGeom>
              <a:blipFill>
                <a:blip r:embed="rId6"/>
                <a:stretch>
                  <a:fillRect/>
                </a:stretch>
              </a:blipFill>
            </p:spPr>
            <p:txBody>
              <a:bodyPr/>
              <a:lstStyle/>
              <a:p>
                <a:r>
                  <a:rPr lang="es-CO">
                    <a:noFill/>
                  </a:rPr>
                  <a:t> </a:t>
                </a:r>
              </a:p>
            </p:txBody>
          </p:sp>
        </mc:Fallback>
      </mc:AlternateContent>
      <p:cxnSp>
        <p:nvCxnSpPr>
          <p:cNvPr id="8" name="Conector recto 7">
            <a:extLst>
              <a:ext uri="{FF2B5EF4-FFF2-40B4-BE49-F238E27FC236}">
                <a16:creationId xmlns:a16="http://schemas.microsoft.com/office/drawing/2014/main" id="{D428B1FF-69B0-4681-B0E9-07C05FF668B9}"/>
              </a:ext>
            </a:extLst>
          </p:cNvPr>
          <p:cNvCxnSpPr>
            <a:cxnSpLocks/>
            <a:stCxn id="6" idx="0"/>
          </p:cNvCxnSpPr>
          <p:nvPr/>
        </p:nvCxnSpPr>
        <p:spPr>
          <a:xfrm>
            <a:off x="4003963" y="2053721"/>
            <a:ext cx="18622" cy="313571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5088CFCA-728C-4E48-A1C2-509E92CA8275}"/>
              </a:ext>
            </a:extLst>
          </p:cNvPr>
          <p:cNvCxnSpPr>
            <a:cxnSpLocks/>
          </p:cNvCxnSpPr>
          <p:nvPr/>
        </p:nvCxnSpPr>
        <p:spPr>
          <a:xfrm flipH="1">
            <a:off x="932872" y="5158915"/>
            <a:ext cx="6142182" cy="30518"/>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A66CE970-1434-4E57-8DF9-EF40AC5C318A}"/>
              </a:ext>
            </a:extLst>
          </p:cNvPr>
          <p:cNvCxnSpPr>
            <a:cxnSpLocks/>
          </p:cNvCxnSpPr>
          <p:nvPr/>
        </p:nvCxnSpPr>
        <p:spPr>
          <a:xfrm flipH="1">
            <a:off x="928194" y="3954035"/>
            <a:ext cx="6156097" cy="38061"/>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1E429447-B5D8-4CFC-9567-1B28BAC7EBFD}"/>
              </a:ext>
            </a:extLst>
          </p:cNvPr>
          <p:cNvSpPr txBox="1"/>
          <p:nvPr/>
        </p:nvSpPr>
        <p:spPr>
          <a:xfrm>
            <a:off x="1466085" y="2282598"/>
            <a:ext cx="1838289" cy="369332"/>
          </a:xfrm>
          <a:prstGeom prst="rect">
            <a:avLst/>
          </a:prstGeom>
          <a:noFill/>
        </p:spPr>
        <p:txBody>
          <a:bodyPr wrap="square" rtlCol="0">
            <a:spAutoFit/>
          </a:bodyPr>
          <a:lstStyle/>
          <a:p>
            <a:pPr algn="ctr"/>
            <a:r>
              <a:rPr lang="es-CO" dirty="0">
                <a:solidFill>
                  <a:srgbClr val="595959"/>
                </a:solidFill>
                <a:latin typeface="TheSans 4-SemiLight" panose="02000403000000000003" pitchFamily="50" charset="0"/>
              </a:rPr>
              <a:t>Intercepto</a:t>
            </a:r>
          </a:p>
        </p:txBody>
      </p:sp>
      <p:sp>
        <p:nvSpPr>
          <p:cNvPr id="25" name="CuadroTexto 24">
            <a:extLst>
              <a:ext uri="{FF2B5EF4-FFF2-40B4-BE49-F238E27FC236}">
                <a16:creationId xmlns:a16="http://schemas.microsoft.com/office/drawing/2014/main" id="{27B2A6AB-B76A-416D-8097-045D3F7B3066}"/>
              </a:ext>
            </a:extLst>
          </p:cNvPr>
          <p:cNvSpPr txBox="1"/>
          <p:nvPr/>
        </p:nvSpPr>
        <p:spPr>
          <a:xfrm>
            <a:off x="4495609" y="2277697"/>
            <a:ext cx="1838289" cy="369332"/>
          </a:xfrm>
          <a:prstGeom prst="rect">
            <a:avLst/>
          </a:prstGeom>
          <a:noFill/>
        </p:spPr>
        <p:txBody>
          <a:bodyPr wrap="square" rtlCol="0">
            <a:spAutoFit/>
          </a:bodyPr>
          <a:lstStyle/>
          <a:p>
            <a:pPr algn="ctr"/>
            <a:r>
              <a:rPr lang="es-CO" dirty="0">
                <a:solidFill>
                  <a:srgbClr val="595959"/>
                </a:solidFill>
                <a:latin typeface="TheSans 4-SemiLight" panose="02000403000000000003" pitchFamily="50" charset="0"/>
              </a:rPr>
              <a:t>Pendiente</a:t>
            </a:r>
          </a:p>
        </p:txBody>
      </p:sp>
      <p:cxnSp>
        <p:nvCxnSpPr>
          <p:cNvPr id="26" name="Conector recto 25">
            <a:extLst>
              <a:ext uri="{FF2B5EF4-FFF2-40B4-BE49-F238E27FC236}">
                <a16:creationId xmlns:a16="http://schemas.microsoft.com/office/drawing/2014/main" id="{2FA9876E-4B31-4681-8D77-EEC86190D08E}"/>
              </a:ext>
            </a:extLst>
          </p:cNvPr>
          <p:cNvCxnSpPr>
            <a:cxnSpLocks/>
          </p:cNvCxnSpPr>
          <p:nvPr/>
        </p:nvCxnSpPr>
        <p:spPr>
          <a:xfrm flipH="1" flipV="1">
            <a:off x="932872" y="2814469"/>
            <a:ext cx="6142181" cy="17270"/>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sp>
        <p:nvSpPr>
          <p:cNvPr id="34" name="Rectángulo 33">
            <a:extLst>
              <a:ext uri="{FF2B5EF4-FFF2-40B4-BE49-F238E27FC236}">
                <a16:creationId xmlns:a16="http://schemas.microsoft.com/office/drawing/2014/main" id="{9F188CE1-5BAE-4A78-891D-C071B90C990F}"/>
              </a:ext>
            </a:extLst>
          </p:cNvPr>
          <p:cNvSpPr/>
          <p:nvPr/>
        </p:nvSpPr>
        <p:spPr>
          <a:xfrm>
            <a:off x="5232156" y="4311537"/>
            <a:ext cx="471054" cy="415636"/>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36" name="Conector recto de flecha 35">
            <a:extLst>
              <a:ext uri="{FF2B5EF4-FFF2-40B4-BE49-F238E27FC236}">
                <a16:creationId xmlns:a16="http://schemas.microsoft.com/office/drawing/2014/main" id="{316C38DE-919F-461A-A5BD-1A545B34B72E}"/>
              </a:ext>
            </a:extLst>
          </p:cNvPr>
          <p:cNvCxnSpPr>
            <a:cxnSpLocks/>
            <a:stCxn id="34" idx="0"/>
            <a:endCxn id="40" idx="1"/>
          </p:cNvCxnSpPr>
          <p:nvPr/>
        </p:nvCxnSpPr>
        <p:spPr>
          <a:xfrm flipV="1">
            <a:off x="5467683" y="3154905"/>
            <a:ext cx="2680645" cy="1156632"/>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C35117FA-0B5F-494D-90EF-0C044F1D849D}"/>
                  </a:ext>
                </a:extLst>
              </p:cNvPr>
              <p:cNvSpPr txBox="1"/>
              <p:nvPr/>
            </p:nvSpPr>
            <p:spPr>
              <a:xfrm>
                <a:off x="8148328" y="2831739"/>
                <a:ext cx="3205472" cy="646331"/>
              </a:xfrm>
              <a:prstGeom prst="rect">
                <a:avLst/>
              </a:prstGeom>
              <a:noFill/>
            </p:spPr>
            <p:txBody>
              <a:bodyPr wrap="square" rtlCol="0">
                <a:spAutoFit/>
              </a:bodyPr>
              <a:lstStyle/>
              <a:p>
                <a:pPr algn="ctr"/>
                <a:r>
                  <a:rPr lang="es-CO" dirty="0">
                    <a:solidFill>
                      <a:srgbClr val="595959"/>
                    </a:solidFill>
                    <a:latin typeface="TheSans 4-SemiLight" panose="02000403000000000003" pitchFamily="50" charset="0"/>
                  </a:rPr>
                  <a:t>Cuanto mayor sea </a:t>
                </a:r>
                <a14:m>
                  <m:oMath xmlns:m="http://schemas.openxmlformats.org/officeDocument/2006/math">
                    <m:sSup>
                      <m:sSupPr>
                        <m:ctrlPr>
                          <a:rPr lang="es-CO" i="1" dirty="0">
                            <a:solidFill>
                              <a:schemeClr val="tx1">
                                <a:lumMod val="65000"/>
                                <a:lumOff val="35000"/>
                              </a:schemeClr>
                            </a:solidFill>
                            <a:latin typeface="Cambria Math" panose="02040503050406030204" pitchFamily="18" charset="0"/>
                          </a:rPr>
                        </m:ctrlPr>
                      </m:sSupPr>
                      <m:e>
                        <m:r>
                          <a:rPr lang="es-CO" i="1" dirty="0">
                            <a:solidFill>
                              <a:schemeClr val="tx1">
                                <a:lumMod val="65000"/>
                                <a:lumOff val="35000"/>
                              </a:schemeClr>
                            </a:solidFill>
                            <a:latin typeface="Cambria Math" panose="02040503050406030204" pitchFamily="18" charset="0"/>
                          </a:rPr>
                          <m:t>𝜎</m:t>
                        </m:r>
                      </m:e>
                      <m:sup>
                        <m:r>
                          <a:rPr lang="es-CO" i="1" dirty="0">
                            <a:solidFill>
                              <a:schemeClr val="tx1">
                                <a:lumMod val="65000"/>
                                <a:lumOff val="35000"/>
                              </a:schemeClr>
                            </a:solidFill>
                            <a:latin typeface="Cambria Math" panose="02040503050406030204" pitchFamily="18" charset="0"/>
                          </a:rPr>
                          <m:t>2</m:t>
                        </m:r>
                      </m:sup>
                    </m:sSup>
                  </m:oMath>
                </a14:m>
                <a:r>
                  <a:rPr lang="es-CO" dirty="0">
                    <a:solidFill>
                      <a:srgbClr val="595959"/>
                    </a:solidFill>
                    <a:latin typeface="TheSans 4-SemiLight" panose="02000403000000000003" pitchFamily="50" charset="0"/>
                  </a:rPr>
                  <a:t>, menos precisos son los estimadores</a:t>
                </a:r>
              </a:p>
            </p:txBody>
          </p:sp>
        </mc:Choice>
        <mc:Fallback xmlns="">
          <p:sp>
            <p:nvSpPr>
              <p:cNvPr id="40" name="CuadroTexto 39">
                <a:extLst>
                  <a:ext uri="{FF2B5EF4-FFF2-40B4-BE49-F238E27FC236}">
                    <a16:creationId xmlns:a16="http://schemas.microsoft.com/office/drawing/2014/main" id="{C35117FA-0B5F-494D-90EF-0C044F1D849D}"/>
                  </a:ext>
                </a:extLst>
              </p:cNvPr>
              <p:cNvSpPr txBox="1">
                <a:spLocks noRot="1" noChangeAspect="1" noMove="1" noResize="1" noEditPoints="1" noAdjustHandles="1" noChangeArrowheads="1" noChangeShapeType="1" noTextEdit="1"/>
              </p:cNvSpPr>
              <p:nvPr/>
            </p:nvSpPr>
            <p:spPr>
              <a:xfrm>
                <a:off x="8148328" y="2831739"/>
                <a:ext cx="3205472" cy="646331"/>
              </a:xfrm>
              <a:prstGeom prst="rect">
                <a:avLst/>
              </a:prstGeom>
              <a:blipFill>
                <a:blip r:embed="rId7"/>
                <a:stretch>
                  <a:fillRect t="-5660" r="-190" b="-14151"/>
                </a:stretch>
              </a:blipFill>
            </p:spPr>
            <p:txBody>
              <a:bodyPr/>
              <a:lstStyle/>
              <a:p>
                <a:r>
                  <a:rPr lang="es-CO">
                    <a:noFill/>
                  </a:rPr>
                  <a:t> </a:t>
                </a:r>
              </a:p>
            </p:txBody>
          </p:sp>
        </mc:Fallback>
      </mc:AlternateContent>
      <p:sp>
        <p:nvSpPr>
          <p:cNvPr id="45" name="Rectángulo 44">
            <a:extLst>
              <a:ext uri="{FF2B5EF4-FFF2-40B4-BE49-F238E27FC236}">
                <a16:creationId xmlns:a16="http://schemas.microsoft.com/office/drawing/2014/main" id="{3AEE3B37-FD16-4C54-8F3C-6592CD47142E}"/>
              </a:ext>
            </a:extLst>
          </p:cNvPr>
          <p:cNvSpPr/>
          <p:nvPr/>
        </p:nvSpPr>
        <p:spPr>
          <a:xfrm>
            <a:off x="2645139" y="4555626"/>
            <a:ext cx="1104526" cy="313697"/>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6" name="Conector recto de flecha 45">
            <a:extLst>
              <a:ext uri="{FF2B5EF4-FFF2-40B4-BE49-F238E27FC236}">
                <a16:creationId xmlns:a16="http://schemas.microsoft.com/office/drawing/2014/main" id="{CD390952-F711-44F7-B1B9-688E57388022}"/>
              </a:ext>
            </a:extLst>
          </p:cNvPr>
          <p:cNvCxnSpPr>
            <a:cxnSpLocks/>
            <a:stCxn id="45" idx="3"/>
            <a:endCxn id="51" idx="1"/>
          </p:cNvCxnSpPr>
          <p:nvPr/>
        </p:nvCxnSpPr>
        <p:spPr>
          <a:xfrm>
            <a:off x="3749665" y="4712475"/>
            <a:ext cx="4641573" cy="152160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1" name="CuadroTexto 50">
            <a:extLst>
              <a:ext uri="{FF2B5EF4-FFF2-40B4-BE49-F238E27FC236}">
                <a16:creationId xmlns:a16="http://schemas.microsoft.com/office/drawing/2014/main" id="{E14AEA92-1C22-4FB5-A8AD-1F3712B69F04}"/>
              </a:ext>
            </a:extLst>
          </p:cNvPr>
          <p:cNvSpPr txBox="1"/>
          <p:nvPr/>
        </p:nvSpPr>
        <p:spPr>
          <a:xfrm>
            <a:off x="8391238" y="5910910"/>
            <a:ext cx="3699161" cy="646331"/>
          </a:xfrm>
          <a:prstGeom prst="rect">
            <a:avLst/>
          </a:prstGeom>
          <a:noFill/>
        </p:spPr>
        <p:txBody>
          <a:bodyPr wrap="square" rtlCol="0">
            <a:spAutoFit/>
          </a:bodyPr>
          <a:lstStyle/>
          <a:p>
            <a:pPr algn="ctr"/>
            <a:r>
              <a:rPr lang="es-CO" dirty="0">
                <a:solidFill>
                  <a:srgbClr val="595959"/>
                </a:solidFill>
                <a:latin typeface="TheSans 4-SemiLight" panose="02000403000000000003" pitchFamily="50" charset="0"/>
              </a:rPr>
              <a:t>Entre más variables los valores de x, más precisos son los estimadores</a:t>
            </a:r>
          </a:p>
        </p:txBody>
      </p:sp>
      <p:sp>
        <p:nvSpPr>
          <p:cNvPr id="57" name="Rectángulo 56">
            <a:extLst>
              <a:ext uri="{FF2B5EF4-FFF2-40B4-BE49-F238E27FC236}">
                <a16:creationId xmlns:a16="http://schemas.microsoft.com/office/drawing/2014/main" id="{A52FE505-2577-4D83-A98E-A42D4D39FA59}"/>
              </a:ext>
            </a:extLst>
          </p:cNvPr>
          <p:cNvSpPr/>
          <p:nvPr/>
        </p:nvSpPr>
        <p:spPr>
          <a:xfrm>
            <a:off x="2432585" y="4541333"/>
            <a:ext cx="310776" cy="327990"/>
          </a:xfrm>
          <a:prstGeom prst="rect">
            <a:avLst/>
          </a:prstGeom>
          <a:noFill/>
          <a:ln w="190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8" name="Conector recto de flecha 57">
            <a:extLst>
              <a:ext uri="{FF2B5EF4-FFF2-40B4-BE49-F238E27FC236}">
                <a16:creationId xmlns:a16="http://schemas.microsoft.com/office/drawing/2014/main" id="{2FD5C491-3EA4-41F0-9395-7EC1261F247E}"/>
              </a:ext>
            </a:extLst>
          </p:cNvPr>
          <p:cNvCxnSpPr>
            <a:cxnSpLocks/>
            <a:endCxn id="62" idx="1"/>
          </p:cNvCxnSpPr>
          <p:nvPr/>
        </p:nvCxnSpPr>
        <p:spPr>
          <a:xfrm>
            <a:off x="2645139" y="4884022"/>
            <a:ext cx="5651426" cy="402328"/>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62" name="CuadroTexto 61">
            <a:extLst>
              <a:ext uri="{FF2B5EF4-FFF2-40B4-BE49-F238E27FC236}">
                <a16:creationId xmlns:a16="http://schemas.microsoft.com/office/drawing/2014/main" id="{CC322D8F-634F-4EFB-BB28-205337BC5124}"/>
              </a:ext>
            </a:extLst>
          </p:cNvPr>
          <p:cNvSpPr txBox="1"/>
          <p:nvPr/>
        </p:nvSpPr>
        <p:spPr>
          <a:xfrm>
            <a:off x="8296565" y="4824685"/>
            <a:ext cx="3699160" cy="923330"/>
          </a:xfrm>
          <a:prstGeom prst="rect">
            <a:avLst/>
          </a:prstGeom>
          <a:noFill/>
        </p:spPr>
        <p:txBody>
          <a:bodyPr wrap="square" rtlCol="0">
            <a:spAutoFit/>
          </a:bodyPr>
          <a:lstStyle/>
          <a:p>
            <a:pPr algn="ctr"/>
            <a:r>
              <a:rPr lang="es-CO" dirty="0">
                <a:solidFill>
                  <a:srgbClr val="595959"/>
                </a:solidFill>
                <a:latin typeface="TheSans 4-SemiLight" panose="02000403000000000003" pitchFamily="50" charset="0"/>
              </a:rPr>
              <a:t>A mayor tamaño de muestra, las varianzas de los estimadores tienden a cero (Consistentes)</a:t>
            </a:r>
          </a:p>
        </p:txBody>
      </p:sp>
      <p:pic>
        <p:nvPicPr>
          <p:cNvPr id="27" name="Gráfico 26">
            <a:extLst>
              <a:ext uri="{FF2B5EF4-FFF2-40B4-BE49-F238E27FC236}">
                <a16:creationId xmlns:a16="http://schemas.microsoft.com/office/drawing/2014/main" id="{EB818F14-0136-44B8-900A-25326992D2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75125" y="101645"/>
            <a:ext cx="1801331" cy="689871"/>
          </a:xfrm>
          <a:prstGeom prst="rect">
            <a:avLst/>
          </a:prstGeom>
        </p:spPr>
      </p:pic>
    </p:spTree>
    <p:extLst>
      <p:ext uri="{BB962C8B-B14F-4D97-AF65-F5344CB8AC3E}">
        <p14:creationId xmlns:p14="http://schemas.microsoft.com/office/powerpoint/2010/main" val="2534569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500"/>
                                        <p:tgtEl>
                                          <p:spTgt spid="4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fade">
                                      <p:cBhvr>
                                        <p:cTn id="24" dur="500"/>
                                        <p:tgtEl>
                                          <p:spTgt spid="5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animEffect transition="in" filter="fade">
                                      <p:cBhvr>
                                        <p:cTn id="29" dur="500"/>
                                        <p:tgtEl>
                                          <p:spTgt spid="57"/>
                                        </p:tgtEl>
                                      </p:cBhvr>
                                    </p:animEffect>
                                  </p:childTnLst>
                                </p:cTn>
                              </p:par>
                              <p:par>
                                <p:cTn id="30" presetID="10" presetClass="entr" presetSubtype="0" fill="hold" nodeType="with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500"/>
                                        <p:tgtEl>
                                          <p:spTgt spid="5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animEffect transition="in" filter="fade">
                                      <p:cBhvr>
                                        <p:cTn id="35"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0" grpId="0"/>
      <p:bldP spid="45" grpId="0" animBg="1"/>
      <p:bldP spid="51" grpId="0"/>
      <p:bldP spid="57" grpId="0" animBg="1"/>
      <p:bldP spid="6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Práctica en R</a:t>
            </a:r>
            <a:endParaRPr lang="es-CO" dirty="0">
              <a:solidFill>
                <a:schemeClr val="accent1"/>
              </a:solidFill>
              <a:latin typeface="TheSans 4-SemiLight" panose="02000403000000000003" pitchFamily="50" charset="0"/>
            </a:endParaRPr>
          </a:p>
        </p:txBody>
      </p:sp>
      <p:pic>
        <p:nvPicPr>
          <p:cNvPr id="4" name="Gráfico 3">
            <a:extLst>
              <a:ext uri="{FF2B5EF4-FFF2-40B4-BE49-F238E27FC236}">
                <a16:creationId xmlns:a16="http://schemas.microsoft.com/office/drawing/2014/main" id="{6EC7C350-823A-469B-8625-6078DA1B6F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75125" y="101645"/>
            <a:ext cx="1801331" cy="689871"/>
          </a:xfrm>
          <a:prstGeom prst="rect">
            <a:avLst/>
          </a:prstGeom>
        </p:spPr>
      </p:pic>
      <p:sp>
        <p:nvSpPr>
          <p:cNvPr id="5" name="Marcador de contenido 4">
            <a:extLst>
              <a:ext uri="{FF2B5EF4-FFF2-40B4-BE49-F238E27FC236}">
                <a16:creationId xmlns:a16="http://schemas.microsoft.com/office/drawing/2014/main" id="{B5845010-BB6F-4901-A3A2-DFE6E7D72F99}"/>
              </a:ext>
            </a:extLst>
          </p:cNvPr>
          <p:cNvSpPr>
            <a:spLocks noGrp="1"/>
          </p:cNvSpPr>
          <p:nvPr>
            <p:ph idx="1"/>
          </p:nvPr>
        </p:nvSpPr>
        <p:spPr>
          <a:xfrm>
            <a:off x="838200" y="2836740"/>
            <a:ext cx="10515600" cy="1682506"/>
          </a:xfrm>
        </p:spPr>
        <p:txBody>
          <a:bodyPr>
            <a:normAutofit/>
          </a:bodyPr>
          <a:lstStyle/>
          <a:p>
            <a:pPr marL="0" indent="0">
              <a:buNone/>
            </a:pPr>
            <a:r>
              <a:rPr lang="es-CO" sz="2000" dirty="0" err="1">
                <a:latin typeface="Consolas" panose="020B0609020204030204" pitchFamily="49" charset="0"/>
              </a:rPr>
              <a:t>rm</a:t>
            </a:r>
            <a:r>
              <a:rPr lang="es-CO" sz="2000" dirty="0">
                <a:latin typeface="Consolas" panose="020B0609020204030204" pitchFamily="49" charset="0"/>
              </a:rPr>
              <a:t>(</a:t>
            </a:r>
            <a:r>
              <a:rPr lang="es-CO" sz="2000" dirty="0" err="1">
                <a:latin typeface="Consolas" panose="020B0609020204030204" pitchFamily="49" charset="0"/>
              </a:rPr>
              <a:t>list</a:t>
            </a:r>
            <a:r>
              <a:rPr lang="es-CO" sz="2000" dirty="0">
                <a:latin typeface="Consolas" panose="020B0609020204030204" pitchFamily="49" charset="0"/>
              </a:rPr>
              <a:t>=</a:t>
            </a:r>
            <a:r>
              <a:rPr lang="es-CO" sz="2000" dirty="0" err="1">
                <a:latin typeface="Consolas" panose="020B0609020204030204" pitchFamily="49" charset="0"/>
              </a:rPr>
              <a:t>ls</a:t>
            </a:r>
            <a:r>
              <a:rPr lang="es-CO" sz="2000" dirty="0">
                <a:latin typeface="Consolas" panose="020B0609020204030204" pitchFamily="49" charset="0"/>
              </a:rPr>
              <a:t>)</a:t>
            </a:r>
          </a:p>
          <a:p>
            <a:pPr marL="0" indent="0">
              <a:buNone/>
            </a:pPr>
            <a:r>
              <a:rPr lang="es-CO" sz="2000" dirty="0">
                <a:latin typeface="Consolas" panose="020B0609020204030204" pitchFamily="49" charset="0"/>
              </a:rPr>
              <a:t>modelo &lt;- lm(</a:t>
            </a:r>
            <a:r>
              <a:rPr lang="es-CO" sz="2000" dirty="0" err="1">
                <a:latin typeface="Consolas" panose="020B0609020204030204" pitchFamily="49" charset="0"/>
              </a:rPr>
              <a:t>iris$Sepal.Length</a:t>
            </a:r>
            <a:r>
              <a:rPr lang="es-CO" sz="2000" dirty="0">
                <a:latin typeface="Consolas" panose="020B0609020204030204" pitchFamily="49" charset="0"/>
              </a:rPr>
              <a:t> ~ </a:t>
            </a:r>
            <a:r>
              <a:rPr lang="es-CO" sz="2000" dirty="0" err="1">
                <a:latin typeface="Consolas" panose="020B0609020204030204" pitchFamily="49" charset="0"/>
              </a:rPr>
              <a:t>iris$Petal.Width</a:t>
            </a:r>
            <a:r>
              <a:rPr lang="es-CO" sz="2000" dirty="0">
                <a:latin typeface="Consolas" panose="020B0609020204030204" pitchFamily="49" charset="0"/>
              </a:rPr>
              <a:t> + </a:t>
            </a:r>
            <a:r>
              <a:rPr lang="es-CO" sz="2000" dirty="0" err="1">
                <a:latin typeface="Consolas" panose="020B0609020204030204" pitchFamily="49" charset="0"/>
              </a:rPr>
              <a:t>iris$Petal.Length</a:t>
            </a:r>
            <a:r>
              <a:rPr lang="es-CO" sz="2000" dirty="0">
                <a:latin typeface="Consolas" panose="020B0609020204030204" pitchFamily="49" charset="0"/>
              </a:rPr>
              <a:t>)</a:t>
            </a:r>
          </a:p>
          <a:p>
            <a:pPr marL="0" indent="0">
              <a:buNone/>
            </a:pPr>
            <a:r>
              <a:rPr lang="es-CO" sz="2000" dirty="0" err="1">
                <a:latin typeface="Consolas" panose="020B0609020204030204" pitchFamily="49" charset="0"/>
              </a:rPr>
              <a:t>summary</a:t>
            </a:r>
            <a:r>
              <a:rPr lang="es-CO" sz="2000" dirty="0">
                <a:latin typeface="Consolas" panose="020B0609020204030204" pitchFamily="49" charset="0"/>
              </a:rPr>
              <a:t>(modelo)</a:t>
            </a:r>
          </a:p>
          <a:p>
            <a:pPr marL="0" indent="0">
              <a:buNone/>
            </a:pPr>
            <a:r>
              <a:rPr lang="es-CO" sz="2000" dirty="0" err="1">
                <a:latin typeface="Consolas" panose="020B0609020204030204" pitchFamily="49" charset="0"/>
              </a:rPr>
              <a:t>plot</a:t>
            </a:r>
            <a:r>
              <a:rPr lang="es-CO" sz="2000" dirty="0">
                <a:latin typeface="Consolas" panose="020B0609020204030204" pitchFamily="49" charset="0"/>
              </a:rPr>
              <a:t>(modelo)</a:t>
            </a:r>
          </a:p>
        </p:txBody>
      </p:sp>
    </p:spTree>
    <p:extLst>
      <p:ext uri="{BB962C8B-B14F-4D97-AF65-F5344CB8AC3E}">
        <p14:creationId xmlns:p14="http://schemas.microsoft.com/office/powerpoint/2010/main" val="340017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Estimador </a:t>
            </a:r>
            <a:endParaRPr lang="es-CO" dirty="0">
              <a:solidFill>
                <a:schemeClr val="accent1"/>
              </a:solidFill>
              <a:latin typeface="TheSans 4-SemiLight" panose="02000403000000000003" pitchFamily="50" charset="0"/>
            </a:endParaRPr>
          </a:p>
        </p:txBody>
      </p:sp>
      <p:sp>
        <p:nvSpPr>
          <p:cNvPr id="3" name="Marcador de contenido 2">
            <a:extLst>
              <a:ext uri="{FF2B5EF4-FFF2-40B4-BE49-F238E27FC236}">
                <a16:creationId xmlns:a16="http://schemas.microsoft.com/office/drawing/2014/main" id="{B6EC12D8-7A8D-44F6-BF50-7D9248F104DF}"/>
              </a:ext>
            </a:extLst>
          </p:cNvPr>
          <p:cNvSpPr>
            <a:spLocks noGrp="1"/>
          </p:cNvSpPr>
          <p:nvPr>
            <p:ph idx="1"/>
          </p:nvPr>
        </p:nvSpPr>
        <p:spPr>
          <a:xfrm>
            <a:off x="838200" y="1912937"/>
            <a:ext cx="10515600" cy="1978343"/>
          </a:xfrm>
        </p:spPr>
        <p:txBody>
          <a:bodyPr>
            <a:normAutofit/>
          </a:bodyPr>
          <a:lstStyle/>
          <a:p>
            <a:pPr marL="0" indent="0">
              <a:lnSpc>
                <a:spcPct val="150000"/>
              </a:lnSpc>
              <a:buNone/>
            </a:pPr>
            <a:r>
              <a:rPr lang="es-MX" sz="2400" dirty="0">
                <a:solidFill>
                  <a:schemeClr val="tx1">
                    <a:lumMod val="65000"/>
                    <a:lumOff val="35000"/>
                  </a:schemeClr>
                </a:solidFill>
                <a:latin typeface="TheSans 4-SemiLight" panose="02000403000000000003" pitchFamily="50" charset="0"/>
              </a:rPr>
              <a:t>Es una regla a menudo expresada como una </a:t>
            </a:r>
            <a:r>
              <a:rPr lang="es-MX" sz="2400" dirty="0">
                <a:solidFill>
                  <a:srgbClr val="00B0F0"/>
                </a:solidFill>
                <a:latin typeface="TheSans 4-SemiLight" panose="02000403000000000003" pitchFamily="50" charset="0"/>
              </a:rPr>
              <a:t>fórmula</a:t>
            </a:r>
            <a:r>
              <a:rPr lang="es-MX" sz="2400" dirty="0">
                <a:solidFill>
                  <a:schemeClr val="tx1">
                    <a:lumMod val="65000"/>
                    <a:lumOff val="35000"/>
                  </a:schemeClr>
                </a:solidFill>
                <a:latin typeface="TheSans 4-SemiLight" panose="02000403000000000003" pitchFamily="50" charset="0"/>
              </a:rPr>
              <a:t>, que indica el procedimiento que debe ser realizado con base en las mediciones contenidas en una muestra para encontrar el valor de una estimación</a:t>
            </a:r>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17D71D45-1559-4E82-818B-4F8FD8847981}"/>
                  </a:ext>
                </a:extLst>
              </p:cNvPr>
              <p:cNvSpPr txBox="1"/>
              <p:nvPr/>
            </p:nvSpPr>
            <p:spPr>
              <a:xfrm>
                <a:off x="4953526" y="4337618"/>
                <a:ext cx="2081083" cy="12685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CO" sz="2800" i="1">
                              <a:solidFill>
                                <a:schemeClr val="bg1">
                                  <a:lumMod val="50000"/>
                                </a:schemeClr>
                              </a:solidFill>
                              <a:latin typeface="Cambria Math" panose="02040503050406030204" pitchFamily="18" charset="0"/>
                            </a:rPr>
                          </m:ctrlPr>
                        </m:accPr>
                        <m:e>
                          <m:r>
                            <a:rPr lang="es-CO" sz="2800">
                              <a:solidFill>
                                <a:schemeClr val="bg1">
                                  <a:lumMod val="50000"/>
                                </a:schemeClr>
                              </a:solidFill>
                              <a:latin typeface="Cambria Math" panose="02040503050406030204" pitchFamily="18" charset="0"/>
                            </a:rPr>
                            <m:t>𝑋</m:t>
                          </m:r>
                        </m:e>
                      </m:acc>
                      <m:r>
                        <a:rPr lang="es-CO" sz="2800">
                          <a:solidFill>
                            <a:schemeClr val="bg1">
                              <a:lumMod val="50000"/>
                            </a:schemeClr>
                          </a:solidFill>
                          <a:latin typeface="Cambria Math" panose="02040503050406030204" pitchFamily="18" charset="0"/>
                        </a:rPr>
                        <m:t>=</m:t>
                      </m:r>
                      <m:f>
                        <m:fPr>
                          <m:ctrlPr>
                            <a:rPr lang="es-CO" sz="2800" i="1">
                              <a:solidFill>
                                <a:schemeClr val="bg1">
                                  <a:lumMod val="50000"/>
                                </a:schemeClr>
                              </a:solidFill>
                              <a:latin typeface="Cambria Math" panose="02040503050406030204" pitchFamily="18" charset="0"/>
                            </a:rPr>
                          </m:ctrlPr>
                        </m:fPr>
                        <m:num>
                          <m:r>
                            <a:rPr lang="es-CO" sz="2800">
                              <a:solidFill>
                                <a:schemeClr val="bg1">
                                  <a:lumMod val="50000"/>
                                </a:schemeClr>
                              </a:solidFill>
                              <a:latin typeface="Cambria Math" panose="02040503050406030204" pitchFamily="18" charset="0"/>
                            </a:rPr>
                            <m:t>1</m:t>
                          </m:r>
                        </m:num>
                        <m:den>
                          <m:r>
                            <a:rPr lang="es-CO" sz="2800">
                              <a:solidFill>
                                <a:schemeClr val="bg1">
                                  <a:lumMod val="50000"/>
                                </a:schemeClr>
                              </a:solidFill>
                              <a:latin typeface="Cambria Math" panose="02040503050406030204" pitchFamily="18" charset="0"/>
                            </a:rPr>
                            <m:t>𝑛</m:t>
                          </m:r>
                        </m:den>
                      </m:f>
                      <m:nary>
                        <m:naryPr>
                          <m:chr m:val="∑"/>
                          <m:ctrlPr>
                            <a:rPr lang="es-CO" sz="2800" i="1">
                              <a:solidFill>
                                <a:schemeClr val="bg1">
                                  <a:lumMod val="50000"/>
                                </a:schemeClr>
                              </a:solidFill>
                              <a:latin typeface="Cambria Math" panose="02040503050406030204" pitchFamily="18" charset="0"/>
                            </a:rPr>
                          </m:ctrlPr>
                        </m:naryPr>
                        <m:sub>
                          <m:r>
                            <m:rPr>
                              <m:brk m:alnAt="23"/>
                            </m:rPr>
                            <a:rPr lang="es-CO" sz="2800">
                              <a:solidFill>
                                <a:schemeClr val="bg1">
                                  <a:lumMod val="50000"/>
                                </a:schemeClr>
                              </a:solidFill>
                              <a:latin typeface="Cambria Math" panose="02040503050406030204" pitchFamily="18" charset="0"/>
                            </a:rPr>
                            <m:t>𝑖</m:t>
                          </m:r>
                          <m:r>
                            <a:rPr lang="es-CO" sz="2800">
                              <a:solidFill>
                                <a:schemeClr val="bg1">
                                  <a:lumMod val="50000"/>
                                </a:schemeClr>
                              </a:solidFill>
                              <a:latin typeface="Cambria Math" panose="02040503050406030204" pitchFamily="18" charset="0"/>
                            </a:rPr>
                            <m:t>=1</m:t>
                          </m:r>
                        </m:sub>
                        <m:sup>
                          <m:r>
                            <a:rPr lang="es-CO" sz="2800">
                              <a:solidFill>
                                <a:schemeClr val="bg1">
                                  <a:lumMod val="50000"/>
                                </a:schemeClr>
                              </a:solidFill>
                              <a:latin typeface="Cambria Math" panose="02040503050406030204" pitchFamily="18" charset="0"/>
                            </a:rPr>
                            <m:t>𝑛</m:t>
                          </m:r>
                        </m:sup>
                        <m:e>
                          <m:sSub>
                            <m:sSubPr>
                              <m:ctrlPr>
                                <a:rPr lang="es-CO" sz="2800" i="1">
                                  <a:solidFill>
                                    <a:schemeClr val="bg1">
                                      <a:lumMod val="50000"/>
                                    </a:schemeClr>
                                  </a:solidFill>
                                  <a:latin typeface="Cambria Math" panose="02040503050406030204" pitchFamily="18" charset="0"/>
                                </a:rPr>
                              </m:ctrlPr>
                            </m:sSubPr>
                            <m:e>
                              <m:r>
                                <a:rPr lang="es-CO" sz="2800">
                                  <a:solidFill>
                                    <a:schemeClr val="bg1">
                                      <a:lumMod val="50000"/>
                                    </a:schemeClr>
                                  </a:solidFill>
                                  <a:latin typeface="Cambria Math" panose="02040503050406030204" pitchFamily="18" charset="0"/>
                                </a:rPr>
                                <m:t>𝑥</m:t>
                              </m:r>
                            </m:e>
                            <m:sub>
                              <m:r>
                                <a:rPr lang="es-CO" sz="2800">
                                  <a:solidFill>
                                    <a:schemeClr val="bg1">
                                      <a:lumMod val="50000"/>
                                    </a:schemeClr>
                                  </a:solidFill>
                                  <a:latin typeface="Cambria Math" panose="02040503050406030204" pitchFamily="18" charset="0"/>
                                </a:rPr>
                                <m:t>𝑖</m:t>
                              </m:r>
                            </m:sub>
                          </m:sSub>
                        </m:e>
                      </m:nary>
                    </m:oMath>
                  </m:oMathPara>
                </a14:m>
                <a:endParaRPr lang="es-CO" sz="2800" dirty="0">
                  <a:solidFill>
                    <a:schemeClr val="bg1">
                      <a:lumMod val="50000"/>
                    </a:schemeClr>
                  </a:solidFill>
                  <a:latin typeface="TheSans 4-SemiLight" panose="02000403000000000003" pitchFamily="50" charset="0"/>
                </a:endParaRPr>
              </a:p>
            </p:txBody>
          </p:sp>
        </mc:Choice>
        <mc:Fallback xmlns="">
          <p:sp>
            <p:nvSpPr>
              <p:cNvPr id="4" name="CuadroTexto 3">
                <a:extLst>
                  <a:ext uri="{FF2B5EF4-FFF2-40B4-BE49-F238E27FC236}">
                    <a16:creationId xmlns:a16="http://schemas.microsoft.com/office/drawing/2014/main" id="{17D71D45-1559-4E82-818B-4F8FD8847981}"/>
                  </a:ext>
                </a:extLst>
              </p:cNvPr>
              <p:cNvSpPr txBox="1">
                <a:spLocks noRot="1" noChangeAspect="1" noMove="1" noResize="1" noEditPoints="1" noAdjustHandles="1" noChangeArrowheads="1" noChangeShapeType="1" noTextEdit="1"/>
              </p:cNvSpPr>
              <p:nvPr/>
            </p:nvSpPr>
            <p:spPr>
              <a:xfrm>
                <a:off x="4953526" y="4337618"/>
                <a:ext cx="2081083" cy="1268552"/>
              </a:xfrm>
              <a:prstGeom prst="rect">
                <a:avLst/>
              </a:prstGeom>
              <a:blipFill>
                <a:blip r:embed="rId3"/>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3555454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Descomposición del error</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18" name="Marcador de contenido 2">
                <a:extLst>
                  <a:ext uri="{FF2B5EF4-FFF2-40B4-BE49-F238E27FC236}">
                    <a16:creationId xmlns:a16="http://schemas.microsoft.com/office/drawing/2014/main" id="{E06A4888-226C-4718-889F-C5B1CF4A2183}"/>
                  </a:ext>
                </a:extLst>
              </p:cNvPr>
              <p:cNvSpPr>
                <a:spLocks noGrp="1"/>
              </p:cNvSpPr>
              <p:nvPr>
                <p:ph idx="1"/>
              </p:nvPr>
            </p:nvSpPr>
            <p:spPr>
              <a:xfrm>
                <a:off x="4883925" y="2072175"/>
                <a:ext cx="2424149" cy="52715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p>
                        <m:sSupPr>
                          <m:ctrlPr>
                            <a:rPr lang="es-CO" sz="2400" b="0" i="1" smtClean="0">
                              <a:solidFill>
                                <a:srgbClr val="00B0F0"/>
                              </a:solidFill>
                              <a:latin typeface="Cambria Math" panose="02040503050406030204" pitchFamily="18" charset="0"/>
                            </a:rPr>
                          </m:ctrlPr>
                        </m:sSupPr>
                        <m:e>
                          <m:r>
                            <a:rPr lang="es-CO" sz="2400" b="0" i="1" smtClean="0">
                              <a:solidFill>
                                <a:srgbClr val="00B0F0"/>
                              </a:solidFill>
                              <a:latin typeface="Cambria Math" panose="02040503050406030204" pitchFamily="18" charset="0"/>
                            </a:rPr>
                            <m:t>𝑌</m:t>
                          </m:r>
                        </m:e>
                        <m:sup>
                          <m:r>
                            <a:rPr lang="es-CO" sz="2400" b="0" i="1" smtClean="0">
                              <a:solidFill>
                                <a:srgbClr val="00B0F0"/>
                              </a:solidFill>
                              <a:latin typeface="Cambria Math" panose="02040503050406030204" pitchFamily="18" charset="0"/>
                            </a:rPr>
                            <m:t>′</m:t>
                          </m:r>
                        </m:sup>
                      </m:sSup>
                      <m:r>
                        <a:rPr lang="es-CO" sz="2400" b="0" i="1" smtClean="0">
                          <a:solidFill>
                            <a:srgbClr val="00B0F0"/>
                          </a:solidFill>
                          <a:latin typeface="Cambria Math" panose="02040503050406030204" pitchFamily="18" charset="0"/>
                        </a:rPr>
                        <m:t>𝑌</m:t>
                      </m:r>
                      <m:r>
                        <a:rPr lang="es-CO" sz="2400" b="0" i="1" smtClean="0">
                          <a:solidFill>
                            <a:srgbClr val="00B0F0"/>
                          </a:solidFill>
                          <a:latin typeface="Cambria Math" panose="02040503050406030204" pitchFamily="18" charset="0"/>
                        </a:rPr>
                        <m:t>=</m:t>
                      </m:r>
                      <m:acc>
                        <m:accPr>
                          <m:chr m:val="̂"/>
                          <m:ctrlPr>
                            <a:rPr lang="es-CO" sz="2400" b="0" i="1" smtClean="0">
                              <a:solidFill>
                                <a:srgbClr val="00B0F0"/>
                              </a:solidFill>
                              <a:latin typeface="Cambria Math" panose="02040503050406030204" pitchFamily="18" charset="0"/>
                            </a:rPr>
                          </m:ctrlPr>
                        </m:accPr>
                        <m:e>
                          <m:r>
                            <a:rPr lang="es-CO" sz="2400" b="0" i="1" smtClean="0">
                              <a:solidFill>
                                <a:srgbClr val="00B0F0"/>
                              </a:solidFill>
                              <a:latin typeface="Cambria Math" panose="02040503050406030204" pitchFamily="18" charset="0"/>
                            </a:rPr>
                            <m:t>𝑌</m:t>
                          </m:r>
                        </m:e>
                      </m:acc>
                      <m:acc>
                        <m:accPr>
                          <m:chr m:val="̂"/>
                          <m:ctrlPr>
                            <a:rPr lang="es-CO" sz="2400" i="1">
                              <a:solidFill>
                                <a:srgbClr val="00B0F0"/>
                              </a:solidFill>
                              <a:latin typeface="Cambria Math" panose="02040503050406030204" pitchFamily="18" charset="0"/>
                            </a:rPr>
                          </m:ctrlPr>
                        </m:accPr>
                        <m:e>
                          <m:r>
                            <a:rPr lang="es-CO" sz="2400" i="1">
                              <a:solidFill>
                                <a:srgbClr val="00B0F0"/>
                              </a:solidFill>
                              <a:latin typeface="Cambria Math" panose="02040503050406030204" pitchFamily="18" charset="0"/>
                            </a:rPr>
                            <m:t>𝑌</m:t>
                          </m:r>
                        </m:e>
                      </m:acc>
                      <m:r>
                        <a:rPr lang="es-CO" sz="2400" b="0" i="1" smtClean="0">
                          <a:solidFill>
                            <a:srgbClr val="00B0F0"/>
                          </a:solidFill>
                          <a:latin typeface="Cambria Math" panose="02040503050406030204" pitchFamily="18" charset="0"/>
                        </a:rPr>
                        <m:t>+</m:t>
                      </m:r>
                      <m:acc>
                        <m:accPr>
                          <m:chr m:val="̂"/>
                          <m:ctrlPr>
                            <a:rPr lang="es-CO" sz="2400" i="1">
                              <a:solidFill>
                                <a:srgbClr val="00B0F0"/>
                              </a:solidFill>
                              <a:latin typeface="Cambria Math" panose="02040503050406030204" pitchFamily="18" charset="0"/>
                            </a:rPr>
                          </m:ctrlPr>
                        </m:accPr>
                        <m:e>
                          <m:r>
                            <a:rPr lang="es-CO" sz="2400" b="0" i="1" smtClean="0">
                              <a:solidFill>
                                <a:srgbClr val="00B0F0"/>
                              </a:solidFill>
                              <a:latin typeface="Cambria Math" panose="02040503050406030204" pitchFamily="18" charset="0"/>
                            </a:rPr>
                            <m:t>𝑒</m:t>
                          </m:r>
                        </m:e>
                      </m:acc>
                      <m:r>
                        <a:rPr lang="es-CO" sz="2400" b="0" i="1" smtClean="0">
                          <a:solidFill>
                            <a:srgbClr val="00B0F0"/>
                          </a:solidFill>
                          <a:latin typeface="Cambria Math" panose="02040503050406030204" pitchFamily="18" charset="0"/>
                        </a:rPr>
                        <m:t>′</m:t>
                      </m:r>
                      <m:acc>
                        <m:accPr>
                          <m:chr m:val="̂"/>
                          <m:ctrlPr>
                            <a:rPr lang="es-CO" sz="2400" i="1">
                              <a:solidFill>
                                <a:srgbClr val="00B0F0"/>
                              </a:solidFill>
                              <a:latin typeface="Cambria Math" panose="02040503050406030204" pitchFamily="18" charset="0"/>
                            </a:rPr>
                          </m:ctrlPr>
                        </m:accPr>
                        <m:e>
                          <m:r>
                            <a:rPr lang="es-CO" sz="2400" b="0" i="1" smtClean="0">
                              <a:solidFill>
                                <a:srgbClr val="00B0F0"/>
                              </a:solidFill>
                              <a:latin typeface="Cambria Math" panose="02040503050406030204" pitchFamily="18" charset="0"/>
                            </a:rPr>
                            <m:t>𝑒</m:t>
                          </m:r>
                        </m:e>
                      </m:acc>
                    </m:oMath>
                  </m:oMathPara>
                </a14:m>
                <a:endParaRPr lang="es-MX" sz="2400" dirty="0">
                  <a:solidFill>
                    <a:srgbClr val="00B0F0"/>
                  </a:solidFill>
                  <a:latin typeface="TheSans 4-SemiLight" panose="02000403000000000003" pitchFamily="50" charset="0"/>
                </a:endParaRPr>
              </a:p>
            </p:txBody>
          </p:sp>
        </mc:Choice>
        <mc:Fallback xmlns="">
          <p:sp>
            <p:nvSpPr>
              <p:cNvPr id="18" name="Marcador de contenido 2">
                <a:extLst>
                  <a:ext uri="{FF2B5EF4-FFF2-40B4-BE49-F238E27FC236}">
                    <a16:creationId xmlns:a16="http://schemas.microsoft.com/office/drawing/2014/main" xmlns:a14="http://schemas.microsoft.com/office/drawing/2010/main" xmlns="" id="{E06A4888-226C-4718-889F-C5B1CF4A2183}"/>
                  </a:ext>
                </a:extLst>
              </p:cNvPr>
              <p:cNvSpPr>
                <a:spLocks noGrp="1" noRot="1" noChangeAspect="1" noMove="1" noResize="1" noEditPoints="1" noAdjustHandles="1" noChangeArrowheads="1" noChangeShapeType="1" noTextEdit="1"/>
              </p:cNvSpPr>
              <p:nvPr>
                <p:ph idx="1"/>
              </p:nvPr>
            </p:nvSpPr>
            <p:spPr>
              <a:xfrm>
                <a:off x="4883925" y="2072175"/>
                <a:ext cx="2424149" cy="527154"/>
              </a:xfrm>
              <a:blipFill rotWithShape="0">
                <a:blip r:embed="rId2"/>
                <a:stretch>
                  <a:fillRect t="-12791" r="-9548"/>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Marcador de contenido 2">
                <a:extLst>
                  <a:ext uri="{FF2B5EF4-FFF2-40B4-BE49-F238E27FC236}">
                    <a16:creationId xmlns:a16="http://schemas.microsoft.com/office/drawing/2014/main" id="{E06A4888-226C-4718-889F-C5B1CF4A2183}"/>
                  </a:ext>
                </a:extLst>
              </p:cNvPr>
              <p:cNvSpPr txBox="1">
                <a:spLocks/>
              </p:cNvSpPr>
              <p:nvPr/>
            </p:nvSpPr>
            <p:spPr>
              <a:xfrm>
                <a:off x="2743198" y="2867292"/>
                <a:ext cx="6384326" cy="85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ctrlPr>
                            <a:rPr lang="es-CO" sz="2000" b="0" i="1" smtClean="0">
                              <a:solidFill>
                                <a:schemeClr val="tx1">
                                  <a:lumMod val="65000"/>
                                  <a:lumOff val="35000"/>
                                </a:schemeClr>
                              </a:solidFill>
                              <a:latin typeface="Cambria Math" panose="02040503050406030204" pitchFamily="18" charset="0"/>
                            </a:rPr>
                          </m:ctrlPr>
                        </m:naryPr>
                        <m:sub>
                          <m:r>
                            <a:rPr lang="es-CO" sz="2000" b="0" i="1" smtClean="0">
                              <a:solidFill>
                                <a:schemeClr val="tx1">
                                  <a:lumMod val="65000"/>
                                  <a:lumOff val="35000"/>
                                </a:schemeClr>
                              </a:solidFill>
                              <a:latin typeface="Cambria Math" panose="02040503050406030204" pitchFamily="18" charset="0"/>
                            </a:rPr>
                            <m:t>𝑖</m:t>
                          </m:r>
                          <m:r>
                            <a:rPr lang="es-CO" sz="2000" b="0" i="1" smtClean="0">
                              <a:solidFill>
                                <a:schemeClr val="tx1">
                                  <a:lumMod val="65000"/>
                                  <a:lumOff val="35000"/>
                                </a:schemeClr>
                              </a:solidFill>
                              <a:latin typeface="Cambria Math" panose="02040503050406030204" pitchFamily="18" charset="0"/>
                            </a:rPr>
                            <m:t>=1</m:t>
                          </m:r>
                        </m:sub>
                        <m:sup>
                          <m:r>
                            <a:rPr lang="es-CO" sz="2000" b="0" i="1" smtClean="0">
                              <a:solidFill>
                                <a:schemeClr val="tx1">
                                  <a:lumMod val="65000"/>
                                  <a:lumOff val="35000"/>
                                </a:schemeClr>
                              </a:solidFill>
                              <a:latin typeface="Cambria Math" panose="02040503050406030204" pitchFamily="18" charset="0"/>
                            </a:rPr>
                            <m:t>𝑛</m:t>
                          </m:r>
                        </m:sup>
                        <m:e>
                          <m:sSup>
                            <m:sSupPr>
                              <m:ctrlPr>
                                <a:rPr lang="es-CO" sz="2000" b="0" i="1" smtClean="0">
                                  <a:solidFill>
                                    <a:schemeClr val="tx1">
                                      <a:lumMod val="65000"/>
                                      <a:lumOff val="35000"/>
                                    </a:schemeClr>
                                  </a:solidFill>
                                  <a:latin typeface="Cambria Math" panose="02040503050406030204" pitchFamily="18" charset="0"/>
                                </a:rPr>
                              </m:ctrlPr>
                            </m:sSupPr>
                            <m:e>
                              <m:d>
                                <m:dPr>
                                  <m:ctrlPr>
                                    <a:rPr lang="es-CO" sz="2000" b="0" i="1" smtClean="0">
                                      <a:solidFill>
                                        <a:schemeClr val="tx1">
                                          <a:lumMod val="65000"/>
                                          <a:lumOff val="35000"/>
                                        </a:schemeClr>
                                      </a:solidFill>
                                      <a:latin typeface="Cambria Math" panose="02040503050406030204" pitchFamily="18" charset="0"/>
                                    </a:rPr>
                                  </m:ctrlPr>
                                </m:dPr>
                                <m:e>
                                  <m:sSub>
                                    <m:sSubPr>
                                      <m:ctrlPr>
                                        <a:rPr lang="es-CO" sz="2000" b="0" i="1" smtClean="0">
                                          <a:solidFill>
                                            <a:schemeClr val="tx1">
                                              <a:lumMod val="65000"/>
                                              <a:lumOff val="35000"/>
                                            </a:schemeClr>
                                          </a:solidFill>
                                          <a:latin typeface="Cambria Math" panose="02040503050406030204" pitchFamily="18" charset="0"/>
                                        </a:rPr>
                                      </m:ctrlPr>
                                    </m:sSubPr>
                                    <m:e>
                                      <m:r>
                                        <a:rPr lang="es-CO" sz="2000" b="0" i="1" smtClean="0">
                                          <a:solidFill>
                                            <a:schemeClr val="tx1">
                                              <a:lumMod val="65000"/>
                                              <a:lumOff val="35000"/>
                                            </a:schemeClr>
                                          </a:solidFill>
                                          <a:latin typeface="Cambria Math" panose="02040503050406030204" pitchFamily="18" charset="0"/>
                                        </a:rPr>
                                        <m:t>𝑦</m:t>
                                      </m:r>
                                    </m:e>
                                    <m:sub>
                                      <m:r>
                                        <a:rPr lang="es-CO" sz="2000" b="0" i="1" smtClean="0">
                                          <a:solidFill>
                                            <a:schemeClr val="tx1">
                                              <a:lumMod val="65000"/>
                                              <a:lumOff val="35000"/>
                                            </a:schemeClr>
                                          </a:solidFill>
                                          <a:latin typeface="Cambria Math" panose="02040503050406030204" pitchFamily="18" charset="0"/>
                                        </a:rPr>
                                        <m:t>𝑖</m:t>
                                      </m:r>
                                    </m:sub>
                                  </m:sSub>
                                  <m:r>
                                    <a:rPr lang="es-CO" sz="2000" b="0" i="1" smtClean="0">
                                      <a:solidFill>
                                        <a:schemeClr val="tx1">
                                          <a:lumMod val="65000"/>
                                          <a:lumOff val="35000"/>
                                        </a:schemeClr>
                                      </a:solidFill>
                                      <a:latin typeface="Cambria Math" panose="02040503050406030204" pitchFamily="18" charset="0"/>
                                    </a:rPr>
                                    <m:t>−</m:t>
                                  </m:r>
                                  <m:acc>
                                    <m:accPr>
                                      <m:chr m:val="̅"/>
                                      <m:ctrlPr>
                                        <a:rPr lang="es-CO" sz="2000" b="0" i="1" smtClean="0">
                                          <a:solidFill>
                                            <a:schemeClr val="tx1">
                                              <a:lumMod val="65000"/>
                                              <a:lumOff val="35000"/>
                                            </a:schemeClr>
                                          </a:solidFill>
                                          <a:latin typeface="Cambria Math" panose="02040503050406030204" pitchFamily="18" charset="0"/>
                                        </a:rPr>
                                      </m:ctrlPr>
                                    </m:accPr>
                                    <m:e>
                                      <m:r>
                                        <a:rPr lang="es-CO" sz="2000" b="0" i="1" smtClean="0">
                                          <a:solidFill>
                                            <a:schemeClr val="tx1">
                                              <a:lumMod val="65000"/>
                                              <a:lumOff val="35000"/>
                                            </a:schemeClr>
                                          </a:solidFill>
                                          <a:latin typeface="Cambria Math" panose="02040503050406030204" pitchFamily="18" charset="0"/>
                                        </a:rPr>
                                        <m:t>𝑦</m:t>
                                      </m:r>
                                    </m:e>
                                  </m:acc>
                                </m:e>
                              </m:d>
                            </m:e>
                            <m:sup>
                              <m:r>
                                <a:rPr lang="es-CO" sz="2000" b="0" i="1" smtClean="0">
                                  <a:solidFill>
                                    <a:schemeClr val="tx1">
                                      <a:lumMod val="65000"/>
                                      <a:lumOff val="35000"/>
                                    </a:schemeClr>
                                  </a:solidFill>
                                  <a:latin typeface="Cambria Math" panose="02040503050406030204" pitchFamily="18" charset="0"/>
                                </a:rPr>
                                <m:t>2</m:t>
                              </m:r>
                            </m:sup>
                          </m:sSup>
                        </m:e>
                      </m:nary>
                      <m:r>
                        <a:rPr lang="es-CO" sz="2000" b="0" i="1" smtClean="0">
                          <a:solidFill>
                            <a:schemeClr val="tx1">
                              <a:lumMod val="65000"/>
                              <a:lumOff val="35000"/>
                            </a:schemeClr>
                          </a:solidFill>
                          <a:latin typeface="Cambria Math" panose="02040503050406030204" pitchFamily="18" charset="0"/>
                        </a:rPr>
                        <m:t>=</m:t>
                      </m:r>
                      <m:nary>
                        <m:naryPr>
                          <m:chr m:val="∑"/>
                          <m:ctrlPr>
                            <a:rPr lang="es-CO" sz="2000" i="1">
                              <a:solidFill>
                                <a:schemeClr val="tx1">
                                  <a:lumMod val="65000"/>
                                  <a:lumOff val="35000"/>
                                </a:schemeClr>
                              </a:solidFill>
                              <a:latin typeface="Cambria Math" panose="02040503050406030204" pitchFamily="18" charset="0"/>
                            </a:rPr>
                          </m:ctrlPr>
                        </m:naryPr>
                        <m:sub>
                          <m:r>
                            <a:rPr lang="es-CO" sz="2000" i="1">
                              <a:solidFill>
                                <a:schemeClr val="tx1">
                                  <a:lumMod val="65000"/>
                                  <a:lumOff val="35000"/>
                                </a:schemeClr>
                              </a:solidFill>
                              <a:latin typeface="Cambria Math" panose="02040503050406030204" pitchFamily="18" charset="0"/>
                            </a:rPr>
                            <m:t>𝑖</m:t>
                          </m:r>
                          <m:r>
                            <a:rPr lang="es-CO" sz="2000" i="1">
                              <a:solidFill>
                                <a:schemeClr val="tx1">
                                  <a:lumMod val="65000"/>
                                  <a:lumOff val="35000"/>
                                </a:schemeClr>
                              </a:solidFill>
                              <a:latin typeface="Cambria Math" panose="02040503050406030204" pitchFamily="18" charset="0"/>
                            </a:rPr>
                            <m:t>=1</m:t>
                          </m:r>
                        </m:sub>
                        <m:sup>
                          <m:r>
                            <a:rPr lang="es-CO" sz="2000" i="1">
                              <a:solidFill>
                                <a:schemeClr val="tx1">
                                  <a:lumMod val="65000"/>
                                  <a:lumOff val="35000"/>
                                </a:schemeClr>
                              </a:solidFill>
                              <a:latin typeface="Cambria Math" panose="02040503050406030204" pitchFamily="18" charset="0"/>
                            </a:rPr>
                            <m:t>𝑛</m:t>
                          </m:r>
                        </m:sup>
                        <m:e>
                          <m:sSup>
                            <m:sSupPr>
                              <m:ctrlPr>
                                <a:rPr lang="es-CO" sz="2000" i="1">
                                  <a:solidFill>
                                    <a:schemeClr val="tx1">
                                      <a:lumMod val="65000"/>
                                      <a:lumOff val="35000"/>
                                    </a:schemeClr>
                                  </a:solidFill>
                                  <a:latin typeface="Cambria Math" panose="02040503050406030204" pitchFamily="18" charset="0"/>
                                </a:rPr>
                              </m:ctrlPr>
                            </m:sSupPr>
                            <m:e>
                              <m:d>
                                <m:dPr>
                                  <m:ctrlPr>
                                    <a:rPr lang="es-CO" sz="2000" i="1">
                                      <a:solidFill>
                                        <a:schemeClr val="tx1">
                                          <a:lumMod val="65000"/>
                                          <a:lumOff val="35000"/>
                                        </a:schemeClr>
                                      </a:solidFill>
                                      <a:latin typeface="Cambria Math" panose="02040503050406030204" pitchFamily="18" charset="0"/>
                                    </a:rPr>
                                  </m:ctrlPr>
                                </m:dPr>
                                <m:e>
                                  <m:sSub>
                                    <m:sSubPr>
                                      <m:ctrlPr>
                                        <a:rPr lang="es-CO" sz="2000" i="1">
                                          <a:solidFill>
                                            <a:schemeClr val="tx1">
                                              <a:lumMod val="65000"/>
                                              <a:lumOff val="35000"/>
                                            </a:schemeClr>
                                          </a:solidFill>
                                          <a:latin typeface="Cambria Math" panose="02040503050406030204" pitchFamily="18" charset="0"/>
                                        </a:rPr>
                                      </m:ctrlPr>
                                    </m:sSubPr>
                                    <m:e>
                                      <m:acc>
                                        <m:accPr>
                                          <m:chr m:val="̂"/>
                                          <m:ctrlPr>
                                            <a:rPr lang="es-CO" sz="2000" b="0" i="1" smtClean="0">
                                              <a:solidFill>
                                                <a:schemeClr val="tx1">
                                                  <a:lumMod val="65000"/>
                                                  <a:lumOff val="35000"/>
                                                </a:schemeClr>
                                              </a:solidFill>
                                              <a:latin typeface="Cambria Math" panose="02040503050406030204" pitchFamily="18" charset="0"/>
                                            </a:rPr>
                                          </m:ctrlPr>
                                        </m:accPr>
                                        <m:e>
                                          <m:r>
                                            <a:rPr lang="es-CO" sz="2000" i="1">
                                              <a:solidFill>
                                                <a:schemeClr val="tx1">
                                                  <a:lumMod val="65000"/>
                                                  <a:lumOff val="35000"/>
                                                </a:schemeClr>
                                              </a:solidFill>
                                              <a:latin typeface="Cambria Math" panose="02040503050406030204" pitchFamily="18" charset="0"/>
                                            </a:rPr>
                                            <m:t>𝑦</m:t>
                                          </m:r>
                                        </m:e>
                                      </m:acc>
                                    </m:e>
                                    <m:sub>
                                      <m:r>
                                        <a:rPr lang="es-CO" sz="2000" b="0" i="1" smtClean="0">
                                          <a:solidFill>
                                            <a:schemeClr val="tx1">
                                              <a:lumMod val="65000"/>
                                              <a:lumOff val="35000"/>
                                            </a:schemeClr>
                                          </a:solidFill>
                                          <a:latin typeface="Cambria Math" panose="02040503050406030204" pitchFamily="18" charset="0"/>
                                        </a:rPr>
                                        <m:t>𝑖</m:t>
                                      </m:r>
                                    </m:sub>
                                  </m:sSub>
                                  <m:r>
                                    <a:rPr lang="es-CO" sz="2000" i="1">
                                      <a:solidFill>
                                        <a:schemeClr val="tx1">
                                          <a:lumMod val="65000"/>
                                          <a:lumOff val="35000"/>
                                        </a:schemeClr>
                                      </a:solidFill>
                                      <a:latin typeface="Cambria Math" panose="02040503050406030204" pitchFamily="18" charset="0"/>
                                    </a:rPr>
                                    <m:t>−</m:t>
                                  </m:r>
                                  <m:acc>
                                    <m:accPr>
                                      <m:chr m:val="̅"/>
                                      <m:ctrlPr>
                                        <a:rPr lang="es-CO" sz="2000" i="1">
                                          <a:solidFill>
                                            <a:schemeClr val="tx1">
                                              <a:lumMod val="65000"/>
                                              <a:lumOff val="35000"/>
                                            </a:schemeClr>
                                          </a:solidFill>
                                          <a:latin typeface="Cambria Math" panose="02040503050406030204" pitchFamily="18" charset="0"/>
                                        </a:rPr>
                                      </m:ctrlPr>
                                    </m:accPr>
                                    <m:e>
                                      <m:r>
                                        <a:rPr lang="es-CO" sz="2000" i="1">
                                          <a:solidFill>
                                            <a:schemeClr val="tx1">
                                              <a:lumMod val="65000"/>
                                              <a:lumOff val="35000"/>
                                            </a:schemeClr>
                                          </a:solidFill>
                                          <a:latin typeface="Cambria Math" panose="02040503050406030204" pitchFamily="18" charset="0"/>
                                        </a:rPr>
                                        <m:t>𝑦</m:t>
                                      </m:r>
                                    </m:e>
                                  </m:acc>
                                </m:e>
                              </m:d>
                            </m:e>
                            <m:sup>
                              <m:r>
                                <a:rPr lang="es-CO" sz="2000" i="1">
                                  <a:solidFill>
                                    <a:schemeClr val="tx1">
                                      <a:lumMod val="65000"/>
                                      <a:lumOff val="35000"/>
                                    </a:schemeClr>
                                  </a:solidFill>
                                  <a:latin typeface="Cambria Math" panose="02040503050406030204" pitchFamily="18" charset="0"/>
                                </a:rPr>
                                <m:t>2</m:t>
                              </m:r>
                            </m:sup>
                          </m:sSup>
                        </m:e>
                      </m:nary>
                      <m:r>
                        <a:rPr lang="es-CO" sz="2000" b="0" i="1" smtClean="0">
                          <a:solidFill>
                            <a:schemeClr val="tx1">
                              <a:lumMod val="65000"/>
                              <a:lumOff val="35000"/>
                            </a:schemeClr>
                          </a:solidFill>
                          <a:latin typeface="Cambria Math" panose="02040503050406030204" pitchFamily="18" charset="0"/>
                        </a:rPr>
                        <m:t>+</m:t>
                      </m:r>
                      <m:nary>
                        <m:naryPr>
                          <m:chr m:val="∑"/>
                          <m:ctrlPr>
                            <a:rPr lang="es-CO" sz="2000" b="0" i="1" smtClean="0">
                              <a:solidFill>
                                <a:schemeClr val="tx1">
                                  <a:lumMod val="65000"/>
                                  <a:lumOff val="35000"/>
                                </a:schemeClr>
                              </a:solidFill>
                              <a:latin typeface="Cambria Math" panose="02040503050406030204" pitchFamily="18" charset="0"/>
                            </a:rPr>
                          </m:ctrlPr>
                        </m:naryPr>
                        <m:sub>
                          <m:r>
                            <a:rPr lang="es-CO" sz="2000" b="0" i="1" smtClean="0">
                              <a:solidFill>
                                <a:schemeClr val="tx1">
                                  <a:lumMod val="65000"/>
                                  <a:lumOff val="35000"/>
                                </a:schemeClr>
                              </a:solidFill>
                              <a:latin typeface="Cambria Math" panose="02040503050406030204" pitchFamily="18" charset="0"/>
                            </a:rPr>
                            <m:t>𝑖</m:t>
                          </m:r>
                          <m:r>
                            <a:rPr lang="es-CO" sz="2000" b="0" i="1" smtClean="0">
                              <a:solidFill>
                                <a:schemeClr val="tx1">
                                  <a:lumMod val="65000"/>
                                  <a:lumOff val="35000"/>
                                </a:schemeClr>
                              </a:solidFill>
                              <a:latin typeface="Cambria Math" panose="02040503050406030204" pitchFamily="18" charset="0"/>
                            </a:rPr>
                            <m:t>=1</m:t>
                          </m:r>
                        </m:sub>
                        <m:sup>
                          <m:r>
                            <a:rPr lang="es-CO" sz="2000" b="0" i="1" smtClean="0">
                              <a:solidFill>
                                <a:schemeClr val="tx1">
                                  <a:lumMod val="65000"/>
                                  <a:lumOff val="35000"/>
                                </a:schemeClr>
                              </a:solidFill>
                              <a:latin typeface="Cambria Math" panose="02040503050406030204" pitchFamily="18" charset="0"/>
                            </a:rPr>
                            <m:t>𝑛</m:t>
                          </m:r>
                        </m:sup>
                        <m:e>
                          <m:sSubSup>
                            <m:sSubSupPr>
                              <m:ctrlPr>
                                <a:rPr lang="es-CO" sz="2000" b="0" i="1" smtClean="0">
                                  <a:solidFill>
                                    <a:schemeClr val="tx1">
                                      <a:lumMod val="65000"/>
                                      <a:lumOff val="35000"/>
                                    </a:schemeClr>
                                  </a:solidFill>
                                  <a:latin typeface="Cambria Math" panose="02040503050406030204" pitchFamily="18" charset="0"/>
                                </a:rPr>
                              </m:ctrlPr>
                            </m:sSubSupPr>
                            <m:e>
                              <m:acc>
                                <m:accPr>
                                  <m:chr m:val="̂"/>
                                  <m:ctrlPr>
                                    <a:rPr lang="es-CO" sz="2000" b="0" i="1" smtClean="0">
                                      <a:solidFill>
                                        <a:schemeClr val="tx1">
                                          <a:lumMod val="65000"/>
                                          <a:lumOff val="35000"/>
                                        </a:schemeClr>
                                      </a:solidFill>
                                      <a:latin typeface="Cambria Math" panose="02040503050406030204" pitchFamily="18" charset="0"/>
                                    </a:rPr>
                                  </m:ctrlPr>
                                </m:accPr>
                                <m:e>
                                  <m:r>
                                    <a:rPr lang="es-CO" sz="2000" b="0" i="1" smtClean="0">
                                      <a:solidFill>
                                        <a:schemeClr val="tx1">
                                          <a:lumMod val="65000"/>
                                          <a:lumOff val="35000"/>
                                        </a:schemeClr>
                                      </a:solidFill>
                                      <a:latin typeface="Cambria Math" panose="02040503050406030204" pitchFamily="18" charset="0"/>
                                    </a:rPr>
                                    <m:t>𝑒</m:t>
                                  </m:r>
                                </m:e>
                              </m:acc>
                            </m:e>
                            <m:sub>
                              <m:r>
                                <a:rPr lang="es-CO" sz="2000" b="0" i="1" smtClean="0">
                                  <a:solidFill>
                                    <a:schemeClr val="tx1">
                                      <a:lumMod val="65000"/>
                                      <a:lumOff val="35000"/>
                                    </a:schemeClr>
                                  </a:solidFill>
                                  <a:latin typeface="Cambria Math" panose="02040503050406030204" pitchFamily="18" charset="0"/>
                                </a:rPr>
                                <m:t>𝑖</m:t>
                              </m:r>
                            </m:sub>
                            <m:sup>
                              <m:r>
                                <a:rPr lang="es-CO" sz="2000" b="0" i="1" smtClean="0">
                                  <a:solidFill>
                                    <a:schemeClr val="tx1">
                                      <a:lumMod val="65000"/>
                                      <a:lumOff val="35000"/>
                                    </a:schemeClr>
                                  </a:solidFill>
                                  <a:latin typeface="Cambria Math" panose="02040503050406030204" pitchFamily="18" charset="0"/>
                                </a:rPr>
                                <m:t>2</m:t>
                              </m:r>
                            </m:sup>
                          </m:sSubSup>
                        </m:e>
                      </m:nary>
                    </m:oMath>
                  </m:oMathPara>
                </a14:m>
                <a:endParaRPr lang="es-MX" sz="2000" dirty="0">
                  <a:solidFill>
                    <a:schemeClr val="tx1">
                      <a:lumMod val="65000"/>
                      <a:lumOff val="35000"/>
                    </a:schemeClr>
                  </a:solidFill>
                  <a:latin typeface="TheSans 4-SemiLight" panose="02000403000000000003" pitchFamily="50" charset="0"/>
                </a:endParaRPr>
              </a:p>
            </p:txBody>
          </p:sp>
        </mc:Choice>
        <mc:Fallback xmlns="">
          <p:sp>
            <p:nvSpPr>
              <p:cNvPr id="7" name="Marcador de contenido 2">
                <a:extLst>
                  <a:ext uri="{FF2B5EF4-FFF2-40B4-BE49-F238E27FC236}">
                    <a16:creationId xmlns:a16="http://schemas.microsoft.com/office/drawing/2014/main" xmlns:a14="http://schemas.microsoft.com/office/drawing/2010/main" xmlns="" id="{E06A4888-226C-4718-889F-C5B1CF4A2183}"/>
                  </a:ext>
                </a:extLst>
              </p:cNvPr>
              <p:cNvSpPr txBox="1">
                <a:spLocks noRot="1" noChangeAspect="1" noMove="1" noResize="1" noEditPoints="1" noAdjustHandles="1" noChangeArrowheads="1" noChangeShapeType="1" noTextEdit="1"/>
              </p:cNvSpPr>
              <p:nvPr/>
            </p:nvSpPr>
            <p:spPr>
              <a:xfrm>
                <a:off x="2743198" y="2867292"/>
                <a:ext cx="6384326" cy="852481"/>
              </a:xfrm>
              <a:prstGeom prst="rect">
                <a:avLst/>
              </a:prstGeom>
              <a:blipFill rotWithShape="0">
                <a:blip r:embed="rId3"/>
                <a:stretch>
                  <a:fillRect/>
                </a:stretch>
              </a:blipFill>
            </p:spPr>
            <p:txBody>
              <a:bodyPr/>
              <a:lstStyle/>
              <a:p>
                <a:r>
                  <a:rPr lang="es-CO">
                    <a:noFill/>
                  </a:rPr>
                  <a:t> </a:t>
                </a:r>
              </a:p>
            </p:txBody>
          </p:sp>
        </mc:Fallback>
      </mc:AlternateContent>
      <p:sp>
        <p:nvSpPr>
          <p:cNvPr id="3" name="Rectángulo 2"/>
          <p:cNvSpPr/>
          <p:nvPr/>
        </p:nvSpPr>
        <p:spPr>
          <a:xfrm>
            <a:off x="3857897" y="2842054"/>
            <a:ext cx="1513173" cy="927147"/>
          </a:xfrm>
          <a:prstGeom prst="rect">
            <a:avLst/>
          </a:prstGeom>
          <a:noFill/>
          <a:ln w="1905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5" name="Conector recto de flecha 4"/>
          <p:cNvCxnSpPr>
            <a:stCxn id="3" idx="1"/>
            <a:endCxn id="16" idx="3"/>
          </p:cNvCxnSpPr>
          <p:nvPr/>
        </p:nvCxnSpPr>
        <p:spPr>
          <a:xfrm flipH="1" flipV="1">
            <a:off x="3153562" y="3303964"/>
            <a:ext cx="704335" cy="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Marcador de contenido 2">
            <a:extLst>
              <a:ext uri="{FF2B5EF4-FFF2-40B4-BE49-F238E27FC236}">
                <a16:creationId xmlns:a16="http://schemas.microsoft.com/office/drawing/2014/main" id="{E08AC8D9-0256-44A1-9D3A-3AD2BA3BEBC0}"/>
              </a:ext>
            </a:extLst>
          </p:cNvPr>
          <p:cNvSpPr txBox="1">
            <a:spLocks/>
          </p:cNvSpPr>
          <p:nvPr/>
        </p:nvSpPr>
        <p:spPr>
          <a:xfrm>
            <a:off x="911665" y="2843338"/>
            <a:ext cx="2241897" cy="9212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800" dirty="0">
                <a:solidFill>
                  <a:schemeClr val="tx1">
                    <a:lumMod val="65000"/>
                    <a:lumOff val="35000"/>
                  </a:schemeClr>
                </a:solidFill>
                <a:latin typeface="TheSans 4-SemiLight" panose="02000403000000000003" pitchFamily="50" charset="0"/>
              </a:rPr>
              <a:t>Suma de cuadrados de los errores</a:t>
            </a:r>
          </a:p>
          <a:p>
            <a:pPr marL="0" indent="0" algn="ctr">
              <a:buFont typeface="Arial" panose="020B0604020202020204" pitchFamily="34" charset="0"/>
              <a:buNone/>
            </a:pPr>
            <a:r>
              <a:rPr lang="es-MX" sz="1800" dirty="0">
                <a:solidFill>
                  <a:schemeClr val="tx1">
                    <a:lumMod val="65000"/>
                    <a:lumOff val="35000"/>
                  </a:schemeClr>
                </a:solidFill>
                <a:latin typeface="TheSans 4-SemiLight" panose="02000403000000000003" pitchFamily="50" charset="0"/>
              </a:rPr>
              <a:t>(SST)</a:t>
            </a:r>
          </a:p>
        </p:txBody>
      </p:sp>
      <p:sp>
        <p:nvSpPr>
          <p:cNvPr id="23" name="Rectángulo 22"/>
          <p:cNvSpPr/>
          <p:nvPr/>
        </p:nvSpPr>
        <p:spPr>
          <a:xfrm>
            <a:off x="5630561" y="2842053"/>
            <a:ext cx="1408672" cy="927147"/>
          </a:xfrm>
          <a:prstGeom prst="rect">
            <a:avLst/>
          </a:prstGeom>
          <a:noFill/>
          <a:ln w="1905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5" name="Conector recto de flecha 24"/>
          <p:cNvCxnSpPr>
            <a:stCxn id="23" idx="2"/>
            <a:endCxn id="36" idx="0"/>
          </p:cNvCxnSpPr>
          <p:nvPr/>
        </p:nvCxnSpPr>
        <p:spPr>
          <a:xfrm>
            <a:off x="6334897" y="3769200"/>
            <a:ext cx="0" cy="1036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Marcador de contenido 2">
            <a:extLst>
              <a:ext uri="{FF2B5EF4-FFF2-40B4-BE49-F238E27FC236}">
                <a16:creationId xmlns:a16="http://schemas.microsoft.com/office/drawing/2014/main" id="{E08AC8D9-0256-44A1-9D3A-3AD2BA3BEBC0}"/>
              </a:ext>
            </a:extLst>
          </p:cNvPr>
          <p:cNvSpPr txBox="1">
            <a:spLocks/>
          </p:cNvSpPr>
          <p:nvPr/>
        </p:nvSpPr>
        <p:spPr>
          <a:xfrm>
            <a:off x="3946624" y="4805365"/>
            <a:ext cx="4776546" cy="1017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MX" sz="1800" dirty="0">
                <a:solidFill>
                  <a:schemeClr val="tx1">
                    <a:lumMod val="65000"/>
                    <a:lumOff val="35000"/>
                  </a:schemeClr>
                </a:solidFill>
                <a:latin typeface="TheSans 4-SemiLight" panose="02000403000000000003" pitchFamily="50" charset="0"/>
              </a:rPr>
              <a:t>Suma de cuadrados de los errores explicados por la regresión</a:t>
            </a:r>
          </a:p>
          <a:p>
            <a:pPr marL="0" indent="0" algn="ctr">
              <a:buNone/>
            </a:pPr>
            <a:r>
              <a:rPr lang="es-MX" sz="1800" dirty="0">
                <a:solidFill>
                  <a:schemeClr val="tx1">
                    <a:lumMod val="65000"/>
                    <a:lumOff val="35000"/>
                  </a:schemeClr>
                </a:solidFill>
                <a:latin typeface="TheSans 4-SemiLight" panose="02000403000000000003" pitchFamily="50" charset="0"/>
              </a:rPr>
              <a:t>(SSR)</a:t>
            </a:r>
          </a:p>
        </p:txBody>
      </p:sp>
      <p:sp>
        <p:nvSpPr>
          <p:cNvPr id="38" name="Marcador de contenido 2">
            <a:extLst>
              <a:ext uri="{FF2B5EF4-FFF2-40B4-BE49-F238E27FC236}">
                <a16:creationId xmlns:a16="http://schemas.microsoft.com/office/drawing/2014/main" id="{E08AC8D9-0256-44A1-9D3A-3AD2BA3BEBC0}"/>
              </a:ext>
            </a:extLst>
          </p:cNvPr>
          <p:cNvSpPr txBox="1">
            <a:spLocks/>
          </p:cNvSpPr>
          <p:nvPr/>
        </p:nvSpPr>
        <p:spPr>
          <a:xfrm>
            <a:off x="8579954" y="2786091"/>
            <a:ext cx="3022793" cy="10390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800" dirty="0">
                <a:solidFill>
                  <a:schemeClr val="tx1">
                    <a:lumMod val="65000"/>
                    <a:lumOff val="35000"/>
                  </a:schemeClr>
                </a:solidFill>
                <a:latin typeface="TheSans 4-SemiLight" panose="02000403000000000003" pitchFamily="50" charset="0"/>
              </a:rPr>
              <a:t>Suma de los errores </a:t>
            </a:r>
            <a:r>
              <a:rPr lang="es-MX" sz="1800" b="1" dirty="0">
                <a:solidFill>
                  <a:schemeClr val="tx1">
                    <a:lumMod val="65000"/>
                    <a:lumOff val="35000"/>
                  </a:schemeClr>
                </a:solidFill>
                <a:latin typeface="TheSans 4-SemiLight" panose="02000403000000000003" pitchFamily="50" charset="0"/>
              </a:rPr>
              <a:t>no</a:t>
            </a:r>
            <a:r>
              <a:rPr lang="es-MX" sz="1800" dirty="0">
                <a:solidFill>
                  <a:schemeClr val="tx1">
                    <a:lumMod val="65000"/>
                    <a:lumOff val="35000"/>
                  </a:schemeClr>
                </a:solidFill>
                <a:latin typeface="TheSans 4-SemiLight" panose="02000403000000000003" pitchFamily="50" charset="0"/>
              </a:rPr>
              <a:t> explicados por la regresión</a:t>
            </a:r>
          </a:p>
          <a:p>
            <a:pPr marL="0" indent="0" algn="ctr">
              <a:buFont typeface="Arial" panose="020B0604020202020204" pitchFamily="34" charset="0"/>
              <a:buNone/>
            </a:pPr>
            <a:r>
              <a:rPr lang="es-MX" sz="1800" dirty="0">
                <a:solidFill>
                  <a:schemeClr val="tx1">
                    <a:lumMod val="65000"/>
                    <a:lumOff val="35000"/>
                  </a:schemeClr>
                </a:solidFill>
                <a:latin typeface="TheSans 4-SemiLight" panose="02000403000000000003" pitchFamily="50" charset="0"/>
              </a:rPr>
              <a:t>SSE</a:t>
            </a:r>
          </a:p>
          <a:p>
            <a:pPr marL="0" indent="0" algn="ctr">
              <a:buFont typeface="Arial" panose="020B0604020202020204" pitchFamily="34" charset="0"/>
              <a:buNone/>
            </a:pPr>
            <a:endParaRPr lang="es-MX" sz="1800" dirty="0">
              <a:solidFill>
                <a:schemeClr val="tx1">
                  <a:lumMod val="65000"/>
                  <a:lumOff val="35000"/>
                </a:schemeClr>
              </a:solidFill>
              <a:latin typeface="TheSans 4-SemiLight" panose="02000403000000000003" pitchFamily="50" charset="0"/>
            </a:endParaRPr>
          </a:p>
        </p:txBody>
      </p:sp>
      <p:sp>
        <p:nvSpPr>
          <p:cNvPr id="39" name="Rectángulo 38"/>
          <p:cNvSpPr/>
          <p:nvPr/>
        </p:nvSpPr>
        <p:spPr>
          <a:xfrm>
            <a:off x="7241984" y="2842053"/>
            <a:ext cx="781878" cy="927147"/>
          </a:xfrm>
          <a:prstGeom prst="rect">
            <a:avLst/>
          </a:prstGeom>
          <a:noFill/>
          <a:ln w="1905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40" name="Conector recto de flecha 39"/>
          <p:cNvCxnSpPr>
            <a:stCxn id="39" idx="3"/>
            <a:endCxn id="38" idx="1"/>
          </p:cNvCxnSpPr>
          <p:nvPr/>
        </p:nvCxnSpPr>
        <p:spPr>
          <a:xfrm flipV="1">
            <a:off x="8023862" y="3305626"/>
            <a:ext cx="55609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Marcador de contenido 2">
                <a:extLst>
                  <a:ext uri="{FF2B5EF4-FFF2-40B4-BE49-F238E27FC236}">
                    <a16:creationId xmlns:a16="http://schemas.microsoft.com/office/drawing/2014/main" id="{E06A4888-226C-4718-889F-C5B1CF4A2183}"/>
                  </a:ext>
                </a:extLst>
              </p:cNvPr>
              <p:cNvSpPr txBox="1">
                <a:spLocks/>
              </p:cNvSpPr>
              <p:nvPr/>
            </p:nvSpPr>
            <p:spPr>
              <a:xfrm>
                <a:off x="4883924" y="6152141"/>
                <a:ext cx="2424149" cy="5271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s-CO" sz="2400" i="1" smtClean="0">
                          <a:solidFill>
                            <a:srgbClr val="00B0F0"/>
                          </a:solidFill>
                          <a:latin typeface="Cambria Math" panose="02040503050406030204" pitchFamily="18" charset="0"/>
                        </a:rPr>
                        <m:t>𝑆𝑆𝑇</m:t>
                      </m:r>
                      <m:r>
                        <a:rPr lang="es-CO" sz="2400" i="1" smtClean="0">
                          <a:solidFill>
                            <a:srgbClr val="00B0F0"/>
                          </a:solidFill>
                          <a:latin typeface="Cambria Math" panose="02040503050406030204" pitchFamily="18" charset="0"/>
                        </a:rPr>
                        <m:t>=</m:t>
                      </m:r>
                      <m:r>
                        <a:rPr lang="es-CO" sz="2400" i="1" smtClean="0">
                          <a:solidFill>
                            <a:srgbClr val="00B0F0"/>
                          </a:solidFill>
                          <a:latin typeface="Cambria Math" panose="02040503050406030204" pitchFamily="18" charset="0"/>
                        </a:rPr>
                        <m:t>𝑆𝑆𝑅</m:t>
                      </m:r>
                      <m:r>
                        <a:rPr lang="es-CO" sz="2400" i="1" smtClean="0">
                          <a:solidFill>
                            <a:srgbClr val="00B0F0"/>
                          </a:solidFill>
                          <a:latin typeface="Cambria Math" panose="02040503050406030204" pitchFamily="18" charset="0"/>
                        </a:rPr>
                        <m:t>+</m:t>
                      </m:r>
                      <m:r>
                        <a:rPr lang="es-CO" sz="2400" i="1" smtClean="0">
                          <a:solidFill>
                            <a:srgbClr val="00B0F0"/>
                          </a:solidFill>
                          <a:latin typeface="Cambria Math" panose="02040503050406030204" pitchFamily="18" charset="0"/>
                        </a:rPr>
                        <m:t>𝑆𝑆𝐸</m:t>
                      </m:r>
                    </m:oMath>
                  </m:oMathPara>
                </a14:m>
                <a:endParaRPr lang="es-MX" sz="2400" dirty="0">
                  <a:solidFill>
                    <a:srgbClr val="00B0F0"/>
                  </a:solidFill>
                  <a:latin typeface="TheSans 4-SemiLight" panose="02000403000000000003" pitchFamily="50" charset="0"/>
                </a:endParaRPr>
              </a:p>
            </p:txBody>
          </p:sp>
        </mc:Choice>
        <mc:Fallback xmlns="">
          <p:sp>
            <p:nvSpPr>
              <p:cNvPr id="89" name="Marcador de contenido 2">
                <a:extLst>
                  <a:ext uri="{FF2B5EF4-FFF2-40B4-BE49-F238E27FC236}">
                    <a16:creationId xmlns:a16="http://schemas.microsoft.com/office/drawing/2014/main" xmlns:a14="http://schemas.microsoft.com/office/drawing/2010/main" xmlns="" id="{E06A4888-226C-4718-889F-C5B1CF4A2183}"/>
                  </a:ext>
                </a:extLst>
              </p:cNvPr>
              <p:cNvSpPr txBox="1">
                <a:spLocks noRot="1" noChangeAspect="1" noMove="1" noResize="1" noEditPoints="1" noAdjustHandles="1" noChangeArrowheads="1" noChangeShapeType="1" noTextEdit="1"/>
              </p:cNvSpPr>
              <p:nvPr/>
            </p:nvSpPr>
            <p:spPr>
              <a:xfrm>
                <a:off x="4883924" y="6152141"/>
                <a:ext cx="2424149" cy="527154"/>
              </a:xfrm>
              <a:prstGeom prst="rect">
                <a:avLst/>
              </a:prstGeom>
              <a:blipFill rotWithShape="0">
                <a:blip r:embed="rId4"/>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7198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fad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89">
                                            <p:txEl>
                                              <p:pRg st="0" end="0"/>
                                            </p:txEl>
                                          </p:spTgt>
                                        </p:tgtEl>
                                        <p:attrNameLst>
                                          <p:attrName>style.visibility</p:attrName>
                                        </p:attrNameLst>
                                      </p:cBhvr>
                                      <p:to>
                                        <p:strVal val="visible"/>
                                      </p:to>
                                    </p:set>
                                    <p:animEffect transition="in" filter="fade">
                                      <p:cBhvr>
                                        <p:cTn id="56" dur="500"/>
                                        <p:tgtEl>
                                          <p:spTgt spid="8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7" grpId="0"/>
      <p:bldP spid="3" grpId="0" animBg="1"/>
      <p:bldP spid="16" grpId="0"/>
      <p:bldP spid="23" grpId="0" animBg="1"/>
      <p:bldP spid="36" grpId="0"/>
      <p:bldP spid="38" grpId="0"/>
      <p:bldP spid="39" grpId="0" animBg="1"/>
      <p:bldP spid="89"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ángulo 32"/>
          <p:cNvSpPr/>
          <p:nvPr/>
        </p:nvSpPr>
        <p:spPr>
          <a:xfrm>
            <a:off x="7286827" y="2636204"/>
            <a:ext cx="4905173" cy="27609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Coeficiente de determinación</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18" name="Marcador de contenido 2">
                <a:extLst>
                  <a:ext uri="{FF2B5EF4-FFF2-40B4-BE49-F238E27FC236}">
                    <a16:creationId xmlns:a16="http://schemas.microsoft.com/office/drawing/2014/main" id="{E06A4888-226C-4718-889F-C5B1CF4A2183}"/>
                  </a:ext>
                </a:extLst>
              </p:cNvPr>
              <p:cNvSpPr>
                <a:spLocks noGrp="1"/>
              </p:cNvSpPr>
              <p:nvPr>
                <p:ph idx="1"/>
              </p:nvPr>
            </p:nvSpPr>
            <p:spPr>
              <a:xfrm>
                <a:off x="1093160" y="2658102"/>
                <a:ext cx="2424149" cy="527154"/>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s-CO" sz="2400" b="0" i="1" smtClean="0">
                          <a:solidFill>
                            <a:schemeClr val="tx1">
                              <a:lumMod val="65000"/>
                              <a:lumOff val="35000"/>
                            </a:schemeClr>
                          </a:solidFill>
                          <a:latin typeface="Cambria Math" panose="02040503050406030204" pitchFamily="18" charset="0"/>
                        </a:rPr>
                        <m:t>𝑆𝑆𝑇</m:t>
                      </m:r>
                      <m:r>
                        <a:rPr lang="es-CO" sz="2400" b="0" i="1" smtClean="0">
                          <a:solidFill>
                            <a:schemeClr val="tx1">
                              <a:lumMod val="65000"/>
                              <a:lumOff val="35000"/>
                            </a:schemeClr>
                          </a:solidFill>
                          <a:latin typeface="Cambria Math" panose="02040503050406030204" pitchFamily="18" charset="0"/>
                        </a:rPr>
                        <m:t>=</m:t>
                      </m:r>
                      <m:r>
                        <a:rPr lang="es-CO" sz="2400" b="0" i="1" smtClean="0">
                          <a:solidFill>
                            <a:schemeClr val="tx1">
                              <a:lumMod val="65000"/>
                              <a:lumOff val="35000"/>
                            </a:schemeClr>
                          </a:solidFill>
                          <a:latin typeface="Cambria Math" panose="02040503050406030204" pitchFamily="18" charset="0"/>
                        </a:rPr>
                        <m:t>𝑆𝑆𝑅</m:t>
                      </m:r>
                      <m:r>
                        <a:rPr lang="es-CO" sz="2400" b="0" i="1" smtClean="0">
                          <a:solidFill>
                            <a:schemeClr val="tx1">
                              <a:lumMod val="65000"/>
                              <a:lumOff val="35000"/>
                            </a:schemeClr>
                          </a:solidFill>
                          <a:latin typeface="Cambria Math" panose="02040503050406030204" pitchFamily="18" charset="0"/>
                        </a:rPr>
                        <m:t>+</m:t>
                      </m:r>
                      <m:r>
                        <a:rPr lang="es-CO" sz="2400" i="1" smtClean="0">
                          <a:solidFill>
                            <a:schemeClr val="tx1">
                              <a:lumMod val="65000"/>
                              <a:lumOff val="35000"/>
                            </a:schemeClr>
                          </a:solidFill>
                          <a:latin typeface="Cambria Math" panose="02040503050406030204" pitchFamily="18" charset="0"/>
                        </a:rPr>
                        <m:t>𝑆</m:t>
                      </m:r>
                      <m:r>
                        <a:rPr lang="es-CO" sz="2400" b="0" i="1" smtClean="0">
                          <a:solidFill>
                            <a:schemeClr val="tx1">
                              <a:lumMod val="65000"/>
                              <a:lumOff val="35000"/>
                            </a:schemeClr>
                          </a:solidFill>
                          <a:latin typeface="Cambria Math" panose="02040503050406030204" pitchFamily="18" charset="0"/>
                        </a:rPr>
                        <m:t>𝑆𝐸</m:t>
                      </m:r>
                    </m:oMath>
                  </m:oMathPara>
                </a14:m>
                <a:endParaRPr lang="es-MX" sz="2400" dirty="0">
                  <a:solidFill>
                    <a:schemeClr val="tx1">
                      <a:lumMod val="65000"/>
                      <a:lumOff val="35000"/>
                    </a:schemeClr>
                  </a:solidFill>
                  <a:latin typeface="TheSans 4-SemiLight" panose="02000403000000000003" pitchFamily="50" charset="0"/>
                </a:endParaRPr>
              </a:p>
            </p:txBody>
          </p:sp>
        </mc:Choice>
        <mc:Fallback xmlns="">
          <p:sp>
            <p:nvSpPr>
              <p:cNvPr id="18" name="Marcador de contenido 2">
                <a:extLst>
                  <a:ext uri="{FF2B5EF4-FFF2-40B4-BE49-F238E27FC236}">
                    <a16:creationId xmlns="" xmlns:a16="http://schemas.microsoft.com/office/drawing/2014/main" xmlns:a14="http://schemas.microsoft.com/office/drawing/2010/main" id="{E06A4888-226C-4718-889F-C5B1CF4A2183}"/>
                  </a:ext>
                </a:extLst>
              </p:cNvPr>
              <p:cNvSpPr>
                <a:spLocks noGrp="1" noRot="1" noChangeAspect="1" noMove="1" noResize="1" noEditPoints="1" noAdjustHandles="1" noChangeArrowheads="1" noChangeShapeType="1" noTextEdit="1"/>
              </p:cNvSpPr>
              <p:nvPr>
                <p:ph idx="1"/>
              </p:nvPr>
            </p:nvSpPr>
            <p:spPr>
              <a:xfrm>
                <a:off x="1093160" y="2658102"/>
                <a:ext cx="2424149" cy="527154"/>
              </a:xfrm>
              <a:blipFill rotWithShape="0">
                <a:blip r:embed="rId2"/>
                <a:stretch>
                  <a:fillRect/>
                </a:stretch>
              </a:blipFill>
            </p:spPr>
            <p:txBody>
              <a:bodyPr/>
              <a:lstStyle/>
              <a:p>
                <a:r>
                  <a:rPr lang="es-CO">
                    <a:noFill/>
                  </a:rPr>
                  <a:t> </a:t>
                </a:r>
              </a:p>
            </p:txBody>
          </p:sp>
        </mc:Fallback>
      </mc:AlternateContent>
      <p:cxnSp>
        <p:nvCxnSpPr>
          <p:cNvPr id="40" name="Conector recto de flecha 39"/>
          <p:cNvCxnSpPr>
            <a:stCxn id="28" idx="2"/>
            <a:endCxn id="19" idx="0"/>
          </p:cNvCxnSpPr>
          <p:nvPr/>
        </p:nvCxnSpPr>
        <p:spPr>
          <a:xfrm flipH="1">
            <a:off x="5775431" y="3498431"/>
            <a:ext cx="1" cy="517207"/>
          </a:xfrm>
          <a:prstGeom prst="straightConnector1">
            <a:avLst/>
          </a:prstGeom>
          <a:ln>
            <a:solidFill>
              <a:srgbClr val="5B9BD5"/>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Marcador de contenido 2">
                <a:extLst>
                  <a:ext uri="{FF2B5EF4-FFF2-40B4-BE49-F238E27FC236}">
                    <a16:creationId xmlns:a16="http://schemas.microsoft.com/office/drawing/2014/main" id="{E06A4888-226C-4718-889F-C5B1CF4A2183}"/>
                  </a:ext>
                </a:extLst>
              </p:cNvPr>
              <p:cNvSpPr txBox="1">
                <a:spLocks/>
              </p:cNvSpPr>
              <p:nvPr/>
            </p:nvSpPr>
            <p:spPr>
              <a:xfrm>
                <a:off x="1093160" y="3070602"/>
                <a:ext cx="2424149" cy="5271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s-CO" sz="2400" i="1" smtClean="0">
                          <a:solidFill>
                            <a:schemeClr val="tx1">
                              <a:lumMod val="65000"/>
                              <a:lumOff val="35000"/>
                            </a:schemeClr>
                          </a:solidFill>
                          <a:latin typeface="Cambria Math" panose="02040503050406030204" pitchFamily="18" charset="0"/>
                        </a:rPr>
                        <m:t>𝑆𝑆</m:t>
                      </m:r>
                      <m:r>
                        <a:rPr lang="es-CO" sz="2400" b="0" i="1" smtClean="0">
                          <a:solidFill>
                            <a:schemeClr val="tx1">
                              <a:lumMod val="65000"/>
                              <a:lumOff val="35000"/>
                            </a:schemeClr>
                          </a:solidFill>
                          <a:latin typeface="Cambria Math" panose="02040503050406030204" pitchFamily="18" charset="0"/>
                        </a:rPr>
                        <m:t>𝑇</m:t>
                      </m:r>
                      <m:r>
                        <a:rPr lang="es-CO" sz="2400" b="0" i="1" smtClean="0">
                          <a:solidFill>
                            <a:schemeClr val="tx1">
                              <a:lumMod val="65000"/>
                              <a:lumOff val="35000"/>
                            </a:schemeClr>
                          </a:solidFill>
                          <a:latin typeface="Cambria Math" panose="02040503050406030204" pitchFamily="18" charset="0"/>
                        </a:rPr>
                        <m:t>     </m:t>
                      </m:r>
                      <m:r>
                        <a:rPr lang="es-CO" sz="2400" b="0" i="1" smtClean="0">
                          <a:solidFill>
                            <a:schemeClr val="tx1">
                              <a:lumMod val="65000"/>
                              <a:lumOff val="35000"/>
                            </a:schemeClr>
                          </a:solidFill>
                          <a:latin typeface="Cambria Math" panose="02040503050406030204" pitchFamily="18" charset="0"/>
                        </a:rPr>
                        <m:t>𝑆𝑆𝑇</m:t>
                      </m:r>
                      <m:r>
                        <a:rPr lang="es-CO" sz="2400" b="0" i="1" smtClean="0">
                          <a:solidFill>
                            <a:schemeClr val="tx1">
                              <a:lumMod val="65000"/>
                              <a:lumOff val="35000"/>
                            </a:schemeClr>
                          </a:solidFill>
                          <a:latin typeface="Cambria Math" panose="02040503050406030204" pitchFamily="18" charset="0"/>
                        </a:rPr>
                        <m:t>     </m:t>
                      </m:r>
                      <m:r>
                        <a:rPr lang="es-CO" sz="2400" b="0" i="1" smtClean="0">
                          <a:solidFill>
                            <a:schemeClr val="tx1">
                              <a:lumMod val="65000"/>
                              <a:lumOff val="35000"/>
                            </a:schemeClr>
                          </a:solidFill>
                          <a:latin typeface="Cambria Math" panose="02040503050406030204" pitchFamily="18" charset="0"/>
                        </a:rPr>
                        <m:t>𝑆𝑆𝑇</m:t>
                      </m:r>
                    </m:oMath>
                  </m:oMathPara>
                </a14:m>
                <a:endParaRPr lang="es-MX" sz="2400" dirty="0">
                  <a:solidFill>
                    <a:schemeClr val="tx1">
                      <a:lumMod val="65000"/>
                      <a:lumOff val="35000"/>
                    </a:schemeClr>
                  </a:solidFill>
                  <a:latin typeface="TheSans 4-SemiLight" panose="02000403000000000003" pitchFamily="50" charset="0"/>
                </a:endParaRPr>
              </a:p>
            </p:txBody>
          </p:sp>
        </mc:Choice>
        <mc:Fallback xmlns="">
          <p:sp>
            <p:nvSpPr>
              <p:cNvPr id="17" name="Marcador de contenido 2">
                <a:extLst>
                  <a:ext uri="{FF2B5EF4-FFF2-40B4-BE49-F238E27FC236}">
                    <a16:creationId xmlns="" xmlns:a16="http://schemas.microsoft.com/office/drawing/2014/main" xmlns:a14="http://schemas.microsoft.com/office/drawing/2010/main" id="{E06A4888-226C-4718-889F-C5B1CF4A2183}"/>
                  </a:ext>
                </a:extLst>
              </p:cNvPr>
              <p:cNvSpPr txBox="1">
                <a:spLocks noRot="1" noChangeAspect="1" noMove="1" noResize="1" noEditPoints="1" noAdjustHandles="1" noChangeArrowheads="1" noChangeShapeType="1" noTextEdit="1"/>
              </p:cNvSpPr>
              <p:nvPr/>
            </p:nvSpPr>
            <p:spPr>
              <a:xfrm>
                <a:off x="1093160" y="3070602"/>
                <a:ext cx="2424149" cy="527154"/>
              </a:xfrm>
              <a:prstGeom prst="rect">
                <a:avLst/>
              </a:prstGeom>
              <a:blipFill rotWithShape="0">
                <a:blip r:embed="rId3"/>
                <a:stretch>
                  <a:fillRect/>
                </a:stretch>
              </a:blipFill>
            </p:spPr>
            <p:txBody>
              <a:bodyPr/>
              <a:lstStyle/>
              <a:p>
                <a:r>
                  <a:rPr lang="es-CO">
                    <a:noFill/>
                  </a:rPr>
                  <a:t> </a:t>
                </a:r>
              </a:p>
            </p:txBody>
          </p:sp>
        </mc:Fallback>
      </mc:AlternateContent>
      <p:cxnSp>
        <p:nvCxnSpPr>
          <p:cNvPr id="10" name="Conector recto 9"/>
          <p:cNvCxnSpPr/>
          <p:nvPr/>
        </p:nvCxnSpPr>
        <p:spPr>
          <a:xfrm>
            <a:off x="1234080" y="3035768"/>
            <a:ext cx="477257" cy="0"/>
          </a:xfrm>
          <a:prstGeom prst="line">
            <a:avLst/>
          </a:prstGeom>
        </p:spPr>
        <p:style>
          <a:lnRef idx="1">
            <a:schemeClr val="dk1"/>
          </a:lnRef>
          <a:fillRef idx="0">
            <a:schemeClr val="dk1"/>
          </a:fillRef>
          <a:effectRef idx="0">
            <a:schemeClr val="dk1"/>
          </a:effectRef>
          <a:fontRef idx="minor">
            <a:schemeClr val="tx1"/>
          </a:fontRef>
        </p:style>
      </p:cxnSp>
      <p:cxnSp>
        <p:nvCxnSpPr>
          <p:cNvPr id="22" name="Conector recto 21"/>
          <p:cNvCxnSpPr/>
          <p:nvPr/>
        </p:nvCxnSpPr>
        <p:spPr>
          <a:xfrm>
            <a:off x="2066875" y="3034146"/>
            <a:ext cx="477257" cy="0"/>
          </a:xfrm>
          <a:prstGeom prst="line">
            <a:avLst/>
          </a:prstGeom>
        </p:spPr>
        <p:style>
          <a:lnRef idx="1">
            <a:schemeClr val="dk1"/>
          </a:lnRef>
          <a:fillRef idx="0">
            <a:schemeClr val="dk1"/>
          </a:fillRef>
          <a:effectRef idx="0">
            <a:schemeClr val="dk1"/>
          </a:effectRef>
          <a:fontRef idx="minor">
            <a:schemeClr val="tx1"/>
          </a:fontRef>
        </p:style>
      </p:cxnSp>
      <p:cxnSp>
        <p:nvCxnSpPr>
          <p:cNvPr id="24" name="Conector recto 23"/>
          <p:cNvCxnSpPr/>
          <p:nvPr/>
        </p:nvCxnSpPr>
        <p:spPr>
          <a:xfrm>
            <a:off x="2884354" y="3034146"/>
            <a:ext cx="47725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Marcador de contenido 2">
                <a:extLst>
                  <a:ext uri="{FF2B5EF4-FFF2-40B4-BE49-F238E27FC236}">
                    <a16:creationId xmlns:a16="http://schemas.microsoft.com/office/drawing/2014/main" id="{E06A4888-226C-4718-889F-C5B1CF4A2183}"/>
                  </a:ext>
                </a:extLst>
              </p:cNvPr>
              <p:cNvSpPr txBox="1">
                <a:spLocks/>
              </p:cNvSpPr>
              <p:nvPr/>
            </p:nvSpPr>
            <p:spPr>
              <a:xfrm>
                <a:off x="1393186" y="3724930"/>
                <a:ext cx="2082933" cy="6925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s-CO" sz="2400" b="0" i="1" smtClean="0">
                          <a:solidFill>
                            <a:schemeClr val="tx1">
                              <a:lumMod val="65000"/>
                              <a:lumOff val="35000"/>
                            </a:schemeClr>
                          </a:solidFill>
                          <a:latin typeface="Cambria Math" panose="02040503050406030204" pitchFamily="18" charset="0"/>
                        </a:rPr>
                        <m:t>1</m:t>
                      </m:r>
                      <m:r>
                        <a:rPr lang="es-CO" sz="2400" i="1" smtClean="0">
                          <a:solidFill>
                            <a:schemeClr val="tx1">
                              <a:lumMod val="65000"/>
                              <a:lumOff val="35000"/>
                            </a:schemeClr>
                          </a:solidFill>
                          <a:latin typeface="Cambria Math" panose="02040503050406030204" pitchFamily="18" charset="0"/>
                        </a:rPr>
                        <m:t>=</m:t>
                      </m:r>
                      <m:f>
                        <m:fPr>
                          <m:ctrlPr>
                            <a:rPr lang="es-CO" sz="2400" b="0" i="1" smtClean="0">
                              <a:solidFill>
                                <a:schemeClr val="tx1">
                                  <a:lumMod val="65000"/>
                                  <a:lumOff val="35000"/>
                                </a:schemeClr>
                              </a:solidFill>
                              <a:latin typeface="Cambria Math" panose="02040503050406030204" pitchFamily="18" charset="0"/>
                            </a:rPr>
                          </m:ctrlPr>
                        </m:fPr>
                        <m:num>
                          <m:r>
                            <a:rPr lang="es-CO" sz="2400" i="1" smtClean="0">
                              <a:solidFill>
                                <a:schemeClr val="tx1">
                                  <a:lumMod val="65000"/>
                                  <a:lumOff val="35000"/>
                                </a:schemeClr>
                              </a:solidFill>
                              <a:latin typeface="Cambria Math" panose="02040503050406030204" pitchFamily="18" charset="0"/>
                            </a:rPr>
                            <m:t>𝑆𝑆𝑅</m:t>
                          </m:r>
                        </m:num>
                        <m:den>
                          <m:r>
                            <a:rPr lang="es-CO" sz="2400" b="0" i="1" smtClean="0">
                              <a:solidFill>
                                <a:schemeClr val="tx1">
                                  <a:lumMod val="65000"/>
                                  <a:lumOff val="35000"/>
                                </a:schemeClr>
                              </a:solidFill>
                              <a:latin typeface="Cambria Math" panose="02040503050406030204" pitchFamily="18" charset="0"/>
                            </a:rPr>
                            <m:t>𝑆𝑆𝑇</m:t>
                          </m:r>
                        </m:den>
                      </m:f>
                      <m:r>
                        <a:rPr lang="es-CO" sz="2400" i="1" smtClean="0">
                          <a:solidFill>
                            <a:schemeClr val="tx1">
                              <a:lumMod val="65000"/>
                              <a:lumOff val="35000"/>
                            </a:schemeClr>
                          </a:solidFill>
                          <a:latin typeface="Cambria Math" panose="02040503050406030204" pitchFamily="18" charset="0"/>
                        </a:rPr>
                        <m:t>+</m:t>
                      </m:r>
                      <m:f>
                        <m:fPr>
                          <m:ctrlPr>
                            <a:rPr lang="es-CO" sz="2400" b="0" i="1" smtClean="0">
                              <a:solidFill>
                                <a:schemeClr val="tx1">
                                  <a:lumMod val="65000"/>
                                  <a:lumOff val="35000"/>
                                </a:schemeClr>
                              </a:solidFill>
                              <a:latin typeface="Cambria Math" panose="02040503050406030204" pitchFamily="18" charset="0"/>
                            </a:rPr>
                          </m:ctrlPr>
                        </m:fPr>
                        <m:num>
                          <m:r>
                            <a:rPr lang="es-CO" sz="2400" i="1" smtClean="0">
                              <a:solidFill>
                                <a:schemeClr val="tx1">
                                  <a:lumMod val="65000"/>
                                  <a:lumOff val="35000"/>
                                </a:schemeClr>
                              </a:solidFill>
                              <a:latin typeface="Cambria Math" panose="02040503050406030204" pitchFamily="18" charset="0"/>
                            </a:rPr>
                            <m:t>𝑆𝑆𝐸</m:t>
                          </m:r>
                        </m:num>
                        <m:den>
                          <m:r>
                            <a:rPr lang="es-CO" sz="2400" b="0" i="1" smtClean="0">
                              <a:solidFill>
                                <a:schemeClr val="tx1">
                                  <a:lumMod val="65000"/>
                                  <a:lumOff val="35000"/>
                                </a:schemeClr>
                              </a:solidFill>
                              <a:latin typeface="Cambria Math" panose="02040503050406030204" pitchFamily="18" charset="0"/>
                            </a:rPr>
                            <m:t>𝑆𝑆𝑇</m:t>
                          </m:r>
                        </m:den>
                      </m:f>
                    </m:oMath>
                  </m:oMathPara>
                </a14:m>
                <a:endParaRPr lang="es-MX" sz="2400" dirty="0">
                  <a:solidFill>
                    <a:schemeClr val="tx1">
                      <a:lumMod val="65000"/>
                      <a:lumOff val="35000"/>
                    </a:schemeClr>
                  </a:solidFill>
                  <a:latin typeface="TheSans 4-SemiLight" panose="02000403000000000003" pitchFamily="50" charset="0"/>
                </a:endParaRPr>
              </a:p>
            </p:txBody>
          </p:sp>
        </mc:Choice>
        <mc:Fallback xmlns="">
          <p:sp>
            <p:nvSpPr>
              <p:cNvPr id="26" name="Marcador de contenido 2">
                <a:extLst>
                  <a:ext uri="{FF2B5EF4-FFF2-40B4-BE49-F238E27FC236}">
                    <a16:creationId xmlns="" xmlns:a16="http://schemas.microsoft.com/office/drawing/2014/main" xmlns:a14="http://schemas.microsoft.com/office/drawing/2010/main" id="{E06A4888-226C-4718-889F-C5B1CF4A2183}"/>
                  </a:ext>
                </a:extLst>
              </p:cNvPr>
              <p:cNvSpPr txBox="1">
                <a:spLocks noRot="1" noChangeAspect="1" noMove="1" noResize="1" noEditPoints="1" noAdjustHandles="1" noChangeArrowheads="1" noChangeShapeType="1" noTextEdit="1"/>
              </p:cNvSpPr>
              <p:nvPr/>
            </p:nvSpPr>
            <p:spPr>
              <a:xfrm>
                <a:off x="1393186" y="3724930"/>
                <a:ext cx="2082933" cy="692595"/>
              </a:xfrm>
              <a:prstGeom prst="rect">
                <a:avLst/>
              </a:prstGeom>
              <a:blipFill rotWithShape="0">
                <a:blip r:embed="rId4"/>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28" name="Marcador de contenido 2">
                <a:extLst>
                  <a:ext uri="{FF2B5EF4-FFF2-40B4-BE49-F238E27FC236}">
                    <a16:creationId xmlns:a16="http://schemas.microsoft.com/office/drawing/2014/main" id="{E06A4888-226C-4718-889F-C5B1CF4A2183}"/>
                  </a:ext>
                </a:extLst>
              </p:cNvPr>
              <p:cNvSpPr txBox="1">
                <a:spLocks/>
              </p:cNvSpPr>
              <p:nvPr/>
            </p:nvSpPr>
            <p:spPr>
              <a:xfrm>
                <a:off x="4733965" y="2805836"/>
                <a:ext cx="2082933" cy="69259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s-CO" sz="2400" b="0" i="1" smtClean="0">
                              <a:solidFill>
                                <a:srgbClr val="5B9BD5"/>
                              </a:solidFill>
                              <a:latin typeface="Cambria Math" panose="02040503050406030204" pitchFamily="18" charset="0"/>
                            </a:rPr>
                          </m:ctrlPr>
                        </m:sSupPr>
                        <m:e>
                          <m:r>
                            <m:rPr>
                              <m:sty m:val="p"/>
                            </m:rPr>
                            <a:rPr lang="es-CO" sz="2400" b="0" i="0" smtClean="0">
                              <a:solidFill>
                                <a:srgbClr val="5B9BD5"/>
                              </a:solidFill>
                              <a:latin typeface="Cambria Math" panose="02040503050406030204" pitchFamily="18" charset="0"/>
                            </a:rPr>
                            <m:t>R</m:t>
                          </m:r>
                        </m:e>
                        <m:sup>
                          <m:r>
                            <a:rPr lang="es-CO" sz="2400" b="0" i="0" smtClean="0">
                              <a:solidFill>
                                <a:srgbClr val="5B9BD5"/>
                              </a:solidFill>
                              <a:latin typeface="Cambria Math" panose="02040503050406030204" pitchFamily="18" charset="0"/>
                            </a:rPr>
                            <m:t>2</m:t>
                          </m:r>
                        </m:sup>
                      </m:sSup>
                      <m:r>
                        <a:rPr lang="es-CO" sz="2400" i="1" smtClean="0">
                          <a:solidFill>
                            <a:srgbClr val="5B9BD5"/>
                          </a:solidFill>
                          <a:latin typeface="Cambria Math" panose="02040503050406030204" pitchFamily="18" charset="0"/>
                        </a:rPr>
                        <m:t>=</m:t>
                      </m:r>
                      <m:r>
                        <a:rPr lang="es-CO" sz="2400" b="0" i="1" smtClean="0">
                          <a:solidFill>
                            <a:srgbClr val="5B9BD5"/>
                          </a:solidFill>
                          <a:latin typeface="Cambria Math" panose="02040503050406030204" pitchFamily="18" charset="0"/>
                        </a:rPr>
                        <m:t>1−</m:t>
                      </m:r>
                      <m:f>
                        <m:fPr>
                          <m:ctrlPr>
                            <a:rPr lang="es-CO" sz="2400" b="0" i="1" smtClean="0">
                              <a:solidFill>
                                <a:srgbClr val="5B9BD5"/>
                              </a:solidFill>
                              <a:latin typeface="Cambria Math" panose="02040503050406030204" pitchFamily="18" charset="0"/>
                            </a:rPr>
                          </m:ctrlPr>
                        </m:fPr>
                        <m:num>
                          <m:r>
                            <a:rPr lang="es-CO" sz="2400" i="1" smtClean="0">
                              <a:solidFill>
                                <a:srgbClr val="5B9BD5"/>
                              </a:solidFill>
                              <a:latin typeface="Cambria Math" panose="02040503050406030204" pitchFamily="18" charset="0"/>
                            </a:rPr>
                            <m:t>𝑆𝑆𝐸</m:t>
                          </m:r>
                        </m:num>
                        <m:den>
                          <m:r>
                            <a:rPr lang="es-CO" sz="2400" b="0" i="1" smtClean="0">
                              <a:solidFill>
                                <a:srgbClr val="5B9BD5"/>
                              </a:solidFill>
                              <a:latin typeface="Cambria Math" panose="02040503050406030204" pitchFamily="18" charset="0"/>
                            </a:rPr>
                            <m:t>𝑆𝑆𝑇</m:t>
                          </m:r>
                        </m:den>
                      </m:f>
                    </m:oMath>
                  </m:oMathPara>
                </a14:m>
                <a:endParaRPr lang="es-MX" sz="2400" dirty="0">
                  <a:solidFill>
                    <a:srgbClr val="5B9BD5"/>
                  </a:solidFill>
                  <a:latin typeface="TheSans 4-SemiLight" panose="02000403000000000003" pitchFamily="50" charset="0"/>
                </a:endParaRPr>
              </a:p>
            </p:txBody>
          </p:sp>
        </mc:Choice>
        <mc:Fallback xmlns="">
          <p:sp>
            <p:nvSpPr>
              <p:cNvPr id="28" name="Marcador de contenido 2">
                <a:extLst>
                  <a:ext uri="{FF2B5EF4-FFF2-40B4-BE49-F238E27FC236}">
                    <a16:creationId xmlns="" xmlns:a16="http://schemas.microsoft.com/office/drawing/2014/main" xmlns:a14="http://schemas.microsoft.com/office/drawing/2010/main" id="{E06A4888-226C-4718-889F-C5B1CF4A2183}"/>
                  </a:ext>
                </a:extLst>
              </p:cNvPr>
              <p:cNvSpPr txBox="1">
                <a:spLocks noRot="1" noChangeAspect="1" noMove="1" noResize="1" noEditPoints="1" noAdjustHandles="1" noChangeArrowheads="1" noChangeShapeType="1" noTextEdit="1"/>
              </p:cNvSpPr>
              <p:nvPr/>
            </p:nvSpPr>
            <p:spPr>
              <a:xfrm>
                <a:off x="4733965" y="2805836"/>
                <a:ext cx="2082933" cy="692595"/>
              </a:xfrm>
              <a:prstGeom prst="rect">
                <a:avLst/>
              </a:prstGeom>
              <a:blipFill rotWithShape="0">
                <a:blip r:embed="rId5"/>
                <a:stretch>
                  <a:fillRect/>
                </a:stretch>
              </a:blipFill>
            </p:spPr>
            <p:txBody>
              <a:bodyPr/>
              <a:lstStyle/>
              <a:p>
                <a:r>
                  <a:rPr lang="es-CO">
                    <a:noFill/>
                  </a:rPr>
                  <a:t> </a:t>
                </a:r>
              </a:p>
            </p:txBody>
          </p:sp>
        </mc:Fallback>
      </mc:AlternateContent>
      <p:sp>
        <p:nvSpPr>
          <p:cNvPr id="19" name="Marcador de contenido 2">
            <a:extLst>
              <a:ext uri="{FF2B5EF4-FFF2-40B4-BE49-F238E27FC236}">
                <a16:creationId xmlns:a16="http://schemas.microsoft.com/office/drawing/2014/main" id="{E08AC8D9-0256-44A1-9D3A-3AD2BA3BEBC0}"/>
              </a:ext>
            </a:extLst>
          </p:cNvPr>
          <p:cNvSpPr txBox="1">
            <a:spLocks/>
          </p:cNvSpPr>
          <p:nvPr/>
        </p:nvSpPr>
        <p:spPr>
          <a:xfrm>
            <a:off x="4264034" y="4015638"/>
            <a:ext cx="3022793" cy="597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800" dirty="0">
                <a:solidFill>
                  <a:schemeClr val="tx1">
                    <a:lumMod val="65000"/>
                    <a:lumOff val="35000"/>
                  </a:schemeClr>
                </a:solidFill>
                <a:latin typeface="TheSans 4-SemiLight" panose="02000403000000000003" pitchFamily="50" charset="0"/>
              </a:rPr>
              <a:t>% de variabilidad explicado por la regresión</a:t>
            </a:r>
          </a:p>
          <a:p>
            <a:pPr marL="0" indent="0" algn="ctr">
              <a:buFont typeface="Arial" panose="020B0604020202020204" pitchFamily="34" charset="0"/>
              <a:buNone/>
            </a:pPr>
            <a:endParaRPr lang="es-MX" sz="1800" dirty="0">
              <a:solidFill>
                <a:schemeClr val="tx1">
                  <a:lumMod val="65000"/>
                  <a:lumOff val="35000"/>
                </a:schemeClr>
              </a:solidFill>
              <a:latin typeface="TheSans 4-SemiLight" panose="02000403000000000003" pitchFamily="50" charset="0"/>
            </a:endParaRPr>
          </a:p>
        </p:txBody>
      </p:sp>
      <p:sp>
        <p:nvSpPr>
          <p:cNvPr id="25" name="Rectángulo 24"/>
          <p:cNvSpPr/>
          <p:nvPr/>
        </p:nvSpPr>
        <p:spPr>
          <a:xfrm>
            <a:off x="2000435" y="3632589"/>
            <a:ext cx="609600" cy="888973"/>
          </a:xfrm>
          <a:prstGeom prst="rect">
            <a:avLst/>
          </a:prstGeom>
          <a:noFill/>
          <a:ln w="19050">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29" name="Conector recto de flecha 28"/>
          <p:cNvCxnSpPr>
            <a:stCxn id="25" idx="2"/>
            <a:endCxn id="30" idx="0"/>
          </p:cNvCxnSpPr>
          <p:nvPr/>
        </p:nvCxnSpPr>
        <p:spPr>
          <a:xfrm flipH="1">
            <a:off x="2305234" y="4521562"/>
            <a:ext cx="1" cy="27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Marcador de contenido 2">
                <a:extLst>
                  <a:ext uri="{FF2B5EF4-FFF2-40B4-BE49-F238E27FC236}">
                    <a16:creationId xmlns:a16="http://schemas.microsoft.com/office/drawing/2014/main" id="{E08AC8D9-0256-44A1-9D3A-3AD2BA3BEBC0}"/>
                  </a:ext>
                </a:extLst>
              </p:cNvPr>
              <p:cNvSpPr txBox="1">
                <a:spLocks/>
              </p:cNvSpPr>
              <p:nvPr/>
            </p:nvSpPr>
            <p:spPr>
              <a:xfrm>
                <a:off x="1332427" y="4799218"/>
                <a:ext cx="1945613" cy="597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800" dirty="0">
                    <a:solidFill>
                      <a:schemeClr val="tx1">
                        <a:lumMod val="65000"/>
                        <a:lumOff val="35000"/>
                      </a:schemeClr>
                    </a:solidFill>
                    <a:latin typeface="TheSans 4-SemiLight" panose="02000403000000000003" pitchFamily="50" charset="0"/>
                  </a:rPr>
                  <a:t>Coeficiente de determinación </a:t>
                </a:r>
                <a14:m>
                  <m:oMath xmlns:m="http://schemas.openxmlformats.org/officeDocument/2006/math">
                    <m:sSup>
                      <m:sSupPr>
                        <m:ctrlPr>
                          <a:rPr lang="es-CO" sz="1800" b="0" i="1" smtClean="0">
                            <a:solidFill>
                              <a:schemeClr val="tx1">
                                <a:lumMod val="65000"/>
                                <a:lumOff val="35000"/>
                              </a:schemeClr>
                            </a:solidFill>
                            <a:latin typeface="Cambria Math" panose="02040503050406030204" pitchFamily="18" charset="0"/>
                          </a:rPr>
                        </m:ctrlPr>
                      </m:sSupPr>
                      <m:e>
                        <m:r>
                          <a:rPr lang="es-CO" sz="1800" b="0" i="1" smtClean="0">
                            <a:solidFill>
                              <a:schemeClr val="tx1">
                                <a:lumMod val="65000"/>
                                <a:lumOff val="35000"/>
                              </a:schemeClr>
                            </a:solidFill>
                            <a:latin typeface="Cambria Math" panose="02040503050406030204" pitchFamily="18" charset="0"/>
                          </a:rPr>
                          <m:t>𝑅</m:t>
                        </m:r>
                      </m:e>
                      <m:sup>
                        <m:r>
                          <a:rPr lang="es-CO" sz="1800" b="0" i="1" smtClean="0">
                            <a:solidFill>
                              <a:schemeClr val="tx1">
                                <a:lumMod val="65000"/>
                                <a:lumOff val="35000"/>
                              </a:schemeClr>
                            </a:solidFill>
                            <a:latin typeface="Cambria Math" panose="02040503050406030204" pitchFamily="18" charset="0"/>
                          </a:rPr>
                          <m:t>2</m:t>
                        </m:r>
                      </m:sup>
                    </m:sSup>
                  </m:oMath>
                </a14:m>
                <a:endParaRPr lang="es-MX" sz="1800" dirty="0">
                  <a:solidFill>
                    <a:schemeClr val="tx1">
                      <a:lumMod val="65000"/>
                      <a:lumOff val="35000"/>
                    </a:schemeClr>
                  </a:solidFill>
                  <a:latin typeface="TheSans 4-SemiLight" panose="02000403000000000003" pitchFamily="50" charset="0"/>
                </a:endParaRPr>
              </a:p>
              <a:p>
                <a:pPr marL="0" indent="0" algn="ctr">
                  <a:buFont typeface="Arial" panose="020B0604020202020204" pitchFamily="34" charset="0"/>
                  <a:buNone/>
                </a:pPr>
                <a:endParaRPr lang="es-MX" sz="1800" dirty="0">
                  <a:solidFill>
                    <a:schemeClr val="tx1">
                      <a:lumMod val="65000"/>
                      <a:lumOff val="35000"/>
                    </a:schemeClr>
                  </a:solidFill>
                  <a:latin typeface="TheSans 4-SemiLight" panose="02000403000000000003" pitchFamily="50" charset="0"/>
                </a:endParaRPr>
              </a:p>
            </p:txBody>
          </p:sp>
        </mc:Choice>
        <mc:Fallback xmlns="">
          <p:sp>
            <p:nvSpPr>
              <p:cNvPr id="30" name="Marcador de contenido 2">
                <a:extLst>
                  <a:ext uri="{FF2B5EF4-FFF2-40B4-BE49-F238E27FC236}">
                    <a16:creationId xmlns="" xmlns:a14="http://schemas.microsoft.com/office/drawing/2010/main" xmlns:a16="http://schemas.microsoft.com/office/drawing/2014/main" id="{E08AC8D9-0256-44A1-9D3A-3AD2BA3BEBC0}"/>
                  </a:ext>
                </a:extLst>
              </p:cNvPr>
              <p:cNvSpPr txBox="1">
                <a:spLocks noRot="1" noChangeAspect="1" noMove="1" noResize="1" noEditPoints="1" noAdjustHandles="1" noChangeArrowheads="1" noChangeShapeType="1" noTextEdit="1"/>
              </p:cNvSpPr>
              <p:nvPr/>
            </p:nvSpPr>
            <p:spPr>
              <a:xfrm>
                <a:off x="1332427" y="4799218"/>
                <a:ext cx="1945613" cy="597941"/>
              </a:xfrm>
              <a:prstGeom prst="rect">
                <a:avLst/>
              </a:prstGeom>
              <a:blipFill rotWithShape="0">
                <a:blip r:embed="rId6"/>
                <a:stretch>
                  <a:fillRect l="-2821" t="-9184" b="-15306"/>
                </a:stretch>
              </a:blipFill>
            </p:spPr>
            <p:txBody>
              <a:bodyPr/>
              <a:lstStyle/>
              <a:p>
                <a:r>
                  <a:rPr lang="es-CO">
                    <a:noFill/>
                  </a:rPr>
                  <a:t> </a:t>
                </a:r>
              </a:p>
            </p:txBody>
          </p:sp>
        </mc:Fallback>
      </mc:AlternateContent>
      <p:sp>
        <p:nvSpPr>
          <p:cNvPr id="31" name="Marcador de contenido 2">
            <a:extLst>
              <a:ext uri="{FF2B5EF4-FFF2-40B4-BE49-F238E27FC236}">
                <a16:creationId xmlns:a16="http://schemas.microsoft.com/office/drawing/2014/main" id="{E08AC8D9-0256-44A1-9D3A-3AD2BA3BEBC0}"/>
              </a:ext>
            </a:extLst>
          </p:cNvPr>
          <p:cNvSpPr txBox="1">
            <a:spLocks/>
          </p:cNvSpPr>
          <p:nvPr/>
        </p:nvSpPr>
        <p:spPr>
          <a:xfrm>
            <a:off x="7580792" y="2807634"/>
            <a:ext cx="4279035" cy="22905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1800" dirty="0">
                <a:solidFill>
                  <a:schemeClr val="bg1"/>
                </a:solidFill>
                <a:latin typeface="TheSans 4-SemiLight" panose="02000403000000000003" pitchFamily="50" charset="0"/>
              </a:rPr>
              <a:t>Propiedades:</a:t>
            </a:r>
          </a:p>
          <a:p>
            <a:pPr>
              <a:buFont typeface="Wingdings" panose="05000000000000000000" pitchFamily="2" charset="2"/>
              <a:buChar char="ü"/>
            </a:pPr>
            <a:r>
              <a:rPr lang="es-MX" sz="1800" dirty="0">
                <a:solidFill>
                  <a:schemeClr val="bg1"/>
                </a:solidFill>
                <a:latin typeface="TheSans 4-SemiLight" panose="02000403000000000003" pitchFamily="50" charset="0"/>
              </a:rPr>
              <a:t>Es </a:t>
            </a:r>
            <a:r>
              <a:rPr lang="es-MX" sz="1800" b="1" dirty="0">
                <a:solidFill>
                  <a:schemeClr val="bg1"/>
                </a:solidFill>
                <a:latin typeface="TheSans 4-SemiLight" panose="02000403000000000003" pitchFamily="50" charset="0"/>
              </a:rPr>
              <a:t>no</a:t>
            </a:r>
            <a:r>
              <a:rPr lang="es-MX" sz="1800" dirty="0">
                <a:solidFill>
                  <a:schemeClr val="bg1"/>
                </a:solidFill>
                <a:latin typeface="TheSans 4-SemiLight" panose="02000403000000000003" pitchFamily="50" charset="0"/>
              </a:rPr>
              <a:t> decreciente respecto al numero de variables </a:t>
            </a:r>
            <a:r>
              <a:rPr lang="es-MX" sz="1800" dirty="0" err="1">
                <a:solidFill>
                  <a:schemeClr val="bg1"/>
                </a:solidFill>
                <a:latin typeface="TheSans 4-SemiLight" panose="02000403000000000003" pitchFamily="50" charset="0"/>
              </a:rPr>
              <a:t>regresoras</a:t>
            </a:r>
            <a:endParaRPr lang="es-MX" sz="1800" dirty="0">
              <a:solidFill>
                <a:schemeClr val="bg1"/>
              </a:solidFill>
              <a:latin typeface="TheSans 4-SemiLight" panose="02000403000000000003" pitchFamily="50" charset="0"/>
            </a:endParaRPr>
          </a:p>
          <a:p>
            <a:pPr>
              <a:buFont typeface="Wingdings" panose="05000000000000000000" pitchFamily="2" charset="2"/>
              <a:buChar char="ü"/>
            </a:pPr>
            <a:r>
              <a:rPr lang="es-MX" sz="1800" dirty="0">
                <a:solidFill>
                  <a:schemeClr val="bg1"/>
                </a:solidFill>
                <a:latin typeface="TheSans 4-SemiLight" panose="02000403000000000003" pitchFamily="50" charset="0"/>
              </a:rPr>
              <a:t>Es una proporción (toma valores entre o y 1)</a:t>
            </a:r>
          </a:p>
          <a:p>
            <a:pPr>
              <a:buFont typeface="Wingdings" panose="05000000000000000000" pitchFamily="2" charset="2"/>
              <a:buChar char="ü"/>
            </a:pPr>
            <a:r>
              <a:rPr lang="es-MX" sz="1800" dirty="0">
                <a:solidFill>
                  <a:schemeClr val="bg1"/>
                </a:solidFill>
                <a:latin typeface="TheSans 4-SemiLight" panose="02000403000000000003" pitchFamily="50" charset="0"/>
              </a:rPr>
              <a:t>Mide la variación proporcional en la variación total de y que es explicada por el modelo</a:t>
            </a:r>
          </a:p>
        </p:txBody>
      </p:sp>
    </p:spTree>
    <p:extLst>
      <p:ext uri="{BB962C8B-B14F-4D97-AF65-F5344CB8AC3E}">
        <p14:creationId xmlns:p14="http://schemas.microsoft.com/office/powerpoint/2010/main" val="466263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Effect transition="in" filter="fade">
                                      <p:cBhvr>
                                        <p:cTn id="21" dur="500"/>
                                        <p:tgtEl>
                                          <p:spTgt spid="1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xEl>
                                              <p:pRg st="0" end="0"/>
                                            </p:txEl>
                                          </p:spTgt>
                                        </p:tgtEl>
                                        <p:attrNameLst>
                                          <p:attrName>style.visibility</p:attrName>
                                        </p:attrNameLst>
                                      </p:cBhvr>
                                      <p:to>
                                        <p:strVal val="visible"/>
                                      </p:to>
                                    </p:set>
                                    <p:animEffect transition="in" filter="fade">
                                      <p:cBhvr>
                                        <p:cTn id="26" dur="500"/>
                                        <p:tgtEl>
                                          <p:spTgt spid="2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fade">
                                      <p:cBhvr>
                                        <p:cTn id="31" dur="500"/>
                                        <p:tgtEl>
                                          <p:spTgt spid="25"/>
                                        </p:tgtEl>
                                      </p:cBhvr>
                                    </p:animEffect>
                                  </p:childTnLst>
                                </p:cTn>
                              </p:par>
                              <p:par>
                                <p:cTn id="32" presetID="10"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500"/>
                                        <p:tgtEl>
                                          <p:spTgt spid="2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8">
                                            <p:txEl>
                                              <p:pRg st="0" end="0"/>
                                            </p:txEl>
                                          </p:spTgt>
                                        </p:tgtEl>
                                        <p:attrNameLst>
                                          <p:attrName>style.visibility</p:attrName>
                                        </p:attrNameLst>
                                      </p:cBhvr>
                                      <p:to>
                                        <p:strVal val="visible"/>
                                      </p:to>
                                    </p:set>
                                    <p:animEffect transition="in" filter="fade">
                                      <p:cBhvr>
                                        <p:cTn id="44" dur="500"/>
                                        <p:tgtEl>
                                          <p:spTgt spid="28">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fade">
                                      <p:cBhvr>
                                        <p:cTn id="57" dur="500"/>
                                        <p:tgtEl>
                                          <p:spTgt spid="3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8" grpId="0" build="p"/>
      <p:bldP spid="17" grpId="0" build="p"/>
      <p:bldP spid="26" grpId="0" build="p"/>
      <p:bldP spid="28" grpId="0" build="p"/>
      <p:bldP spid="19" grpId="0"/>
      <p:bldP spid="25" grpId="0" animBg="1"/>
      <p:bldP spid="30" grpId="0"/>
      <p:bldP spid="3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Coeficiente de determinación ajustado</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28" name="Marcador de contenido 2">
                <a:extLst>
                  <a:ext uri="{FF2B5EF4-FFF2-40B4-BE49-F238E27FC236}">
                    <a16:creationId xmlns:a16="http://schemas.microsoft.com/office/drawing/2014/main" id="{E06A4888-226C-4718-889F-C5B1CF4A2183}"/>
                  </a:ext>
                </a:extLst>
              </p:cNvPr>
              <p:cNvSpPr txBox="1">
                <a:spLocks/>
              </p:cNvSpPr>
              <p:nvPr/>
            </p:nvSpPr>
            <p:spPr>
              <a:xfrm>
                <a:off x="1885628" y="3595067"/>
                <a:ext cx="3698788" cy="7156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s-CO" sz="2200" b="0" i="1" smtClean="0">
                              <a:solidFill>
                                <a:srgbClr val="5B9BD5"/>
                              </a:solidFill>
                              <a:latin typeface="Cambria Math" panose="02040503050406030204" pitchFamily="18" charset="0"/>
                            </a:rPr>
                          </m:ctrlPr>
                        </m:sSupPr>
                        <m:e>
                          <m:acc>
                            <m:accPr>
                              <m:chr m:val="̅"/>
                              <m:ctrlPr>
                                <a:rPr lang="es-CO" sz="2200" b="0" i="1" smtClean="0">
                                  <a:solidFill>
                                    <a:srgbClr val="5B9BD5"/>
                                  </a:solidFill>
                                  <a:latin typeface="Cambria Math" panose="02040503050406030204" pitchFamily="18" charset="0"/>
                                </a:rPr>
                              </m:ctrlPr>
                            </m:accPr>
                            <m:e>
                              <m:r>
                                <m:rPr>
                                  <m:sty m:val="p"/>
                                </m:rPr>
                                <a:rPr lang="es-CO" sz="2200" b="0" i="0" smtClean="0">
                                  <a:solidFill>
                                    <a:srgbClr val="5B9BD5"/>
                                  </a:solidFill>
                                  <a:latin typeface="Cambria Math" panose="02040503050406030204" pitchFamily="18" charset="0"/>
                                </a:rPr>
                                <m:t>R</m:t>
                              </m:r>
                            </m:e>
                          </m:acc>
                        </m:e>
                        <m:sup>
                          <m:r>
                            <a:rPr lang="es-CO" sz="2200" b="0" i="0" smtClean="0">
                              <a:solidFill>
                                <a:srgbClr val="5B9BD5"/>
                              </a:solidFill>
                              <a:latin typeface="Cambria Math" panose="02040503050406030204" pitchFamily="18" charset="0"/>
                            </a:rPr>
                            <m:t>2</m:t>
                          </m:r>
                        </m:sup>
                      </m:sSup>
                      <m:r>
                        <a:rPr lang="es-CO" sz="2200" i="1" smtClean="0">
                          <a:solidFill>
                            <a:srgbClr val="5B9BD5"/>
                          </a:solidFill>
                          <a:latin typeface="Cambria Math" panose="02040503050406030204" pitchFamily="18" charset="0"/>
                        </a:rPr>
                        <m:t>=</m:t>
                      </m:r>
                      <m:r>
                        <a:rPr lang="es-CO" sz="2200" b="0" i="1" smtClean="0">
                          <a:solidFill>
                            <a:srgbClr val="5B9BD5"/>
                          </a:solidFill>
                          <a:latin typeface="Cambria Math" panose="02040503050406030204" pitchFamily="18" charset="0"/>
                        </a:rPr>
                        <m:t>1−</m:t>
                      </m:r>
                      <m:f>
                        <m:fPr>
                          <m:ctrlPr>
                            <a:rPr lang="es-CO" sz="2200" b="0" i="1" smtClean="0">
                              <a:solidFill>
                                <a:srgbClr val="5B9BD5"/>
                              </a:solidFill>
                              <a:latin typeface="Cambria Math" panose="02040503050406030204" pitchFamily="18" charset="0"/>
                            </a:rPr>
                          </m:ctrlPr>
                        </m:fPr>
                        <m:num>
                          <m:r>
                            <a:rPr lang="es-CO" sz="2200" i="1" smtClean="0">
                              <a:solidFill>
                                <a:srgbClr val="5B9BD5"/>
                              </a:solidFill>
                              <a:latin typeface="Cambria Math" panose="02040503050406030204" pitchFamily="18" charset="0"/>
                            </a:rPr>
                            <m:t>𝑆𝑆𝐸</m:t>
                          </m:r>
                          <m:r>
                            <a:rPr lang="es-CO" sz="2200" b="0" i="1" smtClean="0">
                              <a:solidFill>
                                <a:srgbClr val="5B9BD5"/>
                              </a:solidFill>
                              <a:latin typeface="Cambria Math" panose="02040503050406030204" pitchFamily="18" charset="0"/>
                            </a:rPr>
                            <m:t>/(</m:t>
                          </m:r>
                          <m:r>
                            <a:rPr lang="es-CO" sz="2200" b="0" i="1" smtClean="0">
                              <a:solidFill>
                                <a:srgbClr val="5B9BD5"/>
                              </a:solidFill>
                              <a:latin typeface="Cambria Math" panose="02040503050406030204" pitchFamily="18" charset="0"/>
                            </a:rPr>
                            <m:t>𝑛</m:t>
                          </m:r>
                          <m:r>
                            <a:rPr lang="es-CO" sz="2200" b="0" i="1" smtClean="0">
                              <a:solidFill>
                                <a:srgbClr val="5B9BD5"/>
                              </a:solidFill>
                              <a:latin typeface="Cambria Math" panose="02040503050406030204" pitchFamily="18" charset="0"/>
                            </a:rPr>
                            <m:t>−</m:t>
                          </m:r>
                          <m:r>
                            <a:rPr lang="es-CO" sz="2200" b="0" i="1" smtClean="0">
                              <a:solidFill>
                                <a:srgbClr val="5B9BD5"/>
                              </a:solidFill>
                              <a:latin typeface="Cambria Math" panose="02040503050406030204" pitchFamily="18" charset="0"/>
                            </a:rPr>
                            <m:t>𝑝</m:t>
                          </m:r>
                          <m:r>
                            <a:rPr lang="es-CO" sz="2200" b="0" i="1" smtClean="0">
                              <a:solidFill>
                                <a:srgbClr val="5B9BD5"/>
                              </a:solidFill>
                              <a:latin typeface="Cambria Math" panose="02040503050406030204" pitchFamily="18" charset="0"/>
                            </a:rPr>
                            <m:t>)</m:t>
                          </m:r>
                        </m:num>
                        <m:den>
                          <m:r>
                            <a:rPr lang="es-CO" sz="2200" b="0" i="1" smtClean="0">
                              <a:solidFill>
                                <a:srgbClr val="5B9BD5"/>
                              </a:solidFill>
                              <a:latin typeface="Cambria Math" panose="02040503050406030204" pitchFamily="18" charset="0"/>
                            </a:rPr>
                            <m:t>𝑆𝑆𝑇</m:t>
                          </m:r>
                          <m:r>
                            <a:rPr lang="es-CO" sz="2200" b="0" i="1" smtClean="0">
                              <a:solidFill>
                                <a:srgbClr val="5B9BD5"/>
                              </a:solidFill>
                              <a:latin typeface="Cambria Math" panose="02040503050406030204" pitchFamily="18" charset="0"/>
                            </a:rPr>
                            <m:t>/(</m:t>
                          </m:r>
                          <m:r>
                            <a:rPr lang="es-CO" sz="2200" b="0" i="1" smtClean="0">
                              <a:solidFill>
                                <a:srgbClr val="5B9BD5"/>
                              </a:solidFill>
                              <a:latin typeface="Cambria Math" panose="02040503050406030204" pitchFamily="18" charset="0"/>
                            </a:rPr>
                            <m:t>𝑛</m:t>
                          </m:r>
                          <m:r>
                            <a:rPr lang="es-CO" sz="2200" b="0" i="1" smtClean="0">
                              <a:solidFill>
                                <a:srgbClr val="5B9BD5"/>
                              </a:solidFill>
                              <a:latin typeface="Cambria Math" panose="02040503050406030204" pitchFamily="18" charset="0"/>
                            </a:rPr>
                            <m:t>−1)</m:t>
                          </m:r>
                        </m:den>
                      </m:f>
                    </m:oMath>
                  </m:oMathPara>
                </a14:m>
                <a:endParaRPr lang="es-MX" sz="2200" dirty="0">
                  <a:solidFill>
                    <a:srgbClr val="5B9BD5"/>
                  </a:solidFill>
                  <a:latin typeface="TheSans 4-SemiLight" panose="02000403000000000003" pitchFamily="50" charset="0"/>
                </a:endParaRPr>
              </a:p>
            </p:txBody>
          </p:sp>
        </mc:Choice>
        <mc:Fallback xmlns="">
          <p:sp>
            <p:nvSpPr>
              <p:cNvPr id="28" name="Marcador de contenido 2">
                <a:extLst>
                  <a:ext uri="{FF2B5EF4-FFF2-40B4-BE49-F238E27FC236}">
                    <a16:creationId xmlns:a16="http://schemas.microsoft.com/office/drawing/2014/main" xmlns="" xmlns:a14="http://schemas.microsoft.com/office/drawing/2010/main" id="{E06A4888-226C-4718-889F-C5B1CF4A2183}"/>
                  </a:ext>
                </a:extLst>
              </p:cNvPr>
              <p:cNvSpPr txBox="1">
                <a:spLocks noRot="1" noChangeAspect="1" noMove="1" noResize="1" noEditPoints="1" noAdjustHandles="1" noChangeArrowheads="1" noChangeShapeType="1" noTextEdit="1"/>
              </p:cNvSpPr>
              <p:nvPr/>
            </p:nvSpPr>
            <p:spPr>
              <a:xfrm>
                <a:off x="1885628" y="3595067"/>
                <a:ext cx="3698788" cy="715688"/>
              </a:xfrm>
              <a:prstGeom prst="rect">
                <a:avLst/>
              </a:prstGeom>
              <a:blipFill rotWithShape="0">
                <a:blip r:embed="rId2"/>
                <a:stretch>
                  <a:fillRect/>
                </a:stretch>
              </a:blipFill>
            </p:spPr>
            <p:txBody>
              <a:bodyPr/>
              <a:lstStyle/>
              <a:p>
                <a:r>
                  <a:rPr lang="es-CO">
                    <a:noFill/>
                  </a:rPr>
                  <a:t> </a:t>
                </a:r>
              </a:p>
            </p:txBody>
          </p:sp>
        </mc:Fallback>
      </mc:AlternateContent>
      <p:sp>
        <p:nvSpPr>
          <p:cNvPr id="9" name="Rectángulo 8"/>
          <p:cNvSpPr/>
          <p:nvPr/>
        </p:nvSpPr>
        <p:spPr>
          <a:xfrm>
            <a:off x="7286827" y="2636204"/>
            <a:ext cx="4905173" cy="276095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Marcador de contenido 2">
            <a:extLst>
              <a:ext uri="{FF2B5EF4-FFF2-40B4-BE49-F238E27FC236}">
                <a16:creationId xmlns:a16="http://schemas.microsoft.com/office/drawing/2014/main" id="{E08AC8D9-0256-44A1-9D3A-3AD2BA3BEBC0}"/>
              </a:ext>
            </a:extLst>
          </p:cNvPr>
          <p:cNvSpPr txBox="1">
            <a:spLocks/>
          </p:cNvSpPr>
          <p:nvPr/>
        </p:nvSpPr>
        <p:spPr>
          <a:xfrm>
            <a:off x="7580792" y="2807634"/>
            <a:ext cx="4279035" cy="22905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MX" sz="1800" dirty="0">
                <a:solidFill>
                  <a:schemeClr val="bg1"/>
                </a:solidFill>
                <a:latin typeface="TheSans 4-SemiLight" panose="02000403000000000003" pitchFamily="50" charset="0"/>
              </a:rPr>
              <a:t>Propiedades:</a:t>
            </a:r>
          </a:p>
          <a:p>
            <a:pPr>
              <a:buFont typeface="Wingdings" panose="05000000000000000000" pitchFamily="2" charset="2"/>
              <a:buChar char="ü"/>
            </a:pPr>
            <a:r>
              <a:rPr lang="es-MX" sz="1800" dirty="0">
                <a:solidFill>
                  <a:schemeClr val="bg1"/>
                </a:solidFill>
                <a:latin typeface="TheSans 4-SemiLight" panose="02000403000000000003" pitchFamily="50" charset="0"/>
              </a:rPr>
              <a:t>Puede decrecer cuando aumenta la cantidad de variables </a:t>
            </a:r>
            <a:r>
              <a:rPr lang="es-MX" sz="1800" dirty="0" err="1">
                <a:solidFill>
                  <a:schemeClr val="bg1"/>
                </a:solidFill>
                <a:latin typeface="TheSans 4-SemiLight" panose="02000403000000000003" pitchFamily="50" charset="0"/>
              </a:rPr>
              <a:t>regresoras</a:t>
            </a:r>
            <a:endParaRPr lang="es-MX" sz="1800" dirty="0">
              <a:solidFill>
                <a:schemeClr val="bg1"/>
              </a:solidFill>
              <a:latin typeface="TheSans 4-SemiLight" panose="02000403000000000003" pitchFamily="50" charset="0"/>
            </a:endParaRPr>
          </a:p>
          <a:p>
            <a:pPr>
              <a:buFont typeface="Wingdings" panose="05000000000000000000" pitchFamily="2" charset="2"/>
              <a:buChar char="ü"/>
            </a:pPr>
            <a:r>
              <a:rPr lang="es-MX" sz="1800" dirty="0">
                <a:solidFill>
                  <a:schemeClr val="bg1"/>
                </a:solidFill>
                <a:latin typeface="TheSans 4-SemiLight" panose="02000403000000000003" pitchFamily="50" charset="0"/>
              </a:rPr>
              <a:t>No es una proporción (puede tomar valores negativos)</a:t>
            </a:r>
          </a:p>
          <a:p>
            <a:pPr>
              <a:buFont typeface="Wingdings" panose="05000000000000000000" pitchFamily="2" charset="2"/>
              <a:buChar char="ü"/>
            </a:pPr>
            <a:r>
              <a:rPr lang="es-MX" sz="1800" dirty="0">
                <a:solidFill>
                  <a:schemeClr val="bg1"/>
                </a:solidFill>
                <a:latin typeface="TheSans 4-SemiLight" panose="02000403000000000003" pitchFamily="50" charset="0"/>
              </a:rPr>
              <a:t>No se interpreta, sólo se usa como criterio de decisión entre diferentes modelos</a:t>
            </a:r>
          </a:p>
          <a:p>
            <a:pPr marL="0" indent="0">
              <a:buNone/>
            </a:pPr>
            <a:endParaRPr lang="es-MX" sz="1800" dirty="0">
              <a:solidFill>
                <a:schemeClr val="bg1"/>
              </a:solidFill>
              <a:latin typeface="TheSans 4-SemiLight" panose="02000403000000000003" pitchFamily="50" charset="0"/>
            </a:endParaRPr>
          </a:p>
        </p:txBody>
      </p:sp>
      <p:sp>
        <p:nvSpPr>
          <p:cNvPr id="11" name="Marcador de contenido 2">
            <a:extLst>
              <a:ext uri="{FF2B5EF4-FFF2-40B4-BE49-F238E27FC236}">
                <a16:creationId xmlns:a16="http://schemas.microsoft.com/office/drawing/2014/main" id="{E08AC8D9-0256-44A1-9D3A-3AD2BA3BEBC0}"/>
              </a:ext>
            </a:extLst>
          </p:cNvPr>
          <p:cNvSpPr txBox="1">
            <a:spLocks/>
          </p:cNvSpPr>
          <p:nvPr/>
        </p:nvSpPr>
        <p:spPr>
          <a:xfrm>
            <a:off x="2031036" y="4713311"/>
            <a:ext cx="3707618" cy="5979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MX" sz="1800" dirty="0">
                <a:solidFill>
                  <a:schemeClr val="tx1">
                    <a:lumMod val="65000"/>
                    <a:lumOff val="35000"/>
                  </a:schemeClr>
                </a:solidFill>
                <a:latin typeface="TheSans 4-SemiLight" panose="02000403000000000003" pitchFamily="50" charset="0"/>
              </a:rPr>
              <a:t>Su finalidad es medir el poder de discriminación de un modelo</a:t>
            </a:r>
          </a:p>
        </p:txBody>
      </p:sp>
    </p:spTree>
    <p:extLst>
      <p:ext uri="{BB962C8B-B14F-4D97-AF65-F5344CB8AC3E}">
        <p14:creationId xmlns:p14="http://schemas.microsoft.com/office/powerpoint/2010/main" val="3228815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P spid="9" grpId="0" animBg="1"/>
      <p:bldP spid="10" grpId="0"/>
      <p:bldP spid="11"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B6F36-CDA9-4FC4-A913-341B78FB32EF}"/>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AFF6CD6A-D028-425A-85D7-810E08B75F35}"/>
              </a:ext>
            </a:extLst>
          </p:cNvPr>
          <p:cNvSpPr>
            <a:spLocks noGrp="1"/>
          </p:cNvSpPr>
          <p:nvPr>
            <p:ph idx="1"/>
          </p:nvPr>
        </p:nvSpPr>
        <p:spPr/>
        <p:txBody>
          <a:bodyPr/>
          <a:lstStyle/>
          <a:p>
            <a:endParaRPr lang="es-CO"/>
          </a:p>
        </p:txBody>
      </p:sp>
    </p:spTree>
    <p:extLst>
      <p:ext uri="{BB962C8B-B14F-4D97-AF65-F5344CB8AC3E}">
        <p14:creationId xmlns:p14="http://schemas.microsoft.com/office/powerpoint/2010/main" val="117147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Sesgo y Error Cuadrático Medio</a:t>
            </a:r>
            <a:endParaRPr lang="es-CO" dirty="0">
              <a:solidFill>
                <a:schemeClr val="accent1"/>
              </a:solidFill>
              <a:latin typeface="TheSans 4-SemiLight" panose="02000403000000000003" pitchFamily="50" charset="0"/>
            </a:endParaRPr>
          </a:p>
        </p:txBody>
      </p:sp>
      <p:pic>
        <p:nvPicPr>
          <p:cNvPr id="7" name="Imagen 6">
            <a:extLst>
              <a:ext uri="{FF2B5EF4-FFF2-40B4-BE49-F238E27FC236}">
                <a16:creationId xmlns:a16="http://schemas.microsoft.com/office/drawing/2014/main" id="{52C09613-C1C8-4E5B-98A4-ADD61698E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616200"/>
            <a:ext cx="3347720" cy="3347720"/>
          </a:xfrm>
          <a:prstGeom prst="rect">
            <a:avLst/>
          </a:prstGeom>
        </p:spPr>
      </p:pic>
      <p:pic>
        <p:nvPicPr>
          <p:cNvPr id="8" name="Imagen 7">
            <a:extLst>
              <a:ext uri="{FF2B5EF4-FFF2-40B4-BE49-F238E27FC236}">
                <a16:creationId xmlns:a16="http://schemas.microsoft.com/office/drawing/2014/main" id="{C73B4BFF-8E76-421B-999F-3AB7D5F39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840" y="2616200"/>
            <a:ext cx="3347720" cy="3347720"/>
          </a:xfrm>
          <a:prstGeom prst="rect">
            <a:avLst/>
          </a:prstGeom>
        </p:spPr>
      </p:pic>
      <p:pic>
        <p:nvPicPr>
          <p:cNvPr id="9" name="Imagen 8">
            <a:extLst>
              <a:ext uri="{FF2B5EF4-FFF2-40B4-BE49-F238E27FC236}">
                <a16:creationId xmlns:a16="http://schemas.microsoft.com/office/drawing/2014/main" id="{BCE28D63-9FE3-49B8-BF39-FEC64738E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9480" y="2616200"/>
            <a:ext cx="3347720" cy="3347720"/>
          </a:xfrm>
          <a:prstGeom prst="rect">
            <a:avLst/>
          </a:prstGeom>
        </p:spPr>
      </p:pic>
      <p:sp>
        <p:nvSpPr>
          <p:cNvPr id="12" name="Elipse 11">
            <a:extLst>
              <a:ext uri="{FF2B5EF4-FFF2-40B4-BE49-F238E27FC236}">
                <a16:creationId xmlns:a16="http://schemas.microsoft.com/office/drawing/2014/main" id="{B0656010-B490-42DD-A1CF-9FC1EC732288}"/>
              </a:ext>
            </a:extLst>
          </p:cNvPr>
          <p:cNvSpPr/>
          <p:nvPr/>
        </p:nvSpPr>
        <p:spPr>
          <a:xfrm>
            <a:off x="1757680" y="403352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Elipse 12">
            <a:extLst>
              <a:ext uri="{FF2B5EF4-FFF2-40B4-BE49-F238E27FC236}">
                <a16:creationId xmlns:a16="http://schemas.microsoft.com/office/drawing/2014/main" id="{A39FFDEE-EAFC-4EA0-A352-002DC26F0BC3}"/>
              </a:ext>
            </a:extLst>
          </p:cNvPr>
          <p:cNvSpPr/>
          <p:nvPr/>
        </p:nvSpPr>
        <p:spPr>
          <a:xfrm>
            <a:off x="1899920" y="382016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Elipse 13">
            <a:extLst>
              <a:ext uri="{FF2B5EF4-FFF2-40B4-BE49-F238E27FC236}">
                <a16:creationId xmlns:a16="http://schemas.microsoft.com/office/drawing/2014/main" id="{1837A7A0-67E8-4C9B-8F79-4E9085AE51C2}"/>
              </a:ext>
            </a:extLst>
          </p:cNvPr>
          <p:cNvSpPr/>
          <p:nvPr/>
        </p:nvSpPr>
        <p:spPr>
          <a:xfrm>
            <a:off x="1686560" y="382016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Elipse 14">
            <a:extLst>
              <a:ext uri="{FF2B5EF4-FFF2-40B4-BE49-F238E27FC236}">
                <a16:creationId xmlns:a16="http://schemas.microsoft.com/office/drawing/2014/main" id="{5EB2C293-8B37-43B2-AEB0-DF0EA26238AC}"/>
              </a:ext>
            </a:extLst>
          </p:cNvPr>
          <p:cNvSpPr/>
          <p:nvPr/>
        </p:nvSpPr>
        <p:spPr>
          <a:xfrm>
            <a:off x="1544320" y="396240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Elipse 15">
            <a:extLst>
              <a:ext uri="{FF2B5EF4-FFF2-40B4-BE49-F238E27FC236}">
                <a16:creationId xmlns:a16="http://schemas.microsoft.com/office/drawing/2014/main" id="{21C30BCB-3A5D-452E-82B4-043395D9C783}"/>
              </a:ext>
            </a:extLst>
          </p:cNvPr>
          <p:cNvSpPr/>
          <p:nvPr/>
        </p:nvSpPr>
        <p:spPr>
          <a:xfrm>
            <a:off x="1828800" y="360680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Elipse 16">
            <a:extLst>
              <a:ext uri="{FF2B5EF4-FFF2-40B4-BE49-F238E27FC236}">
                <a16:creationId xmlns:a16="http://schemas.microsoft.com/office/drawing/2014/main" id="{0DF75366-BB21-4F6B-969E-2D667BFA3637}"/>
              </a:ext>
            </a:extLst>
          </p:cNvPr>
          <p:cNvSpPr/>
          <p:nvPr/>
        </p:nvSpPr>
        <p:spPr>
          <a:xfrm>
            <a:off x="1544320" y="360680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Elipse 17">
            <a:extLst>
              <a:ext uri="{FF2B5EF4-FFF2-40B4-BE49-F238E27FC236}">
                <a16:creationId xmlns:a16="http://schemas.microsoft.com/office/drawing/2014/main" id="{4BB9CFC3-97DE-446B-92C2-C3B2C6BC259F}"/>
              </a:ext>
            </a:extLst>
          </p:cNvPr>
          <p:cNvSpPr/>
          <p:nvPr/>
        </p:nvSpPr>
        <p:spPr>
          <a:xfrm>
            <a:off x="1435100" y="378460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9" name="Elipse 18">
            <a:extLst>
              <a:ext uri="{FF2B5EF4-FFF2-40B4-BE49-F238E27FC236}">
                <a16:creationId xmlns:a16="http://schemas.microsoft.com/office/drawing/2014/main" id="{E210CA8A-110F-47DC-8414-848C52A89646}"/>
              </a:ext>
            </a:extLst>
          </p:cNvPr>
          <p:cNvSpPr/>
          <p:nvPr/>
        </p:nvSpPr>
        <p:spPr>
          <a:xfrm>
            <a:off x="5842000" y="484632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0" name="Elipse 19">
            <a:extLst>
              <a:ext uri="{FF2B5EF4-FFF2-40B4-BE49-F238E27FC236}">
                <a16:creationId xmlns:a16="http://schemas.microsoft.com/office/drawing/2014/main" id="{91B7AD05-0586-43C6-8101-1B944A5D259F}"/>
              </a:ext>
            </a:extLst>
          </p:cNvPr>
          <p:cNvSpPr/>
          <p:nvPr/>
        </p:nvSpPr>
        <p:spPr>
          <a:xfrm>
            <a:off x="5384800" y="446024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1" name="Elipse 20">
            <a:extLst>
              <a:ext uri="{FF2B5EF4-FFF2-40B4-BE49-F238E27FC236}">
                <a16:creationId xmlns:a16="http://schemas.microsoft.com/office/drawing/2014/main" id="{BFE982F2-3CAB-42A7-B62A-47E85E7E1A9E}"/>
              </a:ext>
            </a:extLst>
          </p:cNvPr>
          <p:cNvSpPr/>
          <p:nvPr/>
        </p:nvSpPr>
        <p:spPr>
          <a:xfrm>
            <a:off x="5770880" y="354584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2" name="Elipse 21">
            <a:extLst>
              <a:ext uri="{FF2B5EF4-FFF2-40B4-BE49-F238E27FC236}">
                <a16:creationId xmlns:a16="http://schemas.microsoft.com/office/drawing/2014/main" id="{A9C13003-A3F8-4EBA-920A-1154F32DFFD8}"/>
              </a:ext>
            </a:extLst>
          </p:cNvPr>
          <p:cNvSpPr/>
          <p:nvPr/>
        </p:nvSpPr>
        <p:spPr>
          <a:xfrm>
            <a:off x="6746240" y="386080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3" name="Elipse 22">
            <a:extLst>
              <a:ext uri="{FF2B5EF4-FFF2-40B4-BE49-F238E27FC236}">
                <a16:creationId xmlns:a16="http://schemas.microsoft.com/office/drawing/2014/main" id="{61308B52-BBFC-442D-BE4A-4F2E6AB01A01}"/>
              </a:ext>
            </a:extLst>
          </p:cNvPr>
          <p:cNvSpPr/>
          <p:nvPr/>
        </p:nvSpPr>
        <p:spPr>
          <a:xfrm>
            <a:off x="6471920" y="428752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4" name="Elipse 23">
            <a:extLst>
              <a:ext uri="{FF2B5EF4-FFF2-40B4-BE49-F238E27FC236}">
                <a16:creationId xmlns:a16="http://schemas.microsoft.com/office/drawing/2014/main" id="{61807119-609C-4A44-AA2C-A8276841F922}"/>
              </a:ext>
            </a:extLst>
          </p:cNvPr>
          <p:cNvSpPr/>
          <p:nvPr/>
        </p:nvSpPr>
        <p:spPr>
          <a:xfrm>
            <a:off x="6543040" y="512572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5" name="Elipse 24">
            <a:extLst>
              <a:ext uri="{FF2B5EF4-FFF2-40B4-BE49-F238E27FC236}">
                <a16:creationId xmlns:a16="http://schemas.microsoft.com/office/drawing/2014/main" id="{C21D9579-1F1F-4AD5-952A-2909596A1F99}"/>
              </a:ext>
            </a:extLst>
          </p:cNvPr>
          <p:cNvSpPr/>
          <p:nvPr/>
        </p:nvSpPr>
        <p:spPr>
          <a:xfrm>
            <a:off x="5222240" y="374904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6" name="Elipse 25">
            <a:extLst>
              <a:ext uri="{FF2B5EF4-FFF2-40B4-BE49-F238E27FC236}">
                <a16:creationId xmlns:a16="http://schemas.microsoft.com/office/drawing/2014/main" id="{5610BA59-CD8B-4D8A-A14D-A39E56A54A7D}"/>
              </a:ext>
            </a:extLst>
          </p:cNvPr>
          <p:cNvSpPr/>
          <p:nvPr/>
        </p:nvSpPr>
        <p:spPr>
          <a:xfrm>
            <a:off x="6764020" y="335788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7" name="Elipse 26">
            <a:extLst>
              <a:ext uri="{FF2B5EF4-FFF2-40B4-BE49-F238E27FC236}">
                <a16:creationId xmlns:a16="http://schemas.microsoft.com/office/drawing/2014/main" id="{AD693917-540E-4782-B5B1-7D89848E6B3D}"/>
              </a:ext>
            </a:extLst>
          </p:cNvPr>
          <p:cNvSpPr/>
          <p:nvPr/>
        </p:nvSpPr>
        <p:spPr>
          <a:xfrm>
            <a:off x="10190480" y="403352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8" name="Elipse 27">
            <a:extLst>
              <a:ext uri="{FF2B5EF4-FFF2-40B4-BE49-F238E27FC236}">
                <a16:creationId xmlns:a16="http://schemas.microsoft.com/office/drawing/2014/main" id="{F1F3CFE9-6FDC-4E9A-B5F5-57EBC610B484}"/>
              </a:ext>
            </a:extLst>
          </p:cNvPr>
          <p:cNvSpPr/>
          <p:nvPr/>
        </p:nvSpPr>
        <p:spPr>
          <a:xfrm>
            <a:off x="9916160" y="392684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9" name="Elipse 28">
            <a:extLst>
              <a:ext uri="{FF2B5EF4-FFF2-40B4-BE49-F238E27FC236}">
                <a16:creationId xmlns:a16="http://schemas.microsoft.com/office/drawing/2014/main" id="{53BBE0B5-9BCB-41FD-BB7F-49004FBBC89D}"/>
              </a:ext>
            </a:extLst>
          </p:cNvPr>
          <p:cNvSpPr/>
          <p:nvPr/>
        </p:nvSpPr>
        <p:spPr>
          <a:xfrm>
            <a:off x="9977120" y="417576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0" name="Elipse 29">
            <a:extLst>
              <a:ext uri="{FF2B5EF4-FFF2-40B4-BE49-F238E27FC236}">
                <a16:creationId xmlns:a16="http://schemas.microsoft.com/office/drawing/2014/main" id="{F24B6387-DF6A-43E9-BEDC-E8D1CF8DF51C}"/>
              </a:ext>
            </a:extLst>
          </p:cNvPr>
          <p:cNvSpPr/>
          <p:nvPr/>
        </p:nvSpPr>
        <p:spPr>
          <a:xfrm>
            <a:off x="10261600" y="418846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1" name="Elipse 30">
            <a:extLst>
              <a:ext uri="{FF2B5EF4-FFF2-40B4-BE49-F238E27FC236}">
                <a16:creationId xmlns:a16="http://schemas.microsoft.com/office/drawing/2014/main" id="{1507E834-1A61-4D19-A421-E0CD0AA40CF6}"/>
              </a:ext>
            </a:extLst>
          </p:cNvPr>
          <p:cNvSpPr/>
          <p:nvPr/>
        </p:nvSpPr>
        <p:spPr>
          <a:xfrm>
            <a:off x="10058400" y="399796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2" name="Elipse 31">
            <a:extLst>
              <a:ext uri="{FF2B5EF4-FFF2-40B4-BE49-F238E27FC236}">
                <a16:creationId xmlns:a16="http://schemas.microsoft.com/office/drawing/2014/main" id="{4061009A-07DD-44BC-8626-0037A0BC8596}"/>
              </a:ext>
            </a:extLst>
          </p:cNvPr>
          <p:cNvSpPr/>
          <p:nvPr/>
        </p:nvSpPr>
        <p:spPr>
          <a:xfrm>
            <a:off x="9763760" y="415544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3" name="Elipse 32">
            <a:extLst>
              <a:ext uri="{FF2B5EF4-FFF2-40B4-BE49-F238E27FC236}">
                <a16:creationId xmlns:a16="http://schemas.microsoft.com/office/drawing/2014/main" id="{24C2D6D5-0816-45E7-8F5E-AC1C3586DA45}"/>
              </a:ext>
            </a:extLst>
          </p:cNvPr>
          <p:cNvSpPr/>
          <p:nvPr/>
        </p:nvSpPr>
        <p:spPr>
          <a:xfrm>
            <a:off x="10142220" y="434340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34" name="Elipse 33">
            <a:extLst>
              <a:ext uri="{FF2B5EF4-FFF2-40B4-BE49-F238E27FC236}">
                <a16:creationId xmlns:a16="http://schemas.microsoft.com/office/drawing/2014/main" id="{0A90A2EC-29A2-46AC-B601-CF90780B9090}"/>
              </a:ext>
            </a:extLst>
          </p:cNvPr>
          <p:cNvSpPr/>
          <p:nvPr/>
        </p:nvSpPr>
        <p:spPr>
          <a:xfrm>
            <a:off x="9845040" y="4414520"/>
            <a:ext cx="142240" cy="14224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mc:AlternateContent xmlns:mc="http://schemas.openxmlformats.org/markup-compatibility/2006" xmlns:a14="http://schemas.microsoft.com/office/drawing/2010/main">
        <mc:Choice Requires="a14">
          <p:sp>
            <p:nvSpPr>
              <p:cNvPr id="35" name="CuadroTexto 34">
                <a:extLst>
                  <a:ext uri="{FF2B5EF4-FFF2-40B4-BE49-F238E27FC236}">
                    <a16:creationId xmlns:a16="http://schemas.microsoft.com/office/drawing/2014/main" id="{8CBB35B9-234E-45EB-8CA9-9D632FA45E34}"/>
                  </a:ext>
                </a:extLst>
              </p:cNvPr>
              <p:cNvSpPr txBox="1"/>
              <p:nvPr/>
            </p:nvSpPr>
            <p:spPr>
              <a:xfrm>
                <a:off x="2052766" y="392684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sz="4000" b="0" i="1" smtClean="0">
                          <a:solidFill>
                            <a:schemeClr val="bg1"/>
                          </a:solidFill>
                          <a:latin typeface="Cambria Math" panose="02040503050406030204" pitchFamily="18" charset="0"/>
                        </a:rPr>
                        <m:t>𝜃</m:t>
                      </m:r>
                    </m:oMath>
                  </m:oMathPara>
                </a14:m>
                <a:endParaRPr lang="es-CO" sz="4000" dirty="0">
                  <a:solidFill>
                    <a:schemeClr val="bg1"/>
                  </a:solidFill>
                </a:endParaRPr>
              </a:p>
            </p:txBody>
          </p:sp>
        </mc:Choice>
        <mc:Fallback xmlns="">
          <p:sp>
            <p:nvSpPr>
              <p:cNvPr id="35" name="CuadroTexto 34">
                <a:extLst>
                  <a:ext uri="{FF2B5EF4-FFF2-40B4-BE49-F238E27FC236}">
                    <a16:creationId xmlns:a16="http://schemas.microsoft.com/office/drawing/2014/main" id="{8CBB35B9-234E-45EB-8CA9-9D632FA45E34}"/>
                  </a:ext>
                </a:extLst>
              </p:cNvPr>
              <p:cNvSpPr txBox="1">
                <a:spLocks noRot="1" noChangeAspect="1" noMove="1" noResize="1" noEditPoints="1" noAdjustHandles="1" noChangeArrowheads="1" noChangeShapeType="1" noTextEdit="1"/>
              </p:cNvSpPr>
              <p:nvPr/>
            </p:nvSpPr>
            <p:spPr>
              <a:xfrm>
                <a:off x="2052766" y="3926840"/>
                <a:ext cx="603627" cy="707886"/>
              </a:xfrm>
              <a:prstGeom prst="rect">
                <a:avLst/>
              </a:prstGeom>
              <a:blipFill>
                <a:blip r:embed="rId4"/>
                <a:stretch>
                  <a:fillRect/>
                </a:stretch>
              </a:blipFill>
            </p:spPr>
            <p:txBody>
              <a:bodyPr/>
              <a:lstStyle/>
              <a:p>
                <a:r>
                  <a:rPr lang="es-CO">
                    <a:noFill/>
                  </a:rPr>
                  <a:t> </a:t>
                </a:r>
              </a:p>
            </p:txBody>
          </p:sp>
        </mc:Fallback>
      </mc:AlternateContent>
      <mc:AlternateContent xmlns:mc="http://schemas.openxmlformats.org/markup-compatibility/2006">
        <mc:Choice xmlns:a14="http://schemas.microsoft.com/office/drawing/2010/main" Requires="a14">
          <p:sp>
            <p:nvSpPr>
              <p:cNvPr id="36" name="CuadroTexto 35">
                <a:extLst>
                  <a:ext uri="{FF2B5EF4-FFF2-40B4-BE49-F238E27FC236}">
                    <a16:creationId xmlns:a16="http://schemas.microsoft.com/office/drawing/2014/main" id="{4D77425E-7CFA-40D8-B541-9ACDF39C9A66}"/>
                  </a:ext>
                </a:extLst>
              </p:cNvPr>
              <p:cNvSpPr txBox="1"/>
              <p:nvPr/>
            </p:nvSpPr>
            <p:spPr>
              <a:xfrm>
                <a:off x="1416294" y="3459749"/>
                <a:ext cx="600421" cy="733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CO" sz="4000" i="1">
                              <a:solidFill>
                                <a:schemeClr val="bg1"/>
                              </a:solidFill>
                              <a:latin typeface="Cambria Math" panose="02040503050406030204" pitchFamily="18" charset="0"/>
                            </a:rPr>
                          </m:ctrlPr>
                        </m:accPr>
                        <m:e>
                          <m:r>
                            <a:rPr lang="es-CO" sz="4000" i="1">
                              <a:solidFill>
                                <a:schemeClr val="bg1"/>
                              </a:solidFill>
                              <a:latin typeface="Cambria Math" panose="02040503050406030204" pitchFamily="18" charset="0"/>
                            </a:rPr>
                            <m:t>𝜃</m:t>
                          </m:r>
                        </m:e>
                      </m:acc>
                    </m:oMath>
                  </m:oMathPara>
                </a14:m>
                <a:endParaRPr lang="es-CO" sz="4000" i="1" dirty="0">
                  <a:solidFill>
                    <a:schemeClr val="bg1"/>
                  </a:solidFill>
                  <a:latin typeface="Cambria Math" panose="02040503050406030204" pitchFamily="18" charset="0"/>
                </a:endParaRPr>
              </a:p>
            </p:txBody>
          </p:sp>
        </mc:Choice>
        <mc:Fallback>
          <p:sp>
            <p:nvSpPr>
              <p:cNvPr id="36" name="CuadroTexto 35">
                <a:extLst>
                  <a:ext uri="{FF2B5EF4-FFF2-40B4-BE49-F238E27FC236}">
                    <a16:creationId xmlns:a16="http://schemas.microsoft.com/office/drawing/2014/main" id="{4D77425E-7CFA-40D8-B541-9ACDF39C9A66}"/>
                  </a:ext>
                </a:extLst>
              </p:cNvPr>
              <p:cNvSpPr txBox="1">
                <a:spLocks noRot="1" noChangeAspect="1" noMove="1" noResize="1" noEditPoints="1" noAdjustHandles="1" noChangeArrowheads="1" noChangeShapeType="1" noTextEdit="1"/>
              </p:cNvSpPr>
              <p:nvPr/>
            </p:nvSpPr>
            <p:spPr>
              <a:xfrm>
                <a:off x="1416294" y="3459749"/>
                <a:ext cx="600421" cy="733791"/>
              </a:xfrm>
              <a:prstGeom prst="rect">
                <a:avLst/>
              </a:prstGeom>
              <a:blipFill>
                <a:blip r:embed="rId5"/>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7" name="CuadroTexto 36">
                <a:extLst>
                  <a:ext uri="{FF2B5EF4-FFF2-40B4-BE49-F238E27FC236}">
                    <a16:creationId xmlns:a16="http://schemas.microsoft.com/office/drawing/2014/main" id="{82B78BB6-5EE8-4574-B7C0-270CEB2F7E3F}"/>
                  </a:ext>
                </a:extLst>
              </p:cNvPr>
              <p:cNvSpPr txBox="1"/>
              <p:nvPr/>
            </p:nvSpPr>
            <p:spPr>
              <a:xfrm>
                <a:off x="5884425" y="3926840"/>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sz="4000" b="0" i="1" smtClean="0">
                          <a:solidFill>
                            <a:schemeClr val="bg1"/>
                          </a:solidFill>
                          <a:latin typeface="Cambria Math" panose="02040503050406030204" pitchFamily="18" charset="0"/>
                        </a:rPr>
                        <m:t>𝜃</m:t>
                      </m:r>
                    </m:oMath>
                  </m:oMathPara>
                </a14:m>
                <a:endParaRPr lang="es-CO" sz="4000" dirty="0">
                  <a:solidFill>
                    <a:schemeClr val="bg1"/>
                  </a:solidFill>
                </a:endParaRPr>
              </a:p>
            </p:txBody>
          </p:sp>
        </mc:Choice>
        <mc:Fallback xmlns="">
          <p:sp>
            <p:nvSpPr>
              <p:cNvPr id="37" name="CuadroTexto 36">
                <a:extLst>
                  <a:ext uri="{FF2B5EF4-FFF2-40B4-BE49-F238E27FC236}">
                    <a16:creationId xmlns:a16="http://schemas.microsoft.com/office/drawing/2014/main" id="{82B78BB6-5EE8-4574-B7C0-270CEB2F7E3F}"/>
                  </a:ext>
                </a:extLst>
              </p:cNvPr>
              <p:cNvSpPr txBox="1">
                <a:spLocks noRot="1" noChangeAspect="1" noMove="1" noResize="1" noEditPoints="1" noAdjustHandles="1" noChangeArrowheads="1" noChangeShapeType="1" noTextEdit="1"/>
              </p:cNvSpPr>
              <p:nvPr/>
            </p:nvSpPr>
            <p:spPr>
              <a:xfrm>
                <a:off x="5884425" y="3926840"/>
                <a:ext cx="603627" cy="707886"/>
              </a:xfrm>
              <a:prstGeom prst="rect">
                <a:avLst/>
              </a:prstGeom>
              <a:blipFill>
                <a:blip r:embed="rId6"/>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8" name="CuadroTexto 37">
                <a:extLst>
                  <a:ext uri="{FF2B5EF4-FFF2-40B4-BE49-F238E27FC236}">
                    <a16:creationId xmlns:a16="http://schemas.microsoft.com/office/drawing/2014/main" id="{F4976FE7-AA05-41A6-BE6C-888ED6EC663B}"/>
                  </a:ext>
                </a:extLst>
              </p:cNvPr>
              <p:cNvSpPr txBox="1"/>
              <p:nvPr/>
            </p:nvSpPr>
            <p:spPr>
              <a:xfrm>
                <a:off x="9744823" y="3949322"/>
                <a:ext cx="60362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CO" sz="4000" b="0" i="1" smtClean="0">
                          <a:solidFill>
                            <a:schemeClr val="bg1"/>
                          </a:solidFill>
                          <a:latin typeface="Cambria Math" panose="02040503050406030204" pitchFamily="18" charset="0"/>
                        </a:rPr>
                        <m:t>𝜃</m:t>
                      </m:r>
                    </m:oMath>
                  </m:oMathPara>
                </a14:m>
                <a:endParaRPr lang="es-CO" sz="4000" dirty="0">
                  <a:solidFill>
                    <a:schemeClr val="bg1"/>
                  </a:solidFill>
                </a:endParaRPr>
              </a:p>
            </p:txBody>
          </p:sp>
        </mc:Choice>
        <mc:Fallback xmlns="">
          <p:sp>
            <p:nvSpPr>
              <p:cNvPr id="38" name="CuadroTexto 37">
                <a:extLst>
                  <a:ext uri="{FF2B5EF4-FFF2-40B4-BE49-F238E27FC236}">
                    <a16:creationId xmlns:a16="http://schemas.microsoft.com/office/drawing/2014/main" id="{F4976FE7-AA05-41A6-BE6C-888ED6EC663B}"/>
                  </a:ext>
                </a:extLst>
              </p:cNvPr>
              <p:cNvSpPr txBox="1">
                <a:spLocks noRot="1" noChangeAspect="1" noMove="1" noResize="1" noEditPoints="1" noAdjustHandles="1" noChangeArrowheads="1" noChangeShapeType="1" noTextEdit="1"/>
              </p:cNvSpPr>
              <p:nvPr/>
            </p:nvSpPr>
            <p:spPr>
              <a:xfrm>
                <a:off x="9744823" y="3949322"/>
                <a:ext cx="603627" cy="707886"/>
              </a:xfrm>
              <a:prstGeom prst="rect">
                <a:avLst/>
              </a:prstGeom>
              <a:blipFill>
                <a:blip r:embed="rId7"/>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39" name="CuadroTexto 38">
                <a:extLst>
                  <a:ext uri="{FF2B5EF4-FFF2-40B4-BE49-F238E27FC236}">
                    <a16:creationId xmlns:a16="http://schemas.microsoft.com/office/drawing/2014/main" id="{9CE1C164-7E5D-4E79-801D-C541C2DDEB73}"/>
                  </a:ext>
                </a:extLst>
              </p:cNvPr>
              <p:cNvSpPr txBox="1"/>
              <p:nvPr/>
            </p:nvSpPr>
            <p:spPr>
              <a:xfrm>
                <a:off x="5876578" y="3895855"/>
                <a:ext cx="600421" cy="733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CO" sz="4000" i="1">
                              <a:solidFill>
                                <a:schemeClr val="bg1"/>
                              </a:solidFill>
                              <a:latin typeface="Cambria Math" panose="02040503050406030204" pitchFamily="18" charset="0"/>
                            </a:rPr>
                          </m:ctrlPr>
                        </m:accPr>
                        <m:e>
                          <m:r>
                            <a:rPr lang="es-CO" sz="4000" i="1">
                              <a:solidFill>
                                <a:schemeClr val="bg1"/>
                              </a:solidFill>
                              <a:latin typeface="Cambria Math" panose="02040503050406030204" pitchFamily="18" charset="0"/>
                            </a:rPr>
                            <m:t>𝜃</m:t>
                          </m:r>
                        </m:e>
                      </m:acc>
                    </m:oMath>
                  </m:oMathPara>
                </a14:m>
                <a:endParaRPr lang="es-CO" sz="4000" i="1" dirty="0">
                  <a:solidFill>
                    <a:schemeClr val="bg1"/>
                  </a:solidFill>
                  <a:latin typeface="Cambria Math" panose="02040503050406030204" pitchFamily="18" charset="0"/>
                </a:endParaRPr>
              </a:p>
            </p:txBody>
          </p:sp>
        </mc:Choice>
        <mc:Fallback xmlns="">
          <p:sp>
            <p:nvSpPr>
              <p:cNvPr id="39" name="CuadroTexto 38">
                <a:extLst>
                  <a:ext uri="{FF2B5EF4-FFF2-40B4-BE49-F238E27FC236}">
                    <a16:creationId xmlns:a16="http://schemas.microsoft.com/office/drawing/2014/main" id="{9CE1C164-7E5D-4E79-801D-C541C2DDEB73}"/>
                  </a:ext>
                </a:extLst>
              </p:cNvPr>
              <p:cNvSpPr txBox="1">
                <a:spLocks noRot="1" noChangeAspect="1" noMove="1" noResize="1" noEditPoints="1" noAdjustHandles="1" noChangeArrowheads="1" noChangeShapeType="1" noTextEdit="1"/>
              </p:cNvSpPr>
              <p:nvPr/>
            </p:nvSpPr>
            <p:spPr>
              <a:xfrm>
                <a:off x="5876578" y="3895855"/>
                <a:ext cx="600421" cy="733791"/>
              </a:xfrm>
              <a:prstGeom prst="rect">
                <a:avLst/>
              </a:prstGeom>
              <a:blipFill>
                <a:blip r:embed="rId8"/>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0" name="CuadroTexto 39">
                <a:extLst>
                  <a:ext uri="{FF2B5EF4-FFF2-40B4-BE49-F238E27FC236}">
                    <a16:creationId xmlns:a16="http://schemas.microsoft.com/office/drawing/2014/main" id="{F89811A8-B817-4E2A-BDAB-55B061EAB849}"/>
                  </a:ext>
                </a:extLst>
              </p:cNvPr>
              <p:cNvSpPr txBox="1"/>
              <p:nvPr/>
            </p:nvSpPr>
            <p:spPr>
              <a:xfrm>
                <a:off x="9748029" y="3913887"/>
                <a:ext cx="600421" cy="7337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s-CO" sz="4000" i="1">
                              <a:solidFill>
                                <a:schemeClr val="bg1"/>
                              </a:solidFill>
                              <a:latin typeface="Cambria Math" panose="02040503050406030204" pitchFamily="18" charset="0"/>
                            </a:rPr>
                          </m:ctrlPr>
                        </m:accPr>
                        <m:e>
                          <m:r>
                            <a:rPr lang="es-CO" sz="4000" i="1">
                              <a:solidFill>
                                <a:schemeClr val="bg1"/>
                              </a:solidFill>
                              <a:latin typeface="Cambria Math" panose="02040503050406030204" pitchFamily="18" charset="0"/>
                            </a:rPr>
                            <m:t>𝜃</m:t>
                          </m:r>
                        </m:e>
                      </m:acc>
                    </m:oMath>
                  </m:oMathPara>
                </a14:m>
                <a:endParaRPr lang="es-CO" sz="4000" i="1" dirty="0">
                  <a:solidFill>
                    <a:schemeClr val="bg1"/>
                  </a:solidFill>
                  <a:latin typeface="Cambria Math" panose="02040503050406030204" pitchFamily="18" charset="0"/>
                </a:endParaRPr>
              </a:p>
            </p:txBody>
          </p:sp>
        </mc:Choice>
        <mc:Fallback xmlns="">
          <p:sp>
            <p:nvSpPr>
              <p:cNvPr id="40" name="CuadroTexto 39">
                <a:extLst>
                  <a:ext uri="{FF2B5EF4-FFF2-40B4-BE49-F238E27FC236}">
                    <a16:creationId xmlns:a16="http://schemas.microsoft.com/office/drawing/2014/main" id="{F89811A8-B817-4E2A-BDAB-55B061EAB849}"/>
                  </a:ext>
                </a:extLst>
              </p:cNvPr>
              <p:cNvSpPr txBox="1">
                <a:spLocks noRot="1" noChangeAspect="1" noMove="1" noResize="1" noEditPoints="1" noAdjustHandles="1" noChangeArrowheads="1" noChangeShapeType="1" noTextEdit="1"/>
              </p:cNvSpPr>
              <p:nvPr/>
            </p:nvSpPr>
            <p:spPr>
              <a:xfrm>
                <a:off x="9748029" y="3913887"/>
                <a:ext cx="600421" cy="733791"/>
              </a:xfrm>
              <a:prstGeom prst="rect">
                <a:avLst/>
              </a:prstGeom>
              <a:blipFill>
                <a:blip r:embed="rId9"/>
                <a:stretch>
                  <a:fillRect/>
                </a:stretch>
              </a:blipFill>
            </p:spPr>
            <p:txBody>
              <a:bodyPr/>
              <a:lstStyle/>
              <a:p>
                <a:r>
                  <a:rPr lang="es-CO">
                    <a:noFill/>
                  </a:rPr>
                  <a:t> </a:t>
                </a:r>
              </a:p>
            </p:txBody>
          </p:sp>
        </mc:Fallback>
      </mc:AlternateContent>
    </p:spTree>
    <p:extLst>
      <p:ext uri="{BB962C8B-B14F-4D97-AF65-F5344CB8AC3E}">
        <p14:creationId xmlns:p14="http://schemas.microsoft.com/office/powerpoint/2010/main" val="7504671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200" fill="hold"/>
                                        <p:tgtEl>
                                          <p:spTgt spid="17"/>
                                        </p:tgtEl>
                                        <p:attrNameLst>
                                          <p:attrName>ppt_w</p:attrName>
                                        </p:attrNameLst>
                                      </p:cBhvr>
                                      <p:tavLst>
                                        <p:tav tm="0">
                                          <p:val>
                                            <p:fltVal val="0"/>
                                          </p:val>
                                        </p:tav>
                                        <p:tav tm="100000">
                                          <p:val>
                                            <p:strVal val="#ppt_w"/>
                                          </p:val>
                                        </p:tav>
                                      </p:tavLst>
                                    </p:anim>
                                    <p:anim calcmode="lin" valueType="num">
                                      <p:cBhvr>
                                        <p:cTn id="12" dur="200" fill="hold"/>
                                        <p:tgtEl>
                                          <p:spTgt spid="17"/>
                                        </p:tgtEl>
                                        <p:attrNameLst>
                                          <p:attrName>ppt_h</p:attrName>
                                        </p:attrNameLst>
                                      </p:cBhvr>
                                      <p:tavLst>
                                        <p:tav tm="0">
                                          <p:val>
                                            <p:fltVal val="0"/>
                                          </p:val>
                                        </p:tav>
                                        <p:tav tm="100000">
                                          <p:val>
                                            <p:strVal val="#ppt_h"/>
                                          </p:val>
                                        </p:tav>
                                      </p:tavLst>
                                    </p:anim>
                                    <p:animEffect transition="in" filter="fade">
                                      <p:cBhvr>
                                        <p:cTn id="13" dur="200"/>
                                        <p:tgtEl>
                                          <p:spTgt spid="17"/>
                                        </p:tgtEl>
                                      </p:cBhvr>
                                    </p:animEffect>
                                  </p:childTnLst>
                                </p:cTn>
                              </p:par>
                            </p:childTnLst>
                          </p:cTn>
                        </p:par>
                        <p:par>
                          <p:cTn id="14" fill="hold">
                            <p:stCondLst>
                              <p:cond delay="700"/>
                            </p:stCondLst>
                            <p:childTnLst>
                              <p:par>
                                <p:cTn id="15" presetID="53" presetClass="entr" presetSubtype="16"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200" fill="hold"/>
                                        <p:tgtEl>
                                          <p:spTgt spid="14"/>
                                        </p:tgtEl>
                                        <p:attrNameLst>
                                          <p:attrName>ppt_w</p:attrName>
                                        </p:attrNameLst>
                                      </p:cBhvr>
                                      <p:tavLst>
                                        <p:tav tm="0">
                                          <p:val>
                                            <p:fltVal val="0"/>
                                          </p:val>
                                        </p:tav>
                                        <p:tav tm="100000">
                                          <p:val>
                                            <p:strVal val="#ppt_w"/>
                                          </p:val>
                                        </p:tav>
                                      </p:tavLst>
                                    </p:anim>
                                    <p:anim calcmode="lin" valueType="num">
                                      <p:cBhvr>
                                        <p:cTn id="18" dur="200" fill="hold"/>
                                        <p:tgtEl>
                                          <p:spTgt spid="14"/>
                                        </p:tgtEl>
                                        <p:attrNameLst>
                                          <p:attrName>ppt_h</p:attrName>
                                        </p:attrNameLst>
                                      </p:cBhvr>
                                      <p:tavLst>
                                        <p:tav tm="0">
                                          <p:val>
                                            <p:fltVal val="0"/>
                                          </p:val>
                                        </p:tav>
                                        <p:tav tm="100000">
                                          <p:val>
                                            <p:strVal val="#ppt_h"/>
                                          </p:val>
                                        </p:tav>
                                      </p:tavLst>
                                    </p:anim>
                                    <p:animEffect transition="in" filter="fade">
                                      <p:cBhvr>
                                        <p:cTn id="19" dur="200"/>
                                        <p:tgtEl>
                                          <p:spTgt spid="14"/>
                                        </p:tgtEl>
                                      </p:cBhvr>
                                    </p:animEffect>
                                  </p:childTnLst>
                                </p:cTn>
                              </p:par>
                            </p:childTnLst>
                          </p:cTn>
                        </p:par>
                        <p:par>
                          <p:cTn id="20" fill="hold">
                            <p:stCondLst>
                              <p:cond delay="900"/>
                            </p:stCondLst>
                            <p:childTnLst>
                              <p:par>
                                <p:cTn id="21" presetID="53" presetClass="entr" presetSubtype="16"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200" fill="hold"/>
                                        <p:tgtEl>
                                          <p:spTgt spid="15"/>
                                        </p:tgtEl>
                                        <p:attrNameLst>
                                          <p:attrName>ppt_w</p:attrName>
                                        </p:attrNameLst>
                                      </p:cBhvr>
                                      <p:tavLst>
                                        <p:tav tm="0">
                                          <p:val>
                                            <p:fltVal val="0"/>
                                          </p:val>
                                        </p:tav>
                                        <p:tav tm="100000">
                                          <p:val>
                                            <p:strVal val="#ppt_w"/>
                                          </p:val>
                                        </p:tav>
                                      </p:tavLst>
                                    </p:anim>
                                    <p:anim calcmode="lin" valueType="num">
                                      <p:cBhvr>
                                        <p:cTn id="24" dur="200" fill="hold"/>
                                        <p:tgtEl>
                                          <p:spTgt spid="15"/>
                                        </p:tgtEl>
                                        <p:attrNameLst>
                                          <p:attrName>ppt_h</p:attrName>
                                        </p:attrNameLst>
                                      </p:cBhvr>
                                      <p:tavLst>
                                        <p:tav tm="0">
                                          <p:val>
                                            <p:fltVal val="0"/>
                                          </p:val>
                                        </p:tav>
                                        <p:tav tm="100000">
                                          <p:val>
                                            <p:strVal val="#ppt_h"/>
                                          </p:val>
                                        </p:tav>
                                      </p:tavLst>
                                    </p:anim>
                                    <p:animEffect transition="in" filter="fade">
                                      <p:cBhvr>
                                        <p:cTn id="25" dur="200"/>
                                        <p:tgtEl>
                                          <p:spTgt spid="15"/>
                                        </p:tgtEl>
                                      </p:cBhvr>
                                    </p:animEffect>
                                  </p:childTnLst>
                                </p:cTn>
                              </p:par>
                            </p:childTnLst>
                          </p:cTn>
                        </p:par>
                        <p:par>
                          <p:cTn id="26" fill="hold">
                            <p:stCondLst>
                              <p:cond delay="1100"/>
                            </p:stCondLst>
                            <p:childTnLst>
                              <p:par>
                                <p:cTn id="27" presetID="53" presetClass="entr" presetSubtype="16"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200" fill="hold"/>
                                        <p:tgtEl>
                                          <p:spTgt spid="12"/>
                                        </p:tgtEl>
                                        <p:attrNameLst>
                                          <p:attrName>ppt_w</p:attrName>
                                        </p:attrNameLst>
                                      </p:cBhvr>
                                      <p:tavLst>
                                        <p:tav tm="0">
                                          <p:val>
                                            <p:fltVal val="0"/>
                                          </p:val>
                                        </p:tav>
                                        <p:tav tm="100000">
                                          <p:val>
                                            <p:strVal val="#ppt_w"/>
                                          </p:val>
                                        </p:tav>
                                      </p:tavLst>
                                    </p:anim>
                                    <p:anim calcmode="lin" valueType="num">
                                      <p:cBhvr>
                                        <p:cTn id="30" dur="200" fill="hold"/>
                                        <p:tgtEl>
                                          <p:spTgt spid="12"/>
                                        </p:tgtEl>
                                        <p:attrNameLst>
                                          <p:attrName>ppt_h</p:attrName>
                                        </p:attrNameLst>
                                      </p:cBhvr>
                                      <p:tavLst>
                                        <p:tav tm="0">
                                          <p:val>
                                            <p:fltVal val="0"/>
                                          </p:val>
                                        </p:tav>
                                        <p:tav tm="100000">
                                          <p:val>
                                            <p:strVal val="#ppt_h"/>
                                          </p:val>
                                        </p:tav>
                                      </p:tavLst>
                                    </p:anim>
                                    <p:animEffect transition="in" filter="fade">
                                      <p:cBhvr>
                                        <p:cTn id="31" dur="200"/>
                                        <p:tgtEl>
                                          <p:spTgt spid="12"/>
                                        </p:tgtEl>
                                      </p:cBhvr>
                                    </p:animEffect>
                                  </p:childTnLst>
                                </p:cTn>
                              </p:par>
                            </p:childTnLst>
                          </p:cTn>
                        </p:par>
                        <p:par>
                          <p:cTn id="32" fill="hold">
                            <p:stCondLst>
                              <p:cond delay="1300"/>
                            </p:stCondLst>
                            <p:childTnLst>
                              <p:par>
                                <p:cTn id="33" presetID="53" presetClass="entr" presetSubtype="16"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p:cTn id="35" dur="200" fill="hold"/>
                                        <p:tgtEl>
                                          <p:spTgt spid="13"/>
                                        </p:tgtEl>
                                        <p:attrNameLst>
                                          <p:attrName>ppt_w</p:attrName>
                                        </p:attrNameLst>
                                      </p:cBhvr>
                                      <p:tavLst>
                                        <p:tav tm="0">
                                          <p:val>
                                            <p:fltVal val="0"/>
                                          </p:val>
                                        </p:tav>
                                        <p:tav tm="100000">
                                          <p:val>
                                            <p:strVal val="#ppt_w"/>
                                          </p:val>
                                        </p:tav>
                                      </p:tavLst>
                                    </p:anim>
                                    <p:anim calcmode="lin" valueType="num">
                                      <p:cBhvr>
                                        <p:cTn id="36" dur="200" fill="hold"/>
                                        <p:tgtEl>
                                          <p:spTgt spid="13"/>
                                        </p:tgtEl>
                                        <p:attrNameLst>
                                          <p:attrName>ppt_h</p:attrName>
                                        </p:attrNameLst>
                                      </p:cBhvr>
                                      <p:tavLst>
                                        <p:tav tm="0">
                                          <p:val>
                                            <p:fltVal val="0"/>
                                          </p:val>
                                        </p:tav>
                                        <p:tav tm="100000">
                                          <p:val>
                                            <p:strVal val="#ppt_h"/>
                                          </p:val>
                                        </p:tav>
                                      </p:tavLst>
                                    </p:anim>
                                    <p:animEffect transition="in" filter="fade">
                                      <p:cBhvr>
                                        <p:cTn id="37" dur="200"/>
                                        <p:tgtEl>
                                          <p:spTgt spid="13"/>
                                        </p:tgtEl>
                                      </p:cBhvr>
                                    </p:animEffect>
                                  </p:childTnLst>
                                </p:cTn>
                              </p:par>
                            </p:childTnLst>
                          </p:cTn>
                        </p:par>
                        <p:par>
                          <p:cTn id="38" fill="hold">
                            <p:stCondLst>
                              <p:cond delay="1500"/>
                            </p:stCondLst>
                            <p:childTnLst>
                              <p:par>
                                <p:cTn id="39" presetID="53" presetClass="entr" presetSubtype="16"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200" fill="hold"/>
                                        <p:tgtEl>
                                          <p:spTgt spid="16"/>
                                        </p:tgtEl>
                                        <p:attrNameLst>
                                          <p:attrName>ppt_w</p:attrName>
                                        </p:attrNameLst>
                                      </p:cBhvr>
                                      <p:tavLst>
                                        <p:tav tm="0">
                                          <p:val>
                                            <p:fltVal val="0"/>
                                          </p:val>
                                        </p:tav>
                                        <p:tav tm="100000">
                                          <p:val>
                                            <p:strVal val="#ppt_w"/>
                                          </p:val>
                                        </p:tav>
                                      </p:tavLst>
                                    </p:anim>
                                    <p:anim calcmode="lin" valueType="num">
                                      <p:cBhvr>
                                        <p:cTn id="42" dur="200" fill="hold"/>
                                        <p:tgtEl>
                                          <p:spTgt spid="16"/>
                                        </p:tgtEl>
                                        <p:attrNameLst>
                                          <p:attrName>ppt_h</p:attrName>
                                        </p:attrNameLst>
                                      </p:cBhvr>
                                      <p:tavLst>
                                        <p:tav tm="0">
                                          <p:val>
                                            <p:fltVal val="0"/>
                                          </p:val>
                                        </p:tav>
                                        <p:tav tm="100000">
                                          <p:val>
                                            <p:strVal val="#ppt_h"/>
                                          </p:val>
                                        </p:tav>
                                      </p:tavLst>
                                    </p:anim>
                                    <p:animEffect transition="in" filter="fade">
                                      <p:cBhvr>
                                        <p:cTn id="43" dur="200"/>
                                        <p:tgtEl>
                                          <p:spTgt spid="16"/>
                                        </p:tgtEl>
                                      </p:cBhvr>
                                    </p:animEffect>
                                  </p:childTnLst>
                                </p:cTn>
                              </p:par>
                            </p:childTnLst>
                          </p:cTn>
                        </p:par>
                        <p:par>
                          <p:cTn id="44" fill="hold">
                            <p:stCondLst>
                              <p:cond delay="1700"/>
                            </p:stCondLst>
                            <p:childTnLst>
                              <p:par>
                                <p:cTn id="45" presetID="53" presetClass="entr" presetSubtype="16"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200" fill="hold"/>
                                        <p:tgtEl>
                                          <p:spTgt spid="18"/>
                                        </p:tgtEl>
                                        <p:attrNameLst>
                                          <p:attrName>ppt_w</p:attrName>
                                        </p:attrNameLst>
                                      </p:cBhvr>
                                      <p:tavLst>
                                        <p:tav tm="0">
                                          <p:val>
                                            <p:fltVal val="0"/>
                                          </p:val>
                                        </p:tav>
                                        <p:tav tm="100000">
                                          <p:val>
                                            <p:strVal val="#ppt_w"/>
                                          </p:val>
                                        </p:tav>
                                      </p:tavLst>
                                    </p:anim>
                                    <p:anim calcmode="lin" valueType="num">
                                      <p:cBhvr>
                                        <p:cTn id="48" dur="200" fill="hold"/>
                                        <p:tgtEl>
                                          <p:spTgt spid="18"/>
                                        </p:tgtEl>
                                        <p:attrNameLst>
                                          <p:attrName>ppt_h</p:attrName>
                                        </p:attrNameLst>
                                      </p:cBhvr>
                                      <p:tavLst>
                                        <p:tav tm="0">
                                          <p:val>
                                            <p:fltVal val="0"/>
                                          </p:val>
                                        </p:tav>
                                        <p:tav tm="100000">
                                          <p:val>
                                            <p:strVal val="#ppt_h"/>
                                          </p:val>
                                        </p:tav>
                                      </p:tavLst>
                                    </p:anim>
                                    <p:animEffect transition="in" filter="fade">
                                      <p:cBhvr>
                                        <p:cTn id="49" dur="2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fade">
                                      <p:cBhvr>
                                        <p:cTn id="54" dur="1000"/>
                                        <p:tgtEl>
                                          <p:spTgt spid="35"/>
                                        </p:tgtEl>
                                      </p:cBhvr>
                                    </p:animEffect>
                                    <p:anim calcmode="lin" valueType="num">
                                      <p:cBhvr>
                                        <p:cTn id="55" dur="1000" fill="hold"/>
                                        <p:tgtEl>
                                          <p:spTgt spid="35"/>
                                        </p:tgtEl>
                                        <p:attrNameLst>
                                          <p:attrName>ppt_x</p:attrName>
                                        </p:attrNameLst>
                                      </p:cBhvr>
                                      <p:tavLst>
                                        <p:tav tm="0">
                                          <p:val>
                                            <p:strVal val="#ppt_x"/>
                                          </p:val>
                                        </p:tav>
                                        <p:tav tm="100000">
                                          <p:val>
                                            <p:strVal val="#ppt_x"/>
                                          </p:val>
                                        </p:tav>
                                      </p:tavLst>
                                    </p:anim>
                                    <p:anim calcmode="lin" valueType="num">
                                      <p:cBhvr>
                                        <p:cTn id="5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1000"/>
                                        <p:tgtEl>
                                          <p:spTgt spid="36"/>
                                        </p:tgtEl>
                                      </p:cBhvr>
                                    </p:animEffect>
                                    <p:anim calcmode="lin" valueType="num">
                                      <p:cBhvr>
                                        <p:cTn id="62" dur="1000" fill="hold"/>
                                        <p:tgtEl>
                                          <p:spTgt spid="36"/>
                                        </p:tgtEl>
                                        <p:attrNameLst>
                                          <p:attrName>ppt_x</p:attrName>
                                        </p:attrNameLst>
                                      </p:cBhvr>
                                      <p:tavLst>
                                        <p:tav tm="0">
                                          <p:val>
                                            <p:strVal val="#ppt_x"/>
                                          </p:val>
                                        </p:tav>
                                        <p:tav tm="100000">
                                          <p:val>
                                            <p:strVal val="#ppt_x"/>
                                          </p:val>
                                        </p:tav>
                                      </p:tavLst>
                                    </p:anim>
                                    <p:anim calcmode="lin" valueType="num">
                                      <p:cBhvr>
                                        <p:cTn id="6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8"/>
                                        </p:tgtEl>
                                        <p:attrNameLst>
                                          <p:attrName>style.visibility</p:attrName>
                                        </p:attrNameLst>
                                      </p:cBhvr>
                                      <p:to>
                                        <p:strVal val="visible"/>
                                      </p:to>
                                    </p:set>
                                    <p:animEffect transition="in" filter="fade">
                                      <p:cBhvr>
                                        <p:cTn id="68" dur="500"/>
                                        <p:tgtEl>
                                          <p:spTgt spid="8"/>
                                        </p:tgtEl>
                                      </p:cBhvr>
                                    </p:animEffect>
                                  </p:childTnLst>
                                </p:cTn>
                              </p:par>
                            </p:childTnLst>
                          </p:cTn>
                        </p:par>
                        <p:par>
                          <p:cTn id="69" fill="hold">
                            <p:stCondLst>
                              <p:cond delay="500"/>
                            </p:stCondLst>
                            <p:childTnLst>
                              <p:par>
                                <p:cTn id="70" presetID="53" presetClass="entr" presetSubtype="16" fill="hold" grpId="0" nodeType="afterEffect">
                                  <p:stCondLst>
                                    <p:cond delay="0"/>
                                  </p:stCondLst>
                                  <p:childTnLst>
                                    <p:set>
                                      <p:cBhvr>
                                        <p:cTn id="71" dur="1" fill="hold">
                                          <p:stCondLst>
                                            <p:cond delay="0"/>
                                          </p:stCondLst>
                                        </p:cTn>
                                        <p:tgtEl>
                                          <p:spTgt spid="19"/>
                                        </p:tgtEl>
                                        <p:attrNameLst>
                                          <p:attrName>style.visibility</p:attrName>
                                        </p:attrNameLst>
                                      </p:cBhvr>
                                      <p:to>
                                        <p:strVal val="visible"/>
                                      </p:to>
                                    </p:set>
                                    <p:anim calcmode="lin" valueType="num">
                                      <p:cBhvr>
                                        <p:cTn id="72" dur="200" fill="hold"/>
                                        <p:tgtEl>
                                          <p:spTgt spid="19"/>
                                        </p:tgtEl>
                                        <p:attrNameLst>
                                          <p:attrName>ppt_w</p:attrName>
                                        </p:attrNameLst>
                                      </p:cBhvr>
                                      <p:tavLst>
                                        <p:tav tm="0">
                                          <p:val>
                                            <p:fltVal val="0"/>
                                          </p:val>
                                        </p:tav>
                                        <p:tav tm="100000">
                                          <p:val>
                                            <p:strVal val="#ppt_w"/>
                                          </p:val>
                                        </p:tav>
                                      </p:tavLst>
                                    </p:anim>
                                    <p:anim calcmode="lin" valueType="num">
                                      <p:cBhvr>
                                        <p:cTn id="73" dur="200" fill="hold"/>
                                        <p:tgtEl>
                                          <p:spTgt spid="19"/>
                                        </p:tgtEl>
                                        <p:attrNameLst>
                                          <p:attrName>ppt_h</p:attrName>
                                        </p:attrNameLst>
                                      </p:cBhvr>
                                      <p:tavLst>
                                        <p:tav tm="0">
                                          <p:val>
                                            <p:fltVal val="0"/>
                                          </p:val>
                                        </p:tav>
                                        <p:tav tm="100000">
                                          <p:val>
                                            <p:strVal val="#ppt_h"/>
                                          </p:val>
                                        </p:tav>
                                      </p:tavLst>
                                    </p:anim>
                                    <p:animEffect transition="in" filter="fade">
                                      <p:cBhvr>
                                        <p:cTn id="74" dur="200"/>
                                        <p:tgtEl>
                                          <p:spTgt spid="19"/>
                                        </p:tgtEl>
                                      </p:cBhvr>
                                    </p:animEffect>
                                  </p:childTnLst>
                                </p:cTn>
                              </p:par>
                            </p:childTnLst>
                          </p:cTn>
                        </p:par>
                        <p:par>
                          <p:cTn id="75" fill="hold">
                            <p:stCondLst>
                              <p:cond delay="700"/>
                            </p:stCondLst>
                            <p:childTnLst>
                              <p:par>
                                <p:cTn id="76" presetID="53" presetClass="entr" presetSubtype="16" fill="hold" grpId="0" nodeType="afterEffect">
                                  <p:stCondLst>
                                    <p:cond delay="0"/>
                                  </p:stCondLst>
                                  <p:childTnLst>
                                    <p:set>
                                      <p:cBhvr>
                                        <p:cTn id="77" dur="1" fill="hold">
                                          <p:stCondLst>
                                            <p:cond delay="0"/>
                                          </p:stCondLst>
                                        </p:cTn>
                                        <p:tgtEl>
                                          <p:spTgt spid="20"/>
                                        </p:tgtEl>
                                        <p:attrNameLst>
                                          <p:attrName>style.visibility</p:attrName>
                                        </p:attrNameLst>
                                      </p:cBhvr>
                                      <p:to>
                                        <p:strVal val="visible"/>
                                      </p:to>
                                    </p:set>
                                    <p:anim calcmode="lin" valueType="num">
                                      <p:cBhvr>
                                        <p:cTn id="78" dur="200" fill="hold"/>
                                        <p:tgtEl>
                                          <p:spTgt spid="20"/>
                                        </p:tgtEl>
                                        <p:attrNameLst>
                                          <p:attrName>ppt_w</p:attrName>
                                        </p:attrNameLst>
                                      </p:cBhvr>
                                      <p:tavLst>
                                        <p:tav tm="0">
                                          <p:val>
                                            <p:fltVal val="0"/>
                                          </p:val>
                                        </p:tav>
                                        <p:tav tm="100000">
                                          <p:val>
                                            <p:strVal val="#ppt_w"/>
                                          </p:val>
                                        </p:tav>
                                      </p:tavLst>
                                    </p:anim>
                                    <p:anim calcmode="lin" valueType="num">
                                      <p:cBhvr>
                                        <p:cTn id="79" dur="200" fill="hold"/>
                                        <p:tgtEl>
                                          <p:spTgt spid="20"/>
                                        </p:tgtEl>
                                        <p:attrNameLst>
                                          <p:attrName>ppt_h</p:attrName>
                                        </p:attrNameLst>
                                      </p:cBhvr>
                                      <p:tavLst>
                                        <p:tav tm="0">
                                          <p:val>
                                            <p:fltVal val="0"/>
                                          </p:val>
                                        </p:tav>
                                        <p:tav tm="100000">
                                          <p:val>
                                            <p:strVal val="#ppt_h"/>
                                          </p:val>
                                        </p:tav>
                                      </p:tavLst>
                                    </p:anim>
                                    <p:animEffect transition="in" filter="fade">
                                      <p:cBhvr>
                                        <p:cTn id="80" dur="200"/>
                                        <p:tgtEl>
                                          <p:spTgt spid="20"/>
                                        </p:tgtEl>
                                      </p:cBhvr>
                                    </p:animEffect>
                                  </p:childTnLst>
                                </p:cTn>
                              </p:par>
                            </p:childTnLst>
                          </p:cTn>
                        </p:par>
                        <p:par>
                          <p:cTn id="81" fill="hold">
                            <p:stCondLst>
                              <p:cond delay="900"/>
                            </p:stCondLst>
                            <p:childTnLst>
                              <p:par>
                                <p:cTn id="82" presetID="53" presetClass="entr" presetSubtype="16" fill="hold" grpId="0" nodeType="after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p:cTn id="84" dur="200" fill="hold"/>
                                        <p:tgtEl>
                                          <p:spTgt spid="21"/>
                                        </p:tgtEl>
                                        <p:attrNameLst>
                                          <p:attrName>ppt_w</p:attrName>
                                        </p:attrNameLst>
                                      </p:cBhvr>
                                      <p:tavLst>
                                        <p:tav tm="0">
                                          <p:val>
                                            <p:fltVal val="0"/>
                                          </p:val>
                                        </p:tav>
                                        <p:tav tm="100000">
                                          <p:val>
                                            <p:strVal val="#ppt_w"/>
                                          </p:val>
                                        </p:tav>
                                      </p:tavLst>
                                    </p:anim>
                                    <p:anim calcmode="lin" valueType="num">
                                      <p:cBhvr>
                                        <p:cTn id="85" dur="200" fill="hold"/>
                                        <p:tgtEl>
                                          <p:spTgt spid="21"/>
                                        </p:tgtEl>
                                        <p:attrNameLst>
                                          <p:attrName>ppt_h</p:attrName>
                                        </p:attrNameLst>
                                      </p:cBhvr>
                                      <p:tavLst>
                                        <p:tav tm="0">
                                          <p:val>
                                            <p:fltVal val="0"/>
                                          </p:val>
                                        </p:tav>
                                        <p:tav tm="100000">
                                          <p:val>
                                            <p:strVal val="#ppt_h"/>
                                          </p:val>
                                        </p:tav>
                                      </p:tavLst>
                                    </p:anim>
                                    <p:animEffect transition="in" filter="fade">
                                      <p:cBhvr>
                                        <p:cTn id="86" dur="200"/>
                                        <p:tgtEl>
                                          <p:spTgt spid="21"/>
                                        </p:tgtEl>
                                      </p:cBhvr>
                                    </p:animEffect>
                                  </p:childTnLst>
                                </p:cTn>
                              </p:par>
                            </p:childTnLst>
                          </p:cTn>
                        </p:par>
                        <p:par>
                          <p:cTn id="87" fill="hold">
                            <p:stCondLst>
                              <p:cond delay="1100"/>
                            </p:stCondLst>
                            <p:childTnLst>
                              <p:par>
                                <p:cTn id="88" presetID="53" presetClass="entr" presetSubtype="16" fill="hold" grpId="0" nodeType="afterEffect">
                                  <p:stCondLst>
                                    <p:cond delay="0"/>
                                  </p:stCondLst>
                                  <p:childTnLst>
                                    <p:set>
                                      <p:cBhvr>
                                        <p:cTn id="89" dur="1" fill="hold">
                                          <p:stCondLst>
                                            <p:cond delay="0"/>
                                          </p:stCondLst>
                                        </p:cTn>
                                        <p:tgtEl>
                                          <p:spTgt spid="22"/>
                                        </p:tgtEl>
                                        <p:attrNameLst>
                                          <p:attrName>style.visibility</p:attrName>
                                        </p:attrNameLst>
                                      </p:cBhvr>
                                      <p:to>
                                        <p:strVal val="visible"/>
                                      </p:to>
                                    </p:set>
                                    <p:anim calcmode="lin" valueType="num">
                                      <p:cBhvr>
                                        <p:cTn id="90" dur="200" fill="hold"/>
                                        <p:tgtEl>
                                          <p:spTgt spid="22"/>
                                        </p:tgtEl>
                                        <p:attrNameLst>
                                          <p:attrName>ppt_w</p:attrName>
                                        </p:attrNameLst>
                                      </p:cBhvr>
                                      <p:tavLst>
                                        <p:tav tm="0">
                                          <p:val>
                                            <p:fltVal val="0"/>
                                          </p:val>
                                        </p:tav>
                                        <p:tav tm="100000">
                                          <p:val>
                                            <p:strVal val="#ppt_w"/>
                                          </p:val>
                                        </p:tav>
                                      </p:tavLst>
                                    </p:anim>
                                    <p:anim calcmode="lin" valueType="num">
                                      <p:cBhvr>
                                        <p:cTn id="91" dur="200" fill="hold"/>
                                        <p:tgtEl>
                                          <p:spTgt spid="22"/>
                                        </p:tgtEl>
                                        <p:attrNameLst>
                                          <p:attrName>ppt_h</p:attrName>
                                        </p:attrNameLst>
                                      </p:cBhvr>
                                      <p:tavLst>
                                        <p:tav tm="0">
                                          <p:val>
                                            <p:fltVal val="0"/>
                                          </p:val>
                                        </p:tav>
                                        <p:tav tm="100000">
                                          <p:val>
                                            <p:strVal val="#ppt_h"/>
                                          </p:val>
                                        </p:tav>
                                      </p:tavLst>
                                    </p:anim>
                                    <p:animEffect transition="in" filter="fade">
                                      <p:cBhvr>
                                        <p:cTn id="92" dur="200"/>
                                        <p:tgtEl>
                                          <p:spTgt spid="22"/>
                                        </p:tgtEl>
                                      </p:cBhvr>
                                    </p:animEffect>
                                  </p:childTnLst>
                                </p:cTn>
                              </p:par>
                            </p:childTnLst>
                          </p:cTn>
                        </p:par>
                        <p:par>
                          <p:cTn id="93" fill="hold">
                            <p:stCondLst>
                              <p:cond delay="1300"/>
                            </p:stCondLst>
                            <p:childTnLst>
                              <p:par>
                                <p:cTn id="94" presetID="53" presetClass="entr" presetSubtype="16" fill="hold" grpId="0" nodeType="afterEffect">
                                  <p:stCondLst>
                                    <p:cond delay="0"/>
                                  </p:stCondLst>
                                  <p:childTnLst>
                                    <p:set>
                                      <p:cBhvr>
                                        <p:cTn id="95" dur="1" fill="hold">
                                          <p:stCondLst>
                                            <p:cond delay="0"/>
                                          </p:stCondLst>
                                        </p:cTn>
                                        <p:tgtEl>
                                          <p:spTgt spid="23"/>
                                        </p:tgtEl>
                                        <p:attrNameLst>
                                          <p:attrName>style.visibility</p:attrName>
                                        </p:attrNameLst>
                                      </p:cBhvr>
                                      <p:to>
                                        <p:strVal val="visible"/>
                                      </p:to>
                                    </p:set>
                                    <p:anim calcmode="lin" valueType="num">
                                      <p:cBhvr>
                                        <p:cTn id="96" dur="200" fill="hold"/>
                                        <p:tgtEl>
                                          <p:spTgt spid="23"/>
                                        </p:tgtEl>
                                        <p:attrNameLst>
                                          <p:attrName>ppt_w</p:attrName>
                                        </p:attrNameLst>
                                      </p:cBhvr>
                                      <p:tavLst>
                                        <p:tav tm="0">
                                          <p:val>
                                            <p:fltVal val="0"/>
                                          </p:val>
                                        </p:tav>
                                        <p:tav tm="100000">
                                          <p:val>
                                            <p:strVal val="#ppt_w"/>
                                          </p:val>
                                        </p:tav>
                                      </p:tavLst>
                                    </p:anim>
                                    <p:anim calcmode="lin" valueType="num">
                                      <p:cBhvr>
                                        <p:cTn id="97" dur="200" fill="hold"/>
                                        <p:tgtEl>
                                          <p:spTgt spid="23"/>
                                        </p:tgtEl>
                                        <p:attrNameLst>
                                          <p:attrName>ppt_h</p:attrName>
                                        </p:attrNameLst>
                                      </p:cBhvr>
                                      <p:tavLst>
                                        <p:tav tm="0">
                                          <p:val>
                                            <p:fltVal val="0"/>
                                          </p:val>
                                        </p:tav>
                                        <p:tav tm="100000">
                                          <p:val>
                                            <p:strVal val="#ppt_h"/>
                                          </p:val>
                                        </p:tav>
                                      </p:tavLst>
                                    </p:anim>
                                    <p:animEffect transition="in" filter="fade">
                                      <p:cBhvr>
                                        <p:cTn id="98" dur="200"/>
                                        <p:tgtEl>
                                          <p:spTgt spid="23"/>
                                        </p:tgtEl>
                                      </p:cBhvr>
                                    </p:animEffect>
                                  </p:childTnLst>
                                </p:cTn>
                              </p:par>
                            </p:childTnLst>
                          </p:cTn>
                        </p:par>
                        <p:par>
                          <p:cTn id="99" fill="hold">
                            <p:stCondLst>
                              <p:cond delay="1500"/>
                            </p:stCondLst>
                            <p:childTnLst>
                              <p:par>
                                <p:cTn id="100" presetID="53" presetClass="entr" presetSubtype="16" fill="hold" grpId="0" nodeType="afterEffect">
                                  <p:stCondLst>
                                    <p:cond delay="0"/>
                                  </p:stCondLst>
                                  <p:childTnLst>
                                    <p:set>
                                      <p:cBhvr>
                                        <p:cTn id="101" dur="1" fill="hold">
                                          <p:stCondLst>
                                            <p:cond delay="0"/>
                                          </p:stCondLst>
                                        </p:cTn>
                                        <p:tgtEl>
                                          <p:spTgt spid="24"/>
                                        </p:tgtEl>
                                        <p:attrNameLst>
                                          <p:attrName>style.visibility</p:attrName>
                                        </p:attrNameLst>
                                      </p:cBhvr>
                                      <p:to>
                                        <p:strVal val="visible"/>
                                      </p:to>
                                    </p:set>
                                    <p:anim calcmode="lin" valueType="num">
                                      <p:cBhvr>
                                        <p:cTn id="102" dur="200" fill="hold"/>
                                        <p:tgtEl>
                                          <p:spTgt spid="24"/>
                                        </p:tgtEl>
                                        <p:attrNameLst>
                                          <p:attrName>ppt_w</p:attrName>
                                        </p:attrNameLst>
                                      </p:cBhvr>
                                      <p:tavLst>
                                        <p:tav tm="0">
                                          <p:val>
                                            <p:fltVal val="0"/>
                                          </p:val>
                                        </p:tav>
                                        <p:tav tm="100000">
                                          <p:val>
                                            <p:strVal val="#ppt_w"/>
                                          </p:val>
                                        </p:tav>
                                      </p:tavLst>
                                    </p:anim>
                                    <p:anim calcmode="lin" valueType="num">
                                      <p:cBhvr>
                                        <p:cTn id="103" dur="200" fill="hold"/>
                                        <p:tgtEl>
                                          <p:spTgt spid="24"/>
                                        </p:tgtEl>
                                        <p:attrNameLst>
                                          <p:attrName>ppt_h</p:attrName>
                                        </p:attrNameLst>
                                      </p:cBhvr>
                                      <p:tavLst>
                                        <p:tav tm="0">
                                          <p:val>
                                            <p:fltVal val="0"/>
                                          </p:val>
                                        </p:tav>
                                        <p:tav tm="100000">
                                          <p:val>
                                            <p:strVal val="#ppt_h"/>
                                          </p:val>
                                        </p:tav>
                                      </p:tavLst>
                                    </p:anim>
                                    <p:animEffect transition="in" filter="fade">
                                      <p:cBhvr>
                                        <p:cTn id="104" dur="200"/>
                                        <p:tgtEl>
                                          <p:spTgt spid="24"/>
                                        </p:tgtEl>
                                      </p:cBhvr>
                                    </p:animEffect>
                                  </p:childTnLst>
                                </p:cTn>
                              </p:par>
                            </p:childTnLst>
                          </p:cTn>
                        </p:par>
                        <p:par>
                          <p:cTn id="105" fill="hold">
                            <p:stCondLst>
                              <p:cond delay="1700"/>
                            </p:stCondLst>
                            <p:childTnLst>
                              <p:par>
                                <p:cTn id="106" presetID="53" presetClass="entr" presetSubtype="16" fill="hold" grpId="0" nodeType="afterEffect">
                                  <p:stCondLst>
                                    <p:cond delay="0"/>
                                  </p:stCondLst>
                                  <p:childTnLst>
                                    <p:set>
                                      <p:cBhvr>
                                        <p:cTn id="107" dur="1" fill="hold">
                                          <p:stCondLst>
                                            <p:cond delay="0"/>
                                          </p:stCondLst>
                                        </p:cTn>
                                        <p:tgtEl>
                                          <p:spTgt spid="25"/>
                                        </p:tgtEl>
                                        <p:attrNameLst>
                                          <p:attrName>style.visibility</p:attrName>
                                        </p:attrNameLst>
                                      </p:cBhvr>
                                      <p:to>
                                        <p:strVal val="visible"/>
                                      </p:to>
                                    </p:set>
                                    <p:anim calcmode="lin" valueType="num">
                                      <p:cBhvr>
                                        <p:cTn id="108" dur="200" fill="hold"/>
                                        <p:tgtEl>
                                          <p:spTgt spid="25"/>
                                        </p:tgtEl>
                                        <p:attrNameLst>
                                          <p:attrName>ppt_w</p:attrName>
                                        </p:attrNameLst>
                                      </p:cBhvr>
                                      <p:tavLst>
                                        <p:tav tm="0">
                                          <p:val>
                                            <p:fltVal val="0"/>
                                          </p:val>
                                        </p:tav>
                                        <p:tav tm="100000">
                                          <p:val>
                                            <p:strVal val="#ppt_w"/>
                                          </p:val>
                                        </p:tav>
                                      </p:tavLst>
                                    </p:anim>
                                    <p:anim calcmode="lin" valueType="num">
                                      <p:cBhvr>
                                        <p:cTn id="109" dur="200" fill="hold"/>
                                        <p:tgtEl>
                                          <p:spTgt spid="25"/>
                                        </p:tgtEl>
                                        <p:attrNameLst>
                                          <p:attrName>ppt_h</p:attrName>
                                        </p:attrNameLst>
                                      </p:cBhvr>
                                      <p:tavLst>
                                        <p:tav tm="0">
                                          <p:val>
                                            <p:fltVal val="0"/>
                                          </p:val>
                                        </p:tav>
                                        <p:tav tm="100000">
                                          <p:val>
                                            <p:strVal val="#ppt_h"/>
                                          </p:val>
                                        </p:tav>
                                      </p:tavLst>
                                    </p:anim>
                                    <p:animEffect transition="in" filter="fade">
                                      <p:cBhvr>
                                        <p:cTn id="110" dur="200"/>
                                        <p:tgtEl>
                                          <p:spTgt spid="25"/>
                                        </p:tgtEl>
                                      </p:cBhvr>
                                    </p:animEffect>
                                  </p:childTnLst>
                                </p:cTn>
                              </p:par>
                            </p:childTnLst>
                          </p:cTn>
                        </p:par>
                        <p:par>
                          <p:cTn id="111" fill="hold">
                            <p:stCondLst>
                              <p:cond delay="1900"/>
                            </p:stCondLst>
                            <p:childTnLst>
                              <p:par>
                                <p:cTn id="112" presetID="53" presetClass="entr" presetSubtype="16" fill="hold" grpId="0" nodeType="afterEffect">
                                  <p:stCondLst>
                                    <p:cond delay="0"/>
                                  </p:stCondLst>
                                  <p:childTnLst>
                                    <p:set>
                                      <p:cBhvr>
                                        <p:cTn id="113" dur="1" fill="hold">
                                          <p:stCondLst>
                                            <p:cond delay="0"/>
                                          </p:stCondLst>
                                        </p:cTn>
                                        <p:tgtEl>
                                          <p:spTgt spid="26"/>
                                        </p:tgtEl>
                                        <p:attrNameLst>
                                          <p:attrName>style.visibility</p:attrName>
                                        </p:attrNameLst>
                                      </p:cBhvr>
                                      <p:to>
                                        <p:strVal val="visible"/>
                                      </p:to>
                                    </p:set>
                                    <p:anim calcmode="lin" valueType="num">
                                      <p:cBhvr>
                                        <p:cTn id="114" dur="200" fill="hold"/>
                                        <p:tgtEl>
                                          <p:spTgt spid="26"/>
                                        </p:tgtEl>
                                        <p:attrNameLst>
                                          <p:attrName>ppt_w</p:attrName>
                                        </p:attrNameLst>
                                      </p:cBhvr>
                                      <p:tavLst>
                                        <p:tav tm="0">
                                          <p:val>
                                            <p:fltVal val="0"/>
                                          </p:val>
                                        </p:tav>
                                        <p:tav tm="100000">
                                          <p:val>
                                            <p:strVal val="#ppt_w"/>
                                          </p:val>
                                        </p:tav>
                                      </p:tavLst>
                                    </p:anim>
                                    <p:anim calcmode="lin" valueType="num">
                                      <p:cBhvr>
                                        <p:cTn id="115" dur="200" fill="hold"/>
                                        <p:tgtEl>
                                          <p:spTgt spid="26"/>
                                        </p:tgtEl>
                                        <p:attrNameLst>
                                          <p:attrName>ppt_h</p:attrName>
                                        </p:attrNameLst>
                                      </p:cBhvr>
                                      <p:tavLst>
                                        <p:tav tm="0">
                                          <p:val>
                                            <p:fltVal val="0"/>
                                          </p:val>
                                        </p:tav>
                                        <p:tav tm="100000">
                                          <p:val>
                                            <p:strVal val="#ppt_h"/>
                                          </p:val>
                                        </p:tav>
                                      </p:tavLst>
                                    </p:anim>
                                    <p:animEffect transition="in" filter="fade">
                                      <p:cBhvr>
                                        <p:cTn id="116" dur="200"/>
                                        <p:tgtEl>
                                          <p:spTgt spid="26"/>
                                        </p:tgtEl>
                                      </p:cBhvr>
                                    </p:animEffect>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grpId="0"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1000"/>
                                        <p:tgtEl>
                                          <p:spTgt spid="37"/>
                                        </p:tgtEl>
                                      </p:cBhvr>
                                    </p:animEffect>
                                    <p:anim calcmode="lin" valueType="num">
                                      <p:cBhvr>
                                        <p:cTn id="122" dur="1000" fill="hold"/>
                                        <p:tgtEl>
                                          <p:spTgt spid="37"/>
                                        </p:tgtEl>
                                        <p:attrNameLst>
                                          <p:attrName>ppt_x</p:attrName>
                                        </p:attrNameLst>
                                      </p:cBhvr>
                                      <p:tavLst>
                                        <p:tav tm="0">
                                          <p:val>
                                            <p:strVal val="#ppt_x"/>
                                          </p:val>
                                        </p:tav>
                                        <p:tav tm="100000">
                                          <p:val>
                                            <p:strVal val="#ppt_x"/>
                                          </p:val>
                                        </p:tav>
                                      </p:tavLst>
                                    </p:anim>
                                    <p:anim calcmode="lin" valueType="num">
                                      <p:cBhvr>
                                        <p:cTn id="1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fade">
                                      <p:cBhvr>
                                        <p:cTn id="128" dur="1000"/>
                                        <p:tgtEl>
                                          <p:spTgt spid="39"/>
                                        </p:tgtEl>
                                      </p:cBhvr>
                                    </p:animEffect>
                                    <p:anim calcmode="lin" valueType="num">
                                      <p:cBhvr>
                                        <p:cTn id="129" dur="1000" fill="hold"/>
                                        <p:tgtEl>
                                          <p:spTgt spid="39"/>
                                        </p:tgtEl>
                                        <p:attrNameLst>
                                          <p:attrName>ppt_x</p:attrName>
                                        </p:attrNameLst>
                                      </p:cBhvr>
                                      <p:tavLst>
                                        <p:tav tm="0">
                                          <p:val>
                                            <p:strVal val="#ppt_x"/>
                                          </p:val>
                                        </p:tav>
                                        <p:tav tm="100000">
                                          <p:val>
                                            <p:strVal val="#ppt_x"/>
                                          </p:val>
                                        </p:tav>
                                      </p:tavLst>
                                    </p:anim>
                                    <p:anim calcmode="lin" valueType="num">
                                      <p:cBhvr>
                                        <p:cTn id="13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9"/>
                                        </p:tgtEl>
                                        <p:attrNameLst>
                                          <p:attrName>style.visibility</p:attrName>
                                        </p:attrNameLst>
                                      </p:cBhvr>
                                      <p:to>
                                        <p:strVal val="visible"/>
                                      </p:to>
                                    </p:set>
                                    <p:animEffect transition="in" filter="fade">
                                      <p:cBhvr>
                                        <p:cTn id="135" dur="500"/>
                                        <p:tgtEl>
                                          <p:spTgt spid="9"/>
                                        </p:tgtEl>
                                      </p:cBhvr>
                                    </p:animEffect>
                                  </p:childTnLst>
                                </p:cTn>
                              </p:par>
                            </p:childTnLst>
                          </p:cTn>
                        </p:par>
                        <p:par>
                          <p:cTn id="136" fill="hold">
                            <p:stCondLst>
                              <p:cond delay="500"/>
                            </p:stCondLst>
                            <p:childTnLst>
                              <p:par>
                                <p:cTn id="137" presetID="53" presetClass="entr" presetSubtype="16" fill="hold" grpId="0" nodeType="afterEffect">
                                  <p:stCondLst>
                                    <p:cond delay="0"/>
                                  </p:stCondLst>
                                  <p:childTnLst>
                                    <p:set>
                                      <p:cBhvr>
                                        <p:cTn id="138" dur="1" fill="hold">
                                          <p:stCondLst>
                                            <p:cond delay="0"/>
                                          </p:stCondLst>
                                        </p:cTn>
                                        <p:tgtEl>
                                          <p:spTgt spid="27"/>
                                        </p:tgtEl>
                                        <p:attrNameLst>
                                          <p:attrName>style.visibility</p:attrName>
                                        </p:attrNameLst>
                                      </p:cBhvr>
                                      <p:to>
                                        <p:strVal val="visible"/>
                                      </p:to>
                                    </p:set>
                                    <p:anim calcmode="lin" valueType="num">
                                      <p:cBhvr>
                                        <p:cTn id="139" dur="200" fill="hold"/>
                                        <p:tgtEl>
                                          <p:spTgt spid="27"/>
                                        </p:tgtEl>
                                        <p:attrNameLst>
                                          <p:attrName>ppt_w</p:attrName>
                                        </p:attrNameLst>
                                      </p:cBhvr>
                                      <p:tavLst>
                                        <p:tav tm="0">
                                          <p:val>
                                            <p:fltVal val="0"/>
                                          </p:val>
                                        </p:tav>
                                        <p:tav tm="100000">
                                          <p:val>
                                            <p:strVal val="#ppt_w"/>
                                          </p:val>
                                        </p:tav>
                                      </p:tavLst>
                                    </p:anim>
                                    <p:anim calcmode="lin" valueType="num">
                                      <p:cBhvr>
                                        <p:cTn id="140" dur="200" fill="hold"/>
                                        <p:tgtEl>
                                          <p:spTgt spid="27"/>
                                        </p:tgtEl>
                                        <p:attrNameLst>
                                          <p:attrName>ppt_h</p:attrName>
                                        </p:attrNameLst>
                                      </p:cBhvr>
                                      <p:tavLst>
                                        <p:tav tm="0">
                                          <p:val>
                                            <p:fltVal val="0"/>
                                          </p:val>
                                        </p:tav>
                                        <p:tav tm="100000">
                                          <p:val>
                                            <p:strVal val="#ppt_h"/>
                                          </p:val>
                                        </p:tav>
                                      </p:tavLst>
                                    </p:anim>
                                    <p:animEffect transition="in" filter="fade">
                                      <p:cBhvr>
                                        <p:cTn id="141" dur="200"/>
                                        <p:tgtEl>
                                          <p:spTgt spid="27"/>
                                        </p:tgtEl>
                                      </p:cBhvr>
                                    </p:animEffect>
                                  </p:childTnLst>
                                </p:cTn>
                              </p:par>
                            </p:childTnLst>
                          </p:cTn>
                        </p:par>
                        <p:par>
                          <p:cTn id="142" fill="hold">
                            <p:stCondLst>
                              <p:cond delay="700"/>
                            </p:stCondLst>
                            <p:childTnLst>
                              <p:par>
                                <p:cTn id="143" presetID="53" presetClass="entr" presetSubtype="16" fill="hold" grpId="0" nodeType="afterEffect">
                                  <p:stCondLst>
                                    <p:cond delay="0"/>
                                  </p:stCondLst>
                                  <p:childTnLst>
                                    <p:set>
                                      <p:cBhvr>
                                        <p:cTn id="144" dur="1" fill="hold">
                                          <p:stCondLst>
                                            <p:cond delay="0"/>
                                          </p:stCondLst>
                                        </p:cTn>
                                        <p:tgtEl>
                                          <p:spTgt spid="28"/>
                                        </p:tgtEl>
                                        <p:attrNameLst>
                                          <p:attrName>style.visibility</p:attrName>
                                        </p:attrNameLst>
                                      </p:cBhvr>
                                      <p:to>
                                        <p:strVal val="visible"/>
                                      </p:to>
                                    </p:set>
                                    <p:anim calcmode="lin" valueType="num">
                                      <p:cBhvr>
                                        <p:cTn id="145" dur="200" fill="hold"/>
                                        <p:tgtEl>
                                          <p:spTgt spid="28"/>
                                        </p:tgtEl>
                                        <p:attrNameLst>
                                          <p:attrName>ppt_w</p:attrName>
                                        </p:attrNameLst>
                                      </p:cBhvr>
                                      <p:tavLst>
                                        <p:tav tm="0">
                                          <p:val>
                                            <p:fltVal val="0"/>
                                          </p:val>
                                        </p:tav>
                                        <p:tav tm="100000">
                                          <p:val>
                                            <p:strVal val="#ppt_w"/>
                                          </p:val>
                                        </p:tav>
                                      </p:tavLst>
                                    </p:anim>
                                    <p:anim calcmode="lin" valueType="num">
                                      <p:cBhvr>
                                        <p:cTn id="146" dur="200" fill="hold"/>
                                        <p:tgtEl>
                                          <p:spTgt spid="28"/>
                                        </p:tgtEl>
                                        <p:attrNameLst>
                                          <p:attrName>ppt_h</p:attrName>
                                        </p:attrNameLst>
                                      </p:cBhvr>
                                      <p:tavLst>
                                        <p:tav tm="0">
                                          <p:val>
                                            <p:fltVal val="0"/>
                                          </p:val>
                                        </p:tav>
                                        <p:tav tm="100000">
                                          <p:val>
                                            <p:strVal val="#ppt_h"/>
                                          </p:val>
                                        </p:tav>
                                      </p:tavLst>
                                    </p:anim>
                                    <p:animEffect transition="in" filter="fade">
                                      <p:cBhvr>
                                        <p:cTn id="147" dur="200"/>
                                        <p:tgtEl>
                                          <p:spTgt spid="28"/>
                                        </p:tgtEl>
                                      </p:cBhvr>
                                    </p:animEffect>
                                  </p:childTnLst>
                                </p:cTn>
                              </p:par>
                            </p:childTnLst>
                          </p:cTn>
                        </p:par>
                        <p:par>
                          <p:cTn id="148" fill="hold">
                            <p:stCondLst>
                              <p:cond delay="900"/>
                            </p:stCondLst>
                            <p:childTnLst>
                              <p:par>
                                <p:cTn id="149" presetID="53" presetClass="entr" presetSubtype="16" fill="hold" grpId="0" nodeType="afterEffect">
                                  <p:stCondLst>
                                    <p:cond delay="0"/>
                                  </p:stCondLst>
                                  <p:childTnLst>
                                    <p:set>
                                      <p:cBhvr>
                                        <p:cTn id="150" dur="1" fill="hold">
                                          <p:stCondLst>
                                            <p:cond delay="0"/>
                                          </p:stCondLst>
                                        </p:cTn>
                                        <p:tgtEl>
                                          <p:spTgt spid="29"/>
                                        </p:tgtEl>
                                        <p:attrNameLst>
                                          <p:attrName>style.visibility</p:attrName>
                                        </p:attrNameLst>
                                      </p:cBhvr>
                                      <p:to>
                                        <p:strVal val="visible"/>
                                      </p:to>
                                    </p:set>
                                    <p:anim calcmode="lin" valueType="num">
                                      <p:cBhvr>
                                        <p:cTn id="151" dur="200" fill="hold"/>
                                        <p:tgtEl>
                                          <p:spTgt spid="29"/>
                                        </p:tgtEl>
                                        <p:attrNameLst>
                                          <p:attrName>ppt_w</p:attrName>
                                        </p:attrNameLst>
                                      </p:cBhvr>
                                      <p:tavLst>
                                        <p:tav tm="0">
                                          <p:val>
                                            <p:fltVal val="0"/>
                                          </p:val>
                                        </p:tav>
                                        <p:tav tm="100000">
                                          <p:val>
                                            <p:strVal val="#ppt_w"/>
                                          </p:val>
                                        </p:tav>
                                      </p:tavLst>
                                    </p:anim>
                                    <p:anim calcmode="lin" valueType="num">
                                      <p:cBhvr>
                                        <p:cTn id="152" dur="200" fill="hold"/>
                                        <p:tgtEl>
                                          <p:spTgt spid="29"/>
                                        </p:tgtEl>
                                        <p:attrNameLst>
                                          <p:attrName>ppt_h</p:attrName>
                                        </p:attrNameLst>
                                      </p:cBhvr>
                                      <p:tavLst>
                                        <p:tav tm="0">
                                          <p:val>
                                            <p:fltVal val="0"/>
                                          </p:val>
                                        </p:tav>
                                        <p:tav tm="100000">
                                          <p:val>
                                            <p:strVal val="#ppt_h"/>
                                          </p:val>
                                        </p:tav>
                                      </p:tavLst>
                                    </p:anim>
                                    <p:animEffect transition="in" filter="fade">
                                      <p:cBhvr>
                                        <p:cTn id="153" dur="200"/>
                                        <p:tgtEl>
                                          <p:spTgt spid="29"/>
                                        </p:tgtEl>
                                      </p:cBhvr>
                                    </p:animEffect>
                                  </p:childTnLst>
                                </p:cTn>
                              </p:par>
                            </p:childTnLst>
                          </p:cTn>
                        </p:par>
                        <p:par>
                          <p:cTn id="154" fill="hold">
                            <p:stCondLst>
                              <p:cond delay="1100"/>
                            </p:stCondLst>
                            <p:childTnLst>
                              <p:par>
                                <p:cTn id="155" presetID="53" presetClass="entr" presetSubtype="16" fill="hold" grpId="0" nodeType="afterEffect">
                                  <p:stCondLst>
                                    <p:cond delay="0"/>
                                  </p:stCondLst>
                                  <p:childTnLst>
                                    <p:set>
                                      <p:cBhvr>
                                        <p:cTn id="156" dur="1" fill="hold">
                                          <p:stCondLst>
                                            <p:cond delay="0"/>
                                          </p:stCondLst>
                                        </p:cTn>
                                        <p:tgtEl>
                                          <p:spTgt spid="30"/>
                                        </p:tgtEl>
                                        <p:attrNameLst>
                                          <p:attrName>style.visibility</p:attrName>
                                        </p:attrNameLst>
                                      </p:cBhvr>
                                      <p:to>
                                        <p:strVal val="visible"/>
                                      </p:to>
                                    </p:set>
                                    <p:anim calcmode="lin" valueType="num">
                                      <p:cBhvr>
                                        <p:cTn id="157" dur="200" fill="hold"/>
                                        <p:tgtEl>
                                          <p:spTgt spid="30"/>
                                        </p:tgtEl>
                                        <p:attrNameLst>
                                          <p:attrName>ppt_w</p:attrName>
                                        </p:attrNameLst>
                                      </p:cBhvr>
                                      <p:tavLst>
                                        <p:tav tm="0">
                                          <p:val>
                                            <p:fltVal val="0"/>
                                          </p:val>
                                        </p:tav>
                                        <p:tav tm="100000">
                                          <p:val>
                                            <p:strVal val="#ppt_w"/>
                                          </p:val>
                                        </p:tav>
                                      </p:tavLst>
                                    </p:anim>
                                    <p:anim calcmode="lin" valueType="num">
                                      <p:cBhvr>
                                        <p:cTn id="158" dur="200" fill="hold"/>
                                        <p:tgtEl>
                                          <p:spTgt spid="30"/>
                                        </p:tgtEl>
                                        <p:attrNameLst>
                                          <p:attrName>ppt_h</p:attrName>
                                        </p:attrNameLst>
                                      </p:cBhvr>
                                      <p:tavLst>
                                        <p:tav tm="0">
                                          <p:val>
                                            <p:fltVal val="0"/>
                                          </p:val>
                                        </p:tav>
                                        <p:tav tm="100000">
                                          <p:val>
                                            <p:strVal val="#ppt_h"/>
                                          </p:val>
                                        </p:tav>
                                      </p:tavLst>
                                    </p:anim>
                                    <p:animEffect transition="in" filter="fade">
                                      <p:cBhvr>
                                        <p:cTn id="159" dur="200"/>
                                        <p:tgtEl>
                                          <p:spTgt spid="30"/>
                                        </p:tgtEl>
                                      </p:cBhvr>
                                    </p:animEffect>
                                  </p:childTnLst>
                                </p:cTn>
                              </p:par>
                            </p:childTnLst>
                          </p:cTn>
                        </p:par>
                        <p:par>
                          <p:cTn id="160" fill="hold">
                            <p:stCondLst>
                              <p:cond delay="1300"/>
                            </p:stCondLst>
                            <p:childTnLst>
                              <p:par>
                                <p:cTn id="161" presetID="53" presetClass="entr" presetSubtype="16" fill="hold" grpId="0" nodeType="afterEffect">
                                  <p:stCondLst>
                                    <p:cond delay="0"/>
                                  </p:stCondLst>
                                  <p:childTnLst>
                                    <p:set>
                                      <p:cBhvr>
                                        <p:cTn id="162" dur="1" fill="hold">
                                          <p:stCondLst>
                                            <p:cond delay="0"/>
                                          </p:stCondLst>
                                        </p:cTn>
                                        <p:tgtEl>
                                          <p:spTgt spid="31"/>
                                        </p:tgtEl>
                                        <p:attrNameLst>
                                          <p:attrName>style.visibility</p:attrName>
                                        </p:attrNameLst>
                                      </p:cBhvr>
                                      <p:to>
                                        <p:strVal val="visible"/>
                                      </p:to>
                                    </p:set>
                                    <p:anim calcmode="lin" valueType="num">
                                      <p:cBhvr>
                                        <p:cTn id="163" dur="200" fill="hold"/>
                                        <p:tgtEl>
                                          <p:spTgt spid="31"/>
                                        </p:tgtEl>
                                        <p:attrNameLst>
                                          <p:attrName>ppt_w</p:attrName>
                                        </p:attrNameLst>
                                      </p:cBhvr>
                                      <p:tavLst>
                                        <p:tav tm="0">
                                          <p:val>
                                            <p:fltVal val="0"/>
                                          </p:val>
                                        </p:tav>
                                        <p:tav tm="100000">
                                          <p:val>
                                            <p:strVal val="#ppt_w"/>
                                          </p:val>
                                        </p:tav>
                                      </p:tavLst>
                                    </p:anim>
                                    <p:anim calcmode="lin" valueType="num">
                                      <p:cBhvr>
                                        <p:cTn id="164" dur="200" fill="hold"/>
                                        <p:tgtEl>
                                          <p:spTgt spid="31"/>
                                        </p:tgtEl>
                                        <p:attrNameLst>
                                          <p:attrName>ppt_h</p:attrName>
                                        </p:attrNameLst>
                                      </p:cBhvr>
                                      <p:tavLst>
                                        <p:tav tm="0">
                                          <p:val>
                                            <p:fltVal val="0"/>
                                          </p:val>
                                        </p:tav>
                                        <p:tav tm="100000">
                                          <p:val>
                                            <p:strVal val="#ppt_h"/>
                                          </p:val>
                                        </p:tav>
                                      </p:tavLst>
                                    </p:anim>
                                    <p:animEffect transition="in" filter="fade">
                                      <p:cBhvr>
                                        <p:cTn id="165" dur="200"/>
                                        <p:tgtEl>
                                          <p:spTgt spid="31"/>
                                        </p:tgtEl>
                                      </p:cBhvr>
                                    </p:animEffect>
                                  </p:childTnLst>
                                </p:cTn>
                              </p:par>
                            </p:childTnLst>
                          </p:cTn>
                        </p:par>
                        <p:par>
                          <p:cTn id="166" fill="hold">
                            <p:stCondLst>
                              <p:cond delay="1500"/>
                            </p:stCondLst>
                            <p:childTnLst>
                              <p:par>
                                <p:cTn id="167" presetID="53" presetClass="entr" presetSubtype="16" fill="hold" grpId="0" nodeType="afterEffect">
                                  <p:stCondLst>
                                    <p:cond delay="0"/>
                                  </p:stCondLst>
                                  <p:childTnLst>
                                    <p:set>
                                      <p:cBhvr>
                                        <p:cTn id="168" dur="1" fill="hold">
                                          <p:stCondLst>
                                            <p:cond delay="0"/>
                                          </p:stCondLst>
                                        </p:cTn>
                                        <p:tgtEl>
                                          <p:spTgt spid="32"/>
                                        </p:tgtEl>
                                        <p:attrNameLst>
                                          <p:attrName>style.visibility</p:attrName>
                                        </p:attrNameLst>
                                      </p:cBhvr>
                                      <p:to>
                                        <p:strVal val="visible"/>
                                      </p:to>
                                    </p:set>
                                    <p:anim calcmode="lin" valueType="num">
                                      <p:cBhvr>
                                        <p:cTn id="169" dur="200" fill="hold"/>
                                        <p:tgtEl>
                                          <p:spTgt spid="32"/>
                                        </p:tgtEl>
                                        <p:attrNameLst>
                                          <p:attrName>ppt_w</p:attrName>
                                        </p:attrNameLst>
                                      </p:cBhvr>
                                      <p:tavLst>
                                        <p:tav tm="0">
                                          <p:val>
                                            <p:fltVal val="0"/>
                                          </p:val>
                                        </p:tav>
                                        <p:tav tm="100000">
                                          <p:val>
                                            <p:strVal val="#ppt_w"/>
                                          </p:val>
                                        </p:tav>
                                      </p:tavLst>
                                    </p:anim>
                                    <p:anim calcmode="lin" valueType="num">
                                      <p:cBhvr>
                                        <p:cTn id="170" dur="200" fill="hold"/>
                                        <p:tgtEl>
                                          <p:spTgt spid="32"/>
                                        </p:tgtEl>
                                        <p:attrNameLst>
                                          <p:attrName>ppt_h</p:attrName>
                                        </p:attrNameLst>
                                      </p:cBhvr>
                                      <p:tavLst>
                                        <p:tav tm="0">
                                          <p:val>
                                            <p:fltVal val="0"/>
                                          </p:val>
                                        </p:tav>
                                        <p:tav tm="100000">
                                          <p:val>
                                            <p:strVal val="#ppt_h"/>
                                          </p:val>
                                        </p:tav>
                                      </p:tavLst>
                                    </p:anim>
                                    <p:animEffect transition="in" filter="fade">
                                      <p:cBhvr>
                                        <p:cTn id="171" dur="200"/>
                                        <p:tgtEl>
                                          <p:spTgt spid="32"/>
                                        </p:tgtEl>
                                      </p:cBhvr>
                                    </p:animEffect>
                                  </p:childTnLst>
                                </p:cTn>
                              </p:par>
                            </p:childTnLst>
                          </p:cTn>
                        </p:par>
                        <p:par>
                          <p:cTn id="172" fill="hold">
                            <p:stCondLst>
                              <p:cond delay="1700"/>
                            </p:stCondLst>
                            <p:childTnLst>
                              <p:par>
                                <p:cTn id="173" presetID="53" presetClass="entr" presetSubtype="16" fill="hold" grpId="0" nodeType="afterEffect">
                                  <p:stCondLst>
                                    <p:cond delay="0"/>
                                  </p:stCondLst>
                                  <p:childTnLst>
                                    <p:set>
                                      <p:cBhvr>
                                        <p:cTn id="174" dur="1" fill="hold">
                                          <p:stCondLst>
                                            <p:cond delay="0"/>
                                          </p:stCondLst>
                                        </p:cTn>
                                        <p:tgtEl>
                                          <p:spTgt spid="33"/>
                                        </p:tgtEl>
                                        <p:attrNameLst>
                                          <p:attrName>style.visibility</p:attrName>
                                        </p:attrNameLst>
                                      </p:cBhvr>
                                      <p:to>
                                        <p:strVal val="visible"/>
                                      </p:to>
                                    </p:set>
                                    <p:anim calcmode="lin" valueType="num">
                                      <p:cBhvr>
                                        <p:cTn id="175" dur="200" fill="hold"/>
                                        <p:tgtEl>
                                          <p:spTgt spid="33"/>
                                        </p:tgtEl>
                                        <p:attrNameLst>
                                          <p:attrName>ppt_w</p:attrName>
                                        </p:attrNameLst>
                                      </p:cBhvr>
                                      <p:tavLst>
                                        <p:tav tm="0">
                                          <p:val>
                                            <p:fltVal val="0"/>
                                          </p:val>
                                        </p:tav>
                                        <p:tav tm="100000">
                                          <p:val>
                                            <p:strVal val="#ppt_w"/>
                                          </p:val>
                                        </p:tav>
                                      </p:tavLst>
                                    </p:anim>
                                    <p:anim calcmode="lin" valueType="num">
                                      <p:cBhvr>
                                        <p:cTn id="176" dur="200" fill="hold"/>
                                        <p:tgtEl>
                                          <p:spTgt spid="33"/>
                                        </p:tgtEl>
                                        <p:attrNameLst>
                                          <p:attrName>ppt_h</p:attrName>
                                        </p:attrNameLst>
                                      </p:cBhvr>
                                      <p:tavLst>
                                        <p:tav tm="0">
                                          <p:val>
                                            <p:fltVal val="0"/>
                                          </p:val>
                                        </p:tav>
                                        <p:tav tm="100000">
                                          <p:val>
                                            <p:strVal val="#ppt_h"/>
                                          </p:val>
                                        </p:tav>
                                      </p:tavLst>
                                    </p:anim>
                                    <p:animEffect transition="in" filter="fade">
                                      <p:cBhvr>
                                        <p:cTn id="177" dur="200"/>
                                        <p:tgtEl>
                                          <p:spTgt spid="33"/>
                                        </p:tgtEl>
                                      </p:cBhvr>
                                    </p:animEffect>
                                  </p:childTnLst>
                                </p:cTn>
                              </p:par>
                            </p:childTnLst>
                          </p:cTn>
                        </p:par>
                        <p:par>
                          <p:cTn id="178" fill="hold">
                            <p:stCondLst>
                              <p:cond delay="1900"/>
                            </p:stCondLst>
                            <p:childTnLst>
                              <p:par>
                                <p:cTn id="179" presetID="53" presetClass="entr" presetSubtype="16" fill="hold" grpId="0" nodeType="afterEffect">
                                  <p:stCondLst>
                                    <p:cond delay="0"/>
                                  </p:stCondLst>
                                  <p:childTnLst>
                                    <p:set>
                                      <p:cBhvr>
                                        <p:cTn id="180" dur="1" fill="hold">
                                          <p:stCondLst>
                                            <p:cond delay="0"/>
                                          </p:stCondLst>
                                        </p:cTn>
                                        <p:tgtEl>
                                          <p:spTgt spid="34"/>
                                        </p:tgtEl>
                                        <p:attrNameLst>
                                          <p:attrName>style.visibility</p:attrName>
                                        </p:attrNameLst>
                                      </p:cBhvr>
                                      <p:to>
                                        <p:strVal val="visible"/>
                                      </p:to>
                                    </p:set>
                                    <p:anim calcmode="lin" valueType="num">
                                      <p:cBhvr>
                                        <p:cTn id="181" dur="200" fill="hold"/>
                                        <p:tgtEl>
                                          <p:spTgt spid="34"/>
                                        </p:tgtEl>
                                        <p:attrNameLst>
                                          <p:attrName>ppt_w</p:attrName>
                                        </p:attrNameLst>
                                      </p:cBhvr>
                                      <p:tavLst>
                                        <p:tav tm="0">
                                          <p:val>
                                            <p:fltVal val="0"/>
                                          </p:val>
                                        </p:tav>
                                        <p:tav tm="100000">
                                          <p:val>
                                            <p:strVal val="#ppt_w"/>
                                          </p:val>
                                        </p:tav>
                                      </p:tavLst>
                                    </p:anim>
                                    <p:anim calcmode="lin" valueType="num">
                                      <p:cBhvr>
                                        <p:cTn id="182" dur="200" fill="hold"/>
                                        <p:tgtEl>
                                          <p:spTgt spid="34"/>
                                        </p:tgtEl>
                                        <p:attrNameLst>
                                          <p:attrName>ppt_h</p:attrName>
                                        </p:attrNameLst>
                                      </p:cBhvr>
                                      <p:tavLst>
                                        <p:tav tm="0">
                                          <p:val>
                                            <p:fltVal val="0"/>
                                          </p:val>
                                        </p:tav>
                                        <p:tav tm="100000">
                                          <p:val>
                                            <p:strVal val="#ppt_h"/>
                                          </p:val>
                                        </p:tav>
                                      </p:tavLst>
                                    </p:anim>
                                    <p:animEffect transition="in" filter="fade">
                                      <p:cBhvr>
                                        <p:cTn id="183" dur="200"/>
                                        <p:tgtEl>
                                          <p:spTgt spid="34"/>
                                        </p:tgtEl>
                                      </p:cBhvr>
                                    </p:animEffect>
                                  </p:childTnLst>
                                </p:cTn>
                              </p:par>
                            </p:childTnLst>
                          </p:cTn>
                        </p:par>
                      </p:childTnLst>
                    </p:cTn>
                  </p:par>
                  <p:par>
                    <p:cTn id="184" fill="hold">
                      <p:stCondLst>
                        <p:cond delay="indefinite"/>
                      </p:stCondLst>
                      <p:childTnLst>
                        <p:par>
                          <p:cTn id="185" fill="hold">
                            <p:stCondLst>
                              <p:cond delay="0"/>
                            </p:stCondLst>
                            <p:childTnLst>
                              <p:par>
                                <p:cTn id="186" presetID="10" presetClass="entr" presetSubtype="0" fill="hold" grpId="0" nodeType="clickEffect">
                                  <p:stCondLst>
                                    <p:cond delay="0"/>
                                  </p:stCondLst>
                                  <p:childTnLst>
                                    <p:set>
                                      <p:cBhvr>
                                        <p:cTn id="187" dur="1" fill="hold">
                                          <p:stCondLst>
                                            <p:cond delay="0"/>
                                          </p:stCondLst>
                                        </p:cTn>
                                        <p:tgtEl>
                                          <p:spTgt spid="38"/>
                                        </p:tgtEl>
                                        <p:attrNameLst>
                                          <p:attrName>style.visibility</p:attrName>
                                        </p:attrNameLst>
                                      </p:cBhvr>
                                      <p:to>
                                        <p:strVal val="visible"/>
                                      </p:to>
                                    </p:set>
                                    <p:animEffect transition="in" filter="fade">
                                      <p:cBhvr>
                                        <p:cTn id="188" dur="500"/>
                                        <p:tgtEl>
                                          <p:spTgt spid="38"/>
                                        </p:tgtEl>
                                      </p:cBhvr>
                                    </p:animEffect>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grpId="0" nodeType="clickEffect">
                                  <p:stCondLst>
                                    <p:cond delay="0"/>
                                  </p:stCondLst>
                                  <p:childTnLst>
                                    <p:set>
                                      <p:cBhvr>
                                        <p:cTn id="192" dur="1" fill="hold">
                                          <p:stCondLst>
                                            <p:cond delay="0"/>
                                          </p:stCondLst>
                                        </p:cTn>
                                        <p:tgtEl>
                                          <p:spTgt spid="40"/>
                                        </p:tgtEl>
                                        <p:attrNameLst>
                                          <p:attrName>style.visibility</p:attrName>
                                        </p:attrNameLst>
                                      </p:cBhvr>
                                      <p:to>
                                        <p:strVal val="visible"/>
                                      </p:to>
                                    </p:set>
                                    <p:animEffect transition="in" filter="fade">
                                      <p:cBhvr>
                                        <p:cTn id="193" dur="1000"/>
                                        <p:tgtEl>
                                          <p:spTgt spid="40"/>
                                        </p:tgtEl>
                                      </p:cBhvr>
                                    </p:animEffect>
                                    <p:anim calcmode="lin" valueType="num">
                                      <p:cBhvr>
                                        <p:cTn id="194" dur="1000" fill="hold"/>
                                        <p:tgtEl>
                                          <p:spTgt spid="40"/>
                                        </p:tgtEl>
                                        <p:attrNameLst>
                                          <p:attrName>ppt_x</p:attrName>
                                        </p:attrNameLst>
                                      </p:cBhvr>
                                      <p:tavLst>
                                        <p:tav tm="0">
                                          <p:val>
                                            <p:strVal val="#ppt_x"/>
                                          </p:val>
                                        </p:tav>
                                        <p:tav tm="100000">
                                          <p:val>
                                            <p:strVal val="#ppt_x"/>
                                          </p:val>
                                        </p:tav>
                                      </p:tavLst>
                                    </p:anim>
                                    <p:anim calcmode="lin" valueType="num">
                                      <p:cBhvr>
                                        <p:cTn id="19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p:bldP spid="38" grpId="0"/>
      <p:bldP spid="39" grpId="0"/>
      <p:bldP spid="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Sesgo y Error Cuadrático Medio</a:t>
            </a:r>
            <a:endParaRPr lang="es-CO" dirty="0">
              <a:solidFill>
                <a:schemeClr val="accent1"/>
              </a:solidFill>
              <a:latin typeface="TheSans 4-SemiLight" panose="02000403000000000003" pitchFamily="50" charset="0"/>
            </a:endParaRPr>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E318AE25-E3A1-43DD-BAEE-9BCFE306FA40}"/>
                  </a:ext>
                </a:extLst>
              </p:cNvPr>
              <p:cNvSpPr txBox="1"/>
              <p:nvPr/>
            </p:nvSpPr>
            <p:spPr>
              <a:xfrm>
                <a:off x="1686560" y="2560320"/>
                <a:ext cx="9136988" cy="509178"/>
              </a:xfrm>
              <a:prstGeom prst="rect">
                <a:avLst/>
              </a:prstGeom>
              <a:noFill/>
            </p:spPr>
            <p:txBody>
              <a:bodyPr wrap="none" rtlCol="0">
                <a:spAutoFit/>
              </a:bodyPr>
              <a:lstStyle/>
              <a:p>
                <a:r>
                  <a:rPr lang="es-CO" sz="2400" dirty="0">
                    <a:solidFill>
                      <a:schemeClr val="tx1">
                        <a:lumMod val="65000"/>
                        <a:lumOff val="35000"/>
                      </a:schemeClr>
                    </a:solidFill>
                    <a:latin typeface="TheSans 4-SemiLight" panose="02000403000000000003" pitchFamily="50" charset="0"/>
                  </a:rPr>
                  <a:t>El sesgo de un estimador puntual </a:t>
                </a:r>
                <a14:m>
                  <m:oMath xmlns:m="http://schemas.openxmlformats.org/officeDocument/2006/math">
                    <m:r>
                      <a:rPr lang="es-CO" sz="2400">
                        <a:solidFill>
                          <a:schemeClr val="tx1">
                            <a:lumMod val="65000"/>
                            <a:lumOff val="35000"/>
                          </a:schemeClr>
                        </a:solidFill>
                        <a:latin typeface="Cambria Math" panose="02040503050406030204" pitchFamily="18" charset="0"/>
                      </a:rPr>
                      <m:t> </m:t>
                    </m:r>
                    <m:acc>
                      <m:accPr>
                        <m:chr m:val="̂"/>
                        <m:ctrlPr>
                          <a:rPr lang="es-CO" sz="2400" i="1">
                            <a:solidFill>
                              <a:schemeClr val="tx1">
                                <a:lumMod val="65000"/>
                                <a:lumOff val="35000"/>
                              </a:schemeClr>
                            </a:solidFill>
                            <a:latin typeface="Cambria Math" panose="02040503050406030204" pitchFamily="18" charset="0"/>
                          </a:rPr>
                        </m:ctrlPr>
                      </m:accPr>
                      <m:e>
                        <m:r>
                          <a:rPr lang="es-CO" sz="2400">
                            <a:solidFill>
                              <a:schemeClr val="tx1">
                                <a:lumMod val="65000"/>
                                <a:lumOff val="35000"/>
                              </a:schemeClr>
                            </a:solidFill>
                            <a:latin typeface="Cambria Math" panose="02040503050406030204" pitchFamily="18" charset="0"/>
                          </a:rPr>
                          <m:t>𝜃</m:t>
                        </m:r>
                      </m:e>
                    </m:acc>
                  </m:oMath>
                </a14:m>
                <a:r>
                  <a:rPr lang="es-CO" sz="2400" dirty="0">
                    <a:solidFill>
                      <a:schemeClr val="tx1">
                        <a:lumMod val="65000"/>
                        <a:lumOff val="35000"/>
                      </a:schemeClr>
                    </a:solidFill>
                    <a:latin typeface="TheSans 4-SemiLight" panose="02000403000000000003" pitchFamily="50" charset="0"/>
                  </a:rPr>
                  <a:t> está dado por </a:t>
                </a:r>
                <a14:m>
                  <m:oMath xmlns:m="http://schemas.openxmlformats.org/officeDocument/2006/math">
                    <m:r>
                      <a:rPr lang="es-CO" sz="2400">
                        <a:solidFill>
                          <a:schemeClr val="tx1">
                            <a:lumMod val="65000"/>
                            <a:lumOff val="35000"/>
                          </a:schemeClr>
                        </a:solidFill>
                        <a:latin typeface="Cambria Math" panose="02040503050406030204" pitchFamily="18" charset="0"/>
                      </a:rPr>
                      <m:t>𝐵</m:t>
                    </m:r>
                    <m:d>
                      <m:dPr>
                        <m:ctrlPr>
                          <a:rPr lang="es-CO" sz="2400" i="1">
                            <a:solidFill>
                              <a:schemeClr val="tx1">
                                <a:lumMod val="65000"/>
                                <a:lumOff val="35000"/>
                              </a:schemeClr>
                            </a:solidFill>
                            <a:latin typeface="Cambria Math" panose="02040503050406030204" pitchFamily="18" charset="0"/>
                          </a:rPr>
                        </m:ctrlPr>
                      </m:dPr>
                      <m:e>
                        <m:acc>
                          <m:accPr>
                            <m:chr m:val="̂"/>
                            <m:ctrlPr>
                              <a:rPr lang="es-CO" sz="2400" i="1">
                                <a:solidFill>
                                  <a:schemeClr val="tx1">
                                    <a:lumMod val="65000"/>
                                    <a:lumOff val="35000"/>
                                  </a:schemeClr>
                                </a:solidFill>
                                <a:latin typeface="Cambria Math" panose="02040503050406030204" pitchFamily="18" charset="0"/>
                              </a:rPr>
                            </m:ctrlPr>
                          </m:accPr>
                          <m:e>
                            <m:r>
                              <a:rPr lang="es-CO" sz="2400">
                                <a:solidFill>
                                  <a:schemeClr val="tx1">
                                    <a:lumMod val="65000"/>
                                    <a:lumOff val="35000"/>
                                  </a:schemeClr>
                                </a:solidFill>
                                <a:latin typeface="Cambria Math" panose="02040503050406030204" pitchFamily="18" charset="0"/>
                              </a:rPr>
                              <m:t>𝜃</m:t>
                            </m:r>
                          </m:e>
                        </m:acc>
                      </m:e>
                    </m:d>
                    <m:r>
                      <a:rPr lang="es-CO" sz="2400">
                        <a:solidFill>
                          <a:schemeClr val="tx1">
                            <a:lumMod val="65000"/>
                            <a:lumOff val="35000"/>
                          </a:schemeClr>
                        </a:solidFill>
                        <a:latin typeface="Cambria Math" panose="02040503050406030204" pitchFamily="18" charset="0"/>
                      </a:rPr>
                      <m:t>=</m:t>
                    </m:r>
                    <m:r>
                      <a:rPr lang="es-CO" sz="2400">
                        <a:solidFill>
                          <a:schemeClr val="tx1">
                            <a:lumMod val="65000"/>
                            <a:lumOff val="35000"/>
                          </a:schemeClr>
                        </a:solidFill>
                        <a:latin typeface="Cambria Math" panose="02040503050406030204" pitchFamily="18" charset="0"/>
                      </a:rPr>
                      <m:t>𝐸</m:t>
                    </m:r>
                    <m:r>
                      <a:rPr lang="es-CO" sz="2400">
                        <a:solidFill>
                          <a:schemeClr val="tx1">
                            <a:lumMod val="65000"/>
                            <a:lumOff val="35000"/>
                          </a:schemeClr>
                        </a:solidFill>
                        <a:latin typeface="Cambria Math" panose="02040503050406030204" pitchFamily="18" charset="0"/>
                      </a:rPr>
                      <m:t>(</m:t>
                    </m:r>
                    <m:acc>
                      <m:accPr>
                        <m:chr m:val="̂"/>
                        <m:ctrlPr>
                          <a:rPr lang="es-CO" sz="2400" i="1">
                            <a:solidFill>
                              <a:schemeClr val="tx1">
                                <a:lumMod val="65000"/>
                                <a:lumOff val="35000"/>
                              </a:schemeClr>
                            </a:solidFill>
                            <a:latin typeface="Cambria Math" panose="02040503050406030204" pitchFamily="18" charset="0"/>
                          </a:rPr>
                        </m:ctrlPr>
                      </m:accPr>
                      <m:e>
                        <m:r>
                          <a:rPr lang="es-CO" sz="2400">
                            <a:solidFill>
                              <a:schemeClr val="tx1">
                                <a:lumMod val="65000"/>
                                <a:lumOff val="35000"/>
                              </a:schemeClr>
                            </a:solidFill>
                            <a:latin typeface="Cambria Math" panose="02040503050406030204" pitchFamily="18" charset="0"/>
                          </a:rPr>
                          <m:t>𝜃</m:t>
                        </m:r>
                      </m:e>
                    </m:acc>
                    <m:r>
                      <a:rPr lang="es-CO" sz="2400">
                        <a:solidFill>
                          <a:schemeClr val="tx1">
                            <a:lumMod val="65000"/>
                            <a:lumOff val="35000"/>
                          </a:schemeClr>
                        </a:solidFill>
                        <a:latin typeface="Cambria Math" panose="02040503050406030204" pitchFamily="18" charset="0"/>
                      </a:rPr>
                      <m:t>)−</m:t>
                    </m:r>
                    <m:r>
                      <a:rPr lang="es-CO" sz="2400">
                        <a:solidFill>
                          <a:schemeClr val="tx1">
                            <a:lumMod val="65000"/>
                            <a:lumOff val="35000"/>
                          </a:schemeClr>
                        </a:solidFill>
                        <a:latin typeface="Cambria Math" panose="02040503050406030204" pitchFamily="18" charset="0"/>
                      </a:rPr>
                      <m:t>𝜃</m:t>
                    </m:r>
                  </m:oMath>
                </a14:m>
                <a:endParaRPr lang="es-CO" sz="2400" dirty="0">
                  <a:solidFill>
                    <a:schemeClr val="tx1">
                      <a:lumMod val="65000"/>
                      <a:lumOff val="35000"/>
                    </a:schemeClr>
                  </a:solidFill>
                  <a:latin typeface="TheSans 4-SemiLight" panose="02000403000000000003" pitchFamily="50" charset="0"/>
                </a:endParaRPr>
              </a:p>
            </p:txBody>
          </p:sp>
        </mc:Choice>
        <mc:Fallback xmlns="">
          <p:sp>
            <p:nvSpPr>
              <p:cNvPr id="3" name="CuadroTexto 2">
                <a:extLst>
                  <a:ext uri="{FF2B5EF4-FFF2-40B4-BE49-F238E27FC236}">
                    <a16:creationId xmlns:a16="http://schemas.microsoft.com/office/drawing/2014/main" id="{E318AE25-E3A1-43DD-BAEE-9BCFE306FA40}"/>
                  </a:ext>
                </a:extLst>
              </p:cNvPr>
              <p:cNvSpPr txBox="1">
                <a:spLocks noRot="1" noChangeAspect="1" noMove="1" noResize="1" noEditPoints="1" noAdjustHandles="1" noChangeArrowheads="1" noChangeShapeType="1" noTextEdit="1"/>
              </p:cNvSpPr>
              <p:nvPr/>
            </p:nvSpPr>
            <p:spPr>
              <a:xfrm>
                <a:off x="1686560" y="2560320"/>
                <a:ext cx="9136988" cy="509178"/>
              </a:xfrm>
              <a:prstGeom prst="rect">
                <a:avLst/>
              </a:prstGeom>
              <a:blipFill>
                <a:blip r:embed="rId3"/>
                <a:stretch>
                  <a:fillRect l="-1067" b="-26190"/>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1" name="CuadroTexto 40">
                <a:extLst>
                  <a:ext uri="{FF2B5EF4-FFF2-40B4-BE49-F238E27FC236}">
                    <a16:creationId xmlns:a16="http://schemas.microsoft.com/office/drawing/2014/main" id="{8323A97B-B107-4AA6-A928-FD9C0590BFDA}"/>
                  </a:ext>
                </a:extLst>
              </p:cNvPr>
              <p:cNvSpPr txBox="1"/>
              <p:nvPr/>
            </p:nvSpPr>
            <p:spPr>
              <a:xfrm>
                <a:off x="2887337" y="3770607"/>
                <a:ext cx="6735434" cy="509178"/>
              </a:xfrm>
              <a:prstGeom prst="rect">
                <a:avLst/>
              </a:prstGeom>
              <a:noFill/>
            </p:spPr>
            <p:txBody>
              <a:bodyPr wrap="none" rtlCol="0">
                <a:spAutoFit/>
              </a:bodyPr>
              <a:lstStyle/>
              <a:p>
                <a:r>
                  <a:rPr lang="es-CO" sz="2400" dirty="0">
                    <a:solidFill>
                      <a:schemeClr val="tx1">
                        <a:lumMod val="65000"/>
                        <a:lumOff val="35000"/>
                      </a:schemeClr>
                    </a:solidFill>
                    <a:latin typeface="TheSans 4-SemiLight" panose="02000403000000000003" pitchFamily="50" charset="0"/>
                  </a:rPr>
                  <a:t>Un estimador puntual </a:t>
                </a:r>
                <a14:m>
                  <m:oMath xmlns:m="http://schemas.openxmlformats.org/officeDocument/2006/math">
                    <m:acc>
                      <m:accPr>
                        <m:chr m:val="̂"/>
                        <m:ctrlPr>
                          <a:rPr lang="es-CO" sz="2400" b="0" i="1" smtClean="0">
                            <a:solidFill>
                              <a:schemeClr val="tx1">
                                <a:lumMod val="65000"/>
                                <a:lumOff val="35000"/>
                              </a:schemeClr>
                            </a:solidFill>
                            <a:latin typeface="Cambria Math" panose="02040503050406030204" pitchFamily="18" charset="0"/>
                          </a:rPr>
                        </m:ctrlPr>
                      </m:accPr>
                      <m:e>
                        <m:r>
                          <a:rPr lang="es-CO" sz="2400" b="0" i="1" smtClean="0">
                            <a:solidFill>
                              <a:schemeClr val="tx1">
                                <a:lumMod val="65000"/>
                                <a:lumOff val="35000"/>
                              </a:schemeClr>
                            </a:solidFill>
                            <a:latin typeface="Cambria Math" panose="02040503050406030204" pitchFamily="18" charset="0"/>
                          </a:rPr>
                          <m:t>𝜃</m:t>
                        </m:r>
                      </m:e>
                    </m:acc>
                  </m:oMath>
                </a14:m>
                <a:r>
                  <a:rPr lang="es-CO" sz="2400" dirty="0">
                    <a:solidFill>
                      <a:schemeClr val="tx1">
                        <a:lumMod val="65000"/>
                        <a:lumOff val="35000"/>
                      </a:schemeClr>
                    </a:solidFill>
                    <a:latin typeface="TheSans 4-SemiLight" panose="02000403000000000003" pitchFamily="50" charset="0"/>
                  </a:rPr>
                  <a:t> es insesgado si </a:t>
                </a:r>
                <a14:m>
                  <m:oMath xmlns:m="http://schemas.openxmlformats.org/officeDocument/2006/math">
                    <m:r>
                      <a:rPr lang="es-CO" sz="2400" b="0" i="1" smtClean="0">
                        <a:solidFill>
                          <a:schemeClr val="tx1">
                            <a:lumMod val="65000"/>
                            <a:lumOff val="35000"/>
                          </a:schemeClr>
                        </a:solidFill>
                        <a:latin typeface="Cambria Math" panose="02040503050406030204" pitchFamily="18" charset="0"/>
                      </a:rPr>
                      <m:t>𝐸</m:t>
                    </m:r>
                    <m:d>
                      <m:dPr>
                        <m:ctrlPr>
                          <a:rPr lang="es-CO" sz="2400" b="0" i="1" smtClean="0">
                            <a:solidFill>
                              <a:schemeClr val="tx1">
                                <a:lumMod val="65000"/>
                                <a:lumOff val="35000"/>
                              </a:schemeClr>
                            </a:solidFill>
                            <a:latin typeface="Cambria Math" panose="02040503050406030204" pitchFamily="18" charset="0"/>
                          </a:rPr>
                        </m:ctrlPr>
                      </m:dPr>
                      <m:e>
                        <m:acc>
                          <m:accPr>
                            <m:chr m:val="̂"/>
                            <m:ctrlPr>
                              <a:rPr lang="es-CO" sz="2400" b="0" i="1" smtClean="0">
                                <a:solidFill>
                                  <a:schemeClr val="tx1">
                                    <a:lumMod val="65000"/>
                                    <a:lumOff val="35000"/>
                                  </a:schemeClr>
                                </a:solidFill>
                                <a:latin typeface="Cambria Math" panose="02040503050406030204" pitchFamily="18" charset="0"/>
                              </a:rPr>
                            </m:ctrlPr>
                          </m:accPr>
                          <m:e>
                            <m:r>
                              <a:rPr lang="es-CO" sz="2400" b="0" i="1" smtClean="0">
                                <a:solidFill>
                                  <a:schemeClr val="tx1">
                                    <a:lumMod val="65000"/>
                                    <a:lumOff val="35000"/>
                                  </a:schemeClr>
                                </a:solidFill>
                                <a:latin typeface="Cambria Math" panose="02040503050406030204" pitchFamily="18" charset="0"/>
                              </a:rPr>
                              <m:t>𝜃</m:t>
                            </m:r>
                          </m:e>
                        </m:acc>
                      </m:e>
                    </m:d>
                    <m:r>
                      <a:rPr lang="es-CO" sz="2400" b="0" i="1" smtClean="0">
                        <a:solidFill>
                          <a:schemeClr val="tx1">
                            <a:lumMod val="65000"/>
                            <a:lumOff val="35000"/>
                          </a:schemeClr>
                        </a:solidFill>
                        <a:latin typeface="Cambria Math" panose="02040503050406030204" pitchFamily="18" charset="0"/>
                      </a:rPr>
                      <m:t>=</m:t>
                    </m:r>
                    <m:r>
                      <a:rPr lang="es-CO" sz="2400" b="0" i="1" smtClean="0">
                        <a:solidFill>
                          <a:schemeClr val="tx1">
                            <a:lumMod val="65000"/>
                            <a:lumOff val="35000"/>
                          </a:schemeClr>
                        </a:solidFill>
                        <a:latin typeface="Cambria Math" panose="02040503050406030204" pitchFamily="18" charset="0"/>
                      </a:rPr>
                      <m:t>𝜃</m:t>
                    </m:r>
                  </m:oMath>
                </a14:m>
                <a:endParaRPr lang="es-CO" sz="2400" dirty="0">
                  <a:solidFill>
                    <a:schemeClr val="tx1">
                      <a:lumMod val="65000"/>
                      <a:lumOff val="35000"/>
                    </a:schemeClr>
                  </a:solidFill>
                  <a:latin typeface="TheSans 4-SemiLight" panose="02000403000000000003" pitchFamily="50" charset="0"/>
                </a:endParaRPr>
              </a:p>
            </p:txBody>
          </p:sp>
        </mc:Choice>
        <mc:Fallback xmlns="">
          <p:sp>
            <p:nvSpPr>
              <p:cNvPr id="41" name="CuadroTexto 40">
                <a:extLst>
                  <a:ext uri="{FF2B5EF4-FFF2-40B4-BE49-F238E27FC236}">
                    <a16:creationId xmlns:a16="http://schemas.microsoft.com/office/drawing/2014/main" id="{8323A97B-B107-4AA6-A928-FD9C0590BFDA}"/>
                  </a:ext>
                </a:extLst>
              </p:cNvPr>
              <p:cNvSpPr txBox="1">
                <a:spLocks noRot="1" noChangeAspect="1" noMove="1" noResize="1" noEditPoints="1" noAdjustHandles="1" noChangeArrowheads="1" noChangeShapeType="1" noTextEdit="1"/>
              </p:cNvSpPr>
              <p:nvPr/>
            </p:nvSpPr>
            <p:spPr>
              <a:xfrm>
                <a:off x="2887337" y="3770607"/>
                <a:ext cx="6735434" cy="509178"/>
              </a:xfrm>
              <a:prstGeom prst="rect">
                <a:avLst/>
              </a:prstGeom>
              <a:blipFill>
                <a:blip r:embed="rId4"/>
                <a:stretch>
                  <a:fillRect l="-1448" t="-1205" b="-26506"/>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42" name="CuadroTexto 41">
                <a:extLst>
                  <a:ext uri="{FF2B5EF4-FFF2-40B4-BE49-F238E27FC236}">
                    <a16:creationId xmlns:a16="http://schemas.microsoft.com/office/drawing/2014/main" id="{6865C50D-1C22-419B-A548-65B4FA75D492}"/>
                  </a:ext>
                </a:extLst>
              </p:cNvPr>
              <p:cNvSpPr txBox="1"/>
              <p:nvPr/>
            </p:nvSpPr>
            <p:spPr>
              <a:xfrm>
                <a:off x="2472095" y="4980893"/>
                <a:ext cx="7565917" cy="1033553"/>
              </a:xfrm>
              <a:prstGeom prst="rect">
                <a:avLst/>
              </a:prstGeom>
              <a:noFill/>
            </p:spPr>
            <p:txBody>
              <a:bodyPr wrap="none" rtlCol="0">
                <a:spAutoFit/>
              </a:bodyPr>
              <a:lstStyle/>
              <a:p>
                <a:r>
                  <a:rPr lang="es-CO" sz="2400" dirty="0">
                    <a:solidFill>
                      <a:schemeClr val="tx1">
                        <a:lumMod val="65000"/>
                        <a:lumOff val="35000"/>
                      </a:schemeClr>
                    </a:solidFill>
                    <a:latin typeface="TheSans 4-SemiLight" panose="02000403000000000003" pitchFamily="50" charset="0"/>
                  </a:rPr>
                  <a:t>El error cuadrático medio de un estimador puntual </a:t>
                </a:r>
                <a14:m>
                  <m:oMath xmlns:m="http://schemas.openxmlformats.org/officeDocument/2006/math">
                    <m:acc>
                      <m:accPr>
                        <m:chr m:val="̂"/>
                        <m:ctrlPr>
                          <a:rPr lang="es-CO" sz="2400" b="0" i="1" smtClean="0">
                            <a:solidFill>
                              <a:schemeClr val="tx1">
                                <a:lumMod val="65000"/>
                                <a:lumOff val="35000"/>
                              </a:schemeClr>
                            </a:solidFill>
                            <a:latin typeface="Cambria Math" panose="02040503050406030204" pitchFamily="18" charset="0"/>
                          </a:rPr>
                        </m:ctrlPr>
                      </m:accPr>
                      <m:e>
                        <m:r>
                          <a:rPr lang="es-CO" sz="2400" b="0" i="1" smtClean="0">
                            <a:solidFill>
                              <a:schemeClr val="tx1">
                                <a:lumMod val="65000"/>
                                <a:lumOff val="35000"/>
                              </a:schemeClr>
                            </a:solidFill>
                            <a:latin typeface="Cambria Math" panose="02040503050406030204" pitchFamily="18" charset="0"/>
                          </a:rPr>
                          <m:t>𝜃</m:t>
                        </m:r>
                      </m:e>
                    </m:acc>
                  </m:oMath>
                </a14:m>
                <a:r>
                  <a:rPr lang="es-CO" sz="2400" dirty="0">
                    <a:solidFill>
                      <a:schemeClr val="tx1">
                        <a:lumMod val="65000"/>
                        <a:lumOff val="35000"/>
                      </a:schemeClr>
                    </a:solidFill>
                    <a:latin typeface="TheSans 4-SemiLight" panose="02000403000000000003" pitchFamily="50" charset="0"/>
                  </a:rPr>
                  <a:t> es:</a:t>
                </a:r>
              </a:p>
              <a:p>
                <a:pPr/>
                <a14:m>
                  <m:oMathPara xmlns:m="http://schemas.openxmlformats.org/officeDocument/2006/math">
                    <m:oMathParaPr>
                      <m:jc m:val="centerGroup"/>
                    </m:oMathParaPr>
                    <m:oMath xmlns:m="http://schemas.openxmlformats.org/officeDocument/2006/math">
                      <m:r>
                        <a:rPr lang="es-CO" sz="2400" b="0" i="1" smtClean="0">
                          <a:solidFill>
                            <a:schemeClr val="tx1">
                              <a:lumMod val="65000"/>
                              <a:lumOff val="35000"/>
                            </a:schemeClr>
                          </a:solidFill>
                          <a:latin typeface="Cambria Math" panose="02040503050406030204" pitchFamily="18" charset="0"/>
                        </a:rPr>
                        <m:t>𝑀𝑆𝐸</m:t>
                      </m:r>
                      <m:d>
                        <m:dPr>
                          <m:ctrlPr>
                            <a:rPr lang="es-CO" sz="2400" b="0" i="1" smtClean="0">
                              <a:solidFill>
                                <a:schemeClr val="tx1">
                                  <a:lumMod val="65000"/>
                                  <a:lumOff val="35000"/>
                                </a:schemeClr>
                              </a:solidFill>
                              <a:latin typeface="Cambria Math" panose="02040503050406030204" pitchFamily="18" charset="0"/>
                            </a:rPr>
                          </m:ctrlPr>
                        </m:dPr>
                        <m:e>
                          <m:acc>
                            <m:accPr>
                              <m:chr m:val="̂"/>
                              <m:ctrlPr>
                                <a:rPr lang="es-CO" sz="2400" b="0" i="1" smtClean="0">
                                  <a:solidFill>
                                    <a:schemeClr val="tx1">
                                      <a:lumMod val="65000"/>
                                      <a:lumOff val="35000"/>
                                    </a:schemeClr>
                                  </a:solidFill>
                                  <a:latin typeface="Cambria Math" panose="02040503050406030204" pitchFamily="18" charset="0"/>
                                </a:rPr>
                              </m:ctrlPr>
                            </m:accPr>
                            <m:e>
                              <m:r>
                                <a:rPr lang="es-CO" sz="2400" b="0" i="1" smtClean="0">
                                  <a:solidFill>
                                    <a:schemeClr val="tx1">
                                      <a:lumMod val="65000"/>
                                      <a:lumOff val="35000"/>
                                    </a:schemeClr>
                                  </a:solidFill>
                                  <a:latin typeface="Cambria Math" panose="02040503050406030204" pitchFamily="18" charset="0"/>
                                </a:rPr>
                                <m:t>𝜃</m:t>
                              </m:r>
                            </m:e>
                          </m:acc>
                        </m:e>
                      </m:d>
                      <m:r>
                        <a:rPr lang="es-CO" sz="2400" b="0" i="1" smtClean="0">
                          <a:solidFill>
                            <a:schemeClr val="tx1">
                              <a:lumMod val="65000"/>
                              <a:lumOff val="35000"/>
                            </a:schemeClr>
                          </a:solidFill>
                          <a:latin typeface="Cambria Math" panose="02040503050406030204" pitchFamily="18" charset="0"/>
                        </a:rPr>
                        <m:t>=</m:t>
                      </m:r>
                      <m:r>
                        <a:rPr lang="es-CO" sz="2400" b="0" i="1" smtClean="0">
                          <a:solidFill>
                            <a:schemeClr val="tx1">
                              <a:lumMod val="65000"/>
                              <a:lumOff val="35000"/>
                            </a:schemeClr>
                          </a:solidFill>
                          <a:latin typeface="Cambria Math" panose="02040503050406030204" pitchFamily="18" charset="0"/>
                        </a:rPr>
                        <m:t>𝐸</m:t>
                      </m:r>
                      <m:d>
                        <m:dPr>
                          <m:begChr m:val="["/>
                          <m:endChr m:val="]"/>
                          <m:ctrlPr>
                            <a:rPr lang="es-CO" sz="2400" b="0" i="1" smtClean="0">
                              <a:solidFill>
                                <a:schemeClr val="tx1">
                                  <a:lumMod val="65000"/>
                                  <a:lumOff val="35000"/>
                                </a:schemeClr>
                              </a:solidFill>
                              <a:latin typeface="Cambria Math" panose="02040503050406030204" pitchFamily="18" charset="0"/>
                            </a:rPr>
                          </m:ctrlPr>
                        </m:dPr>
                        <m:e>
                          <m:sSup>
                            <m:sSupPr>
                              <m:ctrlPr>
                                <a:rPr lang="es-CO" sz="2400" b="0" i="1" smtClean="0">
                                  <a:solidFill>
                                    <a:schemeClr val="tx1">
                                      <a:lumMod val="65000"/>
                                      <a:lumOff val="35000"/>
                                    </a:schemeClr>
                                  </a:solidFill>
                                  <a:latin typeface="Cambria Math" panose="02040503050406030204" pitchFamily="18" charset="0"/>
                                </a:rPr>
                              </m:ctrlPr>
                            </m:sSupPr>
                            <m:e>
                              <m:d>
                                <m:dPr>
                                  <m:ctrlPr>
                                    <a:rPr lang="es-CO" sz="2400" b="0" i="1" smtClean="0">
                                      <a:solidFill>
                                        <a:schemeClr val="tx1">
                                          <a:lumMod val="65000"/>
                                          <a:lumOff val="35000"/>
                                        </a:schemeClr>
                                      </a:solidFill>
                                      <a:latin typeface="Cambria Math" panose="02040503050406030204" pitchFamily="18" charset="0"/>
                                    </a:rPr>
                                  </m:ctrlPr>
                                </m:dPr>
                                <m:e>
                                  <m:acc>
                                    <m:accPr>
                                      <m:chr m:val="̂"/>
                                      <m:ctrlPr>
                                        <a:rPr lang="es-CO" sz="2400" b="0" i="1" smtClean="0">
                                          <a:solidFill>
                                            <a:schemeClr val="tx1">
                                              <a:lumMod val="65000"/>
                                              <a:lumOff val="35000"/>
                                            </a:schemeClr>
                                          </a:solidFill>
                                          <a:latin typeface="Cambria Math" panose="02040503050406030204" pitchFamily="18" charset="0"/>
                                        </a:rPr>
                                      </m:ctrlPr>
                                    </m:accPr>
                                    <m:e>
                                      <m:r>
                                        <a:rPr lang="es-CO" sz="2400" b="0" i="1" smtClean="0">
                                          <a:solidFill>
                                            <a:schemeClr val="tx1">
                                              <a:lumMod val="65000"/>
                                              <a:lumOff val="35000"/>
                                            </a:schemeClr>
                                          </a:solidFill>
                                          <a:latin typeface="Cambria Math" panose="02040503050406030204" pitchFamily="18" charset="0"/>
                                        </a:rPr>
                                        <m:t>𝜃</m:t>
                                      </m:r>
                                    </m:e>
                                  </m:acc>
                                  <m:r>
                                    <a:rPr lang="es-CO" sz="2400" b="0" i="1" smtClean="0">
                                      <a:solidFill>
                                        <a:schemeClr val="tx1">
                                          <a:lumMod val="65000"/>
                                          <a:lumOff val="35000"/>
                                        </a:schemeClr>
                                      </a:solidFill>
                                      <a:latin typeface="Cambria Math" panose="02040503050406030204" pitchFamily="18" charset="0"/>
                                    </a:rPr>
                                    <m:t>−</m:t>
                                  </m:r>
                                  <m:r>
                                    <a:rPr lang="es-CO" sz="2400" b="0" i="1" smtClean="0">
                                      <a:solidFill>
                                        <a:schemeClr val="tx1">
                                          <a:lumMod val="65000"/>
                                          <a:lumOff val="35000"/>
                                        </a:schemeClr>
                                      </a:solidFill>
                                      <a:latin typeface="Cambria Math" panose="02040503050406030204" pitchFamily="18" charset="0"/>
                                    </a:rPr>
                                    <m:t>𝜃</m:t>
                                  </m:r>
                                </m:e>
                              </m:d>
                            </m:e>
                            <m:sup>
                              <m:r>
                                <a:rPr lang="es-CO" sz="2400" b="0" i="1" smtClean="0">
                                  <a:solidFill>
                                    <a:schemeClr val="tx1">
                                      <a:lumMod val="65000"/>
                                      <a:lumOff val="35000"/>
                                    </a:schemeClr>
                                  </a:solidFill>
                                  <a:latin typeface="Cambria Math" panose="02040503050406030204" pitchFamily="18" charset="0"/>
                                </a:rPr>
                                <m:t>2</m:t>
                              </m:r>
                            </m:sup>
                          </m:sSup>
                        </m:e>
                      </m:d>
                      <m:r>
                        <a:rPr lang="es-CO" sz="2400" b="0" i="1" smtClean="0">
                          <a:solidFill>
                            <a:schemeClr val="tx1">
                              <a:lumMod val="65000"/>
                              <a:lumOff val="35000"/>
                            </a:schemeClr>
                          </a:solidFill>
                          <a:latin typeface="Cambria Math" panose="02040503050406030204" pitchFamily="18" charset="0"/>
                        </a:rPr>
                        <m:t>=</m:t>
                      </m:r>
                      <m:r>
                        <a:rPr lang="es-CO" sz="2400" b="0" i="1" smtClean="0">
                          <a:solidFill>
                            <a:schemeClr val="tx1">
                              <a:lumMod val="65000"/>
                              <a:lumOff val="35000"/>
                            </a:schemeClr>
                          </a:solidFill>
                          <a:latin typeface="Cambria Math" panose="02040503050406030204" pitchFamily="18" charset="0"/>
                        </a:rPr>
                        <m:t>𝑉</m:t>
                      </m:r>
                      <m:d>
                        <m:dPr>
                          <m:ctrlPr>
                            <a:rPr lang="es-CO" sz="2400" b="0" i="1" smtClean="0">
                              <a:solidFill>
                                <a:schemeClr val="tx1">
                                  <a:lumMod val="65000"/>
                                  <a:lumOff val="35000"/>
                                </a:schemeClr>
                              </a:solidFill>
                              <a:latin typeface="Cambria Math" panose="02040503050406030204" pitchFamily="18" charset="0"/>
                            </a:rPr>
                          </m:ctrlPr>
                        </m:dPr>
                        <m:e>
                          <m:acc>
                            <m:accPr>
                              <m:chr m:val="̂"/>
                              <m:ctrlPr>
                                <a:rPr lang="es-CO" sz="2400" b="0" i="1" smtClean="0">
                                  <a:solidFill>
                                    <a:schemeClr val="tx1">
                                      <a:lumMod val="65000"/>
                                      <a:lumOff val="35000"/>
                                    </a:schemeClr>
                                  </a:solidFill>
                                  <a:latin typeface="Cambria Math" panose="02040503050406030204" pitchFamily="18" charset="0"/>
                                </a:rPr>
                              </m:ctrlPr>
                            </m:accPr>
                            <m:e>
                              <m:r>
                                <a:rPr lang="es-CO" sz="2400" b="0" i="1" smtClean="0">
                                  <a:solidFill>
                                    <a:schemeClr val="tx1">
                                      <a:lumMod val="65000"/>
                                      <a:lumOff val="35000"/>
                                    </a:schemeClr>
                                  </a:solidFill>
                                  <a:latin typeface="Cambria Math" panose="02040503050406030204" pitchFamily="18" charset="0"/>
                                </a:rPr>
                                <m:t>𝜃</m:t>
                              </m:r>
                            </m:e>
                          </m:acc>
                        </m:e>
                      </m:d>
                      <m:r>
                        <a:rPr lang="es-CO" sz="2400" b="0" i="1" smtClean="0">
                          <a:solidFill>
                            <a:schemeClr val="tx1">
                              <a:lumMod val="65000"/>
                              <a:lumOff val="35000"/>
                            </a:schemeClr>
                          </a:solidFill>
                          <a:latin typeface="Cambria Math" panose="02040503050406030204" pitchFamily="18" charset="0"/>
                        </a:rPr>
                        <m:t>+</m:t>
                      </m:r>
                      <m:sSup>
                        <m:sSupPr>
                          <m:ctrlPr>
                            <a:rPr lang="es-CO" sz="2400" b="0" i="1" smtClean="0">
                              <a:solidFill>
                                <a:schemeClr val="tx1">
                                  <a:lumMod val="65000"/>
                                  <a:lumOff val="35000"/>
                                </a:schemeClr>
                              </a:solidFill>
                              <a:latin typeface="Cambria Math" panose="02040503050406030204" pitchFamily="18" charset="0"/>
                            </a:rPr>
                          </m:ctrlPr>
                        </m:sSupPr>
                        <m:e>
                          <m:d>
                            <m:dPr>
                              <m:begChr m:val="["/>
                              <m:endChr m:val="]"/>
                              <m:ctrlPr>
                                <a:rPr lang="es-CO" sz="2400" b="0" i="1" smtClean="0">
                                  <a:solidFill>
                                    <a:schemeClr val="tx1">
                                      <a:lumMod val="65000"/>
                                      <a:lumOff val="35000"/>
                                    </a:schemeClr>
                                  </a:solidFill>
                                  <a:latin typeface="Cambria Math" panose="02040503050406030204" pitchFamily="18" charset="0"/>
                                </a:rPr>
                              </m:ctrlPr>
                            </m:dPr>
                            <m:e>
                              <m:r>
                                <a:rPr lang="es-CO" sz="2400" b="0" i="1" smtClean="0">
                                  <a:solidFill>
                                    <a:schemeClr val="tx1">
                                      <a:lumMod val="65000"/>
                                      <a:lumOff val="35000"/>
                                    </a:schemeClr>
                                  </a:solidFill>
                                  <a:latin typeface="Cambria Math" panose="02040503050406030204" pitchFamily="18" charset="0"/>
                                </a:rPr>
                                <m:t>𝐵</m:t>
                              </m:r>
                              <m:d>
                                <m:dPr>
                                  <m:ctrlPr>
                                    <a:rPr lang="es-CO" sz="2400" b="0" i="1" smtClean="0">
                                      <a:solidFill>
                                        <a:schemeClr val="tx1">
                                          <a:lumMod val="65000"/>
                                          <a:lumOff val="35000"/>
                                        </a:schemeClr>
                                      </a:solidFill>
                                      <a:latin typeface="Cambria Math" panose="02040503050406030204" pitchFamily="18" charset="0"/>
                                    </a:rPr>
                                  </m:ctrlPr>
                                </m:dPr>
                                <m:e>
                                  <m:acc>
                                    <m:accPr>
                                      <m:chr m:val="̂"/>
                                      <m:ctrlPr>
                                        <a:rPr lang="es-CO" sz="2400" b="0" i="1" smtClean="0">
                                          <a:solidFill>
                                            <a:schemeClr val="tx1">
                                              <a:lumMod val="65000"/>
                                              <a:lumOff val="35000"/>
                                            </a:schemeClr>
                                          </a:solidFill>
                                          <a:latin typeface="Cambria Math" panose="02040503050406030204" pitchFamily="18" charset="0"/>
                                        </a:rPr>
                                      </m:ctrlPr>
                                    </m:accPr>
                                    <m:e>
                                      <m:r>
                                        <a:rPr lang="es-CO" sz="2400" b="0" i="1" smtClean="0">
                                          <a:solidFill>
                                            <a:schemeClr val="tx1">
                                              <a:lumMod val="65000"/>
                                              <a:lumOff val="35000"/>
                                            </a:schemeClr>
                                          </a:solidFill>
                                          <a:latin typeface="Cambria Math" panose="02040503050406030204" pitchFamily="18" charset="0"/>
                                        </a:rPr>
                                        <m:t>𝜃</m:t>
                                      </m:r>
                                    </m:e>
                                  </m:acc>
                                </m:e>
                              </m:d>
                            </m:e>
                          </m:d>
                        </m:e>
                        <m:sup>
                          <m:r>
                            <a:rPr lang="es-CO" sz="2400" b="0" i="1" smtClean="0">
                              <a:solidFill>
                                <a:schemeClr val="tx1">
                                  <a:lumMod val="65000"/>
                                  <a:lumOff val="35000"/>
                                </a:schemeClr>
                              </a:solidFill>
                              <a:latin typeface="Cambria Math" panose="02040503050406030204" pitchFamily="18" charset="0"/>
                            </a:rPr>
                            <m:t>2</m:t>
                          </m:r>
                        </m:sup>
                      </m:sSup>
                    </m:oMath>
                  </m:oMathPara>
                </a14:m>
                <a:endParaRPr lang="es-CO" sz="2400" dirty="0">
                  <a:solidFill>
                    <a:schemeClr val="tx1">
                      <a:lumMod val="65000"/>
                      <a:lumOff val="35000"/>
                    </a:schemeClr>
                  </a:solidFill>
                  <a:latin typeface="TheSans 4-SemiLight" panose="02000403000000000003" pitchFamily="50" charset="0"/>
                </a:endParaRPr>
              </a:p>
            </p:txBody>
          </p:sp>
        </mc:Choice>
        <mc:Fallback xmlns="">
          <p:sp>
            <p:nvSpPr>
              <p:cNvPr id="42" name="CuadroTexto 41">
                <a:extLst>
                  <a:ext uri="{FF2B5EF4-FFF2-40B4-BE49-F238E27FC236}">
                    <a16:creationId xmlns:a16="http://schemas.microsoft.com/office/drawing/2014/main" id="{6865C50D-1C22-419B-A548-65B4FA75D492}"/>
                  </a:ext>
                </a:extLst>
              </p:cNvPr>
              <p:cNvSpPr txBox="1">
                <a:spLocks noRot="1" noChangeAspect="1" noMove="1" noResize="1" noEditPoints="1" noAdjustHandles="1" noChangeArrowheads="1" noChangeShapeType="1" noTextEdit="1"/>
              </p:cNvSpPr>
              <p:nvPr/>
            </p:nvSpPr>
            <p:spPr>
              <a:xfrm>
                <a:off x="2472095" y="4980893"/>
                <a:ext cx="7565917" cy="1033553"/>
              </a:xfrm>
              <a:prstGeom prst="rect">
                <a:avLst/>
              </a:prstGeom>
              <a:blipFill>
                <a:blip r:embed="rId5"/>
                <a:stretch>
                  <a:fillRect l="-1289" t="-2941" r="-322"/>
                </a:stretch>
              </a:blipFill>
            </p:spPr>
            <p:txBody>
              <a:bodyPr/>
              <a:lstStyle/>
              <a:p>
                <a:r>
                  <a:rPr lang="es-CO">
                    <a:noFill/>
                  </a:rPr>
                  <a:t> </a:t>
                </a:r>
              </a:p>
            </p:txBody>
          </p:sp>
        </mc:Fallback>
      </mc:AlternateContent>
    </p:spTree>
    <p:extLst>
      <p:ext uri="{BB962C8B-B14F-4D97-AF65-F5344CB8AC3E}">
        <p14:creationId xmlns:p14="http://schemas.microsoft.com/office/powerpoint/2010/main" val="31185163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DDAAB7-B32A-4908-8FF4-A041842E58C6}"/>
              </a:ext>
            </a:extLst>
          </p:cNvPr>
          <p:cNvSpPr>
            <a:spLocks noGrp="1"/>
          </p:cNvSpPr>
          <p:nvPr>
            <p:ph type="title"/>
          </p:nvPr>
        </p:nvSpPr>
        <p:spPr/>
        <p:txBody>
          <a:bodyPr/>
          <a:lstStyle/>
          <a:p>
            <a:r>
              <a:rPr lang="es-MX" dirty="0">
                <a:solidFill>
                  <a:schemeClr val="accent1"/>
                </a:solidFill>
                <a:latin typeface="TheSans 4-SemiLight" panose="02000403000000000003" pitchFamily="50" charset="0"/>
              </a:rPr>
              <a:t>Prueba de hipótesis</a:t>
            </a:r>
            <a:endParaRPr lang="es-CO" dirty="0">
              <a:solidFill>
                <a:schemeClr val="accent1"/>
              </a:solidFill>
              <a:latin typeface="TheSans 4-SemiLight" panose="02000403000000000003" pitchFamily="50" charset="0"/>
            </a:endParaRPr>
          </a:p>
        </p:txBody>
      </p:sp>
      <p:sp>
        <p:nvSpPr>
          <p:cNvPr id="7" name="Marcador de contenido 2">
            <a:extLst>
              <a:ext uri="{FF2B5EF4-FFF2-40B4-BE49-F238E27FC236}">
                <a16:creationId xmlns:a16="http://schemas.microsoft.com/office/drawing/2014/main" id="{0ED4C0CF-C023-4204-8178-769AE7A34C7F}"/>
              </a:ext>
            </a:extLst>
          </p:cNvPr>
          <p:cNvSpPr txBox="1">
            <a:spLocks/>
          </p:cNvSpPr>
          <p:nvPr/>
        </p:nvSpPr>
        <p:spPr>
          <a:xfrm>
            <a:off x="874713" y="2403053"/>
            <a:ext cx="10515600" cy="20518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CO" dirty="0">
                <a:solidFill>
                  <a:schemeClr val="tx1">
                    <a:lumMod val="65000"/>
                    <a:lumOff val="35000"/>
                  </a:schemeClr>
                </a:solidFill>
                <a:latin typeface="TheSans 4-SemiLight" panose="02000403000000000003" pitchFamily="50" charset="0"/>
              </a:rPr>
              <a:t>Una prueba de hipótesis es un procedimiento a través del cual es posible especificar el hecho de aceptar o rechazar una afirmación. En general estas afirmaciones se realizan sobre la población y la elección entre aceptar o rechazar la afirmación es hecha con base en la muestra de datos.</a:t>
            </a:r>
          </a:p>
        </p:txBody>
      </p:sp>
    </p:spTree>
    <p:extLst>
      <p:ext uri="{BB962C8B-B14F-4D97-AF65-F5344CB8AC3E}">
        <p14:creationId xmlns:p14="http://schemas.microsoft.com/office/powerpoint/2010/main" val="149448017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ipse 21">
            <a:extLst>
              <a:ext uri="{FF2B5EF4-FFF2-40B4-BE49-F238E27FC236}">
                <a16:creationId xmlns:a16="http://schemas.microsoft.com/office/drawing/2014/main" id="{74F6DCDE-E962-4C80-BE56-BF516CEE9229}"/>
              </a:ext>
            </a:extLst>
          </p:cNvPr>
          <p:cNvSpPr/>
          <p:nvPr/>
        </p:nvSpPr>
        <p:spPr>
          <a:xfrm>
            <a:off x="768750" y="1494308"/>
            <a:ext cx="2160000" cy="216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2" name="Título 1">
            <a:extLst>
              <a:ext uri="{FF2B5EF4-FFF2-40B4-BE49-F238E27FC236}">
                <a16:creationId xmlns:a16="http://schemas.microsoft.com/office/drawing/2014/main" id="{3C9DF3F4-A547-4CA6-A1D6-8777783E3564}"/>
              </a:ext>
            </a:extLst>
          </p:cNvPr>
          <p:cNvSpPr>
            <a:spLocks noGrp="1"/>
          </p:cNvSpPr>
          <p:nvPr>
            <p:ph type="title"/>
          </p:nvPr>
        </p:nvSpPr>
        <p:spPr/>
        <p:txBody>
          <a:bodyPr>
            <a:normAutofit/>
          </a:bodyPr>
          <a:lstStyle/>
          <a:p>
            <a:r>
              <a:rPr lang="es-CO" dirty="0">
                <a:solidFill>
                  <a:schemeClr val="accent1"/>
                </a:solidFill>
                <a:latin typeface="TheSans 4-SemiLight" panose="02000403000000000003" pitchFamily="50" charset="0"/>
              </a:rPr>
              <a:t>El método científico</a:t>
            </a:r>
          </a:p>
        </p:txBody>
      </p:sp>
      <p:sp>
        <p:nvSpPr>
          <p:cNvPr id="4" name="CuadroTexto 3">
            <a:extLst>
              <a:ext uri="{FF2B5EF4-FFF2-40B4-BE49-F238E27FC236}">
                <a16:creationId xmlns:a16="http://schemas.microsoft.com/office/drawing/2014/main" id="{8EC5A890-400E-4120-BC5A-6DBE1C98B67A}"/>
              </a:ext>
            </a:extLst>
          </p:cNvPr>
          <p:cNvSpPr txBox="1"/>
          <p:nvPr/>
        </p:nvSpPr>
        <p:spPr>
          <a:xfrm>
            <a:off x="972275" y="4042176"/>
            <a:ext cx="1805650" cy="1477328"/>
          </a:xfrm>
          <a:prstGeom prst="rect">
            <a:avLst/>
          </a:prstGeom>
        </p:spPr>
        <p:txBody>
          <a:bodyPr wrap="square" rtlCol="0">
            <a:spAutoFit/>
          </a:bodyPr>
          <a:lstStyle/>
          <a:p>
            <a:pPr algn="ctr"/>
            <a:r>
              <a:rPr lang="es-CO" dirty="0">
                <a:solidFill>
                  <a:schemeClr val="tx1">
                    <a:lumMod val="65000"/>
                    <a:lumOff val="35000"/>
                  </a:schemeClr>
                </a:solidFill>
                <a:latin typeface="TheSans 4-SemiLight" panose="02000403000000000003" pitchFamily="50" charset="0"/>
              </a:rPr>
              <a:t>Observar un fenómeno y con definir una pregunta de interés</a:t>
            </a:r>
          </a:p>
        </p:txBody>
      </p:sp>
      <p:sp>
        <p:nvSpPr>
          <p:cNvPr id="7" name="Rectángulo 6">
            <a:extLst>
              <a:ext uri="{FF2B5EF4-FFF2-40B4-BE49-F238E27FC236}">
                <a16:creationId xmlns:a16="http://schemas.microsoft.com/office/drawing/2014/main" id="{C70E9D97-AF5D-428C-BA4C-64237856A1E9}"/>
              </a:ext>
            </a:extLst>
          </p:cNvPr>
          <p:cNvSpPr/>
          <p:nvPr/>
        </p:nvSpPr>
        <p:spPr>
          <a:xfrm>
            <a:off x="1398847" y="1433039"/>
            <a:ext cx="952505" cy="2215991"/>
          </a:xfrm>
          <a:prstGeom prst="rect">
            <a:avLst/>
          </a:prstGeom>
        </p:spPr>
        <p:txBody>
          <a:bodyPr wrap="none">
            <a:spAutoFit/>
          </a:bodyPr>
          <a:lstStyle/>
          <a:p>
            <a:r>
              <a:rPr lang="es-CO" sz="13800" dirty="0">
                <a:solidFill>
                  <a:srgbClr val="92D050"/>
                </a:solidFill>
                <a:latin typeface="Algerian" panose="04020705040A02060702" pitchFamily="82" charset="0"/>
                <a:ea typeface="Fredericka the Great" panose="02000000000000000000" pitchFamily="2" charset="0"/>
              </a:rPr>
              <a:t>?</a:t>
            </a:r>
            <a:endParaRPr lang="es-CO" dirty="0">
              <a:solidFill>
                <a:srgbClr val="92D050"/>
              </a:solidFill>
              <a:latin typeface="Algerian" panose="04020705040A02060702" pitchFamily="82" charset="0"/>
            </a:endParaRPr>
          </a:p>
        </p:txBody>
      </p:sp>
      <p:sp>
        <p:nvSpPr>
          <p:cNvPr id="8" name="CuadroTexto 7">
            <a:extLst>
              <a:ext uri="{FF2B5EF4-FFF2-40B4-BE49-F238E27FC236}">
                <a16:creationId xmlns:a16="http://schemas.microsoft.com/office/drawing/2014/main" id="{D9774FDB-3F71-440A-BF49-DE4B3B85C974}"/>
              </a:ext>
            </a:extLst>
          </p:cNvPr>
          <p:cNvSpPr txBox="1"/>
          <p:nvPr/>
        </p:nvSpPr>
        <p:spPr>
          <a:xfrm>
            <a:off x="3022923" y="4042176"/>
            <a:ext cx="1805650" cy="1754326"/>
          </a:xfrm>
          <a:prstGeom prst="rect">
            <a:avLst/>
          </a:prstGeom>
          <a:noFill/>
        </p:spPr>
        <p:txBody>
          <a:bodyPr wrap="square" rtlCol="0">
            <a:spAutoFit/>
          </a:bodyPr>
          <a:lstStyle/>
          <a:p>
            <a:pPr algn="ctr"/>
            <a:r>
              <a:rPr lang="es-CO" dirty="0">
                <a:solidFill>
                  <a:schemeClr val="tx1">
                    <a:lumMod val="65000"/>
                    <a:lumOff val="35000"/>
                  </a:schemeClr>
                </a:solidFill>
                <a:latin typeface="TheSans 4-SemiLight" panose="02000403000000000003" pitchFamily="50" charset="0"/>
              </a:rPr>
              <a:t>Plantear una hipótesis acerca de una posible respuesta a la pregunta planteada</a:t>
            </a:r>
          </a:p>
        </p:txBody>
      </p:sp>
      <p:pic>
        <p:nvPicPr>
          <p:cNvPr id="10" name="Gráfico 9" descr="Maestro">
            <a:extLst>
              <a:ext uri="{FF2B5EF4-FFF2-40B4-BE49-F238E27FC236}">
                <a16:creationId xmlns:a16="http://schemas.microsoft.com/office/drawing/2014/main" id="{E8EA4DB5-B160-4C79-B6AB-C7A2E55348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8116" y="1927577"/>
            <a:ext cx="1226914" cy="1226914"/>
          </a:xfrm>
          <a:prstGeom prst="rect">
            <a:avLst/>
          </a:prstGeom>
        </p:spPr>
      </p:pic>
      <p:sp>
        <p:nvSpPr>
          <p:cNvPr id="11" name="CuadroTexto 10">
            <a:extLst>
              <a:ext uri="{FF2B5EF4-FFF2-40B4-BE49-F238E27FC236}">
                <a16:creationId xmlns:a16="http://schemas.microsoft.com/office/drawing/2014/main" id="{EB37E2E5-E8E4-45F7-BA28-C782507B2851}"/>
              </a:ext>
            </a:extLst>
          </p:cNvPr>
          <p:cNvSpPr txBox="1"/>
          <p:nvPr/>
        </p:nvSpPr>
        <p:spPr>
          <a:xfrm>
            <a:off x="5193175" y="4042176"/>
            <a:ext cx="1805650" cy="646331"/>
          </a:xfrm>
          <a:prstGeom prst="rect">
            <a:avLst/>
          </a:prstGeom>
          <a:noFill/>
        </p:spPr>
        <p:txBody>
          <a:bodyPr wrap="square" rtlCol="0">
            <a:spAutoFit/>
          </a:bodyPr>
          <a:lstStyle/>
          <a:p>
            <a:pPr algn="ctr"/>
            <a:r>
              <a:rPr lang="es-CO" dirty="0">
                <a:solidFill>
                  <a:schemeClr val="tx1">
                    <a:lumMod val="65000"/>
                    <a:lumOff val="35000"/>
                  </a:schemeClr>
                </a:solidFill>
                <a:latin typeface="TheSans 4-SemiLight" panose="02000403000000000003" pitchFamily="50" charset="0"/>
              </a:rPr>
              <a:t>Experimentar y recolectar datos</a:t>
            </a:r>
          </a:p>
        </p:txBody>
      </p:sp>
      <p:pic>
        <p:nvPicPr>
          <p:cNvPr id="13" name="Gráfico 12" descr="Lápiz">
            <a:extLst>
              <a:ext uri="{FF2B5EF4-FFF2-40B4-BE49-F238E27FC236}">
                <a16:creationId xmlns:a16="http://schemas.microsoft.com/office/drawing/2014/main" id="{5686DF4B-39B8-4E3A-B573-E62E4DF9D2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80976" y="2083834"/>
            <a:ext cx="914400" cy="914400"/>
          </a:xfrm>
          <a:prstGeom prst="rect">
            <a:avLst/>
          </a:prstGeom>
        </p:spPr>
      </p:pic>
      <p:sp>
        <p:nvSpPr>
          <p:cNvPr id="14" name="CuadroTexto 13">
            <a:extLst>
              <a:ext uri="{FF2B5EF4-FFF2-40B4-BE49-F238E27FC236}">
                <a16:creationId xmlns:a16="http://schemas.microsoft.com/office/drawing/2014/main" id="{136234FB-460E-420A-B78E-BCE5F9D0BD56}"/>
              </a:ext>
            </a:extLst>
          </p:cNvPr>
          <p:cNvSpPr txBox="1"/>
          <p:nvPr/>
        </p:nvSpPr>
        <p:spPr>
          <a:xfrm>
            <a:off x="7214887" y="4042176"/>
            <a:ext cx="1805650" cy="1477328"/>
          </a:xfrm>
          <a:prstGeom prst="rect">
            <a:avLst/>
          </a:prstGeom>
          <a:noFill/>
        </p:spPr>
        <p:txBody>
          <a:bodyPr wrap="square" rtlCol="0">
            <a:spAutoFit/>
          </a:bodyPr>
          <a:lstStyle/>
          <a:p>
            <a:pPr algn="ctr"/>
            <a:r>
              <a:rPr lang="es-CO" dirty="0">
                <a:solidFill>
                  <a:schemeClr val="tx1">
                    <a:lumMod val="65000"/>
                    <a:lumOff val="35000"/>
                  </a:schemeClr>
                </a:solidFill>
                <a:latin typeface="TheSans 4-SemiLight" panose="02000403000000000003" pitchFamily="50" charset="0"/>
              </a:rPr>
              <a:t>Analizar los datos y con base en ellos ver si la hipótesis se contradice o no</a:t>
            </a:r>
          </a:p>
        </p:txBody>
      </p:sp>
      <p:pic>
        <p:nvPicPr>
          <p:cNvPr id="16" name="Gráfico 15" descr="Matraz">
            <a:extLst>
              <a:ext uri="{FF2B5EF4-FFF2-40B4-BE49-F238E27FC236}">
                <a16:creationId xmlns:a16="http://schemas.microsoft.com/office/drawing/2014/main" id="{A97493C6-5688-4F25-8A0A-0FE56EF2BE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38176" y="2280408"/>
            <a:ext cx="914400" cy="914400"/>
          </a:xfrm>
          <a:prstGeom prst="rect">
            <a:avLst/>
          </a:prstGeom>
        </p:spPr>
      </p:pic>
      <p:pic>
        <p:nvPicPr>
          <p:cNvPr id="18" name="Gráfico 17" descr="Gráfico de barras">
            <a:extLst>
              <a:ext uri="{FF2B5EF4-FFF2-40B4-BE49-F238E27FC236}">
                <a16:creationId xmlns:a16="http://schemas.microsoft.com/office/drawing/2014/main" id="{8B175926-6201-461A-9D9E-719C1F6277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66367" y="2083834"/>
            <a:ext cx="1110974" cy="1110974"/>
          </a:xfrm>
          <a:prstGeom prst="rect">
            <a:avLst/>
          </a:prstGeom>
        </p:spPr>
      </p:pic>
      <p:sp>
        <p:nvSpPr>
          <p:cNvPr id="19" name="CuadroTexto 18">
            <a:extLst>
              <a:ext uri="{FF2B5EF4-FFF2-40B4-BE49-F238E27FC236}">
                <a16:creationId xmlns:a16="http://schemas.microsoft.com/office/drawing/2014/main" id="{1D74DD16-CF66-4FDB-9EA8-3B163A9E5D05}"/>
              </a:ext>
            </a:extLst>
          </p:cNvPr>
          <p:cNvSpPr txBox="1"/>
          <p:nvPr/>
        </p:nvSpPr>
        <p:spPr>
          <a:xfrm>
            <a:off x="9385139" y="4042176"/>
            <a:ext cx="1805650" cy="1754326"/>
          </a:xfrm>
          <a:prstGeom prst="rect">
            <a:avLst/>
          </a:prstGeom>
          <a:noFill/>
        </p:spPr>
        <p:txBody>
          <a:bodyPr wrap="square" rtlCol="0">
            <a:spAutoFit/>
          </a:bodyPr>
          <a:lstStyle/>
          <a:p>
            <a:pPr algn="ctr"/>
            <a:r>
              <a:rPr lang="es-CO" dirty="0">
                <a:solidFill>
                  <a:schemeClr val="tx1">
                    <a:lumMod val="65000"/>
                    <a:lumOff val="35000"/>
                  </a:schemeClr>
                </a:solidFill>
                <a:latin typeface="TheSans 4-SemiLight" panose="02000403000000000003" pitchFamily="50" charset="0"/>
              </a:rPr>
              <a:t>Establecer conclusiones y de ser posible dar respuesta a la pregunta de investigación</a:t>
            </a:r>
          </a:p>
        </p:txBody>
      </p:sp>
      <p:pic>
        <p:nvPicPr>
          <p:cNvPr id="21" name="Gráfico 20" descr="Lista de comprobación">
            <a:extLst>
              <a:ext uri="{FF2B5EF4-FFF2-40B4-BE49-F238E27FC236}">
                <a16:creationId xmlns:a16="http://schemas.microsoft.com/office/drawing/2014/main" id="{3E83B068-C879-4B88-B3DF-C5C2081BABA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48332" y="2039859"/>
            <a:ext cx="1080000" cy="1080000"/>
          </a:xfrm>
          <a:prstGeom prst="rect">
            <a:avLst/>
          </a:prstGeom>
        </p:spPr>
      </p:pic>
    </p:spTree>
    <p:extLst>
      <p:ext uri="{BB962C8B-B14F-4D97-AF65-F5344CB8AC3E}">
        <p14:creationId xmlns:p14="http://schemas.microsoft.com/office/powerpoint/2010/main" val="42496431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4"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2.5E-6 -1.48148E-6 L 0.16459 0.0007 " pathEditMode="relative" rAng="0" ptsTypes="AA">
                                      <p:cBhvr>
                                        <p:cTn id="16" dur="2000" fill="hold"/>
                                        <p:tgtEl>
                                          <p:spTgt spid="22"/>
                                        </p:tgtEl>
                                        <p:attrNameLst>
                                          <p:attrName>ppt_x</p:attrName>
                                          <p:attrName>ppt_y</p:attrName>
                                        </p:attrNameLst>
                                      </p:cBhvr>
                                      <p:rCtr x="8229" y="23"/>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1" nodeType="clickEffect">
                                  <p:stCondLst>
                                    <p:cond delay="0"/>
                                  </p:stCondLst>
                                  <p:childTnLst>
                                    <p:animMotion origin="layout" path="M 0.16459 0.0007 L 0.34492 -0.00509 " pathEditMode="relative" rAng="0" ptsTypes="AA">
                                      <p:cBhvr>
                                        <p:cTn id="25" dur="2000" fill="hold"/>
                                        <p:tgtEl>
                                          <p:spTgt spid="22"/>
                                        </p:tgtEl>
                                        <p:attrNameLst>
                                          <p:attrName>ppt_x</p:attrName>
                                          <p:attrName>ppt_y</p:attrName>
                                        </p:attrNameLst>
                                      </p:cBhvr>
                                      <p:rCtr x="9010" y="-301"/>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2" nodeType="clickEffect">
                                  <p:stCondLst>
                                    <p:cond delay="0"/>
                                  </p:stCondLst>
                                  <p:childTnLst>
                                    <p:animMotion origin="layout" path="M 0.34492 -0.00509 L 0.49623 -0.00509 " pathEditMode="relative" rAng="0" ptsTypes="AA">
                                      <p:cBhvr>
                                        <p:cTn id="34" dur="2000" fill="hold"/>
                                        <p:tgtEl>
                                          <p:spTgt spid="22"/>
                                        </p:tgtEl>
                                        <p:attrNameLst>
                                          <p:attrName>ppt_x</p:attrName>
                                          <p:attrName>ppt_y</p:attrName>
                                        </p:attrNameLst>
                                      </p:cBhvr>
                                      <p:rCtr x="7565"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grpId="3" nodeType="clickEffect">
                                  <p:stCondLst>
                                    <p:cond delay="0"/>
                                  </p:stCondLst>
                                  <p:childTnLst>
                                    <p:animMotion origin="layout" path="M 0.49714 -0.00509 L 0.69336 0.0007 " pathEditMode="relative" rAng="0" ptsTypes="AA">
                                      <p:cBhvr>
                                        <p:cTn id="43" dur="2000" fill="hold"/>
                                        <p:tgtEl>
                                          <p:spTgt spid="22"/>
                                        </p:tgtEl>
                                        <p:attrNameLst>
                                          <p:attrName>ppt_x</p:attrName>
                                          <p:attrName>ppt_y</p:attrName>
                                        </p:attrNameLst>
                                      </p:cBhvr>
                                      <p:rCtr x="9805" y="278"/>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2" grpId="4" animBg="1"/>
      <p:bldP spid="4" grpId="0"/>
      <p:bldP spid="8" grpId="0"/>
      <p:bldP spid="11" grpId="0"/>
      <p:bldP spid="14" grpId="0"/>
      <p:bldP spid="1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2193</TotalTime>
  <Words>4716</Words>
  <Application>Microsoft Office PowerPoint</Application>
  <PresentationFormat>Panorámica</PresentationFormat>
  <Paragraphs>526</Paragraphs>
  <Slides>53</Slides>
  <Notes>31</Notes>
  <HiddenSlides>0</HiddenSlides>
  <MMClips>0</MMClips>
  <ScaleCrop>false</ScaleCrop>
  <HeadingPairs>
    <vt:vector size="6" baseType="variant">
      <vt:variant>
        <vt:lpstr>Fuentes usadas</vt:lpstr>
      </vt:variant>
      <vt:variant>
        <vt:i4>12</vt:i4>
      </vt:variant>
      <vt:variant>
        <vt:lpstr>Tema</vt:lpstr>
      </vt:variant>
      <vt:variant>
        <vt:i4>1</vt:i4>
      </vt:variant>
      <vt:variant>
        <vt:lpstr>Títulos de diapositiva</vt:lpstr>
      </vt:variant>
      <vt:variant>
        <vt:i4>53</vt:i4>
      </vt:variant>
    </vt:vector>
  </HeadingPairs>
  <TitlesOfParts>
    <vt:vector size="66" baseType="lpstr">
      <vt:lpstr>Algerian</vt:lpstr>
      <vt:lpstr>Arial</vt:lpstr>
      <vt:lpstr>Birch Std</vt:lpstr>
      <vt:lpstr>Calibri</vt:lpstr>
      <vt:lpstr>Calibri Light</vt:lpstr>
      <vt:lpstr>Cambria Math</vt:lpstr>
      <vt:lpstr>Consolas</vt:lpstr>
      <vt:lpstr>Fredericka the Great</vt:lpstr>
      <vt:lpstr>Josefin Slab </vt:lpstr>
      <vt:lpstr>Josefin Slab Light</vt:lpstr>
      <vt:lpstr>TheSans 4-SemiLight</vt:lpstr>
      <vt:lpstr>Wingdings</vt:lpstr>
      <vt:lpstr>Tema de Office</vt:lpstr>
      <vt:lpstr>Pruebas de Hipótesis</vt:lpstr>
      <vt:lpstr>Población</vt:lpstr>
      <vt:lpstr>Muestra</vt:lpstr>
      <vt:lpstr>Conceptos Importantes </vt:lpstr>
      <vt:lpstr>Estimador </vt:lpstr>
      <vt:lpstr>Sesgo y Error Cuadrático Medio</vt:lpstr>
      <vt:lpstr>Sesgo y Error Cuadrático Medio</vt:lpstr>
      <vt:lpstr>Prueba de hipótesis</vt:lpstr>
      <vt:lpstr>El método científico</vt:lpstr>
      <vt:lpstr>Pruebas de hipótesis y el método científico</vt:lpstr>
      <vt:lpstr>Ejemplo</vt:lpstr>
      <vt:lpstr>De la muestra y nuestra decisión</vt:lpstr>
      <vt:lpstr>Estadístico de prueba</vt:lpstr>
      <vt:lpstr>Región de rechazo</vt:lpstr>
      <vt:lpstr>Elementos de una prueba de hipótesis</vt:lpstr>
      <vt:lpstr>Error tipo 1 y tipo 2</vt:lpstr>
      <vt:lpstr>Error tipo 1 y tipo 2 – Ejemplo 1</vt:lpstr>
      <vt:lpstr>Región de rechazo</vt:lpstr>
      <vt:lpstr>Caso general</vt:lpstr>
      <vt:lpstr>Ejemplo 1 – Media</vt:lpstr>
      <vt:lpstr>Ejemplo 1 – Media</vt:lpstr>
      <vt:lpstr>P-valor</vt:lpstr>
      <vt:lpstr>Casos comunes</vt:lpstr>
      <vt:lpstr>Presentación de PowerPoint</vt:lpstr>
      <vt:lpstr>Presentación de PowerPoint</vt:lpstr>
      <vt:lpstr>Otras Pruebas de Hipótesis</vt:lpstr>
      <vt:lpstr>Teorema del límite central</vt:lpstr>
      <vt:lpstr>Método de Monte-carlo</vt:lpstr>
      <vt:lpstr>Presentación de PowerPoint</vt:lpstr>
      <vt:lpstr>Modelos</vt:lpstr>
      <vt:lpstr>Regresión</vt:lpstr>
      <vt:lpstr>Regresión</vt:lpstr>
      <vt:lpstr>Datos</vt:lpstr>
      <vt:lpstr>Definiciones</vt:lpstr>
      <vt:lpstr>Análisis de regresión</vt:lpstr>
      <vt:lpstr>Caso más importante</vt:lpstr>
      <vt:lpstr>Modelo de regresión lineal simple</vt:lpstr>
      <vt:lpstr>Modelo de regresión lineal simple</vt:lpstr>
      <vt:lpstr>Supuestos del modelo de regresión lineal</vt:lpstr>
      <vt:lpstr>Supuestos del modelo de regresión lineal</vt:lpstr>
      <vt:lpstr>Supuestos del modelo de regresión lineal</vt:lpstr>
      <vt:lpstr>Supuestos del modelo de regresión lineal</vt:lpstr>
      <vt:lpstr>Supuestos del modelo de regresión lineal</vt:lpstr>
      <vt:lpstr>¿Qué es considerado lineal?</vt:lpstr>
      <vt:lpstr>¿Qué representan los parámetros?</vt:lpstr>
      <vt:lpstr>Estimación por mínimos cuadrados</vt:lpstr>
      <vt:lpstr>Estimación por mínimos cuadrados</vt:lpstr>
      <vt:lpstr>Estimadores de mínimos cuadrados</vt:lpstr>
      <vt:lpstr>Práctica en R</vt:lpstr>
      <vt:lpstr>Descomposición del error</vt:lpstr>
      <vt:lpstr>Coeficiente de determinación</vt:lpstr>
      <vt:lpstr>Coeficiente de determinación ajustado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de Hipótesis</dc:title>
  <dc:creator>Dorita suarez</dc:creator>
  <cp:lastModifiedBy>Dorita suarez</cp:lastModifiedBy>
  <cp:revision>12</cp:revision>
  <dcterms:created xsi:type="dcterms:W3CDTF">2018-11-02T00:37:46Z</dcterms:created>
  <dcterms:modified xsi:type="dcterms:W3CDTF">2018-11-03T13:11:33Z</dcterms:modified>
</cp:coreProperties>
</file>