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69" r:id="rId3"/>
    <p:sldId id="271" r:id="rId4"/>
    <p:sldId id="272" r:id="rId5"/>
    <p:sldId id="273" r:id="rId6"/>
    <p:sldId id="274" r:id="rId7"/>
    <p:sldId id="275" r:id="rId8"/>
    <p:sldId id="276" r:id="rId9"/>
    <p:sldId id="259" r:id="rId10"/>
    <p:sldId id="260" r:id="rId11"/>
    <p:sldId id="261" r:id="rId12"/>
    <p:sldId id="262" r:id="rId13"/>
    <p:sldId id="263" r:id="rId14"/>
    <p:sldId id="264" r:id="rId15"/>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8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866F4034-E3A5-481B-AA16-9BCA6F370575}" type="datetimeFigureOut">
              <a:rPr kumimoji="1" lang="ja-JP" altLang="en-US" smtClean="0"/>
              <a:pPr/>
              <a:t>2010/6/3</a:t>
            </a:fld>
            <a:endParaRPr kumimoji="1" lang="ja-JP" altLang="en-US"/>
          </a:p>
        </p:txBody>
      </p:sp>
      <p:sp>
        <p:nvSpPr>
          <p:cNvPr id="4" name="フッター プレースホルダ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5" name="スライド番号プレースホルダ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9ED83752-FA2C-4E22-BAF9-0A8F2409BC3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D50B4B2-11BD-45F0-A577-C6BA9761A9C3}" type="datetimeFigureOut">
              <a:rPr kumimoji="1" lang="ja-JP" altLang="en-US" smtClean="0"/>
              <a:pPr/>
              <a:t>2010/6/3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71786B3-27BB-47B5-83FA-C3FCD9309AE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0B4B2-11BD-45F0-A577-C6BA9761A9C3}" type="datetimeFigureOut">
              <a:rPr kumimoji="1" lang="ja-JP" altLang="en-US" smtClean="0"/>
              <a:pPr/>
              <a:t>2010/6/3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786B3-27BB-47B5-83FA-C3FCD9309AE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オブジェクト指向プログラミング</a:t>
            </a:r>
            <a:r>
              <a:rPr kumimoji="1" lang="en-US" altLang="ja-JP" dirty="0" smtClean="0"/>
              <a:t/>
            </a:r>
            <a:br>
              <a:rPr kumimoji="1" lang="en-US" altLang="ja-JP" dirty="0" smtClean="0"/>
            </a:br>
            <a:endParaRPr kumimoji="1" lang="ja-JP" altLang="en-US" dirty="0"/>
          </a:p>
        </p:txBody>
      </p:sp>
      <p:sp>
        <p:nvSpPr>
          <p:cNvPr id="3" name="サブタイトル 2"/>
          <p:cNvSpPr>
            <a:spLocks noGrp="1"/>
          </p:cNvSpPr>
          <p:nvPr>
            <p:ph type="subTitle" idx="1"/>
          </p:nvPr>
        </p:nvSpPr>
        <p:spPr/>
        <p:txBody>
          <a:bodyPr/>
          <a:lstStyle/>
          <a:p>
            <a:r>
              <a:rPr lang="ja-JP" altLang="en-US" dirty="0" smtClean="0"/>
              <a:t>ＯＯ編　第</a:t>
            </a:r>
            <a:r>
              <a:rPr lang="en-US" altLang="ja-JP" dirty="0" smtClean="0"/>
              <a:t>1</a:t>
            </a:r>
            <a:r>
              <a:rPr lang="ja-JP" altLang="en-US" dirty="0" smtClean="0"/>
              <a:t>回</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タイトル 1"/>
          <p:cNvSpPr>
            <a:spLocks noGrp="1"/>
          </p:cNvSpPr>
          <p:nvPr>
            <p:ph type="title"/>
          </p:nvPr>
        </p:nvSpPr>
        <p:spPr/>
        <p:txBody>
          <a:bodyPr/>
          <a:lstStyle/>
          <a:p>
            <a:pPr eaLnBrk="1" hangingPunct="1"/>
            <a:r>
              <a:rPr kumimoji="1" lang="en-US" altLang="ja-JP" smtClean="0"/>
              <a:t>Main</a:t>
            </a:r>
            <a:r>
              <a:rPr kumimoji="1" lang="ja-JP" altLang="en-US" smtClean="0"/>
              <a:t>クラスの意味</a:t>
            </a:r>
          </a:p>
        </p:txBody>
      </p:sp>
      <p:sp>
        <p:nvSpPr>
          <p:cNvPr id="4" name="テキスト ボックス 3"/>
          <p:cNvSpPr txBox="1"/>
          <p:nvPr/>
        </p:nvSpPr>
        <p:spPr>
          <a:xfrm>
            <a:off x="428625" y="1571625"/>
            <a:ext cx="5589588" cy="4524375"/>
          </a:xfrm>
          <a:prstGeom prst="rect">
            <a:avLst/>
          </a:prstGeom>
          <a:noFill/>
          <a:ln>
            <a:solidFill>
              <a:schemeClr val="tx1"/>
            </a:solidFill>
          </a:ln>
        </p:spPr>
        <p:txBody>
          <a:bodyPr wrap="none">
            <a:spAutoFit/>
          </a:bodyPr>
          <a:lstStyle/>
          <a:p>
            <a:pPr>
              <a:defRPr/>
            </a:pPr>
            <a:r>
              <a:rPr lang="en-US" altLang="ja-JP" dirty="0">
                <a:latin typeface="+mn-lt"/>
                <a:ea typeface="ＭＳ Ｐゴシック" pitchFamily="50" charset="-128"/>
              </a:rPr>
              <a:t>class Main{</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   public </a:t>
            </a:r>
            <a:r>
              <a:rPr lang="en-US" altLang="ja-JP" dirty="0">
                <a:solidFill>
                  <a:srgbClr val="0070C0"/>
                </a:solidFill>
                <a:latin typeface="+mn-lt"/>
                <a:ea typeface="ＭＳ Ｐゴシック" pitchFamily="50" charset="-128"/>
              </a:rPr>
              <a:t>static</a:t>
            </a:r>
            <a:r>
              <a:rPr lang="en-US" altLang="ja-JP" dirty="0">
                <a:latin typeface="+mn-lt"/>
                <a:ea typeface="ＭＳ Ｐゴシック" pitchFamily="50" charset="-128"/>
              </a:rPr>
              <a:t> void main(</a:t>
            </a:r>
            <a:r>
              <a:rPr lang="en-US" altLang="ja-JP" dirty="0">
                <a:solidFill>
                  <a:srgbClr val="0070C0"/>
                </a:solidFill>
                <a:latin typeface="+mn-lt"/>
                <a:ea typeface="ＭＳ Ｐゴシック" pitchFamily="50" charset="-128"/>
              </a:rPr>
              <a:t>String[] </a:t>
            </a:r>
            <a:r>
              <a:rPr lang="en-US" altLang="ja-JP" dirty="0" err="1">
                <a:solidFill>
                  <a:srgbClr val="0070C0"/>
                </a:solidFill>
                <a:latin typeface="+mn-lt"/>
                <a:ea typeface="ＭＳ Ｐゴシック" pitchFamily="50" charset="-128"/>
              </a:rPr>
              <a:t>args</a:t>
            </a:r>
            <a:r>
              <a:rPr lang="en-US" altLang="ja-JP" dirty="0">
                <a:latin typeface="+mn-lt"/>
                <a:ea typeface="ＭＳ Ｐゴシック" pitchFamily="50" charset="-128"/>
              </a:rPr>
              <a:t>){</a:t>
            </a:r>
          </a:p>
          <a:p>
            <a:pPr>
              <a:defRPr/>
            </a:pPr>
            <a:r>
              <a:rPr lang="en-US" altLang="ja-JP" dirty="0">
                <a:solidFill>
                  <a:srgbClr val="FF0000"/>
                </a:solidFill>
                <a:latin typeface="+mn-lt"/>
                <a:ea typeface="ＭＳ Ｐゴシック" pitchFamily="50" charset="-128"/>
              </a:rPr>
              <a:t>	Main main = new Main();</a:t>
            </a:r>
          </a:p>
          <a:p>
            <a:pPr>
              <a:defRPr/>
            </a:pPr>
            <a:r>
              <a:rPr lang="en-US" altLang="ja-JP" dirty="0">
                <a:solidFill>
                  <a:srgbClr val="FF0000"/>
                </a:solidFill>
                <a:latin typeface="+mn-lt"/>
                <a:ea typeface="ＭＳ Ｐゴシック" pitchFamily="50" charset="-128"/>
              </a:rPr>
              <a:t>	</a:t>
            </a:r>
            <a:r>
              <a:rPr lang="en-US" altLang="ja-JP" dirty="0" err="1">
                <a:solidFill>
                  <a:srgbClr val="FF0000"/>
                </a:solidFill>
                <a:latin typeface="+mn-lt"/>
                <a:ea typeface="ＭＳ Ｐゴシック" pitchFamily="50" charset="-128"/>
              </a:rPr>
              <a:t>main.main</a:t>
            </a:r>
            <a:r>
              <a:rPr lang="en-US" altLang="ja-JP" dirty="0">
                <a:solidFill>
                  <a:srgbClr val="FF0000"/>
                </a:solidFill>
                <a:latin typeface="+mn-lt"/>
                <a:ea typeface="ＭＳ Ｐゴシック" pitchFamily="50" charset="-128"/>
              </a:rPr>
              <a:t>();</a:t>
            </a:r>
          </a:p>
          <a:p>
            <a:pPr>
              <a:defRPr/>
            </a:pPr>
            <a:r>
              <a:rPr lang="en-US" altLang="ja-JP" dirty="0">
                <a:latin typeface="+mn-lt"/>
                <a:ea typeface="ＭＳ Ｐゴシック" pitchFamily="50" charset="-128"/>
              </a:rPr>
              <a:t>   }</a:t>
            </a:r>
          </a:p>
          <a:p>
            <a:pPr>
              <a:defRPr/>
            </a:pPr>
            <a:endParaRPr lang="en-US" altLang="ja-JP" dirty="0">
              <a:latin typeface="+mn-lt"/>
              <a:ea typeface="ＭＳ Ｐゴシック" pitchFamily="50" charset="-128"/>
            </a:endParaRPr>
          </a:p>
          <a:p>
            <a:pPr>
              <a:defRPr/>
            </a:pPr>
            <a:r>
              <a:rPr lang="en-US" altLang="ja-JP" dirty="0">
                <a:latin typeface="+mn-lt"/>
                <a:ea typeface="ＭＳ Ｐゴシック" pitchFamily="50" charset="-128"/>
              </a:rPr>
              <a:t>   void main(){</a:t>
            </a:r>
          </a:p>
          <a:p>
            <a:pPr>
              <a:defRPr/>
            </a:pPr>
            <a:r>
              <a:rPr lang="en-US" altLang="ja-JP" dirty="0">
                <a:solidFill>
                  <a:srgbClr val="FF0000"/>
                </a:solidFill>
                <a:latin typeface="+mn-lt"/>
                <a:ea typeface="ＭＳ Ｐゴシック" pitchFamily="50" charset="-128"/>
              </a:rPr>
              <a:t>	Point p = new Point();</a:t>
            </a:r>
          </a:p>
          <a:p>
            <a:pPr>
              <a:defRPr/>
            </a:pPr>
            <a:r>
              <a:rPr lang="en-US" altLang="ja-JP" dirty="0">
                <a:solidFill>
                  <a:srgbClr val="FF0000"/>
                </a:solidFill>
                <a:latin typeface="+mn-lt"/>
                <a:ea typeface="ＭＳ Ｐゴシック" pitchFamily="50" charset="-128"/>
              </a:rPr>
              <a:t>	</a:t>
            </a:r>
            <a:r>
              <a:rPr lang="en-US" altLang="ja-JP" dirty="0" err="1">
                <a:solidFill>
                  <a:srgbClr val="FF0000"/>
                </a:solidFill>
                <a:latin typeface="+mn-lt"/>
                <a:ea typeface="ＭＳ Ｐゴシック" pitchFamily="50" charset="-128"/>
              </a:rPr>
              <a:t>p.addX</a:t>
            </a:r>
            <a:r>
              <a:rPr lang="en-US" altLang="ja-JP" dirty="0">
                <a:solidFill>
                  <a:srgbClr val="FF0000"/>
                </a:solidFill>
                <a:latin typeface="+mn-lt"/>
                <a:ea typeface="ＭＳ Ｐゴシック" pitchFamily="50" charset="-128"/>
              </a:rPr>
              <a:t>(100);</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a:t>
            </a:r>
            <a:endParaRPr lang="ja-JP" altLang="en-US" dirty="0">
              <a:latin typeface="+mn-lt"/>
              <a:ea typeface="ＭＳ Ｐゴシック"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7" name="タイトル 1"/>
          <p:cNvSpPr>
            <a:spLocks noGrp="1"/>
          </p:cNvSpPr>
          <p:nvPr>
            <p:ph type="title"/>
          </p:nvPr>
        </p:nvSpPr>
        <p:spPr/>
        <p:txBody>
          <a:bodyPr/>
          <a:lstStyle/>
          <a:p>
            <a:pPr eaLnBrk="1" hangingPunct="1"/>
            <a:r>
              <a:rPr kumimoji="1" lang="en-US" altLang="ja-JP" smtClean="0"/>
              <a:t>Main</a:t>
            </a:r>
            <a:r>
              <a:rPr kumimoji="1" lang="ja-JP" altLang="en-US" smtClean="0"/>
              <a:t>クラスの動作</a:t>
            </a:r>
          </a:p>
        </p:txBody>
      </p:sp>
      <p:sp>
        <p:nvSpPr>
          <p:cNvPr id="4" name="テキスト ボックス 3"/>
          <p:cNvSpPr txBox="1"/>
          <p:nvPr/>
        </p:nvSpPr>
        <p:spPr>
          <a:xfrm>
            <a:off x="6786563" y="1428750"/>
            <a:ext cx="2136775" cy="2308225"/>
          </a:xfrm>
          <a:prstGeom prst="rect">
            <a:avLst/>
          </a:prstGeom>
          <a:noFill/>
          <a:ln>
            <a:solidFill>
              <a:schemeClr val="tx1"/>
            </a:solidFill>
          </a:ln>
        </p:spPr>
        <p:txBody>
          <a:bodyPr wrap="none">
            <a:spAutoFit/>
          </a:bodyPr>
          <a:lstStyle/>
          <a:p>
            <a:pPr>
              <a:defRPr/>
            </a:pPr>
            <a:r>
              <a:rPr lang="en-US" altLang="ja-JP" sz="1800" dirty="0">
                <a:latin typeface="+mn-lt"/>
                <a:ea typeface="ＭＳ Ｐゴシック" pitchFamily="50" charset="-128"/>
              </a:rPr>
              <a:t>class Point{</a:t>
            </a:r>
          </a:p>
          <a:p>
            <a:pPr>
              <a:defRPr/>
            </a:pPr>
            <a:r>
              <a:rPr lang="en-US" altLang="ja-JP" sz="1800" dirty="0">
                <a:latin typeface="+mn-lt"/>
                <a:ea typeface="ＭＳ Ｐゴシック" pitchFamily="50" charset="-128"/>
              </a:rPr>
              <a:t>   </a:t>
            </a:r>
            <a:r>
              <a:rPr lang="en-US" altLang="ja-JP" sz="1800" dirty="0" err="1">
                <a:latin typeface="+mn-lt"/>
                <a:ea typeface="ＭＳ Ｐゴシック" pitchFamily="50" charset="-128"/>
              </a:rPr>
              <a:t>int</a:t>
            </a:r>
            <a:r>
              <a:rPr lang="en-US" altLang="ja-JP" sz="1800" dirty="0">
                <a:latin typeface="+mn-lt"/>
                <a:ea typeface="ＭＳ Ｐゴシック" pitchFamily="50" charset="-128"/>
              </a:rPr>
              <a:t> x;</a:t>
            </a:r>
          </a:p>
          <a:p>
            <a:pPr>
              <a:defRPr/>
            </a:pPr>
            <a:r>
              <a:rPr lang="en-US" altLang="ja-JP" sz="1800" dirty="0">
                <a:latin typeface="+mn-lt"/>
                <a:ea typeface="ＭＳ Ｐゴシック" pitchFamily="50" charset="-128"/>
              </a:rPr>
              <a:t>   </a:t>
            </a:r>
            <a:r>
              <a:rPr lang="en-US" altLang="ja-JP" sz="1800" dirty="0" err="1">
                <a:latin typeface="+mn-lt"/>
                <a:ea typeface="ＭＳ Ｐゴシック" pitchFamily="50" charset="-128"/>
              </a:rPr>
              <a:t>int</a:t>
            </a:r>
            <a:r>
              <a:rPr lang="en-US" altLang="ja-JP" sz="1800" dirty="0">
                <a:latin typeface="+mn-lt"/>
                <a:ea typeface="ＭＳ Ｐゴシック" pitchFamily="50" charset="-128"/>
              </a:rPr>
              <a:t> y;</a:t>
            </a:r>
          </a:p>
          <a:p>
            <a:pPr>
              <a:defRPr/>
            </a:pPr>
            <a:r>
              <a:rPr lang="en-US" altLang="ja-JP" sz="1800" dirty="0">
                <a:latin typeface="+mn-lt"/>
                <a:ea typeface="ＭＳ Ｐゴシック" pitchFamily="50" charset="-128"/>
              </a:rPr>
              <a:t> </a:t>
            </a:r>
          </a:p>
          <a:p>
            <a:pPr>
              <a:defRPr/>
            </a:pPr>
            <a:r>
              <a:rPr lang="en-US" altLang="ja-JP" sz="1800" dirty="0">
                <a:latin typeface="+mn-lt"/>
                <a:ea typeface="ＭＳ Ｐゴシック" pitchFamily="50" charset="-128"/>
              </a:rPr>
              <a:t>   void </a:t>
            </a:r>
            <a:r>
              <a:rPr lang="en-US" altLang="ja-JP" sz="1800" dirty="0" err="1">
                <a:latin typeface="+mn-lt"/>
                <a:ea typeface="ＭＳ Ｐゴシック" pitchFamily="50" charset="-128"/>
              </a:rPr>
              <a:t>addX</a:t>
            </a:r>
            <a:r>
              <a:rPr lang="en-US" altLang="ja-JP" sz="1800" dirty="0">
                <a:latin typeface="+mn-lt"/>
                <a:ea typeface="ＭＳ Ｐゴシック" pitchFamily="50" charset="-128"/>
              </a:rPr>
              <a:t>(</a:t>
            </a:r>
            <a:r>
              <a:rPr lang="en-US" altLang="ja-JP" sz="1800" dirty="0" err="1">
                <a:latin typeface="+mn-lt"/>
                <a:ea typeface="ＭＳ Ｐゴシック" pitchFamily="50" charset="-128"/>
              </a:rPr>
              <a:t>int</a:t>
            </a:r>
            <a:r>
              <a:rPr lang="en-US" altLang="ja-JP" sz="1800" dirty="0">
                <a:latin typeface="+mn-lt"/>
                <a:ea typeface="ＭＳ Ｐゴシック" pitchFamily="50" charset="-128"/>
              </a:rPr>
              <a:t> x){</a:t>
            </a:r>
          </a:p>
          <a:p>
            <a:pPr>
              <a:defRPr/>
            </a:pPr>
            <a:r>
              <a:rPr lang="ja-JP" altLang="en-US" sz="1800" dirty="0">
                <a:latin typeface="+mn-lt"/>
                <a:ea typeface="ＭＳ Ｐゴシック" pitchFamily="50" charset="-128"/>
              </a:rPr>
              <a:t>⑤</a:t>
            </a:r>
            <a:r>
              <a:rPr lang="en-US" altLang="ja-JP" sz="1800" dirty="0">
                <a:latin typeface="+mn-lt"/>
                <a:ea typeface="ＭＳ Ｐゴシック" pitchFamily="50" charset="-128"/>
              </a:rPr>
              <a:t>   </a:t>
            </a:r>
            <a:r>
              <a:rPr lang="en-US" altLang="ja-JP" sz="1800" dirty="0" err="1">
                <a:latin typeface="+mn-lt"/>
                <a:ea typeface="ＭＳ Ｐゴシック" pitchFamily="50" charset="-128"/>
              </a:rPr>
              <a:t>this.x</a:t>
            </a:r>
            <a:r>
              <a:rPr lang="en-US" altLang="ja-JP" sz="1800" dirty="0">
                <a:latin typeface="+mn-lt"/>
                <a:ea typeface="ＭＳ Ｐゴシック" pitchFamily="50" charset="-128"/>
              </a:rPr>
              <a:t> = x;</a:t>
            </a:r>
          </a:p>
          <a:p>
            <a:pPr>
              <a:defRPr/>
            </a:pPr>
            <a:r>
              <a:rPr lang="en-US" altLang="ja-JP" sz="1800" dirty="0">
                <a:latin typeface="+mn-lt"/>
                <a:ea typeface="ＭＳ Ｐゴシック" pitchFamily="50" charset="-128"/>
              </a:rPr>
              <a:t>   }</a:t>
            </a:r>
          </a:p>
          <a:p>
            <a:pPr>
              <a:defRPr/>
            </a:pPr>
            <a:r>
              <a:rPr lang="en-US" altLang="ja-JP" sz="1800" dirty="0">
                <a:latin typeface="+mn-lt"/>
                <a:ea typeface="ＭＳ Ｐゴシック" pitchFamily="50" charset="-128"/>
              </a:rPr>
              <a:t>}</a:t>
            </a:r>
            <a:endParaRPr lang="ja-JP" altLang="en-US" sz="1800" dirty="0">
              <a:latin typeface="+mn-lt"/>
              <a:ea typeface="ＭＳ Ｐゴシック" pitchFamily="50" charset="-128"/>
            </a:endParaRPr>
          </a:p>
        </p:txBody>
      </p:sp>
      <p:sp>
        <p:nvSpPr>
          <p:cNvPr id="5" name="テキスト ボックス 4"/>
          <p:cNvSpPr txBox="1"/>
          <p:nvPr/>
        </p:nvSpPr>
        <p:spPr>
          <a:xfrm>
            <a:off x="3571875" y="1428750"/>
            <a:ext cx="2905125" cy="2032000"/>
          </a:xfrm>
          <a:prstGeom prst="rect">
            <a:avLst/>
          </a:prstGeom>
          <a:noFill/>
          <a:ln>
            <a:solidFill>
              <a:schemeClr val="tx1"/>
            </a:solidFill>
          </a:ln>
        </p:spPr>
        <p:txBody>
          <a:bodyPr wrap="none">
            <a:spAutoFit/>
          </a:bodyPr>
          <a:lstStyle/>
          <a:p>
            <a:pPr>
              <a:defRPr/>
            </a:pPr>
            <a:r>
              <a:rPr lang="en-US" altLang="ja-JP" sz="1800" dirty="0">
                <a:latin typeface="+mn-lt"/>
                <a:ea typeface="ＭＳ Ｐゴシック" pitchFamily="50" charset="-128"/>
              </a:rPr>
              <a:t>class Main{</a:t>
            </a:r>
          </a:p>
          <a:p>
            <a:pPr>
              <a:defRPr/>
            </a:pPr>
            <a:r>
              <a:rPr lang="en-US" altLang="ja-JP" sz="1800" dirty="0">
                <a:latin typeface="+mn-lt"/>
                <a:ea typeface="ＭＳ Ｐゴシック" pitchFamily="50" charset="-128"/>
              </a:rPr>
              <a:t> </a:t>
            </a:r>
          </a:p>
          <a:p>
            <a:pPr>
              <a:defRPr/>
            </a:pPr>
            <a:r>
              <a:rPr lang="en-US" altLang="ja-JP" sz="1800" dirty="0">
                <a:latin typeface="+mn-lt"/>
                <a:ea typeface="ＭＳ Ｐゴシック" pitchFamily="50" charset="-128"/>
              </a:rPr>
              <a:t>   void main(){</a:t>
            </a:r>
          </a:p>
          <a:p>
            <a:pPr>
              <a:defRPr/>
            </a:pPr>
            <a:r>
              <a:rPr lang="ja-JP" altLang="en-US" sz="1800" dirty="0">
                <a:latin typeface="+mn-lt"/>
                <a:ea typeface="ＭＳ Ｐゴシック" pitchFamily="50" charset="-128"/>
              </a:rPr>
              <a:t>③</a:t>
            </a:r>
            <a:r>
              <a:rPr lang="en-US" altLang="ja-JP" sz="1800" dirty="0">
                <a:latin typeface="+mn-lt"/>
                <a:ea typeface="ＭＳ Ｐゴシック" pitchFamily="50" charset="-128"/>
              </a:rPr>
              <a:t>   Point p = new Point();</a:t>
            </a:r>
          </a:p>
          <a:p>
            <a:pPr>
              <a:defRPr/>
            </a:pPr>
            <a:r>
              <a:rPr lang="ja-JP" altLang="en-US" sz="1800" dirty="0">
                <a:latin typeface="+mn-lt"/>
                <a:ea typeface="ＭＳ Ｐゴシック" pitchFamily="50" charset="-128"/>
              </a:rPr>
              <a:t>④</a:t>
            </a:r>
            <a:r>
              <a:rPr lang="en-US" altLang="ja-JP" sz="1800" dirty="0">
                <a:latin typeface="+mn-lt"/>
                <a:ea typeface="ＭＳ Ｐゴシック" pitchFamily="50" charset="-128"/>
              </a:rPr>
              <a:t>   </a:t>
            </a:r>
            <a:r>
              <a:rPr lang="en-US" altLang="ja-JP" sz="1800" dirty="0" err="1">
                <a:latin typeface="+mn-lt"/>
                <a:ea typeface="ＭＳ Ｐゴシック" pitchFamily="50" charset="-128"/>
              </a:rPr>
              <a:t>p.addX</a:t>
            </a:r>
            <a:r>
              <a:rPr lang="en-US" altLang="ja-JP" sz="1800" dirty="0">
                <a:latin typeface="+mn-lt"/>
                <a:ea typeface="ＭＳ Ｐゴシック" pitchFamily="50" charset="-128"/>
              </a:rPr>
              <a:t>(100);</a:t>
            </a:r>
          </a:p>
          <a:p>
            <a:pPr>
              <a:defRPr/>
            </a:pPr>
            <a:r>
              <a:rPr lang="en-US" altLang="ja-JP" sz="1800" dirty="0">
                <a:latin typeface="+mn-lt"/>
                <a:ea typeface="ＭＳ Ｐゴシック" pitchFamily="50" charset="-128"/>
              </a:rPr>
              <a:t>   }</a:t>
            </a:r>
          </a:p>
          <a:p>
            <a:pPr>
              <a:defRPr/>
            </a:pPr>
            <a:r>
              <a:rPr lang="en-US" altLang="ja-JP" sz="1800" dirty="0">
                <a:latin typeface="+mn-lt"/>
                <a:ea typeface="ＭＳ Ｐゴシック" pitchFamily="50" charset="-128"/>
              </a:rPr>
              <a:t>}</a:t>
            </a:r>
            <a:endParaRPr lang="ja-JP" altLang="en-US" sz="1800" dirty="0">
              <a:latin typeface="+mn-lt"/>
              <a:ea typeface="ＭＳ Ｐゴシック" pitchFamily="50" charset="-128"/>
            </a:endParaRPr>
          </a:p>
        </p:txBody>
      </p:sp>
      <p:sp>
        <p:nvSpPr>
          <p:cNvPr id="6170" name="正方形/長方形 5"/>
          <p:cNvSpPr>
            <a:spLocks noChangeArrowheads="1"/>
          </p:cNvSpPr>
          <p:nvPr/>
        </p:nvSpPr>
        <p:spPr bwMode="auto">
          <a:xfrm>
            <a:off x="285750" y="1428750"/>
            <a:ext cx="3071813" cy="1477963"/>
          </a:xfrm>
          <a:prstGeom prst="rect">
            <a:avLst/>
          </a:prstGeom>
          <a:noFill/>
          <a:ln w="9525">
            <a:noFill/>
            <a:miter lim="800000"/>
            <a:headEnd/>
            <a:tailEnd/>
          </a:ln>
        </p:spPr>
        <p:txBody>
          <a:bodyPr>
            <a:spAutoFit/>
          </a:bodyPr>
          <a:lstStyle/>
          <a:p>
            <a:r>
              <a:rPr lang="en-US" altLang="ja-JP" sz="1800"/>
              <a:t>public static void</a:t>
            </a:r>
            <a:r>
              <a:rPr lang="ja-JP" altLang="en-US" sz="1800"/>
              <a:t>　</a:t>
            </a:r>
            <a:r>
              <a:rPr lang="en-US" altLang="ja-JP" sz="1800"/>
              <a:t>main</a:t>
            </a:r>
          </a:p>
          <a:p>
            <a:r>
              <a:rPr lang="ja-JP" altLang="en-US" sz="1800"/>
              <a:t>　　　　　　　</a:t>
            </a:r>
            <a:r>
              <a:rPr lang="en-US" altLang="ja-JP" sz="1800"/>
              <a:t>(String[] args){</a:t>
            </a:r>
          </a:p>
          <a:p>
            <a:r>
              <a:rPr lang="ja-JP" altLang="en-US" sz="1800"/>
              <a:t>①</a:t>
            </a:r>
            <a:r>
              <a:rPr lang="en-US" altLang="ja-JP" sz="1800"/>
              <a:t> Main main = new Main();</a:t>
            </a:r>
          </a:p>
          <a:p>
            <a:r>
              <a:rPr lang="ja-JP" altLang="en-US" sz="1800"/>
              <a:t>②</a:t>
            </a:r>
            <a:r>
              <a:rPr lang="en-US" altLang="ja-JP" sz="1800"/>
              <a:t> main.main();</a:t>
            </a:r>
          </a:p>
          <a:p>
            <a:r>
              <a:rPr lang="en-US" altLang="ja-JP" sz="1800"/>
              <a:t>}</a:t>
            </a:r>
          </a:p>
        </p:txBody>
      </p:sp>
      <p:grpSp>
        <p:nvGrpSpPr>
          <p:cNvPr id="2" name="グループ化 6"/>
          <p:cNvGrpSpPr>
            <a:grpSpLocks/>
          </p:cNvGrpSpPr>
          <p:nvPr/>
        </p:nvGrpSpPr>
        <p:grpSpPr bwMode="auto">
          <a:xfrm>
            <a:off x="6929438" y="4143375"/>
            <a:ext cx="1857375" cy="1857375"/>
            <a:chOff x="3357554" y="1428736"/>
            <a:chExt cx="2143140" cy="2143140"/>
          </a:xfrm>
        </p:grpSpPr>
        <p:sp>
          <p:nvSpPr>
            <p:cNvPr id="6191" name="円/楕円 7"/>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1600"/>
            </a:p>
          </p:txBody>
        </p:sp>
        <p:sp>
          <p:nvSpPr>
            <p:cNvPr id="9" name="円/楕円 8"/>
            <p:cNvSpPr/>
            <p:nvPr/>
          </p:nvSpPr>
          <p:spPr bwMode="auto">
            <a:xfrm>
              <a:off x="3929058" y="2000240"/>
              <a:ext cx="1000132" cy="10001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1600" dirty="0">
                  <a:ea typeface="ＭＳ Ｐゴシック" pitchFamily="50" charset="-128"/>
                </a:rPr>
                <a:t>x : 0</a:t>
              </a:r>
            </a:p>
            <a:p>
              <a:pPr algn="ctr">
                <a:defRPr/>
              </a:pPr>
              <a:r>
                <a:rPr lang="en-US" altLang="ja-JP" sz="1600" dirty="0">
                  <a:ea typeface="ＭＳ Ｐゴシック" pitchFamily="50" charset="-128"/>
                </a:rPr>
                <a:t>y : 0</a:t>
              </a:r>
              <a:endParaRPr lang="ja-JP" altLang="en-US" sz="1600" dirty="0">
                <a:ea typeface="ＭＳ Ｐゴシック" pitchFamily="50" charset="-128"/>
              </a:endParaRPr>
            </a:p>
          </p:txBody>
        </p:sp>
        <p:cxnSp>
          <p:nvCxnSpPr>
            <p:cNvPr id="6193" name="直線コネクタ 9"/>
            <p:cNvCxnSpPr>
              <a:cxnSpLocks noChangeShapeType="1"/>
              <a:stCxn id="9" idx="3"/>
              <a:endCxn id="6191"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6194" name="直線コネクタ 10"/>
            <p:cNvCxnSpPr>
              <a:cxnSpLocks noChangeShapeType="1"/>
              <a:stCxn id="9" idx="5"/>
              <a:endCxn id="6191"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6195" name="直線コネクタ 11"/>
            <p:cNvCxnSpPr>
              <a:cxnSpLocks noChangeShapeType="1"/>
              <a:stCxn id="9" idx="7"/>
              <a:endCxn id="6191"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6196" name="直線コネクタ 12"/>
            <p:cNvCxnSpPr>
              <a:cxnSpLocks noChangeShapeType="1"/>
              <a:stCxn id="9" idx="1"/>
              <a:endCxn id="6191"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6197" name="テキスト ボックス 13"/>
            <p:cNvSpPr txBox="1">
              <a:spLocks noChangeArrowheads="1"/>
            </p:cNvSpPr>
            <p:nvPr/>
          </p:nvSpPr>
          <p:spPr bwMode="auto">
            <a:xfrm>
              <a:off x="4071934" y="3071809"/>
              <a:ext cx="736518" cy="390639"/>
            </a:xfrm>
            <a:prstGeom prst="rect">
              <a:avLst/>
            </a:prstGeom>
            <a:noFill/>
            <a:ln w="9525">
              <a:noFill/>
              <a:miter lim="800000"/>
              <a:headEnd/>
              <a:tailEnd/>
            </a:ln>
          </p:spPr>
          <p:txBody>
            <a:bodyPr wrap="none">
              <a:spAutoFit/>
            </a:bodyPr>
            <a:lstStyle/>
            <a:p>
              <a:r>
                <a:rPr lang="en-US" altLang="ja-JP" sz="1600"/>
                <a:t>addX</a:t>
              </a:r>
              <a:endParaRPr lang="ja-JP" altLang="en-US" sz="1600"/>
            </a:p>
          </p:txBody>
        </p:sp>
      </p:grpSp>
      <p:grpSp>
        <p:nvGrpSpPr>
          <p:cNvPr id="3" name="グループ化 14"/>
          <p:cNvGrpSpPr>
            <a:grpSpLocks/>
          </p:cNvGrpSpPr>
          <p:nvPr/>
        </p:nvGrpSpPr>
        <p:grpSpPr bwMode="auto">
          <a:xfrm>
            <a:off x="4071938" y="4143375"/>
            <a:ext cx="1857375" cy="1857375"/>
            <a:chOff x="3357554" y="1428736"/>
            <a:chExt cx="2143140" cy="2143140"/>
          </a:xfrm>
        </p:grpSpPr>
        <p:sp>
          <p:nvSpPr>
            <p:cNvPr id="6184" name="円/楕円 15"/>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1600"/>
            </a:p>
          </p:txBody>
        </p:sp>
        <p:sp>
          <p:nvSpPr>
            <p:cNvPr id="17" name="円/楕円 16"/>
            <p:cNvSpPr/>
            <p:nvPr/>
          </p:nvSpPr>
          <p:spPr bwMode="auto">
            <a:xfrm>
              <a:off x="3929058" y="2000240"/>
              <a:ext cx="1000132" cy="10001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endParaRPr lang="ja-JP" altLang="en-US" sz="1600" dirty="0">
                <a:ea typeface="ＭＳ Ｐゴシック" pitchFamily="50" charset="-128"/>
              </a:endParaRPr>
            </a:p>
          </p:txBody>
        </p:sp>
        <p:cxnSp>
          <p:nvCxnSpPr>
            <p:cNvPr id="6186" name="直線コネクタ 17"/>
            <p:cNvCxnSpPr>
              <a:cxnSpLocks noChangeShapeType="1"/>
              <a:stCxn id="17" idx="3"/>
              <a:endCxn id="6184"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6187" name="直線コネクタ 18"/>
            <p:cNvCxnSpPr>
              <a:cxnSpLocks noChangeShapeType="1"/>
              <a:stCxn id="17" idx="5"/>
              <a:endCxn id="6184"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6188" name="直線コネクタ 19"/>
            <p:cNvCxnSpPr>
              <a:cxnSpLocks noChangeShapeType="1"/>
              <a:stCxn id="17" idx="7"/>
              <a:endCxn id="6184"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6189" name="直線コネクタ 20"/>
            <p:cNvCxnSpPr>
              <a:cxnSpLocks noChangeShapeType="1"/>
              <a:stCxn id="17" idx="1"/>
              <a:endCxn id="6184"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6190" name="テキスト ボックス 21"/>
            <p:cNvSpPr txBox="1">
              <a:spLocks noChangeArrowheads="1"/>
            </p:cNvSpPr>
            <p:nvPr/>
          </p:nvSpPr>
          <p:spPr bwMode="auto">
            <a:xfrm>
              <a:off x="4071934" y="3071809"/>
              <a:ext cx="721722" cy="390639"/>
            </a:xfrm>
            <a:prstGeom prst="rect">
              <a:avLst/>
            </a:prstGeom>
            <a:noFill/>
            <a:ln w="9525">
              <a:noFill/>
              <a:miter lim="800000"/>
              <a:headEnd/>
              <a:tailEnd/>
            </a:ln>
          </p:spPr>
          <p:txBody>
            <a:bodyPr wrap="none">
              <a:spAutoFit/>
            </a:bodyPr>
            <a:lstStyle/>
            <a:p>
              <a:r>
                <a:rPr lang="en-US" altLang="ja-JP" sz="1600"/>
                <a:t>main</a:t>
              </a:r>
              <a:endParaRPr lang="ja-JP" altLang="en-US" sz="1600"/>
            </a:p>
          </p:txBody>
        </p:sp>
      </p:grpSp>
      <p:sp>
        <p:nvSpPr>
          <p:cNvPr id="31" name="正方形/長方形 30"/>
          <p:cNvSpPr/>
          <p:nvPr/>
        </p:nvSpPr>
        <p:spPr bwMode="auto">
          <a:xfrm>
            <a:off x="500063" y="4500563"/>
            <a:ext cx="2428875" cy="914400"/>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p>
            <a:pPr>
              <a:defRPr/>
            </a:pPr>
            <a:r>
              <a:rPr lang="en-US" altLang="ja-JP" sz="2000" dirty="0">
                <a:ea typeface="ＭＳ Ｐゴシック" pitchFamily="50" charset="-128"/>
              </a:rPr>
              <a:t>Java</a:t>
            </a:r>
          </a:p>
          <a:p>
            <a:pPr>
              <a:defRPr/>
            </a:pPr>
            <a:r>
              <a:rPr lang="en-US" altLang="ja-JP" sz="2000" dirty="0">
                <a:ea typeface="ＭＳ Ｐゴシック" pitchFamily="50" charset="-128"/>
              </a:rPr>
              <a:t>Virtual Machine</a:t>
            </a:r>
            <a:endParaRPr lang="ja-JP" altLang="en-US" sz="2000" dirty="0">
              <a:ea typeface="ＭＳ Ｐゴシック" pitchFamily="50" charset="-128"/>
            </a:endParaRPr>
          </a:p>
        </p:txBody>
      </p:sp>
      <p:sp>
        <p:nvSpPr>
          <p:cNvPr id="6174" name="テキスト ボックス 33"/>
          <p:cNvSpPr txBox="1">
            <a:spLocks noChangeArrowheads="1"/>
          </p:cNvSpPr>
          <p:nvPr/>
        </p:nvSpPr>
        <p:spPr bwMode="auto">
          <a:xfrm>
            <a:off x="3786188" y="3643313"/>
            <a:ext cx="909637" cy="369887"/>
          </a:xfrm>
          <a:prstGeom prst="rect">
            <a:avLst/>
          </a:prstGeom>
          <a:noFill/>
          <a:ln w="9525">
            <a:noFill/>
            <a:miter lim="800000"/>
            <a:headEnd/>
            <a:tailEnd/>
          </a:ln>
        </p:spPr>
        <p:txBody>
          <a:bodyPr wrap="none">
            <a:spAutoFit/>
          </a:bodyPr>
          <a:lstStyle/>
          <a:p>
            <a:r>
              <a:rPr lang="ja-JP" altLang="en-US" sz="1800"/>
              <a:t>① </a:t>
            </a:r>
            <a:r>
              <a:rPr lang="en-US" altLang="ja-JP" sz="1800"/>
              <a:t>new</a:t>
            </a:r>
            <a:endParaRPr lang="ja-JP" altLang="en-US" sz="1800"/>
          </a:p>
        </p:txBody>
      </p:sp>
      <p:cxnSp>
        <p:nvCxnSpPr>
          <p:cNvPr id="6175" name="直線矢印コネクタ 35"/>
          <p:cNvCxnSpPr>
            <a:cxnSpLocks noChangeShapeType="1"/>
            <a:endCxn id="6190" idx="1"/>
          </p:cNvCxnSpPr>
          <p:nvPr/>
        </p:nvCxnSpPr>
        <p:spPr bwMode="auto">
          <a:xfrm>
            <a:off x="3143250" y="5357813"/>
            <a:ext cx="1547813" cy="379412"/>
          </a:xfrm>
          <a:prstGeom prst="straightConnector1">
            <a:avLst/>
          </a:prstGeom>
          <a:noFill/>
          <a:ln w="9525" algn="ctr">
            <a:solidFill>
              <a:schemeClr val="tx1"/>
            </a:solidFill>
            <a:miter lim="800000"/>
            <a:headEnd/>
            <a:tailEnd type="arrow" w="med" len="med"/>
          </a:ln>
        </p:spPr>
      </p:cxnSp>
      <p:sp>
        <p:nvSpPr>
          <p:cNvPr id="6176" name="テキスト ボックス 36"/>
          <p:cNvSpPr txBox="1">
            <a:spLocks noChangeArrowheads="1"/>
          </p:cNvSpPr>
          <p:nvPr/>
        </p:nvSpPr>
        <p:spPr bwMode="auto">
          <a:xfrm>
            <a:off x="3286125" y="5572125"/>
            <a:ext cx="663575" cy="369888"/>
          </a:xfrm>
          <a:prstGeom prst="rect">
            <a:avLst/>
          </a:prstGeom>
          <a:noFill/>
          <a:ln w="9525">
            <a:noFill/>
            <a:miter lim="800000"/>
            <a:headEnd/>
            <a:tailEnd/>
          </a:ln>
        </p:spPr>
        <p:txBody>
          <a:bodyPr wrap="none">
            <a:spAutoFit/>
          </a:bodyPr>
          <a:lstStyle/>
          <a:p>
            <a:r>
              <a:rPr lang="ja-JP" altLang="en-US" sz="1800"/>
              <a:t>② </a:t>
            </a:r>
            <a:r>
              <a:rPr lang="en-US" altLang="ja-JP" sz="1800"/>
              <a:t>()</a:t>
            </a:r>
            <a:endParaRPr lang="ja-JP" altLang="en-US" sz="1800"/>
          </a:p>
        </p:txBody>
      </p:sp>
      <p:sp>
        <p:nvSpPr>
          <p:cNvPr id="6177" name="テキスト ボックス 37"/>
          <p:cNvSpPr txBox="1">
            <a:spLocks noChangeArrowheads="1"/>
          </p:cNvSpPr>
          <p:nvPr/>
        </p:nvSpPr>
        <p:spPr bwMode="auto">
          <a:xfrm>
            <a:off x="6500813" y="3857625"/>
            <a:ext cx="909637" cy="369888"/>
          </a:xfrm>
          <a:prstGeom prst="rect">
            <a:avLst/>
          </a:prstGeom>
          <a:noFill/>
          <a:ln w="9525">
            <a:noFill/>
            <a:miter lim="800000"/>
            <a:headEnd/>
            <a:tailEnd/>
          </a:ln>
        </p:spPr>
        <p:txBody>
          <a:bodyPr wrap="none">
            <a:spAutoFit/>
          </a:bodyPr>
          <a:lstStyle/>
          <a:p>
            <a:r>
              <a:rPr lang="ja-JP" altLang="en-US" sz="1800"/>
              <a:t>③ </a:t>
            </a:r>
            <a:r>
              <a:rPr lang="en-US" altLang="ja-JP" sz="1800"/>
              <a:t>new</a:t>
            </a:r>
            <a:endParaRPr lang="ja-JP" altLang="en-US" sz="1800"/>
          </a:p>
        </p:txBody>
      </p:sp>
      <p:sp>
        <p:nvSpPr>
          <p:cNvPr id="6178" name="テキスト ボックス 40"/>
          <p:cNvSpPr txBox="1">
            <a:spLocks noChangeArrowheads="1"/>
          </p:cNvSpPr>
          <p:nvPr/>
        </p:nvSpPr>
        <p:spPr bwMode="auto">
          <a:xfrm>
            <a:off x="6000750" y="5857875"/>
            <a:ext cx="1044575" cy="369888"/>
          </a:xfrm>
          <a:prstGeom prst="rect">
            <a:avLst/>
          </a:prstGeom>
          <a:noFill/>
          <a:ln w="9525">
            <a:noFill/>
            <a:miter lim="800000"/>
            <a:headEnd/>
            <a:tailEnd/>
          </a:ln>
        </p:spPr>
        <p:txBody>
          <a:bodyPr wrap="none">
            <a:spAutoFit/>
          </a:bodyPr>
          <a:lstStyle/>
          <a:p>
            <a:r>
              <a:rPr lang="ja-JP" altLang="en-US" sz="1800"/>
              <a:t>④ </a:t>
            </a:r>
            <a:r>
              <a:rPr lang="en-US" altLang="ja-JP" sz="1800"/>
              <a:t>(100)</a:t>
            </a:r>
            <a:endParaRPr lang="ja-JP" altLang="en-US" sz="1800"/>
          </a:p>
        </p:txBody>
      </p:sp>
      <p:cxnSp>
        <p:nvCxnSpPr>
          <p:cNvPr id="6179" name="直線矢印コネクタ 42"/>
          <p:cNvCxnSpPr>
            <a:cxnSpLocks noChangeShapeType="1"/>
            <a:stCxn id="6190" idx="3"/>
            <a:endCxn id="6197" idx="1"/>
          </p:cNvCxnSpPr>
          <p:nvPr/>
        </p:nvCxnSpPr>
        <p:spPr bwMode="auto">
          <a:xfrm>
            <a:off x="5316538" y="5737225"/>
            <a:ext cx="2232025" cy="1588"/>
          </a:xfrm>
          <a:prstGeom prst="straightConnector1">
            <a:avLst/>
          </a:prstGeom>
          <a:noFill/>
          <a:ln w="9525" algn="ctr">
            <a:solidFill>
              <a:schemeClr val="tx1"/>
            </a:solidFill>
            <a:miter lim="800000"/>
            <a:headEnd/>
            <a:tailEnd type="arrow" w="med" len="med"/>
          </a:ln>
        </p:spPr>
      </p:cxnSp>
      <p:cxnSp>
        <p:nvCxnSpPr>
          <p:cNvPr id="6180" name="図形 45"/>
          <p:cNvCxnSpPr>
            <a:cxnSpLocks noChangeShapeType="1"/>
            <a:stCxn id="6197" idx="3"/>
          </p:cNvCxnSpPr>
          <p:nvPr/>
        </p:nvCxnSpPr>
        <p:spPr bwMode="auto">
          <a:xfrm flipH="1" flipV="1">
            <a:off x="8001000" y="5000625"/>
            <a:ext cx="185738" cy="736600"/>
          </a:xfrm>
          <a:prstGeom prst="curvedConnector4">
            <a:avLst>
              <a:gd name="adj1" fmla="val -122986"/>
              <a:gd name="adj2" fmla="val 61500"/>
            </a:avLst>
          </a:prstGeom>
          <a:noFill/>
          <a:ln w="9525" algn="ctr">
            <a:solidFill>
              <a:schemeClr val="tx1"/>
            </a:solidFill>
            <a:miter lim="800000"/>
            <a:headEnd/>
            <a:tailEnd type="arrow" w="med" len="med"/>
          </a:ln>
        </p:spPr>
      </p:cxnSp>
      <p:sp>
        <p:nvSpPr>
          <p:cNvPr id="48" name="下矢印 47"/>
          <p:cNvSpPr/>
          <p:nvPr/>
        </p:nvSpPr>
        <p:spPr bwMode="auto">
          <a:xfrm>
            <a:off x="4786313" y="3571875"/>
            <a:ext cx="500062" cy="500063"/>
          </a:xfrm>
          <a:prstGeom prst="downArrow">
            <a:avLst/>
          </a:prstGeom>
          <a:solidFill>
            <a:schemeClr val="accent3">
              <a:lumMod val="95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ja-JP" altLang="en-US">
              <a:ea typeface="ＭＳ Ｐゴシック" pitchFamily="50" charset="-128"/>
            </a:endParaRPr>
          </a:p>
        </p:txBody>
      </p:sp>
      <p:sp>
        <p:nvSpPr>
          <p:cNvPr id="49" name="下矢印 48"/>
          <p:cNvSpPr/>
          <p:nvPr/>
        </p:nvSpPr>
        <p:spPr bwMode="auto">
          <a:xfrm>
            <a:off x="7643813" y="3786188"/>
            <a:ext cx="500062" cy="357187"/>
          </a:xfrm>
          <a:prstGeom prst="downArrow">
            <a:avLst/>
          </a:prstGeom>
          <a:solidFill>
            <a:schemeClr val="accent3">
              <a:lumMod val="95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ja-JP" altLang="en-US">
              <a:ea typeface="ＭＳ Ｐゴシック" pitchFamily="50" charset="-128"/>
            </a:endParaRPr>
          </a:p>
        </p:txBody>
      </p:sp>
      <p:sp>
        <p:nvSpPr>
          <p:cNvPr id="55" name="角丸四角形吹き出し 54"/>
          <p:cNvSpPr/>
          <p:nvPr/>
        </p:nvSpPr>
        <p:spPr bwMode="auto">
          <a:xfrm>
            <a:off x="8429625" y="5000625"/>
            <a:ext cx="714375" cy="428625"/>
          </a:xfrm>
          <a:prstGeom prst="wedgeRoundRectCallout">
            <a:avLst>
              <a:gd name="adj1" fmla="val -77675"/>
              <a:gd name="adj2" fmla="val 9167"/>
              <a:gd name="adj3" fmla="val 16667"/>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p>
            <a:pPr>
              <a:defRPr/>
            </a:pPr>
            <a:r>
              <a:rPr lang="ja-JP" altLang="en-US" sz="1800" dirty="0">
                <a:ea typeface="ＭＳ Ｐゴシック" pitchFamily="50" charset="-128"/>
              </a:rPr>
              <a:t>⑤</a:t>
            </a:r>
            <a:r>
              <a:rPr lang="en-US" altLang="ja-JP" sz="1800" dirty="0">
                <a:ea typeface="ＭＳ Ｐゴシック" pitchFamily="50" charset="-128"/>
              </a:rPr>
              <a:t>100</a:t>
            </a:r>
            <a:endParaRPr lang="ja-JP" altLang="en-US" sz="1800" dirty="0">
              <a:ea typeface="ＭＳ Ｐゴシック" pitchFamily="50"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9" name="タイトル 1"/>
          <p:cNvSpPr>
            <a:spLocks noGrp="1"/>
          </p:cNvSpPr>
          <p:nvPr>
            <p:ph type="title"/>
          </p:nvPr>
        </p:nvSpPr>
        <p:spPr/>
        <p:txBody>
          <a:bodyPr/>
          <a:lstStyle/>
          <a:p>
            <a:pPr eaLnBrk="1" hangingPunct="1"/>
            <a:r>
              <a:rPr kumimoji="1" lang="ja-JP" altLang="en-US" smtClean="0"/>
              <a:t>オブジェクト指向システム</a:t>
            </a:r>
          </a:p>
        </p:txBody>
      </p:sp>
      <p:grpSp>
        <p:nvGrpSpPr>
          <p:cNvPr id="2" name="グループ化 3"/>
          <p:cNvGrpSpPr>
            <a:grpSpLocks/>
          </p:cNvGrpSpPr>
          <p:nvPr/>
        </p:nvGrpSpPr>
        <p:grpSpPr bwMode="auto">
          <a:xfrm>
            <a:off x="3214688" y="3000375"/>
            <a:ext cx="1857375" cy="1857375"/>
            <a:chOff x="3357554" y="1428736"/>
            <a:chExt cx="2143140" cy="2143140"/>
          </a:xfrm>
        </p:grpSpPr>
        <p:sp>
          <p:nvSpPr>
            <p:cNvPr id="7251" name="円/楕円 4"/>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1600"/>
            </a:p>
          </p:txBody>
        </p:sp>
        <p:sp>
          <p:nvSpPr>
            <p:cNvPr id="6" name="円/楕円 5"/>
            <p:cNvSpPr/>
            <p:nvPr/>
          </p:nvSpPr>
          <p:spPr bwMode="auto">
            <a:xfrm>
              <a:off x="3929058" y="2000240"/>
              <a:ext cx="1000132" cy="10001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1600" dirty="0">
                  <a:ea typeface="ＭＳ Ｐゴシック" pitchFamily="50" charset="-128"/>
                </a:rPr>
                <a:t>x : 0</a:t>
              </a:r>
            </a:p>
            <a:p>
              <a:pPr algn="ctr">
                <a:defRPr/>
              </a:pPr>
              <a:r>
                <a:rPr lang="en-US" altLang="ja-JP" sz="1600" dirty="0">
                  <a:ea typeface="ＭＳ Ｐゴシック" pitchFamily="50" charset="-128"/>
                </a:rPr>
                <a:t>y : 0</a:t>
              </a:r>
              <a:endParaRPr lang="ja-JP" altLang="en-US" sz="1600" dirty="0">
                <a:ea typeface="ＭＳ Ｐゴシック" pitchFamily="50" charset="-128"/>
              </a:endParaRPr>
            </a:p>
          </p:txBody>
        </p:sp>
        <p:cxnSp>
          <p:nvCxnSpPr>
            <p:cNvPr id="7253" name="直線コネクタ 6"/>
            <p:cNvCxnSpPr>
              <a:cxnSpLocks noChangeShapeType="1"/>
              <a:stCxn id="6" idx="3"/>
              <a:endCxn id="7251"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7254" name="直線コネクタ 7"/>
            <p:cNvCxnSpPr>
              <a:cxnSpLocks noChangeShapeType="1"/>
              <a:stCxn id="6" idx="5"/>
              <a:endCxn id="7251"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7255" name="直線コネクタ 8"/>
            <p:cNvCxnSpPr>
              <a:cxnSpLocks noChangeShapeType="1"/>
              <a:stCxn id="6" idx="7"/>
              <a:endCxn id="7251"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7256" name="直線コネクタ 9"/>
            <p:cNvCxnSpPr>
              <a:cxnSpLocks noChangeShapeType="1"/>
              <a:stCxn id="6" idx="1"/>
              <a:endCxn id="7251"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7257" name="テキスト ボックス 10"/>
            <p:cNvSpPr txBox="1">
              <a:spLocks noChangeArrowheads="1"/>
            </p:cNvSpPr>
            <p:nvPr/>
          </p:nvSpPr>
          <p:spPr bwMode="auto">
            <a:xfrm>
              <a:off x="4071934" y="3071809"/>
              <a:ext cx="736518" cy="390639"/>
            </a:xfrm>
            <a:prstGeom prst="rect">
              <a:avLst/>
            </a:prstGeom>
            <a:noFill/>
            <a:ln w="9525">
              <a:noFill/>
              <a:miter lim="800000"/>
              <a:headEnd/>
              <a:tailEnd/>
            </a:ln>
          </p:spPr>
          <p:txBody>
            <a:bodyPr wrap="none">
              <a:spAutoFit/>
            </a:bodyPr>
            <a:lstStyle/>
            <a:p>
              <a:r>
                <a:rPr lang="en-US" altLang="ja-JP" sz="1600"/>
                <a:t>addX</a:t>
              </a:r>
              <a:endParaRPr lang="ja-JP" altLang="en-US" sz="1600"/>
            </a:p>
          </p:txBody>
        </p:sp>
      </p:grpSp>
      <p:grpSp>
        <p:nvGrpSpPr>
          <p:cNvPr id="3" name="グループ化 11"/>
          <p:cNvGrpSpPr>
            <a:grpSpLocks/>
          </p:cNvGrpSpPr>
          <p:nvPr/>
        </p:nvGrpSpPr>
        <p:grpSpPr bwMode="auto">
          <a:xfrm>
            <a:off x="357188" y="3000375"/>
            <a:ext cx="1857375" cy="1857375"/>
            <a:chOff x="3357554" y="1428736"/>
            <a:chExt cx="2143140" cy="2143140"/>
          </a:xfrm>
        </p:grpSpPr>
        <p:sp>
          <p:nvSpPr>
            <p:cNvPr id="7244" name="円/楕円 12"/>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1600"/>
            </a:p>
          </p:txBody>
        </p:sp>
        <p:sp>
          <p:nvSpPr>
            <p:cNvPr id="14" name="円/楕円 13"/>
            <p:cNvSpPr/>
            <p:nvPr/>
          </p:nvSpPr>
          <p:spPr bwMode="auto">
            <a:xfrm>
              <a:off x="3929058" y="2000240"/>
              <a:ext cx="1000132" cy="10001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endParaRPr lang="ja-JP" altLang="en-US" sz="1600" dirty="0">
                <a:ea typeface="ＭＳ Ｐゴシック" pitchFamily="50" charset="-128"/>
              </a:endParaRPr>
            </a:p>
          </p:txBody>
        </p:sp>
        <p:cxnSp>
          <p:nvCxnSpPr>
            <p:cNvPr id="7246" name="直線コネクタ 14"/>
            <p:cNvCxnSpPr>
              <a:cxnSpLocks noChangeShapeType="1"/>
              <a:stCxn id="14" idx="3"/>
              <a:endCxn id="7244"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7247" name="直線コネクタ 15"/>
            <p:cNvCxnSpPr>
              <a:cxnSpLocks noChangeShapeType="1"/>
              <a:stCxn id="14" idx="5"/>
              <a:endCxn id="7244"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7248" name="直線コネクタ 16"/>
            <p:cNvCxnSpPr>
              <a:cxnSpLocks noChangeShapeType="1"/>
              <a:stCxn id="14" idx="7"/>
              <a:endCxn id="7244"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7249" name="直線コネクタ 17"/>
            <p:cNvCxnSpPr>
              <a:cxnSpLocks noChangeShapeType="1"/>
              <a:stCxn id="14" idx="1"/>
              <a:endCxn id="7244"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7250" name="テキスト ボックス 18"/>
            <p:cNvSpPr txBox="1">
              <a:spLocks noChangeArrowheads="1"/>
            </p:cNvSpPr>
            <p:nvPr/>
          </p:nvSpPr>
          <p:spPr bwMode="auto">
            <a:xfrm>
              <a:off x="4071934" y="3071809"/>
              <a:ext cx="721722" cy="390639"/>
            </a:xfrm>
            <a:prstGeom prst="rect">
              <a:avLst/>
            </a:prstGeom>
            <a:noFill/>
            <a:ln w="9525">
              <a:noFill/>
              <a:miter lim="800000"/>
              <a:headEnd/>
              <a:tailEnd/>
            </a:ln>
          </p:spPr>
          <p:txBody>
            <a:bodyPr wrap="none">
              <a:spAutoFit/>
            </a:bodyPr>
            <a:lstStyle/>
            <a:p>
              <a:r>
                <a:rPr lang="en-US" altLang="ja-JP" sz="1600"/>
                <a:t>main</a:t>
              </a:r>
              <a:endParaRPr lang="ja-JP" altLang="en-US" sz="1600"/>
            </a:p>
          </p:txBody>
        </p:sp>
      </p:grpSp>
      <p:sp>
        <p:nvSpPr>
          <p:cNvPr id="7192" name="テキスト ボックス 19"/>
          <p:cNvSpPr txBox="1">
            <a:spLocks noChangeArrowheads="1"/>
          </p:cNvSpPr>
          <p:nvPr/>
        </p:nvSpPr>
        <p:spPr bwMode="auto">
          <a:xfrm>
            <a:off x="2286000" y="4714875"/>
            <a:ext cx="1044575" cy="369888"/>
          </a:xfrm>
          <a:prstGeom prst="rect">
            <a:avLst/>
          </a:prstGeom>
          <a:noFill/>
          <a:ln w="9525">
            <a:noFill/>
            <a:miter lim="800000"/>
            <a:headEnd/>
            <a:tailEnd/>
          </a:ln>
        </p:spPr>
        <p:txBody>
          <a:bodyPr wrap="none">
            <a:spAutoFit/>
          </a:bodyPr>
          <a:lstStyle/>
          <a:p>
            <a:r>
              <a:rPr lang="ja-JP" altLang="en-US" sz="1800"/>
              <a:t>④ </a:t>
            </a:r>
            <a:r>
              <a:rPr lang="en-US" altLang="ja-JP" sz="1800"/>
              <a:t>(100)</a:t>
            </a:r>
            <a:endParaRPr lang="ja-JP" altLang="en-US" sz="1800"/>
          </a:p>
        </p:txBody>
      </p:sp>
      <p:cxnSp>
        <p:nvCxnSpPr>
          <p:cNvPr id="7193" name="直線矢印コネクタ 20"/>
          <p:cNvCxnSpPr>
            <a:cxnSpLocks noChangeShapeType="1"/>
          </p:cNvCxnSpPr>
          <p:nvPr/>
        </p:nvCxnSpPr>
        <p:spPr bwMode="auto">
          <a:xfrm>
            <a:off x="1601788" y="4594225"/>
            <a:ext cx="2232025" cy="1588"/>
          </a:xfrm>
          <a:prstGeom prst="straightConnector1">
            <a:avLst/>
          </a:prstGeom>
          <a:noFill/>
          <a:ln w="9525" algn="ctr">
            <a:solidFill>
              <a:schemeClr val="tx1"/>
            </a:solidFill>
            <a:miter lim="800000"/>
            <a:headEnd/>
            <a:tailEnd type="arrow" w="med" len="med"/>
          </a:ln>
        </p:spPr>
      </p:cxnSp>
      <p:sp>
        <p:nvSpPr>
          <p:cNvPr id="22" name="角丸四角形吹き出し 21"/>
          <p:cNvSpPr/>
          <p:nvPr/>
        </p:nvSpPr>
        <p:spPr bwMode="auto">
          <a:xfrm>
            <a:off x="2571750" y="5357813"/>
            <a:ext cx="1143000" cy="428625"/>
          </a:xfrm>
          <a:prstGeom prst="wedgeRoundRectCallout">
            <a:avLst>
              <a:gd name="adj1" fmla="val -27989"/>
              <a:gd name="adj2" fmla="val -97499"/>
              <a:gd name="adj3" fmla="val 16667"/>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p>
            <a:pPr>
              <a:defRPr/>
            </a:pPr>
            <a:r>
              <a:rPr lang="ja-JP" altLang="en-US" sz="1800" dirty="0">
                <a:ea typeface="ＭＳ Ｐゴシック" pitchFamily="50" charset="-128"/>
              </a:rPr>
              <a:t>メッセージ</a:t>
            </a:r>
          </a:p>
        </p:txBody>
      </p:sp>
      <p:grpSp>
        <p:nvGrpSpPr>
          <p:cNvPr id="4" name="グループ化 22"/>
          <p:cNvGrpSpPr>
            <a:grpSpLocks/>
          </p:cNvGrpSpPr>
          <p:nvPr/>
        </p:nvGrpSpPr>
        <p:grpSpPr bwMode="auto">
          <a:xfrm>
            <a:off x="6357938" y="3000375"/>
            <a:ext cx="714375" cy="763588"/>
            <a:chOff x="3357554" y="1428736"/>
            <a:chExt cx="2143140" cy="2289405"/>
          </a:xfrm>
        </p:grpSpPr>
        <p:sp>
          <p:nvSpPr>
            <p:cNvPr id="7237" name="円/楕円 23"/>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800"/>
            </a:p>
          </p:txBody>
        </p:sp>
        <p:sp>
          <p:nvSpPr>
            <p:cNvPr id="25" name="円/楕円 24"/>
            <p:cNvSpPr/>
            <p:nvPr/>
          </p:nvSpPr>
          <p:spPr bwMode="auto">
            <a:xfrm>
              <a:off x="3929058" y="1999897"/>
              <a:ext cx="1000132" cy="9995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800" dirty="0">
                  <a:ea typeface="ＭＳ Ｐゴシック" pitchFamily="50" charset="-128"/>
                </a:rPr>
                <a:t> </a:t>
              </a:r>
              <a:endParaRPr lang="ja-JP" altLang="en-US" sz="800" dirty="0">
                <a:ea typeface="ＭＳ Ｐゴシック" pitchFamily="50" charset="-128"/>
              </a:endParaRPr>
            </a:p>
          </p:txBody>
        </p:sp>
        <p:cxnSp>
          <p:nvCxnSpPr>
            <p:cNvPr id="7239" name="直線コネクタ 25"/>
            <p:cNvCxnSpPr>
              <a:cxnSpLocks noChangeShapeType="1"/>
              <a:stCxn id="25" idx="3"/>
              <a:endCxn id="7237"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7240" name="直線コネクタ 26"/>
            <p:cNvCxnSpPr>
              <a:cxnSpLocks noChangeShapeType="1"/>
              <a:stCxn id="25" idx="5"/>
              <a:endCxn id="7237"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7241" name="直線コネクタ 27"/>
            <p:cNvCxnSpPr>
              <a:cxnSpLocks noChangeShapeType="1"/>
              <a:stCxn id="25" idx="7"/>
              <a:endCxn id="7237"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7242" name="直線コネクタ 28"/>
            <p:cNvCxnSpPr>
              <a:cxnSpLocks noChangeShapeType="1"/>
              <a:stCxn id="25" idx="1"/>
              <a:endCxn id="7237"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7243" name="テキスト ボックス 29"/>
            <p:cNvSpPr txBox="1">
              <a:spLocks noChangeArrowheads="1"/>
            </p:cNvSpPr>
            <p:nvPr/>
          </p:nvSpPr>
          <p:spPr bwMode="auto">
            <a:xfrm>
              <a:off x="4071935" y="3071809"/>
              <a:ext cx="554193" cy="646332"/>
            </a:xfrm>
            <a:prstGeom prst="rect">
              <a:avLst/>
            </a:prstGeom>
            <a:noFill/>
            <a:ln w="9525">
              <a:noFill/>
              <a:miter lim="800000"/>
              <a:headEnd/>
              <a:tailEnd/>
            </a:ln>
          </p:spPr>
          <p:txBody>
            <a:bodyPr wrap="none">
              <a:spAutoFit/>
            </a:bodyPr>
            <a:lstStyle/>
            <a:p>
              <a:endParaRPr lang="ja-JP" altLang="en-US" sz="800"/>
            </a:p>
          </p:txBody>
        </p:sp>
      </p:grpSp>
      <p:grpSp>
        <p:nvGrpSpPr>
          <p:cNvPr id="5" name="グループ化 30"/>
          <p:cNvGrpSpPr>
            <a:grpSpLocks/>
          </p:cNvGrpSpPr>
          <p:nvPr/>
        </p:nvGrpSpPr>
        <p:grpSpPr bwMode="auto">
          <a:xfrm>
            <a:off x="7286625" y="3286125"/>
            <a:ext cx="714375" cy="763588"/>
            <a:chOff x="3357554" y="1428736"/>
            <a:chExt cx="2143140" cy="2289405"/>
          </a:xfrm>
        </p:grpSpPr>
        <p:sp>
          <p:nvSpPr>
            <p:cNvPr id="7230" name="円/楕円 31"/>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800"/>
            </a:p>
          </p:txBody>
        </p:sp>
        <p:sp>
          <p:nvSpPr>
            <p:cNvPr id="33" name="円/楕円 32"/>
            <p:cNvSpPr/>
            <p:nvPr/>
          </p:nvSpPr>
          <p:spPr bwMode="auto">
            <a:xfrm>
              <a:off x="3929058" y="1999897"/>
              <a:ext cx="1000132" cy="9995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800" dirty="0">
                  <a:ea typeface="ＭＳ Ｐゴシック" pitchFamily="50" charset="-128"/>
                </a:rPr>
                <a:t> </a:t>
              </a:r>
              <a:endParaRPr lang="ja-JP" altLang="en-US" sz="800" dirty="0">
                <a:ea typeface="ＭＳ Ｐゴシック" pitchFamily="50" charset="-128"/>
              </a:endParaRPr>
            </a:p>
          </p:txBody>
        </p:sp>
        <p:cxnSp>
          <p:nvCxnSpPr>
            <p:cNvPr id="7232" name="直線コネクタ 33"/>
            <p:cNvCxnSpPr>
              <a:cxnSpLocks noChangeShapeType="1"/>
              <a:stCxn id="33" idx="3"/>
              <a:endCxn id="7230"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7233" name="直線コネクタ 34"/>
            <p:cNvCxnSpPr>
              <a:cxnSpLocks noChangeShapeType="1"/>
              <a:stCxn id="33" idx="5"/>
              <a:endCxn id="7230"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7234" name="直線コネクタ 35"/>
            <p:cNvCxnSpPr>
              <a:cxnSpLocks noChangeShapeType="1"/>
              <a:stCxn id="33" idx="7"/>
              <a:endCxn id="7230"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7235" name="直線コネクタ 36"/>
            <p:cNvCxnSpPr>
              <a:cxnSpLocks noChangeShapeType="1"/>
              <a:stCxn id="33" idx="1"/>
              <a:endCxn id="7230"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7236" name="テキスト ボックス 37"/>
            <p:cNvSpPr txBox="1">
              <a:spLocks noChangeArrowheads="1"/>
            </p:cNvSpPr>
            <p:nvPr/>
          </p:nvSpPr>
          <p:spPr bwMode="auto">
            <a:xfrm>
              <a:off x="4071935" y="3071809"/>
              <a:ext cx="554193" cy="646332"/>
            </a:xfrm>
            <a:prstGeom prst="rect">
              <a:avLst/>
            </a:prstGeom>
            <a:noFill/>
            <a:ln w="9525">
              <a:noFill/>
              <a:miter lim="800000"/>
              <a:headEnd/>
              <a:tailEnd/>
            </a:ln>
          </p:spPr>
          <p:txBody>
            <a:bodyPr wrap="none">
              <a:spAutoFit/>
            </a:bodyPr>
            <a:lstStyle/>
            <a:p>
              <a:endParaRPr lang="ja-JP" altLang="en-US" sz="800"/>
            </a:p>
          </p:txBody>
        </p:sp>
      </p:grpSp>
      <p:grpSp>
        <p:nvGrpSpPr>
          <p:cNvPr id="7" name="グループ化 38"/>
          <p:cNvGrpSpPr>
            <a:grpSpLocks/>
          </p:cNvGrpSpPr>
          <p:nvPr/>
        </p:nvGrpSpPr>
        <p:grpSpPr bwMode="auto">
          <a:xfrm>
            <a:off x="6357938" y="4143375"/>
            <a:ext cx="714375" cy="763588"/>
            <a:chOff x="3357554" y="1428736"/>
            <a:chExt cx="2143140" cy="2289405"/>
          </a:xfrm>
        </p:grpSpPr>
        <p:sp>
          <p:nvSpPr>
            <p:cNvPr id="7223" name="円/楕円 39"/>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800"/>
            </a:p>
          </p:txBody>
        </p:sp>
        <p:sp>
          <p:nvSpPr>
            <p:cNvPr id="41" name="円/楕円 40"/>
            <p:cNvSpPr/>
            <p:nvPr/>
          </p:nvSpPr>
          <p:spPr bwMode="auto">
            <a:xfrm>
              <a:off x="3929058" y="1999897"/>
              <a:ext cx="1000132" cy="9995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800" dirty="0">
                  <a:ea typeface="ＭＳ Ｐゴシック" pitchFamily="50" charset="-128"/>
                </a:rPr>
                <a:t> </a:t>
              </a:r>
              <a:endParaRPr lang="ja-JP" altLang="en-US" sz="800" dirty="0">
                <a:ea typeface="ＭＳ Ｐゴシック" pitchFamily="50" charset="-128"/>
              </a:endParaRPr>
            </a:p>
          </p:txBody>
        </p:sp>
        <p:cxnSp>
          <p:nvCxnSpPr>
            <p:cNvPr id="7225" name="直線コネクタ 41"/>
            <p:cNvCxnSpPr>
              <a:cxnSpLocks noChangeShapeType="1"/>
              <a:stCxn id="41" idx="3"/>
              <a:endCxn id="7223"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7226" name="直線コネクタ 42"/>
            <p:cNvCxnSpPr>
              <a:cxnSpLocks noChangeShapeType="1"/>
              <a:stCxn id="41" idx="5"/>
              <a:endCxn id="7223"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7227" name="直線コネクタ 43"/>
            <p:cNvCxnSpPr>
              <a:cxnSpLocks noChangeShapeType="1"/>
              <a:stCxn id="41" idx="7"/>
              <a:endCxn id="7223"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7228" name="直線コネクタ 44"/>
            <p:cNvCxnSpPr>
              <a:cxnSpLocks noChangeShapeType="1"/>
              <a:stCxn id="41" idx="1"/>
              <a:endCxn id="7223"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7229" name="テキスト ボックス 45"/>
            <p:cNvSpPr txBox="1">
              <a:spLocks noChangeArrowheads="1"/>
            </p:cNvSpPr>
            <p:nvPr/>
          </p:nvSpPr>
          <p:spPr bwMode="auto">
            <a:xfrm>
              <a:off x="4071935" y="3071809"/>
              <a:ext cx="554193" cy="646332"/>
            </a:xfrm>
            <a:prstGeom prst="rect">
              <a:avLst/>
            </a:prstGeom>
            <a:noFill/>
            <a:ln w="9525">
              <a:noFill/>
              <a:miter lim="800000"/>
              <a:headEnd/>
              <a:tailEnd/>
            </a:ln>
          </p:spPr>
          <p:txBody>
            <a:bodyPr wrap="none">
              <a:spAutoFit/>
            </a:bodyPr>
            <a:lstStyle/>
            <a:p>
              <a:endParaRPr lang="ja-JP" altLang="en-US" sz="800"/>
            </a:p>
          </p:txBody>
        </p:sp>
      </p:grpSp>
      <p:grpSp>
        <p:nvGrpSpPr>
          <p:cNvPr id="8" name="グループ化 46"/>
          <p:cNvGrpSpPr>
            <a:grpSpLocks/>
          </p:cNvGrpSpPr>
          <p:nvPr/>
        </p:nvGrpSpPr>
        <p:grpSpPr bwMode="auto">
          <a:xfrm>
            <a:off x="7143750" y="4643438"/>
            <a:ext cx="714375" cy="763587"/>
            <a:chOff x="3357554" y="1428736"/>
            <a:chExt cx="2143140" cy="2289405"/>
          </a:xfrm>
        </p:grpSpPr>
        <p:sp>
          <p:nvSpPr>
            <p:cNvPr id="7216" name="円/楕円 47"/>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800"/>
            </a:p>
          </p:txBody>
        </p:sp>
        <p:sp>
          <p:nvSpPr>
            <p:cNvPr id="49" name="円/楕円 48"/>
            <p:cNvSpPr/>
            <p:nvPr/>
          </p:nvSpPr>
          <p:spPr bwMode="auto">
            <a:xfrm>
              <a:off x="3929058" y="1999898"/>
              <a:ext cx="1000132" cy="999533"/>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800" dirty="0">
                  <a:ea typeface="ＭＳ Ｐゴシック" pitchFamily="50" charset="-128"/>
                </a:rPr>
                <a:t> </a:t>
              </a:r>
              <a:endParaRPr lang="ja-JP" altLang="en-US" sz="800" dirty="0">
                <a:ea typeface="ＭＳ Ｐゴシック" pitchFamily="50" charset="-128"/>
              </a:endParaRPr>
            </a:p>
          </p:txBody>
        </p:sp>
        <p:cxnSp>
          <p:nvCxnSpPr>
            <p:cNvPr id="7218" name="直線コネクタ 49"/>
            <p:cNvCxnSpPr>
              <a:cxnSpLocks noChangeShapeType="1"/>
              <a:stCxn id="49" idx="3"/>
              <a:endCxn id="7216"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7219" name="直線コネクタ 50"/>
            <p:cNvCxnSpPr>
              <a:cxnSpLocks noChangeShapeType="1"/>
              <a:stCxn id="49" idx="5"/>
              <a:endCxn id="7216"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7220" name="直線コネクタ 51"/>
            <p:cNvCxnSpPr>
              <a:cxnSpLocks noChangeShapeType="1"/>
              <a:stCxn id="49" idx="7"/>
              <a:endCxn id="7216"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7221" name="直線コネクタ 52"/>
            <p:cNvCxnSpPr>
              <a:cxnSpLocks noChangeShapeType="1"/>
              <a:stCxn id="49" idx="1"/>
              <a:endCxn id="7216"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7222" name="テキスト ボックス 53"/>
            <p:cNvSpPr txBox="1">
              <a:spLocks noChangeArrowheads="1"/>
            </p:cNvSpPr>
            <p:nvPr/>
          </p:nvSpPr>
          <p:spPr bwMode="auto">
            <a:xfrm>
              <a:off x="4071935" y="3071809"/>
              <a:ext cx="554193" cy="646332"/>
            </a:xfrm>
            <a:prstGeom prst="rect">
              <a:avLst/>
            </a:prstGeom>
            <a:noFill/>
            <a:ln w="9525">
              <a:noFill/>
              <a:miter lim="800000"/>
              <a:headEnd/>
              <a:tailEnd/>
            </a:ln>
          </p:spPr>
          <p:txBody>
            <a:bodyPr wrap="none">
              <a:spAutoFit/>
            </a:bodyPr>
            <a:lstStyle/>
            <a:p>
              <a:endParaRPr lang="ja-JP" altLang="en-US" sz="800"/>
            </a:p>
          </p:txBody>
        </p:sp>
      </p:grpSp>
      <p:grpSp>
        <p:nvGrpSpPr>
          <p:cNvPr id="9" name="グループ化 54"/>
          <p:cNvGrpSpPr>
            <a:grpSpLocks/>
          </p:cNvGrpSpPr>
          <p:nvPr/>
        </p:nvGrpSpPr>
        <p:grpSpPr bwMode="auto">
          <a:xfrm>
            <a:off x="8001000" y="4214813"/>
            <a:ext cx="714375" cy="763587"/>
            <a:chOff x="3357554" y="1428736"/>
            <a:chExt cx="2143140" cy="2289405"/>
          </a:xfrm>
        </p:grpSpPr>
        <p:sp>
          <p:nvSpPr>
            <p:cNvPr id="7209" name="円/楕円 55"/>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800"/>
            </a:p>
          </p:txBody>
        </p:sp>
        <p:sp>
          <p:nvSpPr>
            <p:cNvPr id="57" name="円/楕円 56"/>
            <p:cNvSpPr/>
            <p:nvPr/>
          </p:nvSpPr>
          <p:spPr bwMode="auto">
            <a:xfrm>
              <a:off x="3929058" y="1999898"/>
              <a:ext cx="1000132" cy="999533"/>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800" dirty="0">
                  <a:ea typeface="ＭＳ Ｐゴシック" pitchFamily="50" charset="-128"/>
                </a:rPr>
                <a:t> </a:t>
              </a:r>
              <a:endParaRPr lang="ja-JP" altLang="en-US" sz="800" dirty="0">
                <a:ea typeface="ＭＳ Ｐゴシック" pitchFamily="50" charset="-128"/>
              </a:endParaRPr>
            </a:p>
          </p:txBody>
        </p:sp>
        <p:cxnSp>
          <p:nvCxnSpPr>
            <p:cNvPr id="7211" name="直線コネクタ 57"/>
            <p:cNvCxnSpPr>
              <a:cxnSpLocks noChangeShapeType="1"/>
              <a:stCxn id="57" idx="3"/>
              <a:endCxn id="7209"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7212" name="直線コネクタ 58"/>
            <p:cNvCxnSpPr>
              <a:cxnSpLocks noChangeShapeType="1"/>
              <a:stCxn id="57" idx="5"/>
              <a:endCxn id="7209"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7213" name="直線コネクタ 59"/>
            <p:cNvCxnSpPr>
              <a:cxnSpLocks noChangeShapeType="1"/>
              <a:stCxn id="57" idx="7"/>
              <a:endCxn id="7209"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7214" name="直線コネクタ 60"/>
            <p:cNvCxnSpPr>
              <a:cxnSpLocks noChangeShapeType="1"/>
              <a:stCxn id="57" idx="1"/>
              <a:endCxn id="7209"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7215" name="テキスト ボックス 61"/>
            <p:cNvSpPr txBox="1">
              <a:spLocks noChangeArrowheads="1"/>
            </p:cNvSpPr>
            <p:nvPr/>
          </p:nvSpPr>
          <p:spPr bwMode="auto">
            <a:xfrm>
              <a:off x="4071935" y="3071809"/>
              <a:ext cx="554193" cy="646332"/>
            </a:xfrm>
            <a:prstGeom prst="rect">
              <a:avLst/>
            </a:prstGeom>
            <a:noFill/>
            <a:ln w="9525">
              <a:noFill/>
              <a:miter lim="800000"/>
              <a:headEnd/>
              <a:tailEnd/>
            </a:ln>
          </p:spPr>
          <p:txBody>
            <a:bodyPr wrap="none">
              <a:spAutoFit/>
            </a:bodyPr>
            <a:lstStyle/>
            <a:p>
              <a:endParaRPr lang="ja-JP" altLang="en-US" sz="800"/>
            </a:p>
          </p:txBody>
        </p:sp>
      </p:grpSp>
      <p:cxnSp>
        <p:nvCxnSpPr>
          <p:cNvPr id="7200" name="直線矢印コネクタ 63"/>
          <p:cNvCxnSpPr>
            <a:cxnSpLocks noChangeShapeType="1"/>
          </p:cNvCxnSpPr>
          <p:nvPr/>
        </p:nvCxnSpPr>
        <p:spPr bwMode="auto">
          <a:xfrm rot="16200000" flipV="1">
            <a:off x="6357938" y="4000500"/>
            <a:ext cx="1000125" cy="142875"/>
          </a:xfrm>
          <a:prstGeom prst="straightConnector1">
            <a:avLst/>
          </a:prstGeom>
          <a:noFill/>
          <a:ln w="9525" algn="ctr">
            <a:solidFill>
              <a:schemeClr val="tx1"/>
            </a:solidFill>
            <a:miter lim="800000"/>
            <a:headEnd/>
            <a:tailEnd type="arrow" w="med" len="med"/>
          </a:ln>
        </p:spPr>
      </p:cxnSp>
      <p:cxnSp>
        <p:nvCxnSpPr>
          <p:cNvPr id="7201" name="直線矢印コネクタ 65"/>
          <p:cNvCxnSpPr>
            <a:cxnSpLocks noChangeShapeType="1"/>
            <a:stCxn id="7237" idx="6"/>
            <a:endCxn id="7230" idx="1"/>
          </p:cNvCxnSpPr>
          <p:nvPr/>
        </p:nvCxnSpPr>
        <p:spPr bwMode="auto">
          <a:xfrm>
            <a:off x="7072313" y="3357563"/>
            <a:ext cx="319087" cy="33337"/>
          </a:xfrm>
          <a:prstGeom prst="straightConnector1">
            <a:avLst/>
          </a:prstGeom>
          <a:noFill/>
          <a:ln w="9525" algn="ctr">
            <a:solidFill>
              <a:schemeClr val="tx1"/>
            </a:solidFill>
            <a:miter lim="800000"/>
            <a:headEnd/>
            <a:tailEnd type="arrow" w="med" len="med"/>
          </a:ln>
        </p:spPr>
      </p:cxnSp>
      <p:cxnSp>
        <p:nvCxnSpPr>
          <p:cNvPr id="7202" name="直線矢印コネクタ 67"/>
          <p:cNvCxnSpPr>
            <a:cxnSpLocks noChangeShapeType="1"/>
            <a:stCxn id="7236" idx="3"/>
            <a:endCxn id="7216" idx="0"/>
          </p:cNvCxnSpPr>
          <p:nvPr/>
        </p:nvCxnSpPr>
        <p:spPr bwMode="auto">
          <a:xfrm flipH="1">
            <a:off x="7500938" y="3941763"/>
            <a:ext cx="207962" cy="701675"/>
          </a:xfrm>
          <a:prstGeom prst="straightConnector1">
            <a:avLst/>
          </a:prstGeom>
          <a:noFill/>
          <a:ln w="9525" algn="ctr">
            <a:solidFill>
              <a:schemeClr val="tx1"/>
            </a:solidFill>
            <a:miter lim="800000"/>
            <a:headEnd/>
            <a:tailEnd type="arrow" w="med" len="med"/>
          </a:ln>
        </p:spPr>
      </p:cxnSp>
      <p:cxnSp>
        <p:nvCxnSpPr>
          <p:cNvPr id="7203" name="直線矢印コネクタ 69"/>
          <p:cNvCxnSpPr>
            <a:cxnSpLocks noChangeShapeType="1"/>
            <a:stCxn id="49" idx="7"/>
            <a:endCxn id="57" idx="2"/>
          </p:cNvCxnSpPr>
          <p:nvPr/>
        </p:nvCxnSpPr>
        <p:spPr bwMode="auto">
          <a:xfrm rot="5400000" flipH="1" flipV="1">
            <a:off x="7749382" y="4441031"/>
            <a:ext cx="311150" cy="573087"/>
          </a:xfrm>
          <a:prstGeom prst="straightConnector1">
            <a:avLst/>
          </a:prstGeom>
          <a:noFill/>
          <a:ln w="9525" algn="ctr">
            <a:solidFill>
              <a:schemeClr val="tx1"/>
            </a:solidFill>
            <a:miter lim="800000"/>
            <a:headEnd/>
            <a:tailEnd type="arrow" w="med" len="med"/>
          </a:ln>
        </p:spPr>
      </p:cxnSp>
      <p:cxnSp>
        <p:nvCxnSpPr>
          <p:cNvPr id="7204" name="直線矢印コネクタ 71"/>
          <p:cNvCxnSpPr>
            <a:cxnSpLocks noChangeShapeType="1"/>
            <a:stCxn id="7209" idx="2"/>
            <a:endCxn id="7223" idx="6"/>
          </p:cNvCxnSpPr>
          <p:nvPr/>
        </p:nvCxnSpPr>
        <p:spPr bwMode="auto">
          <a:xfrm rot="10800000">
            <a:off x="7072313" y="4500563"/>
            <a:ext cx="928687" cy="71437"/>
          </a:xfrm>
          <a:prstGeom prst="straightConnector1">
            <a:avLst/>
          </a:prstGeom>
          <a:noFill/>
          <a:ln w="9525" algn="ctr">
            <a:solidFill>
              <a:schemeClr val="tx1"/>
            </a:solidFill>
            <a:miter lim="800000"/>
            <a:headEnd/>
            <a:tailEnd type="arrow" w="med" len="med"/>
          </a:ln>
        </p:spPr>
      </p:cxnSp>
      <p:sp>
        <p:nvSpPr>
          <p:cNvPr id="7205" name="テキスト ボックス 72"/>
          <p:cNvSpPr txBox="1">
            <a:spLocks noChangeArrowheads="1"/>
          </p:cNvSpPr>
          <p:nvPr/>
        </p:nvSpPr>
        <p:spPr bwMode="auto">
          <a:xfrm>
            <a:off x="714375" y="1428750"/>
            <a:ext cx="7932738" cy="830263"/>
          </a:xfrm>
          <a:prstGeom prst="rect">
            <a:avLst/>
          </a:prstGeom>
          <a:noFill/>
          <a:ln w="9525">
            <a:noFill/>
            <a:miter lim="800000"/>
            <a:headEnd/>
            <a:tailEnd/>
          </a:ln>
        </p:spPr>
        <p:txBody>
          <a:bodyPr wrap="none">
            <a:spAutoFit/>
          </a:bodyPr>
          <a:lstStyle/>
          <a:p>
            <a:r>
              <a:rPr lang="ja-JP" altLang="en-US"/>
              <a:t>オブジェクト（群）とメッセージ交換で目的を達成するシステム</a:t>
            </a:r>
            <a:endParaRPr lang="en-US" altLang="ja-JP"/>
          </a:p>
          <a:p>
            <a:r>
              <a:rPr lang="ja-JP" altLang="en-US"/>
              <a:t>＝抽象化されたデータと操作するメソッド呼び出し</a:t>
            </a:r>
            <a:endParaRPr lang="en-US" altLang="ja-JP"/>
          </a:p>
        </p:txBody>
      </p:sp>
      <p:sp>
        <p:nvSpPr>
          <p:cNvPr id="7206" name="テキスト ボックス 73"/>
          <p:cNvSpPr txBox="1">
            <a:spLocks noChangeArrowheads="1"/>
          </p:cNvSpPr>
          <p:nvPr/>
        </p:nvSpPr>
        <p:spPr bwMode="auto">
          <a:xfrm>
            <a:off x="2643188" y="5786438"/>
            <a:ext cx="4389437" cy="400050"/>
          </a:xfrm>
          <a:prstGeom prst="rect">
            <a:avLst/>
          </a:prstGeom>
          <a:noFill/>
          <a:ln w="9525">
            <a:noFill/>
            <a:miter lim="800000"/>
            <a:headEnd/>
            <a:tailEnd/>
          </a:ln>
        </p:spPr>
        <p:txBody>
          <a:bodyPr wrap="none">
            <a:spAutoFit/>
          </a:bodyPr>
          <a:lstStyle/>
          <a:p>
            <a:r>
              <a:rPr lang="ja-JP" altLang="en-US" sz="2000"/>
              <a:t>メッセージ＝</a:t>
            </a:r>
            <a:r>
              <a:rPr lang="en-US" altLang="ja-JP" sz="2000"/>
              <a:t>Java</a:t>
            </a:r>
            <a:r>
              <a:rPr lang="ja-JP" altLang="en-US" sz="2000"/>
              <a:t>ではメソッド</a:t>
            </a:r>
            <a:r>
              <a:rPr lang="en-US" altLang="ja-JP" sz="2000"/>
              <a:t>call</a:t>
            </a:r>
            <a:r>
              <a:rPr lang="ja-JP" altLang="en-US" sz="2000"/>
              <a:t>で実現</a:t>
            </a:r>
            <a:endParaRPr lang="en-US" altLang="ja-JP" sz="2000"/>
          </a:p>
        </p:txBody>
      </p:sp>
      <p:sp>
        <p:nvSpPr>
          <p:cNvPr id="7207" name="テキスト ボックス 74"/>
          <p:cNvSpPr txBox="1">
            <a:spLocks noChangeArrowheads="1"/>
          </p:cNvSpPr>
          <p:nvPr/>
        </p:nvSpPr>
        <p:spPr bwMode="auto">
          <a:xfrm>
            <a:off x="714375" y="2500313"/>
            <a:ext cx="1131888" cy="461962"/>
          </a:xfrm>
          <a:prstGeom prst="rect">
            <a:avLst/>
          </a:prstGeom>
          <a:noFill/>
          <a:ln w="9525">
            <a:noFill/>
            <a:miter lim="800000"/>
            <a:headEnd/>
            <a:tailEnd/>
          </a:ln>
        </p:spPr>
        <p:txBody>
          <a:bodyPr wrap="none">
            <a:spAutoFit/>
          </a:bodyPr>
          <a:lstStyle/>
          <a:p>
            <a:r>
              <a:rPr lang="en-US" altLang="ja-JP"/>
              <a:t>Sender</a:t>
            </a:r>
            <a:endParaRPr lang="ja-JP" altLang="en-US"/>
          </a:p>
        </p:txBody>
      </p:sp>
      <p:sp>
        <p:nvSpPr>
          <p:cNvPr id="7208" name="テキスト ボックス 75"/>
          <p:cNvSpPr txBox="1">
            <a:spLocks noChangeArrowheads="1"/>
          </p:cNvSpPr>
          <p:nvPr/>
        </p:nvSpPr>
        <p:spPr bwMode="auto">
          <a:xfrm>
            <a:off x="3500438" y="2500313"/>
            <a:ext cx="1330325" cy="461962"/>
          </a:xfrm>
          <a:prstGeom prst="rect">
            <a:avLst/>
          </a:prstGeom>
          <a:noFill/>
          <a:ln w="9525">
            <a:noFill/>
            <a:miter lim="800000"/>
            <a:headEnd/>
            <a:tailEnd/>
          </a:ln>
        </p:spPr>
        <p:txBody>
          <a:bodyPr wrap="none">
            <a:spAutoFit/>
          </a:bodyPr>
          <a:lstStyle/>
          <a:p>
            <a:r>
              <a:rPr lang="en-US" altLang="ja-JP"/>
              <a:t>Receiver</a:t>
            </a: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9" name="タイトル 1"/>
          <p:cNvSpPr>
            <a:spLocks noGrp="1"/>
          </p:cNvSpPr>
          <p:nvPr>
            <p:ph type="title"/>
          </p:nvPr>
        </p:nvSpPr>
        <p:spPr/>
        <p:txBody>
          <a:bodyPr/>
          <a:lstStyle/>
          <a:p>
            <a:pPr eaLnBrk="1" hangingPunct="1"/>
            <a:r>
              <a:rPr kumimoji="1" lang="ja-JP" altLang="en-US" smtClean="0"/>
              <a:t>クラス設計，もう少し詳しく</a:t>
            </a:r>
          </a:p>
        </p:txBody>
      </p:sp>
      <p:sp>
        <p:nvSpPr>
          <p:cNvPr id="4" name="テキスト ボックス 3"/>
          <p:cNvSpPr txBox="1"/>
          <p:nvPr/>
        </p:nvSpPr>
        <p:spPr>
          <a:xfrm>
            <a:off x="642938" y="1571625"/>
            <a:ext cx="3800475" cy="4524375"/>
          </a:xfrm>
          <a:prstGeom prst="rect">
            <a:avLst/>
          </a:prstGeom>
          <a:noFill/>
          <a:ln>
            <a:solidFill>
              <a:schemeClr val="tx1"/>
            </a:solidFill>
          </a:ln>
        </p:spPr>
        <p:txBody>
          <a:bodyPr wrap="none">
            <a:spAutoFit/>
          </a:bodyPr>
          <a:lstStyle/>
          <a:p>
            <a:pPr>
              <a:defRPr/>
            </a:pPr>
            <a:r>
              <a:rPr lang="en-US" altLang="ja-JP" dirty="0">
                <a:latin typeface="+mn-lt"/>
                <a:ea typeface="ＭＳ Ｐゴシック" pitchFamily="50" charset="-128"/>
              </a:rPr>
              <a:t>public class Point{</a:t>
            </a:r>
          </a:p>
          <a:p>
            <a:pPr>
              <a:defRPr/>
            </a:pPr>
            <a:r>
              <a:rPr lang="en-US" altLang="ja-JP" dirty="0">
                <a:latin typeface="+mn-lt"/>
                <a:ea typeface="ＭＳ Ｐゴシック" pitchFamily="50" charset="-128"/>
              </a:rPr>
              <a:t>   private </a:t>
            </a:r>
            <a:r>
              <a:rPr lang="en-US" altLang="ja-JP" dirty="0" err="1">
                <a:latin typeface="+mn-lt"/>
                <a:ea typeface="ＭＳ Ｐゴシック" pitchFamily="50" charset="-128"/>
              </a:rPr>
              <a:t>int</a:t>
            </a:r>
            <a:r>
              <a:rPr lang="en-US" altLang="ja-JP" dirty="0">
                <a:latin typeface="+mn-lt"/>
                <a:ea typeface="ＭＳ Ｐゴシック" pitchFamily="50" charset="-128"/>
              </a:rPr>
              <a:t> x;</a:t>
            </a:r>
          </a:p>
          <a:p>
            <a:pPr>
              <a:defRPr/>
            </a:pPr>
            <a:r>
              <a:rPr lang="en-US" altLang="ja-JP" dirty="0">
                <a:latin typeface="+mn-lt"/>
                <a:ea typeface="ＭＳ Ｐゴシック" pitchFamily="50" charset="-128"/>
              </a:rPr>
              <a:t>   private </a:t>
            </a:r>
            <a:r>
              <a:rPr lang="en-US" altLang="ja-JP" dirty="0" err="1">
                <a:latin typeface="+mn-lt"/>
                <a:ea typeface="ＭＳ Ｐゴシック" pitchFamily="50" charset="-128"/>
              </a:rPr>
              <a:t>int</a:t>
            </a:r>
            <a:r>
              <a:rPr lang="en-US" altLang="ja-JP" dirty="0">
                <a:latin typeface="+mn-lt"/>
                <a:ea typeface="ＭＳ Ｐゴシック" pitchFamily="50" charset="-128"/>
              </a:rPr>
              <a:t> y;</a:t>
            </a:r>
          </a:p>
          <a:p>
            <a:pPr>
              <a:defRPr/>
            </a:pPr>
            <a:endParaRPr lang="en-US" altLang="ja-JP" dirty="0">
              <a:latin typeface="+mn-lt"/>
              <a:ea typeface="ＭＳ Ｐゴシック" pitchFamily="50" charset="-128"/>
            </a:endParaRPr>
          </a:p>
          <a:p>
            <a:pPr>
              <a:defRPr/>
            </a:pPr>
            <a:r>
              <a:rPr lang="en-US" altLang="ja-JP" dirty="0">
                <a:latin typeface="+mn-lt"/>
                <a:ea typeface="ＭＳ Ｐゴシック" pitchFamily="50" charset="-128"/>
              </a:rPr>
              <a:t>   public Point(</a:t>
            </a:r>
            <a:r>
              <a:rPr lang="en-US" altLang="ja-JP" dirty="0" err="1">
                <a:latin typeface="+mn-lt"/>
                <a:ea typeface="ＭＳ Ｐゴシック" pitchFamily="50" charset="-128"/>
              </a:rPr>
              <a:t>int</a:t>
            </a:r>
            <a:r>
              <a:rPr lang="en-US" altLang="ja-JP" dirty="0">
                <a:latin typeface="+mn-lt"/>
                <a:ea typeface="ＭＳ Ｐゴシック" pitchFamily="50" charset="-128"/>
              </a:rPr>
              <a:t> x, </a:t>
            </a:r>
            <a:r>
              <a:rPr lang="en-US" altLang="ja-JP" dirty="0" err="1">
                <a:latin typeface="+mn-lt"/>
                <a:ea typeface="ＭＳ Ｐゴシック" pitchFamily="50" charset="-128"/>
              </a:rPr>
              <a:t>int</a:t>
            </a:r>
            <a:r>
              <a:rPr lang="en-US" altLang="ja-JP" dirty="0">
                <a:latin typeface="+mn-lt"/>
                <a:ea typeface="ＭＳ Ｐゴシック" pitchFamily="50" charset="-128"/>
              </a:rPr>
              <a:t> y){</a:t>
            </a:r>
          </a:p>
          <a:p>
            <a:pPr>
              <a:defRPr/>
            </a:pPr>
            <a:r>
              <a:rPr lang="en-US" altLang="ja-JP" dirty="0">
                <a:latin typeface="+mn-lt"/>
                <a:ea typeface="ＭＳ Ｐゴシック" pitchFamily="50" charset="-128"/>
              </a:rPr>
              <a:t>      </a:t>
            </a:r>
            <a:r>
              <a:rPr lang="en-US" altLang="ja-JP" dirty="0" err="1">
                <a:latin typeface="+mn-lt"/>
                <a:ea typeface="ＭＳ Ｐゴシック" pitchFamily="50" charset="-128"/>
              </a:rPr>
              <a:t>this.x</a:t>
            </a:r>
            <a:r>
              <a:rPr lang="en-US" altLang="ja-JP" dirty="0">
                <a:latin typeface="+mn-lt"/>
                <a:ea typeface="ＭＳ Ｐゴシック" pitchFamily="50" charset="-128"/>
              </a:rPr>
              <a:t> = x;</a:t>
            </a:r>
          </a:p>
          <a:p>
            <a:pPr>
              <a:defRPr/>
            </a:pPr>
            <a:r>
              <a:rPr lang="en-US" altLang="ja-JP" dirty="0">
                <a:latin typeface="+mn-lt"/>
                <a:ea typeface="ＭＳ Ｐゴシック" pitchFamily="50" charset="-128"/>
              </a:rPr>
              <a:t>      </a:t>
            </a:r>
            <a:r>
              <a:rPr lang="en-US" altLang="ja-JP" dirty="0" err="1">
                <a:latin typeface="+mn-lt"/>
                <a:ea typeface="ＭＳ Ｐゴシック" pitchFamily="50" charset="-128"/>
              </a:rPr>
              <a:t>this.y</a:t>
            </a:r>
            <a:r>
              <a:rPr lang="en-US" altLang="ja-JP" dirty="0">
                <a:latin typeface="+mn-lt"/>
                <a:ea typeface="ＭＳ Ｐゴシック" pitchFamily="50" charset="-128"/>
              </a:rPr>
              <a:t> = y;</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   public void </a:t>
            </a:r>
            <a:r>
              <a:rPr lang="en-US" altLang="ja-JP" dirty="0" err="1">
                <a:latin typeface="+mn-lt"/>
                <a:ea typeface="ＭＳ Ｐゴシック" pitchFamily="50" charset="-128"/>
              </a:rPr>
              <a:t>addX</a:t>
            </a:r>
            <a:r>
              <a:rPr lang="en-US" altLang="ja-JP" dirty="0">
                <a:latin typeface="+mn-lt"/>
                <a:ea typeface="ＭＳ Ｐゴシック" pitchFamily="50" charset="-128"/>
              </a:rPr>
              <a:t>(</a:t>
            </a:r>
            <a:r>
              <a:rPr lang="en-US" altLang="ja-JP" dirty="0" err="1">
                <a:latin typeface="+mn-lt"/>
                <a:ea typeface="ＭＳ Ｐゴシック" pitchFamily="50" charset="-128"/>
              </a:rPr>
              <a:t>int</a:t>
            </a:r>
            <a:r>
              <a:rPr lang="en-US" altLang="ja-JP" dirty="0">
                <a:latin typeface="+mn-lt"/>
                <a:ea typeface="ＭＳ Ｐゴシック" pitchFamily="50" charset="-128"/>
              </a:rPr>
              <a:t> x){</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a:t>
            </a:r>
            <a:endParaRPr lang="ja-JP" altLang="en-US" dirty="0">
              <a:latin typeface="+mn-lt"/>
              <a:ea typeface="ＭＳ Ｐゴシック" pitchFamily="50" charset="-128"/>
            </a:endParaRPr>
          </a:p>
        </p:txBody>
      </p:sp>
      <p:cxnSp>
        <p:nvCxnSpPr>
          <p:cNvPr id="8211" name="直線コネクタ 4"/>
          <p:cNvCxnSpPr>
            <a:cxnSpLocks noChangeShapeType="1"/>
          </p:cNvCxnSpPr>
          <p:nvPr/>
        </p:nvCxnSpPr>
        <p:spPr bwMode="auto">
          <a:xfrm rot="5400000">
            <a:off x="4071938" y="3786188"/>
            <a:ext cx="1428750" cy="0"/>
          </a:xfrm>
          <a:prstGeom prst="line">
            <a:avLst/>
          </a:prstGeom>
          <a:noFill/>
          <a:ln w="44450" algn="ctr">
            <a:solidFill>
              <a:srgbClr val="FF0000"/>
            </a:solidFill>
            <a:miter lim="800000"/>
            <a:headEnd/>
            <a:tailEnd/>
          </a:ln>
        </p:spPr>
      </p:cxnSp>
      <p:cxnSp>
        <p:nvCxnSpPr>
          <p:cNvPr id="8212" name="直線コネクタ 6"/>
          <p:cNvCxnSpPr>
            <a:cxnSpLocks noChangeShapeType="1"/>
          </p:cNvCxnSpPr>
          <p:nvPr/>
        </p:nvCxnSpPr>
        <p:spPr bwMode="auto">
          <a:xfrm>
            <a:off x="1000125" y="2357438"/>
            <a:ext cx="928688" cy="0"/>
          </a:xfrm>
          <a:prstGeom prst="line">
            <a:avLst/>
          </a:prstGeom>
          <a:noFill/>
          <a:ln w="44450" algn="ctr">
            <a:solidFill>
              <a:srgbClr val="FF0000"/>
            </a:solidFill>
            <a:miter lim="800000"/>
            <a:headEnd/>
            <a:tailEnd/>
          </a:ln>
        </p:spPr>
      </p:cxnSp>
      <p:cxnSp>
        <p:nvCxnSpPr>
          <p:cNvPr id="8213" name="直線コネクタ 9"/>
          <p:cNvCxnSpPr>
            <a:cxnSpLocks noChangeShapeType="1"/>
          </p:cNvCxnSpPr>
          <p:nvPr/>
        </p:nvCxnSpPr>
        <p:spPr bwMode="auto">
          <a:xfrm>
            <a:off x="1285875" y="3786188"/>
            <a:ext cx="1357313" cy="0"/>
          </a:xfrm>
          <a:prstGeom prst="line">
            <a:avLst/>
          </a:prstGeom>
          <a:noFill/>
          <a:ln w="44450" algn="ctr">
            <a:solidFill>
              <a:srgbClr val="FF0000"/>
            </a:solidFill>
            <a:miter lim="800000"/>
            <a:headEnd/>
            <a:tailEnd/>
          </a:ln>
        </p:spPr>
      </p:cxnSp>
      <p:sp>
        <p:nvSpPr>
          <p:cNvPr id="8214" name="テキスト ボックス 11"/>
          <p:cNvSpPr txBox="1">
            <a:spLocks noChangeArrowheads="1"/>
          </p:cNvSpPr>
          <p:nvPr/>
        </p:nvSpPr>
        <p:spPr bwMode="auto">
          <a:xfrm>
            <a:off x="4513263" y="1428750"/>
            <a:ext cx="4630737" cy="1200150"/>
          </a:xfrm>
          <a:prstGeom prst="rect">
            <a:avLst/>
          </a:prstGeom>
          <a:noFill/>
          <a:ln w="9525">
            <a:noFill/>
            <a:miter lim="800000"/>
            <a:headEnd/>
            <a:tailEnd/>
          </a:ln>
        </p:spPr>
        <p:txBody>
          <a:bodyPr wrap="none">
            <a:spAutoFit/>
          </a:bodyPr>
          <a:lstStyle/>
          <a:p>
            <a:r>
              <a:rPr lang="ja-JP" altLang="en-US"/>
              <a:t>アクセス修飾子＝他のオブジェクト</a:t>
            </a:r>
            <a:endParaRPr lang="en-US" altLang="ja-JP"/>
          </a:p>
          <a:p>
            <a:r>
              <a:rPr lang="ja-JP" altLang="en-US"/>
              <a:t>に公開するか否か</a:t>
            </a:r>
            <a:endParaRPr lang="en-US" altLang="ja-JP"/>
          </a:p>
          <a:p>
            <a:r>
              <a:rPr lang="ja-JP" altLang="en-US"/>
              <a:t>（</a:t>
            </a:r>
            <a:r>
              <a:rPr lang="en-US" altLang="ja-JP"/>
              <a:t>private </a:t>
            </a:r>
            <a:r>
              <a:rPr lang="ja-JP" altLang="en-US"/>
              <a:t>非公開，</a:t>
            </a:r>
            <a:r>
              <a:rPr lang="en-US" altLang="ja-JP"/>
              <a:t>public </a:t>
            </a:r>
            <a:r>
              <a:rPr lang="ja-JP" altLang="en-US"/>
              <a:t>公開）</a:t>
            </a:r>
          </a:p>
        </p:txBody>
      </p:sp>
      <p:cxnSp>
        <p:nvCxnSpPr>
          <p:cNvPr id="8215" name="直線コネクタ 12"/>
          <p:cNvCxnSpPr>
            <a:cxnSpLocks noChangeShapeType="1"/>
            <a:endCxn id="8214" idx="1"/>
          </p:cNvCxnSpPr>
          <p:nvPr/>
        </p:nvCxnSpPr>
        <p:spPr bwMode="auto">
          <a:xfrm flipV="1">
            <a:off x="1928813" y="2028825"/>
            <a:ext cx="2584450" cy="328613"/>
          </a:xfrm>
          <a:prstGeom prst="line">
            <a:avLst/>
          </a:prstGeom>
          <a:noFill/>
          <a:ln w="9525" algn="ctr">
            <a:solidFill>
              <a:srgbClr val="FF0000"/>
            </a:solidFill>
            <a:miter lim="800000"/>
            <a:headEnd/>
            <a:tailEnd/>
          </a:ln>
        </p:spPr>
      </p:cxnSp>
      <p:sp>
        <p:nvSpPr>
          <p:cNvPr id="8216" name="テキスト ボックス 13"/>
          <p:cNvSpPr txBox="1">
            <a:spLocks noChangeArrowheads="1"/>
          </p:cNvSpPr>
          <p:nvPr/>
        </p:nvSpPr>
        <p:spPr bwMode="auto">
          <a:xfrm>
            <a:off x="4929188" y="3071813"/>
            <a:ext cx="3681412" cy="1200150"/>
          </a:xfrm>
          <a:prstGeom prst="rect">
            <a:avLst/>
          </a:prstGeom>
          <a:noFill/>
          <a:ln w="9525">
            <a:noFill/>
            <a:miter lim="800000"/>
            <a:headEnd/>
            <a:tailEnd/>
          </a:ln>
        </p:spPr>
        <p:txBody>
          <a:bodyPr wrap="none">
            <a:spAutoFit/>
          </a:bodyPr>
          <a:lstStyle/>
          <a:p>
            <a:r>
              <a:rPr lang="ja-JP" altLang="en-US"/>
              <a:t>コンストラクタ</a:t>
            </a:r>
            <a:r>
              <a:rPr lang="en-US" altLang="ja-JP"/>
              <a:t/>
            </a:r>
            <a:br>
              <a:rPr lang="en-US" altLang="ja-JP"/>
            </a:br>
            <a:r>
              <a:rPr lang="ja-JP" altLang="en-US"/>
              <a:t>＝インスタンス生成メソッド</a:t>
            </a:r>
            <a:endParaRPr lang="en-US" altLang="ja-JP"/>
          </a:p>
          <a:p>
            <a:r>
              <a:rPr lang="ja-JP" altLang="en-US"/>
              <a:t>（戻り値なし，クラスと同名）</a:t>
            </a:r>
            <a:endParaRPr lang="en-US" altLang="ja-JP"/>
          </a:p>
        </p:txBody>
      </p:sp>
      <p:sp>
        <p:nvSpPr>
          <p:cNvPr id="8217" name="テキスト ボックス 16"/>
          <p:cNvSpPr txBox="1">
            <a:spLocks noChangeArrowheads="1"/>
          </p:cNvSpPr>
          <p:nvPr/>
        </p:nvSpPr>
        <p:spPr bwMode="auto">
          <a:xfrm>
            <a:off x="4714875" y="4857750"/>
            <a:ext cx="4167188" cy="1200150"/>
          </a:xfrm>
          <a:prstGeom prst="rect">
            <a:avLst/>
          </a:prstGeom>
          <a:noFill/>
          <a:ln w="9525">
            <a:noFill/>
            <a:miter lim="800000"/>
            <a:headEnd/>
            <a:tailEnd/>
          </a:ln>
        </p:spPr>
        <p:txBody>
          <a:bodyPr wrap="none">
            <a:spAutoFit/>
          </a:bodyPr>
          <a:lstStyle/>
          <a:p>
            <a:r>
              <a:rPr lang="en-US" altLang="ja-JP"/>
              <a:t>this </a:t>
            </a:r>
            <a:r>
              <a:rPr lang="ja-JP" altLang="en-US"/>
              <a:t>ポインタ＝自分への参照</a:t>
            </a:r>
            <a:endParaRPr lang="en-US" altLang="ja-JP"/>
          </a:p>
          <a:p>
            <a:r>
              <a:rPr lang="ja-JP" altLang="en-US"/>
              <a:t>（引数の</a:t>
            </a:r>
            <a:r>
              <a:rPr lang="en-US" altLang="ja-JP"/>
              <a:t>x</a:t>
            </a:r>
            <a:r>
              <a:rPr lang="ja-JP" altLang="en-US"/>
              <a:t>と属性の</a:t>
            </a:r>
            <a:r>
              <a:rPr lang="en-US" altLang="ja-JP"/>
              <a:t>x</a:t>
            </a:r>
            <a:r>
              <a:rPr lang="ja-JP" altLang="en-US"/>
              <a:t>を区別する</a:t>
            </a:r>
            <a:endParaRPr lang="en-US" altLang="ja-JP"/>
          </a:p>
          <a:p>
            <a:r>
              <a:rPr lang="ja-JP" altLang="en-US"/>
              <a:t>場合に使う）</a:t>
            </a:r>
          </a:p>
        </p:txBody>
      </p:sp>
      <p:cxnSp>
        <p:nvCxnSpPr>
          <p:cNvPr id="8218" name="直線コネクタ 17"/>
          <p:cNvCxnSpPr>
            <a:cxnSpLocks noChangeShapeType="1"/>
          </p:cNvCxnSpPr>
          <p:nvPr/>
        </p:nvCxnSpPr>
        <p:spPr bwMode="auto">
          <a:xfrm>
            <a:off x="2071688" y="3829050"/>
            <a:ext cx="2714625" cy="1528763"/>
          </a:xfrm>
          <a:prstGeom prst="line">
            <a:avLst/>
          </a:prstGeom>
          <a:noFill/>
          <a:ln w="9525" algn="ctr">
            <a:solidFill>
              <a:srgbClr val="FF0000"/>
            </a:solidFill>
            <a:miter lim="800000"/>
            <a:headEnd/>
            <a:tailEn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タイトル 1"/>
          <p:cNvSpPr>
            <a:spLocks noGrp="1"/>
          </p:cNvSpPr>
          <p:nvPr>
            <p:ph type="title"/>
          </p:nvPr>
        </p:nvSpPr>
        <p:spPr/>
        <p:txBody>
          <a:bodyPr/>
          <a:lstStyle/>
          <a:p>
            <a:pPr eaLnBrk="1" hangingPunct="1"/>
            <a:r>
              <a:rPr kumimoji="1" lang="ja-JP" altLang="en-US" smtClean="0"/>
              <a:t>デフォルトコンストラクタ</a:t>
            </a:r>
          </a:p>
        </p:txBody>
      </p:sp>
      <p:sp>
        <p:nvSpPr>
          <p:cNvPr id="4" name="テキスト ボックス 3"/>
          <p:cNvSpPr txBox="1"/>
          <p:nvPr/>
        </p:nvSpPr>
        <p:spPr>
          <a:xfrm>
            <a:off x="642938" y="1571625"/>
            <a:ext cx="3676650" cy="3786188"/>
          </a:xfrm>
          <a:prstGeom prst="rect">
            <a:avLst/>
          </a:prstGeom>
          <a:noFill/>
          <a:ln>
            <a:solidFill>
              <a:schemeClr val="tx1"/>
            </a:solidFill>
          </a:ln>
        </p:spPr>
        <p:txBody>
          <a:bodyPr wrap="none">
            <a:spAutoFit/>
          </a:bodyPr>
          <a:lstStyle/>
          <a:p>
            <a:pPr>
              <a:defRPr/>
            </a:pPr>
            <a:r>
              <a:rPr lang="en-US" altLang="ja-JP" dirty="0">
                <a:latin typeface="+mn-lt"/>
                <a:ea typeface="ＭＳ Ｐゴシック" pitchFamily="50" charset="-128"/>
              </a:rPr>
              <a:t>public class Point{</a:t>
            </a:r>
          </a:p>
          <a:p>
            <a:pPr>
              <a:defRPr/>
            </a:pPr>
            <a:r>
              <a:rPr lang="en-US" altLang="ja-JP" dirty="0">
                <a:latin typeface="+mn-lt"/>
                <a:ea typeface="ＭＳ Ｐゴシック" pitchFamily="50" charset="-128"/>
              </a:rPr>
              <a:t>   private </a:t>
            </a:r>
            <a:r>
              <a:rPr lang="en-US" altLang="ja-JP" dirty="0" err="1">
                <a:latin typeface="+mn-lt"/>
                <a:ea typeface="ＭＳ Ｐゴシック" pitchFamily="50" charset="-128"/>
              </a:rPr>
              <a:t>int</a:t>
            </a:r>
            <a:r>
              <a:rPr lang="en-US" altLang="ja-JP" dirty="0">
                <a:latin typeface="+mn-lt"/>
                <a:ea typeface="ＭＳ Ｐゴシック" pitchFamily="50" charset="-128"/>
              </a:rPr>
              <a:t> x;</a:t>
            </a:r>
          </a:p>
          <a:p>
            <a:pPr>
              <a:defRPr/>
            </a:pPr>
            <a:r>
              <a:rPr lang="en-US" altLang="ja-JP" dirty="0">
                <a:latin typeface="+mn-lt"/>
                <a:ea typeface="ＭＳ Ｐゴシック" pitchFamily="50" charset="-128"/>
              </a:rPr>
              <a:t>   private </a:t>
            </a:r>
            <a:r>
              <a:rPr lang="en-US" altLang="ja-JP" dirty="0" err="1">
                <a:latin typeface="+mn-lt"/>
                <a:ea typeface="ＭＳ Ｐゴシック" pitchFamily="50" charset="-128"/>
              </a:rPr>
              <a:t>int</a:t>
            </a:r>
            <a:r>
              <a:rPr lang="en-US" altLang="ja-JP" dirty="0">
                <a:latin typeface="+mn-lt"/>
                <a:ea typeface="ＭＳ Ｐゴシック" pitchFamily="50" charset="-128"/>
              </a:rPr>
              <a:t> y;</a:t>
            </a:r>
          </a:p>
          <a:p>
            <a:pPr>
              <a:defRPr/>
            </a:pPr>
            <a:endParaRPr lang="en-US" altLang="ja-JP" dirty="0">
              <a:latin typeface="+mn-lt"/>
              <a:ea typeface="ＭＳ Ｐゴシック" pitchFamily="50" charset="-128"/>
            </a:endParaRPr>
          </a:p>
          <a:p>
            <a:pPr>
              <a:defRPr/>
            </a:pPr>
            <a:r>
              <a:rPr lang="en-US" altLang="ja-JP" dirty="0">
                <a:solidFill>
                  <a:srgbClr val="0070C0"/>
                </a:solidFill>
                <a:latin typeface="+mn-lt"/>
                <a:ea typeface="ＭＳ Ｐゴシック" pitchFamily="50" charset="-128"/>
              </a:rPr>
              <a:t>   public Point(){</a:t>
            </a:r>
          </a:p>
          <a:p>
            <a:pPr>
              <a:defRPr/>
            </a:pPr>
            <a:r>
              <a:rPr lang="en-US" altLang="ja-JP" dirty="0">
                <a:solidFill>
                  <a:srgbClr val="0070C0"/>
                </a:solidFill>
                <a:latin typeface="+mn-lt"/>
                <a:ea typeface="ＭＳ Ｐゴシック" pitchFamily="50" charset="-128"/>
              </a:rPr>
              <a:t>   }</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   public void </a:t>
            </a:r>
            <a:r>
              <a:rPr lang="en-US" altLang="ja-JP" dirty="0" err="1">
                <a:latin typeface="+mn-lt"/>
                <a:ea typeface="ＭＳ Ｐゴシック" pitchFamily="50" charset="-128"/>
              </a:rPr>
              <a:t>addX</a:t>
            </a:r>
            <a:r>
              <a:rPr lang="en-US" altLang="ja-JP" dirty="0">
                <a:latin typeface="+mn-lt"/>
                <a:ea typeface="ＭＳ Ｐゴシック" pitchFamily="50" charset="-128"/>
              </a:rPr>
              <a:t>(</a:t>
            </a:r>
            <a:r>
              <a:rPr lang="en-US" altLang="ja-JP" dirty="0" err="1">
                <a:latin typeface="+mn-lt"/>
                <a:ea typeface="ＭＳ Ｐゴシック" pitchFamily="50" charset="-128"/>
              </a:rPr>
              <a:t>int</a:t>
            </a:r>
            <a:r>
              <a:rPr lang="en-US" altLang="ja-JP" dirty="0">
                <a:latin typeface="+mn-lt"/>
                <a:ea typeface="ＭＳ Ｐゴシック" pitchFamily="50" charset="-128"/>
              </a:rPr>
              <a:t> x){</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a:t>
            </a:r>
            <a:endParaRPr lang="ja-JP" altLang="en-US" dirty="0">
              <a:latin typeface="+mn-lt"/>
              <a:ea typeface="ＭＳ Ｐゴシック" pitchFamily="50" charset="-128"/>
            </a:endParaRPr>
          </a:p>
        </p:txBody>
      </p:sp>
      <p:sp>
        <p:nvSpPr>
          <p:cNvPr id="9226" name="テキスト ボックス 4"/>
          <p:cNvSpPr txBox="1">
            <a:spLocks noChangeArrowheads="1"/>
          </p:cNvSpPr>
          <p:nvPr/>
        </p:nvSpPr>
        <p:spPr bwMode="auto">
          <a:xfrm>
            <a:off x="4500563" y="1857375"/>
            <a:ext cx="4600575" cy="1200150"/>
          </a:xfrm>
          <a:prstGeom prst="rect">
            <a:avLst/>
          </a:prstGeom>
          <a:noFill/>
          <a:ln w="9525">
            <a:noFill/>
            <a:miter lim="800000"/>
            <a:headEnd/>
            <a:tailEnd/>
          </a:ln>
        </p:spPr>
        <p:txBody>
          <a:bodyPr wrap="none">
            <a:spAutoFit/>
          </a:bodyPr>
          <a:lstStyle/>
          <a:p>
            <a:r>
              <a:rPr lang="ja-JP" altLang="en-US"/>
              <a:t>コンストラクタを明示しなければ，</a:t>
            </a:r>
            <a:endParaRPr lang="en-US" altLang="ja-JP"/>
          </a:p>
          <a:p>
            <a:r>
              <a:rPr lang="ja-JP" altLang="en-US"/>
              <a:t>引数なし，何もしないコンストラクタ</a:t>
            </a:r>
            <a:endParaRPr lang="en-US" altLang="ja-JP"/>
          </a:p>
          <a:p>
            <a:r>
              <a:rPr lang="ja-JP" altLang="en-US"/>
              <a:t>が自動的に生成されている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r>
              <a:rPr kumimoji="1" lang="en-US" altLang="ja-JP" dirty="0" smtClean="0"/>
              <a:t>/</a:t>
            </a:r>
            <a:r>
              <a:rPr kumimoji="1" lang="ja-JP" altLang="en-US" dirty="0" smtClean="0"/>
              <a:t>インスタンスと</a:t>
            </a:r>
            <a:r>
              <a:rPr kumimoji="1" lang="en-US" altLang="ja-JP" dirty="0" smtClean="0"/>
              <a:t/>
            </a:r>
            <a:br>
              <a:rPr kumimoji="1" lang="en-US" altLang="ja-JP" dirty="0" smtClean="0"/>
            </a:br>
            <a:r>
              <a:rPr kumimoji="1" lang="ja-JP" altLang="en-US" dirty="0" smtClean="0"/>
              <a:t>データ抽象の概念</a:t>
            </a:r>
            <a:endParaRPr kumimoji="1" lang="ja-JP" altLang="en-US" dirty="0"/>
          </a:p>
        </p:txBody>
      </p:sp>
      <p:sp>
        <p:nvSpPr>
          <p:cNvPr id="3" name="コンテンツ プレースホルダ 2"/>
          <p:cNvSpPr>
            <a:spLocks noGrp="1"/>
          </p:cNvSpPr>
          <p:nvPr>
            <p:ph idx="1"/>
          </p:nvPr>
        </p:nvSpPr>
        <p:spPr/>
        <p:txBody>
          <a:bodyPr/>
          <a:lstStyle/>
          <a:p>
            <a:r>
              <a:rPr lang="ja-JP" altLang="en-US" dirty="0"/>
              <a:t>目的</a:t>
            </a:r>
            <a:endParaRPr lang="en-US" altLang="ja-JP" dirty="0" smtClean="0"/>
          </a:p>
          <a:p>
            <a:pPr lvl="1"/>
            <a:r>
              <a:rPr lang="ja-JP" altLang="en-US" dirty="0" smtClean="0"/>
              <a:t>クラス</a:t>
            </a:r>
            <a:r>
              <a:rPr lang="ja-JP" altLang="en-US" dirty="0"/>
              <a:t>，インスタンスの仕組みを理解する</a:t>
            </a:r>
          </a:p>
          <a:p>
            <a:pPr lvl="1"/>
            <a:r>
              <a:rPr lang="ja-JP" altLang="en-US" dirty="0" smtClean="0"/>
              <a:t>描画</a:t>
            </a:r>
            <a:r>
              <a:rPr lang="ja-JP" altLang="en-US" dirty="0"/>
              <a:t>ライブラリを用いた</a:t>
            </a:r>
            <a:r>
              <a:rPr lang="en-US" altLang="ja-JP" dirty="0"/>
              <a:t>GUI</a:t>
            </a:r>
            <a:r>
              <a:rPr lang="ja-JP" altLang="en-US" dirty="0"/>
              <a:t>の仕組みを理解</a:t>
            </a:r>
            <a:r>
              <a:rPr lang="ja-JP" altLang="en-US" dirty="0" smtClean="0"/>
              <a:t>する</a:t>
            </a:r>
            <a:endParaRPr lang="en-US" altLang="ja-JP" dirty="0" smtClean="0"/>
          </a:p>
          <a:p>
            <a:r>
              <a:rPr lang="ja-JP" altLang="en-US" dirty="0" smtClean="0"/>
              <a:t>キーワード</a:t>
            </a:r>
            <a:endParaRPr lang="en-US" altLang="ja-JP" dirty="0" smtClean="0"/>
          </a:p>
          <a:p>
            <a:pPr lvl="1"/>
            <a:r>
              <a:rPr lang="ja-JP" altLang="en-US" dirty="0" smtClean="0"/>
              <a:t>クラス，インスタンス，オブジェクト，インスタンス化，コンストラクタ，カプセル化</a:t>
            </a:r>
            <a:endParaRPr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オブジェクト指向とは</a:t>
            </a:r>
            <a:endParaRPr kumimoji="1" lang="ja-JP" altLang="en-US" dirty="0"/>
          </a:p>
        </p:txBody>
      </p:sp>
      <p:sp>
        <p:nvSpPr>
          <p:cNvPr id="3" name="コンテンツ プレースホルダ 2"/>
          <p:cNvSpPr>
            <a:spLocks noGrp="1"/>
          </p:cNvSpPr>
          <p:nvPr>
            <p:ph idx="1"/>
          </p:nvPr>
        </p:nvSpPr>
        <p:spPr>
          <a:xfrm>
            <a:off x="457200" y="1600200"/>
            <a:ext cx="8229600" cy="4900634"/>
          </a:xfrm>
        </p:spPr>
        <p:txBody>
          <a:bodyPr>
            <a:normAutofit/>
          </a:bodyPr>
          <a:lstStyle/>
          <a:p>
            <a:r>
              <a:rPr kumimoji="1" lang="ja-JP" altLang="en-US" sz="2400" dirty="0" smtClean="0"/>
              <a:t>（現実）世界をオブジェクトとその関連するシステムとしてモデル化しようとする考え方</a:t>
            </a:r>
            <a:endParaRPr kumimoji="1" lang="en-US" altLang="ja-JP" sz="2400" dirty="0" smtClean="0"/>
          </a:p>
          <a:p>
            <a:r>
              <a:rPr lang="ja-JP" altLang="en-US" sz="2400" dirty="0" smtClean="0"/>
              <a:t>ソフトウェアが現実世界の写像だとすれば，現実世界のモデル化によりソフトウェアが作成できる</a:t>
            </a:r>
            <a:endParaRPr lang="en-US" altLang="ja-JP" sz="2400" dirty="0" smtClean="0"/>
          </a:p>
          <a:p>
            <a:r>
              <a:rPr kumimoji="1" lang="ja-JP" altLang="en-US" sz="2400" dirty="0" smtClean="0"/>
              <a:t>オブジェクト指向モデルの採用によって，現実とソフトウェアモデルをうまく融合できる可能性がある</a:t>
            </a:r>
            <a:endParaRPr kumimoji="1" lang="en-US" altLang="ja-JP" sz="2400" dirty="0" smtClean="0"/>
          </a:p>
          <a:p>
            <a:pPr lvl="1"/>
            <a:r>
              <a:rPr kumimoji="1" lang="ja-JP" altLang="en-US" sz="2400" dirty="0" smtClean="0"/>
              <a:t>我々はよく，現実世界をオブジェクト指向的な見方で捉えている</a:t>
            </a:r>
            <a:endParaRPr kumimoji="1" lang="en-US" altLang="ja-JP" sz="2400" dirty="0" smtClean="0"/>
          </a:p>
          <a:p>
            <a:pPr lvl="1"/>
            <a:r>
              <a:rPr lang="ja-JP" altLang="en-US" sz="2400" dirty="0" smtClean="0"/>
              <a:t>ソフトウェア工学の研究ではオブジェクト指向（データ抽象）がモジュラリティーと再利用性を高めるために有効</a:t>
            </a:r>
            <a:endParaRPr kumimoji="1" lang="en-US" altLang="ja-JP"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noFill/>
        </p:spPr>
        <p:txBody>
          <a:bodyPr/>
          <a:lstStyle/>
          <a:p>
            <a:r>
              <a:rPr lang="ja-JP" altLang="en-US" smtClean="0">
                <a:latin typeface="ＭＳ Ｐゴシック" pitchFamily="50" charset="-128"/>
                <a:ea typeface="ＭＳ Ｐゴシック" pitchFamily="50" charset="-128"/>
              </a:rPr>
              <a:t>クラスモデル</a:t>
            </a:r>
          </a:p>
        </p:txBody>
      </p:sp>
      <p:sp>
        <p:nvSpPr>
          <p:cNvPr id="27651" name="Rectangle 3"/>
          <p:cNvSpPr>
            <a:spLocks noGrp="1" noChangeArrowheads="1"/>
          </p:cNvSpPr>
          <p:nvPr>
            <p:ph type="body" idx="4294967295"/>
          </p:nvPr>
        </p:nvSpPr>
        <p:spPr>
          <a:xfrm>
            <a:off x="457200" y="1600200"/>
            <a:ext cx="8401080" cy="4525963"/>
          </a:xfrm>
        </p:spPr>
        <p:txBody>
          <a:bodyPr/>
          <a:lstStyle/>
          <a:p>
            <a:r>
              <a:rPr lang="ja-JP" altLang="en-US" dirty="0" smtClean="0">
                <a:latin typeface="ＭＳ Ｐゴシック" pitchFamily="50" charset="-128"/>
                <a:ea typeface="ＭＳ Ｐゴシック" pitchFamily="50" charset="-128"/>
              </a:rPr>
              <a:t>オブジェクト指向の概念に基づく世界のモデル</a:t>
            </a:r>
          </a:p>
          <a:p>
            <a:pPr lvl="1"/>
            <a:r>
              <a:rPr lang="ja-JP" altLang="en-US" dirty="0" smtClean="0">
                <a:latin typeface="ＭＳ Ｐゴシック" pitchFamily="50" charset="-128"/>
                <a:ea typeface="ＭＳ Ｐゴシック" pitchFamily="50" charset="-128"/>
              </a:rPr>
              <a:t>クラス</a:t>
            </a:r>
          </a:p>
          <a:p>
            <a:pPr lvl="2"/>
            <a:r>
              <a:rPr lang="ja-JP" altLang="en-US" dirty="0" smtClean="0">
                <a:latin typeface="ＭＳ Ｐゴシック" pitchFamily="50" charset="-128"/>
                <a:ea typeface="ＭＳ Ｐゴシック" pitchFamily="50" charset="-128"/>
              </a:rPr>
              <a:t>概念的には：</a:t>
            </a:r>
            <a:r>
              <a:rPr lang="en-US" altLang="ja-JP" dirty="0" smtClean="0">
                <a:latin typeface="Arial" charset="0"/>
                <a:ea typeface="ＭＳ Ｐゴシック" pitchFamily="50" charset="-128"/>
              </a:rPr>
              <a:t>”</a:t>
            </a:r>
            <a:r>
              <a:rPr lang="ja-JP" altLang="en-US" dirty="0" smtClean="0">
                <a:latin typeface="ＭＳ Ｐゴシック" pitchFamily="50" charset="-128"/>
                <a:ea typeface="ＭＳ Ｐゴシック" pitchFamily="50" charset="-128"/>
              </a:rPr>
              <a:t>もの </a:t>
            </a:r>
            <a:r>
              <a:rPr lang="en-US" altLang="ja-JP" dirty="0" smtClean="0">
                <a:latin typeface="ＭＳ Ｐゴシック" pitchFamily="50" charset="-128"/>
                <a:ea typeface="ＭＳ Ｐゴシック" pitchFamily="50" charset="-128"/>
              </a:rPr>
              <a:t>or </a:t>
            </a:r>
            <a:r>
              <a:rPr lang="ja-JP" altLang="en-US" dirty="0" smtClean="0">
                <a:latin typeface="ＭＳ Ｐゴシック" pitchFamily="50" charset="-128"/>
                <a:ea typeface="ＭＳ Ｐゴシック" pitchFamily="50" charset="-128"/>
              </a:rPr>
              <a:t>こと</a:t>
            </a:r>
            <a:r>
              <a:rPr lang="ja-JP" altLang="en-US" dirty="0" smtClean="0">
                <a:latin typeface="Arial" charset="0"/>
                <a:ea typeface="ＭＳ Ｐゴシック" pitchFamily="50" charset="-128"/>
              </a:rPr>
              <a:t>”</a:t>
            </a:r>
            <a:r>
              <a:rPr lang="ja-JP" altLang="en-US" dirty="0" smtClean="0">
                <a:latin typeface="ＭＳ Ｐゴシック" pitchFamily="50" charset="-128"/>
                <a:ea typeface="ＭＳ Ｐゴシック" pitchFamily="50" charset="-128"/>
              </a:rPr>
              <a:t>の分類をする</a:t>
            </a:r>
          </a:p>
          <a:p>
            <a:pPr lvl="2"/>
            <a:r>
              <a:rPr lang="ja-JP" altLang="en-US" dirty="0" smtClean="0">
                <a:latin typeface="ＭＳ Ｐゴシック" pitchFamily="50" charset="-128"/>
                <a:ea typeface="ＭＳ Ｐゴシック" pitchFamily="50" charset="-128"/>
              </a:rPr>
              <a:t>ソフトウェア的には：抽象的なデータを表現する</a:t>
            </a:r>
          </a:p>
          <a:p>
            <a:pPr lvl="1"/>
            <a:r>
              <a:rPr lang="ja-JP" altLang="en-US" dirty="0" smtClean="0">
                <a:latin typeface="ＭＳ Ｐゴシック" pitchFamily="50" charset="-128"/>
                <a:ea typeface="ＭＳ Ｐゴシック" pitchFamily="50" charset="-128"/>
              </a:rPr>
              <a:t>インスタンス</a:t>
            </a:r>
            <a:endParaRPr lang="en-US" altLang="ja-JP" dirty="0" smtClean="0">
              <a:latin typeface="ＭＳ Ｐゴシック" pitchFamily="50" charset="-128"/>
              <a:ea typeface="ＭＳ Ｐゴシック" pitchFamily="50" charset="-128"/>
            </a:endParaRPr>
          </a:p>
          <a:p>
            <a:pPr lvl="2"/>
            <a:r>
              <a:rPr lang="ja-JP" altLang="en-US" dirty="0" smtClean="0">
                <a:latin typeface="ＭＳ Ｐゴシック" pitchFamily="50" charset="-128"/>
                <a:ea typeface="ＭＳ Ｐゴシック" pitchFamily="50" charset="-128"/>
              </a:rPr>
              <a:t>クラスから出来たオブジェクトのことを言う</a:t>
            </a:r>
          </a:p>
          <a:p>
            <a:endParaRPr lang="ja-JP" altLang="en-US" dirty="0" smtClean="0">
              <a:latin typeface="ＭＳ Ｐゴシック" pitchFamily="50" charset="-128"/>
              <a:ea typeface="ＭＳ Ｐゴシック"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タイトル 1"/>
          <p:cNvSpPr>
            <a:spLocks noGrp="1"/>
          </p:cNvSpPr>
          <p:nvPr>
            <p:ph type="title"/>
          </p:nvPr>
        </p:nvSpPr>
        <p:spPr/>
        <p:txBody>
          <a:bodyPr/>
          <a:lstStyle/>
          <a:p>
            <a:r>
              <a:rPr lang="ja-JP" altLang="en-US" dirty="0" smtClean="0"/>
              <a:t>クラス</a:t>
            </a:r>
            <a:r>
              <a:rPr lang="en-US" altLang="ja-JP" dirty="0" smtClean="0"/>
              <a:t>/</a:t>
            </a:r>
            <a:r>
              <a:rPr lang="ja-JP" altLang="en-US" dirty="0" smtClean="0"/>
              <a:t>インスタンス（</a:t>
            </a:r>
            <a:r>
              <a:rPr lang="en-US" altLang="ja-JP" dirty="0" smtClean="0"/>
              <a:t>UML</a:t>
            </a:r>
            <a:r>
              <a:rPr lang="ja-JP" altLang="en-US" dirty="0" smtClean="0"/>
              <a:t>表記）</a:t>
            </a:r>
          </a:p>
        </p:txBody>
      </p:sp>
      <p:sp>
        <p:nvSpPr>
          <p:cNvPr id="28675" name="コンテンツ プレースホルダ 2"/>
          <p:cNvSpPr>
            <a:spLocks noGrp="1"/>
          </p:cNvSpPr>
          <p:nvPr>
            <p:ph idx="1"/>
          </p:nvPr>
        </p:nvSpPr>
        <p:spPr/>
        <p:txBody>
          <a:bodyPr/>
          <a:lstStyle/>
          <a:p>
            <a:endParaRPr lang="ja-JP" altLang="en-US" dirty="0" smtClean="0"/>
          </a:p>
        </p:txBody>
      </p:sp>
      <p:pic>
        <p:nvPicPr>
          <p:cNvPr id="28677" name="Picture 3"/>
          <p:cNvPicPr>
            <a:picLocks noChangeAspect="1" noChangeArrowheads="1"/>
          </p:cNvPicPr>
          <p:nvPr/>
        </p:nvPicPr>
        <p:blipFill>
          <a:blip r:embed="rId2" cstate="print"/>
          <a:srcRect/>
          <a:stretch>
            <a:fillRect/>
          </a:stretch>
        </p:blipFill>
        <p:spPr bwMode="auto">
          <a:xfrm>
            <a:off x="3000364" y="4429132"/>
            <a:ext cx="3654425" cy="1503363"/>
          </a:xfrm>
          <a:prstGeom prst="rect">
            <a:avLst/>
          </a:prstGeom>
          <a:noFill/>
          <a:ln w="9525">
            <a:noFill/>
            <a:miter lim="800000"/>
            <a:headEnd/>
            <a:tailEnd/>
          </a:ln>
        </p:spPr>
      </p:pic>
      <p:sp>
        <p:nvSpPr>
          <p:cNvPr id="28678" name="テキスト ボックス 5"/>
          <p:cNvSpPr txBox="1">
            <a:spLocks noChangeArrowheads="1"/>
          </p:cNvSpPr>
          <p:nvPr/>
        </p:nvSpPr>
        <p:spPr bwMode="auto">
          <a:xfrm>
            <a:off x="1071538" y="2500306"/>
            <a:ext cx="765175" cy="369888"/>
          </a:xfrm>
          <a:prstGeom prst="rect">
            <a:avLst/>
          </a:prstGeom>
          <a:noFill/>
          <a:ln w="9525">
            <a:noFill/>
            <a:miter lim="800000"/>
            <a:headEnd/>
            <a:tailEnd/>
          </a:ln>
        </p:spPr>
        <p:txBody>
          <a:bodyPr wrap="none">
            <a:spAutoFit/>
          </a:bodyPr>
          <a:lstStyle/>
          <a:p>
            <a:r>
              <a:rPr lang="ja-JP" altLang="en-US" dirty="0"/>
              <a:t>クラス</a:t>
            </a:r>
          </a:p>
        </p:txBody>
      </p:sp>
      <p:sp>
        <p:nvSpPr>
          <p:cNvPr id="28679" name="テキスト ボックス 6"/>
          <p:cNvSpPr txBox="1">
            <a:spLocks noChangeArrowheads="1"/>
          </p:cNvSpPr>
          <p:nvPr/>
        </p:nvSpPr>
        <p:spPr bwMode="auto">
          <a:xfrm>
            <a:off x="785786" y="4929198"/>
            <a:ext cx="1778051" cy="646331"/>
          </a:xfrm>
          <a:prstGeom prst="rect">
            <a:avLst/>
          </a:prstGeom>
          <a:noFill/>
          <a:ln w="9525">
            <a:noFill/>
            <a:miter lim="800000"/>
            <a:headEnd/>
            <a:tailEnd/>
          </a:ln>
        </p:spPr>
        <p:txBody>
          <a:bodyPr wrap="none">
            <a:spAutoFit/>
          </a:bodyPr>
          <a:lstStyle/>
          <a:p>
            <a:r>
              <a:rPr lang="ja-JP" altLang="en-US" dirty="0" smtClean="0"/>
              <a:t>インスタンス</a:t>
            </a:r>
            <a:endParaRPr lang="en-US" altLang="ja-JP" dirty="0" smtClean="0"/>
          </a:p>
          <a:p>
            <a:r>
              <a:rPr lang="ja-JP" altLang="en-US" dirty="0" smtClean="0"/>
              <a:t>（＝オブジェクト）</a:t>
            </a:r>
            <a:endParaRPr lang="ja-JP" altLang="en-US" dirty="0"/>
          </a:p>
        </p:txBody>
      </p:sp>
      <p:sp>
        <p:nvSpPr>
          <p:cNvPr id="9" name="角丸四角形吹き出し 8"/>
          <p:cNvSpPr/>
          <p:nvPr/>
        </p:nvSpPr>
        <p:spPr>
          <a:xfrm>
            <a:off x="6429388" y="1500174"/>
            <a:ext cx="928694" cy="428628"/>
          </a:xfrm>
          <a:prstGeom prst="wedgeRoundRectCallout">
            <a:avLst>
              <a:gd name="adj1" fmla="val -122166"/>
              <a:gd name="adj2" fmla="val -13122"/>
              <a:gd name="adj3" fmla="val 16667"/>
            </a:avLst>
          </a:prstGeom>
          <a:solidFill>
            <a:srgbClr val="FFF5A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クラス名</a:t>
            </a:r>
            <a:endParaRPr kumimoji="1" lang="ja-JP" altLang="en-US" sz="1200" dirty="0">
              <a:solidFill>
                <a:schemeClr val="tx1"/>
              </a:solidFill>
            </a:endParaRPr>
          </a:p>
        </p:txBody>
      </p:sp>
      <p:sp>
        <p:nvSpPr>
          <p:cNvPr id="10" name="角丸四角形吹き出し 9"/>
          <p:cNvSpPr/>
          <p:nvPr/>
        </p:nvSpPr>
        <p:spPr>
          <a:xfrm>
            <a:off x="6429388" y="2214554"/>
            <a:ext cx="1571636" cy="571504"/>
          </a:xfrm>
          <a:prstGeom prst="wedgeRoundRectCallout">
            <a:avLst>
              <a:gd name="adj1" fmla="val -91136"/>
              <a:gd name="adj2" fmla="val -20233"/>
              <a:gd name="adj3" fmla="val 16667"/>
            </a:avLst>
          </a:prstGeom>
          <a:solidFill>
            <a:srgbClr val="FFF5A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属性：</a:t>
            </a:r>
            <a:endParaRPr kumimoji="1" lang="en-US" altLang="ja-JP" sz="1200" dirty="0" smtClean="0">
              <a:solidFill>
                <a:schemeClr val="tx1"/>
              </a:solidFill>
            </a:endParaRPr>
          </a:p>
          <a:p>
            <a:r>
              <a:rPr lang="ja-JP" altLang="en-US" sz="1200" dirty="0" smtClean="0">
                <a:solidFill>
                  <a:schemeClr val="tx1"/>
                </a:solidFill>
              </a:rPr>
              <a:t>変数と考えればよい</a:t>
            </a:r>
            <a:endParaRPr kumimoji="1" lang="ja-JP" altLang="en-US" sz="1200" dirty="0">
              <a:solidFill>
                <a:schemeClr val="tx1"/>
              </a:solidFill>
            </a:endParaRPr>
          </a:p>
        </p:txBody>
      </p:sp>
      <p:sp>
        <p:nvSpPr>
          <p:cNvPr id="11" name="角丸四角形吹き出し 10"/>
          <p:cNvSpPr/>
          <p:nvPr/>
        </p:nvSpPr>
        <p:spPr>
          <a:xfrm>
            <a:off x="6429388" y="3143248"/>
            <a:ext cx="1571636" cy="714380"/>
          </a:xfrm>
          <a:prstGeom prst="wedgeRoundRectCallout">
            <a:avLst>
              <a:gd name="adj1" fmla="val -88975"/>
              <a:gd name="adj2" fmla="val -24281"/>
              <a:gd name="adj3" fmla="val 16667"/>
            </a:avLst>
          </a:prstGeom>
          <a:solidFill>
            <a:srgbClr val="FFF5A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solidFill>
              </a:rPr>
              <a:t>操作</a:t>
            </a:r>
            <a:r>
              <a:rPr kumimoji="1" lang="ja-JP" altLang="en-US" sz="1200" dirty="0" smtClean="0">
                <a:solidFill>
                  <a:schemeClr val="tx1"/>
                </a:solidFill>
              </a:rPr>
              <a:t>：</a:t>
            </a:r>
            <a:endParaRPr kumimoji="1" lang="en-US" altLang="ja-JP" sz="1200" dirty="0" smtClean="0">
              <a:solidFill>
                <a:schemeClr val="tx1"/>
              </a:solidFill>
            </a:endParaRPr>
          </a:p>
          <a:p>
            <a:r>
              <a:rPr lang="ja-JP" altLang="en-US" sz="1200" dirty="0" smtClean="0">
                <a:solidFill>
                  <a:schemeClr val="tx1"/>
                </a:solidFill>
              </a:rPr>
              <a:t>関数（メソッド）と考えればよい</a:t>
            </a:r>
            <a:endParaRPr lang="en-US" altLang="ja-JP" sz="1200" dirty="0" smtClean="0">
              <a:solidFill>
                <a:schemeClr val="tx1"/>
              </a:solidFill>
            </a:endParaRPr>
          </a:p>
        </p:txBody>
      </p:sp>
      <p:sp>
        <p:nvSpPr>
          <p:cNvPr id="12" name="角丸四角形吹き出し 11"/>
          <p:cNvSpPr/>
          <p:nvPr/>
        </p:nvSpPr>
        <p:spPr>
          <a:xfrm>
            <a:off x="7215206" y="4429132"/>
            <a:ext cx="1785950" cy="428628"/>
          </a:xfrm>
          <a:prstGeom prst="wedgeRoundRectCallout">
            <a:avLst>
              <a:gd name="adj1" fmla="val -81352"/>
              <a:gd name="adj2" fmla="val -7214"/>
              <a:gd name="adj3" fmla="val 16667"/>
            </a:avLst>
          </a:prstGeom>
          <a:solidFill>
            <a:srgbClr val="FFF5A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solidFill>
              </a:rPr>
              <a:t>オブジェクト名：クラス名</a:t>
            </a:r>
            <a:endParaRPr lang="en-US" altLang="ja-JP" sz="1200" dirty="0" smtClean="0">
              <a:solidFill>
                <a:schemeClr val="tx1"/>
              </a:solidFill>
            </a:endParaRPr>
          </a:p>
        </p:txBody>
      </p:sp>
      <p:sp>
        <p:nvSpPr>
          <p:cNvPr id="13" name="角丸四角形吹き出し 12"/>
          <p:cNvSpPr/>
          <p:nvPr/>
        </p:nvSpPr>
        <p:spPr>
          <a:xfrm>
            <a:off x="7215206" y="5143512"/>
            <a:ext cx="1428760" cy="571504"/>
          </a:xfrm>
          <a:prstGeom prst="wedgeRoundRectCallout">
            <a:avLst>
              <a:gd name="adj1" fmla="val -88691"/>
              <a:gd name="adj2" fmla="val -25832"/>
              <a:gd name="adj3" fmla="val 16667"/>
            </a:avLst>
          </a:prstGeom>
          <a:solidFill>
            <a:srgbClr val="FFF5A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solidFill>
              </a:rPr>
              <a:t>（ある時点での）値が入った変数</a:t>
            </a:r>
            <a:endParaRPr lang="en-US" altLang="ja-JP" sz="1200" dirty="0" smtClean="0">
              <a:solidFill>
                <a:schemeClr val="tx1"/>
              </a:solidFill>
            </a:endParaRPr>
          </a:p>
        </p:txBody>
      </p:sp>
      <p:sp>
        <p:nvSpPr>
          <p:cNvPr id="14" name="下矢印 13"/>
          <p:cNvSpPr/>
          <p:nvPr/>
        </p:nvSpPr>
        <p:spPr>
          <a:xfrm>
            <a:off x="3357554" y="4071942"/>
            <a:ext cx="500066" cy="357190"/>
          </a:xfrm>
          <a:prstGeom prst="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 name="下矢印 14"/>
          <p:cNvSpPr/>
          <p:nvPr/>
        </p:nvSpPr>
        <p:spPr>
          <a:xfrm>
            <a:off x="5715008" y="4071942"/>
            <a:ext cx="500066" cy="357190"/>
          </a:xfrm>
          <a:prstGeom prst="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 name="テキスト ボックス 15"/>
          <p:cNvSpPr txBox="1"/>
          <p:nvPr/>
        </p:nvSpPr>
        <p:spPr>
          <a:xfrm>
            <a:off x="4000496" y="4059800"/>
            <a:ext cx="1596912" cy="369332"/>
          </a:xfrm>
          <a:prstGeom prst="rect">
            <a:avLst/>
          </a:prstGeom>
          <a:noFill/>
        </p:spPr>
        <p:txBody>
          <a:bodyPr wrap="none" rtlCol="0">
            <a:spAutoFit/>
          </a:bodyPr>
          <a:lstStyle/>
          <a:p>
            <a:r>
              <a:rPr kumimoji="1" lang="ja-JP" altLang="en-US" dirty="0" smtClean="0">
                <a:solidFill>
                  <a:srgbClr val="FF0000"/>
                </a:solidFill>
              </a:rPr>
              <a:t>インスタンス化</a:t>
            </a:r>
            <a:endParaRPr kumimoji="1" lang="ja-JP" altLang="en-US" dirty="0">
              <a:solidFill>
                <a:srgbClr val="FF0000"/>
              </a:solidFill>
            </a:endParaRPr>
          </a:p>
        </p:txBody>
      </p:sp>
      <p:sp>
        <p:nvSpPr>
          <p:cNvPr id="18" name="角丸四角形吹き出し 17"/>
          <p:cNvSpPr/>
          <p:nvPr/>
        </p:nvSpPr>
        <p:spPr>
          <a:xfrm>
            <a:off x="1857356" y="2000240"/>
            <a:ext cx="1571636" cy="857256"/>
          </a:xfrm>
          <a:prstGeom prst="wedgeRoundRectCallout">
            <a:avLst>
              <a:gd name="adj1" fmla="val 75651"/>
              <a:gd name="adj2" fmla="val 19026"/>
              <a:gd name="adj3" fmla="val 16667"/>
            </a:avLst>
          </a:prstGeom>
          <a:solidFill>
            <a:srgbClr val="FFF5A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共通</a:t>
            </a:r>
            <a:r>
              <a:rPr lang="ja-JP" altLang="en-US" sz="1200" dirty="0" smtClean="0">
                <a:solidFill>
                  <a:schemeClr val="tx1"/>
                </a:solidFill>
              </a:rPr>
              <a:t>可視性</a:t>
            </a:r>
            <a:r>
              <a:rPr kumimoji="1" lang="ja-JP" altLang="en-US" sz="1200" dirty="0" smtClean="0">
                <a:solidFill>
                  <a:schemeClr val="tx1"/>
                </a:solidFill>
              </a:rPr>
              <a:t>記号：</a:t>
            </a:r>
            <a:endParaRPr kumimoji="1" lang="en-US" altLang="ja-JP" sz="1200" dirty="0" smtClean="0">
              <a:solidFill>
                <a:schemeClr val="tx1"/>
              </a:solidFill>
            </a:endParaRPr>
          </a:p>
          <a:p>
            <a:endParaRPr lang="en-US" altLang="ja-JP" sz="1200" dirty="0" smtClean="0">
              <a:solidFill>
                <a:schemeClr val="tx1"/>
              </a:solidFill>
            </a:endParaRPr>
          </a:p>
          <a:p>
            <a:r>
              <a:rPr lang="ja-JP" altLang="en-US" sz="1200" dirty="0" smtClean="0">
                <a:solidFill>
                  <a:schemeClr val="tx1"/>
                </a:solidFill>
              </a:rPr>
              <a:t>＋　</a:t>
            </a:r>
            <a:r>
              <a:rPr lang="en-US" altLang="ja-JP" sz="1200" dirty="0" smtClean="0">
                <a:solidFill>
                  <a:schemeClr val="tx1"/>
                </a:solidFill>
              </a:rPr>
              <a:t>public</a:t>
            </a:r>
          </a:p>
          <a:p>
            <a:r>
              <a:rPr lang="ja-JP" altLang="en-US" sz="1200" dirty="0" smtClean="0">
                <a:solidFill>
                  <a:schemeClr val="tx1"/>
                </a:solidFill>
              </a:rPr>
              <a:t>－　</a:t>
            </a:r>
            <a:r>
              <a:rPr lang="en-US" altLang="ja-JP" sz="1200" dirty="0" smtClean="0">
                <a:solidFill>
                  <a:schemeClr val="tx1"/>
                </a:solidFill>
              </a:rPr>
              <a:t>private</a:t>
            </a:r>
            <a:endParaRPr kumimoji="1" lang="en-US" altLang="ja-JP" sz="1200" dirty="0" smtClean="0">
              <a:solidFill>
                <a:schemeClr val="tx1"/>
              </a:solidFill>
            </a:endParaRPr>
          </a:p>
        </p:txBody>
      </p:sp>
      <p:pic>
        <p:nvPicPr>
          <p:cNvPr id="1027" name="Picture 3"/>
          <p:cNvPicPr>
            <a:picLocks noChangeAspect="1" noChangeArrowheads="1"/>
          </p:cNvPicPr>
          <p:nvPr/>
        </p:nvPicPr>
        <p:blipFill>
          <a:blip r:embed="rId3" cstate="print"/>
          <a:srcRect/>
          <a:stretch>
            <a:fillRect/>
          </a:stretch>
        </p:blipFill>
        <p:spPr bwMode="auto">
          <a:xfrm>
            <a:off x="3929058" y="1214422"/>
            <a:ext cx="1871939" cy="2910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タイトル 1"/>
          <p:cNvSpPr>
            <a:spLocks noGrp="1"/>
          </p:cNvSpPr>
          <p:nvPr>
            <p:ph type="title"/>
          </p:nvPr>
        </p:nvSpPr>
        <p:spPr/>
        <p:txBody>
          <a:bodyPr>
            <a:normAutofit/>
          </a:bodyPr>
          <a:lstStyle/>
          <a:p>
            <a:r>
              <a:rPr lang="ja-JP" altLang="en-US" sz="4000" dirty="0" smtClean="0"/>
              <a:t>オブジェクト指向の利点（カプセル化）</a:t>
            </a:r>
          </a:p>
        </p:txBody>
      </p:sp>
      <p:sp>
        <p:nvSpPr>
          <p:cNvPr id="34819" name="コンテンツ プレースホルダ 2"/>
          <p:cNvSpPr>
            <a:spLocks noGrp="1"/>
          </p:cNvSpPr>
          <p:nvPr>
            <p:ph idx="1"/>
          </p:nvPr>
        </p:nvSpPr>
        <p:spPr>
          <a:xfrm>
            <a:off x="428596" y="1285860"/>
            <a:ext cx="8229600" cy="4525963"/>
          </a:xfrm>
        </p:spPr>
        <p:txBody>
          <a:bodyPr>
            <a:normAutofit/>
          </a:bodyPr>
          <a:lstStyle/>
          <a:p>
            <a:r>
              <a:rPr lang="ja-JP" altLang="en-US" sz="2800" dirty="0" smtClean="0"/>
              <a:t>クラスのないプログラム</a:t>
            </a:r>
            <a:endParaRPr lang="en-US" altLang="ja-JP" sz="2800" dirty="0" smtClean="0"/>
          </a:p>
          <a:p>
            <a:pPr lvl="1"/>
            <a:r>
              <a:rPr lang="ja-JP" altLang="en-US" sz="2400" dirty="0" smtClean="0"/>
              <a:t>データ構造が変わると，利用するアルゴリズム全てに変更必要</a:t>
            </a:r>
            <a:endParaRPr lang="en-US" altLang="ja-JP" sz="2400" dirty="0" smtClean="0"/>
          </a:p>
          <a:p>
            <a:r>
              <a:rPr lang="ja-JP" altLang="en-US" sz="2800" dirty="0" smtClean="0"/>
              <a:t>例：時刻のデータ</a:t>
            </a:r>
          </a:p>
        </p:txBody>
      </p:sp>
      <p:sp>
        <p:nvSpPr>
          <p:cNvPr id="34820" name="テキスト ボックス 3"/>
          <p:cNvSpPr txBox="1">
            <a:spLocks noChangeArrowheads="1"/>
          </p:cNvSpPr>
          <p:nvPr/>
        </p:nvSpPr>
        <p:spPr bwMode="auto">
          <a:xfrm>
            <a:off x="1273419" y="3155952"/>
            <a:ext cx="3074987" cy="3416300"/>
          </a:xfrm>
          <a:prstGeom prst="rect">
            <a:avLst/>
          </a:prstGeom>
          <a:noFill/>
          <a:ln w="9525">
            <a:solidFill>
              <a:schemeClr val="tx1"/>
            </a:solidFill>
            <a:prstDash val="dash"/>
            <a:miter lim="800000"/>
            <a:headEnd/>
            <a:tailEnd/>
          </a:ln>
        </p:spPr>
        <p:txBody>
          <a:bodyPr wrap="none">
            <a:spAutoFit/>
          </a:bodyPr>
          <a:lstStyle/>
          <a:p>
            <a:r>
              <a:rPr lang="en-US" altLang="ja-JP" dirty="0" err="1"/>
              <a:t>struct</a:t>
            </a:r>
            <a:r>
              <a:rPr lang="en-US" altLang="ja-JP" dirty="0"/>
              <a:t> </a:t>
            </a:r>
            <a:r>
              <a:rPr lang="en-US" altLang="ja-JP" dirty="0" err="1"/>
              <a:t>TimeA</a:t>
            </a:r>
            <a:r>
              <a:rPr lang="en-US" altLang="ja-JP" dirty="0"/>
              <a:t>{</a:t>
            </a:r>
          </a:p>
          <a:p>
            <a:r>
              <a:rPr lang="en-US" altLang="ja-JP" dirty="0"/>
              <a:t>  </a:t>
            </a:r>
            <a:r>
              <a:rPr lang="en-US" altLang="ja-JP" dirty="0" err="1"/>
              <a:t>int</a:t>
            </a:r>
            <a:r>
              <a:rPr lang="en-US" altLang="ja-JP" dirty="0"/>
              <a:t> minute;</a:t>
            </a:r>
          </a:p>
          <a:p>
            <a:r>
              <a:rPr lang="en-US" altLang="ja-JP" dirty="0"/>
              <a:t>  </a:t>
            </a:r>
            <a:r>
              <a:rPr lang="en-US" altLang="ja-JP" dirty="0" err="1"/>
              <a:t>int</a:t>
            </a:r>
            <a:r>
              <a:rPr lang="en-US" altLang="ja-JP" dirty="0"/>
              <a:t> second;</a:t>
            </a:r>
          </a:p>
          <a:p>
            <a:r>
              <a:rPr lang="en-US" altLang="ja-JP" dirty="0"/>
              <a:t>}</a:t>
            </a:r>
          </a:p>
          <a:p>
            <a:endParaRPr lang="en-US" altLang="ja-JP" dirty="0"/>
          </a:p>
          <a:p>
            <a:r>
              <a:rPr lang="en-US" altLang="ja-JP" dirty="0" err="1"/>
              <a:t>int</a:t>
            </a:r>
            <a:r>
              <a:rPr lang="en-US" altLang="ja-JP" dirty="0"/>
              <a:t> </a:t>
            </a:r>
            <a:r>
              <a:rPr lang="en-US" altLang="ja-JP" dirty="0" err="1"/>
              <a:t>getMinute</a:t>
            </a:r>
            <a:r>
              <a:rPr lang="en-US" altLang="ja-JP" dirty="0"/>
              <a:t>(</a:t>
            </a:r>
            <a:r>
              <a:rPr lang="en-US" altLang="ja-JP" dirty="0" err="1"/>
              <a:t>TimeA</a:t>
            </a:r>
            <a:r>
              <a:rPr lang="en-US" altLang="ja-JP" dirty="0"/>
              <a:t>* time){</a:t>
            </a:r>
          </a:p>
          <a:p>
            <a:r>
              <a:rPr lang="en-US" altLang="ja-JP" dirty="0"/>
              <a:t>  return time-&gt;minute;</a:t>
            </a:r>
          </a:p>
          <a:p>
            <a:r>
              <a:rPr lang="en-US" altLang="ja-JP" dirty="0"/>
              <a:t>}</a:t>
            </a:r>
          </a:p>
          <a:p>
            <a:endParaRPr lang="en-US" altLang="ja-JP" dirty="0"/>
          </a:p>
          <a:p>
            <a:r>
              <a:rPr lang="en-US" altLang="ja-JP" dirty="0" err="1"/>
              <a:t>int</a:t>
            </a:r>
            <a:r>
              <a:rPr lang="en-US" altLang="ja-JP" dirty="0"/>
              <a:t> </a:t>
            </a:r>
            <a:r>
              <a:rPr lang="en-US" altLang="ja-JP" dirty="0" err="1"/>
              <a:t>getSecond</a:t>
            </a:r>
            <a:r>
              <a:rPr lang="en-US" altLang="ja-JP" dirty="0"/>
              <a:t>(</a:t>
            </a:r>
            <a:r>
              <a:rPr lang="en-US" altLang="ja-JP" dirty="0" err="1"/>
              <a:t>TimeA</a:t>
            </a:r>
            <a:r>
              <a:rPr lang="en-US" altLang="ja-JP" dirty="0"/>
              <a:t>* time){</a:t>
            </a:r>
          </a:p>
          <a:p>
            <a:r>
              <a:rPr lang="en-US" altLang="ja-JP" dirty="0"/>
              <a:t>  return time-&gt;second;</a:t>
            </a:r>
          </a:p>
          <a:p>
            <a:r>
              <a:rPr lang="en-US" altLang="ja-JP" dirty="0"/>
              <a:t>}</a:t>
            </a:r>
          </a:p>
        </p:txBody>
      </p:sp>
      <p:sp>
        <p:nvSpPr>
          <p:cNvPr id="34821" name="テキスト ボックス 4"/>
          <p:cNvSpPr txBox="1">
            <a:spLocks noChangeArrowheads="1"/>
          </p:cNvSpPr>
          <p:nvPr/>
        </p:nvSpPr>
        <p:spPr bwMode="auto">
          <a:xfrm>
            <a:off x="4988195" y="3155952"/>
            <a:ext cx="2869953" cy="3416320"/>
          </a:xfrm>
          <a:prstGeom prst="rect">
            <a:avLst/>
          </a:prstGeom>
          <a:noFill/>
          <a:ln w="9525">
            <a:solidFill>
              <a:schemeClr val="tx1"/>
            </a:solidFill>
            <a:prstDash val="dash"/>
            <a:miter lim="800000"/>
            <a:headEnd/>
            <a:tailEnd/>
          </a:ln>
        </p:spPr>
        <p:txBody>
          <a:bodyPr wrap="none">
            <a:spAutoFit/>
          </a:bodyPr>
          <a:lstStyle/>
          <a:p>
            <a:r>
              <a:rPr lang="en-US" altLang="ja-JP" dirty="0" err="1"/>
              <a:t>struct</a:t>
            </a:r>
            <a:r>
              <a:rPr lang="en-US" altLang="ja-JP" dirty="0"/>
              <a:t> </a:t>
            </a:r>
            <a:r>
              <a:rPr lang="en-US" altLang="ja-JP" dirty="0" err="1"/>
              <a:t>TimeB</a:t>
            </a:r>
            <a:r>
              <a:rPr lang="en-US" altLang="ja-JP" dirty="0"/>
              <a:t>{</a:t>
            </a:r>
          </a:p>
          <a:p>
            <a:r>
              <a:rPr lang="en-US" altLang="ja-JP" dirty="0"/>
              <a:t>  </a:t>
            </a:r>
            <a:r>
              <a:rPr lang="en-US" altLang="ja-JP" dirty="0" err="1"/>
              <a:t>int</a:t>
            </a:r>
            <a:r>
              <a:rPr lang="en-US" altLang="ja-JP" dirty="0"/>
              <a:t> second;</a:t>
            </a:r>
          </a:p>
          <a:p>
            <a:r>
              <a:rPr lang="en-US" altLang="ja-JP" dirty="0"/>
              <a:t>}</a:t>
            </a:r>
          </a:p>
          <a:p>
            <a:endParaRPr lang="en-US" altLang="ja-JP" dirty="0"/>
          </a:p>
          <a:p>
            <a:endParaRPr lang="en-US" altLang="ja-JP" dirty="0" smtClean="0"/>
          </a:p>
          <a:p>
            <a:r>
              <a:rPr lang="en-US" altLang="ja-JP" dirty="0" err="1" smtClean="0"/>
              <a:t>int</a:t>
            </a:r>
            <a:r>
              <a:rPr lang="en-US" altLang="ja-JP" dirty="0" smtClean="0"/>
              <a:t> </a:t>
            </a:r>
            <a:r>
              <a:rPr lang="en-US" altLang="ja-JP" dirty="0" err="1"/>
              <a:t>getMinute</a:t>
            </a:r>
            <a:r>
              <a:rPr lang="en-US" altLang="ja-JP" dirty="0"/>
              <a:t>(</a:t>
            </a:r>
            <a:r>
              <a:rPr lang="en-US" altLang="ja-JP" dirty="0" err="1"/>
              <a:t>TimeB</a:t>
            </a:r>
            <a:r>
              <a:rPr lang="en-US" altLang="ja-JP" dirty="0"/>
              <a:t>* time){</a:t>
            </a:r>
          </a:p>
          <a:p>
            <a:r>
              <a:rPr lang="en-US" altLang="ja-JP" dirty="0"/>
              <a:t>  return time-&gt;second/60;</a:t>
            </a:r>
          </a:p>
          <a:p>
            <a:r>
              <a:rPr lang="en-US" altLang="ja-JP" dirty="0"/>
              <a:t>}</a:t>
            </a:r>
          </a:p>
          <a:p>
            <a:endParaRPr lang="en-US" altLang="ja-JP" dirty="0"/>
          </a:p>
          <a:p>
            <a:r>
              <a:rPr lang="en-US" altLang="ja-JP" dirty="0" err="1"/>
              <a:t>int</a:t>
            </a:r>
            <a:r>
              <a:rPr lang="en-US" altLang="ja-JP" dirty="0"/>
              <a:t> </a:t>
            </a:r>
            <a:r>
              <a:rPr lang="en-US" altLang="ja-JP" dirty="0" err="1"/>
              <a:t>getSecond</a:t>
            </a:r>
            <a:r>
              <a:rPr lang="en-US" altLang="ja-JP" dirty="0"/>
              <a:t>(</a:t>
            </a:r>
            <a:r>
              <a:rPr lang="en-US" altLang="ja-JP" dirty="0" err="1"/>
              <a:t>TimeB</a:t>
            </a:r>
            <a:r>
              <a:rPr lang="en-US" altLang="ja-JP" dirty="0"/>
              <a:t>* time){</a:t>
            </a:r>
          </a:p>
          <a:p>
            <a:r>
              <a:rPr lang="en-US" altLang="ja-JP" dirty="0"/>
              <a:t>  return time-&gt;second%60;</a:t>
            </a:r>
          </a:p>
          <a:p>
            <a:r>
              <a:rPr lang="en-US" altLang="ja-JP" dirty="0"/>
              <a:t>}</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タイトル 1"/>
          <p:cNvSpPr>
            <a:spLocks noGrp="1"/>
          </p:cNvSpPr>
          <p:nvPr>
            <p:ph type="title"/>
          </p:nvPr>
        </p:nvSpPr>
        <p:spPr/>
        <p:txBody>
          <a:bodyPr>
            <a:normAutofit/>
          </a:bodyPr>
          <a:lstStyle/>
          <a:p>
            <a:r>
              <a:rPr lang="ja-JP" altLang="en-US" sz="4000" dirty="0" smtClean="0"/>
              <a:t>ソフトウェアモジュールとしてのクラス</a:t>
            </a:r>
          </a:p>
        </p:txBody>
      </p:sp>
      <p:sp>
        <p:nvSpPr>
          <p:cNvPr id="34819" name="コンテンツ プレースホルダ 2"/>
          <p:cNvSpPr>
            <a:spLocks noGrp="1"/>
          </p:cNvSpPr>
          <p:nvPr>
            <p:ph idx="1"/>
          </p:nvPr>
        </p:nvSpPr>
        <p:spPr>
          <a:xfrm>
            <a:off x="428596" y="1285860"/>
            <a:ext cx="8229600" cy="4525963"/>
          </a:xfrm>
        </p:spPr>
        <p:txBody>
          <a:bodyPr>
            <a:normAutofit/>
          </a:bodyPr>
          <a:lstStyle/>
          <a:p>
            <a:r>
              <a:rPr lang="ja-JP" altLang="en-US" sz="2800" dirty="0" smtClean="0"/>
              <a:t>クラス：データを抽象化し，内部データをカプセル化したもの</a:t>
            </a:r>
            <a:endParaRPr lang="en-US" altLang="ja-JP" sz="2800" dirty="0" smtClean="0"/>
          </a:p>
        </p:txBody>
      </p:sp>
      <p:sp>
        <p:nvSpPr>
          <p:cNvPr id="34821" name="テキスト ボックス 4"/>
          <p:cNvSpPr txBox="1">
            <a:spLocks noChangeArrowheads="1"/>
          </p:cNvSpPr>
          <p:nvPr/>
        </p:nvSpPr>
        <p:spPr bwMode="auto">
          <a:xfrm>
            <a:off x="5429256" y="2428868"/>
            <a:ext cx="2753511" cy="4247317"/>
          </a:xfrm>
          <a:prstGeom prst="rect">
            <a:avLst/>
          </a:prstGeom>
          <a:noFill/>
          <a:ln w="9525">
            <a:solidFill>
              <a:schemeClr val="tx1"/>
            </a:solidFill>
            <a:prstDash val="dash"/>
            <a:miter lim="800000"/>
            <a:headEnd/>
            <a:tailEnd/>
          </a:ln>
        </p:spPr>
        <p:txBody>
          <a:bodyPr wrap="none">
            <a:spAutoFit/>
          </a:bodyPr>
          <a:lstStyle/>
          <a:p>
            <a:r>
              <a:rPr lang="en-US" altLang="ja-JP" dirty="0" smtClean="0"/>
              <a:t>class Time{</a:t>
            </a:r>
            <a:endParaRPr lang="en-US" altLang="ja-JP" dirty="0"/>
          </a:p>
          <a:p>
            <a:r>
              <a:rPr lang="en-US" altLang="ja-JP" dirty="0" smtClean="0"/>
              <a:t>    private:</a:t>
            </a:r>
          </a:p>
          <a:p>
            <a:r>
              <a:rPr lang="ja-JP" altLang="en-US" dirty="0" smtClean="0"/>
              <a:t>      </a:t>
            </a:r>
            <a:r>
              <a:rPr lang="en-US" altLang="ja-JP" dirty="0" smtClean="0"/>
              <a:t>  </a:t>
            </a:r>
            <a:r>
              <a:rPr lang="en-US" altLang="ja-JP" dirty="0" err="1"/>
              <a:t>int</a:t>
            </a:r>
            <a:r>
              <a:rPr lang="en-US" altLang="ja-JP" dirty="0"/>
              <a:t> </a:t>
            </a:r>
            <a:r>
              <a:rPr lang="en-US" altLang="ja-JP" dirty="0" smtClean="0"/>
              <a:t>time;</a:t>
            </a:r>
          </a:p>
          <a:p>
            <a:r>
              <a:rPr lang="en-US" altLang="ja-JP" dirty="0" smtClean="0"/>
              <a:t>    public:</a:t>
            </a:r>
          </a:p>
          <a:p>
            <a:r>
              <a:rPr lang="en-US" altLang="ja-JP" dirty="0" smtClean="0"/>
              <a:t>        </a:t>
            </a:r>
            <a:r>
              <a:rPr lang="en-US" altLang="ja-JP" dirty="0" err="1" smtClean="0"/>
              <a:t>int</a:t>
            </a:r>
            <a:r>
              <a:rPr lang="en-US" altLang="ja-JP" dirty="0" smtClean="0"/>
              <a:t> </a:t>
            </a:r>
            <a:r>
              <a:rPr lang="en-US" altLang="ja-JP" dirty="0" err="1" smtClean="0"/>
              <a:t>getMinute</a:t>
            </a:r>
            <a:r>
              <a:rPr lang="en-US" altLang="ja-JP" dirty="0" smtClean="0"/>
              <a:t>();</a:t>
            </a:r>
          </a:p>
          <a:p>
            <a:r>
              <a:rPr lang="en-US" altLang="ja-JP" dirty="0" smtClean="0"/>
              <a:t>        </a:t>
            </a:r>
            <a:r>
              <a:rPr lang="en-US" altLang="ja-JP" dirty="0" err="1" smtClean="0"/>
              <a:t>int</a:t>
            </a:r>
            <a:r>
              <a:rPr lang="en-US" altLang="ja-JP" dirty="0" smtClean="0"/>
              <a:t> </a:t>
            </a:r>
            <a:r>
              <a:rPr lang="en-US" altLang="ja-JP" dirty="0" err="1" smtClean="0"/>
              <a:t>getSecond</a:t>
            </a:r>
            <a:r>
              <a:rPr lang="en-US" altLang="ja-JP" dirty="0" smtClean="0"/>
              <a:t>();</a:t>
            </a:r>
          </a:p>
          <a:p>
            <a:r>
              <a:rPr lang="en-US" altLang="ja-JP" dirty="0" smtClean="0"/>
              <a:t>}</a:t>
            </a:r>
            <a:endParaRPr lang="en-US" altLang="ja-JP" dirty="0"/>
          </a:p>
          <a:p>
            <a:endParaRPr lang="en-US" altLang="ja-JP" dirty="0"/>
          </a:p>
          <a:p>
            <a:r>
              <a:rPr lang="en-US" altLang="ja-JP" dirty="0" err="1" smtClean="0"/>
              <a:t>int</a:t>
            </a:r>
            <a:r>
              <a:rPr lang="en-US" altLang="ja-JP" dirty="0" smtClean="0"/>
              <a:t> Time::</a:t>
            </a:r>
            <a:r>
              <a:rPr lang="en-US" altLang="ja-JP" dirty="0" err="1" smtClean="0"/>
              <a:t>getMinute</a:t>
            </a:r>
            <a:r>
              <a:rPr lang="en-US" altLang="ja-JP" dirty="0" smtClean="0"/>
              <a:t>(){</a:t>
            </a:r>
            <a:endParaRPr lang="en-US" altLang="ja-JP" dirty="0"/>
          </a:p>
          <a:p>
            <a:r>
              <a:rPr lang="en-US" altLang="ja-JP" dirty="0"/>
              <a:t>  return time-&gt;second/60;</a:t>
            </a:r>
          </a:p>
          <a:p>
            <a:r>
              <a:rPr lang="en-US" altLang="ja-JP" dirty="0"/>
              <a:t>}</a:t>
            </a:r>
          </a:p>
          <a:p>
            <a:endParaRPr lang="en-US" altLang="ja-JP" dirty="0"/>
          </a:p>
          <a:p>
            <a:r>
              <a:rPr lang="en-US" altLang="ja-JP" dirty="0" err="1"/>
              <a:t>int</a:t>
            </a:r>
            <a:r>
              <a:rPr lang="en-US" altLang="ja-JP" dirty="0"/>
              <a:t> </a:t>
            </a:r>
            <a:r>
              <a:rPr lang="en-US" altLang="ja-JP" dirty="0" smtClean="0"/>
              <a:t>Time::</a:t>
            </a:r>
            <a:r>
              <a:rPr lang="en-US" altLang="ja-JP" dirty="0" err="1" smtClean="0"/>
              <a:t>getSecond</a:t>
            </a:r>
            <a:r>
              <a:rPr lang="en-US" altLang="ja-JP" dirty="0" smtClean="0"/>
              <a:t>(){</a:t>
            </a:r>
            <a:endParaRPr lang="en-US" altLang="ja-JP" dirty="0"/>
          </a:p>
          <a:p>
            <a:r>
              <a:rPr lang="en-US" altLang="ja-JP" dirty="0"/>
              <a:t>  return time-&gt;second%60;</a:t>
            </a:r>
          </a:p>
          <a:p>
            <a:r>
              <a:rPr lang="en-US" altLang="ja-JP" dirty="0"/>
              <a:t>}</a:t>
            </a:r>
            <a:endParaRPr lang="ja-JP" altLang="en-US" dirty="0"/>
          </a:p>
        </p:txBody>
      </p:sp>
      <p:pic>
        <p:nvPicPr>
          <p:cNvPr id="52226" name="Picture 2"/>
          <p:cNvPicPr>
            <a:picLocks noChangeAspect="1" noChangeArrowheads="1"/>
          </p:cNvPicPr>
          <p:nvPr/>
        </p:nvPicPr>
        <p:blipFill>
          <a:blip r:embed="rId2" cstate="print"/>
          <a:srcRect/>
          <a:stretch>
            <a:fillRect/>
          </a:stretch>
        </p:blipFill>
        <p:spPr bwMode="auto">
          <a:xfrm>
            <a:off x="1785918" y="3214686"/>
            <a:ext cx="2607994" cy="1727209"/>
          </a:xfrm>
          <a:prstGeom prst="rect">
            <a:avLst/>
          </a:prstGeom>
          <a:noFill/>
          <a:ln w="9525">
            <a:noFill/>
            <a:miter lim="800000"/>
            <a:headEnd/>
            <a:tailEnd/>
          </a:ln>
          <a:effectLst/>
        </p:spPr>
      </p:pic>
      <p:sp>
        <p:nvSpPr>
          <p:cNvPr id="8" name="テキスト ボックス 7"/>
          <p:cNvSpPr txBox="1"/>
          <p:nvPr/>
        </p:nvSpPr>
        <p:spPr>
          <a:xfrm>
            <a:off x="6072198" y="2000240"/>
            <a:ext cx="1441485" cy="369332"/>
          </a:xfrm>
          <a:prstGeom prst="rect">
            <a:avLst/>
          </a:prstGeom>
          <a:noFill/>
        </p:spPr>
        <p:txBody>
          <a:bodyPr wrap="none" rtlCol="0">
            <a:spAutoFit/>
          </a:bodyPr>
          <a:lstStyle/>
          <a:p>
            <a:r>
              <a:rPr kumimoji="1" lang="en-US" altLang="ja-JP" dirty="0" smtClean="0"/>
              <a:t>C++</a:t>
            </a:r>
            <a:r>
              <a:rPr kumimoji="1" lang="ja-JP" altLang="en-US" dirty="0" err="1" smtClean="0"/>
              <a:t>での</a:t>
            </a:r>
            <a:r>
              <a:rPr kumimoji="1" lang="ja-JP" altLang="en-US" dirty="0" smtClean="0"/>
              <a:t>表記</a:t>
            </a:r>
            <a:endParaRPr kumimoji="1" lang="ja-JP" altLang="en-US" dirty="0"/>
          </a:p>
        </p:txBody>
      </p:sp>
      <p:sp>
        <p:nvSpPr>
          <p:cNvPr id="9" name="角丸四角形吹き出し 8"/>
          <p:cNvSpPr/>
          <p:nvPr/>
        </p:nvSpPr>
        <p:spPr>
          <a:xfrm>
            <a:off x="285720" y="3571876"/>
            <a:ext cx="1571636" cy="500066"/>
          </a:xfrm>
          <a:prstGeom prst="wedgeRoundRectCallout">
            <a:avLst>
              <a:gd name="adj1" fmla="val 75651"/>
              <a:gd name="adj2" fmla="val 19026"/>
              <a:gd name="adj3" fmla="val 16667"/>
            </a:avLst>
          </a:prstGeom>
          <a:solidFill>
            <a:srgbClr val="FFF5A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データは隠蔽</a:t>
            </a:r>
            <a:endParaRPr kumimoji="1" lang="en-US" altLang="ja-JP" sz="1200" dirty="0" smtClean="0">
              <a:solidFill>
                <a:schemeClr val="tx1"/>
              </a:solidFill>
            </a:endParaRPr>
          </a:p>
        </p:txBody>
      </p:sp>
      <p:sp>
        <p:nvSpPr>
          <p:cNvPr id="10" name="角丸四角形吹き出し 9"/>
          <p:cNvSpPr/>
          <p:nvPr/>
        </p:nvSpPr>
        <p:spPr>
          <a:xfrm>
            <a:off x="1357290" y="5143512"/>
            <a:ext cx="1857388" cy="714380"/>
          </a:xfrm>
          <a:prstGeom prst="wedgeRoundRectCallout">
            <a:avLst>
              <a:gd name="adj1" fmla="val 33522"/>
              <a:gd name="adj2" fmla="val -119700"/>
              <a:gd name="adj3" fmla="val 16667"/>
            </a:avLst>
          </a:prstGeom>
          <a:solidFill>
            <a:srgbClr val="FFF5A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基本データ型でやりとりするインタフェイスを公開</a:t>
            </a:r>
            <a:endParaRPr kumimoji="1" lang="en-US" altLang="ja-JP" sz="1200" dirty="0"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7" name="タイトル 1"/>
          <p:cNvSpPr>
            <a:spLocks noGrp="1"/>
          </p:cNvSpPr>
          <p:nvPr>
            <p:ph type="title"/>
          </p:nvPr>
        </p:nvSpPr>
        <p:spPr/>
        <p:txBody>
          <a:bodyPr/>
          <a:lstStyle/>
          <a:p>
            <a:pPr eaLnBrk="1" hangingPunct="1"/>
            <a:r>
              <a:rPr lang="ja-JP" altLang="en-US" dirty="0" smtClean="0"/>
              <a:t>クラスの概念と書法</a:t>
            </a:r>
            <a:endParaRPr kumimoji="1" lang="ja-JP" altLang="en-US" dirty="0" smtClean="0"/>
          </a:p>
        </p:txBody>
      </p:sp>
      <p:sp>
        <p:nvSpPr>
          <p:cNvPr id="5" name="テキスト ボックス 4"/>
          <p:cNvSpPr txBox="1"/>
          <p:nvPr/>
        </p:nvSpPr>
        <p:spPr>
          <a:xfrm>
            <a:off x="714375" y="3143250"/>
            <a:ext cx="2786063" cy="2678113"/>
          </a:xfrm>
          <a:prstGeom prst="rect">
            <a:avLst/>
          </a:prstGeom>
          <a:noFill/>
          <a:ln>
            <a:solidFill>
              <a:schemeClr val="tx1"/>
            </a:solidFill>
          </a:ln>
        </p:spPr>
        <p:txBody>
          <a:bodyPr wrap="none">
            <a:spAutoFit/>
          </a:bodyPr>
          <a:lstStyle/>
          <a:p>
            <a:pPr>
              <a:defRPr/>
            </a:pPr>
            <a:r>
              <a:rPr lang="en-US" altLang="ja-JP" dirty="0">
                <a:latin typeface="+mn-lt"/>
                <a:ea typeface="ＭＳ Ｐゴシック" pitchFamily="50" charset="-128"/>
              </a:rPr>
              <a:t>class Point{</a:t>
            </a:r>
          </a:p>
          <a:p>
            <a:pPr>
              <a:defRPr/>
            </a:pPr>
            <a:r>
              <a:rPr lang="en-US" altLang="ja-JP" dirty="0">
                <a:latin typeface="+mn-lt"/>
                <a:ea typeface="ＭＳ Ｐゴシック" pitchFamily="50" charset="-128"/>
              </a:rPr>
              <a:t>   </a:t>
            </a:r>
            <a:r>
              <a:rPr lang="en-US" altLang="ja-JP" dirty="0" err="1">
                <a:latin typeface="+mn-lt"/>
                <a:ea typeface="ＭＳ Ｐゴシック" pitchFamily="50" charset="-128"/>
              </a:rPr>
              <a:t>int</a:t>
            </a:r>
            <a:r>
              <a:rPr lang="en-US" altLang="ja-JP" dirty="0">
                <a:latin typeface="+mn-lt"/>
                <a:ea typeface="ＭＳ Ｐゴシック" pitchFamily="50" charset="-128"/>
              </a:rPr>
              <a:t> x;</a:t>
            </a:r>
          </a:p>
          <a:p>
            <a:pPr>
              <a:defRPr/>
            </a:pPr>
            <a:r>
              <a:rPr lang="en-US" altLang="ja-JP" dirty="0">
                <a:latin typeface="+mn-lt"/>
                <a:ea typeface="ＭＳ Ｐゴシック" pitchFamily="50" charset="-128"/>
              </a:rPr>
              <a:t>   </a:t>
            </a:r>
            <a:r>
              <a:rPr lang="en-US" altLang="ja-JP" dirty="0" err="1">
                <a:latin typeface="+mn-lt"/>
                <a:ea typeface="ＭＳ Ｐゴシック" pitchFamily="50" charset="-128"/>
              </a:rPr>
              <a:t>int</a:t>
            </a:r>
            <a:r>
              <a:rPr lang="en-US" altLang="ja-JP" dirty="0">
                <a:latin typeface="+mn-lt"/>
                <a:ea typeface="ＭＳ Ｐゴシック" pitchFamily="50" charset="-128"/>
              </a:rPr>
              <a:t> y;</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   void </a:t>
            </a:r>
            <a:r>
              <a:rPr lang="en-US" altLang="ja-JP" dirty="0" err="1">
                <a:latin typeface="+mn-lt"/>
                <a:ea typeface="ＭＳ Ｐゴシック" pitchFamily="50" charset="-128"/>
              </a:rPr>
              <a:t>addX</a:t>
            </a:r>
            <a:r>
              <a:rPr lang="en-US" altLang="ja-JP" dirty="0">
                <a:latin typeface="+mn-lt"/>
                <a:ea typeface="ＭＳ Ｐゴシック" pitchFamily="50" charset="-128"/>
              </a:rPr>
              <a:t>(</a:t>
            </a:r>
            <a:r>
              <a:rPr lang="en-US" altLang="ja-JP" dirty="0" err="1">
                <a:latin typeface="+mn-lt"/>
                <a:ea typeface="ＭＳ Ｐゴシック" pitchFamily="50" charset="-128"/>
              </a:rPr>
              <a:t>int</a:t>
            </a:r>
            <a:r>
              <a:rPr lang="en-US" altLang="ja-JP" dirty="0">
                <a:latin typeface="+mn-lt"/>
                <a:ea typeface="ＭＳ Ｐゴシック" pitchFamily="50" charset="-128"/>
              </a:rPr>
              <a:t> x){</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a:t>
            </a:r>
            <a:endParaRPr lang="ja-JP" altLang="en-US" dirty="0">
              <a:latin typeface="+mn-lt"/>
              <a:ea typeface="ＭＳ Ｐゴシック" pitchFamily="50" charset="-128"/>
            </a:endParaRPr>
          </a:p>
        </p:txBody>
      </p:sp>
      <p:cxnSp>
        <p:nvCxnSpPr>
          <p:cNvPr id="3109" name="直線コネクタ 6"/>
          <p:cNvCxnSpPr>
            <a:cxnSpLocks noChangeShapeType="1"/>
          </p:cNvCxnSpPr>
          <p:nvPr/>
        </p:nvCxnSpPr>
        <p:spPr bwMode="auto">
          <a:xfrm rot="5400000">
            <a:off x="3321843" y="3964782"/>
            <a:ext cx="785813" cy="0"/>
          </a:xfrm>
          <a:prstGeom prst="line">
            <a:avLst/>
          </a:prstGeom>
          <a:noFill/>
          <a:ln w="44450" algn="ctr">
            <a:solidFill>
              <a:srgbClr val="FF0000"/>
            </a:solidFill>
            <a:miter lim="800000"/>
            <a:headEnd/>
            <a:tailEnd/>
          </a:ln>
        </p:spPr>
      </p:cxnSp>
      <p:cxnSp>
        <p:nvCxnSpPr>
          <p:cNvPr id="3110" name="直線コネクタ 7"/>
          <p:cNvCxnSpPr>
            <a:cxnSpLocks noChangeShapeType="1"/>
          </p:cNvCxnSpPr>
          <p:nvPr/>
        </p:nvCxnSpPr>
        <p:spPr bwMode="auto">
          <a:xfrm rot="5400000">
            <a:off x="3321844" y="5036344"/>
            <a:ext cx="785812" cy="0"/>
          </a:xfrm>
          <a:prstGeom prst="line">
            <a:avLst/>
          </a:prstGeom>
          <a:noFill/>
          <a:ln w="44450" algn="ctr">
            <a:solidFill>
              <a:srgbClr val="FF0000"/>
            </a:solidFill>
            <a:miter lim="800000"/>
            <a:headEnd/>
            <a:tailEnd/>
          </a:ln>
        </p:spPr>
      </p:cxnSp>
      <p:sp>
        <p:nvSpPr>
          <p:cNvPr id="3111" name="テキスト ボックス 8"/>
          <p:cNvSpPr txBox="1">
            <a:spLocks noChangeArrowheads="1"/>
          </p:cNvSpPr>
          <p:nvPr/>
        </p:nvSpPr>
        <p:spPr bwMode="auto">
          <a:xfrm>
            <a:off x="3929063" y="3286125"/>
            <a:ext cx="4459287" cy="1200150"/>
          </a:xfrm>
          <a:prstGeom prst="rect">
            <a:avLst/>
          </a:prstGeom>
          <a:noFill/>
          <a:ln w="9525">
            <a:noFill/>
            <a:miter lim="800000"/>
            <a:headEnd/>
            <a:tailEnd/>
          </a:ln>
        </p:spPr>
        <p:txBody>
          <a:bodyPr wrap="none">
            <a:spAutoFit/>
          </a:bodyPr>
          <a:lstStyle/>
          <a:p>
            <a:r>
              <a:rPr lang="ja-JP" altLang="en-US"/>
              <a:t>属性＝オブジェクトの持つデータ</a:t>
            </a:r>
            <a:endParaRPr lang="en-US" altLang="ja-JP"/>
          </a:p>
          <a:p>
            <a:r>
              <a:rPr lang="ja-JP" altLang="en-US"/>
              <a:t>＝インスタンス変数</a:t>
            </a:r>
            <a:endParaRPr lang="en-US" altLang="ja-JP"/>
          </a:p>
          <a:p>
            <a:r>
              <a:rPr lang="ja-JP" altLang="en-US"/>
              <a:t>（クラスは基本データを合成する）</a:t>
            </a:r>
            <a:endParaRPr lang="en-US" altLang="ja-JP"/>
          </a:p>
        </p:txBody>
      </p:sp>
      <p:sp>
        <p:nvSpPr>
          <p:cNvPr id="3112" name="テキスト ボックス 9"/>
          <p:cNvSpPr txBox="1">
            <a:spLocks noChangeArrowheads="1"/>
          </p:cNvSpPr>
          <p:nvPr/>
        </p:nvSpPr>
        <p:spPr bwMode="auto">
          <a:xfrm>
            <a:off x="3929063" y="4572000"/>
            <a:ext cx="4629150" cy="1200150"/>
          </a:xfrm>
          <a:prstGeom prst="rect">
            <a:avLst/>
          </a:prstGeom>
          <a:noFill/>
          <a:ln w="9525">
            <a:noFill/>
            <a:miter lim="800000"/>
            <a:headEnd/>
            <a:tailEnd/>
          </a:ln>
        </p:spPr>
        <p:txBody>
          <a:bodyPr wrap="none">
            <a:spAutoFit/>
          </a:bodyPr>
          <a:lstStyle/>
          <a:p>
            <a:r>
              <a:rPr lang="ja-JP" altLang="en-US"/>
              <a:t>操作＝オブジェクトの持つメソッド</a:t>
            </a:r>
            <a:endParaRPr lang="en-US" altLang="ja-JP"/>
          </a:p>
          <a:p>
            <a:r>
              <a:rPr lang="ja-JP" altLang="en-US"/>
              <a:t>（データに依存するアルゴリズムの</a:t>
            </a:r>
            <a:endParaRPr lang="en-US" altLang="ja-JP"/>
          </a:p>
          <a:p>
            <a:r>
              <a:rPr lang="ja-JP" altLang="en-US"/>
              <a:t>インターフェイスを提供する）</a:t>
            </a:r>
            <a:endParaRPr lang="en-US" altLang="ja-JP"/>
          </a:p>
        </p:txBody>
      </p:sp>
      <p:sp>
        <p:nvSpPr>
          <p:cNvPr id="3113" name="テキスト ボックス 10"/>
          <p:cNvSpPr txBox="1">
            <a:spLocks noChangeArrowheads="1"/>
          </p:cNvSpPr>
          <p:nvPr/>
        </p:nvSpPr>
        <p:spPr bwMode="auto">
          <a:xfrm>
            <a:off x="1000125" y="1428750"/>
            <a:ext cx="7031038" cy="461963"/>
          </a:xfrm>
          <a:prstGeom prst="rect">
            <a:avLst/>
          </a:prstGeom>
          <a:noFill/>
          <a:ln w="9525">
            <a:noFill/>
            <a:miter lim="800000"/>
            <a:headEnd/>
            <a:tailEnd/>
          </a:ln>
        </p:spPr>
        <p:txBody>
          <a:bodyPr wrap="none">
            <a:spAutoFit/>
          </a:bodyPr>
          <a:lstStyle/>
          <a:p>
            <a:r>
              <a:rPr lang="ja-JP" altLang="en-US"/>
              <a:t>クラス＝オブジェクトのひな形で，データを抽象化する</a:t>
            </a:r>
          </a:p>
        </p:txBody>
      </p:sp>
      <p:cxnSp>
        <p:nvCxnSpPr>
          <p:cNvPr id="3114" name="直線コネクタ 12"/>
          <p:cNvCxnSpPr>
            <a:cxnSpLocks noChangeShapeType="1"/>
          </p:cNvCxnSpPr>
          <p:nvPr/>
        </p:nvCxnSpPr>
        <p:spPr bwMode="auto">
          <a:xfrm>
            <a:off x="1428750" y="3571875"/>
            <a:ext cx="857250" cy="0"/>
          </a:xfrm>
          <a:prstGeom prst="line">
            <a:avLst/>
          </a:prstGeom>
          <a:noFill/>
          <a:ln w="44450" algn="ctr">
            <a:solidFill>
              <a:srgbClr val="FF0000"/>
            </a:solidFill>
            <a:miter lim="800000"/>
            <a:headEnd/>
            <a:tailEnd/>
          </a:ln>
        </p:spPr>
      </p:cxnSp>
      <p:sp>
        <p:nvSpPr>
          <p:cNvPr id="3115" name="テキスト ボックス 13"/>
          <p:cNvSpPr txBox="1">
            <a:spLocks noChangeArrowheads="1"/>
          </p:cNvSpPr>
          <p:nvPr/>
        </p:nvSpPr>
        <p:spPr bwMode="auto">
          <a:xfrm>
            <a:off x="1785938" y="2214563"/>
            <a:ext cx="6964362" cy="830262"/>
          </a:xfrm>
          <a:prstGeom prst="rect">
            <a:avLst/>
          </a:prstGeom>
          <a:noFill/>
          <a:ln w="9525">
            <a:noFill/>
            <a:miter lim="800000"/>
            <a:headEnd/>
            <a:tailEnd/>
          </a:ln>
        </p:spPr>
        <p:txBody>
          <a:bodyPr wrap="none">
            <a:spAutoFit/>
          </a:bodyPr>
          <a:lstStyle/>
          <a:p>
            <a:r>
              <a:rPr lang="ja-JP" altLang="en-US"/>
              <a:t>名前＝「合成物に適切な名前をつける」ことが抽象化</a:t>
            </a:r>
            <a:endParaRPr lang="en-US" altLang="ja-JP"/>
          </a:p>
          <a:p>
            <a:r>
              <a:rPr lang="ja-JP" altLang="en-US"/>
              <a:t>（大文字で始めること）</a:t>
            </a:r>
          </a:p>
        </p:txBody>
      </p:sp>
      <p:cxnSp>
        <p:nvCxnSpPr>
          <p:cNvPr id="3116" name="直線コネクタ 15"/>
          <p:cNvCxnSpPr>
            <a:cxnSpLocks noChangeShapeType="1"/>
          </p:cNvCxnSpPr>
          <p:nvPr/>
        </p:nvCxnSpPr>
        <p:spPr bwMode="auto">
          <a:xfrm rot="5400000" flipH="1" flipV="1">
            <a:off x="1571625" y="2928938"/>
            <a:ext cx="928687" cy="357188"/>
          </a:xfrm>
          <a:prstGeom prst="line">
            <a:avLst/>
          </a:prstGeom>
          <a:noFill/>
          <a:ln w="9525" algn="ctr">
            <a:solidFill>
              <a:srgbClr val="FF0000"/>
            </a:solidFill>
            <a:miter lim="800000"/>
            <a:headEnd/>
            <a:tailEnd/>
          </a:ln>
        </p:spPr>
      </p:cxnSp>
      <p:cxnSp>
        <p:nvCxnSpPr>
          <p:cNvPr id="3117" name="直線コネクタ 18"/>
          <p:cNvCxnSpPr>
            <a:cxnSpLocks noChangeShapeType="1"/>
            <a:endCxn id="3113" idx="1"/>
          </p:cNvCxnSpPr>
          <p:nvPr/>
        </p:nvCxnSpPr>
        <p:spPr bwMode="auto">
          <a:xfrm rot="5400000" flipH="1" flipV="1">
            <a:off x="222251" y="2365375"/>
            <a:ext cx="1484312" cy="71437"/>
          </a:xfrm>
          <a:prstGeom prst="line">
            <a:avLst/>
          </a:prstGeom>
          <a:noFill/>
          <a:ln w="9525" algn="ctr">
            <a:solidFill>
              <a:srgbClr val="FF0000"/>
            </a:solidFill>
            <a:miter lim="800000"/>
            <a:headEnd/>
            <a:tailEn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タイトル 1"/>
          <p:cNvSpPr>
            <a:spLocks noGrp="1"/>
          </p:cNvSpPr>
          <p:nvPr>
            <p:ph type="title"/>
          </p:nvPr>
        </p:nvSpPr>
        <p:spPr/>
        <p:txBody>
          <a:bodyPr/>
          <a:lstStyle/>
          <a:p>
            <a:pPr eaLnBrk="1" hangingPunct="1"/>
            <a:r>
              <a:rPr kumimoji="1" lang="ja-JP" altLang="en-US" dirty="0" smtClean="0"/>
              <a:t>インスタンス化</a:t>
            </a:r>
          </a:p>
        </p:txBody>
      </p:sp>
      <p:sp>
        <p:nvSpPr>
          <p:cNvPr id="4" name="テキスト ボックス 3"/>
          <p:cNvSpPr txBox="1"/>
          <p:nvPr/>
        </p:nvSpPr>
        <p:spPr>
          <a:xfrm>
            <a:off x="428625" y="2000250"/>
            <a:ext cx="2786063" cy="2678113"/>
          </a:xfrm>
          <a:prstGeom prst="rect">
            <a:avLst/>
          </a:prstGeom>
          <a:noFill/>
          <a:ln>
            <a:solidFill>
              <a:schemeClr val="tx1"/>
            </a:solidFill>
          </a:ln>
        </p:spPr>
        <p:txBody>
          <a:bodyPr wrap="none">
            <a:spAutoFit/>
          </a:bodyPr>
          <a:lstStyle/>
          <a:p>
            <a:pPr>
              <a:defRPr/>
            </a:pPr>
            <a:r>
              <a:rPr lang="en-US" altLang="ja-JP" dirty="0">
                <a:latin typeface="+mn-lt"/>
                <a:ea typeface="ＭＳ Ｐゴシック" pitchFamily="50" charset="-128"/>
              </a:rPr>
              <a:t>class Point{</a:t>
            </a:r>
          </a:p>
          <a:p>
            <a:pPr>
              <a:defRPr/>
            </a:pPr>
            <a:r>
              <a:rPr lang="en-US" altLang="ja-JP" dirty="0">
                <a:latin typeface="+mn-lt"/>
                <a:ea typeface="ＭＳ Ｐゴシック" pitchFamily="50" charset="-128"/>
              </a:rPr>
              <a:t>   </a:t>
            </a:r>
            <a:r>
              <a:rPr lang="en-US" altLang="ja-JP" dirty="0" err="1">
                <a:latin typeface="+mn-lt"/>
                <a:ea typeface="ＭＳ Ｐゴシック" pitchFamily="50" charset="-128"/>
              </a:rPr>
              <a:t>int</a:t>
            </a:r>
            <a:r>
              <a:rPr lang="en-US" altLang="ja-JP" dirty="0">
                <a:latin typeface="+mn-lt"/>
                <a:ea typeface="ＭＳ Ｐゴシック" pitchFamily="50" charset="-128"/>
              </a:rPr>
              <a:t> x;</a:t>
            </a:r>
          </a:p>
          <a:p>
            <a:pPr>
              <a:defRPr/>
            </a:pPr>
            <a:r>
              <a:rPr lang="en-US" altLang="ja-JP" dirty="0">
                <a:latin typeface="+mn-lt"/>
                <a:ea typeface="ＭＳ Ｐゴシック" pitchFamily="50" charset="-128"/>
              </a:rPr>
              <a:t>   </a:t>
            </a:r>
            <a:r>
              <a:rPr lang="en-US" altLang="ja-JP" dirty="0" err="1">
                <a:latin typeface="+mn-lt"/>
                <a:ea typeface="ＭＳ Ｐゴシック" pitchFamily="50" charset="-128"/>
              </a:rPr>
              <a:t>int</a:t>
            </a:r>
            <a:r>
              <a:rPr lang="en-US" altLang="ja-JP" dirty="0">
                <a:latin typeface="+mn-lt"/>
                <a:ea typeface="ＭＳ Ｐゴシック" pitchFamily="50" charset="-128"/>
              </a:rPr>
              <a:t> y;</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   void </a:t>
            </a:r>
            <a:r>
              <a:rPr lang="en-US" altLang="ja-JP" dirty="0" err="1">
                <a:latin typeface="+mn-lt"/>
                <a:ea typeface="ＭＳ Ｐゴシック" pitchFamily="50" charset="-128"/>
              </a:rPr>
              <a:t>addX</a:t>
            </a:r>
            <a:r>
              <a:rPr lang="en-US" altLang="ja-JP" dirty="0">
                <a:latin typeface="+mn-lt"/>
                <a:ea typeface="ＭＳ Ｐゴシック" pitchFamily="50" charset="-128"/>
              </a:rPr>
              <a:t>(</a:t>
            </a:r>
            <a:r>
              <a:rPr lang="en-US" altLang="ja-JP" dirty="0" err="1">
                <a:latin typeface="+mn-lt"/>
                <a:ea typeface="ＭＳ Ｐゴシック" pitchFamily="50" charset="-128"/>
              </a:rPr>
              <a:t>int</a:t>
            </a:r>
            <a:r>
              <a:rPr lang="en-US" altLang="ja-JP" dirty="0">
                <a:latin typeface="+mn-lt"/>
                <a:ea typeface="ＭＳ Ｐゴシック" pitchFamily="50" charset="-128"/>
              </a:rPr>
              <a:t> x){</a:t>
            </a:r>
          </a:p>
          <a:p>
            <a:pPr>
              <a:defRPr/>
            </a:pPr>
            <a:r>
              <a:rPr lang="en-US" altLang="ja-JP" dirty="0">
                <a:latin typeface="+mn-lt"/>
                <a:ea typeface="ＭＳ Ｐゴシック" pitchFamily="50" charset="-128"/>
              </a:rPr>
              <a:t>   }</a:t>
            </a:r>
          </a:p>
          <a:p>
            <a:pPr>
              <a:defRPr/>
            </a:pPr>
            <a:r>
              <a:rPr lang="en-US" altLang="ja-JP" dirty="0">
                <a:latin typeface="+mn-lt"/>
                <a:ea typeface="ＭＳ Ｐゴシック" pitchFamily="50" charset="-128"/>
              </a:rPr>
              <a:t>}</a:t>
            </a:r>
            <a:endParaRPr lang="ja-JP" altLang="en-US" dirty="0">
              <a:latin typeface="+mn-lt"/>
              <a:ea typeface="ＭＳ Ｐゴシック" pitchFamily="50" charset="-128"/>
            </a:endParaRPr>
          </a:p>
        </p:txBody>
      </p:sp>
      <p:grpSp>
        <p:nvGrpSpPr>
          <p:cNvPr id="2" name="グループ化 23"/>
          <p:cNvGrpSpPr>
            <a:grpSpLocks/>
          </p:cNvGrpSpPr>
          <p:nvPr/>
        </p:nvGrpSpPr>
        <p:grpSpPr bwMode="auto">
          <a:xfrm>
            <a:off x="5643563" y="2143125"/>
            <a:ext cx="1857375" cy="1857375"/>
            <a:chOff x="3357554" y="1428736"/>
            <a:chExt cx="2143140" cy="2143140"/>
          </a:xfrm>
        </p:grpSpPr>
        <p:sp>
          <p:nvSpPr>
            <p:cNvPr id="4141" name="円/楕円 24"/>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1600"/>
            </a:p>
          </p:txBody>
        </p:sp>
        <p:sp>
          <p:nvSpPr>
            <p:cNvPr id="26" name="円/楕円 25"/>
            <p:cNvSpPr/>
            <p:nvPr/>
          </p:nvSpPr>
          <p:spPr bwMode="auto">
            <a:xfrm>
              <a:off x="3929058" y="2000240"/>
              <a:ext cx="1000132" cy="10001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1600" dirty="0">
                  <a:ea typeface="ＭＳ Ｐゴシック" pitchFamily="50" charset="-128"/>
                </a:rPr>
                <a:t>x : 30</a:t>
              </a:r>
            </a:p>
            <a:p>
              <a:pPr algn="ctr">
                <a:defRPr/>
              </a:pPr>
              <a:r>
                <a:rPr lang="en-US" altLang="ja-JP" sz="1600" dirty="0">
                  <a:ea typeface="ＭＳ Ｐゴシック" pitchFamily="50" charset="-128"/>
                </a:rPr>
                <a:t>y : 50</a:t>
              </a:r>
              <a:endParaRPr lang="ja-JP" altLang="en-US" sz="1600" dirty="0">
                <a:ea typeface="ＭＳ Ｐゴシック" pitchFamily="50" charset="-128"/>
              </a:endParaRPr>
            </a:p>
          </p:txBody>
        </p:sp>
        <p:cxnSp>
          <p:nvCxnSpPr>
            <p:cNvPr id="4143" name="直線コネクタ 26"/>
            <p:cNvCxnSpPr>
              <a:cxnSpLocks noChangeShapeType="1"/>
              <a:stCxn id="26" idx="3"/>
              <a:endCxn id="4141"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4144" name="直線コネクタ 27"/>
            <p:cNvCxnSpPr>
              <a:cxnSpLocks noChangeShapeType="1"/>
              <a:stCxn id="26" idx="5"/>
              <a:endCxn id="4141"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4145" name="直線コネクタ 28"/>
            <p:cNvCxnSpPr>
              <a:cxnSpLocks noChangeShapeType="1"/>
              <a:stCxn id="26" idx="7"/>
              <a:endCxn id="4141"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4146" name="直線コネクタ 29"/>
            <p:cNvCxnSpPr>
              <a:cxnSpLocks noChangeShapeType="1"/>
              <a:stCxn id="26" idx="1"/>
              <a:endCxn id="4141"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4147" name="テキスト ボックス 30"/>
            <p:cNvSpPr txBox="1">
              <a:spLocks noChangeArrowheads="1"/>
            </p:cNvSpPr>
            <p:nvPr/>
          </p:nvSpPr>
          <p:spPr bwMode="auto">
            <a:xfrm>
              <a:off x="4071934" y="3071809"/>
              <a:ext cx="736518" cy="390639"/>
            </a:xfrm>
            <a:prstGeom prst="rect">
              <a:avLst/>
            </a:prstGeom>
            <a:noFill/>
            <a:ln w="9525">
              <a:noFill/>
              <a:miter lim="800000"/>
              <a:headEnd/>
              <a:tailEnd/>
            </a:ln>
          </p:spPr>
          <p:txBody>
            <a:bodyPr wrap="none">
              <a:spAutoFit/>
            </a:bodyPr>
            <a:lstStyle/>
            <a:p>
              <a:r>
                <a:rPr lang="en-US" altLang="ja-JP" sz="1600"/>
                <a:t>addX</a:t>
              </a:r>
              <a:endParaRPr lang="ja-JP" altLang="en-US" sz="1600"/>
            </a:p>
          </p:txBody>
        </p:sp>
      </p:grpSp>
      <p:grpSp>
        <p:nvGrpSpPr>
          <p:cNvPr id="3" name="グループ化 39"/>
          <p:cNvGrpSpPr>
            <a:grpSpLocks/>
          </p:cNvGrpSpPr>
          <p:nvPr/>
        </p:nvGrpSpPr>
        <p:grpSpPr bwMode="auto">
          <a:xfrm>
            <a:off x="3357563" y="4857750"/>
            <a:ext cx="1857375" cy="1857375"/>
            <a:chOff x="3357554" y="1428736"/>
            <a:chExt cx="2143140" cy="2143140"/>
          </a:xfrm>
        </p:grpSpPr>
        <p:sp>
          <p:nvSpPr>
            <p:cNvPr id="4134" name="円/楕円 40"/>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1600"/>
            </a:p>
          </p:txBody>
        </p:sp>
        <p:sp>
          <p:nvSpPr>
            <p:cNvPr id="42" name="円/楕円 41"/>
            <p:cNvSpPr/>
            <p:nvPr/>
          </p:nvSpPr>
          <p:spPr bwMode="auto">
            <a:xfrm>
              <a:off x="3929058" y="2000240"/>
              <a:ext cx="1000132" cy="10001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1600" dirty="0">
                  <a:ea typeface="ＭＳ Ｐゴシック" pitchFamily="50" charset="-128"/>
                </a:rPr>
                <a:t>x : </a:t>
              </a:r>
              <a:r>
                <a:rPr lang="en-US" altLang="ja-JP" sz="1600" dirty="0" smtClean="0">
                  <a:ea typeface="ＭＳ Ｐゴシック" pitchFamily="50" charset="-128"/>
                </a:rPr>
                <a:t>40</a:t>
              </a:r>
              <a:endParaRPr lang="en-US" altLang="ja-JP" sz="1600" dirty="0">
                <a:ea typeface="ＭＳ Ｐゴシック" pitchFamily="50" charset="-128"/>
              </a:endParaRPr>
            </a:p>
            <a:p>
              <a:pPr algn="ctr">
                <a:defRPr/>
              </a:pPr>
              <a:r>
                <a:rPr lang="en-US" altLang="ja-JP" sz="1600" dirty="0">
                  <a:ea typeface="ＭＳ Ｐゴシック" pitchFamily="50" charset="-128"/>
                </a:rPr>
                <a:t>y : </a:t>
              </a:r>
              <a:r>
                <a:rPr lang="en-US" altLang="ja-JP" sz="1600" dirty="0" smtClean="0">
                  <a:ea typeface="ＭＳ Ｐゴシック" pitchFamily="50" charset="-128"/>
                </a:rPr>
                <a:t>100</a:t>
              </a:r>
              <a:endParaRPr lang="ja-JP" altLang="en-US" sz="1600" dirty="0">
                <a:ea typeface="ＭＳ Ｐゴシック" pitchFamily="50" charset="-128"/>
              </a:endParaRPr>
            </a:p>
          </p:txBody>
        </p:sp>
        <p:cxnSp>
          <p:nvCxnSpPr>
            <p:cNvPr id="4136" name="直線コネクタ 42"/>
            <p:cNvCxnSpPr>
              <a:cxnSpLocks noChangeShapeType="1"/>
              <a:stCxn id="42" idx="3"/>
              <a:endCxn id="4134"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4137" name="直線コネクタ 43"/>
            <p:cNvCxnSpPr>
              <a:cxnSpLocks noChangeShapeType="1"/>
              <a:stCxn id="42" idx="5"/>
              <a:endCxn id="4134"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4138" name="直線コネクタ 44"/>
            <p:cNvCxnSpPr>
              <a:cxnSpLocks noChangeShapeType="1"/>
              <a:stCxn id="42" idx="7"/>
              <a:endCxn id="4134"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4139" name="直線コネクタ 45"/>
            <p:cNvCxnSpPr>
              <a:cxnSpLocks noChangeShapeType="1"/>
              <a:stCxn id="42" idx="1"/>
              <a:endCxn id="4134"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4140" name="テキスト ボックス 46"/>
            <p:cNvSpPr txBox="1">
              <a:spLocks noChangeArrowheads="1"/>
            </p:cNvSpPr>
            <p:nvPr/>
          </p:nvSpPr>
          <p:spPr bwMode="auto">
            <a:xfrm>
              <a:off x="4071934" y="3071809"/>
              <a:ext cx="736518" cy="390639"/>
            </a:xfrm>
            <a:prstGeom prst="rect">
              <a:avLst/>
            </a:prstGeom>
            <a:noFill/>
            <a:ln w="9525">
              <a:noFill/>
              <a:miter lim="800000"/>
              <a:headEnd/>
              <a:tailEnd/>
            </a:ln>
          </p:spPr>
          <p:txBody>
            <a:bodyPr wrap="none">
              <a:spAutoFit/>
            </a:bodyPr>
            <a:lstStyle/>
            <a:p>
              <a:r>
                <a:rPr lang="en-US" altLang="ja-JP" sz="1600"/>
                <a:t>addX</a:t>
              </a:r>
              <a:endParaRPr lang="ja-JP" altLang="en-US" sz="1600"/>
            </a:p>
          </p:txBody>
        </p:sp>
      </p:grpSp>
      <p:grpSp>
        <p:nvGrpSpPr>
          <p:cNvPr id="5" name="グループ化 47"/>
          <p:cNvGrpSpPr>
            <a:grpSpLocks/>
          </p:cNvGrpSpPr>
          <p:nvPr/>
        </p:nvGrpSpPr>
        <p:grpSpPr bwMode="auto">
          <a:xfrm>
            <a:off x="5786438" y="4143375"/>
            <a:ext cx="1857375" cy="1857375"/>
            <a:chOff x="3357554" y="1428736"/>
            <a:chExt cx="2143140" cy="2143140"/>
          </a:xfrm>
        </p:grpSpPr>
        <p:sp>
          <p:nvSpPr>
            <p:cNvPr id="4127" name="円/楕円 48"/>
            <p:cNvSpPr>
              <a:spLocks noChangeArrowheads="1"/>
            </p:cNvSpPr>
            <p:nvPr/>
          </p:nvSpPr>
          <p:spPr bwMode="auto">
            <a:xfrm>
              <a:off x="3357554" y="1428736"/>
              <a:ext cx="2143140" cy="2143140"/>
            </a:xfrm>
            <a:prstGeom prst="ellipse">
              <a:avLst/>
            </a:prstGeom>
            <a:solidFill>
              <a:srgbClr val="FFC000"/>
            </a:solidFill>
            <a:ln w="9525" algn="ctr">
              <a:solidFill>
                <a:schemeClr val="tx1"/>
              </a:solidFill>
              <a:miter lim="800000"/>
              <a:headEnd/>
              <a:tailEnd/>
            </a:ln>
          </p:spPr>
          <p:txBody>
            <a:bodyPr wrap="none"/>
            <a:lstStyle/>
            <a:p>
              <a:endParaRPr lang="ja-JP" altLang="en-US" sz="1600"/>
            </a:p>
          </p:txBody>
        </p:sp>
        <p:sp>
          <p:nvSpPr>
            <p:cNvPr id="50" name="円/楕円 49"/>
            <p:cNvSpPr/>
            <p:nvPr/>
          </p:nvSpPr>
          <p:spPr bwMode="auto">
            <a:xfrm>
              <a:off x="3929058" y="2000240"/>
              <a:ext cx="1000132" cy="1000132"/>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ja-JP" sz="1600" dirty="0">
                  <a:ea typeface="ＭＳ Ｐゴシック" pitchFamily="50" charset="-128"/>
                </a:rPr>
                <a:t>x : </a:t>
              </a:r>
              <a:r>
                <a:rPr lang="en-US" altLang="ja-JP" sz="1600" dirty="0" smtClean="0">
                  <a:ea typeface="ＭＳ Ｐゴシック" pitchFamily="50" charset="-128"/>
                </a:rPr>
                <a:t>20</a:t>
              </a:r>
              <a:endParaRPr lang="en-US" altLang="ja-JP" sz="1600" dirty="0">
                <a:ea typeface="ＭＳ Ｐゴシック" pitchFamily="50" charset="-128"/>
              </a:endParaRPr>
            </a:p>
            <a:p>
              <a:pPr algn="ctr">
                <a:defRPr/>
              </a:pPr>
              <a:r>
                <a:rPr lang="en-US" altLang="ja-JP" sz="1600" dirty="0">
                  <a:ea typeface="ＭＳ Ｐゴシック" pitchFamily="50" charset="-128"/>
                </a:rPr>
                <a:t>y : </a:t>
              </a:r>
              <a:r>
                <a:rPr lang="en-US" altLang="ja-JP" sz="1600" dirty="0" smtClean="0">
                  <a:ea typeface="ＭＳ Ｐゴシック" pitchFamily="50" charset="-128"/>
                </a:rPr>
                <a:t>10</a:t>
              </a:r>
              <a:endParaRPr lang="ja-JP" altLang="en-US" sz="1600" dirty="0">
                <a:ea typeface="ＭＳ Ｐゴシック" pitchFamily="50" charset="-128"/>
              </a:endParaRPr>
            </a:p>
          </p:txBody>
        </p:sp>
        <p:cxnSp>
          <p:nvCxnSpPr>
            <p:cNvPr id="4129" name="直線コネクタ 50"/>
            <p:cNvCxnSpPr>
              <a:cxnSpLocks noChangeShapeType="1"/>
              <a:stCxn id="50" idx="3"/>
              <a:endCxn id="4127" idx="3"/>
            </p:cNvCxnSpPr>
            <p:nvPr/>
          </p:nvCxnSpPr>
          <p:spPr bwMode="auto">
            <a:xfrm rot="5400000">
              <a:off x="3671410" y="2853906"/>
              <a:ext cx="404115" cy="404114"/>
            </a:xfrm>
            <a:prstGeom prst="line">
              <a:avLst/>
            </a:prstGeom>
            <a:noFill/>
            <a:ln w="9525" algn="ctr">
              <a:solidFill>
                <a:schemeClr val="tx1"/>
              </a:solidFill>
              <a:miter lim="800000"/>
              <a:headEnd/>
              <a:tailEnd/>
            </a:ln>
          </p:spPr>
        </p:cxnSp>
        <p:cxnSp>
          <p:nvCxnSpPr>
            <p:cNvPr id="4130" name="直線コネクタ 51"/>
            <p:cNvCxnSpPr>
              <a:cxnSpLocks noChangeShapeType="1"/>
              <a:stCxn id="50" idx="5"/>
              <a:endCxn id="4127" idx="5"/>
            </p:cNvCxnSpPr>
            <p:nvPr/>
          </p:nvCxnSpPr>
          <p:spPr bwMode="auto">
            <a:xfrm rot="16200000" flipH="1">
              <a:off x="4782724" y="2853906"/>
              <a:ext cx="404115" cy="404114"/>
            </a:xfrm>
            <a:prstGeom prst="line">
              <a:avLst/>
            </a:prstGeom>
            <a:noFill/>
            <a:ln w="9525" algn="ctr">
              <a:solidFill>
                <a:schemeClr val="tx1"/>
              </a:solidFill>
              <a:miter lim="800000"/>
              <a:headEnd/>
              <a:tailEnd/>
            </a:ln>
          </p:spPr>
        </p:cxnSp>
        <p:cxnSp>
          <p:nvCxnSpPr>
            <p:cNvPr id="4131" name="直線コネクタ 52"/>
            <p:cNvCxnSpPr>
              <a:cxnSpLocks noChangeShapeType="1"/>
              <a:stCxn id="50" idx="7"/>
              <a:endCxn id="4127" idx="7"/>
            </p:cNvCxnSpPr>
            <p:nvPr/>
          </p:nvCxnSpPr>
          <p:spPr bwMode="auto">
            <a:xfrm rot="5400000" flipH="1" flipV="1">
              <a:off x="4782724" y="1742592"/>
              <a:ext cx="404115" cy="404114"/>
            </a:xfrm>
            <a:prstGeom prst="line">
              <a:avLst/>
            </a:prstGeom>
            <a:noFill/>
            <a:ln w="9525" algn="ctr">
              <a:solidFill>
                <a:schemeClr val="tx1"/>
              </a:solidFill>
              <a:miter lim="800000"/>
              <a:headEnd/>
              <a:tailEnd/>
            </a:ln>
          </p:spPr>
        </p:cxnSp>
        <p:cxnSp>
          <p:nvCxnSpPr>
            <p:cNvPr id="4132" name="直線コネクタ 53"/>
            <p:cNvCxnSpPr>
              <a:cxnSpLocks noChangeShapeType="1"/>
              <a:stCxn id="50" idx="1"/>
              <a:endCxn id="4127" idx="1"/>
            </p:cNvCxnSpPr>
            <p:nvPr/>
          </p:nvCxnSpPr>
          <p:spPr bwMode="auto">
            <a:xfrm rot="16200000" flipV="1">
              <a:off x="3671410" y="1742592"/>
              <a:ext cx="404115" cy="404114"/>
            </a:xfrm>
            <a:prstGeom prst="line">
              <a:avLst/>
            </a:prstGeom>
            <a:noFill/>
            <a:ln w="9525" algn="ctr">
              <a:solidFill>
                <a:schemeClr val="tx1"/>
              </a:solidFill>
              <a:miter lim="800000"/>
              <a:headEnd/>
              <a:tailEnd/>
            </a:ln>
          </p:spPr>
        </p:cxnSp>
        <p:sp>
          <p:nvSpPr>
            <p:cNvPr id="4133" name="テキスト ボックス 54"/>
            <p:cNvSpPr txBox="1">
              <a:spLocks noChangeArrowheads="1"/>
            </p:cNvSpPr>
            <p:nvPr/>
          </p:nvSpPr>
          <p:spPr bwMode="auto">
            <a:xfrm>
              <a:off x="4071934" y="3071809"/>
              <a:ext cx="736518" cy="390639"/>
            </a:xfrm>
            <a:prstGeom prst="rect">
              <a:avLst/>
            </a:prstGeom>
            <a:noFill/>
            <a:ln w="9525">
              <a:noFill/>
              <a:miter lim="800000"/>
              <a:headEnd/>
              <a:tailEnd/>
            </a:ln>
          </p:spPr>
          <p:txBody>
            <a:bodyPr wrap="none">
              <a:spAutoFit/>
            </a:bodyPr>
            <a:lstStyle/>
            <a:p>
              <a:r>
                <a:rPr lang="en-US" altLang="ja-JP" sz="1600"/>
                <a:t>addX</a:t>
              </a:r>
              <a:endParaRPr lang="ja-JP" altLang="en-US" sz="1600"/>
            </a:p>
          </p:txBody>
        </p:sp>
      </p:grpSp>
      <p:sp>
        <p:nvSpPr>
          <p:cNvPr id="4119" name="テキスト ボックス 55"/>
          <p:cNvSpPr txBox="1">
            <a:spLocks noChangeArrowheads="1"/>
          </p:cNvSpPr>
          <p:nvPr/>
        </p:nvSpPr>
        <p:spPr bwMode="auto">
          <a:xfrm>
            <a:off x="1285875" y="1428750"/>
            <a:ext cx="958850" cy="461963"/>
          </a:xfrm>
          <a:prstGeom prst="rect">
            <a:avLst/>
          </a:prstGeom>
          <a:noFill/>
          <a:ln w="9525">
            <a:noFill/>
            <a:miter lim="800000"/>
            <a:headEnd/>
            <a:tailEnd/>
          </a:ln>
        </p:spPr>
        <p:txBody>
          <a:bodyPr wrap="none">
            <a:spAutoFit/>
          </a:bodyPr>
          <a:lstStyle/>
          <a:p>
            <a:r>
              <a:rPr lang="ja-JP" altLang="en-US"/>
              <a:t>クラス</a:t>
            </a:r>
          </a:p>
        </p:txBody>
      </p:sp>
      <p:sp>
        <p:nvSpPr>
          <p:cNvPr id="4120" name="テキスト ボックス 56"/>
          <p:cNvSpPr txBox="1">
            <a:spLocks noChangeArrowheads="1"/>
          </p:cNvSpPr>
          <p:nvPr/>
        </p:nvSpPr>
        <p:spPr bwMode="auto">
          <a:xfrm>
            <a:off x="4214813" y="1285875"/>
            <a:ext cx="4237037" cy="830263"/>
          </a:xfrm>
          <a:prstGeom prst="rect">
            <a:avLst/>
          </a:prstGeom>
          <a:noFill/>
          <a:ln w="9525">
            <a:noFill/>
            <a:miter lim="800000"/>
            <a:headEnd/>
            <a:tailEnd/>
          </a:ln>
        </p:spPr>
        <p:txBody>
          <a:bodyPr wrap="none">
            <a:spAutoFit/>
          </a:bodyPr>
          <a:lstStyle/>
          <a:p>
            <a:r>
              <a:rPr lang="ja-JP" altLang="en-US"/>
              <a:t>インスタンス</a:t>
            </a:r>
            <a:endParaRPr lang="en-US" altLang="ja-JP"/>
          </a:p>
          <a:p>
            <a:r>
              <a:rPr lang="ja-JP" altLang="en-US"/>
              <a:t>＝クラスから出来たオブジェクト</a:t>
            </a:r>
          </a:p>
        </p:txBody>
      </p:sp>
      <p:cxnSp>
        <p:nvCxnSpPr>
          <p:cNvPr id="4121" name="直線矢印コネクタ 58"/>
          <p:cNvCxnSpPr>
            <a:cxnSpLocks noChangeShapeType="1"/>
          </p:cNvCxnSpPr>
          <p:nvPr/>
        </p:nvCxnSpPr>
        <p:spPr bwMode="auto">
          <a:xfrm>
            <a:off x="3286125" y="3214688"/>
            <a:ext cx="2143125" cy="1587"/>
          </a:xfrm>
          <a:prstGeom prst="straightConnector1">
            <a:avLst/>
          </a:prstGeom>
          <a:noFill/>
          <a:ln w="9525" algn="ctr">
            <a:solidFill>
              <a:schemeClr val="tx1"/>
            </a:solidFill>
            <a:miter lim="800000"/>
            <a:headEnd/>
            <a:tailEnd type="arrow" w="med" len="med"/>
          </a:ln>
        </p:spPr>
      </p:cxnSp>
      <p:sp>
        <p:nvSpPr>
          <p:cNvPr id="4122" name="テキスト ボックス 59"/>
          <p:cNvSpPr txBox="1">
            <a:spLocks noChangeArrowheads="1"/>
          </p:cNvSpPr>
          <p:nvPr/>
        </p:nvSpPr>
        <p:spPr bwMode="auto">
          <a:xfrm>
            <a:off x="3571875" y="2357438"/>
            <a:ext cx="1754188" cy="708025"/>
          </a:xfrm>
          <a:prstGeom prst="rect">
            <a:avLst/>
          </a:prstGeom>
          <a:noFill/>
          <a:ln w="9525">
            <a:noFill/>
            <a:miter lim="800000"/>
            <a:headEnd/>
            <a:tailEnd/>
          </a:ln>
        </p:spPr>
        <p:txBody>
          <a:bodyPr wrap="none">
            <a:spAutoFit/>
          </a:bodyPr>
          <a:lstStyle/>
          <a:p>
            <a:pPr algn="ctr"/>
            <a:r>
              <a:rPr lang="ja-JP" altLang="en-US" sz="2000"/>
              <a:t>インスタンス化</a:t>
            </a:r>
            <a:endParaRPr lang="en-US" altLang="ja-JP" sz="2000"/>
          </a:p>
          <a:p>
            <a:pPr algn="ctr"/>
            <a:r>
              <a:rPr lang="en-US" altLang="ja-JP" sz="2000"/>
              <a:t>(new)</a:t>
            </a:r>
            <a:endParaRPr lang="ja-JP" altLang="en-US" sz="2000"/>
          </a:p>
        </p:txBody>
      </p:sp>
      <p:cxnSp>
        <p:nvCxnSpPr>
          <p:cNvPr id="4123" name="直線矢印コネクタ 61"/>
          <p:cNvCxnSpPr>
            <a:cxnSpLocks noChangeShapeType="1"/>
          </p:cNvCxnSpPr>
          <p:nvPr/>
        </p:nvCxnSpPr>
        <p:spPr bwMode="auto">
          <a:xfrm>
            <a:off x="3500438" y="4000500"/>
            <a:ext cx="2000250" cy="714375"/>
          </a:xfrm>
          <a:prstGeom prst="straightConnector1">
            <a:avLst/>
          </a:prstGeom>
          <a:noFill/>
          <a:ln w="9525" algn="ctr">
            <a:solidFill>
              <a:schemeClr val="tx1"/>
            </a:solidFill>
            <a:miter lim="800000"/>
            <a:headEnd/>
            <a:tailEnd type="arrow" w="med" len="med"/>
          </a:ln>
        </p:spPr>
      </p:cxnSp>
      <p:cxnSp>
        <p:nvCxnSpPr>
          <p:cNvPr id="4124" name="直線矢印コネクタ 63"/>
          <p:cNvCxnSpPr>
            <a:cxnSpLocks noChangeShapeType="1"/>
          </p:cNvCxnSpPr>
          <p:nvPr/>
        </p:nvCxnSpPr>
        <p:spPr bwMode="auto">
          <a:xfrm>
            <a:off x="1857375" y="5000625"/>
            <a:ext cx="1214438" cy="500063"/>
          </a:xfrm>
          <a:prstGeom prst="straightConnector1">
            <a:avLst/>
          </a:prstGeom>
          <a:noFill/>
          <a:ln w="9525" algn="ctr">
            <a:solidFill>
              <a:schemeClr val="tx1"/>
            </a:solidFill>
            <a:miter lim="800000"/>
            <a:headEnd/>
            <a:tailEnd type="arrow" w="med" len="med"/>
          </a:ln>
        </p:spPr>
      </p:cxnSp>
      <p:sp>
        <p:nvSpPr>
          <p:cNvPr id="4125" name="テキスト ボックス 64"/>
          <p:cNvSpPr txBox="1">
            <a:spLocks noChangeArrowheads="1"/>
          </p:cNvSpPr>
          <p:nvPr/>
        </p:nvSpPr>
        <p:spPr bwMode="auto">
          <a:xfrm>
            <a:off x="4286250" y="3929063"/>
            <a:ext cx="652463" cy="400050"/>
          </a:xfrm>
          <a:prstGeom prst="rect">
            <a:avLst/>
          </a:prstGeom>
          <a:noFill/>
          <a:ln w="9525">
            <a:noFill/>
            <a:miter lim="800000"/>
            <a:headEnd/>
            <a:tailEnd/>
          </a:ln>
        </p:spPr>
        <p:txBody>
          <a:bodyPr wrap="none">
            <a:spAutoFit/>
          </a:bodyPr>
          <a:lstStyle/>
          <a:p>
            <a:pPr algn="ctr"/>
            <a:r>
              <a:rPr lang="en-US" altLang="ja-JP" sz="2000"/>
              <a:t>new</a:t>
            </a:r>
            <a:endParaRPr lang="ja-JP" altLang="en-US" sz="2000"/>
          </a:p>
        </p:txBody>
      </p:sp>
      <p:sp>
        <p:nvSpPr>
          <p:cNvPr id="4126" name="テキスト ボックス 65"/>
          <p:cNvSpPr txBox="1">
            <a:spLocks noChangeArrowheads="1"/>
          </p:cNvSpPr>
          <p:nvPr/>
        </p:nvSpPr>
        <p:spPr bwMode="auto">
          <a:xfrm>
            <a:off x="1643063" y="5214938"/>
            <a:ext cx="652462" cy="400050"/>
          </a:xfrm>
          <a:prstGeom prst="rect">
            <a:avLst/>
          </a:prstGeom>
          <a:noFill/>
          <a:ln w="9525">
            <a:noFill/>
            <a:miter lim="800000"/>
            <a:headEnd/>
            <a:tailEnd/>
          </a:ln>
        </p:spPr>
        <p:txBody>
          <a:bodyPr wrap="none">
            <a:spAutoFit/>
          </a:bodyPr>
          <a:lstStyle/>
          <a:p>
            <a:pPr algn="ctr"/>
            <a:r>
              <a:rPr lang="en-US" altLang="ja-JP" sz="2000"/>
              <a:t>new</a:t>
            </a:r>
            <a:endParaRPr lang="ja-JP" alt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835</Words>
  <Application>Microsoft Office PowerPoint</Application>
  <PresentationFormat>画面に合わせる (4:3)</PresentationFormat>
  <Paragraphs>223</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テーマ</vt:lpstr>
      <vt:lpstr>オブジェクト指向プログラミング </vt:lpstr>
      <vt:lpstr>クラス/インスタンスと データ抽象の概念</vt:lpstr>
      <vt:lpstr>オブジェクト指向とは</vt:lpstr>
      <vt:lpstr>クラスモデル</vt:lpstr>
      <vt:lpstr>クラス/インスタンス（UML表記）</vt:lpstr>
      <vt:lpstr>オブジェクト指向の利点（カプセル化）</vt:lpstr>
      <vt:lpstr>ソフトウェアモジュールとしてのクラス</vt:lpstr>
      <vt:lpstr>クラスの概念と書法</vt:lpstr>
      <vt:lpstr>インスタンス化</vt:lpstr>
      <vt:lpstr>Mainクラスの意味</vt:lpstr>
      <vt:lpstr>Mainクラスの動作</vt:lpstr>
      <vt:lpstr>オブジェクト指向システム</vt:lpstr>
      <vt:lpstr>クラス設計，もう少し詳しく</vt:lpstr>
      <vt:lpstr>デフォルトコンストラクタ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オブジェクト指向プログラミング </dc:title>
  <dc:creator>macchan</dc:creator>
  <cp:lastModifiedBy>macchan</cp:lastModifiedBy>
  <cp:revision>5</cp:revision>
  <dcterms:created xsi:type="dcterms:W3CDTF">2010-05-24T05:51:08Z</dcterms:created>
  <dcterms:modified xsi:type="dcterms:W3CDTF">2010-06-03T06:43:43Z</dcterms:modified>
</cp:coreProperties>
</file>