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69" r:id="rId3"/>
    <p:sldId id="271" r:id="rId4"/>
    <p:sldId id="272" r:id="rId5"/>
    <p:sldId id="273" r:id="rId6"/>
    <p:sldId id="274" r:id="rId7"/>
    <p:sldId id="275" r:id="rId8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3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1A6C089-52B5-4D62-B622-B0F367CBA741}" type="datetimeFigureOut">
              <a:rPr kumimoji="1" lang="ja-JP" altLang="en-US" smtClean="0"/>
              <a:t>2010/5/24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1B981ED-A1B9-42E8-A098-EE50AC1D4CD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B4B2-11BD-45F0-A577-C6BA9761A9C3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86B3-27BB-47B5-83FA-C3FCD9309AE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B4B2-11BD-45F0-A577-C6BA9761A9C3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86B3-27BB-47B5-83FA-C3FCD9309AE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B4B2-11BD-45F0-A577-C6BA9761A9C3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86B3-27BB-47B5-83FA-C3FCD9309AE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B4B2-11BD-45F0-A577-C6BA9761A9C3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86B3-27BB-47B5-83FA-C3FCD9309AE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B4B2-11BD-45F0-A577-C6BA9761A9C3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86B3-27BB-47B5-83FA-C3FCD9309AE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B4B2-11BD-45F0-A577-C6BA9761A9C3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86B3-27BB-47B5-83FA-C3FCD9309AE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B4B2-11BD-45F0-A577-C6BA9761A9C3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86B3-27BB-47B5-83FA-C3FCD9309AE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B4B2-11BD-45F0-A577-C6BA9761A9C3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86B3-27BB-47B5-83FA-C3FCD9309AE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B4B2-11BD-45F0-A577-C6BA9761A9C3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86B3-27BB-47B5-83FA-C3FCD9309AE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B4B2-11BD-45F0-A577-C6BA9761A9C3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86B3-27BB-47B5-83FA-C3FCD9309AE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B4B2-11BD-45F0-A577-C6BA9761A9C3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86B3-27BB-47B5-83FA-C3FCD9309AE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0B4B2-11BD-45F0-A577-C6BA9761A9C3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86B3-27BB-47B5-83FA-C3FCD9309AE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オブジェクト指向プログラミング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ＯＯ編　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回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オブジェクトの状態と遷移の設計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状態遷移図を用いた設計について理解する</a:t>
            </a:r>
            <a:endParaRPr lang="en-US" altLang="ja-JP" dirty="0" smtClean="0"/>
          </a:p>
          <a:p>
            <a:r>
              <a:rPr lang="ja-JP" altLang="en-US" dirty="0" smtClean="0"/>
              <a:t>キーワード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状態遷移図，状態，遷移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ja-JP" altLang="en-US" smtClean="0"/>
              <a:t>状態モデル</a:t>
            </a:r>
          </a:p>
        </p:txBody>
      </p:sp>
      <p:grpSp>
        <p:nvGrpSpPr>
          <p:cNvPr id="2" name="グループ化 11"/>
          <p:cNvGrpSpPr>
            <a:grpSpLocks/>
          </p:cNvGrpSpPr>
          <p:nvPr/>
        </p:nvGrpSpPr>
        <p:grpSpPr bwMode="auto">
          <a:xfrm>
            <a:off x="1285875" y="2714625"/>
            <a:ext cx="1857375" cy="1857375"/>
            <a:chOff x="3357554" y="1428736"/>
            <a:chExt cx="2143140" cy="2143140"/>
          </a:xfrm>
        </p:grpSpPr>
        <p:sp>
          <p:nvSpPr>
            <p:cNvPr id="15387" name="円/楕円 12"/>
            <p:cNvSpPr>
              <a:spLocks noChangeArrowheads="1"/>
            </p:cNvSpPr>
            <p:nvPr/>
          </p:nvSpPr>
          <p:spPr bwMode="auto">
            <a:xfrm>
              <a:off x="3357554" y="1428736"/>
              <a:ext cx="2143140" cy="214314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 sz="1600"/>
            </a:p>
          </p:txBody>
        </p:sp>
        <p:sp>
          <p:nvSpPr>
            <p:cNvPr id="14" name="円/楕円 13"/>
            <p:cNvSpPr/>
            <p:nvPr/>
          </p:nvSpPr>
          <p:spPr bwMode="auto">
            <a:xfrm>
              <a:off x="3929058" y="2000240"/>
              <a:ext cx="1000132" cy="1000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endParaRPr lang="ja-JP" altLang="en-US" sz="1600" dirty="0">
                <a:ea typeface="ＭＳ Ｐゴシック" pitchFamily="50" charset="-128"/>
              </a:endParaRPr>
            </a:p>
          </p:txBody>
        </p:sp>
        <p:cxnSp>
          <p:nvCxnSpPr>
            <p:cNvPr id="15389" name="直線コネクタ 14"/>
            <p:cNvCxnSpPr>
              <a:cxnSpLocks noChangeShapeType="1"/>
              <a:stCxn id="14" idx="3"/>
              <a:endCxn id="15387" idx="3"/>
            </p:cNvCxnSpPr>
            <p:nvPr/>
          </p:nvCxnSpPr>
          <p:spPr bwMode="auto">
            <a:xfrm rot="5400000">
              <a:off x="3671410" y="2853906"/>
              <a:ext cx="404115" cy="40411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5390" name="直線コネクタ 15"/>
            <p:cNvCxnSpPr>
              <a:cxnSpLocks noChangeShapeType="1"/>
              <a:stCxn id="14" idx="5"/>
              <a:endCxn id="15387" idx="5"/>
            </p:cNvCxnSpPr>
            <p:nvPr/>
          </p:nvCxnSpPr>
          <p:spPr bwMode="auto">
            <a:xfrm rot="16200000" flipH="1">
              <a:off x="4782724" y="2853906"/>
              <a:ext cx="404115" cy="40411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5391" name="直線コネクタ 16"/>
            <p:cNvCxnSpPr>
              <a:cxnSpLocks noChangeShapeType="1"/>
              <a:stCxn id="14" idx="7"/>
              <a:endCxn id="15387" idx="7"/>
            </p:cNvCxnSpPr>
            <p:nvPr/>
          </p:nvCxnSpPr>
          <p:spPr bwMode="auto">
            <a:xfrm rot="5400000" flipH="1" flipV="1">
              <a:off x="4782724" y="1742592"/>
              <a:ext cx="404115" cy="40411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5392" name="直線コネクタ 17"/>
            <p:cNvCxnSpPr>
              <a:cxnSpLocks noChangeShapeType="1"/>
              <a:stCxn id="14" idx="1"/>
              <a:endCxn id="15387" idx="1"/>
            </p:cNvCxnSpPr>
            <p:nvPr/>
          </p:nvCxnSpPr>
          <p:spPr bwMode="auto">
            <a:xfrm rot="16200000" flipV="1">
              <a:off x="3671410" y="1742592"/>
              <a:ext cx="404115" cy="40411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15393" name="テキスト ボックス 18"/>
            <p:cNvSpPr txBox="1">
              <a:spLocks noChangeArrowheads="1"/>
            </p:cNvSpPr>
            <p:nvPr/>
          </p:nvSpPr>
          <p:spPr bwMode="auto">
            <a:xfrm>
              <a:off x="4071934" y="3071809"/>
              <a:ext cx="721722" cy="390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main</a:t>
              </a:r>
              <a:endParaRPr lang="ja-JP" altLang="en-US" sz="1600"/>
            </a:p>
          </p:txBody>
        </p:sp>
      </p:grpSp>
      <p:sp>
        <p:nvSpPr>
          <p:cNvPr id="15373" name="円/楕円 22"/>
          <p:cNvSpPr>
            <a:spLocks noChangeArrowheads="1"/>
          </p:cNvSpPr>
          <p:nvPr/>
        </p:nvSpPr>
        <p:spPr bwMode="auto">
          <a:xfrm>
            <a:off x="5857875" y="2714625"/>
            <a:ext cx="1857375" cy="185737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ja-JP" altLang="en-US" sz="1600"/>
          </a:p>
        </p:txBody>
      </p:sp>
      <p:sp>
        <p:nvSpPr>
          <p:cNvPr id="24" name="円/楕円 23"/>
          <p:cNvSpPr/>
          <p:nvPr/>
        </p:nvSpPr>
        <p:spPr bwMode="auto">
          <a:xfrm>
            <a:off x="6353175" y="3209925"/>
            <a:ext cx="866775" cy="8667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endParaRPr lang="ja-JP" altLang="en-US" sz="1600" dirty="0">
              <a:ea typeface="ＭＳ Ｐゴシック" pitchFamily="50" charset="-128"/>
            </a:endParaRPr>
          </a:p>
        </p:txBody>
      </p:sp>
      <p:cxnSp>
        <p:nvCxnSpPr>
          <p:cNvPr id="15375" name="直線コネクタ 24"/>
          <p:cNvCxnSpPr>
            <a:cxnSpLocks noChangeShapeType="1"/>
            <a:stCxn id="24" idx="3"/>
            <a:endCxn id="15373" idx="3"/>
          </p:cNvCxnSpPr>
          <p:nvPr/>
        </p:nvCxnSpPr>
        <p:spPr bwMode="auto">
          <a:xfrm rot="5400000">
            <a:off x="6129338" y="3949700"/>
            <a:ext cx="350838" cy="35083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76" name="直線コネクタ 25"/>
          <p:cNvCxnSpPr>
            <a:cxnSpLocks noChangeShapeType="1"/>
            <a:stCxn id="24" idx="5"/>
            <a:endCxn id="15373" idx="5"/>
          </p:cNvCxnSpPr>
          <p:nvPr/>
        </p:nvCxnSpPr>
        <p:spPr bwMode="auto">
          <a:xfrm rot="16200000" flipH="1">
            <a:off x="7092950" y="3949700"/>
            <a:ext cx="350838" cy="35083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77" name="直線コネクタ 26"/>
          <p:cNvCxnSpPr>
            <a:cxnSpLocks noChangeShapeType="1"/>
            <a:stCxn id="24" idx="7"/>
            <a:endCxn id="15373" idx="7"/>
          </p:cNvCxnSpPr>
          <p:nvPr/>
        </p:nvCxnSpPr>
        <p:spPr bwMode="auto">
          <a:xfrm rot="5400000" flipH="1" flipV="1">
            <a:off x="7092950" y="2986088"/>
            <a:ext cx="350837" cy="35083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78" name="直線コネクタ 27"/>
          <p:cNvCxnSpPr>
            <a:cxnSpLocks noChangeShapeType="1"/>
            <a:stCxn id="24" idx="1"/>
            <a:endCxn id="15373" idx="1"/>
          </p:cNvCxnSpPr>
          <p:nvPr/>
        </p:nvCxnSpPr>
        <p:spPr bwMode="auto">
          <a:xfrm rot="16200000" flipV="1">
            <a:off x="6129338" y="2986088"/>
            <a:ext cx="350837" cy="35083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5379" name="テキスト ボックス 28"/>
          <p:cNvSpPr txBox="1">
            <a:spLocks noChangeArrowheads="1"/>
          </p:cNvSpPr>
          <p:nvPr/>
        </p:nvSpPr>
        <p:spPr bwMode="auto">
          <a:xfrm>
            <a:off x="6477000" y="4138613"/>
            <a:ext cx="7239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/>
              <a:t>step()</a:t>
            </a:r>
            <a:endParaRPr lang="ja-JP" altLang="en-US" sz="1600"/>
          </a:p>
        </p:txBody>
      </p:sp>
      <p:sp>
        <p:nvSpPr>
          <p:cNvPr id="15380" name="テキスト ボックス 29"/>
          <p:cNvSpPr txBox="1">
            <a:spLocks noChangeArrowheads="1"/>
          </p:cNvSpPr>
          <p:nvPr/>
        </p:nvSpPr>
        <p:spPr bwMode="auto">
          <a:xfrm>
            <a:off x="5929313" y="1500188"/>
            <a:ext cx="2006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状態機械</a:t>
            </a:r>
            <a:endParaRPr lang="en-US" altLang="ja-JP"/>
          </a:p>
          <a:p>
            <a:r>
              <a:rPr lang="ja-JP" altLang="en-US"/>
              <a:t>（オブジェクト）</a:t>
            </a:r>
          </a:p>
        </p:txBody>
      </p:sp>
      <p:cxnSp>
        <p:nvCxnSpPr>
          <p:cNvPr id="15381" name="直線矢印コネクタ 33"/>
          <p:cNvCxnSpPr>
            <a:cxnSpLocks noChangeShapeType="1"/>
          </p:cNvCxnSpPr>
          <p:nvPr/>
        </p:nvCxnSpPr>
        <p:spPr bwMode="auto">
          <a:xfrm flipV="1">
            <a:off x="2643188" y="4286250"/>
            <a:ext cx="3714750" cy="71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5382" name="テキスト ボックス 34"/>
          <p:cNvSpPr txBox="1">
            <a:spLocks noChangeArrowheads="1"/>
          </p:cNvSpPr>
          <p:nvPr/>
        </p:nvSpPr>
        <p:spPr bwMode="auto">
          <a:xfrm>
            <a:off x="6429375" y="2857500"/>
            <a:ext cx="8112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/>
              <a:t>show()</a:t>
            </a:r>
            <a:endParaRPr lang="ja-JP" altLang="en-US" sz="1600"/>
          </a:p>
        </p:txBody>
      </p:sp>
      <p:sp>
        <p:nvSpPr>
          <p:cNvPr id="15383" name="テキスト ボックス 36"/>
          <p:cNvSpPr txBox="1">
            <a:spLocks noChangeArrowheads="1"/>
          </p:cNvSpPr>
          <p:nvPr/>
        </p:nvSpPr>
        <p:spPr bwMode="auto">
          <a:xfrm rot="5400000">
            <a:off x="5807869" y="3479006"/>
            <a:ext cx="7239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/>
              <a:t>hide()</a:t>
            </a:r>
            <a:endParaRPr lang="ja-JP" altLang="en-US" sz="1600"/>
          </a:p>
        </p:txBody>
      </p:sp>
      <p:sp>
        <p:nvSpPr>
          <p:cNvPr id="15384" name="テキスト ボックス 37"/>
          <p:cNvSpPr txBox="1">
            <a:spLocks noChangeArrowheads="1"/>
          </p:cNvSpPr>
          <p:nvPr/>
        </p:nvSpPr>
        <p:spPr bwMode="auto">
          <a:xfrm>
            <a:off x="3857625" y="4429125"/>
            <a:ext cx="1487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メッセージ</a:t>
            </a:r>
          </a:p>
        </p:txBody>
      </p:sp>
      <p:cxnSp>
        <p:nvCxnSpPr>
          <p:cNvPr id="15385" name="図形 39"/>
          <p:cNvCxnSpPr>
            <a:cxnSpLocks noChangeShapeType="1"/>
            <a:stCxn id="15379" idx="3"/>
          </p:cNvCxnSpPr>
          <p:nvPr/>
        </p:nvCxnSpPr>
        <p:spPr bwMode="auto">
          <a:xfrm flipH="1" flipV="1">
            <a:off x="6786563" y="3571875"/>
            <a:ext cx="414337" cy="736600"/>
          </a:xfrm>
          <a:prstGeom prst="curvedConnector4">
            <a:avLst>
              <a:gd name="adj1" fmla="val -55255"/>
              <a:gd name="adj2" fmla="val 615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41" name="角丸四角形吹き出し 40"/>
          <p:cNvSpPr/>
          <p:nvPr/>
        </p:nvSpPr>
        <p:spPr bwMode="auto">
          <a:xfrm>
            <a:off x="7500938" y="3071813"/>
            <a:ext cx="1214437" cy="928687"/>
          </a:xfrm>
          <a:prstGeom prst="wedgeRoundRectCallout">
            <a:avLst>
              <a:gd name="adj1" fmla="val -66306"/>
              <a:gd name="adj2" fmla="val 37515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ja-JP" altLang="en-US" dirty="0">
                <a:ea typeface="ＭＳ Ｐゴシック" pitchFamily="50" charset="-128"/>
              </a:rPr>
              <a:t>状態を</a:t>
            </a:r>
            <a:endParaRPr lang="en-US" altLang="ja-JP" dirty="0">
              <a:ea typeface="ＭＳ Ｐゴシック" pitchFamily="50" charset="-128"/>
            </a:endParaRPr>
          </a:p>
          <a:p>
            <a:pPr>
              <a:defRPr/>
            </a:pPr>
            <a:r>
              <a:rPr lang="ja-JP" altLang="en-US" dirty="0">
                <a:ea typeface="ＭＳ Ｐゴシック" pitchFamily="50" charset="-128"/>
              </a:rPr>
              <a:t>変える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ja-JP" altLang="en-US" smtClean="0"/>
              <a:t>状態モデル</a:t>
            </a:r>
          </a:p>
        </p:txBody>
      </p:sp>
      <p:sp>
        <p:nvSpPr>
          <p:cNvPr id="16391" name="円/楕円 22"/>
          <p:cNvSpPr>
            <a:spLocks noChangeArrowheads="1"/>
          </p:cNvSpPr>
          <p:nvPr/>
        </p:nvSpPr>
        <p:spPr bwMode="auto">
          <a:xfrm>
            <a:off x="1643063" y="2571750"/>
            <a:ext cx="1857375" cy="185737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ja-JP" altLang="en-US" sz="1600"/>
          </a:p>
        </p:txBody>
      </p:sp>
      <p:sp>
        <p:nvSpPr>
          <p:cNvPr id="24" name="円/楕円 23"/>
          <p:cNvSpPr/>
          <p:nvPr/>
        </p:nvSpPr>
        <p:spPr bwMode="auto">
          <a:xfrm>
            <a:off x="2138363" y="3067050"/>
            <a:ext cx="866775" cy="8667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ja-JP" altLang="en-US" sz="1600" dirty="0">
                <a:ea typeface="ＭＳ Ｐゴシック" pitchFamily="50" charset="-128"/>
              </a:rPr>
              <a:t>状態</a:t>
            </a:r>
          </a:p>
        </p:txBody>
      </p:sp>
      <p:cxnSp>
        <p:nvCxnSpPr>
          <p:cNvPr id="16393" name="直線コネクタ 24"/>
          <p:cNvCxnSpPr>
            <a:cxnSpLocks noChangeShapeType="1"/>
            <a:stCxn id="24" idx="3"/>
            <a:endCxn id="16391" idx="3"/>
          </p:cNvCxnSpPr>
          <p:nvPr/>
        </p:nvCxnSpPr>
        <p:spPr bwMode="auto">
          <a:xfrm rot="5400000">
            <a:off x="1914525" y="3806825"/>
            <a:ext cx="350838" cy="35083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6394" name="直線コネクタ 25"/>
          <p:cNvCxnSpPr>
            <a:cxnSpLocks noChangeShapeType="1"/>
            <a:stCxn id="24" idx="5"/>
            <a:endCxn id="16391" idx="5"/>
          </p:cNvCxnSpPr>
          <p:nvPr/>
        </p:nvCxnSpPr>
        <p:spPr bwMode="auto">
          <a:xfrm rot="16200000" flipH="1">
            <a:off x="2878138" y="3806825"/>
            <a:ext cx="350838" cy="35083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6395" name="直線コネクタ 26"/>
          <p:cNvCxnSpPr>
            <a:cxnSpLocks noChangeShapeType="1"/>
            <a:stCxn id="24" idx="7"/>
            <a:endCxn id="16391" idx="7"/>
          </p:cNvCxnSpPr>
          <p:nvPr/>
        </p:nvCxnSpPr>
        <p:spPr bwMode="auto">
          <a:xfrm rot="5400000" flipH="1" flipV="1">
            <a:off x="2878138" y="2843213"/>
            <a:ext cx="350837" cy="35083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6396" name="直線コネクタ 27"/>
          <p:cNvCxnSpPr>
            <a:cxnSpLocks noChangeShapeType="1"/>
            <a:stCxn id="24" idx="1"/>
            <a:endCxn id="16391" idx="1"/>
          </p:cNvCxnSpPr>
          <p:nvPr/>
        </p:nvCxnSpPr>
        <p:spPr bwMode="auto">
          <a:xfrm rot="16200000" flipV="1">
            <a:off x="1914525" y="2843213"/>
            <a:ext cx="350837" cy="35083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6397" name="テキスト ボックス 28"/>
          <p:cNvSpPr txBox="1">
            <a:spLocks noChangeArrowheads="1"/>
          </p:cNvSpPr>
          <p:nvPr/>
        </p:nvSpPr>
        <p:spPr bwMode="auto">
          <a:xfrm>
            <a:off x="2262188" y="3995738"/>
            <a:ext cx="7239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/>
              <a:t>step()</a:t>
            </a:r>
            <a:endParaRPr lang="ja-JP" altLang="en-US" sz="1600"/>
          </a:p>
        </p:txBody>
      </p:sp>
      <p:sp>
        <p:nvSpPr>
          <p:cNvPr id="16398" name="テキスト ボックス 29"/>
          <p:cNvSpPr txBox="1">
            <a:spLocks noChangeArrowheads="1"/>
          </p:cNvSpPr>
          <p:nvPr/>
        </p:nvSpPr>
        <p:spPr bwMode="auto">
          <a:xfrm>
            <a:off x="1571625" y="1500188"/>
            <a:ext cx="2006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状態機械</a:t>
            </a:r>
            <a:endParaRPr lang="en-US" altLang="ja-JP"/>
          </a:p>
          <a:p>
            <a:r>
              <a:rPr lang="ja-JP" altLang="en-US"/>
              <a:t>（オブジェクト）</a:t>
            </a:r>
          </a:p>
        </p:txBody>
      </p:sp>
      <p:cxnSp>
        <p:nvCxnSpPr>
          <p:cNvPr id="16399" name="直線矢印コネクタ 33"/>
          <p:cNvCxnSpPr>
            <a:cxnSpLocks noChangeShapeType="1"/>
          </p:cNvCxnSpPr>
          <p:nvPr/>
        </p:nvCxnSpPr>
        <p:spPr bwMode="auto">
          <a:xfrm>
            <a:off x="571500" y="4143375"/>
            <a:ext cx="15716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6400" name="テキスト ボックス 34"/>
          <p:cNvSpPr txBox="1">
            <a:spLocks noChangeArrowheads="1"/>
          </p:cNvSpPr>
          <p:nvPr/>
        </p:nvSpPr>
        <p:spPr bwMode="auto">
          <a:xfrm>
            <a:off x="2214563" y="2714625"/>
            <a:ext cx="8112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/>
              <a:t>show()</a:t>
            </a:r>
            <a:endParaRPr lang="ja-JP" altLang="en-US" sz="1600"/>
          </a:p>
        </p:txBody>
      </p:sp>
      <p:sp>
        <p:nvSpPr>
          <p:cNvPr id="16401" name="テキスト ボックス 36"/>
          <p:cNvSpPr txBox="1">
            <a:spLocks noChangeArrowheads="1"/>
          </p:cNvSpPr>
          <p:nvPr/>
        </p:nvSpPr>
        <p:spPr bwMode="auto">
          <a:xfrm rot="5400000">
            <a:off x="1593057" y="3336131"/>
            <a:ext cx="7239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/>
              <a:t>hide()</a:t>
            </a:r>
            <a:endParaRPr lang="ja-JP" altLang="en-US" sz="1600"/>
          </a:p>
        </p:txBody>
      </p:sp>
      <p:cxnSp>
        <p:nvCxnSpPr>
          <p:cNvPr id="16402" name="図形 39"/>
          <p:cNvCxnSpPr>
            <a:cxnSpLocks noChangeShapeType="1"/>
            <a:stCxn id="16397" idx="3"/>
          </p:cNvCxnSpPr>
          <p:nvPr/>
        </p:nvCxnSpPr>
        <p:spPr bwMode="auto">
          <a:xfrm flipH="1" flipV="1">
            <a:off x="2571750" y="3429000"/>
            <a:ext cx="414338" cy="736600"/>
          </a:xfrm>
          <a:prstGeom prst="curvedConnector4">
            <a:avLst>
              <a:gd name="adj1" fmla="val -55255"/>
              <a:gd name="adj2" fmla="val 615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41" name="角丸四角形吹き出し 40"/>
          <p:cNvSpPr/>
          <p:nvPr/>
        </p:nvSpPr>
        <p:spPr bwMode="auto">
          <a:xfrm>
            <a:off x="3214688" y="2143125"/>
            <a:ext cx="2428875" cy="928688"/>
          </a:xfrm>
          <a:prstGeom prst="wedgeRoundRectCallout">
            <a:avLst>
              <a:gd name="adj1" fmla="val -67011"/>
              <a:gd name="adj2" fmla="val 113951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ja-JP" altLang="en-US" dirty="0">
                <a:ea typeface="ＭＳ Ｐゴシック" pitchFamily="50" charset="-128"/>
              </a:rPr>
              <a:t>状態を変えること</a:t>
            </a:r>
            <a:endParaRPr lang="en-US" altLang="ja-JP" dirty="0">
              <a:ea typeface="ＭＳ Ｐゴシック" pitchFamily="50" charset="-128"/>
            </a:endParaRPr>
          </a:p>
          <a:p>
            <a:pPr>
              <a:defRPr/>
            </a:pPr>
            <a:r>
              <a:rPr lang="ja-JP" altLang="en-US" dirty="0">
                <a:ea typeface="ＭＳ Ｐゴシック" pitchFamily="50" charset="-128"/>
              </a:rPr>
              <a:t>＝状態遷移</a:t>
            </a:r>
          </a:p>
        </p:txBody>
      </p:sp>
      <p:sp>
        <p:nvSpPr>
          <p:cNvPr id="32" name="角丸四角形吹き出し 31"/>
          <p:cNvSpPr/>
          <p:nvPr/>
        </p:nvSpPr>
        <p:spPr bwMode="auto">
          <a:xfrm>
            <a:off x="571500" y="4500563"/>
            <a:ext cx="2571750" cy="928687"/>
          </a:xfrm>
          <a:prstGeom prst="wedgeRoundRectCallout">
            <a:avLst>
              <a:gd name="adj1" fmla="val -37157"/>
              <a:gd name="adj2" fmla="val -73902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ja-JP" altLang="en-US" dirty="0">
                <a:ea typeface="ＭＳ Ｐゴシック" pitchFamily="50" charset="-128"/>
              </a:rPr>
              <a:t>メッセージの受信</a:t>
            </a:r>
            <a:endParaRPr lang="en-US" altLang="ja-JP" dirty="0">
              <a:ea typeface="ＭＳ Ｐゴシック" pitchFamily="50" charset="-128"/>
            </a:endParaRPr>
          </a:p>
          <a:p>
            <a:pPr>
              <a:defRPr/>
            </a:pPr>
            <a:r>
              <a:rPr lang="ja-JP" altLang="en-US" dirty="0">
                <a:ea typeface="ＭＳ Ｐゴシック" pitchFamily="50" charset="-128"/>
              </a:rPr>
              <a:t>＝イベントの受信</a:t>
            </a:r>
          </a:p>
        </p:txBody>
      </p:sp>
      <p:grpSp>
        <p:nvGrpSpPr>
          <p:cNvPr id="2" name="グループ化 46"/>
          <p:cNvGrpSpPr>
            <a:grpSpLocks/>
          </p:cNvGrpSpPr>
          <p:nvPr/>
        </p:nvGrpSpPr>
        <p:grpSpPr bwMode="auto">
          <a:xfrm>
            <a:off x="5000625" y="4286250"/>
            <a:ext cx="3319463" cy="1285875"/>
            <a:chOff x="1809750" y="2214554"/>
            <a:chExt cx="5568950" cy="2157421"/>
          </a:xfrm>
        </p:grpSpPr>
        <p:sp>
          <p:nvSpPr>
            <p:cNvPr id="16410" name="AutoShape 25"/>
            <p:cNvSpPr>
              <a:spLocks noChangeArrowheads="1"/>
            </p:cNvSpPr>
            <p:nvPr/>
          </p:nvSpPr>
          <p:spPr bwMode="auto">
            <a:xfrm>
              <a:off x="1809750" y="2997200"/>
              <a:ext cx="1366837" cy="129539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800"/>
                <a:t>ON</a:t>
              </a:r>
            </a:p>
          </p:txBody>
        </p:sp>
        <p:sp>
          <p:nvSpPr>
            <p:cNvPr id="16411" name="Line 33"/>
            <p:cNvSpPr>
              <a:spLocks noChangeShapeType="1"/>
            </p:cNvSpPr>
            <p:nvPr/>
          </p:nvSpPr>
          <p:spPr bwMode="auto">
            <a:xfrm>
              <a:off x="3203575" y="3357563"/>
              <a:ext cx="2808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ja-JP" altLang="en-US"/>
            </a:p>
          </p:txBody>
        </p:sp>
        <p:sp>
          <p:nvSpPr>
            <p:cNvPr id="16412" name="AutoShape 36"/>
            <p:cNvSpPr>
              <a:spLocks noChangeArrowheads="1"/>
            </p:cNvSpPr>
            <p:nvPr/>
          </p:nvSpPr>
          <p:spPr bwMode="auto">
            <a:xfrm>
              <a:off x="6011863" y="3068638"/>
              <a:ext cx="1366837" cy="130333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800"/>
                <a:t>OFF</a:t>
              </a:r>
            </a:p>
          </p:txBody>
        </p:sp>
        <p:sp>
          <p:nvSpPr>
            <p:cNvPr id="16413" name="Text Box 37"/>
            <p:cNvSpPr txBox="1">
              <a:spLocks noChangeArrowheads="1"/>
            </p:cNvSpPr>
            <p:nvPr/>
          </p:nvSpPr>
          <p:spPr bwMode="auto">
            <a:xfrm>
              <a:off x="3419474" y="3632200"/>
              <a:ext cx="2642525" cy="464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800"/>
                <a:t>step/changeShowState</a:t>
              </a:r>
            </a:p>
          </p:txBody>
        </p:sp>
        <p:sp>
          <p:nvSpPr>
            <p:cNvPr id="16414" name="Line 39"/>
            <p:cNvSpPr>
              <a:spLocks noChangeShapeType="1"/>
            </p:cNvSpPr>
            <p:nvPr/>
          </p:nvSpPr>
          <p:spPr bwMode="auto">
            <a:xfrm flipH="1" flipV="1">
              <a:off x="3203575" y="4005263"/>
              <a:ext cx="2808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ja-JP" altLang="en-US"/>
            </a:p>
          </p:txBody>
        </p:sp>
        <p:sp>
          <p:nvSpPr>
            <p:cNvPr id="16415" name="Text Box 40"/>
            <p:cNvSpPr txBox="1">
              <a:spLocks noChangeArrowheads="1"/>
            </p:cNvSpPr>
            <p:nvPr/>
          </p:nvSpPr>
          <p:spPr bwMode="auto">
            <a:xfrm>
              <a:off x="3454401" y="2984501"/>
              <a:ext cx="2642525" cy="464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800"/>
                <a:t>step/changeShowState</a:t>
              </a:r>
            </a:p>
          </p:txBody>
        </p:sp>
        <p:sp>
          <p:nvSpPr>
            <p:cNvPr id="16416" name="Oval 41"/>
            <p:cNvSpPr>
              <a:spLocks noChangeArrowheads="1"/>
            </p:cNvSpPr>
            <p:nvPr/>
          </p:nvSpPr>
          <p:spPr bwMode="auto">
            <a:xfrm>
              <a:off x="2341562" y="2214554"/>
              <a:ext cx="301612" cy="3049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800"/>
            </a:p>
          </p:txBody>
        </p:sp>
        <p:sp>
          <p:nvSpPr>
            <p:cNvPr id="16417" name="Line 42"/>
            <p:cNvSpPr>
              <a:spLocks noChangeShapeType="1"/>
            </p:cNvSpPr>
            <p:nvPr/>
          </p:nvSpPr>
          <p:spPr bwMode="auto">
            <a:xfrm>
              <a:off x="2484438" y="2360613"/>
              <a:ext cx="0" cy="6492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ja-JP" altLang="en-US"/>
            </a:p>
          </p:txBody>
        </p:sp>
      </p:grpSp>
      <p:sp>
        <p:nvSpPr>
          <p:cNvPr id="16406" name="テキスト ボックス 47"/>
          <p:cNvSpPr txBox="1">
            <a:spLocks noChangeArrowheads="1"/>
          </p:cNvSpPr>
          <p:nvPr/>
        </p:nvSpPr>
        <p:spPr bwMode="auto">
          <a:xfrm>
            <a:off x="5286375" y="3214688"/>
            <a:ext cx="31210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状態遷移を表現した図</a:t>
            </a:r>
            <a:endParaRPr lang="en-US" altLang="ja-JP"/>
          </a:p>
          <a:p>
            <a:r>
              <a:rPr lang="ja-JP" altLang="en-US"/>
              <a:t>＝状態遷移図</a:t>
            </a:r>
          </a:p>
        </p:txBody>
      </p:sp>
      <p:sp>
        <p:nvSpPr>
          <p:cNvPr id="16407" name="正方形/長方形 48"/>
          <p:cNvSpPr>
            <a:spLocks noChangeArrowheads="1"/>
          </p:cNvSpPr>
          <p:nvPr/>
        </p:nvSpPr>
        <p:spPr bwMode="auto">
          <a:xfrm>
            <a:off x="4786313" y="4071938"/>
            <a:ext cx="3786187" cy="17145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ja-JP" altLang="en-US"/>
          </a:p>
        </p:txBody>
      </p:sp>
      <p:cxnSp>
        <p:nvCxnSpPr>
          <p:cNvPr id="16408" name="直線コネクタ 50"/>
          <p:cNvCxnSpPr>
            <a:cxnSpLocks noChangeShapeType="1"/>
            <a:stCxn id="16400" idx="2"/>
          </p:cNvCxnSpPr>
          <p:nvPr/>
        </p:nvCxnSpPr>
        <p:spPr bwMode="auto">
          <a:xfrm rot="16200000" flipH="1">
            <a:off x="5087144" y="586582"/>
            <a:ext cx="1019175" cy="595153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</p:cxnSp>
      <p:cxnSp>
        <p:nvCxnSpPr>
          <p:cNvPr id="16409" name="直線コネクタ 52"/>
          <p:cNvCxnSpPr>
            <a:cxnSpLocks noChangeShapeType="1"/>
            <a:stCxn id="24" idx="4"/>
          </p:cNvCxnSpPr>
          <p:nvPr/>
        </p:nvCxnSpPr>
        <p:spPr bwMode="auto">
          <a:xfrm rot="16200000" flipH="1">
            <a:off x="2752725" y="3752850"/>
            <a:ext cx="1852613" cy="221456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ja-JP" altLang="en-US" smtClean="0"/>
              <a:t>状態遷移図</a:t>
            </a:r>
          </a:p>
        </p:txBody>
      </p:sp>
      <p:sp>
        <p:nvSpPr>
          <p:cNvPr id="17421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オブジェクトの状態とイベント受信による遷移を表現</a:t>
            </a:r>
          </a:p>
        </p:txBody>
      </p:sp>
      <p:sp>
        <p:nvSpPr>
          <p:cNvPr id="17422" name="AutoShape 25"/>
          <p:cNvSpPr>
            <a:spLocks noChangeArrowheads="1"/>
          </p:cNvSpPr>
          <p:nvPr/>
        </p:nvSpPr>
        <p:spPr bwMode="auto">
          <a:xfrm>
            <a:off x="1643063" y="4071938"/>
            <a:ext cx="1366837" cy="1295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800"/>
              <a:t>ON</a:t>
            </a:r>
          </a:p>
        </p:txBody>
      </p:sp>
      <p:sp>
        <p:nvSpPr>
          <p:cNvPr id="17423" name="Line 33"/>
          <p:cNvSpPr>
            <a:spLocks noChangeShapeType="1"/>
          </p:cNvSpPr>
          <p:nvPr/>
        </p:nvSpPr>
        <p:spPr bwMode="auto">
          <a:xfrm>
            <a:off x="3036888" y="4432300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7424" name="AutoShape 36"/>
          <p:cNvSpPr>
            <a:spLocks noChangeArrowheads="1"/>
          </p:cNvSpPr>
          <p:nvPr/>
        </p:nvSpPr>
        <p:spPr bwMode="auto">
          <a:xfrm>
            <a:off x="5845175" y="4143375"/>
            <a:ext cx="1366838" cy="13033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800"/>
              <a:t>OFF</a:t>
            </a:r>
          </a:p>
        </p:txBody>
      </p:sp>
      <p:sp>
        <p:nvSpPr>
          <p:cNvPr id="17425" name="Text Box 37"/>
          <p:cNvSpPr txBox="1">
            <a:spLocks noChangeArrowheads="1"/>
          </p:cNvSpPr>
          <p:nvPr/>
        </p:nvSpPr>
        <p:spPr bwMode="auto">
          <a:xfrm>
            <a:off x="3252788" y="4706938"/>
            <a:ext cx="2492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800"/>
              <a:t>step/changeShowState</a:t>
            </a:r>
          </a:p>
        </p:txBody>
      </p:sp>
      <p:sp>
        <p:nvSpPr>
          <p:cNvPr id="17426" name="Line 39"/>
          <p:cNvSpPr>
            <a:spLocks noChangeShapeType="1"/>
          </p:cNvSpPr>
          <p:nvPr/>
        </p:nvSpPr>
        <p:spPr bwMode="auto">
          <a:xfrm flipH="1" flipV="1">
            <a:off x="3036888" y="5080000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7427" name="Text Box 40"/>
          <p:cNvSpPr txBox="1">
            <a:spLocks noChangeArrowheads="1"/>
          </p:cNvSpPr>
          <p:nvPr/>
        </p:nvSpPr>
        <p:spPr bwMode="auto">
          <a:xfrm>
            <a:off x="3287713" y="4059238"/>
            <a:ext cx="2492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800"/>
              <a:t>step/changeShowState</a:t>
            </a:r>
          </a:p>
        </p:txBody>
      </p:sp>
      <p:sp>
        <p:nvSpPr>
          <p:cNvPr id="17428" name="Oval 41"/>
          <p:cNvSpPr>
            <a:spLocks noChangeArrowheads="1"/>
          </p:cNvSpPr>
          <p:nvPr/>
        </p:nvSpPr>
        <p:spPr bwMode="auto">
          <a:xfrm>
            <a:off x="2174875" y="3289300"/>
            <a:ext cx="301625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sz="1800"/>
          </a:p>
        </p:txBody>
      </p:sp>
      <p:sp>
        <p:nvSpPr>
          <p:cNvPr id="17429" name="Line 42"/>
          <p:cNvSpPr>
            <a:spLocks noChangeShapeType="1"/>
          </p:cNvSpPr>
          <p:nvPr/>
        </p:nvSpPr>
        <p:spPr bwMode="auto">
          <a:xfrm>
            <a:off x="2317750" y="3435350"/>
            <a:ext cx="0" cy="6492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ja-JP" altLang="en-US"/>
          </a:p>
        </p:txBody>
      </p:sp>
      <p:cxnSp>
        <p:nvCxnSpPr>
          <p:cNvPr id="17430" name="直線矢印コネクタ 12"/>
          <p:cNvCxnSpPr>
            <a:cxnSpLocks noChangeShapeType="1"/>
          </p:cNvCxnSpPr>
          <p:nvPr/>
        </p:nvCxnSpPr>
        <p:spPr bwMode="auto">
          <a:xfrm flipV="1">
            <a:off x="1143000" y="5286375"/>
            <a:ext cx="571500" cy="500063"/>
          </a:xfrm>
          <a:prstGeom prst="straightConnector1">
            <a:avLst/>
          </a:prstGeom>
          <a:noFill/>
          <a:ln w="25400" algn="ctr">
            <a:solidFill>
              <a:schemeClr val="tx2"/>
            </a:solidFill>
            <a:miter lim="800000"/>
            <a:headEnd/>
            <a:tailEnd type="arrow" w="med" len="med"/>
          </a:ln>
        </p:spPr>
      </p:cxnSp>
      <p:sp>
        <p:nvSpPr>
          <p:cNvPr id="17431" name="テキスト ボックス 13"/>
          <p:cNvSpPr txBox="1">
            <a:spLocks noChangeArrowheads="1"/>
          </p:cNvSpPr>
          <p:nvPr/>
        </p:nvSpPr>
        <p:spPr bwMode="auto">
          <a:xfrm>
            <a:off x="571500" y="5786438"/>
            <a:ext cx="800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>
                <a:solidFill>
                  <a:schemeClr val="tx2"/>
                </a:solidFill>
              </a:rPr>
              <a:t>状態</a:t>
            </a:r>
          </a:p>
        </p:txBody>
      </p:sp>
      <p:cxnSp>
        <p:nvCxnSpPr>
          <p:cNvPr id="17432" name="直線矢印コネクタ 15"/>
          <p:cNvCxnSpPr>
            <a:cxnSpLocks noChangeShapeType="1"/>
          </p:cNvCxnSpPr>
          <p:nvPr/>
        </p:nvCxnSpPr>
        <p:spPr bwMode="auto">
          <a:xfrm rot="16200000" flipV="1">
            <a:off x="4464844" y="5179219"/>
            <a:ext cx="571500" cy="357188"/>
          </a:xfrm>
          <a:prstGeom prst="straightConnector1">
            <a:avLst/>
          </a:prstGeom>
          <a:noFill/>
          <a:ln w="25400" algn="ctr">
            <a:solidFill>
              <a:schemeClr val="tx2"/>
            </a:solidFill>
            <a:miter lim="800000"/>
            <a:headEnd/>
            <a:tailEnd type="arrow" w="med" len="med"/>
          </a:ln>
        </p:spPr>
      </p:cxnSp>
      <p:cxnSp>
        <p:nvCxnSpPr>
          <p:cNvPr id="17433" name="直線矢印コネクタ 17"/>
          <p:cNvCxnSpPr>
            <a:cxnSpLocks noChangeShapeType="1"/>
          </p:cNvCxnSpPr>
          <p:nvPr/>
        </p:nvCxnSpPr>
        <p:spPr bwMode="auto">
          <a:xfrm rot="5400000">
            <a:off x="4786312" y="3429001"/>
            <a:ext cx="714375" cy="571500"/>
          </a:xfrm>
          <a:prstGeom prst="straightConnector1">
            <a:avLst/>
          </a:prstGeom>
          <a:noFill/>
          <a:ln w="25400" algn="ctr">
            <a:solidFill>
              <a:schemeClr val="tx2"/>
            </a:solidFill>
            <a:miter lim="800000"/>
            <a:headEnd/>
            <a:tailEnd type="arrow" w="med" len="med"/>
          </a:ln>
        </p:spPr>
      </p:cxnSp>
      <p:cxnSp>
        <p:nvCxnSpPr>
          <p:cNvPr id="17434" name="直線矢印コネクタ 19"/>
          <p:cNvCxnSpPr>
            <a:cxnSpLocks noChangeShapeType="1"/>
          </p:cNvCxnSpPr>
          <p:nvPr/>
        </p:nvCxnSpPr>
        <p:spPr bwMode="auto">
          <a:xfrm rot="10800000" flipV="1">
            <a:off x="2571750" y="3071813"/>
            <a:ext cx="642938" cy="357187"/>
          </a:xfrm>
          <a:prstGeom prst="straightConnector1">
            <a:avLst/>
          </a:prstGeom>
          <a:noFill/>
          <a:ln w="25400" algn="ctr">
            <a:solidFill>
              <a:schemeClr val="tx2"/>
            </a:solidFill>
            <a:miter lim="800000"/>
            <a:headEnd/>
            <a:tailEnd type="arrow" w="med" len="med"/>
          </a:ln>
        </p:spPr>
      </p:cxnSp>
      <p:sp>
        <p:nvSpPr>
          <p:cNvPr id="17435" name="テキスト ボックス 22"/>
          <p:cNvSpPr txBox="1">
            <a:spLocks noChangeArrowheads="1"/>
          </p:cNvSpPr>
          <p:nvPr/>
        </p:nvSpPr>
        <p:spPr bwMode="auto">
          <a:xfrm>
            <a:off x="3214688" y="2643188"/>
            <a:ext cx="2032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>
                <a:solidFill>
                  <a:schemeClr val="tx2"/>
                </a:solidFill>
              </a:rPr>
              <a:t>開始疑似状態</a:t>
            </a:r>
          </a:p>
        </p:txBody>
      </p:sp>
      <p:sp>
        <p:nvSpPr>
          <p:cNvPr id="17436" name="テキスト ボックス 23"/>
          <p:cNvSpPr txBox="1">
            <a:spLocks noChangeArrowheads="1"/>
          </p:cNvSpPr>
          <p:nvPr/>
        </p:nvSpPr>
        <p:spPr bwMode="auto">
          <a:xfrm>
            <a:off x="4714875" y="5643563"/>
            <a:ext cx="800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>
                <a:solidFill>
                  <a:schemeClr val="tx2"/>
                </a:solidFill>
              </a:rPr>
              <a:t>遷移</a:t>
            </a:r>
          </a:p>
        </p:txBody>
      </p:sp>
      <p:sp>
        <p:nvSpPr>
          <p:cNvPr id="17437" name="テキスト ボックス 24"/>
          <p:cNvSpPr txBox="1">
            <a:spLocks noChangeArrowheads="1"/>
          </p:cNvSpPr>
          <p:nvPr/>
        </p:nvSpPr>
        <p:spPr bwMode="auto">
          <a:xfrm>
            <a:off x="5357813" y="2928938"/>
            <a:ext cx="36115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>
                <a:solidFill>
                  <a:schemeClr val="tx2"/>
                </a:solidFill>
              </a:rPr>
              <a:t>イベント</a:t>
            </a:r>
            <a:r>
              <a:rPr lang="en-US" altLang="ja-JP">
                <a:solidFill>
                  <a:schemeClr val="tx2"/>
                </a:solidFill>
              </a:rPr>
              <a:t>[</a:t>
            </a:r>
            <a:r>
              <a:rPr lang="ja-JP" altLang="en-US">
                <a:solidFill>
                  <a:schemeClr val="tx2"/>
                </a:solidFill>
              </a:rPr>
              <a:t>ガード</a:t>
            </a:r>
            <a:r>
              <a:rPr lang="en-US" altLang="ja-JP">
                <a:solidFill>
                  <a:schemeClr val="tx2"/>
                </a:solidFill>
              </a:rPr>
              <a:t>]/</a:t>
            </a:r>
            <a:r>
              <a:rPr lang="ja-JP" altLang="en-US">
                <a:solidFill>
                  <a:schemeClr val="tx2"/>
                </a:solidFill>
              </a:rPr>
              <a:t>アクション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ja-JP" altLang="en-US" smtClean="0"/>
              <a:t>実装での表現</a:t>
            </a:r>
          </a:p>
        </p:txBody>
      </p:sp>
      <p:sp>
        <p:nvSpPr>
          <p:cNvPr id="18439" name="AutoShape 25"/>
          <p:cNvSpPr>
            <a:spLocks noChangeArrowheads="1"/>
          </p:cNvSpPr>
          <p:nvPr/>
        </p:nvSpPr>
        <p:spPr bwMode="auto">
          <a:xfrm>
            <a:off x="1714500" y="2500313"/>
            <a:ext cx="1366838" cy="1295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800"/>
              <a:t>ON</a:t>
            </a:r>
          </a:p>
        </p:txBody>
      </p:sp>
      <p:sp>
        <p:nvSpPr>
          <p:cNvPr id="18440" name="Line 33"/>
          <p:cNvSpPr>
            <a:spLocks noChangeShapeType="1"/>
          </p:cNvSpPr>
          <p:nvPr/>
        </p:nvSpPr>
        <p:spPr bwMode="auto">
          <a:xfrm>
            <a:off x="3108325" y="2860675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8441" name="AutoShape 36"/>
          <p:cNvSpPr>
            <a:spLocks noChangeArrowheads="1"/>
          </p:cNvSpPr>
          <p:nvPr/>
        </p:nvSpPr>
        <p:spPr bwMode="auto">
          <a:xfrm>
            <a:off x="5916613" y="2571750"/>
            <a:ext cx="1366837" cy="13033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800"/>
              <a:t>OFF</a:t>
            </a:r>
          </a:p>
        </p:txBody>
      </p:sp>
      <p:sp>
        <p:nvSpPr>
          <p:cNvPr id="18442" name="Text Box 37"/>
          <p:cNvSpPr txBox="1">
            <a:spLocks noChangeArrowheads="1"/>
          </p:cNvSpPr>
          <p:nvPr/>
        </p:nvSpPr>
        <p:spPr bwMode="auto">
          <a:xfrm>
            <a:off x="3324225" y="3135313"/>
            <a:ext cx="2492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800"/>
              <a:t>step/changeShowState</a:t>
            </a:r>
          </a:p>
        </p:txBody>
      </p:sp>
      <p:sp>
        <p:nvSpPr>
          <p:cNvPr id="18443" name="Line 39"/>
          <p:cNvSpPr>
            <a:spLocks noChangeShapeType="1"/>
          </p:cNvSpPr>
          <p:nvPr/>
        </p:nvSpPr>
        <p:spPr bwMode="auto">
          <a:xfrm flipH="1" flipV="1">
            <a:off x="3108325" y="3508375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8444" name="Text Box 40"/>
          <p:cNvSpPr txBox="1">
            <a:spLocks noChangeArrowheads="1"/>
          </p:cNvSpPr>
          <p:nvPr/>
        </p:nvSpPr>
        <p:spPr bwMode="auto">
          <a:xfrm>
            <a:off x="3359150" y="2487613"/>
            <a:ext cx="2492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800"/>
              <a:t>step/changeShowState</a:t>
            </a:r>
          </a:p>
        </p:txBody>
      </p:sp>
      <p:sp>
        <p:nvSpPr>
          <p:cNvPr id="18445" name="Oval 41"/>
          <p:cNvSpPr>
            <a:spLocks noChangeArrowheads="1"/>
          </p:cNvSpPr>
          <p:nvPr/>
        </p:nvSpPr>
        <p:spPr bwMode="auto">
          <a:xfrm>
            <a:off x="2246313" y="1717675"/>
            <a:ext cx="301625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sz="1800"/>
          </a:p>
        </p:txBody>
      </p:sp>
      <p:sp>
        <p:nvSpPr>
          <p:cNvPr id="18446" name="Line 42"/>
          <p:cNvSpPr>
            <a:spLocks noChangeShapeType="1"/>
          </p:cNvSpPr>
          <p:nvPr/>
        </p:nvSpPr>
        <p:spPr bwMode="auto">
          <a:xfrm>
            <a:off x="2389188" y="1863725"/>
            <a:ext cx="0" cy="6492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8447" name="テキスト ボックス 13"/>
          <p:cNvSpPr txBox="1">
            <a:spLocks noChangeArrowheads="1"/>
          </p:cNvSpPr>
          <p:nvPr/>
        </p:nvSpPr>
        <p:spPr bwMode="auto">
          <a:xfrm>
            <a:off x="1071563" y="4357688"/>
            <a:ext cx="7286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/>
              <a:t>状態＝インスタンス変数で表現</a:t>
            </a:r>
            <a:endParaRPr lang="en-US" altLang="ja-JP"/>
          </a:p>
          <a:p>
            <a:r>
              <a:rPr lang="ja-JP" altLang="en-US"/>
              <a:t>イベント＝公開メソッドの呼び出しで表現</a:t>
            </a:r>
            <a:endParaRPr lang="en-US" altLang="ja-JP"/>
          </a:p>
          <a:p>
            <a:r>
              <a:rPr lang="ja-JP" altLang="en-US"/>
              <a:t>アクション＝非公開メソッドの呼び出しで表現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3200" smtClean="0">
                <a:latin typeface="ＭＳ Ｐゴシック" charset="-128"/>
              </a:rPr>
              <a:t>状態遷移モデルの有用性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sz="2800" smtClean="0">
                <a:latin typeface="ＭＳ Ｐゴシック" charset="-128"/>
              </a:rPr>
              <a:t>完全に機能するプログラムを作り，それを証明するため（状態遷移モデルは等価性を数学で証明できる）</a:t>
            </a:r>
          </a:p>
          <a:p>
            <a:pPr eaLnBrk="1" hangingPunct="1"/>
            <a:r>
              <a:rPr lang="ja-JP" altLang="en-US" sz="2800" smtClean="0">
                <a:latin typeface="ＭＳ Ｐゴシック" charset="-128"/>
              </a:rPr>
              <a:t>正しいプログラムの構造を決めるため</a:t>
            </a:r>
          </a:p>
          <a:p>
            <a:pPr lvl="1" eaLnBrk="1" hangingPunct="1"/>
            <a:r>
              <a:rPr lang="ja-JP" altLang="en-US" sz="2400" smtClean="0">
                <a:latin typeface="ＭＳ Ｐゴシック" charset="-128"/>
              </a:rPr>
              <a:t>フラグと状態は異なる（</a:t>
            </a:r>
            <a:r>
              <a:rPr lang="en-US" altLang="ja-JP" sz="2400" smtClean="0">
                <a:latin typeface="ＭＳ Ｐゴシック" charset="-128"/>
              </a:rPr>
              <a:t>C</a:t>
            </a:r>
            <a:r>
              <a:rPr lang="ja-JP" altLang="en-US" sz="2400" smtClean="0">
                <a:latin typeface="ＭＳ Ｐゴシック" charset="-128"/>
              </a:rPr>
              <a:t>言語プログラミング演習，若林糧，日経ＢＰ社，２０００　，１章）</a:t>
            </a:r>
          </a:p>
          <a:p>
            <a:pPr lvl="2" eaLnBrk="1" hangingPunct="1"/>
            <a:r>
              <a:rPr lang="ja-JP" altLang="en-US" smtClean="0">
                <a:latin typeface="ＭＳ Ｐゴシック" charset="-128"/>
              </a:rPr>
              <a:t>誤ったプログラム構造である→フラグが必要になる</a:t>
            </a:r>
          </a:p>
          <a:p>
            <a:pPr lvl="2" eaLnBrk="1" hangingPunct="1"/>
            <a:r>
              <a:rPr lang="ja-JP" altLang="en-US" smtClean="0">
                <a:latin typeface="ＭＳ Ｐゴシック" charset="-128"/>
              </a:rPr>
              <a:t>状態変数を使用する→プログラムの構造が決まる</a:t>
            </a:r>
          </a:p>
          <a:p>
            <a:pPr lvl="2" eaLnBrk="1" hangingPunct="1"/>
            <a:r>
              <a:rPr lang="ja-JP" altLang="en-US" smtClean="0">
                <a:latin typeface="ＭＳ Ｐゴシック" charset="-128"/>
              </a:rPr>
              <a:t>フラグを使ったプログラムはバグが発生しやすい</a:t>
            </a:r>
            <a:endParaRPr lang="en-US" altLang="ja-JP" smtClean="0">
              <a:latin typeface="ＭＳ Ｐゴシック" charset="-128"/>
            </a:endParaRPr>
          </a:p>
          <a:p>
            <a:pPr eaLnBrk="1" hangingPunct="1"/>
            <a:r>
              <a:rPr lang="ja-JP" altLang="en-US" sz="2800" smtClean="0">
                <a:latin typeface="ＭＳ Ｐゴシック" charset="-128"/>
              </a:rPr>
              <a:t>テストがしやすいため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198</Words>
  <Application>Microsoft Office PowerPoint</Application>
  <PresentationFormat>画面に合わせる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オブジェクト指向プログラミング </vt:lpstr>
      <vt:lpstr>オブジェクトの状態と遷移の設計</vt:lpstr>
      <vt:lpstr>状態モデル</vt:lpstr>
      <vt:lpstr>状態モデル</vt:lpstr>
      <vt:lpstr>状態遷移図</vt:lpstr>
      <vt:lpstr>実装での表現</vt:lpstr>
      <vt:lpstr>状態遷移モデルの有用性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オブジェクト指向プログラミング </dc:title>
  <dc:creator>macchan</dc:creator>
  <cp:lastModifiedBy>macchan</cp:lastModifiedBy>
  <cp:revision>6</cp:revision>
  <dcterms:created xsi:type="dcterms:W3CDTF">2010-05-24T05:51:08Z</dcterms:created>
  <dcterms:modified xsi:type="dcterms:W3CDTF">2010-05-24T06:31:41Z</dcterms:modified>
</cp:coreProperties>
</file>