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2" r:id="rId2"/>
    <p:sldId id="275" r:id="rId3"/>
    <p:sldId id="276" r:id="rId4"/>
    <p:sldId id="277" r:id="rId5"/>
    <p:sldId id="278" r:id="rId6"/>
    <p:sldId id="274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3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9E2A8-7988-4F3B-B09B-CD43FE6F5C86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3F414-0D1B-4CBF-99DF-29A7280587B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764E16-D7D0-4F88-82CA-171A01710259}" type="slidenum">
              <a:rPr lang="en-US" altLang="ja-JP" smtClean="0">
                <a:ea typeface="ＭＳ Ｐゴシック" charset="-128"/>
              </a:rPr>
              <a:pPr/>
              <a:t>6</a:t>
            </a:fld>
            <a:endParaRPr lang="en-US" altLang="ja-JP" smtClean="0">
              <a:ea typeface="ＭＳ Ｐゴシック" charset="-128"/>
            </a:endParaRPr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EE5D-7CA6-4745-B62A-6A7AECB7B89A}" type="datetimeFigureOut">
              <a:rPr kumimoji="1" lang="ja-JP" altLang="en-US" smtClean="0"/>
              <a:pPr/>
              <a:t>2010/5/24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637ED-70C8-46D9-873B-3A12D0AB80C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オブジェクト指向プログラミング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ＯＯ編　</a:t>
            </a:r>
            <a:r>
              <a:rPr lang="ja-JP" altLang="en-US" dirty="0" smtClean="0"/>
              <a:t>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回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先週の課題</a:t>
            </a:r>
          </a:p>
        </p:txBody>
      </p:sp>
      <p:sp>
        <p:nvSpPr>
          <p:cNvPr id="10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888288" cy="4824413"/>
          </a:xfrm>
        </p:spPr>
        <p:txBody>
          <a:bodyPr/>
          <a:lstStyle/>
          <a:p>
            <a:pPr eaLnBrk="1" hangingPunct="1"/>
            <a:r>
              <a:rPr lang="ja-JP" altLang="en-US" sz="2000" smtClean="0"/>
              <a:t>変数名に気をつける</a:t>
            </a:r>
          </a:p>
          <a:p>
            <a:pPr lvl="1" eaLnBrk="1" hangingPunct="1"/>
            <a:r>
              <a:rPr lang="en-US" altLang="ja-JP" sz="2000" smtClean="0"/>
              <a:t>x1, y1, x2, y2 ??</a:t>
            </a:r>
          </a:p>
          <a:p>
            <a:pPr eaLnBrk="1" hangingPunct="1"/>
            <a:r>
              <a:rPr lang="ja-JP" altLang="en-US" sz="2000" smtClean="0"/>
              <a:t>変数の宣言は</a:t>
            </a:r>
            <a:r>
              <a:rPr lang="en-US" altLang="ja-JP" sz="2000" smtClean="0"/>
              <a:t>1</a:t>
            </a:r>
            <a:r>
              <a:rPr lang="ja-JP" altLang="en-US" sz="2000" smtClean="0"/>
              <a:t>行で書かない（</a:t>
            </a:r>
            <a:r>
              <a:rPr lang="en-US" altLang="ja-JP" sz="2000" smtClean="0"/>
              <a:t>Java</a:t>
            </a:r>
            <a:r>
              <a:rPr lang="ja-JP" altLang="en-US" sz="2000" smtClean="0"/>
              <a:t>コード規約＝紳士協定）</a:t>
            </a:r>
          </a:p>
          <a:p>
            <a:pPr lvl="1" eaLnBrk="1" hangingPunct="1"/>
            <a:r>
              <a:rPr lang="en-US" altLang="ja-JP" sz="2000" smtClean="0"/>
              <a:t>×</a:t>
            </a:r>
          </a:p>
          <a:p>
            <a:pPr lvl="2" eaLnBrk="1" hangingPunct="1"/>
            <a:r>
              <a:rPr lang="en-US" altLang="ja-JP" sz="2000" smtClean="0"/>
              <a:t>int x, y, z;</a:t>
            </a:r>
          </a:p>
          <a:p>
            <a:pPr lvl="1" eaLnBrk="1" hangingPunct="1"/>
            <a:r>
              <a:rPr lang="en-US" altLang="ja-JP" sz="2000" smtClean="0"/>
              <a:t>○ </a:t>
            </a:r>
          </a:p>
          <a:p>
            <a:pPr lvl="2" eaLnBrk="1" hangingPunct="1"/>
            <a:r>
              <a:rPr lang="en-US" altLang="ja-JP" sz="2000" smtClean="0"/>
              <a:t>int x;</a:t>
            </a:r>
          </a:p>
          <a:p>
            <a:pPr lvl="2" eaLnBrk="1" hangingPunct="1"/>
            <a:r>
              <a:rPr lang="en-US" altLang="ja-JP" sz="2000" smtClean="0"/>
              <a:t>int y;</a:t>
            </a:r>
          </a:p>
          <a:p>
            <a:pPr eaLnBrk="1" hangingPunct="1"/>
            <a:r>
              <a:rPr lang="ja-JP" altLang="en-US" sz="2000" smtClean="0"/>
              <a:t>カプセル化をする</a:t>
            </a:r>
          </a:p>
          <a:p>
            <a:pPr lvl="1" eaLnBrk="1" hangingPunct="1"/>
            <a:r>
              <a:rPr lang="en-US" altLang="ja-JP" sz="2000" smtClean="0"/>
              <a:t>private int x;</a:t>
            </a:r>
          </a:p>
          <a:p>
            <a:pPr eaLnBrk="1" hangingPunct="1"/>
            <a:r>
              <a:rPr lang="ja-JP" altLang="en-US" sz="2400" smtClean="0"/>
              <a:t>メソッドをどこに作るか，インターフェイスをどうするかを良く考える</a:t>
            </a:r>
          </a:p>
          <a:p>
            <a:pPr lvl="1" eaLnBrk="1" hangingPunct="1"/>
            <a:r>
              <a:rPr lang="ja-JP" altLang="en-US" sz="2000" smtClean="0"/>
              <a:t>ユーザの視点と実装のしやすさ，拡張性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ja-JP" altLang="en-US" smtClean="0"/>
              <a:t>どういうデータにするか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14875" y="3357563"/>
            <a:ext cx="3459163" cy="2308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lt"/>
                <a:ea typeface="ＭＳ Ｐゴシック" pitchFamily="50" charset="-128"/>
              </a:rPr>
              <a:t>public class Rectangle{</a:t>
            </a:r>
          </a:p>
          <a:p>
            <a:pPr>
              <a:defRPr/>
            </a:pPr>
            <a:r>
              <a:rPr lang="en-US" altLang="ja-JP" dirty="0">
                <a:latin typeface="+mn-lt"/>
                <a:ea typeface="ＭＳ Ｐゴシック" pitchFamily="50" charset="-128"/>
              </a:rPr>
              <a:t>   private </a:t>
            </a:r>
            <a:r>
              <a:rPr lang="en-US" altLang="ja-JP" dirty="0" err="1">
                <a:latin typeface="+mn-lt"/>
                <a:ea typeface="ＭＳ Ｐゴシック" pitchFamily="50" charset="-128"/>
              </a:rPr>
              <a:t>int</a:t>
            </a:r>
            <a:r>
              <a:rPr lang="en-US" altLang="ja-JP" dirty="0">
                <a:latin typeface="+mn-lt"/>
                <a:ea typeface="ＭＳ Ｐゴシック" pitchFamily="50" charset="-128"/>
              </a:rPr>
              <a:t> </a:t>
            </a:r>
            <a:r>
              <a:rPr lang="en-US" altLang="ja-JP" dirty="0" err="1">
                <a:latin typeface="+mn-lt"/>
                <a:ea typeface="ＭＳ Ｐゴシック" pitchFamily="50" charset="-128"/>
              </a:rPr>
              <a:t>topLeftX</a:t>
            </a:r>
            <a:r>
              <a:rPr lang="en-US" altLang="ja-JP" dirty="0">
                <a:latin typeface="+mn-lt"/>
                <a:ea typeface="ＭＳ Ｐゴシック" pitchFamily="50" charset="-128"/>
              </a:rPr>
              <a:t>;</a:t>
            </a:r>
          </a:p>
          <a:p>
            <a:pPr>
              <a:defRPr/>
            </a:pPr>
            <a:r>
              <a:rPr lang="en-US" altLang="ja-JP" dirty="0">
                <a:latin typeface="+mn-lt"/>
                <a:ea typeface="ＭＳ Ｐゴシック" pitchFamily="50" charset="-128"/>
              </a:rPr>
              <a:t>   private </a:t>
            </a:r>
            <a:r>
              <a:rPr lang="en-US" altLang="ja-JP" dirty="0" err="1">
                <a:latin typeface="+mn-lt"/>
                <a:ea typeface="ＭＳ Ｐゴシック" pitchFamily="50" charset="-128"/>
              </a:rPr>
              <a:t>int</a:t>
            </a:r>
            <a:r>
              <a:rPr lang="en-US" altLang="ja-JP" dirty="0">
                <a:latin typeface="+mn-lt"/>
                <a:ea typeface="ＭＳ Ｐゴシック" pitchFamily="50" charset="-128"/>
              </a:rPr>
              <a:t> </a:t>
            </a:r>
            <a:r>
              <a:rPr lang="en-US" altLang="ja-JP" dirty="0" err="1">
                <a:latin typeface="+mn-lt"/>
                <a:ea typeface="ＭＳ Ｐゴシック" pitchFamily="50" charset="-128"/>
              </a:rPr>
              <a:t>topLeftY</a:t>
            </a:r>
            <a:r>
              <a:rPr lang="en-US" altLang="ja-JP" dirty="0">
                <a:latin typeface="+mn-lt"/>
                <a:ea typeface="ＭＳ Ｐゴシック" pitchFamily="50" charset="-128"/>
              </a:rPr>
              <a:t>;</a:t>
            </a:r>
          </a:p>
          <a:p>
            <a:pPr>
              <a:defRPr/>
            </a:pPr>
            <a:r>
              <a:rPr lang="en-US" altLang="ja-JP" dirty="0">
                <a:ea typeface="ＭＳ Ｐゴシック" pitchFamily="50" charset="-128"/>
              </a:rPr>
              <a:t>   private </a:t>
            </a:r>
            <a:r>
              <a:rPr lang="en-US" altLang="ja-JP" dirty="0" err="1">
                <a:ea typeface="ＭＳ Ｐゴシック" pitchFamily="50" charset="-128"/>
              </a:rPr>
              <a:t>int</a:t>
            </a:r>
            <a:r>
              <a:rPr lang="en-US" altLang="ja-JP" dirty="0">
                <a:ea typeface="ＭＳ Ｐゴシック" pitchFamily="50" charset="-128"/>
              </a:rPr>
              <a:t> </a:t>
            </a:r>
            <a:r>
              <a:rPr lang="en-US" altLang="ja-JP" dirty="0" err="1">
                <a:ea typeface="ＭＳ Ｐゴシック" pitchFamily="50" charset="-128"/>
              </a:rPr>
              <a:t>btmRightX</a:t>
            </a:r>
            <a:r>
              <a:rPr lang="en-US" altLang="ja-JP" dirty="0">
                <a:ea typeface="ＭＳ Ｐゴシック" pitchFamily="50" charset="-128"/>
              </a:rPr>
              <a:t>;</a:t>
            </a:r>
          </a:p>
          <a:p>
            <a:pPr>
              <a:defRPr/>
            </a:pPr>
            <a:r>
              <a:rPr lang="en-US" altLang="ja-JP" dirty="0">
                <a:ea typeface="ＭＳ Ｐゴシック" pitchFamily="50" charset="-128"/>
              </a:rPr>
              <a:t>   private </a:t>
            </a:r>
            <a:r>
              <a:rPr lang="en-US" altLang="ja-JP" dirty="0" err="1">
                <a:ea typeface="ＭＳ Ｐゴシック" pitchFamily="50" charset="-128"/>
              </a:rPr>
              <a:t>int</a:t>
            </a:r>
            <a:r>
              <a:rPr lang="en-US" altLang="ja-JP" dirty="0">
                <a:ea typeface="ＭＳ Ｐゴシック" pitchFamily="50" charset="-128"/>
              </a:rPr>
              <a:t> </a:t>
            </a:r>
            <a:r>
              <a:rPr lang="en-US" altLang="ja-JP" dirty="0" err="1">
                <a:ea typeface="ＭＳ Ｐゴシック" pitchFamily="50" charset="-128"/>
              </a:rPr>
              <a:t>btmRightY</a:t>
            </a:r>
            <a:r>
              <a:rPr lang="en-US" altLang="ja-JP" dirty="0">
                <a:ea typeface="ＭＳ Ｐゴシック" pitchFamily="50" charset="-128"/>
              </a:rPr>
              <a:t>;</a:t>
            </a:r>
          </a:p>
          <a:p>
            <a:pPr>
              <a:defRPr/>
            </a:pPr>
            <a:r>
              <a:rPr lang="en-US" altLang="ja-JP" dirty="0">
                <a:latin typeface="+mn-lt"/>
                <a:ea typeface="ＭＳ Ｐゴシック" pitchFamily="50" charset="-128"/>
              </a:rPr>
              <a:t>}</a:t>
            </a:r>
            <a:endParaRPr lang="ja-JP" altLang="en-US" dirty="0">
              <a:latin typeface="+mn-lt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00125" y="3357563"/>
            <a:ext cx="3298825" cy="2308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lt"/>
                <a:ea typeface="ＭＳ Ｐゴシック" pitchFamily="50" charset="-128"/>
              </a:rPr>
              <a:t>public class Rectangle{</a:t>
            </a:r>
          </a:p>
          <a:p>
            <a:pPr>
              <a:defRPr/>
            </a:pPr>
            <a:r>
              <a:rPr lang="en-US" altLang="ja-JP" dirty="0">
                <a:latin typeface="+mn-lt"/>
                <a:ea typeface="ＭＳ Ｐゴシック" pitchFamily="50" charset="-128"/>
              </a:rPr>
              <a:t>   private </a:t>
            </a:r>
            <a:r>
              <a:rPr lang="en-US" altLang="ja-JP" dirty="0" err="1">
                <a:latin typeface="+mn-lt"/>
                <a:ea typeface="ＭＳ Ｐゴシック" pitchFamily="50" charset="-128"/>
              </a:rPr>
              <a:t>int</a:t>
            </a:r>
            <a:r>
              <a:rPr lang="en-US" altLang="ja-JP" dirty="0">
                <a:latin typeface="+mn-lt"/>
                <a:ea typeface="ＭＳ Ｐゴシック" pitchFamily="50" charset="-128"/>
              </a:rPr>
              <a:t> x;</a:t>
            </a:r>
          </a:p>
          <a:p>
            <a:pPr>
              <a:defRPr/>
            </a:pPr>
            <a:r>
              <a:rPr lang="en-US" altLang="ja-JP" dirty="0">
                <a:latin typeface="+mn-lt"/>
                <a:ea typeface="ＭＳ Ｐゴシック" pitchFamily="50" charset="-128"/>
              </a:rPr>
              <a:t>   private </a:t>
            </a:r>
            <a:r>
              <a:rPr lang="en-US" altLang="ja-JP" dirty="0" err="1">
                <a:latin typeface="+mn-lt"/>
                <a:ea typeface="ＭＳ Ｐゴシック" pitchFamily="50" charset="-128"/>
              </a:rPr>
              <a:t>int</a:t>
            </a:r>
            <a:r>
              <a:rPr lang="en-US" altLang="ja-JP" dirty="0">
                <a:latin typeface="+mn-lt"/>
                <a:ea typeface="ＭＳ Ｐゴシック" pitchFamily="50" charset="-128"/>
              </a:rPr>
              <a:t> y;</a:t>
            </a:r>
          </a:p>
          <a:p>
            <a:pPr>
              <a:defRPr/>
            </a:pPr>
            <a:r>
              <a:rPr lang="en-US" altLang="ja-JP" dirty="0">
                <a:ea typeface="ＭＳ Ｐゴシック" pitchFamily="50" charset="-128"/>
              </a:rPr>
              <a:t>   private </a:t>
            </a:r>
            <a:r>
              <a:rPr lang="en-US" altLang="ja-JP" dirty="0" err="1">
                <a:ea typeface="ＭＳ Ｐゴシック" pitchFamily="50" charset="-128"/>
              </a:rPr>
              <a:t>int</a:t>
            </a:r>
            <a:r>
              <a:rPr lang="en-US" altLang="ja-JP" dirty="0">
                <a:ea typeface="ＭＳ Ｐゴシック" pitchFamily="50" charset="-128"/>
              </a:rPr>
              <a:t> width;</a:t>
            </a:r>
          </a:p>
          <a:p>
            <a:pPr>
              <a:defRPr/>
            </a:pPr>
            <a:r>
              <a:rPr lang="en-US" altLang="ja-JP" dirty="0">
                <a:ea typeface="ＭＳ Ｐゴシック" pitchFamily="50" charset="-128"/>
              </a:rPr>
              <a:t>   private </a:t>
            </a:r>
            <a:r>
              <a:rPr lang="en-US" altLang="ja-JP" dirty="0" err="1">
                <a:ea typeface="ＭＳ Ｐゴシック" pitchFamily="50" charset="-128"/>
              </a:rPr>
              <a:t>int</a:t>
            </a:r>
            <a:r>
              <a:rPr lang="en-US" altLang="ja-JP" dirty="0">
                <a:ea typeface="ＭＳ Ｐゴシック" pitchFamily="50" charset="-128"/>
              </a:rPr>
              <a:t> height;</a:t>
            </a:r>
            <a:endParaRPr lang="en-US" altLang="ja-JP" dirty="0">
              <a:latin typeface="+mn-lt"/>
              <a:ea typeface="ＭＳ Ｐゴシック" pitchFamily="50" charset="-128"/>
            </a:endParaRPr>
          </a:p>
          <a:p>
            <a:pPr>
              <a:defRPr/>
            </a:pPr>
            <a:r>
              <a:rPr lang="en-US" altLang="ja-JP" dirty="0">
                <a:latin typeface="+mn-lt"/>
                <a:ea typeface="ＭＳ Ｐゴシック" pitchFamily="50" charset="-128"/>
              </a:rPr>
              <a:t>}</a:t>
            </a:r>
            <a:endParaRPr lang="ja-JP" altLang="en-US" dirty="0">
              <a:latin typeface="+mn-lt"/>
              <a:ea typeface="ＭＳ Ｐゴシック" pitchFamily="50" charset="-128"/>
            </a:endParaRPr>
          </a:p>
        </p:txBody>
      </p:sp>
      <p:sp>
        <p:nvSpPr>
          <p:cNvPr id="11279" name="正方形/長方形 5"/>
          <p:cNvSpPr>
            <a:spLocks noChangeArrowheads="1"/>
          </p:cNvSpPr>
          <p:nvPr/>
        </p:nvSpPr>
        <p:spPr bwMode="auto">
          <a:xfrm>
            <a:off x="1428750" y="1428750"/>
            <a:ext cx="1785938" cy="1428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86313" y="1428750"/>
            <a:ext cx="3609975" cy="1570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lt"/>
                <a:ea typeface="ＭＳ Ｐゴシック" pitchFamily="50" charset="-128"/>
              </a:rPr>
              <a:t>public class Rectangle{</a:t>
            </a:r>
          </a:p>
          <a:p>
            <a:pPr>
              <a:defRPr/>
            </a:pPr>
            <a:r>
              <a:rPr lang="en-US" altLang="ja-JP" dirty="0">
                <a:latin typeface="+mn-lt"/>
                <a:ea typeface="ＭＳ Ｐゴシック" pitchFamily="50" charset="-128"/>
              </a:rPr>
              <a:t>   private Point </a:t>
            </a:r>
            <a:r>
              <a:rPr lang="en-US" altLang="ja-JP" dirty="0" err="1">
                <a:latin typeface="+mn-lt"/>
                <a:ea typeface="ＭＳ Ｐゴシック" pitchFamily="50" charset="-128"/>
              </a:rPr>
              <a:t>topLeft</a:t>
            </a:r>
            <a:r>
              <a:rPr lang="en-US" altLang="ja-JP" dirty="0">
                <a:latin typeface="+mn-lt"/>
                <a:ea typeface="ＭＳ Ｐゴシック" pitchFamily="50" charset="-128"/>
              </a:rPr>
              <a:t>;</a:t>
            </a:r>
          </a:p>
          <a:p>
            <a:pPr>
              <a:defRPr/>
            </a:pPr>
            <a:r>
              <a:rPr lang="en-US" altLang="ja-JP" dirty="0">
                <a:latin typeface="+mn-lt"/>
                <a:ea typeface="ＭＳ Ｐゴシック" pitchFamily="50" charset="-128"/>
              </a:rPr>
              <a:t>   private Point </a:t>
            </a:r>
            <a:r>
              <a:rPr lang="en-US" altLang="ja-JP" dirty="0" err="1">
                <a:latin typeface="+mn-lt"/>
                <a:ea typeface="ＭＳ Ｐゴシック" pitchFamily="50" charset="-128"/>
              </a:rPr>
              <a:t>btmRight</a:t>
            </a:r>
            <a:r>
              <a:rPr lang="en-US" altLang="ja-JP" dirty="0">
                <a:latin typeface="+mn-lt"/>
                <a:ea typeface="ＭＳ Ｐゴシック" pitchFamily="50" charset="-128"/>
              </a:rPr>
              <a:t>;</a:t>
            </a:r>
          </a:p>
          <a:p>
            <a:pPr>
              <a:defRPr/>
            </a:pPr>
            <a:r>
              <a:rPr lang="en-US" altLang="ja-JP" dirty="0">
                <a:latin typeface="+mn-lt"/>
                <a:ea typeface="ＭＳ Ｐゴシック" pitchFamily="50" charset="-128"/>
              </a:rPr>
              <a:t>}</a:t>
            </a:r>
            <a:endParaRPr lang="ja-JP" altLang="en-US" dirty="0">
              <a:latin typeface="+mn-lt"/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ユーザの視点と実装の視点</a:t>
            </a:r>
          </a:p>
        </p:txBody>
      </p:sp>
      <p:sp>
        <p:nvSpPr>
          <p:cNvPr id="12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888288" cy="49672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ja-JP" sz="1600" smtClean="0"/>
              <a:t>public class Rectangle{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16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ja-JP" sz="1600" smtClean="0"/>
              <a:t>     //</a:t>
            </a:r>
            <a:r>
              <a:rPr lang="ja-JP" altLang="en-US" sz="1600" smtClean="0"/>
              <a:t>左上</a:t>
            </a:r>
          </a:p>
          <a:p>
            <a:pPr eaLnBrk="1" hangingPunct="1">
              <a:buFont typeface="Wingdings" pitchFamily="2" charset="2"/>
              <a:buNone/>
            </a:pPr>
            <a:r>
              <a:rPr lang="ja-JP" altLang="en-US" sz="1600" smtClean="0"/>
              <a:t>    </a:t>
            </a:r>
            <a:r>
              <a:rPr lang="en-US" altLang="ja-JP" sz="1600" smtClean="0"/>
              <a:t>private int x1;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sz="1600" smtClean="0"/>
              <a:t>    private int y1;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sz="1600" smtClean="0"/>
              <a:t>    //</a:t>
            </a:r>
            <a:r>
              <a:rPr lang="ja-JP" altLang="en-US" sz="1600" smtClean="0"/>
              <a:t>右下</a:t>
            </a:r>
          </a:p>
          <a:p>
            <a:pPr eaLnBrk="1" hangingPunct="1">
              <a:buFont typeface="Wingdings" pitchFamily="2" charset="2"/>
              <a:buNone/>
            </a:pPr>
            <a:r>
              <a:rPr lang="ja-JP" altLang="en-US" sz="1600" smtClean="0"/>
              <a:t>    </a:t>
            </a:r>
            <a:r>
              <a:rPr lang="en-US" altLang="ja-JP" sz="1600" smtClean="0"/>
              <a:t>private int x2;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sz="1600" smtClean="0"/>
              <a:t>    private int y2;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16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ja-JP" sz="1600" smtClean="0"/>
              <a:t>    public void initialize(int x, int y, int width, int height){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sz="1600" smtClean="0"/>
              <a:t>       x1 = x;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sz="1600" smtClean="0"/>
              <a:t>       y1 = y;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sz="1600" smtClean="0"/>
              <a:t>       x2 = x + width;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sz="1600" smtClean="0"/>
              <a:t>       y2 = y + height;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sz="1600" smtClean="0"/>
              <a:t>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sz="1600" smtClean="0"/>
              <a:t>}</a:t>
            </a:r>
          </a:p>
        </p:txBody>
      </p:sp>
      <p:sp>
        <p:nvSpPr>
          <p:cNvPr id="12303" name="Line 4"/>
          <p:cNvSpPr>
            <a:spLocks noChangeShapeType="1"/>
          </p:cNvSpPr>
          <p:nvPr/>
        </p:nvSpPr>
        <p:spPr bwMode="auto">
          <a:xfrm>
            <a:off x="2843213" y="2133600"/>
            <a:ext cx="0" cy="1582738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2304" name="Line 5"/>
          <p:cNvSpPr>
            <a:spLocks noChangeShapeType="1"/>
          </p:cNvSpPr>
          <p:nvPr/>
        </p:nvSpPr>
        <p:spPr bwMode="auto">
          <a:xfrm flipH="1" flipV="1">
            <a:off x="2843213" y="4365625"/>
            <a:ext cx="2808287" cy="1588"/>
          </a:xfrm>
          <a:prstGeom prst="line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ja-JP" altLang="en-US"/>
          </a:p>
        </p:txBody>
      </p:sp>
      <p:sp>
        <p:nvSpPr>
          <p:cNvPr id="12305" name="Text Box 6"/>
          <p:cNvSpPr txBox="1">
            <a:spLocks noChangeArrowheads="1"/>
          </p:cNvSpPr>
          <p:nvPr/>
        </p:nvSpPr>
        <p:spPr bwMode="auto">
          <a:xfrm>
            <a:off x="3255963" y="2563813"/>
            <a:ext cx="3443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>
                <a:solidFill>
                  <a:schemeClr val="hlink"/>
                </a:solidFill>
              </a:rPr>
              <a:t>内部のデータ構造（隠蔽）</a:t>
            </a:r>
          </a:p>
        </p:txBody>
      </p:sp>
      <p:sp>
        <p:nvSpPr>
          <p:cNvPr id="12306" name="Text Box 7"/>
          <p:cNvSpPr txBox="1">
            <a:spLocks noChangeArrowheads="1"/>
          </p:cNvSpPr>
          <p:nvPr/>
        </p:nvSpPr>
        <p:spPr bwMode="auto">
          <a:xfrm>
            <a:off x="3563938" y="4508500"/>
            <a:ext cx="428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>
                <a:solidFill>
                  <a:schemeClr val="folHlink"/>
                </a:solidFill>
              </a:rPr>
              <a:t>外部とのインターフェイス（公開）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ja-JP" altLang="en-US" smtClean="0"/>
              <a:t>データ抽象とは</a:t>
            </a:r>
          </a:p>
        </p:txBody>
      </p:sp>
      <p:grpSp>
        <p:nvGrpSpPr>
          <p:cNvPr id="2" name="グループ化 3"/>
          <p:cNvGrpSpPr>
            <a:grpSpLocks/>
          </p:cNvGrpSpPr>
          <p:nvPr/>
        </p:nvGrpSpPr>
        <p:grpSpPr bwMode="auto">
          <a:xfrm>
            <a:off x="5929313" y="4286250"/>
            <a:ext cx="1860550" cy="1857375"/>
            <a:chOff x="3357554" y="1428736"/>
            <a:chExt cx="2147316" cy="2143140"/>
          </a:xfrm>
        </p:grpSpPr>
        <p:sp>
          <p:nvSpPr>
            <p:cNvPr id="13341" name="円/楕円 4"/>
            <p:cNvSpPr>
              <a:spLocks noChangeArrowheads="1"/>
            </p:cNvSpPr>
            <p:nvPr/>
          </p:nvSpPr>
          <p:spPr bwMode="auto">
            <a:xfrm>
              <a:off x="3357554" y="1428736"/>
              <a:ext cx="2143140" cy="214314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 sz="1600"/>
            </a:p>
          </p:txBody>
        </p:sp>
        <p:sp>
          <p:nvSpPr>
            <p:cNvPr id="6" name="円/楕円 5"/>
            <p:cNvSpPr/>
            <p:nvPr/>
          </p:nvSpPr>
          <p:spPr bwMode="auto">
            <a:xfrm>
              <a:off x="3929194" y="2000240"/>
              <a:ext cx="1000371" cy="1000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altLang="ja-JP" sz="1600" dirty="0">
                  <a:ea typeface="ＭＳ Ｐゴシック" pitchFamily="50" charset="-128"/>
                </a:rPr>
                <a:t>x, y</a:t>
              </a:r>
            </a:p>
            <a:p>
              <a:pPr algn="ctr">
                <a:defRPr/>
              </a:pPr>
              <a:r>
                <a:rPr lang="en-US" altLang="ja-JP" sz="1600" dirty="0">
                  <a:ea typeface="ＭＳ Ｐゴシック" pitchFamily="50" charset="-128"/>
                </a:rPr>
                <a:t>w, h</a:t>
              </a:r>
              <a:endParaRPr lang="ja-JP" altLang="en-US" sz="1600" dirty="0">
                <a:ea typeface="ＭＳ Ｐゴシック" pitchFamily="50" charset="-128"/>
              </a:endParaRPr>
            </a:p>
          </p:txBody>
        </p:sp>
        <p:cxnSp>
          <p:nvCxnSpPr>
            <p:cNvPr id="13343" name="直線コネクタ 6"/>
            <p:cNvCxnSpPr>
              <a:cxnSpLocks noChangeShapeType="1"/>
              <a:stCxn id="6" idx="3"/>
              <a:endCxn id="13341" idx="3"/>
            </p:cNvCxnSpPr>
            <p:nvPr/>
          </p:nvCxnSpPr>
          <p:spPr bwMode="auto">
            <a:xfrm rot="5400000">
              <a:off x="3671410" y="2853906"/>
              <a:ext cx="404115" cy="4041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3344" name="直線コネクタ 7"/>
            <p:cNvCxnSpPr>
              <a:cxnSpLocks noChangeShapeType="1"/>
              <a:stCxn id="6" idx="5"/>
              <a:endCxn id="13341" idx="5"/>
            </p:cNvCxnSpPr>
            <p:nvPr/>
          </p:nvCxnSpPr>
          <p:spPr bwMode="auto">
            <a:xfrm rot="16200000" flipH="1">
              <a:off x="4782724" y="2853906"/>
              <a:ext cx="404115" cy="4041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3345" name="直線コネクタ 8"/>
            <p:cNvCxnSpPr>
              <a:cxnSpLocks noChangeShapeType="1"/>
              <a:stCxn id="6" idx="7"/>
              <a:endCxn id="13341" idx="7"/>
            </p:cNvCxnSpPr>
            <p:nvPr/>
          </p:nvCxnSpPr>
          <p:spPr bwMode="auto">
            <a:xfrm rot="5400000" flipH="1" flipV="1">
              <a:off x="4782724" y="1742592"/>
              <a:ext cx="404115" cy="4041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3346" name="直線コネクタ 9"/>
            <p:cNvCxnSpPr>
              <a:cxnSpLocks noChangeShapeType="1"/>
              <a:stCxn id="6" idx="1"/>
              <a:endCxn id="13341" idx="1"/>
            </p:cNvCxnSpPr>
            <p:nvPr/>
          </p:nvCxnSpPr>
          <p:spPr bwMode="auto">
            <a:xfrm rot="16200000" flipV="1">
              <a:off x="3671410" y="1742592"/>
              <a:ext cx="404115" cy="4041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13347" name="テキスト ボックス 10"/>
            <p:cNvSpPr txBox="1">
              <a:spLocks noChangeArrowheads="1"/>
            </p:cNvSpPr>
            <p:nvPr/>
          </p:nvSpPr>
          <p:spPr bwMode="auto">
            <a:xfrm>
              <a:off x="4071934" y="3071809"/>
              <a:ext cx="1432936" cy="390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set(x,y,w,h)</a:t>
              </a:r>
              <a:endParaRPr lang="ja-JP" altLang="en-US" sz="1600"/>
            </a:p>
          </p:txBody>
        </p:sp>
      </p:grpSp>
      <p:grpSp>
        <p:nvGrpSpPr>
          <p:cNvPr id="3" name="グループ化 11"/>
          <p:cNvGrpSpPr>
            <a:grpSpLocks/>
          </p:cNvGrpSpPr>
          <p:nvPr/>
        </p:nvGrpSpPr>
        <p:grpSpPr bwMode="auto">
          <a:xfrm>
            <a:off x="1214438" y="3214688"/>
            <a:ext cx="1857375" cy="1857375"/>
            <a:chOff x="3357554" y="1428736"/>
            <a:chExt cx="2143140" cy="2143140"/>
          </a:xfrm>
        </p:grpSpPr>
        <p:sp>
          <p:nvSpPr>
            <p:cNvPr id="13334" name="円/楕円 12"/>
            <p:cNvSpPr>
              <a:spLocks noChangeArrowheads="1"/>
            </p:cNvSpPr>
            <p:nvPr/>
          </p:nvSpPr>
          <p:spPr bwMode="auto">
            <a:xfrm>
              <a:off x="3357554" y="1428736"/>
              <a:ext cx="2143140" cy="214314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 sz="1600"/>
            </a:p>
          </p:txBody>
        </p:sp>
        <p:sp>
          <p:nvSpPr>
            <p:cNvPr id="14" name="円/楕円 13"/>
            <p:cNvSpPr/>
            <p:nvPr/>
          </p:nvSpPr>
          <p:spPr bwMode="auto">
            <a:xfrm>
              <a:off x="3929058" y="2000240"/>
              <a:ext cx="1000132" cy="1000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endParaRPr lang="ja-JP" altLang="en-US" sz="1600" dirty="0">
                <a:ea typeface="ＭＳ Ｐゴシック" pitchFamily="50" charset="-128"/>
              </a:endParaRPr>
            </a:p>
          </p:txBody>
        </p:sp>
        <p:cxnSp>
          <p:nvCxnSpPr>
            <p:cNvPr id="13336" name="直線コネクタ 14"/>
            <p:cNvCxnSpPr>
              <a:cxnSpLocks noChangeShapeType="1"/>
              <a:stCxn id="14" idx="3"/>
              <a:endCxn id="13334" idx="3"/>
            </p:cNvCxnSpPr>
            <p:nvPr/>
          </p:nvCxnSpPr>
          <p:spPr bwMode="auto">
            <a:xfrm rot="5400000">
              <a:off x="3671410" y="2853906"/>
              <a:ext cx="404115" cy="4041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3337" name="直線コネクタ 15"/>
            <p:cNvCxnSpPr>
              <a:cxnSpLocks noChangeShapeType="1"/>
              <a:stCxn id="14" idx="5"/>
              <a:endCxn id="13334" idx="5"/>
            </p:cNvCxnSpPr>
            <p:nvPr/>
          </p:nvCxnSpPr>
          <p:spPr bwMode="auto">
            <a:xfrm rot="16200000" flipH="1">
              <a:off x="4782724" y="2853906"/>
              <a:ext cx="404115" cy="4041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3338" name="直線コネクタ 16"/>
            <p:cNvCxnSpPr>
              <a:cxnSpLocks noChangeShapeType="1"/>
              <a:stCxn id="14" idx="7"/>
              <a:endCxn id="13334" idx="7"/>
            </p:cNvCxnSpPr>
            <p:nvPr/>
          </p:nvCxnSpPr>
          <p:spPr bwMode="auto">
            <a:xfrm rot="5400000" flipH="1" flipV="1">
              <a:off x="4782724" y="1742592"/>
              <a:ext cx="404115" cy="4041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3339" name="直線コネクタ 17"/>
            <p:cNvCxnSpPr>
              <a:cxnSpLocks noChangeShapeType="1"/>
              <a:stCxn id="14" idx="1"/>
              <a:endCxn id="13334" idx="1"/>
            </p:cNvCxnSpPr>
            <p:nvPr/>
          </p:nvCxnSpPr>
          <p:spPr bwMode="auto">
            <a:xfrm rot="16200000" flipV="1">
              <a:off x="3671410" y="1742592"/>
              <a:ext cx="404115" cy="4041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13340" name="テキスト ボックス 18"/>
            <p:cNvSpPr txBox="1">
              <a:spLocks noChangeArrowheads="1"/>
            </p:cNvSpPr>
            <p:nvPr/>
          </p:nvSpPr>
          <p:spPr bwMode="auto">
            <a:xfrm>
              <a:off x="4071934" y="3071809"/>
              <a:ext cx="721722" cy="390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main</a:t>
              </a:r>
              <a:endParaRPr lang="ja-JP" altLang="en-US" sz="1600"/>
            </a:p>
          </p:txBody>
        </p:sp>
      </p:grpSp>
      <p:sp>
        <p:nvSpPr>
          <p:cNvPr id="13321" name="テキスト ボックス 19"/>
          <p:cNvSpPr txBox="1">
            <a:spLocks noChangeArrowheads="1"/>
          </p:cNvSpPr>
          <p:nvPr/>
        </p:nvSpPr>
        <p:spPr bwMode="auto">
          <a:xfrm>
            <a:off x="1500188" y="5286375"/>
            <a:ext cx="44005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>
                <a:solidFill>
                  <a:srgbClr val="FF0000"/>
                </a:solidFill>
              </a:rPr>
              <a:t>インターフェイスが同じなら，</a:t>
            </a:r>
            <a:endParaRPr lang="en-US" altLang="ja-JP" sz="2000">
              <a:solidFill>
                <a:srgbClr val="FF0000"/>
              </a:solidFill>
            </a:endParaRPr>
          </a:p>
          <a:p>
            <a:r>
              <a:rPr lang="ja-JP" altLang="en-US" sz="2000">
                <a:solidFill>
                  <a:srgbClr val="FF0000"/>
                </a:solidFill>
              </a:rPr>
              <a:t>クライアントにとって同じデータである！</a:t>
            </a:r>
          </a:p>
        </p:txBody>
      </p:sp>
      <p:grpSp>
        <p:nvGrpSpPr>
          <p:cNvPr id="4" name="グループ化 21"/>
          <p:cNvGrpSpPr>
            <a:grpSpLocks/>
          </p:cNvGrpSpPr>
          <p:nvPr/>
        </p:nvGrpSpPr>
        <p:grpSpPr bwMode="auto">
          <a:xfrm>
            <a:off x="5929313" y="2286000"/>
            <a:ext cx="1860550" cy="1857375"/>
            <a:chOff x="3357554" y="1428736"/>
            <a:chExt cx="2147316" cy="2143140"/>
          </a:xfrm>
        </p:grpSpPr>
        <p:sp>
          <p:nvSpPr>
            <p:cNvPr id="13327" name="円/楕円 22"/>
            <p:cNvSpPr>
              <a:spLocks noChangeArrowheads="1"/>
            </p:cNvSpPr>
            <p:nvPr/>
          </p:nvSpPr>
          <p:spPr bwMode="auto">
            <a:xfrm>
              <a:off x="3357554" y="1428736"/>
              <a:ext cx="2143140" cy="214314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 sz="1600"/>
            </a:p>
          </p:txBody>
        </p:sp>
        <p:sp>
          <p:nvSpPr>
            <p:cNvPr id="24" name="円/楕円 23"/>
            <p:cNvSpPr/>
            <p:nvPr/>
          </p:nvSpPr>
          <p:spPr bwMode="auto">
            <a:xfrm>
              <a:off x="3929194" y="2000240"/>
              <a:ext cx="1000371" cy="1000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altLang="ja-JP" sz="1600" dirty="0">
                  <a:ea typeface="ＭＳ Ｐゴシック" pitchFamily="50" charset="-128"/>
                </a:rPr>
                <a:t>x1, y1</a:t>
              </a:r>
            </a:p>
            <a:p>
              <a:pPr algn="ctr">
                <a:defRPr/>
              </a:pPr>
              <a:r>
                <a:rPr lang="en-US" altLang="ja-JP" sz="1600" dirty="0">
                  <a:ea typeface="ＭＳ Ｐゴシック" pitchFamily="50" charset="-128"/>
                </a:rPr>
                <a:t>x2, y2</a:t>
              </a:r>
              <a:endParaRPr lang="ja-JP" altLang="en-US" sz="1600" dirty="0">
                <a:ea typeface="ＭＳ Ｐゴシック" pitchFamily="50" charset="-128"/>
              </a:endParaRPr>
            </a:p>
          </p:txBody>
        </p:sp>
        <p:cxnSp>
          <p:nvCxnSpPr>
            <p:cNvPr id="13329" name="直線コネクタ 24"/>
            <p:cNvCxnSpPr>
              <a:cxnSpLocks noChangeShapeType="1"/>
              <a:stCxn id="24" idx="3"/>
              <a:endCxn id="13327" idx="3"/>
            </p:cNvCxnSpPr>
            <p:nvPr/>
          </p:nvCxnSpPr>
          <p:spPr bwMode="auto">
            <a:xfrm rot="5400000">
              <a:off x="3671410" y="2853906"/>
              <a:ext cx="404115" cy="4041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3330" name="直線コネクタ 25"/>
            <p:cNvCxnSpPr>
              <a:cxnSpLocks noChangeShapeType="1"/>
              <a:stCxn id="24" idx="5"/>
              <a:endCxn id="13327" idx="5"/>
            </p:cNvCxnSpPr>
            <p:nvPr/>
          </p:nvCxnSpPr>
          <p:spPr bwMode="auto">
            <a:xfrm rot="16200000" flipH="1">
              <a:off x="4782724" y="2853906"/>
              <a:ext cx="404115" cy="4041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3331" name="直線コネクタ 26"/>
            <p:cNvCxnSpPr>
              <a:cxnSpLocks noChangeShapeType="1"/>
              <a:stCxn id="24" idx="7"/>
              <a:endCxn id="13327" idx="7"/>
            </p:cNvCxnSpPr>
            <p:nvPr/>
          </p:nvCxnSpPr>
          <p:spPr bwMode="auto">
            <a:xfrm rot="5400000" flipH="1" flipV="1">
              <a:off x="4782724" y="1742592"/>
              <a:ext cx="404115" cy="4041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3332" name="直線コネクタ 27"/>
            <p:cNvCxnSpPr>
              <a:cxnSpLocks noChangeShapeType="1"/>
              <a:stCxn id="24" idx="1"/>
              <a:endCxn id="13327" idx="1"/>
            </p:cNvCxnSpPr>
            <p:nvPr/>
          </p:nvCxnSpPr>
          <p:spPr bwMode="auto">
            <a:xfrm rot="16200000" flipV="1">
              <a:off x="3671410" y="1742592"/>
              <a:ext cx="404115" cy="4041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13333" name="テキスト ボックス 28"/>
            <p:cNvSpPr txBox="1">
              <a:spLocks noChangeArrowheads="1"/>
            </p:cNvSpPr>
            <p:nvPr/>
          </p:nvSpPr>
          <p:spPr bwMode="auto">
            <a:xfrm>
              <a:off x="4071934" y="3071809"/>
              <a:ext cx="1432936" cy="390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set(x,y,w,h)</a:t>
              </a:r>
              <a:endParaRPr lang="ja-JP" altLang="en-US" sz="1600"/>
            </a:p>
          </p:txBody>
        </p:sp>
      </p:grpSp>
      <p:sp>
        <p:nvSpPr>
          <p:cNvPr id="13323" name="テキスト ボックス 29"/>
          <p:cNvSpPr txBox="1">
            <a:spLocks noChangeArrowheads="1"/>
          </p:cNvSpPr>
          <p:nvPr/>
        </p:nvSpPr>
        <p:spPr bwMode="auto">
          <a:xfrm>
            <a:off x="5929313" y="1500188"/>
            <a:ext cx="27527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/>
              <a:t>Receiver</a:t>
            </a:r>
          </a:p>
          <a:p>
            <a:r>
              <a:rPr lang="en-US" altLang="ja-JP"/>
              <a:t>=</a:t>
            </a:r>
            <a:r>
              <a:rPr lang="ja-JP" altLang="en-US"/>
              <a:t>データオブジェクト</a:t>
            </a:r>
          </a:p>
        </p:txBody>
      </p:sp>
      <p:sp>
        <p:nvSpPr>
          <p:cNvPr id="13324" name="テキスト ボックス 30"/>
          <p:cNvSpPr txBox="1">
            <a:spLocks noChangeArrowheads="1"/>
          </p:cNvSpPr>
          <p:nvPr/>
        </p:nvSpPr>
        <p:spPr bwMode="auto">
          <a:xfrm>
            <a:off x="1428750" y="1500188"/>
            <a:ext cx="190341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/>
              <a:t>Sender</a:t>
            </a:r>
          </a:p>
          <a:p>
            <a:r>
              <a:rPr lang="en-US" altLang="ja-JP"/>
              <a:t>=</a:t>
            </a:r>
            <a:r>
              <a:rPr lang="ja-JP" altLang="en-US"/>
              <a:t>クライアント</a:t>
            </a:r>
          </a:p>
        </p:txBody>
      </p:sp>
      <p:cxnSp>
        <p:nvCxnSpPr>
          <p:cNvPr id="13325" name="直線矢印コネクタ 33"/>
          <p:cNvCxnSpPr>
            <a:cxnSpLocks noChangeShapeType="1"/>
            <a:endCxn id="13347" idx="1"/>
          </p:cNvCxnSpPr>
          <p:nvPr/>
        </p:nvCxnSpPr>
        <p:spPr bwMode="auto">
          <a:xfrm>
            <a:off x="3286125" y="4357688"/>
            <a:ext cx="3262313" cy="15224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13326" name="直線矢印コネクタ 20"/>
          <p:cNvCxnSpPr>
            <a:cxnSpLocks noChangeShapeType="1"/>
            <a:endCxn id="13333" idx="1"/>
          </p:cNvCxnSpPr>
          <p:nvPr/>
        </p:nvCxnSpPr>
        <p:spPr bwMode="auto">
          <a:xfrm flipV="1">
            <a:off x="3286125" y="3879850"/>
            <a:ext cx="3262313" cy="1920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本日の課題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課題</a:t>
            </a:r>
            <a:r>
              <a:rPr lang="en-US" altLang="ja-JP" smtClean="0"/>
              <a:t>1. </a:t>
            </a:r>
            <a:r>
              <a:rPr lang="ja-JP" altLang="en-US" smtClean="0"/>
              <a:t>状態遷移図を描く</a:t>
            </a:r>
            <a:r>
              <a:rPr lang="en-US" altLang="ja-JP" smtClean="0"/>
              <a:t>(2)</a:t>
            </a:r>
          </a:p>
          <a:p>
            <a:pPr lvl="1" eaLnBrk="1" hangingPunct="1"/>
            <a:r>
              <a:rPr lang="ja-JP" altLang="en-US" smtClean="0"/>
              <a:t>授業内課題</a:t>
            </a:r>
          </a:p>
          <a:p>
            <a:pPr eaLnBrk="1" hangingPunct="1"/>
            <a:r>
              <a:rPr lang="ja-JP" altLang="en-US" smtClean="0"/>
              <a:t>課題</a:t>
            </a:r>
            <a:r>
              <a:rPr lang="en-US" altLang="ja-JP" smtClean="0"/>
              <a:t>2. </a:t>
            </a:r>
            <a:r>
              <a:rPr lang="ja-JP" altLang="en-US" smtClean="0"/>
              <a:t>状態のあるプログラムの実装</a:t>
            </a:r>
            <a:r>
              <a:rPr lang="en-US" altLang="ja-JP" smtClean="0"/>
              <a:t>(5)</a:t>
            </a:r>
          </a:p>
          <a:p>
            <a:pPr lvl="1" eaLnBrk="1" hangingPunct="1"/>
            <a:r>
              <a:rPr lang="ja-JP" altLang="en-US" smtClean="0"/>
              <a:t>全員できてほしい問題</a:t>
            </a:r>
          </a:p>
          <a:p>
            <a:pPr eaLnBrk="1" hangingPunct="1"/>
            <a:r>
              <a:rPr lang="ja-JP" altLang="en-US" smtClean="0"/>
              <a:t>課題</a:t>
            </a:r>
            <a:r>
              <a:rPr lang="en-US" altLang="ja-JP" smtClean="0"/>
              <a:t>3. </a:t>
            </a:r>
            <a:r>
              <a:rPr lang="ja-JP" altLang="en-US" smtClean="0"/>
              <a:t>人のつくったオブジェクトを使う</a:t>
            </a:r>
          </a:p>
          <a:p>
            <a:pPr lvl="1" eaLnBrk="1" hangingPunct="1"/>
            <a:r>
              <a:rPr lang="ja-JP" altLang="en-US" smtClean="0"/>
              <a:t>先週人が作ったものを使う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334</Words>
  <Application>Microsoft Office PowerPoint</Application>
  <PresentationFormat>画面に合わせる (4:3)</PresentationFormat>
  <Paragraphs>73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オブジェクト指向プログラミング </vt:lpstr>
      <vt:lpstr>先週の課題</vt:lpstr>
      <vt:lpstr>どういうデータにするか</vt:lpstr>
      <vt:lpstr>ユーザの視点と実装の視点</vt:lpstr>
      <vt:lpstr>データ抽象とは</vt:lpstr>
      <vt:lpstr>本日の課題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オブジェクト指向プログラミング </dc:title>
  <dc:creator>macchan</dc:creator>
  <cp:lastModifiedBy>macchan</cp:lastModifiedBy>
  <cp:revision>19</cp:revision>
  <dcterms:created xsi:type="dcterms:W3CDTF">2010-05-24T06:00:46Z</dcterms:created>
  <dcterms:modified xsi:type="dcterms:W3CDTF">2010-05-24T06:14:10Z</dcterms:modified>
</cp:coreProperties>
</file>