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AF0AFEA-1A95-4A5B-866C-141C48832A07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246897F-1AAD-42EC-BF9A-3728C6E7FD3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399E2A8-7988-4F3B-B09B-CD43FE6F5C86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9C3F414-0D1B-4CBF-99DF-29A7280587B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ＯＯ編　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継承 </a:t>
            </a:r>
            <a:r>
              <a:rPr lang="en-US" altLang="ja-JP" smtClean="0">
                <a:latin typeface="Times New Roman" pitchFamily="18" charset="0"/>
              </a:rPr>
              <a:t>–</a:t>
            </a:r>
            <a:r>
              <a:rPr lang="en-US" altLang="ja-JP" smtClean="0"/>
              <a:t> </a:t>
            </a:r>
            <a:r>
              <a:rPr lang="ja-JP" altLang="en-US" smtClean="0"/>
              <a:t>概念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継承はソースコードを再利用するためだけのものではなく、</a:t>
            </a:r>
            <a:br>
              <a:rPr lang="ja-JP" altLang="en-US" smtClean="0"/>
            </a:br>
            <a:r>
              <a:rPr lang="ja-JP" altLang="en-US" smtClean="0"/>
              <a:t>クラスの抽象部分を抽出するためのもの。</a:t>
            </a:r>
            <a:br>
              <a:rPr lang="ja-JP" altLang="en-US" smtClean="0"/>
            </a:br>
            <a:r>
              <a:rPr lang="ja-JP" altLang="en-US" smtClean="0"/>
              <a:t>汎化、特化が継承の本質。</a:t>
            </a:r>
          </a:p>
          <a:p>
            <a:pPr eaLnBrk="1" hangingPunct="1"/>
            <a:r>
              <a:rPr lang="ja-JP" altLang="en-US" smtClean="0"/>
              <a:t>継承はポリモーフィズム（多態性）を実現し、</a:t>
            </a:r>
            <a:br>
              <a:rPr lang="ja-JP" altLang="en-US" smtClean="0"/>
            </a:br>
            <a:r>
              <a:rPr lang="ja-JP" altLang="en-US" smtClean="0"/>
              <a:t>これを使うと、抽象化した設計が可能。</a:t>
            </a:r>
            <a:br>
              <a:rPr lang="ja-JP" altLang="en-US" smtClean="0"/>
            </a:br>
            <a:r>
              <a:rPr lang="ja-JP" altLang="en-US" smtClean="0"/>
              <a:t>（次回授業で）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継承を利用した設計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クラス図・オブジェクト図を書けるようになる</a:t>
            </a:r>
          </a:p>
          <a:p>
            <a:pPr lvl="1"/>
            <a:r>
              <a:rPr lang="ja-JP" altLang="en-US" dirty="0" smtClean="0"/>
              <a:t>継承の仕組みと利点欠点を理解する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クラス図・オブジェクト図，継承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クラス図・オブジェクト図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600200"/>
            <a:ext cx="7888288" cy="4572000"/>
          </a:xfrm>
        </p:spPr>
        <p:txBody>
          <a:bodyPr/>
          <a:lstStyle/>
          <a:p>
            <a:pPr eaLnBrk="1" hangingPunct="1"/>
            <a:r>
              <a:rPr lang="en-US" altLang="ja-JP" sz="2800" dirty="0" smtClean="0"/>
              <a:t>UML(Unified Modeling Language)</a:t>
            </a:r>
            <a:r>
              <a:rPr lang="ja-JP" altLang="en-US" sz="2800" dirty="0" smtClean="0"/>
              <a:t>で定義されている記法</a:t>
            </a:r>
          </a:p>
          <a:p>
            <a:pPr lvl="1"/>
            <a:r>
              <a:rPr lang="ja-JP" altLang="en-US" dirty="0" smtClean="0"/>
              <a:t>クラス図</a:t>
            </a:r>
          </a:p>
          <a:p>
            <a:pPr lvl="2"/>
            <a:r>
              <a:rPr lang="ja-JP" altLang="en-US" dirty="0" smtClean="0"/>
              <a:t>クラス（型）の関連構造を表現する為の記法</a:t>
            </a:r>
          </a:p>
          <a:p>
            <a:pPr lvl="1"/>
            <a:r>
              <a:rPr lang="ja-JP" altLang="en-US" dirty="0" smtClean="0"/>
              <a:t>オブジェクト図</a:t>
            </a:r>
          </a:p>
          <a:p>
            <a:pPr lvl="2"/>
            <a:r>
              <a:rPr lang="ja-JP" altLang="en-US" dirty="0" smtClean="0"/>
              <a:t>クラスをインスタンス化したものの関連構造を表現する為の記法</a:t>
            </a:r>
          </a:p>
          <a:p>
            <a:pPr lvl="1" eaLnBrk="1" hangingPunct="1"/>
            <a:endParaRPr lang="ja-JP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クラス図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86400"/>
            <a:ext cx="8382000" cy="5699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ja-JP" altLang="en-US" sz="2000" smtClean="0"/>
              <a:t>多重度　： 最少数</a:t>
            </a:r>
            <a:r>
              <a:rPr lang="en-US" altLang="ja-JP" sz="2000" smtClean="0"/>
              <a:t>..</a:t>
            </a:r>
            <a:r>
              <a:rPr lang="ja-JP" altLang="en-US" sz="2000" smtClean="0"/>
              <a:t>最大数</a:t>
            </a:r>
            <a:r>
              <a:rPr lang="en-US" altLang="ja-JP" sz="2000" smtClean="0"/>
              <a:t>, </a:t>
            </a:r>
            <a:r>
              <a:rPr lang="en-US" altLang="ja-JP" sz="2000" smtClean="0">
                <a:latin typeface="Times New Roman" pitchFamily="18" charset="0"/>
              </a:rPr>
              <a:t>“</a:t>
            </a:r>
            <a:r>
              <a:rPr lang="en-US" altLang="ja-JP" sz="2000" smtClean="0"/>
              <a:t>*</a:t>
            </a:r>
            <a:r>
              <a:rPr lang="en-US" altLang="ja-JP" sz="2000" smtClean="0">
                <a:latin typeface="Times New Roman" pitchFamily="18" charset="0"/>
              </a:rPr>
              <a:t>”</a:t>
            </a:r>
            <a:r>
              <a:rPr lang="ja-JP" altLang="en-US" sz="2000" smtClean="0"/>
              <a:t>は無限</a:t>
            </a:r>
            <a:r>
              <a:rPr lang="en-US" altLang="ja-JP" sz="2000" smtClean="0"/>
              <a:t>, </a:t>
            </a:r>
            <a:r>
              <a:rPr lang="ja-JP" altLang="en-US" sz="2000" smtClean="0"/>
              <a:t>省略</a:t>
            </a:r>
            <a:r>
              <a:rPr lang="en-US" altLang="ja-JP" sz="2000" smtClean="0"/>
              <a:t>: </a:t>
            </a:r>
            <a:r>
              <a:rPr lang="en-US" altLang="ja-JP" sz="2000" smtClean="0">
                <a:latin typeface="Times New Roman" pitchFamily="18" charset="0"/>
              </a:rPr>
              <a:t>“</a:t>
            </a:r>
            <a:r>
              <a:rPr lang="en-US" altLang="ja-JP" sz="2000" smtClean="0"/>
              <a:t>*</a:t>
            </a:r>
            <a:r>
              <a:rPr lang="en-US" altLang="ja-JP" sz="2000" smtClean="0">
                <a:latin typeface="Times New Roman" pitchFamily="18" charset="0"/>
              </a:rPr>
              <a:t>”</a:t>
            </a:r>
            <a:r>
              <a:rPr lang="en-US" altLang="ja-JP" sz="2000" smtClean="0"/>
              <a:t> = </a:t>
            </a:r>
            <a:r>
              <a:rPr lang="en-US" altLang="ja-JP" sz="2000" smtClean="0">
                <a:latin typeface="Times New Roman" pitchFamily="18" charset="0"/>
              </a:rPr>
              <a:t>“</a:t>
            </a:r>
            <a:r>
              <a:rPr lang="en-US" altLang="ja-JP" sz="2000" smtClean="0"/>
              <a:t>0..*</a:t>
            </a:r>
            <a:r>
              <a:rPr lang="en-US" altLang="ja-JP" sz="2000" smtClean="0">
                <a:latin typeface="Times New Roman" pitchFamily="18" charset="0"/>
              </a:rPr>
              <a:t>”</a:t>
            </a:r>
            <a:r>
              <a:rPr lang="en-US" altLang="ja-JP" sz="2000" smtClean="0"/>
              <a:t>, </a:t>
            </a:r>
            <a:r>
              <a:rPr lang="en-US" altLang="ja-JP" sz="2000" smtClean="0">
                <a:latin typeface="Times New Roman" pitchFamily="18" charset="0"/>
              </a:rPr>
              <a:t>“</a:t>
            </a:r>
            <a:r>
              <a:rPr lang="en-US" altLang="ja-JP" sz="2000" smtClean="0"/>
              <a:t>1</a:t>
            </a:r>
            <a:r>
              <a:rPr lang="en-US" altLang="ja-JP" sz="2000" smtClean="0">
                <a:latin typeface="Times New Roman" pitchFamily="18" charset="0"/>
              </a:rPr>
              <a:t>”</a:t>
            </a:r>
            <a:r>
              <a:rPr lang="en-US" altLang="ja-JP" sz="2000" smtClean="0"/>
              <a:t> = </a:t>
            </a:r>
            <a:r>
              <a:rPr lang="en-US" altLang="ja-JP" sz="2000" smtClean="0">
                <a:latin typeface="Times New Roman" pitchFamily="18" charset="0"/>
              </a:rPr>
              <a:t>“</a:t>
            </a:r>
            <a:r>
              <a:rPr lang="en-US" altLang="ja-JP" sz="2000" smtClean="0"/>
              <a:t>1..1</a:t>
            </a:r>
            <a:r>
              <a:rPr lang="en-US" altLang="ja-JP" sz="2000" smtClean="0">
                <a:latin typeface="Times New Roman" pitchFamily="18" charset="0"/>
              </a:rPr>
              <a:t>”</a:t>
            </a:r>
            <a:r>
              <a:rPr lang="en-US" altLang="ja-JP" sz="2000" smtClean="0"/>
              <a:t> )</a:t>
            </a:r>
          </a:p>
        </p:txBody>
      </p:sp>
      <p:pic>
        <p:nvPicPr>
          <p:cNvPr id="12292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324600" cy="385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オブジェクト図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497888" cy="72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000" smtClean="0"/>
              <a:t>クラス図が書ければオブジェクト図が書ける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000" smtClean="0"/>
              <a:t>※</a:t>
            </a:r>
            <a:r>
              <a:rPr lang="ja-JP" altLang="en-US" sz="2000" smtClean="0"/>
              <a:t>オブジェクト図に多重度はない</a:t>
            </a:r>
          </a:p>
        </p:txBody>
      </p:sp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8001000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3. </a:t>
            </a:r>
            <a:r>
              <a:rPr lang="ja-JP" altLang="en-US" smtClean="0"/>
              <a:t>継承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mtClean="0"/>
              <a:t>クラスが増えると困る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プログラムが大きくなってくると似たようなクラスがでてくる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同じコードを何度も書くなんてイヤ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複雑で分かりにくい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mtClean="0"/>
              <a:t>クラスのふるまい（変数やメソッド）を受け継いだクラスを作るのが継承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同じコードを</a:t>
            </a:r>
            <a:r>
              <a:rPr lang="en-US" altLang="ja-JP" smtClean="0"/>
              <a:t>1</a:t>
            </a:r>
            <a:r>
              <a:rPr lang="ja-JP" altLang="en-US" smtClean="0"/>
              <a:t>つにまとめることが出来る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全体のクラスの構造が分かりやすくなる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継承 </a:t>
            </a:r>
            <a:r>
              <a:rPr lang="en-US" altLang="ja-JP" smtClean="0">
                <a:latin typeface="Times New Roman" pitchFamily="18" charset="0"/>
              </a:rPr>
              <a:t>–</a:t>
            </a:r>
            <a:r>
              <a:rPr lang="en-US" altLang="ja-JP" smtClean="0"/>
              <a:t> </a:t>
            </a:r>
            <a:r>
              <a:rPr lang="ja-JP" altLang="en-US" smtClean="0"/>
              <a:t>クラス図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15000"/>
            <a:ext cx="7888288" cy="417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800" smtClean="0"/>
              <a:t>※</a:t>
            </a:r>
            <a:r>
              <a:rPr lang="ja-JP" altLang="en-US" sz="2800" smtClean="0"/>
              <a:t>関連は矢印。継承は白抜き矢印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71600"/>
            <a:ext cx="5486400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継承 </a:t>
            </a:r>
            <a:r>
              <a:rPr lang="en-US" altLang="ja-JP" smtClean="0">
                <a:latin typeface="Times New Roman" pitchFamily="18" charset="0"/>
              </a:rPr>
              <a:t>–</a:t>
            </a:r>
            <a:r>
              <a:rPr lang="en-US" altLang="ja-JP" smtClean="0"/>
              <a:t> </a:t>
            </a:r>
            <a:r>
              <a:rPr lang="ja-JP" altLang="en-US" smtClean="0"/>
              <a:t>実装方法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323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ja-JP" altLang="en-US" sz="2800" smtClean="0"/>
              <a:t>　</a:t>
            </a:r>
            <a:r>
              <a:rPr lang="en-US" altLang="ja-JP" sz="2800" smtClean="0"/>
              <a:t>public class </a:t>
            </a:r>
            <a:r>
              <a:rPr lang="ja-JP" altLang="en-US" sz="2800" smtClean="0"/>
              <a:t>サブクラス名 </a:t>
            </a:r>
            <a:r>
              <a:rPr lang="en-US" altLang="ja-JP" sz="2800" smtClean="0"/>
              <a:t>extends </a:t>
            </a:r>
            <a:r>
              <a:rPr lang="ja-JP" altLang="en-US" sz="2800" smtClean="0"/>
              <a:t>スーパークラス名 </a:t>
            </a:r>
            <a:r>
              <a:rPr lang="en-US" altLang="ja-JP" sz="2800" smtClean="0"/>
              <a:t>{</a:t>
            </a:r>
            <a:br>
              <a:rPr lang="en-US" altLang="ja-JP" sz="2800" smtClean="0"/>
            </a:br>
            <a:r>
              <a:rPr lang="en-US" altLang="ja-JP" sz="2800" smtClean="0">
                <a:latin typeface="Times New Roman" pitchFamily="18" charset="0"/>
              </a:rPr>
              <a:t>…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en-US" altLang="ja-JP" sz="2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継承 </a:t>
            </a:r>
            <a:r>
              <a:rPr lang="en-US" altLang="ja-JP" smtClean="0">
                <a:latin typeface="Times New Roman" pitchFamily="18" charset="0"/>
              </a:rPr>
              <a:t>–</a:t>
            </a:r>
            <a:r>
              <a:rPr lang="en-US" altLang="ja-JP" smtClean="0"/>
              <a:t> </a:t>
            </a:r>
            <a:r>
              <a:rPr lang="ja-JP" altLang="en-US" smtClean="0"/>
              <a:t>仕組み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ja-JP" altLang="en-US" sz="2800" smtClean="0"/>
              <a:t>継承される</a:t>
            </a:r>
          </a:p>
          <a:p>
            <a:pPr lvl="1" eaLnBrk="1" hangingPunct="1"/>
            <a:r>
              <a:rPr lang="ja-JP" altLang="en-US" sz="2400" smtClean="0"/>
              <a:t>変数・メソッド</a:t>
            </a:r>
            <a:endParaRPr lang="en-US" altLang="ja-JP" sz="2400" smtClean="0"/>
          </a:p>
          <a:p>
            <a:pPr lvl="1" eaLnBrk="1" hangingPunct="1"/>
            <a:r>
              <a:rPr lang="ja-JP" altLang="en-US" sz="2400" smtClean="0"/>
              <a:t>コンストラクタ</a:t>
            </a:r>
          </a:p>
          <a:p>
            <a:pPr eaLnBrk="1" hangingPunct="1"/>
            <a:r>
              <a:rPr lang="ja-JP" altLang="en-US" sz="2800" smtClean="0"/>
              <a:t>オーバーライド</a:t>
            </a:r>
          </a:p>
          <a:p>
            <a:pPr lvl="1" eaLnBrk="1" hangingPunct="1"/>
            <a:r>
              <a:rPr lang="ja-JP" altLang="en-US" sz="2400" smtClean="0"/>
              <a:t>サブクラスで、スーパークラスと同じシンボルの・メソッドを定義すると、それを上書きする。</a:t>
            </a:r>
          </a:p>
          <a:p>
            <a:pPr lvl="1" eaLnBrk="1" hangingPunct="1"/>
            <a:r>
              <a:rPr lang="ja-JP" altLang="en-US" sz="2000" smtClean="0"/>
              <a:t>変数・コンストラクタはオーバーライドできない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223</Words>
  <Application>Microsoft Office PowerPoint</Application>
  <PresentationFormat>画面に合わせる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オブジェクト指向プログラミング </vt:lpstr>
      <vt:lpstr>継承を利用した設計</vt:lpstr>
      <vt:lpstr>クラス図・オブジェクト図</vt:lpstr>
      <vt:lpstr>クラス図</vt:lpstr>
      <vt:lpstr>オブジェクト図</vt:lpstr>
      <vt:lpstr>3. 継承</vt:lpstr>
      <vt:lpstr>継承 – クラス図</vt:lpstr>
      <vt:lpstr>継承 – 実装方法</vt:lpstr>
      <vt:lpstr>継承 – 仕組み</vt:lpstr>
      <vt:lpstr>継承 – 概念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オブジェクト指向プログラミング </dc:title>
  <dc:creator>macchan</dc:creator>
  <cp:lastModifiedBy>macchan</cp:lastModifiedBy>
  <cp:revision>4</cp:revision>
  <dcterms:created xsi:type="dcterms:W3CDTF">2010-05-24T06:00:46Z</dcterms:created>
  <dcterms:modified xsi:type="dcterms:W3CDTF">2010-05-24T06:31:38Z</dcterms:modified>
</cp:coreProperties>
</file>