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2281E-8699-492F-865A-6B9E3F312A79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A0ED3E-4F21-4CCB-86A9-993CAD8776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instanceof</a:t>
            </a:r>
            <a:r>
              <a:rPr kumimoji="1" lang="ja-JP" altLang="en-US" smtClean="0"/>
              <a:t>演算子：</a:t>
            </a:r>
            <a:r>
              <a:rPr kumimoji="1" lang="en-US" altLang="ja-JP" smtClean="0"/>
              <a:t>Example5</a:t>
            </a:r>
            <a:endParaRPr kumimoji="1" lang="ja-JP" altLang="en-US" smtClean="0"/>
          </a:p>
        </p:txBody>
      </p:sp>
      <p:sp>
        <p:nvSpPr>
          <p:cNvPr id="15379" name="コンテンツ プレースホルダ 2"/>
          <p:cNvSpPr>
            <a:spLocks noGrp="1"/>
          </p:cNvSpPr>
          <p:nvPr>
            <p:ph idx="1"/>
          </p:nvPr>
        </p:nvSpPr>
        <p:spPr>
          <a:xfrm>
            <a:off x="571500" y="1500188"/>
            <a:ext cx="7888288" cy="4532312"/>
          </a:xfrm>
        </p:spPr>
        <p:txBody>
          <a:bodyPr/>
          <a:lstStyle/>
          <a:p>
            <a:r>
              <a:rPr lang="ja-JP" altLang="en-US" sz="2000" smtClean="0"/>
              <a:t>どのインスタンスなのか知りたい場合</a:t>
            </a:r>
            <a:endParaRPr lang="en-US" altLang="ja-JP" sz="2000" smtClean="0"/>
          </a:p>
          <a:p>
            <a:r>
              <a:rPr lang="ja-JP" altLang="en-US" sz="2000" smtClean="0"/>
              <a:t>問題：</a:t>
            </a:r>
            <a:endParaRPr lang="en-US" altLang="ja-JP" sz="2000" smtClean="0"/>
          </a:p>
          <a:p>
            <a:pPr lvl="1"/>
            <a:r>
              <a:rPr lang="en-US" altLang="ja-JP" sz="1600" smtClean="0"/>
              <a:t>A</a:t>
            </a:r>
            <a:r>
              <a:rPr lang="ja-JP" altLang="en-US" sz="1600" smtClean="0"/>
              <a:t>クラスの配列</a:t>
            </a:r>
            <a:r>
              <a:rPr lang="en-US" altLang="ja-JP" sz="1600" smtClean="0"/>
              <a:t>X</a:t>
            </a:r>
            <a:r>
              <a:rPr lang="ja-JP" altLang="en-US" sz="1600" smtClean="0"/>
              <a:t>には</a:t>
            </a:r>
            <a:r>
              <a:rPr lang="en-US" altLang="ja-JP" sz="1600" smtClean="0"/>
              <a:t>A</a:t>
            </a:r>
            <a:r>
              <a:rPr lang="ja-JP" altLang="en-US" sz="1600" smtClean="0"/>
              <a:t>か</a:t>
            </a:r>
            <a:r>
              <a:rPr lang="en-US" altLang="ja-JP" sz="1600" smtClean="0"/>
              <a:t>B</a:t>
            </a:r>
            <a:r>
              <a:rPr lang="ja-JP" altLang="en-US" sz="1600" smtClean="0"/>
              <a:t>か</a:t>
            </a:r>
            <a:r>
              <a:rPr lang="en-US" altLang="ja-JP" sz="1600" smtClean="0"/>
              <a:t>C</a:t>
            </a:r>
            <a:r>
              <a:rPr lang="ja-JP" altLang="en-US" sz="1600" smtClean="0"/>
              <a:t>のインスタンスが入っている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しかし，どのクラスのインスタンスかは分からなくなってしまう</a:t>
            </a:r>
          </a:p>
        </p:txBody>
      </p:sp>
      <p:pic>
        <p:nvPicPr>
          <p:cNvPr id="153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38" y="2714625"/>
            <a:ext cx="2665412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smtClean="0"/>
          </a:p>
        </p:txBody>
      </p:sp>
      <p:sp>
        <p:nvSpPr>
          <p:cNvPr id="1639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smtClean="0"/>
              <a:t>aList[0] instanceof A = true or false</a:t>
            </a:r>
          </a:p>
          <a:p>
            <a:r>
              <a:rPr lang="en-US" altLang="ja-JP" sz="2400" smtClean="0"/>
              <a:t>aList[0] instanceof B = true or false</a:t>
            </a:r>
          </a:p>
          <a:p>
            <a:r>
              <a:rPr lang="en-US" altLang="ja-JP" sz="2400" smtClean="0"/>
              <a:t>aList[0] instanceof C = true or false</a:t>
            </a:r>
          </a:p>
          <a:p>
            <a:r>
              <a:rPr lang="en-US" altLang="ja-JP" sz="2400" smtClean="0"/>
              <a:t>aList[1] instanceof A = true or false</a:t>
            </a:r>
          </a:p>
          <a:p>
            <a:r>
              <a:rPr lang="en-US" altLang="ja-JP" sz="2400" smtClean="0"/>
              <a:t>aList[1] instanceof B = true or false</a:t>
            </a:r>
          </a:p>
          <a:p>
            <a:r>
              <a:rPr lang="en-US" altLang="ja-JP" sz="2400" smtClean="0"/>
              <a:t>aList[1] instanceof C = true or false</a:t>
            </a:r>
          </a:p>
          <a:p>
            <a:r>
              <a:rPr lang="en-US" altLang="ja-JP" sz="2400" smtClean="0"/>
              <a:t>aList[2] instanceof A = true or false</a:t>
            </a:r>
          </a:p>
          <a:p>
            <a:r>
              <a:rPr lang="en-US" altLang="ja-JP" sz="2400" smtClean="0"/>
              <a:t>aList[2] instanceof B = true or false</a:t>
            </a:r>
          </a:p>
          <a:p>
            <a:r>
              <a:rPr lang="en-US" altLang="ja-JP" sz="2400" smtClean="0"/>
              <a:t>aList[2] instanceof C = true or false</a:t>
            </a:r>
          </a:p>
          <a:p>
            <a:endParaRPr lang="en-US" altLang="ja-JP" sz="2400" smtClean="0"/>
          </a:p>
          <a:p>
            <a:endParaRPr lang="ja-JP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ポリモーフィズムの基本形</a:t>
            </a:r>
          </a:p>
        </p:txBody>
      </p:sp>
      <p:sp>
        <p:nvSpPr>
          <p:cNvPr id="17430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この形を暗記する</a:t>
            </a:r>
          </a:p>
        </p:txBody>
      </p:sp>
      <p:pic>
        <p:nvPicPr>
          <p:cNvPr id="174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571750"/>
            <a:ext cx="57626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シューティングゲームへ応用</a:t>
            </a:r>
          </a:p>
        </p:txBody>
      </p:sp>
      <p:sp>
        <p:nvSpPr>
          <p:cNvPr id="18442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18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5" y="2714625"/>
            <a:ext cx="4376738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857500"/>
            <a:ext cx="319087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テキスト ボックス 5"/>
          <p:cNvSpPr txBox="1">
            <a:spLocks noChangeArrowheads="1"/>
          </p:cNvSpPr>
          <p:nvPr/>
        </p:nvSpPr>
        <p:spPr bwMode="auto">
          <a:xfrm>
            <a:off x="428625" y="2000250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基本形</a:t>
            </a:r>
          </a:p>
        </p:txBody>
      </p:sp>
      <p:sp>
        <p:nvSpPr>
          <p:cNvPr id="18446" name="テキスト ボックス 6"/>
          <p:cNvSpPr txBox="1">
            <a:spLocks noChangeArrowheads="1"/>
          </p:cNvSpPr>
          <p:nvPr/>
        </p:nvSpPr>
        <p:spPr bwMode="auto">
          <a:xfrm>
            <a:off x="4000500" y="2000250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応用例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オブジェクト図</a:t>
            </a:r>
          </a:p>
        </p:txBody>
      </p:sp>
      <p:sp>
        <p:nvSpPr>
          <p:cNvPr id="1947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194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3" y="1714500"/>
            <a:ext cx="4681537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928813"/>
            <a:ext cx="356076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描画のプログラムが簡単</a:t>
            </a:r>
          </a:p>
        </p:txBody>
      </p:sp>
      <p:sp>
        <p:nvSpPr>
          <p:cNvPr id="20486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63" y="1571625"/>
            <a:ext cx="7888287" cy="4532313"/>
          </a:xfrm>
        </p:spPr>
        <p:txBody>
          <a:bodyPr/>
          <a:lstStyle/>
          <a:p>
            <a:r>
              <a:rPr lang="en-US" altLang="ja-JP" sz="2400" smtClean="0"/>
              <a:t>private void processOneStep(BCanvas canvas){</a:t>
            </a:r>
            <a:br>
              <a:rPr lang="en-US" altLang="ja-JP" sz="2400" smtClean="0"/>
            </a:br>
            <a:r>
              <a:rPr lang="en-US" altLang="ja-JP" sz="2400" smtClean="0"/>
              <a:t>  for(int i=0; i &lt; elementSize; i++){</a:t>
            </a:r>
            <a:br>
              <a:rPr lang="en-US" altLang="ja-JP" sz="2400" smtClean="0"/>
            </a:br>
            <a:r>
              <a:rPr lang="en-US" altLang="ja-JP" sz="2400" smtClean="0"/>
              <a:t>    elements[i].processOneStep(canvas);</a:t>
            </a:r>
            <a:br>
              <a:rPr lang="en-US" altLang="ja-JP" sz="2400" smtClean="0"/>
            </a:br>
            <a:r>
              <a:rPr lang="en-US" altLang="ja-JP" sz="2400" smtClean="0"/>
              <a:t>  }</a:t>
            </a:r>
            <a:br>
              <a:rPr lang="en-US" altLang="ja-JP" sz="2400" smtClean="0"/>
            </a:br>
            <a:r>
              <a:rPr lang="en-US" altLang="ja-JP" sz="2400" smtClean="0"/>
              <a:t>}</a:t>
            </a:r>
            <a:endParaRPr lang="ja-JP" altLang="en-US" sz="2400" smtClean="0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3143250"/>
            <a:ext cx="3876675" cy="27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あたり判定のプログラムが簡単</a:t>
            </a:r>
          </a:p>
        </p:txBody>
      </p:sp>
      <p:sp>
        <p:nvSpPr>
          <p:cNvPr id="2151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今までの方法</a:t>
            </a:r>
            <a:endParaRPr lang="en-US" altLang="ja-JP" smtClean="0"/>
          </a:p>
          <a:p>
            <a:pPr lvl="1"/>
            <a:r>
              <a:rPr lang="en-US" altLang="ja-JP" smtClean="0"/>
              <a:t>intersectsPlayer(),intersectsEnemy(), intersectsBullet()</a:t>
            </a:r>
            <a:r>
              <a:rPr lang="ja-JP" altLang="en-US" smtClean="0"/>
              <a:t>を別々に作っていた</a:t>
            </a:r>
            <a:r>
              <a:rPr lang="en-US" altLang="ja-JP" smtClean="0"/>
              <a:t> </a:t>
            </a:r>
          </a:p>
          <a:p>
            <a:pPr lvl="1"/>
            <a:r>
              <a:rPr lang="ja-JP" altLang="en-US" smtClean="0"/>
              <a:t>クラスが増えるたびに</a:t>
            </a:r>
            <a:endParaRPr lang="en-US" altLang="ja-JP" smtClean="0"/>
          </a:p>
          <a:p>
            <a:r>
              <a:rPr lang="ja-JP" altLang="en-US" smtClean="0"/>
              <a:t>ポリモーフィズムを使えば</a:t>
            </a:r>
            <a:endParaRPr lang="en-US" altLang="ja-JP" smtClean="0"/>
          </a:p>
          <a:p>
            <a:pPr lvl="1"/>
            <a:r>
              <a:rPr lang="en-US" altLang="ja-JP" smtClean="0"/>
              <a:t>intersects(ShootingCharacter x)</a:t>
            </a:r>
          </a:p>
          <a:p>
            <a:pPr lvl="1"/>
            <a:r>
              <a:rPr lang="ja-JP" altLang="en-US" smtClean="0"/>
              <a:t>で，（サブクラスなら）何が来ても，あたり判定が出来る</a:t>
            </a: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簡略化イメージ図</a:t>
            </a:r>
          </a:p>
        </p:txBody>
      </p:sp>
      <p:sp>
        <p:nvSpPr>
          <p:cNvPr id="22548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22549" name="テキスト ボックス 3"/>
          <p:cNvSpPr txBox="1">
            <a:spLocks noChangeArrowheads="1"/>
          </p:cNvSpPr>
          <p:nvPr/>
        </p:nvSpPr>
        <p:spPr bwMode="auto">
          <a:xfrm>
            <a:off x="285750" y="1785938"/>
            <a:ext cx="40513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public boolean intersects(E</a:t>
            </a:r>
            <a:r>
              <a:rPr lang="en-GB" altLang="ja-JP" sz="9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nemy enemy</a:t>
            </a:r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) {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player_leftX = this.getX();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player_rightX = this.getX() + this.getWidth();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enemy_leftX = enemy.getX();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enemy_rightX = enemy.getX() + enemy.getWidth();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player_topY = this.getY();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player_bottomY = this.getY() + this.getHeight();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enemy_topY = enemy.getY();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enemy_bottomY = enemy.getY() + enemy.getHeight();</a:t>
            </a:r>
            <a:endParaRPr lang="ja-JP" altLang="en-US" sz="90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 return (enemy_leftX &lt; player_rightX &amp;&amp; enemy_rightX &gt; player_leftX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 &amp;&amp; enemy_topY &lt; player_bottomY &amp;&amp; enemy_bottomY &gt; player_topY);</a:t>
            </a:r>
          </a:p>
          <a:p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ja-JP" altLang="en-US" sz="90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2550" name="テキスト ボックス 5"/>
          <p:cNvSpPr txBox="1">
            <a:spLocks noChangeArrowheads="1"/>
          </p:cNvSpPr>
          <p:nvPr/>
        </p:nvSpPr>
        <p:spPr bwMode="auto">
          <a:xfrm>
            <a:off x="285750" y="3786188"/>
            <a:ext cx="4167188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public boolean intersects(</a:t>
            </a:r>
            <a:r>
              <a:rPr lang="en-GB" altLang="ja-JP" sz="9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Bullet bullet</a:t>
            </a:r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) {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player_leftX = this.getX();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player_rightX = this.getX() + this.getWidth();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bullet_leftX = bullet.getX();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bullet_rightX = bullet.getX() + bullet.getWidth();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player_topY = this.getY();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player_bottomY = this.getY() + this.getHeight();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bullet_topY = bullet.getY();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bullet_bottomY = bullet.getY() + bullet.getHeight();</a:t>
            </a:r>
            <a:endParaRPr lang="ja-JP" altLang="en-US" sz="90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 return (bullet_leftX &lt; player_rightX &amp;&amp; bullet_rightX &gt; player_leftX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 &amp;&amp; bullet_topY &lt; player_bottomY &amp;&amp; bullet_bottomY &gt; player_topY);</a:t>
            </a:r>
          </a:p>
          <a:p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ja-JP" altLang="en-US" sz="90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2551" name="テキスト ボックス 6"/>
          <p:cNvSpPr txBox="1">
            <a:spLocks noChangeArrowheads="1"/>
          </p:cNvSpPr>
          <p:nvPr/>
        </p:nvSpPr>
        <p:spPr bwMode="auto">
          <a:xfrm>
            <a:off x="4786313" y="2428875"/>
            <a:ext cx="4167187" cy="175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public boolean intersects(</a:t>
            </a:r>
            <a:r>
              <a:rPr lang="en-GB" altLang="ja-JP" sz="9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AbstractCharacter other</a:t>
            </a:r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) {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player_leftX = this.getX();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player_rightX = this.getX() + this.getWidth();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other_leftX = other.getX();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other_rightX = other.getX() + other.getWidth();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player_topY = this.getY();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player_bottomY = this.getY() + this.getHeight();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other_topY = other.getY();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int other_bottomY = other.getY() + other.getHeight();</a:t>
            </a:r>
            <a:endParaRPr lang="ja-JP" altLang="en-US" sz="90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 return (</a:t>
            </a:r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other</a:t>
            </a:r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_leftX &lt; player_rightX &amp;&amp; </a:t>
            </a:r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other</a:t>
            </a:r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_rightX &gt; player_leftX</a:t>
            </a:r>
          </a:p>
          <a:p>
            <a:r>
              <a:rPr lang="en-GB" altLang="ja-JP" sz="900">
                <a:latin typeface="ＭＳ ゴシック" pitchFamily="49" charset="-128"/>
                <a:ea typeface="ＭＳ ゴシック" pitchFamily="49" charset="-128"/>
              </a:rPr>
              <a:t>  &amp;&amp; other_topY &lt; player_bottomY &amp;&amp; other_bottomY &gt; player_topY);</a:t>
            </a:r>
          </a:p>
          <a:p>
            <a:r>
              <a:rPr lang="en-US" altLang="ja-JP" sz="90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ja-JP" altLang="en-US" sz="900">
              <a:latin typeface="ＭＳ ゴシック" pitchFamily="49" charset="-128"/>
              <a:ea typeface="ＭＳ ゴシック" pitchFamily="49" charset="-128"/>
            </a:endParaRPr>
          </a:p>
        </p:txBody>
      </p:sp>
      <p:cxnSp>
        <p:nvCxnSpPr>
          <p:cNvPr id="22552" name="直線矢印コネクタ 8"/>
          <p:cNvCxnSpPr>
            <a:cxnSpLocks noChangeShapeType="1"/>
            <a:stCxn id="22549" idx="3"/>
            <a:endCxn id="22551" idx="1"/>
          </p:cNvCxnSpPr>
          <p:nvPr/>
        </p:nvCxnSpPr>
        <p:spPr bwMode="auto">
          <a:xfrm>
            <a:off x="4337050" y="2663825"/>
            <a:ext cx="449263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22553" name="直線矢印コネクタ 10"/>
          <p:cNvCxnSpPr>
            <a:cxnSpLocks noChangeShapeType="1"/>
            <a:stCxn id="22550" idx="3"/>
            <a:endCxn id="22551" idx="1"/>
          </p:cNvCxnSpPr>
          <p:nvPr/>
        </p:nvCxnSpPr>
        <p:spPr bwMode="auto">
          <a:xfrm flipV="1">
            <a:off x="4452938" y="3306763"/>
            <a:ext cx="333375" cy="135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22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5" y="4429125"/>
            <a:ext cx="2770188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5" name="テキスト ボックス 13"/>
          <p:cNvSpPr txBox="1">
            <a:spLocks noChangeArrowheads="1"/>
          </p:cNvSpPr>
          <p:nvPr/>
        </p:nvSpPr>
        <p:spPr bwMode="auto">
          <a:xfrm>
            <a:off x="285750" y="1357313"/>
            <a:ext cx="3810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Player</a:t>
            </a:r>
            <a:r>
              <a:rPr lang="ja-JP" altLang="en-US"/>
              <a:t>クラスにあったメソッド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継承もできる</a:t>
            </a:r>
          </a:p>
        </p:txBody>
      </p:sp>
      <p:sp>
        <p:nvSpPr>
          <p:cNvPr id="2356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pic>
        <p:nvPicPr>
          <p:cNvPr id="235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28750"/>
            <a:ext cx="4664075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4000500"/>
            <a:ext cx="3578225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0" y="4071938"/>
            <a:ext cx="2627313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0" name="下矢印 7"/>
          <p:cNvSpPr>
            <a:spLocks noChangeArrowheads="1"/>
          </p:cNvSpPr>
          <p:nvPr/>
        </p:nvSpPr>
        <p:spPr bwMode="auto">
          <a:xfrm>
            <a:off x="2714625" y="3571875"/>
            <a:ext cx="428625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23571" name="右矢印 8"/>
          <p:cNvSpPr>
            <a:spLocks noChangeArrowheads="1"/>
          </p:cNvSpPr>
          <p:nvPr/>
        </p:nvSpPr>
        <p:spPr bwMode="auto">
          <a:xfrm>
            <a:off x="5000625" y="4786313"/>
            <a:ext cx="428625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ポリモーフィズムの基本形</a:t>
            </a:r>
          </a:p>
        </p:txBody>
      </p:sp>
      <p:sp>
        <p:nvSpPr>
          <p:cNvPr id="24584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この形を暗記する</a:t>
            </a:r>
          </a:p>
        </p:txBody>
      </p:sp>
      <p:pic>
        <p:nvPicPr>
          <p:cNvPr id="2458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2357438"/>
            <a:ext cx="4262437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テキスト ボックス 4"/>
          <p:cNvSpPr txBox="1">
            <a:spLocks noChangeArrowheads="1"/>
          </p:cNvSpPr>
          <p:nvPr/>
        </p:nvSpPr>
        <p:spPr bwMode="auto">
          <a:xfrm>
            <a:off x="1214438" y="4714875"/>
            <a:ext cx="63690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A</a:t>
            </a:r>
            <a:r>
              <a:rPr lang="ja-JP" altLang="en-US"/>
              <a:t>はインターフェイスとしての役割を持つ</a:t>
            </a:r>
            <a:endParaRPr lang="en-US" altLang="ja-JP"/>
          </a:p>
          <a:p>
            <a:r>
              <a:rPr lang="ja-JP" altLang="en-US"/>
              <a:t>・サブクラスによって振る舞いが変わる＝多態性</a:t>
            </a:r>
            <a:endParaRPr lang="en-US" altLang="ja-JP"/>
          </a:p>
          <a:p>
            <a:r>
              <a:rPr lang="ja-JP" altLang="en-US"/>
              <a:t>・目的と手段の関係（</a:t>
            </a:r>
            <a:r>
              <a:rPr lang="en-US" altLang="ja-JP"/>
              <a:t>HCP</a:t>
            </a:r>
            <a:r>
              <a:rPr lang="ja-JP" altLang="en-US"/>
              <a:t>チャートに関係）</a:t>
            </a:r>
            <a:endParaRPr lang="en-US" altLang="ja-JP"/>
          </a:p>
          <a:p>
            <a:r>
              <a:rPr lang="ja-JP" altLang="en-US"/>
              <a:t>・意味的には</a:t>
            </a:r>
            <a:r>
              <a:rPr lang="en-US" altLang="ja-JP"/>
              <a:t>if</a:t>
            </a:r>
            <a:r>
              <a:rPr lang="ja-JP" altLang="en-US"/>
              <a:t>文と等価→</a:t>
            </a:r>
            <a:r>
              <a:rPr lang="en-US" altLang="ja-JP"/>
              <a:t>if</a:t>
            </a:r>
            <a:r>
              <a:rPr lang="ja-JP" altLang="en-US"/>
              <a:t>文を排除できる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ポリモーフィズムを利用した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完全なデータ抽象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ポリモーフィズムの仕組みと利点欠点を理解する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ポリモーフィズム，継承，インターフェイス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練習問題：時計の設計を考える</a:t>
            </a:r>
          </a:p>
        </p:txBody>
      </p:sp>
      <p:sp>
        <p:nvSpPr>
          <p:cNvPr id="2561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考察</a:t>
            </a:r>
          </a:p>
        </p:txBody>
      </p:sp>
      <p:sp>
        <p:nvSpPr>
          <p:cNvPr id="2662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機能継承は多用するな！</a:t>
            </a:r>
            <a:endParaRPr lang="en-US" altLang="ja-JP" smtClean="0"/>
          </a:p>
          <a:p>
            <a:r>
              <a:rPr lang="ja-JP" altLang="en-US" smtClean="0"/>
              <a:t>ポリモ</a:t>
            </a:r>
            <a:r>
              <a:rPr lang="en-US" altLang="ja-JP" smtClean="0"/>
              <a:t>/</a:t>
            </a:r>
            <a:r>
              <a:rPr lang="ja-JP" altLang="en-US" smtClean="0"/>
              <a:t>合成による設計をつかえ！</a:t>
            </a: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3286125"/>
            <a:ext cx="6743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違う型に代入できる</a:t>
            </a:r>
          </a:p>
        </p:txBody>
      </p:sp>
      <p:sp>
        <p:nvSpPr>
          <p:cNvPr id="8210" name="コンテンツ プレースホルダ 2"/>
          <p:cNvSpPr>
            <a:spLocks noGrp="1"/>
          </p:cNvSpPr>
          <p:nvPr>
            <p:ph idx="1"/>
          </p:nvPr>
        </p:nvSpPr>
        <p:spPr>
          <a:xfrm>
            <a:off x="642938" y="1571625"/>
            <a:ext cx="7888287" cy="4532313"/>
          </a:xfrm>
        </p:spPr>
        <p:txBody>
          <a:bodyPr/>
          <a:lstStyle/>
          <a:p>
            <a:r>
              <a:rPr lang="ja-JP" altLang="en-US" smtClean="0"/>
              <a:t>今まで</a:t>
            </a:r>
            <a:endParaRPr lang="en-US" altLang="ja-JP" smtClean="0"/>
          </a:p>
          <a:p>
            <a:pPr lvl="1"/>
            <a:r>
              <a:rPr lang="en-US" altLang="ja-JP" smtClean="0"/>
              <a:t>A x1 = new A();</a:t>
            </a:r>
          </a:p>
          <a:p>
            <a:pPr lvl="1"/>
            <a:r>
              <a:rPr lang="en-US" altLang="ja-JP" smtClean="0"/>
              <a:t>B x2 = new B();</a:t>
            </a:r>
          </a:p>
          <a:p>
            <a:pPr lvl="1"/>
            <a:r>
              <a:rPr lang="en-US" altLang="ja-JP" smtClean="0"/>
              <a:t>C x3 = new C();</a:t>
            </a:r>
          </a:p>
          <a:p>
            <a:r>
              <a:rPr lang="ja-JP" altLang="en-US" smtClean="0"/>
              <a:t>ポリモーフィズム</a:t>
            </a:r>
            <a:endParaRPr lang="en-US" altLang="ja-JP" smtClean="0"/>
          </a:p>
          <a:p>
            <a:pPr lvl="1"/>
            <a:r>
              <a:rPr lang="en-US" altLang="ja-JP" smtClean="0"/>
              <a:t>A x1 = new B();</a:t>
            </a:r>
          </a:p>
          <a:p>
            <a:pPr lvl="1"/>
            <a:r>
              <a:rPr lang="en-US" altLang="ja-JP" smtClean="0"/>
              <a:t>A x2 = new C();</a:t>
            </a:r>
            <a:endParaRPr lang="ja-JP" altLang="en-US" smtClean="0"/>
          </a:p>
        </p:txBody>
      </p:sp>
      <p:pic>
        <p:nvPicPr>
          <p:cNvPr id="82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357438"/>
            <a:ext cx="356711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なぜできるか</a:t>
            </a:r>
          </a:p>
        </p:txBody>
      </p:sp>
      <p:sp>
        <p:nvSpPr>
          <p:cNvPr id="9229" name="コンテンツ プレースホルダ 2"/>
          <p:cNvSpPr>
            <a:spLocks noGrp="1"/>
          </p:cNvSpPr>
          <p:nvPr>
            <p:ph idx="1"/>
          </p:nvPr>
        </p:nvSpPr>
        <p:spPr>
          <a:xfrm>
            <a:off x="642938" y="1571625"/>
            <a:ext cx="4143375" cy="4532313"/>
          </a:xfrm>
        </p:spPr>
        <p:txBody>
          <a:bodyPr/>
          <a:lstStyle/>
          <a:p>
            <a:r>
              <a:rPr lang="en-US" altLang="ja-JP" sz="2800" smtClean="0"/>
              <a:t>Super x = Sub();</a:t>
            </a:r>
          </a:p>
          <a:p>
            <a:r>
              <a:rPr lang="ja-JP" altLang="en-US" sz="2800" smtClean="0"/>
              <a:t>サブクラスのインスタンスならメソッド，属性呼び出しが保証できるから</a:t>
            </a:r>
            <a:endParaRPr lang="en-US" altLang="ja-JP" sz="2800" smtClean="0"/>
          </a:p>
          <a:p>
            <a:pPr lvl="1"/>
            <a:r>
              <a:rPr lang="en-US" altLang="ja-JP" sz="2400" smtClean="0"/>
              <a:t>ex) </a:t>
            </a:r>
          </a:p>
          <a:p>
            <a:pPr lvl="1"/>
            <a:r>
              <a:rPr lang="en-US" altLang="ja-JP" sz="2400" smtClean="0"/>
              <a:t>Super x = Sub();</a:t>
            </a:r>
          </a:p>
          <a:p>
            <a:pPr lvl="1"/>
            <a:r>
              <a:rPr lang="en-US" altLang="ja-JP" sz="2400" smtClean="0"/>
              <a:t>x.display();</a:t>
            </a:r>
          </a:p>
          <a:p>
            <a:r>
              <a:rPr lang="ja-JP" altLang="en-US" smtClean="0"/>
              <a:t>練習問題</a:t>
            </a:r>
            <a:r>
              <a:rPr lang="en-US" altLang="ja-JP" smtClean="0"/>
              <a:t>1</a:t>
            </a:r>
          </a:p>
          <a:p>
            <a:pPr lvl="1"/>
            <a:r>
              <a:rPr lang="ja-JP" altLang="en-US" smtClean="0"/>
              <a:t>サブクラスのメソッド優先</a:t>
            </a:r>
            <a:endParaRPr lang="en-US" altLang="ja-JP" smtClean="0"/>
          </a:p>
        </p:txBody>
      </p:sp>
      <p:pic>
        <p:nvPicPr>
          <p:cNvPr id="92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2000250"/>
            <a:ext cx="35671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なぜそんなことが必要か</a:t>
            </a:r>
          </a:p>
        </p:txBody>
      </p:sp>
      <p:sp>
        <p:nvSpPr>
          <p:cNvPr id="10249" name="コンテンツ プレースホルダ 2"/>
          <p:cNvSpPr>
            <a:spLocks noGrp="1"/>
          </p:cNvSpPr>
          <p:nvPr>
            <p:ph idx="1"/>
          </p:nvPr>
        </p:nvSpPr>
        <p:spPr>
          <a:xfrm>
            <a:off x="714375" y="1500188"/>
            <a:ext cx="8286750" cy="4532312"/>
          </a:xfrm>
        </p:spPr>
        <p:txBody>
          <a:bodyPr/>
          <a:lstStyle/>
          <a:p>
            <a:r>
              <a:rPr lang="ja-JP" altLang="en-US" smtClean="0"/>
              <a:t>同じものとして扱えると便利なときが多いから</a:t>
            </a:r>
          </a:p>
        </p:txBody>
      </p:sp>
      <p:pic>
        <p:nvPicPr>
          <p:cNvPr id="102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357563"/>
            <a:ext cx="393541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3286125"/>
            <a:ext cx="36639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テキスト ボックス 6"/>
          <p:cNvSpPr txBox="1">
            <a:spLocks noChangeArrowheads="1"/>
          </p:cNvSpPr>
          <p:nvPr/>
        </p:nvSpPr>
        <p:spPr bwMode="auto">
          <a:xfrm>
            <a:off x="428625" y="2643188"/>
            <a:ext cx="1674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ただの継承</a:t>
            </a:r>
          </a:p>
        </p:txBody>
      </p:sp>
      <p:sp>
        <p:nvSpPr>
          <p:cNvPr id="10253" name="テキスト ボックス 7"/>
          <p:cNvSpPr txBox="1">
            <a:spLocks noChangeArrowheads="1"/>
          </p:cNvSpPr>
          <p:nvPr/>
        </p:nvSpPr>
        <p:spPr bwMode="auto">
          <a:xfrm>
            <a:off x="4000500" y="2643188"/>
            <a:ext cx="2327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ポリモーフィズム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同じ配列に入れられる</a:t>
            </a:r>
          </a:p>
        </p:txBody>
      </p:sp>
      <p:sp>
        <p:nvSpPr>
          <p:cNvPr id="11286" name="コンテンツ プレースホルダ 2"/>
          <p:cNvSpPr>
            <a:spLocks noGrp="1"/>
          </p:cNvSpPr>
          <p:nvPr>
            <p:ph idx="1"/>
          </p:nvPr>
        </p:nvSpPr>
        <p:spPr>
          <a:xfrm>
            <a:off x="571500" y="1571625"/>
            <a:ext cx="7888288" cy="4532313"/>
          </a:xfrm>
        </p:spPr>
        <p:txBody>
          <a:bodyPr/>
          <a:lstStyle/>
          <a:p>
            <a:r>
              <a:rPr lang="en-US" altLang="ja-JP" smtClean="0"/>
              <a:t>Example2:</a:t>
            </a:r>
            <a:br>
              <a:rPr lang="en-US" altLang="ja-JP" smtClean="0"/>
            </a:br>
            <a:r>
              <a:rPr lang="ja-JP" altLang="en-US" smtClean="0"/>
              <a:t>繰返しが使える</a:t>
            </a:r>
          </a:p>
        </p:txBody>
      </p:sp>
      <p:pic>
        <p:nvPicPr>
          <p:cNvPr id="112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000375"/>
            <a:ext cx="4071938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571625"/>
            <a:ext cx="393541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代入のルール</a:t>
            </a:r>
          </a:p>
        </p:txBody>
      </p:sp>
      <p:sp>
        <p:nvSpPr>
          <p:cNvPr id="12297" name="コンテンツ プレースホルダ 2"/>
          <p:cNvSpPr>
            <a:spLocks noGrp="1"/>
          </p:cNvSpPr>
          <p:nvPr>
            <p:ph idx="1"/>
          </p:nvPr>
        </p:nvSpPr>
        <p:spPr>
          <a:xfrm>
            <a:off x="642938" y="1571625"/>
            <a:ext cx="7888287" cy="4532313"/>
          </a:xfrm>
        </p:spPr>
        <p:txBody>
          <a:bodyPr/>
          <a:lstStyle/>
          <a:p>
            <a:r>
              <a:rPr lang="en-US" altLang="ja-JP" smtClean="0"/>
              <a:t>OK</a:t>
            </a:r>
          </a:p>
          <a:p>
            <a:pPr lvl="1"/>
            <a:r>
              <a:rPr lang="en-US" altLang="ja-JP" smtClean="0"/>
              <a:t>Super x = Super();</a:t>
            </a:r>
          </a:p>
          <a:p>
            <a:pPr lvl="1"/>
            <a:r>
              <a:rPr lang="en-US" altLang="ja-JP" smtClean="0"/>
              <a:t>Sub x = Sub();</a:t>
            </a:r>
          </a:p>
          <a:p>
            <a:pPr lvl="1"/>
            <a:r>
              <a:rPr lang="en-US" altLang="ja-JP" smtClean="0"/>
              <a:t>Super x = Sub();</a:t>
            </a:r>
          </a:p>
          <a:p>
            <a:r>
              <a:rPr lang="en-US" altLang="ja-JP" smtClean="0"/>
              <a:t>NG</a:t>
            </a:r>
          </a:p>
          <a:p>
            <a:pPr lvl="1"/>
            <a:r>
              <a:rPr lang="en-US" altLang="ja-JP" smtClean="0"/>
              <a:t>Sub x1 = Super();</a:t>
            </a:r>
          </a:p>
        </p:txBody>
      </p:sp>
      <p:pic>
        <p:nvPicPr>
          <p:cNvPr id="12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2000250"/>
            <a:ext cx="35671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キャストエラー：</a:t>
            </a:r>
            <a:r>
              <a:rPr kumimoji="1" lang="en-US" altLang="ja-JP" smtClean="0"/>
              <a:t>Example3</a:t>
            </a:r>
            <a:endParaRPr kumimoji="1" lang="ja-JP" altLang="en-US" smtClean="0"/>
          </a:p>
        </p:txBody>
      </p:sp>
      <p:sp>
        <p:nvSpPr>
          <p:cNvPr id="133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B</a:t>
            </a:r>
            <a:r>
              <a:rPr lang="ja-JP" altLang="en-US" smtClean="0"/>
              <a:t> </a:t>
            </a:r>
            <a:r>
              <a:rPr lang="en-US" altLang="ja-JP" smtClean="0"/>
              <a:t>x = new A();</a:t>
            </a:r>
          </a:p>
          <a:p>
            <a:r>
              <a:rPr lang="en-US" altLang="ja-JP" smtClean="0"/>
              <a:t>x.display2();</a:t>
            </a:r>
            <a:endParaRPr lang="ja-JP" altLang="en-US" smtClean="0"/>
          </a:p>
        </p:txBody>
      </p:sp>
      <p:pic>
        <p:nvPicPr>
          <p:cNvPr id="13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643188"/>
            <a:ext cx="2665413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ダウンキャスト</a:t>
            </a:r>
            <a:r>
              <a:rPr kumimoji="1" lang="en-US" altLang="ja-JP" smtClean="0"/>
              <a:t>:Example4</a:t>
            </a:r>
            <a:endParaRPr kumimoji="1" lang="ja-JP" altLang="en-US" smtClean="0"/>
          </a:p>
        </p:txBody>
      </p:sp>
      <p:sp>
        <p:nvSpPr>
          <p:cNvPr id="14354" name="コンテンツ プレースホルダ 2"/>
          <p:cNvSpPr>
            <a:spLocks noGrp="1"/>
          </p:cNvSpPr>
          <p:nvPr>
            <p:ph idx="1"/>
          </p:nvPr>
        </p:nvSpPr>
        <p:spPr>
          <a:xfrm>
            <a:off x="428625" y="1500188"/>
            <a:ext cx="7888288" cy="4532312"/>
          </a:xfrm>
        </p:spPr>
        <p:txBody>
          <a:bodyPr/>
          <a:lstStyle/>
          <a:p>
            <a:r>
              <a:rPr lang="ja-JP" altLang="en-US" sz="2000" smtClean="0"/>
              <a:t>一時的に</a:t>
            </a:r>
            <a:r>
              <a:rPr lang="en-US" altLang="ja-JP" sz="2000" smtClean="0"/>
              <a:t>SubClass</a:t>
            </a:r>
            <a:r>
              <a:rPr lang="ja-JP" altLang="en-US" sz="2000" smtClean="0"/>
              <a:t>としてみたい場合</a:t>
            </a:r>
            <a:endParaRPr lang="en-US" altLang="ja-JP" sz="2000" smtClean="0"/>
          </a:p>
          <a:p>
            <a:pPr lvl="1"/>
            <a:r>
              <a:rPr lang="en-US" altLang="ja-JP" sz="2000" smtClean="0"/>
              <a:t>A x = new B();</a:t>
            </a:r>
          </a:p>
          <a:p>
            <a:pPr lvl="1"/>
            <a:r>
              <a:rPr lang="en-US" altLang="ja-JP" sz="2000" smtClean="0"/>
              <a:t>x.display();</a:t>
            </a:r>
          </a:p>
          <a:p>
            <a:pPr lvl="1"/>
            <a:r>
              <a:rPr lang="en-US" altLang="ja-JP" sz="2000" smtClean="0"/>
              <a:t>B y = (B)x;</a:t>
            </a:r>
          </a:p>
          <a:p>
            <a:pPr lvl="1"/>
            <a:r>
              <a:rPr lang="en-US" altLang="ja-JP" sz="2000" smtClean="0"/>
              <a:t>y.display2();</a:t>
            </a:r>
          </a:p>
          <a:p>
            <a:r>
              <a:rPr lang="ja-JP" altLang="en-US" sz="2000" smtClean="0"/>
              <a:t>インスタンスで考えないと理解不可能なことに注意せよ</a:t>
            </a:r>
            <a:endParaRPr lang="en-US" altLang="ja-JP" sz="2000" smtClean="0"/>
          </a:p>
          <a:p>
            <a:r>
              <a:rPr lang="ja-JP" altLang="en-US" sz="2000" smtClean="0"/>
              <a:t>参照であることに注意せよ</a:t>
            </a:r>
            <a:endParaRPr lang="en-US" altLang="ja-JP" sz="2000" smtClean="0"/>
          </a:p>
          <a:p>
            <a:endParaRPr lang="en-US" altLang="ja-JP" sz="2000" smtClean="0"/>
          </a:p>
        </p:txBody>
      </p:sp>
      <p:pic>
        <p:nvPicPr>
          <p:cNvPr id="143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5" y="1357313"/>
            <a:ext cx="2665413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741</Words>
  <Application>Microsoft Office PowerPoint</Application>
  <PresentationFormat>画面に合わせる (4:3)</PresentationFormat>
  <Paragraphs>125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オブジェクト指向プログラミング </vt:lpstr>
      <vt:lpstr>ポリモーフィズムを利用した 完全なデータ抽象</vt:lpstr>
      <vt:lpstr>違う型に代入できる</vt:lpstr>
      <vt:lpstr>なぜできるか</vt:lpstr>
      <vt:lpstr>なぜそんなことが必要か</vt:lpstr>
      <vt:lpstr>同じ配列に入れられる</vt:lpstr>
      <vt:lpstr>代入のルール</vt:lpstr>
      <vt:lpstr>キャストエラー：Example3</vt:lpstr>
      <vt:lpstr>ダウンキャスト:Example4</vt:lpstr>
      <vt:lpstr>instanceof演算子：Example5</vt:lpstr>
      <vt:lpstr>スライド 11</vt:lpstr>
      <vt:lpstr>ポリモーフィズムの基本形</vt:lpstr>
      <vt:lpstr>シューティングゲームへ応用</vt:lpstr>
      <vt:lpstr>オブジェクト図</vt:lpstr>
      <vt:lpstr>描画のプログラムが簡単</vt:lpstr>
      <vt:lpstr>あたり判定のプログラムが簡単</vt:lpstr>
      <vt:lpstr>簡略化イメージ図</vt:lpstr>
      <vt:lpstr>継承もできる</vt:lpstr>
      <vt:lpstr>ポリモーフィズムの基本形</vt:lpstr>
      <vt:lpstr>練習問題：時計の設計を考える</vt:lpstr>
      <vt:lpstr>考察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7</cp:revision>
  <dcterms:created xsi:type="dcterms:W3CDTF">2010-05-24T06:00:46Z</dcterms:created>
  <dcterms:modified xsi:type="dcterms:W3CDTF">2010-05-24T06:31:36Z</dcterms:modified>
</cp:coreProperties>
</file>