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E2A8-7988-4F3B-B09B-CD43FE6F5C86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3F414-0D1B-4CBF-99DF-29A7280587B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</a:t>
            </a:r>
            <a:r>
              <a:rPr lang="ja-JP" altLang="en-US" dirty="0" smtClean="0"/>
              <a:t>第</a:t>
            </a:r>
            <a:r>
              <a:rPr lang="en-US" altLang="ja-JP" smtClean="0"/>
              <a:t>4</a:t>
            </a:r>
            <a:r>
              <a:rPr lang="ja-JP" altLang="en-US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これまでの復習　クラス図</a:t>
            </a:r>
          </a:p>
        </p:txBody>
      </p:sp>
      <p:sp>
        <p:nvSpPr>
          <p:cNvPr id="1030" name="コンテンツ プレースホルダ 2"/>
          <p:cNvSpPr>
            <a:spLocks noGrp="1"/>
          </p:cNvSpPr>
          <p:nvPr>
            <p:ph idx="1"/>
          </p:nvPr>
        </p:nvSpPr>
        <p:spPr>
          <a:xfrm>
            <a:off x="571500" y="1571625"/>
            <a:ext cx="7888288" cy="4532313"/>
          </a:xfrm>
        </p:spPr>
        <p:txBody>
          <a:bodyPr/>
          <a:lstStyle/>
          <a:p>
            <a:r>
              <a:rPr lang="ja-JP" altLang="en-US" smtClean="0"/>
              <a:t>クラス</a:t>
            </a:r>
            <a:endParaRPr lang="en-US" altLang="ja-JP" smtClean="0"/>
          </a:p>
          <a:p>
            <a:pPr lvl="1"/>
            <a:r>
              <a:rPr lang="ja-JP" altLang="en-US" smtClean="0"/>
              <a:t>属性</a:t>
            </a:r>
            <a:endParaRPr lang="en-US" altLang="ja-JP" smtClean="0"/>
          </a:p>
          <a:p>
            <a:pPr lvl="1"/>
            <a:r>
              <a:rPr lang="ja-JP" altLang="en-US" smtClean="0"/>
              <a:t>操作</a:t>
            </a:r>
            <a:endParaRPr lang="en-US" altLang="ja-JP" smtClean="0"/>
          </a:p>
          <a:p>
            <a:r>
              <a:rPr lang="ja-JP" altLang="en-US" smtClean="0"/>
              <a:t>関連</a:t>
            </a:r>
            <a:endParaRPr lang="en-US" altLang="ja-JP" smtClean="0"/>
          </a:p>
          <a:p>
            <a:pPr lvl="1"/>
            <a:r>
              <a:rPr lang="ja-JP" altLang="en-US" smtClean="0"/>
              <a:t>ロール名</a:t>
            </a:r>
            <a:endParaRPr lang="en-US" altLang="ja-JP" smtClean="0"/>
          </a:p>
          <a:p>
            <a:pPr lvl="1"/>
            <a:r>
              <a:rPr lang="ja-JP" altLang="en-US" smtClean="0"/>
              <a:t>多重度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2286000"/>
            <a:ext cx="4813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クラスとインスタンス</a:t>
            </a:r>
          </a:p>
        </p:txBody>
      </p:sp>
      <p:sp>
        <p:nvSpPr>
          <p:cNvPr id="2079" name="コンテンツ プレースホルダ 2"/>
          <p:cNvSpPr>
            <a:spLocks noGrp="1"/>
          </p:cNvSpPr>
          <p:nvPr>
            <p:ph idx="1"/>
          </p:nvPr>
        </p:nvSpPr>
        <p:spPr>
          <a:xfrm>
            <a:off x="571500" y="1571625"/>
            <a:ext cx="7888288" cy="4532313"/>
          </a:xfrm>
        </p:spPr>
        <p:txBody>
          <a:bodyPr/>
          <a:lstStyle/>
          <a:p>
            <a:r>
              <a:rPr lang="ja-JP" altLang="en-US" sz="2400" smtClean="0"/>
              <a:t>多重度は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インスタンスの数を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表す</a:t>
            </a:r>
            <a:endParaRPr lang="en-US" altLang="ja-JP" sz="2400" smtClean="0"/>
          </a:p>
          <a:p>
            <a:r>
              <a:rPr lang="ja-JP" altLang="en-US" sz="2400" smtClean="0"/>
              <a:t>オブジェクト図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（インスタンス図）は，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特定の時点（状態）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が指定されないと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書けない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＝オブジェクト図は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沢山かける</a:t>
            </a:r>
            <a:endParaRPr lang="en-US" altLang="ja-JP" sz="2400" smtClean="0"/>
          </a:p>
        </p:txBody>
      </p:sp>
      <p:pic>
        <p:nvPicPr>
          <p:cNvPr id="20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3571875"/>
            <a:ext cx="3302000" cy="252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8" y="1857375"/>
            <a:ext cx="406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2" name="テキスト ボックス 6"/>
          <p:cNvSpPr txBox="1">
            <a:spLocks noChangeArrowheads="1"/>
          </p:cNvSpPr>
          <p:nvPr/>
        </p:nvSpPr>
        <p:spPr bwMode="auto">
          <a:xfrm>
            <a:off x="4071938" y="1571625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クラス図</a:t>
            </a:r>
          </a:p>
        </p:txBody>
      </p:sp>
      <p:sp>
        <p:nvSpPr>
          <p:cNvPr id="2083" name="テキスト ボックス 7"/>
          <p:cNvSpPr txBox="1">
            <a:spLocks noChangeArrowheads="1"/>
          </p:cNvSpPr>
          <p:nvPr/>
        </p:nvSpPr>
        <p:spPr bwMode="auto">
          <a:xfrm>
            <a:off x="4071938" y="3214688"/>
            <a:ext cx="200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オブジェクト図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継承</a:t>
            </a:r>
          </a:p>
        </p:txBody>
      </p:sp>
      <p:sp>
        <p:nvSpPr>
          <p:cNvPr id="3081" name="コンテンツ プレースホルダ 2"/>
          <p:cNvSpPr>
            <a:spLocks noGrp="1"/>
          </p:cNvSpPr>
          <p:nvPr>
            <p:ph idx="1"/>
          </p:nvPr>
        </p:nvSpPr>
        <p:spPr>
          <a:xfrm>
            <a:off x="1066800" y="1600200"/>
            <a:ext cx="3362325" cy="4532313"/>
          </a:xfrm>
        </p:spPr>
        <p:txBody>
          <a:bodyPr/>
          <a:lstStyle/>
          <a:p>
            <a:r>
              <a:rPr lang="ja-JP" altLang="en-US" sz="2400" smtClean="0"/>
              <a:t>スーパークラスとサブクラス</a:t>
            </a:r>
            <a:endParaRPr lang="en-US" altLang="ja-JP" sz="2400" smtClean="0"/>
          </a:p>
          <a:p>
            <a:r>
              <a:rPr lang="ja-JP" altLang="en-US" sz="2400" smtClean="0"/>
              <a:t>サブクラスのインスタンスはスーパークラスの属性と操作を受け継ぐ</a:t>
            </a:r>
            <a:endParaRPr lang="en-US" altLang="ja-JP" sz="2400" smtClean="0"/>
          </a:p>
          <a:p>
            <a:r>
              <a:rPr lang="ja-JP" altLang="en-US" sz="2400" smtClean="0"/>
              <a:t>オーバーライド：同じ名前（シグニチャ）のメソッドを作ると，上書きされる</a:t>
            </a:r>
          </a:p>
        </p:txBody>
      </p:sp>
      <p:pic>
        <p:nvPicPr>
          <p:cNvPr id="3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3" y="2143125"/>
            <a:ext cx="366553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継承ークラスとオブジェクト図</a:t>
            </a:r>
          </a:p>
        </p:txBody>
      </p:sp>
      <p:sp>
        <p:nvSpPr>
          <p:cNvPr id="4110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smtClean="0"/>
              <a:t>スーパークラスは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インスタンス化されない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こともある</a:t>
            </a:r>
            <a:endParaRPr lang="en-US" altLang="ja-JP" sz="2400" smtClean="0"/>
          </a:p>
        </p:txBody>
      </p:sp>
      <p:pic>
        <p:nvPicPr>
          <p:cNvPr id="41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4000500"/>
            <a:ext cx="5414962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1500188"/>
            <a:ext cx="3665538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テキスト ボックス 5"/>
          <p:cNvSpPr txBox="1">
            <a:spLocks noChangeArrowheads="1"/>
          </p:cNvSpPr>
          <p:nvPr/>
        </p:nvSpPr>
        <p:spPr bwMode="auto">
          <a:xfrm>
            <a:off x="4786313" y="1285875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クラス図</a:t>
            </a:r>
          </a:p>
        </p:txBody>
      </p:sp>
      <p:sp>
        <p:nvSpPr>
          <p:cNvPr id="4114" name="テキスト ボックス 6"/>
          <p:cNvSpPr txBox="1">
            <a:spLocks noChangeArrowheads="1"/>
          </p:cNvSpPr>
          <p:nvPr/>
        </p:nvSpPr>
        <p:spPr bwMode="auto">
          <a:xfrm>
            <a:off x="4357688" y="3786188"/>
            <a:ext cx="200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オブジェクト図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オブプロクエスト２</a:t>
            </a:r>
          </a:p>
        </p:txBody>
      </p:sp>
      <p:sp>
        <p:nvSpPr>
          <p:cNvPr id="5141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1428750"/>
            <a:ext cx="7888288" cy="4532313"/>
          </a:xfrm>
        </p:spPr>
        <p:txBody>
          <a:bodyPr/>
          <a:lstStyle/>
          <a:p>
            <a:r>
              <a:rPr lang="ja-JP" altLang="en-US" sz="2400" smtClean="0"/>
              <a:t>ソースから設計を復元することを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リバースエンジニアリングという</a:t>
            </a:r>
            <a:endParaRPr lang="en-US" altLang="ja-JP" sz="2400" smtClean="0"/>
          </a:p>
          <a:p>
            <a:r>
              <a:rPr lang="ja-JP" altLang="en-US" sz="2400" smtClean="0"/>
              <a:t>重要でないものは省略可能</a:t>
            </a:r>
            <a:endParaRPr lang="en-US" altLang="ja-JP" sz="2400" smtClean="0"/>
          </a:p>
        </p:txBody>
      </p:sp>
      <p:pic>
        <p:nvPicPr>
          <p:cNvPr id="51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1968500"/>
            <a:ext cx="65262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オブプロクエスト２</a:t>
            </a:r>
          </a:p>
        </p:txBody>
      </p:sp>
      <p:sp>
        <p:nvSpPr>
          <p:cNvPr id="6152" name="コンテンツ プレースホルダ 2"/>
          <p:cNvSpPr>
            <a:spLocks noGrp="1"/>
          </p:cNvSpPr>
          <p:nvPr>
            <p:ph idx="1"/>
          </p:nvPr>
        </p:nvSpPr>
        <p:spPr>
          <a:xfrm>
            <a:off x="642938" y="1571625"/>
            <a:ext cx="7888287" cy="4532313"/>
          </a:xfrm>
        </p:spPr>
        <p:txBody>
          <a:bodyPr/>
          <a:lstStyle/>
          <a:p>
            <a:r>
              <a:rPr lang="en-US" altLang="ja-JP" sz="2400" smtClean="0"/>
              <a:t>AbstractCharacter</a:t>
            </a:r>
            <a:r>
              <a:rPr lang="ja-JP" altLang="en-US" sz="2400" smtClean="0"/>
              <a:t>クラスは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インスタンス化されない．</a:t>
            </a:r>
          </a:p>
        </p:txBody>
      </p:sp>
      <p:pic>
        <p:nvPicPr>
          <p:cNvPr id="61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5" y="1428750"/>
            <a:ext cx="38163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3214688"/>
            <a:ext cx="6824662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テキスト ボックス 6"/>
          <p:cNvSpPr txBox="1">
            <a:spLocks noChangeArrowheads="1"/>
          </p:cNvSpPr>
          <p:nvPr/>
        </p:nvSpPr>
        <p:spPr bwMode="auto">
          <a:xfrm>
            <a:off x="7877175" y="1785938"/>
            <a:ext cx="1266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クラス図</a:t>
            </a:r>
          </a:p>
        </p:txBody>
      </p:sp>
      <p:sp>
        <p:nvSpPr>
          <p:cNvPr id="6156" name="テキスト ボックス 7"/>
          <p:cNvSpPr txBox="1">
            <a:spLocks noChangeArrowheads="1"/>
          </p:cNvSpPr>
          <p:nvPr/>
        </p:nvSpPr>
        <p:spPr bwMode="auto">
          <a:xfrm>
            <a:off x="785813" y="3857625"/>
            <a:ext cx="200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オブジェクト図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先週の課題</a:t>
            </a:r>
          </a:p>
        </p:txBody>
      </p:sp>
      <p:sp>
        <p:nvSpPr>
          <p:cNvPr id="717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色違いの敵を設計</a:t>
            </a:r>
            <a:endParaRPr lang="en-US" altLang="ja-JP" smtClean="0"/>
          </a:p>
          <a:p>
            <a:r>
              <a:rPr lang="ja-JP" altLang="en-US" smtClean="0"/>
              <a:t>継承 </a:t>
            </a:r>
            <a:r>
              <a:rPr lang="en-US" altLang="ja-JP" smtClean="0"/>
              <a:t>vs </a:t>
            </a:r>
            <a:r>
              <a:rPr lang="ja-JP" altLang="en-US" smtClean="0"/>
              <a:t>属性</a:t>
            </a: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3571875"/>
            <a:ext cx="32035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38" y="4357688"/>
            <a:ext cx="107473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</Words>
  <Application>Microsoft Office PowerPoint</Application>
  <PresentationFormat>画面に合わせる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オブジェクト指向プログラミング </vt:lpstr>
      <vt:lpstr>これまでの復習　クラス図</vt:lpstr>
      <vt:lpstr>クラスとインスタンス</vt:lpstr>
      <vt:lpstr>継承</vt:lpstr>
      <vt:lpstr>継承ークラスとオブジェクト図</vt:lpstr>
      <vt:lpstr>オブプロクエスト２</vt:lpstr>
      <vt:lpstr>オブプロクエスト２</vt:lpstr>
      <vt:lpstr>先週の課題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16</cp:revision>
  <dcterms:created xsi:type="dcterms:W3CDTF">2010-05-24T06:00:46Z</dcterms:created>
  <dcterms:modified xsi:type="dcterms:W3CDTF">2010-05-24T06:12:34Z</dcterms:modified>
</cp:coreProperties>
</file>