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71" r:id="rId3"/>
    <p:sldId id="257" r:id="rId4"/>
    <p:sldId id="269" r:id="rId5"/>
    <p:sldId id="270" r:id="rId6"/>
    <p:sldId id="258" r:id="rId7"/>
    <p:sldId id="259" r:id="rId8"/>
    <p:sldId id="273" r:id="rId9"/>
    <p:sldId id="260" r:id="rId10"/>
    <p:sldId id="274" r:id="rId11"/>
    <p:sldId id="261" r:id="rId12"/>
    <p:sldId id="262" r:id="rId13"/>
    <p:sldId id="263" r:id="rId14"/>
    <p:sldId id="264" r:id="rId15"/>
    <p:sldId id="265" r:id="rId16"/>
    <p:sldId id="266" r:id="rId17"/>
    <p:sldId id="267" r:id="rId18"/>
  </p:sldIdLst>
  <p:sldSz cx="9144000" cy="5143500" type="screen16x9"/>
  <p:notesSz cx="6858000" cy="9144000"/>
  <p:embeddedFontLst>
    <p:embeddedFont>
      <p:font typeface="Abadi Extra Light" panose="020B0204020104020204" pitchFamily="34" charset="0"/>
      <p:regular r:id="rId20"/>
    </p:embeddedFont>
    <p:embeddedFont>
      <p:font typeface="IBM Plex Sans" panose="020B0503050203000203" pitchFamily="34" charset="0"/>
      <p:regular r:id="rId21"/>
      <p:bold r:id="rId22"/>
      <p:italic r:id="rId23"/>
      <p:boldItalic r:id="rId24"/>
    </p:embeddedFont>
    <p:embeddedFont>
      <p:font typeface="Roboto Condensed" panose="020F0502020204030204" pitchFamily="34" charset="0"/>
      <p:regular r:id="rId25"/>
      <p:bold r:id="rId26"/>
      <p:italic r:id="rId27"/>
      <p:boldItalic r:id="rId28"/>
    </p:embeddedFont>
    <p:embeddedFont>
      <p:font typeface="Roboto Light" panose="020F0302020204030204" pitchFamily="34" charset="0"/>
      <p:regular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0E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EA40D1-51A7-493E-82D5-8D708B16A01C}" v="490" dt="2024-01-30T02:13:53.759"/>
  </p1510:revLst>
</p1510:revInfo>
</file>

<file path=ppt/tableStyles.xml><?xml version="1.0" encoding="utf-8"?>
<a:tblStyleLst xmlns:a="http://schemas.openxmlformats.org/drawingml/2006/main" def="{2DCEB752-946C-467F-BB9A-A7B73D28FC1B}">
  <a:tblStyle styleId="{2DCEB752-946C-467F-BB9A-A7B73D28FC1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56" d="100"/>
          <a:sy n="156" d="100"/>
        </p:scale>
        <p:origin x="36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57e1ed4a0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57e1ed4a0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a:solidFill>
                  <a:schemeClr val="dk1"/>
                </a:solidFill>
              </a:rPr>
              <a:t>Use testing and trialling (user feedback) to improve the page. Include before and after screenshots with reason for the change. Which </a:t>
            </a:r>
            <a:r>
              <a:rPr lang="en" sz="1400" b="1">
                <a:solidFill>
                  <a:schemeClr val="dk1"/>
                </a:solidFill>
              </a:rPr>
              <a:t>UX principle</a:t>
            </a:r>
            <a:r>
              <a:rPr lang="en" sz="1400">
                <a:solidFill>
                  <a:schemeClr val="dk1"/>
                </a:solidFill>
              </a:rPr>
              <a:t> did you consider? Which </a:t>
            </a:r>
            <a:r>
              <a:rPr lang="en" sz="1400" b="1">
                <a:solidFill>
                  <a:schemeClr val="dk1"/>
                </a:solidFill>
              </a:rPr>
              <a:t>implication </a:t>
            </a:r>
            <a:r>
              <a:rPr lang="en" sz="1400">
                <a:solidFill>
                  <a:schemeClr val="dk1"/>
                </a:solidFill>
              </a:rPr>
              <a:t>does the change address? You may need to get user feedback again after changes are made and then make further improvements if needed.</a:t>
            </a:r>
            <a:endParaRPr sz="14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57e1ed4a03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57e1ed4a0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a:solidFill>
                  <a:schemeClr val="dk1"/>
                </a:solidFill>
              </a:rPr>
              <a:t>For example, screenshots of testing in different browsers, on different devices, code validation, screencasting of testing the links, spell checking and proofreading, accessibility check, etc</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57e1ed4a03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57e1ed4a03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a:solidFill>
                  <a:schemeClr val="dk1"/>
                </a:solidFill>
              </a:rPr>
              <a:t>Record who said what and what did you do with the feedback. Focus on the users and their experience.</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57e1ed4a03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57e1ed4a0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57e1ed4a03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57e1ed4a0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57e1ed4a03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57e1ed4a03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dirty="0">
                <a:solidFill>
                  <a:schemeClr val="dk1"/>
                </a:solidFill>
              </a:rPr>
              <a:t>List the sources of text information, inspiration of ideas, tutorials you have used to learn a technique. Include a brief description of what you used the source material for.</a:t>
            </a:r>
            <a:endParaRPr dirty="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NZ" dirty="0"/>
          </a:p>
        </p:txBody>
      </p:sp>
    </p:spTree>
    <p:extLst>
      <p:ext uri="{BB962C8B-B14F-4D97-AF65-F5344CB8AC3E}">
        <p14:creationId xmlns:p14="http://schemas.microsoft.com/office/powerpoint/2010/main" val="2402659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57e1ed4a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57e1ed4a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57e1ed4a0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57e1ed4a0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57e1ed4a0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57e1ed4a0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5106F7B1-529D-3C9C-017B-6D5439B99C7D}"/>
            </a:ext>
          </a:extLst>
        </p:cNvPr>
        <p:cNvGrpSpPr/>
        <p:nvPr/>
      </p:nvGrpSpPr>
      <p:grpSpPr>
        <a:xfrm>
          <a:off x="0" y="0"/>
          <a:ext cx="0" cy="0"/>
          <a:chOff x="0" y="0"/>
          <a:chExt cx="0" cy="0"/>
        </a:xfrm>
      </p:grpSpPr>
      <p:sp>
        <p:nvSpPr>
          <p:cNvPr id="67" name="Google Shape;67;g257e1ed4a03_0_12:notes">
            <a:extLst>
              <a:ext uri="{FF2B5EF4-FFF2-40B4-BE49-F238E27FC236}">
                <a16:creationId xmlns:a16="http://schemas.microsoft.com/office/drawing/2014/main" id="{F72E99A6-0921-9828-F3E1-791D73A9AD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57e1ed4a03_0_12:notes">
            <a:extLst>
              <a:ext uri="{FF2B5EF4-FFF2-40B4-BE49-F238E27FC236}">
                <a16:creationId xmlns:a16="http://schemas.microsoft.com/office/drawing/2014/main" id="{7E7B1E6A-57E0-ADD3-C116-CF530068E1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2618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57e1ed4a0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57e1ed4a0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47DBFC3D-3CCD-C072-D073-89B1AA9BCDAB}"/>
            </a:ext>
          </a:extLst>
        </p:cNvPr>
        <p:cNvGrpSpPr/>
        <p:nvPr/>
      </p:nvGrpSpPr>
      <p:grpSpPr>
        <a:xfrm>
          <a:off x="0" y="0"/>
          <a:ext cx="0" cy="0"/>
          <a:chOff x="0" y="0"/>
          <a:chExt cx="0" cy="0"/>
        </a:xfrm>
      </p:grpSpPr>
      <p:sp>
        <p:nvSpPr>
          <p:cNvPr id="72" name="Google Shape;72;g257e1ed4a03_0_16:notes">
            <a:extLst>
              <a:ext uri="{FF2B5EF4-FFF2-40B4-BE49-F238E27FC236}">
                <a16:creationId xmlns:a16="http://schemas.microsoft.com/office/drawing/2014/main" id="{D1EDDD4F-6D64-F87F-3F16-4E04D089F1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57e1ed4a03_0_16:notes">
            <a:extLst>
              <a:ext uri="{FF2B5EF4-FFF2-40B4-BE49-F238E27FC236}">
                <a16:creationId xmlns:a16="http://schemas.microsoft.com/office/drawing/2014/main" id="{403AD6D3-0628-4D14-F83F-330FAA74F0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2285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57e1ed4a0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57e1ed4a0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a:solidFill>
                  <a:schemeClr val="dk1"/>
                </a:solidFill>
              </a:rPr>
              <a:t>Screenshots of the initial testing (before improvements are made), based on the mockup design</a:t>
            </a:r>
            <a:endParaRPr sz="10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nzqa.govt.nz/ncea/subjects/digital-technologies/level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874059"/>
            <a:ext cx="8520600" cy="1506916"/>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Clr>
                <a:schemeClr val="dk1"/>
              </a:buClr>
              <a:buSzPts val="1100"/>
              <a:buFont typeface="Arial"/>
              <a:buNone/>
            </a:pPr>
            <a:r>
              <a:rPr lang="en" sz="2800" dirty="0">
                <a:solidFill>
                  <a:srgbClr val="505050"/>
                </a:solidFill>
                <a:latin typeface="Roboto Condensed" panose="02000000000000000000" pitchFamily="2" charset="0"/>
                <a:sym typeface="Montserrat"/>
              </a:rPr>
              <a:t>AS91903-3.4 (4 credits)</a:t>
            </a:r>
            <a:br>
              <a:rPr lang="en" sz="2800" dirty="0">
                <a:solidFill>
                  <a:srgbClr val="505050"/>
                </a:solidFill>
                <a:latin typeface="Roboto Condensed" panose="02000000000000000000" pitchFamily="2" charset="0"/>
                <a:sym typeface="Montserrat"/>
              </a:rPr>
            </a:br>
            <a:r>
              <a:rPr lang="en" sz="2800" dirty="0">
                <a:solidFill>
                  <a:srgbClr val="505050"/>
                </a:solidFill>
                <a:latin typeface="Roboto Condensed" panose="02000000000000000000" pitchFamily="2" charset="0"/>
                <a:sym typeface="Montserrat"/>
              </a:rPr>
              <a:t>Complex Digital Media Outcome </a:t>
            </a:r>
            <a:br>
              <a:rPr lang="en" sz="2800" b="1" dirty="0">
                <a:latin typeface="+mn-lt"/>
                <a:ea typeface="Montserrat"/>
                <a:cs typeface="Montserrat"/>
                <a:sym typeface="Montserrat"/>
              </a:rPr>
            </a:br>
            <a:r>
              <a:rPr lang="en" sz="1200" i="1" dirty="0">
                <a:solidFill>
                  <a:schemeClr val="accent5">
                    <a:lumMod val="75000"/>
                  </a:schemeClr>
                </a:solidFill>
                <a:latin typeface="+mn-lt"/>
                <a:ea typeface="Montserrat"/>
                <a:cs typeface="Montserrat"/>
                <a:sym typeface="Montserrat"/>
              </a:rPr>
              <a:t>UI/UX, complex website, apps (web, native, hybrid), complex digital solutions</a:t>
            </a:r>
            <a:endParaRPr sz="1200" i="1" dirty="0">
              <a:solidFill>
                <a:schemeClr val="accent5">
                  <a:lumMod val="75000"/>
                </a:schemeClr>
              </a:solidFill>
              <a:latin typeface="+mn-lt"/>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NZ" dirty="0">
                <a:solidFill>
                  <a:srgbClr val="505050"/>
                </a:solidFill>
                <a:latin typeface="Roboto Condensed" panose="02000000000000000000" pitchFamily="2" charset="0"/>
              </a:rPr>
              <a:t>Mackenzie Reid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a:extLst>
            <a:ext uri="{FF2B5EF4-FFF2-40B4-BE49-F238E27FC236}">
              <a16:creationId xmlns:a16="http://schemas.microsoft.com/office/drawing/2014/main" id="{D2C70AA6-8827-4535-9A58-99B8A586F02F}"/>
            </a:ext>
          </a:extLst>
        </p:cNvPr>
        <p:cNvGrpSpPr/>
        <p:nvPr/>
      </p:nvGrpSpPr>
      <p:grpSpPr>
        <a:xfrm>
          <a:off x="0" y="0"/>
          <a:ext cx="0" cy="0"/>
          <a:chOff x="0" y="0"/>
          <a:chExt cx="0" cy="0"/>
        </a:xfrm>
      </p:grpSpPr>
      <p:sp>
        <p:nvSpPr>
          <p:cNvPr id="75" name="Google Shape;75;p17">
            <a:extLst>
              <a:ext uri="{FF2B5EF4-FFF2-40B4-BE49-F238E27FC236}">
                <a16:creationId xmlns:a16="http://schemas.microsoft.com/office/drawing/2014/main" id="{223DD201-656D-9C60-47C8-704EDBB10ABB}"/>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dirty="0">
                <a:solidFill>
                  <a:schemeClr val="accent5">
                    <a:lumMod val="75000"/>
                  </a:schemeClr>
                </a:solidFill>
              </a:rPr>
              <a:t>Design process: </a:t>
            </a:r>
            <a:r>
              <a:rPr lang="en-NZ" sz="1000" b="0" i="0" dirty="0">
                <a:solidFill>
                  <a:schemeClr val="accent5">
                    <a:lumMod val="75000"/>
                  </a:schemeClr>
                </a:solidFill>
                <a:effectLst/>
                <a:latin typeface="Lucida Grande"/>
              </a:rPr>
              <a:t>Sketch (Conceptual level) → Wireframe (Component level) → Mock/Prototype (Styles level/Interactions level) → Code</a:t>
            </a:r>
            <a:br>
              <a:rPr lang="en" dirty="0"/>
            </a:br>
            <a:r>
              <a:rPr lang="en" sz="2400" dirty="0"/>
              <a:t>Mock-up/Interactive Prototype (high-fidelity) Evidence</a:t>
            </a:r>
            <a:br>
              <a:rPr lang="en" sz="2400" dirty="0"/>
            </a:br>
            <a:br>
              <a:rPr lang="en" sz="2400" dirty="0"/>
            </a:br>
            <a:endParaRPr sz="2400" dirty="0"/>
          </a:p>
        </p:txBody>
      </p:sp>
    </p:spTree>
    <p:extLst>
      <p:ext uri="{BB962C8B-B14F-4D97-AF65-F5344CB8AC3E}">
        <p14:creationId xmlns:p14="http://schemas.microsoft.com/office/powerpoint/2010/main" val="1268997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5">
                    <a:lumMod val="75000"/>
                  </a:schemeClr>
                </a:solidFill>
                <a:latin typeface="Roboto Condensed" panose="02000000000000000000" pitchFamily="2" charset="0"/>
                <a:ea typeface="Roboto Condensed" panose="02000000000000000000" pitchFamily="2" charset="0"/>
                <a:cs typeface="Roboto Condensed" panose="02000000000000000000" pitchFamily="2" charset="0"/>
              </a:rPr>
              <a:t>Actual Outcome (on different devices)</a:t>
            </a:r>
            <a:endParaRPr dirty="0">
              <a:solidFill>
                <a:schemeClr val="accent5">
                  <a:lumMod val="75000"/>
                </a:schemeClr>
              </a:solidFill>
              <a:latin typeface="Roboto Condensed" panose="02000000000000000000" pitchFamily="2" charset="0"/>
              <a:ea typeface="Roboto Condensed" panose="02000000000000000000" pitchFamily="2" charset="0"/>
              <a:cs typeface="Roboto Condensed" panose="02000000000000000000" pitchFamily="2" charset="0"/>
            </a:endParaRPr>
          </a:p>
        </p:txBody>
      </p:sp>
      <p:sp>
        <p:nvSpPr>
          <p:cNvPr id="81" name="Google Shape;81;p18"/>
          <p:cNvSpPr txBox="1">
            <a:spLocks noGrp="1"/>
          </p:cNvSpPr>
          <p:nvPr>
            <p:ph type="body" idx="4294967295"/>
          </p:nvPr>
        </p:nvSpPr>
        <p:spPr>
          <a:xfrm>
            <a:off x="311700" y="909200"/>
            <a:ext cx="8520600" cy="39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i="1" dirty="0">
                <a:solidFill>
                  <a:srgbClr val="B7B7B7"/>
                </a:solidFill>
              </a:rPr>
              <a:t>Screenshots of the initial testing (before improvements are made), based on the mockup design</a:t>
            </a:r>
            <a:endParaRPr sz="1400" i="1" dirty="0">
              <a:solidFill>
                <a:srgbClr val="B7B7B7"/>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5">
                    <a:lumMod val="75000"/>
                  </a:schemeClr>
                </a:solidFill>
                <a:latin typeface="Roboto Condensed" panose="02000000000000000000" pitchFamily="2" charset="0"/>
                <a:ea typeface="Roboto Condensed" panose="02000000000000000000" pitchFamily="2" charset="0"/>
                <a:cs typeface="Roboto Condensed" panose="02000000000000000000" pitchFamily="2" charset="0"/>
              </a:rPr>
              <a:t>Continuous Improvement (insert slides as needed)</a:t>
            </a:r>
            <a:endParaRPr dirty="0">
              <a:solidFill>
                <a:schemeClr val="accent5">
                  <a:lumMod val="75000"/>
                </a:schemeClr>
              </a:solidFill>
              <a:latin typeface="Roboto Condensed" panose="02000000000000000000" pitchFamily="2" charset="0"/>
              <a:ea typeface="Roboto Condensed" panose="02000000000000000000" pitchFamily="2" charset="0"/>
              <a:cs typeface="Roboto Condensed" panose="02000000000000000000" pitchFamily="2" charset="0"/>
            </a:endParaRPr>
          </a:p>
        </p:txBody>
      </p:sp>
      <p:sp>
        <p:nvSpPr>
          <p:cNvPr id="87" name="Google Shape;87;p19"/>
          <p:cNvSpPr txBox="1">
            <a:spLocks noGrp="1"/>
          </p:cNvSpPr>
          <p:nvPr>
            <p:ph type="body" idx="1"/>
          </p:nvPr>
        </p:nvSpPr>
        <p:spPr>
          <a:xfrm>
            <a:off x="311700" y="911325"/>
            <a:ext cx="8520600" cy="40977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rgbClr val="B7B7B7"/>
                </a:solidFill>
              </a:rPr>
              <a:t>Use testing and trialling (user feedback) to improve the page. Include before and after screenshots with reason for the change. </a:t>
            </a:r>
          </a:p>
          <a:p>
            <a:pPr marL="0" lvl="0" indent="0" algn="l" rtl="0">
              <a:spcBef>
                <a:spcPts val="0"/>
              </a:spcBef>
              <a:spcAft>
                <a:spcPts val="0"/>
              </a:spcAft>
              <a:buNone/>
            </a:pPr>
            <a:endParaRPr lang="en" sz="1400" dirty="0">
              <a:solidFill>
                <a:srgbClr val="B7B7B7"/>
              </a:solidFill>
              <a:highlight>
                <a:srgbClr val="F6FF84"/>
              </a:highlight>
            </a:endParaRPr>
          </a:p>
          <a:p>
            <a:pPr marL="0" lvl="0" indent="0" algn="l" rtl="0">
              <a:spcBef>
                <a:spcPts val="0"/>
              </a:spcBef>
              <a:spcAft>
                <a:spcPts val="0"/>
              </a:spcAft>
              <a:buNone/>
            </a:pPr>
            <a:r>
              <a:rPr lang="en" sz="1400" dirty="0">
                <a:solidFill>
                  <a:srgbClr val="B7B7B7"/>
                </a:solidFill>
                <a:highlight>
                  <a:srgbClr val="F6FF84"/>
                </a:highlight>
              </a:rPr>
              <a:t>Which </a:t>
            </a:r>
            <a:r>
              <a:rPr lang="en" sz="1400" b="1" dirty="0">
                <a:solidFill>
                  <a:srgbClr val="B7B7B7"/>
                </a:solidFill>
                <a:highlight>
                  <a:srgbClr val="F6FF84"/>
                </a:highlight>
              </a:rPr>
              <a:t>UX principle</a:t>
            </a:r>
            <a:r>
              <a:rPr lang="en" sz="1400" dirty="0">
                <a:solidFill>
                  <a:srgbClr val="B7B7B7"/>
                </a:solidFill>
                <a:highlight>
                  <a:srgbClr val="F6FF84"/>
                </a:highlight>
              </a:rPr>
              <a:t> did you consider? Which </a:t>
            </a:r>
            <a:r>
              <a:rPr lang="en" sz="1400" b="1" dirty="0">
                <a:solidFill>
                  <a:srgbClr val="B7B7B7"/>
                </a:solidFill>
                <a:highlight>
                  <a:srgbClr val="F6FF84"/>
                </a:highlight>
              </a:rPr>
              <a:t>implication </a:t>
            </a:r>
            <a:r>
              <a:rPr lang="en" sz="1400" dirty="0">
                <a:solidFill>
                  <a:srgbClr val="B7B7B7"/>
                </a:solidFill>
                <a:highlight>
                  <a:srgbClr val="F6FF84"/>
                </a:highlight>
              </a:rPr>
              <a:t>does the change address</a:t>
            </a:r>
            <a:r>
              <a:rPr lang="en" sz="1400" dirty="0">
                <a:solidFill>
                  <a:srgbClr val="B7B7B7"/>
                </a:solidFill>
              </a:rPr>
              <a:t>? You may need to get user feedback again after changes are made and then make further improvements if needed. </a:t>
            </a:r>
          </a:p>
          <a:p>
            <a:pPr marL="0" lvl="0" indent="0" algn="l" rtl="0">
              <a:spcBef>
                <a:spcPts val="0"/>
              </a:spcBef>
              <a:spcAft>
                <a:spcPts val="0"/>
              </a:spcAft>
              <a:buNone/>
            </a:pPr>
            <a:endParaRPr lang="en" sz="1400" dirty="0">
              <a:solidFill>
                <a:srgbClr val="B7B7B7"/>
              </a:solidFill>
            </a:endParaRPr>
          </a:p>
          <a:p>
            <a:pPr marL="0" lvl="0" indent="0" algn="l" rtl="0">
              <a:spcBef>
                <a:spcPts val="0"/>
              </a:spcBef>
              <a:spcAft>
                <a:spcPts val="0"/>
              </a:spcAft>
              <a:buNone/>
            </a:pPr>
            <a:r>
              <a:rPr lang="en-GB" sz="1400" dirty="0">
                <a:solidFill>
                  <a:srgbClr val="B7B7B7"/>
                </a:solidFill>
              </a:rPr>
              <a:t>Evidence of considerations of UX principles can include </a:t>
            </a:r>
            <a:r>
              <a:rPr lang="en-GB" sz="1400" dirty="0">
                <a:solidFill>
                  <a:schemeClr val="accent1">
                    <a:lumMod val="60000"/>
                    <a:lumOff val="40000"/>
                  </a:schemeClr>
                </a:solidFill>
              </a:rPr>
              <a:t>accessibility, usability, visual hierarchy, application of Nelson's heuristics, html and css validation, optimisation of assets. </a:t>
            </a:r>
            <a:r>
              <a:rPr lang="en-GB" sz="1400" dirty="0">
                <a:solidFill>
                  <a:srgbClr val="00D0E6"/>
                </a:solidFill>
              </a:rPr>
              <a:t>Insert slides in this document for each UX principle.</a:t>
            </a:r>
            <a:endParaRPr sz="1400" dirty="0">
              <a:solidFill>
                <a:srgbClr val="00D0E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5">
                    <a:lumMod val="75000"/>
                  </a:schemeClr>
                </a:solidFill>
                <a:latin typeface="Roboto Condensed" panose="02000000000000000000" pitchFamily="2" charset="0"/>
                <a:ea typeface="Roboto Condensed" panose="02000000000000000000" pitchFamily="2" charset="0"/>
                <a:cs typeface="Roboto Condensed" panose="02000000000000000000" pitchFamily="2" charset="0"/>
              </a:rPr>
              <a:t>Evidence of Testing (insert slides as needed)</a:t>
            </a:r>
            <a:endParaRPr dirty="0">
              <a:solidFill>
                <a:schemeClr val="accent5">
                  <a:lumMod val="75000"/>
                </a:schemeClr>
              </a:solidFill>
              <a:latin typeface="Roboto Condensed" panose="02000000000000000000" pitchFamily="2" charset="0"/>
              <a:ea typeface="Roboto Condensed" panose="02000000000000000000" pitchFamily="2" charset="0"/>
              <a:cs typeface="Roboto Condensed" panose="02000000000000000000" pitchFamily="2" charset="0"/>
            </a:endParaRPr>
          </a:p>
        </p:txBody>
      </p:sp>
      <p:sp>
        <p:nvSpPr>
          <p:cNvPr id="93" name="Google Shape;93;p20"/>
          <p:cNvSpPr txBox="1">
            <a:spLocks noGrp="1"/>
          </p:cNvSpPr>
          <p:nvPr>
            <p:ph type="body" idx="4294967295"/>
          </p:nvPr>
        </p:nvSpPr>
        <p:spPr>
          <a:xfrm>
            <a:off x="311700" y="1063725"/>
            <a:ext cx="8520600" cy="61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B7B7B7"/>
                </a:solidFill>
              </a:rPr>
              <a:t>For example, screenshots of testing in different browsers, on different devices, code validation, screencasting of testing the links, spell checking and proofreading, accessibility check, etc</a:t>
            </a:r>
            <a:endParaRPr sz="1400">
              <a:solidFill>
                <a:srgbClr val="B7B7B7"/>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5">
                    <a:lumMod val="75000"/>
                  </a:schemeClr>
                </a:solidFill>
                <a:latin typeface="Roboto Condensed" panose="02000000000000000000" pitchFamily="2" charset="0"/>
                <a:ea typeface="Roboto Condensed" panose="02000000000000000000" pitchFamily="2" charset="0"/>
                <a:cs typeface="Roboto Condensed" panose="02000000000000000000" pitchFamily="2" charset="0"/>
              </a:rPr>
              <a:t>Evidence of User Feedback (insert slides as needed)</a:t>
            </a:r>
            <a:endParaRPr dirty="0">
              <a:solidFill>
                <a:schemeClr val="accent5">
                  <a:lumMod val="75000"/>
                </a:schemeClr>
              </a:solidFill>
              <a:latin typeface="Roboto Condensed" panose="02000000000000000000" pitchFamily="2" charset="0"/>
              <a:ea typeface="Roboto Condensed" panose="02000000000000000000" pitchFamily="2" charset="0"/>
              <a:cs typeface="Roboto Condensed" panose="02000000000000000000" pitchFamily="2" charset="0"/>
            </a:endParaRPr>
          </a:p>
        </p:txBody>
      </p:sp>
      <p:sp>
        <p:nvSpPr>
          <p:cNvPr id="99" name="Google Shape;99;p21"/>
          <p:cNvSpPr txBox="1">
            <a:spLocks noGrp="1"/>
          </p:cNvSpPr>
          <p:nvPr>
            <p:ph type="body" idx="4294967295"/>
          </p:nvPr>
        </p:nvSpPr>
        <p:spPr>
          <a:xfrm>
            <a:off x="311700" y="1063725"/>
            <a:ext cx="8520600" cy="38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rgbClr val="B7B7B7"/>
                </a:solidFill>
              </a:rPr>
              <a:t>Record who said what and what did you do with the feedback. Focus on the users and their experience.</a:t>
            </a:r>
            <a:endParaRPr lang="en-US" sz="1400" dirty="0">
              <a:solidFill>
                <a:srgbClr val="B7B7B7"/>
              </a:solidFill>
            </a:endParaRPr>
          </a:p>
          <a:p>
            <a:pPr marL="0" indent="0">
              <a:lnSpc>
                <a:spcPct val="114999"/>
              </a:lnSpc>
              <a:buNone/>
            </a:pPr>
            <a:endParaRPr lang="en" sz="1400" dirty="0">
              <a:solidFill>
                <a:srgbClr val="B7B7B7"/>
              </a:solidFill>
            </a:endParaRPr>
          </a:p>
          <a:p>
            <a:pPr marL="0" indent="0">
              <a:lnSpc>
                <a:spcPct val="114999"/>
              </a:lnSpc>
              <a:buNone/>
            </a:pPr>
            <a:endParaRPr lang="en" sz="1400" dirty="0">
              <a:solidFill>
                <a:srgbClr val="B7B7B7"/>
              </a:solidFill>
            </a:endParaRPr>
          </a:p>
          <a:p>
            <a:pPr marL="0" indent="0">
              <a:lnSpc>
                <a:spcPct val="114999"/>
              </a:lnSpc>
              <a:buNone/>
            </a:pPr>
            <a:endParaRPr lang="en" sz="1400" dirty="0">
              <a:solidFill>
                <a:srgbClr val="B7B7B7"/>
              </a:solidFill>
            </a:endParaRPr>
          </a:p>
          <a:p>
            <a:pPr marL="0" indent="0">
              <a:lnSpc>
                <a:spcPct val="114999"/>
              </a:lnSpc>
              <a:buNone/>
            </a:pPr>
            <a:endParaRPr lang="en" sz="1400" dirty="0">
              <a:solidFill>
                <a:srgbClr val="B7B7B7"/>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Shape 103"/>
        <p:cNvGrpSpPr/>
        <p:nvPr/>
      </p:nvGrpSpPr>
      <p:grpSpPr>
        <a:xfrm>
          <a:off x="0" y="0"/>
          <a:ext cx="0" cy="0"/>
          <a:chOff x="0" y="0"/>
          <a:chExt cx="0" cy="0"/>
        </a:xfrm>
      </p:grpSpPr>
      <p:sp>
        <p:nvSpPr>
          <p:cNvPr id="104" name="Google Shape;104;p22"/>
          <p:cNvSpPr txBox="1">
            <a:spLocks noGrp="1"/>
          </p:cNvSpPr>
          <p:nvPr>
            <p:ph type="title"/>
          </p:nvPr>
        </p:nvSpPr>
        <p:spPr>
          <a:xfrm>
            <a:off x="936027" y="1923226"/>
            <a:ext cx="6621220" cy="234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rgbClr val="F6FF84"/>
                </a:solidFill>
                <a:latin typeface="Roboto Condensed" panose="02000000000000000000" pitchFamily="2" charset="0"/>
                <a:ea typeface="Roboto Condensed" panose="02000000000000000000" pitchFamily="2" charset="0"/>
                <a:cs typeface="Roboto Condensed" panose="02000000000000000000" pitchFamily="2" charset="0"/>
              </a:rPr>
              <a:t>Copy and paste Slides 6 to 14 for each iteration.</a:t>
            </a:r>
            <a:endParaRPr sz="4000" dirty="0">
              <a:solidFill>
                <a:srgbClr val="F6FF84"/>
              </a:solidFill>
              <a:latin typeface="Roboto Condensed" panose="02000000000000000000" pitchFamily="2" charset="0"/>
              <a:ea typeface="Roboto Condensed" panose="02000000000000000000" pitchFamily="2" charset="0"/>
              <a:cs typeface="Roboto Condensed" panose="02000000000000000000" pitchFamily="2"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pct25">
          <a:fgClr>
            <a:schemeClr val="tx2">
              <a:lumMod val="50000"/>
            </a:schemeClr>
          </a:fgClr>
          <a:bgClr>
            <a:schemeClr val="bg1"/>
          </a:bgClr>
        </a:pattFill>
        <a:effectLst/>
      </p:bgPr>
    </p:bg>
    <p:spTree>
      <p:nvGrpSpPr>
        <p:cNvPr id="1" name="Shape 108"/>
        <p:cNvGrpSpPr/>
        <p:nvPr/>
      </p:nvGrpSpPr>
      <p:grpSpPr>
        <a:xfrm>
          <a:off x="0" y="0"/>
          <a:ext cx="0" cy="0"/>
          <a:chOff x="0" y="0"/>
          <a:chExt cx="0" cy="0"/>
        </a:xfrm>
      </p:grpSpPr>
      <p:sp>
        <p:nvSpPr>
          <p:cNvPr id="109" name="Google Shape;10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7030A0"/>
                </a:solidFill>
                <a:latin typeface="Roboto Condensed" panose="02000000000000000000" pitchFamily="2" charset="0"/>
                <a:ea typeface="Roboto Condensed" panose="02000000000000000000" pitchFamily="2" charset="0"/>
                <a:cs typeface="Roboto Condensed" panose="02000000000000000000" pitchFamily="2" charset="0"/>
              </a:rPr>
              <a:t>Screenshots of Final Outcome of Your Website/App/Game/UI </a:t>
            </a:r>
            <a:r>
              <a:rPr lang="en" dirty="0">
                <a:solidFill>
                  <a:schemeClr val="accent5">
                    <a:lumMod val="75000"/>
                  </a:schemeClr>
                </a:solidFill>
                <a:latin typeface="Roboto Condensed" panose="02000000000000000000" pitchFamily="2" charset="0"/>
                <a:ea typeface="Roboto Condensed" panose="02000000000000000000" pitchFamily="2" charset="0"/>
                <a:cs typeface="Roboto Condensed" panose="02000000000000000000" pitchFamily="2" charset="0"/>
              </a:rPr>
              <a:t>(insert slides as needed) </a:t>
            </a:r>
            <a:r>
              <a:rPr lang="en" dirty="0">
                <a:solidFill>
                  <a:srgbClr val="7030A0"/>
                </a:solidFill>
                <a:latin typeface="Roboto Condensed" panose="02000000000000000000" pitchFamily="2" charset="0"/>
                <a:ea typeface="Roboto Condensed" panose="02000000000000000000" pitchFamily="2" charset="0"/>
                <a:cs typeface="Roboto Condensed" panose="02000000000000000000" pitchFamily="2" charset="0"/>
              </a:rPr>
              <a:t>:</a:t>
            </a:r>
            <a:endParaRPr dirty="0">
              <a:solidFill>
                <a:srgbClr val="7030A0"/>
              </a:solidFill>
              <a:latin typeface="Roboto Condensed" panose="02000000000000000000" pitchFamily="2" charset="0"/>
              <a:ea typeface="Roboto Condensed" panose="02000000000000000000" pitchFamily="2" charset="0"/>
              <a:cs typeface="Roboto Condensed" panose="02000000000000000000" pitchFamily="2"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Shape 113"/>
        <p:cNvGrpSpPr/>
        <p:nvPr/>
      </p:nvGrpSpPr>
      <p:grpSpPr>
        <a:xfrm>
          <a:off x="0" y="0"/>
          <a:ext cx="0" cy="0"/>
          <a:chOff x="0" y="0"/>
          <a:chExt cx="0" cy="0"/>
        </a:xfrm>
      </p:grpSpPr>
      <p:sp>
        <p:nvSpPr>
          <p:cNvPr id="114" name="Google Shape;11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5">
                    <a:lumMod val="75000"/>
                  </a:schemeClr>
                </a:solidFill>
                <a:latin typeface="Roboto Condensed" panose="02000000000000000000" pitchFamily="2" charset="0"/>
                <a:ea typeface="Roboto Condensed" panose="02000000000000000000" pitchFamily="2" charset="0"/>
                <a:cs typeface="Roboto Condensed" panose="02000000000000000000" pitchFamily="2" charset="0"/>
              </a:rPr>
              <a:t>Attribution: </a:t>
            </a:r>
            <a:endParaRPr dirty="0">
              <a:solidFill>
                <a:schemeClr val="accent5">
                  <a:lumMod val="75000"/>
                </a:schemeClr>
              </a:solidFill>
              <a:latin typeface="Roboto Condensed" panose="02000000000000000000" pitchFamily="2" charset="0"/>
              <a:ea typeface="Roboto Condensed" panose="02000000000000000000" pitchFamily="2" charset="0"/>
              <a:cs typeface="Roboto Condensed" panose="02000000000000000000" pitchFamily="2" charset="0"/>
            </a:endParaRPr>
          </a:p>
        </p:txBody>
      </p:sp>
      <p:sp>
        <p:nvSpPr>
          <p:cNvPr id="115" name="Google Shape;115;p24"/>
          <p:cNvSpPr txBox="1">
            <a:spLocks noGrp="1"/>
          </p:cNvSpPr>
          <p:nvPr>
            <p:ph type="body" idx="1"/>
          </p:nvPr>
        </p:nvSpPr>
        <p:spPr>
          <a:xfrm>
            <a:off x="311700" y="1767225"/>
            <a:ext cx="8520600" cy="2801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endParaRPr dirty="0"/>
          </a:p>
        </p:txBody>
      </p:sp>
      <p:sp>
        <p:nvSpPr>
          <p:cNvPr id="116" name="Google Shape;116;p24"/>
          <p:cNvSpPr txBox="1">
            <a:spLocks noGrp="1"/>
          </p:cNvSpPr>
          <p:nvPr>
            <p:ph type="body" idx="1"/>
          </p:nvPr>
        </p:nvSpPr>
        <p:spPr>
          <a:xfrm>
            <a:off x="311700" y="1063725"/>
            <a:ext cx="8520600" cy="60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rgbClr val="B7B7B7"/>
                </a:solidFill>
              </a:rPr>
              <a:t>List the sources of text information, inspiration of ideas, tutorials you have used to learn a technique. Include a brief description of what you used the source material for.</a:t>
            </a:r>
            <a:endParaRPr sz="1400" dirty="0">
              <a:solidFill>
                <a:srgbClr val="B7B7B7"/>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CE2B7A9-DC8F-9D81-510F-DA7DC5681426}"/>
              </a:ext>
            </a:extLst>
          </p:cNvPr>
          <p:cNvSpPr>
            <a:spLocks noGrp="1"/>
          </p:cNvSpPr>
          <p:nvPr>
            <p:ph type="title"/>
          </p:nvPr>
        </p:nvSpPr>
        <p:spPr>
          <a:xfrm>
            <a:off x="311700" y="445024"/>
            <a:ext cx="8520600" cy="953470"/>
          </a:xfrm>
        </p:spPr>
        <p:txBody>
          <a:bodyPr/>
          <a:lstStyle/>
          <a:p>
            <a:r>
              <a:rPr lang="en-GB" sz="2400" i="0" dirty="0">
                <a:solidFill>
                  <a:schemeClr val="accent5">
                    <a:lumMod val="75000"/>
                  </a:schemeClr>
                </a:solidFill>
                <a:effectLst/>
                <a:latin typeface="Roboto Condensed" panose="02000000000000000000" pitchFamily="2" charset="0"/>
                <a:ea typeface="Roboto Condensed" panose="02000000000000000000" pitchFamily="2" charset="0"/>
                <a:cs typeface="Roboto Condensed" panose="02000000000000000000" pitchFamily="2" charset="0"/>
              </a:rPr>
              <a:t>AS91903 – 3.4 (4 credits)</a:t>
            </a:r>
            <a:br>
              <a:rPr lang="en-GB" sz="2400" i="0" dirty="0">
                <a:solidFill>
                  <a:schemeClr val="accent5">
                    <a:lumMod val="75000"/>
                  </a:schemeClr>
                </a:solidFill>
                <a:effectLst/>
                <a:latin typeface="Roboto Condensed" panose="02000000000000000000" pitchFamily="2" charset="0"/>
                <a:ea typeface="Roboto Condensed" panose="02000000000000000000" pitchFamily="2" charset="0"/>
                <a:cs typeface="Roboto Condensed" panose="02000000000000000000" pitchFamily="2" charset="0"/>
              </a:rPr>
            </a:br>
            <a:r>
              <a:rPr lang="en-GB" sz="2400" i="0" dirty="0">
                <a:solidFill>
                  <a:schemeClr val="accent5">
                    <a:lumMod val="75000"/>
                  </a:schemeClr>
                </a:solidFill>
                <a:effectLst/>
                <a:latin typeface="Roboto Condensed" panose="02000000000000000000" pitchFamily="2" charset="0"/>
                <a:ea typeface="Roboto Condensed" panose="02000000000000000000" pitchFamily="2" charset="0"/>
                <a:cs typeface="Roboto Condensed" panose="02000000000000000000" pitchFamily="2" charset="0"/>
              </a:rPr>
              <a:t>Use complex techniques to develop a digital media outcome</a:t>
            </a:r>
            <a:br>
              <a:rPr lang="en-GB" b="1" i="0" dirty="0">
                <a:solidFill>
                  <a:srgbClr val="262626"/>
                </a:solidFill>
                <a:effectLst/>
                <a:latin typeface="IBM Plex Sans" panose="020B0503050203000203" pitchFamily="34" charset="0"/>
              </a:rPr>
            </a:br>
            <a:endParaRPr lang="en-US" dirty="0"/>
          </a:p>
        </p:txBody>
      </p:sp>
      <p:sp>
        <p:nvSpPr>
          <p:cNvPr id="10" name="Rectangle 2">
            <a:extLst>
              <a:ext uri="{FF2B5EF4-FFF2-40B4-BE49-F238E27FC236}">
                <a16:creationId xmlns:a16="http://schemas.microsoft.com/office/drawing/2014/main" id="{7804170F-926F-5B2D-6806-CD508624624A}"/>
              </a:ext>
            </a:extLst>
          </p:cNvPr>
          <p:cNvSpPr>
            <a:spLocks noGrp="1" noChangeArrowheads="1"/>
          </p:cNvSpPr>
          <p:nvPr>
            <p:ph type="body" idx="1"/>
          </p:nvPr>
        </p:nvSpPr>
        <p:spPr bwMode="auto">
          <a:xfrm>
            <a:off x="425450" y="1520641"/>
            <a:ext cx="8520600"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62626"/>
                </a:solidFill>
                <a:effectLst/>
                <a:latin typeface="Roboto Light" panose="02000000000000000000" pitchFamily="2" charset="0"/>
                <a:ea typeface="Roboto Light" panose="02000000000000000000" pitchFamily="2" charset="0"/>
                <a:cs typeface="Roboto Light" panose="02000000000000000000" pitchFamily="2" charset="0"/>
              </a:rPr>
              <a:t>This is a 4</a:t>
            </a:r>
            <a:r>
              <a:rPr lang="en-US" altLang="en-US" sz="1300" dirty="0">
                <a:solidFill>
                  <a:srgbClr val="262626"/>
                </a:solidFill>
                <a:latin typeface="Roboto Light" panose="02000000000000000000" pitchFamily="2" charset="0"/>
                <a:ea typeface="Roboto Light" panose="02000000000000000000" pitchFamily="2" charset="0"/>
                <a:cs typeface="Roboto Light" panose="02000000000000000000" pitchFamily="2" charset="0"/>
              </a:rPr>
              <a:t> </a:t>
            </a:r>
            <a:r>
              <a:rPr kumimoji="0" lang="en-US" altLang="en-US" sz="1300" b="0" i="0" u="none" strike="noStrike" cap="none" normalizeH="0" baseline="0" dirty="0">
                <a:ln>
                  <a:noFill/>
                </a:ln>
                <a:solidFill>
                  <a:srgbClr val="262626"/>
                </a:solidFill>
                <a:effectLst/>
                <a:latin typeface="Roboto Light" panose="02000000000000000000" pitchFamily="2" charset="0"/>
                <a:ea typeface="Roboto Light" panose="02000000000000000000" pitchFamily="2" charset="0"/>
                <a:cs typeface="Roboto Light" panose="02000000000000000000" pitchFamily="2" charset="0"/>
              </a:rPr>
              <a:t>credit internal.</a:t>
            </a:r>
            <a:endParaRPr kumimoji="0" lang="en-US" altLang="en-US" sz="600" b="0" i="0" u="none" strike="noStrike" cap="none" normalizeH="0" baseline="0" dirty="0">
              <a:ln>
                <a:noFill/>
              </a:ln>
              <a:solidFill>
                <a:schemeClr val="tx1"/>
              </a:solidFill>
              <a:effectLst/>
              <a:latin typeface="Roboto Light" panose="02000000000000000000" pitchFamily="2" charset="0"/>
              <a:ea typeface="Roboto Light" panose="02000000000000000000" pitchFamily="2" charset="0"/>
              <a:cs typeface="Roboto Light"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62626"/>
                </a:solidFill>
                <a:effectLst/>
                <a:latin typeface="Roboto Light" panose="02000000000000000000" pitchFamily="2" charset="0"/>
                <a:ea typeface="Roboto Light" panose="02000000000000000000" pitchFamily="2" charset="0"/>
                <a:cs typeface="Roboto Light" panose="02000000000000000000" pitchFamily="2" charset="0"/>
              </a:rPr>
              <a:t>This achievement standard involves using </a:t>
            </a:r>
            <a:r>
              <a:rPr kumimoji="0" lang="en-US" altLang="en-US" sz="1300" b="0" i="0" u="none" strike="noStrike" cap="none" normalizeH="0" baseline="0" dirty="0">
                <a:ln>
                  <a:noFill/>
                </a:ln>
                <a:solidFill>
                  <a:srgbClr val="0C0C0C"/>
                </a:solidFill>
                <a:effectLst/>
                <a:latin typeface="Roboto Light" panose="02000000000000000000" pitchFamily="2" charset="0"/>
                <a:ea typeface="Roboto Light" panose="02000000000000000000" pitchFamily="2" charset="0"/>
                <a:cs typeface="Roboto Light" panose="02000000000000000000" pitchFamily="2" charset="0"/>
              </a:rPr>
              <a:t>complex</a:t>
            </a:r>
            <a:r>
              <a:rPr kumimoji="0" lang="en-US" altLang="en-US" sz="1300" b="0" i="0" u="none" strike="noStrike" cap="none" normalizeH="0" baseline="0" dirty="0">
                <a:ln>
                  <a:noFill/>
                </a:ln>
                <a:solidFill>
                  <a:srgbClr val="262626"/>
                </a:solidFill>
                <a:effectLst/>
                <a:latin typeface="Roboto Light" panose="02000000000000000000" pitchFamily="2" charset="0"/>
                <a:ea typeface="Roboto Light" panose="02000000000000000000" pitchFamily="2" charset="0"/>
                <a:cs typeface="Roboto Light" panose="02000000000000000000" pitchFamily="2" charset="0"/>
              </a:rPr>
              <a:t> techniques to develop a digital media </a:t>
            </a:r>
            <a:r>
              <a:rPr kumimoji="0" lang="en-US" altLang="en-US" sz="1300" b="0" i="0" u="none" strike="noStrike" cap="none" normalizeH="0" baseline="0" dirty="0">
                <a:ln>
                  <a:noFill/>
                </a:ln>
                <a:solidFill>
                  <a:srgbClr val="0C0C0C"/>
                </a:solidFill>
                <a:effectLst/>
                <a:latin typeface="Roboto Light" panose="02000000000000000000" pitchFamily="2" charset="0"/>
                <a:ea typeface="Roboto Light" panose="02000000000000000000" pitchFamily="2" charset="0"/>
                <a:cs typeface="Roboto Light" panose="02000000000000000000" pitchFamily="2" charset="0"/>
              </a:rPr>
              <a:t>outcome</a:t>
            </a:r>
            <a:r>
              <a:rPr kumimoji="0" lang="en-US" altLang="en-US" sz="1300" b="0" i="0" u="none" strike="noStrike" cap="none" normalizeH="0" baseline="0" dirty="0">
                <a:ln>
                  <a:noFill/>
                </a:ln>
                <a:solidFill>
                  <a:srgbClr val="262626"/>
                </a:solidFill>
                <a:effectLst/>
                <a:latin typeface="Roboto Light" panose="02000000000000000000" pitchFamily="2" charset="0"/>
                <a:ea typeface="Roboto Light" panose="02000000000000000000" pitchFamily="2" charset="0"/>
                <a:cs typeface="Roboto Light" panose="02000000000000000000" pitchFamily="2" charset="0"/>
              </a:rPr>
              <a:t>.</a:t>
            </a:r>
            <a:endParaRPr kumimoji="0" lang="en-US" altLang="en-US" sz="600" b="0" i="0" u="none" strike="noStrike" cap="none" normalizeH="0" baseline="0" dirty="0">
              <a:ln>
                <a:noFill/>
              </a:ln>
              <a:solidFill>
                <a:schemeClr val="tx1"/>
              </a:solidFill>
              <a:effectLst/>
              <a:latin typeface="Roboto Light" panose="02000000000000000000" pitchFamily="2" charset="0"/>
              <a:ea typeface="Roboto Light" panose="02000000000000000000" pitchFamily="2" charset="0"/>
              <a:cs typeface="Roboto Light"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sng" strike="noStrike" cap="none" normalizeH="0" baseline="0" dirty="0">
                <a:ln>
                  <a:noFill/>
                </a:ln>
                <a:solidFill>
                  <a:srgbClr val="262626"/>
                </a:solidFill>
                <a:effectLst/>
                <a:latin typeface="Roboto Light" panose="02000000000000000000" pitchFamily="2" charset="0"/>
                <a:ea typeface="Roboto Light" panose="02000000000000000000" pitchFamily="2" charset="0"/>
                <a:cs typeface="Roboto Light" panose="02000000000000000000" pitchFamily="2" charset="0"/>
                <a:hlinkClick r:id="rId3"/>
              </a:rPr>
              <a:t>Click here to access the NZQA Digital Technology Achievement Standards page</a:t>
            </a:r>
            <a:r>
              <a:rPr kumimoji="0" lang="en-US" altLang="en-US" sz="1300" b="0" i="0" u="none" strike="noStrike" cap="none" normalizeH="0" baseline="0" dirty="0">
                <a:ln>
                  <a:noFill/>
                </a:ln>
                <a:solidFill>
                  <a:srgbClr val="262626"/>
                </a:solidFill>
                <a:effectLst/>
                <a:latin typeface="Roboto Light" panose="02000000000000000000" pitchFamily="2" charset="0"/>
                <a:ea typeface="Roboto Light" panose="02000000000000000000" pitchFamily="2" charset="0"/>
                <a:cs typeface="Roboto Light" panose="02000000000000000000" pitchFamily="2" charset="0"/>
              </a:rPr>
              <a:t>.</a:t>
            </a:r>
            <a:br>
              <a:rPr kumimoji="0" lang="en-US" altLang="en-US" sz="1300" b="0" i="0" u="none" strike="noStrike" cap="none" normalizeH="0" baseline="0" dirty="0">
                <a:ln>
                  <a:noFill/>
                </a:ln>
                <a:solidFill>
                  <a:srgbClr val="262626"/>
                </a:solidFill>
                <a:effectLst/>
                <a:latin typeface="Roboto Light" panose="02000000000000000000" pitchFamily="2" charset="0"/>
                <a:ea typeface="Roboto Light" panose="02000000000000000000" pitchFamily="2" charset="0"/>
                <a:cs typeface="Roboto Light" panose="02000000000000000000" pitchFamily="2" charset="0"/>
              </a:rPr>
            </a:br>
            <a:endParaRPr kumimoji="0" lang="en-US" altLang="en-US" sz="600" b="0" i="0" u="none" strike="noStrike" cap="none" normalizeH="0" baseline="0" dirty="0">
              <a:ln>
                <a:noFill/>
              </a:ln>
              <a:solidFill>
                <a:schemeClr val="tx1"/>
              </a:solidFill>
              <a:effectLst/>
              <a:latin typeface="Roboto Light" panose="02000000000000000000" pitchFamily="2" charset="0"/>
              <a:ea typeface="Roboto Light" panose="02000000000000000000" pitchFamily="2" charset="0"/>
              <a:cs typeface="Roboto Light"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62626"/>
                </a:solidFill>
                <a:effectLst/>
                <a:latin typeface="Roboto Light" panose="02000000000000000000" pitchFamily="2" charset="0"/>
                <a:ea typeface="Roboto Light" panose="02000000000000000000" pitchFamily="2" charset="0"/>
                <a:cs typeface="Roboto Light" panose="02000000000000000000" pitchFamily="2" charset="0"/>
              </a:rPr>
              <a:t>What is meant by complex techniques changes depending on the type of digital media outcome you are producing. </a:t>
            </a:r>
          </a:p>
          <a:p>
            <a:pPr marL="0" lvl="0" indent="0">
              <a:lnSpc>
                <a:spcPct val="100000"/>
              </a:lnSpc>
              <a:buClrTx/>
              <a:buSzTx/>
              <a:buNone/>
            </a:pPr>
            <a:r>
              <a:rPr lang="en-GB" sz="800" dirty="0">
                <a:latin typeface="Roboto Light" panose="02000000000000000000" pitchFamily="2" charset="0"/>
                <a:ea typeface="Roboto Light" panose="02000000000000000000" pitchFamily="2" charset="0"/>
                <a:cs typeface="Roboto Light" panose="02000000000000000000" pitchFamily="2" charset="0"/>
              </a:rPr>
              <a:t>In senior Technology programmes, the term “complex” is used to identify curriculum level 8 (NCEA Level 3) specialist knowledge and skills. Further explanation can be found in the explanatory notes of the subject specific standards. The progression is from “basic” (curriculum level 6) to “advanced” (curriculum level 7) through to “complex” (curriculum level 8).</a:t>
            </a:r>
          </a:p>
          <a:p>
            <a:pPr marL="0" lvl="0" indent="0">
              <a:lnSpc>
                <a:spcPct val="100000"/>
              </a:lnSpc>
              <a:buClrTx/>
              <a:buSzTx/>
              <a:buNone/>
            </a:pPr>
            <a:endParaRPr kumimoji="0" lang="en-GB" altLang="en-US" sz="800" b="0" i="0" u="none" strike="noStrike" cap="none" normalizeH="0" baseline="0" dirty="0">
              <a:ln>
                <a:noFill/>
              </a:ln>
              <a:solidFill>
                <a:schemeClr val="tx1"/>
              </a:solidFill>
              <a:effectLst/>
              <a:latin typeface="Roboto Light" panose="02000000000000000000" pitchFamily="2" charset="0"/>
              <a:ea typeface="Roboto Light" panose="02000000000000000000" pitchFamily="2" charset="0"/>
              <a:cs typeface="Roboto Light" panose="02000000000000000000" pitchFamily="2" charset="0"/>
            </a:endParaRPr>
          </a:p>
          <a:p>
            <a:pPr marL="0" lvl="0" indent="0">
              <a:lnSpc>
                <a:spcPct val="100000"/>
              </a:lnSpc>
              <a:buClrTx/>
              <a:buSzTx/>
              <a:buNone/>
            </a:pPr>
            <a:r>
              <a:rPr lang="en-GB" altLang="en-US" sz="800" dirty="0">
                <a:latin typeface="Roboto Light" panose="02000000000000000000" pitchFamily="2" charset="0"/>
                <a:ea typeface="Roboto Light" panose="02000000000000000000" pitchFamily="2" charset="0"/>
                <a:cs typeface="Roboto Light" panose="02000000000000000000" pitchFamily="2" charset="0"/>
              </a:rPr>
              <a:t>Examples:</a:t>
            </a:r>
          </a:p>
          <a:p>
            <a:pPr marL="0" lvl="0" indent="0">
              <a:lnSpc>
                <a:spcPct val="100000"/>
              </a:lnSpc>
              <a:buClrTx/>
              <a:buSzTx/>
              <a:buNone/>
            </a:pPr>
            <a:r>
              <a:rPr kumimoji="0" lang="en-GB" altLang="en-US" sz="800" b="0" i="0" u="none" strike="noStrike" cap="none" normalizeH="0" baseline="0" dirty="0">
                <a:ln>
                  <a:noFill/>
                </a:ln>
                <a:solidFill>
                  <a:schemeClr val="tx1"/>
                </a:solidFill>
                <a:effectLst/>
                <a:latin typeface="Roboto Light" panose="02000000000000000000" pitchFamily="2" charset="0"/>
                <a:ea typeface="Roboto Light" panose="02000000000000000000" pitchFamily="2" charset="0"/>
                <a:cs typeface="Roboto Light" panose="02000000000000000000" pitchFamily="2" charset="0"/>
              </a:rPr>
              <a:t>-</a:t>
            </a:r>
            <a:r>
              <a:rPr kumimoji="0" lang="en-GB" altLang="en-US" sz="800" b="0" i="0" u="none" strike="noStrike" cap="none" normalizeH="0" dirty="0">
                <a:ln>
                  <a:noFill/>
                </a:ln>
                <a:solidFill>
                  <a:schemeClr val="tx1"/>
                </a:solidFill>
                <a:effectLst/>
                <a:latin typeface="Roboto Light" panose="02000000000000000000" pitchFamily="2" charset="0"/>
                <a:ea typeface="Roboto Light" panose="02000000000000000000" pitchFamily="2" charset="0"/>
                <a:cs typeface="Roboto Light" panose="02000000000000000000" pitchFamily="2" charset="0"/>
              </a:rPr>
              <a:t> custom media queries</a:t>
            </a:r>
          </a:p>
          <a:p>
            <a:pPr marL="0" lvl="0" indent="0">
              <a:lnSpc>
                <a:spcPct val="100000"/>
              </a:lnSpc>
              <a:buClrTx/>
              <a:buSzTx/>
              <a:buNone/>
            </a:pPr>
            <a:r>
              <a:rPr lang="en-GB" altLang="en-US" sz="800" baseline="0" dirty="0">
                <a:latin typeface="Roboto Light" panose="02000000000000000000" pitchFamily="2" charset="0"/>
                <a:ea typeface="Roboto Light" panose="02000000000000000000" pitchFamily="2" charset="0"/>
                <a:cs typeface="Roboto Light" panose="02000000000000000000" pitchFamily="2" charset="0"/>
              </a:rPr>
              <a:t>-</a:t>
            </a:r>
            <a:r>
              <a:rPr lang="en-GB" altLang="en-US" sz="800" dirty="0">
                <a:latin typeface="Roboto Light" panose="02000000000000000000" pitchFamily="2" charset="0"/>
                <a:ea typeface="Roboto Light" panose="02000000000000000000" pitchFamily="2" charset="0"/>
                <a:cs typeface="Roboto Light" panose="02000000000000000000" pitchFamily="2" charset="0"/>
              </a:rPr>
              <a:t> css grid</a:t>
            </a:r>
          </a:p>
          <a:p>
            <a:pPr marL="0" lvl="0" indent="0">
              <a:lnSpc>
                <a:spcPct val="100000"/>
              </a:lnSpc>
              <a:buClrTx/>
              <a:buSzTx/>
              <a:buNone/>
            </a:pPr>
            <a:r>
              <a:rPr kumimoji="0" lang="en-GB" altLang="en-US" sz="800" b="0" i="0" u="none" strike="noStrike" cap="none" normalizeH="0" baseline="0" dirty="0">
                <a:ln>
                  <a:noFill/>
                </a:ln>
                <a:solidFill>
                  <a:schemeClr val="tx1"/>
                </a:solidFill>
                <a:effectLst/>
                <a:latin typeface="Roboto Light" panose="02000000000000000000" pitchFamily="2" charset="0"/>
                <a:ea typeface="Roboto Light" panose="02000000000000000000" pitchFamily="2" charset="0"/>
                <a:cs typeface="Roboto Light" panose="02000000000000000000" pitchFamily="2" charset="0"/>
              </a:rPr>
              <a:t>-</a:t>
            </a:r>
            <a:r>
              <a:rPr kumimoji="0" lang="en-GB" altLang="en-US" sz="800" b="0" i="0" u="none" strike="noStrike" cap="none" normalizeH="0" dirty="0">
                <a:ln>
                  <a:noFill/>
                </a:ln>
                <a:solidFill>
                  <a:schemeClr val="tx1"/>
                </a:solidFill>
                <a:effectLst/>
                <a:latin typeface="Roboto Light" panose="02000000000000000000" pitchFamily="2" charset="0"/>
                <a:ea typeface="Roboto Light" panose="02000000000000000000" pitchFamily="2" charset="0"/>
                <a:cs typeface="Roboto Light" panose="02000000000000000000" pitchFamily="2" charset="0"/>
              </a:rPr>
              <a:t> responsive outcome</a:t>
            </a:r>
          </a:p>
          <a:p>
            <a:pPr marL="0" lvl="0" indent="0">
              <a:lnSpc>
                <a:spcPct val="100000"/>
              </a:lnSpc>
              <a:buClrTx/>
              <a:buSzTx/>
              <a:buNone/>
            </a:pPr>
            <a:r>
              <a:rPr lang="en-GB" altLang="en-US" sz="800" baseline="0" dirty="0">
                <a:latin typeface="Roboto Light" panose="02000000000000000000" pitchFamily="2" charset="0"/>
                <a:ea typeface="Roboto Light" panose="02000000000000000000" pitchFamily="2" charset="0"/>
                <a:cs typeface="Roboto Light" panose="02000000000000000000" pitchFamily="2" charset="0"/>
              </a:rPr>
              <a:t>-</a:t>
            </a:r>
            <a:r>
              <a:rPr lang="en-GB" altLang="en-US" sz="800" dirty="0">
                <a:latin typeface="Roboto Light" panose="02000000000000000000" pitchFamily="2" charset="0"/>
                <a:ea typeface="Roboto Light" panose="02000000000000000000" pitchFamily="2" charset="0"/>
                <a:cs typeface="Roboto Light" panose="02000000000000000000" pitchFamily="2" charset="0"/>
              </a:rPr>
              <a:t> complex slide shows</a:t>
            </a:r>
            <a:endParaRPr lang="en-US" altLang="en-US" sz="800" dirty="0">
              <a:latin typeface="Roboto Light" panose="02000000000000000000" pitchFamily="2" charset="0"/>
              <a:ea typeface="Roboto Light" panose="02000000000000000000" pitchFamily="2" charset="0"/>
              <a:cs typeface="Roboto Light" panose="02000000000000000000" pitchFamily="2" charset="0"/>
            </a:endParaRPr>
          </a:p>
          <a:p>
            <a:pPr marL="0" lvl="0" indent="0">
              <a:lnSpc>
                <a:spcPct val="100000"/>
              </a:lnSpc>
              <a:buClrTx/>
              <a:buSzTx/>
              <a:buNone/>
            </a:pPr>
            <a:r>
              <a:rPr lang="en-US" altLang="en-US" sz="800" dirty="0">
                <a:latin typeface="Roboto Light" panose="02000000000000000000" pitchFamily="2" charset="0"/>
                <a:ea typeface="Roboto Light" panose="02000000000000000000" pitchFamily="2" charset="0"/>
                <a:cs typeface="Roboto Light" panose="02000000000000000000" pitchFamily="2" charset="0"/>
              </a:rPr>
              <a:t>- dynamic/parallax scrolling</a:t>
            </a:r>
          </a:p>
          <a:p>
            <a:pPr marL="0" lvl="0" indent="0">
              <a:lnSpc>
                <a:spcPct val="100000"/>
              </a:lnSpc>
              <a:buClrTx/>
              <a:buSzTx/>
              <a:buNone/>
            </a:pPr>
            <a:r>
              <a:rPr lang="en-US" altLang="en-US" sz="800" dirty="0">
                <a:latin typeface="Roboto Light" panose="02000000000000000000" pitchFamily="2" charset="0"/>
                <a:ea typeface="Roboto Light" panose="02000000000000000000" pitchFamily="2" charset="0"/>
                <a:cs typeface="Roboto Light" panose="02000000000000000000" pitchFamily="2" charset="0"/>
              </a:rPr>
              <a:t>- feedback forms (PHP, </a:t>
            </a:r>
            <a:r>
              <a:rPr lang="en-US" altLang="en-US" sz="800" dirty="0" err="1">
                <a:latin typeface="Roboto Light" panose="02000000000000000000" pitchFamily="2" charset="0"/>
                <a:ea typeface="Roboto Light" panose="02000000000000000000" pitchFamily="2" charset="0"/>
                <a:cs typeface="Roboto Light" panose="02000000000000000000" pitchFamily="2" charset="0"/>
              </a:rPr>
              <a:t>etc</a:t>
            </a:r>
            <a:r>
              <a:rPr lang="en-US" altLang="en-US" sz="800" dirty="0">
                <a:latin typeface="Roboto Light" panose="02000000000000000000" pitchFamily="2" charset="0"/>
                <a:ea typeface="Roboto Light" panose="02000000000000000000" pitchFamily="2" charset="0"/>
                <a:cs typeface="Roboto Light" panose="02000000000000000000" pitchFamily="2" charset="0"/>
              </a:rPr>
              <a:t>)</a:t>
            </a:r>
          </a:p>
          <a:p>
            <a:pPr marL="0" lvl="0" indent="0">
              <a:lnSpc>
                <a:spcPct val="100000"/>
              </a:lnSpc>
              <a:buClrTx/>
              <a:buSzTx/>
              <a:buNone/>
            </a:pPr>
            <a:r>
              <a:rPr lang="en-US" altLang="en-US" sz="800" dirty="0">
                <a:latin typeface="Roboto Light" panose="02000000000000000000" pitchFamily="2" charset="0"/>
                <a:ea typeface="Roboto Light" panose="02000000000000000000" pitchFamily="2" charset="0"/>
                <a:cs typeface="Roboto Light" panose="02000000000000000000" pitchFamily="2" charset="0"/>
              </a:rPr>
              <a:t>- </a:t>
            </a:r>
            <a:r>
              <a:rPr lang="en-US" altLang="en-US" sz="800" dirty="0" err="1">
                <a:latin typeface="Roboto Light" panose="02000000000000000000" pitchFamily="2" charset="0"/>
                <a:ea typeface="Roboto Light" panose="02000000000000000000" pitchFamily="2" charset="0"/>
                <a:cs typeface="Roboto Light" panose="02000000000000000000" pitchFamily="2" charset="0"/>
              </a:rPr>
              <a:t>comple</a:t>
            </a:r>
            <a:r>
              <a:rPr lang="en-US" altLang="en-US" sz="800" dirty="0">
                <a:latin typeface="Roboto Light" panose="02000000000000000000" pitchFamily="2" charset="0"/>
                <a:ea typeface="Roboto Light" panose="02000000000000000000" pitchFamily="2" charset="0"/>
                <a:cs typeface="Roboto Light" panose="02000000000000000000" pitchFamily="2" charset="0"/>
              </a:rPr>
              <a:t> animations</a:t>
            </a:r>
          </a:p>
          <a:p>
            <a:pPr marL="0" lvl="0" indent="0">
              <a:lnSpc>
                <a:spcPct val="100000"/>
              </a:lnSpc>
              <a:buClrTx/>
              <a:buSzTx/>
              <a:buNone/>
            </a:pPr>
            <a:r>
              <a:rPr lang="en-US" altLang="en-US" sz="800" dirty="0">
                <a:latin typeface="Roboto Light" panose="02000000000000000000" pitchFamily="2" charset="0"/>
                <a:ea typeface="Roboto Light" panose="02000000000000000000" pitchFamily="2" charset="0"/>
                <a:cs typeface="Roboto Light" panose="02000000000000000000" pitchFamily="2" charset="0"/>
              </a:rPr>
              <a:t>- </a:t>
            </a:r>
            <a:r>
              <a:rPr lang="en-US" altLang="en-US" sz="800" dirty="0" err="1">
                <a:latin typeface="Roboto Light" panose="02000000000000000000" pitchFamily="2" charset="0"/>
                <a:ea typeface="Roboto Light" panose="02000000000000000000" pitchFamily="2" charset="0"/>
                <a:cs typeface="Roboto Light" panose="02000000000000000000" pitchFamily="2" charset="0"/>
              </a:rPr>
              <a:t>js</a:t>
            </a:r>
            <a:r>
              <a:rPr lang="en-US" altLang="en-US" sz="800" dirty="0">
                <a:latin typeface="Roboto Light" panose="02000000000000000000" pitchFamily="2" charset="0"/>
                <a:ea typeface="Roboto Light" panose="02000000000000000000" pitchFamily="2" charset="0"/>
                <a:cs typeface="Roboto Light" panose="02000000000000000000" pitchFamily="2" charset="0"/>
              </a:rPr>
              <a:t> scripts</a:t>
            </a:r>
          </a:p>
          <a:p>
            <a:pPr marL="0" lvl="0" indent="0">
              <a:lnSpc>
                <a:spcPct val="100000"/>
              </a:lnSpc>
              <a:buClrTx/>
              <a:buSzTx/>
              <a:buNone/>
            </a:pPr>
            <a:r>
              <a:rPr lang="en-US" altLang="en-US" sz="800" dirty="0">
                <a:latin typeface="Roboto Light" panose="02000000000000000000" pitchFamily="2" charset="0"/>
                <a:ea typeface="Roboto Light" panose="02000000000000000000" pitchFamily="2" charset="0"/>
                <a:cs typeface="Roboto Light" panose="02000000000000000000" pitchFamily="2" charset="0"/>
              </a:rPr>
              <a:t>- automation through scripts (hiding content, writing database, showing relevant images based on user input, automating galleries)</a:t>
            </a:r>
            <a:endParaRPr lang="en-GB" altLang="en-US" sz="800" dirty="0">
              <a:latin typeface="Roboto Light" panose="02000000000000000000" pitchFamily="2" charset="0"/>
              <a:ea typeface="Roboto Light" panose="02000000000000000000" pitchFamily="2" charset="0"/>
              <a:cs typeface="Roboto Light" panose="02000000000000000000" pitchFamily="2" charset="0"/>
            </a:endParaRPr>
          </a:p>
        </p:txBody>
      </p:sp>
    </p:spTree>
    <p:extLst>
      <p:ext uri="{BB962C8B-B14F-4D97-AF65-F5344CB8AC3E}">
        <p14:creationId xmlns:p14="http://schemas.microsoft.com/office/powerpoint/2010/main" val="3990876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aphicFrame>
        <p:nvGraphicFramePr>
          <p:cNvPr id="60" name="Google Shape;60;p14"/>
          <p:cNvGraphicFramePr/>
          <p:nvPr>
            <p:extLst>
              <p:ext uri="{D42A27DB-BD31-4B8C-83A1-F6EECF244321}">
                <p14:modId xmlns:p14="http://schemas.microsoft.com/office/powerpoint/2010/main" val="1298431055"/>
              </p:ext>
            </p:extLst>
          </p:nvPr>
        </p:nvGraphicFramePr>
        <p:xfrm>
          <a:off x="500275" y="401700"/>
          <a:ext cx="8147600" cy="4986215"/>
        </p:xfrm>
        <a:graphic>
          <a:graphicData uri="http://schemas.openxmlformats.org/drawingml/2006/table">
            <a:tbl>
              <a:tblPr>
                <a:noFill/>
                <a:tableStyleId>{2DCEB752-946C-467F-BB9A-A7B73D28FC1B}</a:tableStyleId>
              </a:tblPr>
              <a:tblGrid>
                <a:gridCol w="1779001">
                  <a:extLst>
                    <a:ext uri="{9D8B030D-6E8A-4147-A177-3AD203B41FA5}">
                      <a16:colId xmlns:a16="http://schemas.microsoft.com/office/drawing/2014/main" val="20000"/>
                    </a:ext>
                  </a:extLst>
                </a:gridCol>
                <a:gridCol w="6368599">
                  <a:extLst>
                    <a:ext uri="{9D8B030D-6E8A-4147-A177-3AD203B41FA5}">
                      <a16:colId xmlns:a16="http://schemas.microsoft.com/office/drawing/2014/main" val="2061676472"/>
                    </a:ext>
                  </a:extLst>
                </a:gridCol>
              </a:tblGrid>
              <a:tr h="463525">
                <a:tc>
                  <a:txBody>
                    <a:bodyPr/>
                    <a:lstStyle/>
                    <a:p>
                      <a:pPr marL="0" lvl="0" indent="0" algn="l" rtl="0">
                        <a:spcBef>
                          <a:spcPts val="0"/>
                        </a:spcBef>
                        <a:spcAft>
                          <a:spcPts val="0"/>
                        </a:spcAft>
                        <a:buNone/>
                      </a:pPr>
                      <a:r>
                        <a:rPr lang="en" sz="1200" b="0" dirty="0">
                          <a:solidFill>
                            <a:schemeClr val="bg1"/>
                          </a:solidFill>
                          <a:latin typeface="Roboto Condensed" panose="02000000000000000000" pitchFamily="2" charset="0"/>
                          <a:ea typeface="Roboto Condensed" panose="02000000000000000000" pitchFamily="2" charset="0"/>
                          <a:cs typeface="Roboto Condensed" panose="02000000000000000000" pitchFamily="2" charset="0"/>
                        </a:rPr>
                        <a:t>Purpose of the website</a:t>
                      </a:r>
                      <a:endParaRPr sz="1200" b="0" dirty="0">
                        <a:solidFill>
                          <a:schemeClr val="bg1"/>
                        </a:solidFill>
                        <a:latin typeface="Roboto Condensed" panose="02000000000000000000" pitchFamily="2" charset="0"/>
                        <a:ea typeface="Roboto Condensed" panose="02000000000000000000" pitchFamily="2" charset="0"/>
                        <a:cs typeface="Roboto Condensed" panose="02000000000000000000" pitchFamily="2" charset="0"/>
                      </a:endParaRPr>
                    </a:p>
                  </a:txBody>
                  <a:tcPr marL="91425" marR="91425" marT="91425" marB="91425">
                    <a:solidFill>
                      <a:srgbClr val="333399"/>
                    </a:solidFill>
                  </a:tcPr>
                </a:tc>
                <a:tc>
                  <a:txBody>
                    <a:bodyPr/>
                    <a:lstStyle/>
                    <a:p>
                      <a:pPr marL="0" lvl="0" indent="0" algn="l" rtl="0">
                        <a:spcBef>
                          <a:spcPts val="0"/>
                        </a:spcBef>
                        <a:spcAft>
                          <a:spcPts val="0"/>
                        </a:spcAft>
                        <a:buNone/>
                      </a:pPr>
                      <a:r>
                        <a:rPr lang="en-US" sz="1200" b="0" dirty="0">
                          <a:solidFill>
                            <a:schemeClr val="bg1"/>
                          </a:solidFill>
                          <a:latin typeface="Roboto Condensed" panose="02000000000000000000" pitchFamily="2" charset="0"/>
                          <a:ea typeface="Roboto Condensed" panose="02000000000000000000" pitchFamily="2" charset="0"/>
                          <a:cs typeface="Roboto Condensed" panose="02000000000000000000" pitchFamily="2" charset="0"/>
                        </a:rPr>
                        <a:t>The purpose of this web app which I am designing is to create an engaging platform of that teaches the users about how to keep themselves healthy whilst being online for long periods of time.</a:t>
                      </a:r>
                      <a:endParaRPr sz="1200" b="0" dirty="0">
                        <a:solidFill>
                          <a:schemeClr val="bg1"/>
                        </a:solidFill>
                        <a:latin typeface="Roboto Condensed" panose="02000000000000000000" pitchFamily="2" charset="0"/>
                        <a:ea typeface="Roboto Condensed" panose="02000000000000000000" pitchFamily="2" charset="0"/>
                        <a:cs typeface="Roboto Condensed" panose="02000000000000000000" pitchFamily="2" charset="0"/>
                      </a:endParaRPr>
                    </a:p>
                  </a:txBody>
                  <a:tcPr marL="91425" marR="91425" marT="91425" marB="91425">
                    <a:solidFill>
                      <a:srgbClr val="333399"/>
                    </a:solidFill>
                  </a:tcPr>
                </a:tc>
                <a:extLst>
                  <a:ext uri="{0D108BD9-81ED-4DB2-BD59-A6C34878D82A}">
                    <a16:rowId xmlns:a16="http://schemas.microsoft.com/office/drawing/2014/main" val="10000"/>
                  </a:ext>
                </a:extLst>
              </a:tr>
              <a:tr h="445800">
                <a:tc>
                  <a:txBody>
                    <a:bodyPr/>
                    <a:lstStyle/>
                    <a:p>
                      <a:pPr marL="0" lvl="0" indent="0" algn="l" rtl="0">
                        <a:spcBef>
                          <a:spcPts val="0"/>
                        </a:spcBef>
                        <a:spcAft>
                          <a:spcPts val="0"/>
                        </a:spcAft>
                        <a:buNone/>
                      </a:pPr>
                      <a:r>
                        <a:rPr lang="en" sz="1200" b="0" dirty="0">
                          <a:solidFill>
                            <a:schemeClr val="bg1"/>
                          </a:solidFill>
                          <a:latin typeface="Roboto Condensed" panose="02000000000000000000" pitchFamily="2" charset="0"/>
                          <a:ea typeface="Roboto Condensed" panose="02000000000000000000" pitchFamily="2" charset="0"/>
                          <a:cs typeface="Roboto Condensed" panose="02000000000000000000" pitchFamily="2" charset="0"/>
                        </a:rPr>
                        <a:t>End-user Requirements</a:t>
                      </a:r>
                      <a:endParaRPr sz="1200" b="0" dirty="0">
                        <a:solidFill>
                          <a:schemeClr val="bg1"/>
                        </a:solidFill>
                        <a:latin typeface="Roboto Condensed" panose="02000000000000000000" pitchFamily="2" charset="0"/>
                        <a:ea typeface="Roboto Condensed" panose="02000000000000000000" pitchFamily="2" charset="0"/>
                        <a:cs typeface="Roboto Condensed" panose="02000000000000000000" pitchFamily="2" charset="0"/>
                      </a:endParaRPr>
                    </a:p>
                  </a:txBody>
                  <a:tcPr marL="91425" marR="91425" marT="91425" marB="91425">
                    <a:solidFill>
                      <a:srgbClr val="333399"/>
                    </a:solidFill>
                  </a:tcPr>
                </a:tc>
                <a:tc>
                  <a:txBody>
                    <a:bodyPr/>
                    <a:lstStyle/>
                    <a:p>
                      <a:pPr marL="0" lvl="0" indent="0" algn="l" rtl="0">
                        <a:spcBef>
                          <a:spcPts val="0"/>
                        </a:spcBef>
                        <a:spcAft>
                          <a:spcPts val="0"/>
                        </a:spcAft>
                        <a:buNone/>
                      </a:pPr>
                      <a:r>
                        <a:rPr lang="en-US" sz="1200" b="0" dirty="0">
                          <a:solidFill>
                            <a:schemeClr val="bg1"/>
                          </a:solidFill>
                          <a:latin typeface="Roboto Condensed" panose="02000000000000000000" pitchFamily="2" charset="0"/>
                          <a:ea typeface="Roboto Condensed" panose="02000000000000000000" pitchFamily="2" charset="0"/>
                          <a:cs typeface="Roboto Condensed" panose="02000000000000000000" pitchFamily="2" charset="0"/>
                        </a:rPr>
                        <a:t>children and teenagers ages 12-17 of whom are substantial gamers which need advice to keep themselves and their bodies safe, healthy and in shape to aid in creating a sustainable future for gamers. </a:t>
                      </a:r>
                      <a:endParaRPr sz="1200" b="0" dirty="0">
                        <a:solidFill>
                          <a:schemeClr val="bg1"/>
                        </a:solidFill>
                        <a:latin typeface="Roboto Condensed" panose="02000000000000000000" pitchFamily="2" charset="0"/>
                        <a:ea typeface="Roboto Condensed" panose="02000000000000000000" pitchFamily="2" charset="0"/>
                        <a:cs typeface="Roboto Condensed" panose="02000000000000000000" pitchFamily="2" charset="0"/>
                      </a:endParaRPr>
                    </a:p>
                  </a:txBody>
                  <a:tcPr marL="91425" marR="91425" marT="91425" marB="91425">
                    <a:solidFill>
                      <a:srgbClr val="333399"/>
                    </a:solidFill>
                  </a:tcPr>
                </a:tc>
                <a:extLst>
                  <a:ext uri="{0D108BD9-81ED-4DB2-BD59-A6C34878D82A}">
                    <a16:rowId xmlns:a16="http://schemas.microsoft.com/office/drawing/2014/main" val="10001"/>
                  </a:ext>
                </a:extLst>
              </a:tr>
              <a:tr h="372876">
                <a:tc gridSpan="2">
                  <a:txBody>
                    <a:bodyPr/>
                    <a:lstStyle/>
                    <a:p>
                      <a:pPr rtl="0" fontAlgn="base"/>
                      <a:r>
                        <a:rPr lang="en" sz="1200" b="0" dirty="0">
                          <a:solidFill>
                            <a:srgbClr val="A6E999"/>
                          </a:solidFill>
                          <a:latin typeface="Roboto Condensed" panose="02000000000000000000" pitchFamily="2" charset="0"/>
                          <a:ea typeface="Roboto Condensed" panose="02000000000000000000" pitchFamily="2" charset="0"/>
                          <a:cs typeface="Roboto Condensed" panose="02000000000000000000" pitchFamily="2" charset="0"/>
                        </a:rPr>
                        <a:t>Implications relevant to your project/outcome</a:t>
                      </a:r>
                      <a:br>
                        <a:rPr lang="en" sz="1200" b="0" dirty="0">
                          <a:solidFill>
                            <a:srgbClr val="A6E999"/>
                          </a:solidFill>
                          <a:latin typeface="Roboto Condensed" panose="02000000000000000000" pitchFamily="2" charset="0"/>
                          <a:ea typeface="Roboto Condensed" panose="02000000000000000000" pitchFamily="2" charset="0"/>
                          <a:cs typeface="Roboto Condensed" panose="02000000000000000000" pitchFamily="2" charset="0"/>
                        </a:rPr>
                      </a:br>
                      <a:r>
                        <a:rPr lang="en-GB" sz="800" b="0" i="0" u="none" strike="noStrike" cap="none" dirty="0">
                          <a:solidFill>
                            <a:schemeClr val="bg1"/>
                          </a:solidFill>
                          <a:effectLst/>
                          <a:latin typeface="Roboto Condensed" panose="02000000000000000000" pitchFamily="2" charset="0"/>
                          <a:ea typeface="Roboto Condensed" panose="02000000000000000000" pitchFamily="2" charset="0"/>
                          <a:cs typeface="Roboto Condensed" panose="02000000000000000000" pitchFamily="2" charset="0"/>
                          <a:sym typeface="Arial"/>
                        </a:rPr>
                        <a:t>cultural issues </a:t>
                      </a:r>
                    </a:p>
                    <a:p>
                      <a:pPr rtl="0" fontAlgn="base"/>
                      <a:r>
                        <a:rPr lang="en-GB" sz="800" b="0" i="0" u="none" strike="noStrike" cap="none" dirty="0">
                          <a:solidFill>
                            <a:schemeClr val="bg1"/>
                          </a:solidFill>
                          <a:effectLst/>
                          <a:latin typeface="Roboto Condensed" panose="02000000000000000000" pitchFamily="2" charset="0"/>
                          <a:ea typeface="Roboto Condensed" panose="02000000000000000000" pitchFamily="2" charset="0"/>
                          <a:cs typeface="Roboto Condensed" panose="02000000000000000000" pitchFamily="2" charset="0"/>
                          <a:sym typeface="Arial"/>
                        </a:rPr>
                        <a:t>legal issues </a:t>
                      </a:r>
                    </a:p>
                    <a:p>
                      <a:pPr rtl="0" fontAlgn="base"/>
                      <a:r>
                        <a:rPr lang="en-GB" sz="800" b="0" i="0" u="none" strike="noStrike" cap="none" dirty="0">
                          <a:solidFill>
                            <a:schemeClr val="bg1"/>
                          </a:solidFill>
                          <a:effectLst/>
                          <a:latin typeface="Roboto Condensed" panose="02000000000000000000" pitchFamily="2" charset="0"/>
                          <a:ea typeface="Roboto Condensed" panose="02000000000000000000" pitchFamily="2" charset="0"/>
                          <a:cs typeface="Roboto Condensed" panose="02000000000000000000" pitchFamily="2" charset="0"/>
                          <a:sym typeface="Arial"/>
                        </a:rPr>
                        <a:t>ethical issues </a:t>
                      </a:r>
                    </a:p>
                    <a:p>
                      <a:pPr rtl="0" fontAlgn="base"/>
                      <a:r>
                        <a:rPr lang="en-GB" sz="800" b="0" i="0" u="none" strike="noStrike" cap="none" dirty="0">
                          <a:solidFill>
                            <a:schemeClr val="bg1"/>
                          </a:solidFill>
                          <a:effectLst/>
                          <a:latin typeface="Roboto Condensed" panose="02000000000000000000" pitchFamily="2" charset="0"/>
                          <a:ea typeface="Roboto Condensed" panose="02000000000000000000" pitchFamily="2" charset="0"/>
                          <a:cs typeface="Roboto Condensed" panose="02000000000000000000" pitchFamily="2" charset="0"/>
                          <a:sym typeface="Arial"/>
                        </a:rPr>
                        <a:t>issues relating to intellectual property </a:t>
                      </a:r>
                    </a:p>
                    <a:p>
                      <a:pPr rtl="0" fontAlgn="base"/>
                      <a:r>
                        <a:rPr lang="en-GB" sz="800" b="0" i="0" u="none" strike="noStrike" cap="none" dirty="0">
                          <a:solidFill>
                            <a:schemeClr val="bg1"/>
                          </a:solidFill>
                          <a:effectLst/>
                          <a:latin typeface="Roboto Condensed" panose="02000000000000000000" pitchFamily="2" charset="0"/>
                          <a:ea typeface="Roboto Condensed" panose="02000000000000000000" pitchFamily="2" charset="0"/>
                          <a:cs typeface="Roboto Condensed" panose="02000000000000000000" pitchFamily="2" charset="0"/>
                          <a:sym typeface="Arial"/>
                        </a:rPr>
                        <a:t>issues relating to sustainability </a:t>
                      </a:r>
                    </a:p>
                    <a:p>
                      <a:pPr rtl="0" fontAlgn="base"/>
                      <a:r>
                        <a:rPr lang="en-GB" sz="800" b="0" i="0" u="none" strike="noStrike" cap="none" dirty="0">
                          <a:solidFill>
                            <a:schemeClr val="bg1"/>
                          </a:solidFill>
                          <a:effectLst/>
                          <a:latin typeface="Roboto Condensed" panose="02000000000000000000" pitchFamily="2" charset="0"/>
                          <a:ea typeface="Roboto Condensed" panose="02000000000000000000" pitchFamily="2" charset="0"/>
                          <a:cs typeface="Roboto Condensed" panose="02000000000000000000" pitchFamily="2" charset="0"/>
                          <a:sym typeface="Arial"/>
                        </a:rPr>
                        <a:t>issues relating to privacy </a:t>
                      </a:r>
                    </a:p>
                    <a:p>
                      <a:pPr rtl="0" fontAlgn="base"/>
                      <a:r>
                        <a:rPr lang="en-GB" sz="800" b="0" i="0" u="none" strike="noStrike" cap="none" dirty="0">
                          <a:solidFill>
                            <a:schemeClr val="bg1"/>
                          </a:solidFill>
                          <a:effectLst/>
                          <a:latin typeface="Roboto Condensed" panose="02000000000000000000" pitchFamily="2" charset="0"/>
                          <a:ea typeface="Roboto Condensed" panose="02000000000000000000" pitchFamily="2" charset="0"/>
                          <a:cs typeface="Roboto Condensed" panose="02000000000000000000" pitchFamily="2" charset="0"/>
                          <a:sym typeface="Arial"/>
                        </a:rPr>
                        <a:t>issues relating to accessibility </a:t>
                      </a:r>
                    </a:p>
                    <a:p>
                      <a:pPr rtl="0" fontAlgn="base"/>
                      <a:r>
                        <a:rPr lang="en-GB" sz="800" b="0" i="0" u="none" strike="noStrike" cap="none" dirty="0">
                          <a:solidFill>
                            <a:schemeClr val="bg1"/>
                          </a:solidFill>
                          <a:effectLst/>
                          <a:latin typeface="Roboto Condensed" panose="02000000000000000000" pitchFamily="2" charset="0"/>
                          <a:ea typeface="Roboto Condensed" panose="02000000000000000000" pitchFamily="2" charset="0"/>
                          <a:cs typeface="Roboto Condensed" panose="02000000000000000000" pitchFamily="2" charset="0"/>
                          <a:sym typeface="Arial"/>
                        </a:rPr>
                        <a:t>issues relating to usability </a:t>
                      </a:r>
                    </a:p>
                    <a:p>
                      <a:pPr rtl="0" fontAlgn="base"/>
                      <a:r>
                        <a:rPr lang="en-GB" sz="800" b="0" i="0" u="none" strike="noStrike" cap="none" dirty="0">
                          <a:solidFill>
                            <a:schemeClr val="bg1"/>
                          </a:solidFill>
                          <a:effectLst/>
                          <a:latin typeface="Roboto Condensed" panose="02000000000000000000" pitchFamily="2" charset="0"/>
                          <a:ea typeface="Roboto Condensed" panose="02000000000000000000" pitchFamily="2" charset="0"/>
                          <a:cs typeface="Roboto Condensed" panose="02000000000000000000" pitchFamily="2" charset="0"/>
                          <a:sym typeface="Arial"/>
                        </a:rPr>
                        <a:t>issues relating to functionality </a:t>
                      </a:r>
                    </a:p>
                    <a:p>
                      <a:pPr rtl="0" fontAlgn="base"/>
                      <a:r>
                        <a:rPr lang="en-GB" sz="800" b="0" i="0" u="none" strike="noStrike" cap="none" dirty="0">
                          <a:solidFill>
                            <a:schemeClr val="bg1"/>
                          </a:solidFill>
                          <a:effectLst/>
                          <a:latin typeface="Roboto Condensed" panose="02000000000000000000" pitchFamily="2" charset="0"/>
                          <a:ea typeface="Roboto Condensed" panose="02000000000000000000" pitchFamily="2" charset="0"/>
                          <a:cs typeface="Roboto Condensed" panose="02000000000000000000" pitchFamily="2" charset="0"/>
                          <a:sym typeface="Arial"/>
                        </a:rPr>
                        <a:t>issues relating to aesthetics </a:t>
                      </a:r>
                    </a:p>
                    <a:p>
                      <a:pPr rtl="0" fontAlgn="base"/>
                      <a:r>
                        <a:rPr lang="en-GB" sz="800" b="0" i="0" u="none" strike="noStrike" cap="none" dirty="0">
                          <a:solidFill>
                            <a:schemeClr val="bg1"/>
                          </a:solidFill>
                          <a:effectLst/>
                          <a:latin typeface="Roboto Condensed" panose="02000000000000000000" pitchFamily="2" charset="0"/>
                          <a:ea typeface="Roboto Condensed" panose="02000000000000000000" pitchFamily="2" charset="0"/>
                          <a:cs typeface="Roboto Condensed" panose="02000000000000000000" pitchFamily="2" charset="0"/>
                          <a:sym typeface="Arial"/>
                        </a:rPr>
                        <a:t>end user requirements </a:t>
                      </a:r>
                    </a:p>
                    <a:p>
                      <a:pPr rtl="0" fontAlgn="base"/>
                      <a:r>
                        <a:rPr lang="en-GB" sz="800" b="0" i="0" u="none" strike="noStrike" cap="none" dirty="0">
                          <a:solidFill>
                            <a:schemeClr val="bg1"/>
                          </a:solidFill>
                          <a:effectLst/>
                          <a:latin typeface="Roboto Condensed" panose="02000000000000000000" pitchFamily="2" charset="0"/>
                          <a:ea typeface="Roboto Condensed" panose="02000000000000000000" pitchFamily="2" charset="0"/>
                          <a:cs typeface="Roboto Condensed" panose="02000000000000000000" pitchFamily="2" charset="0"/>
                          <a:sym typeface="Arial"/>
                        </a:rPr>
                        <a:t>health and safety issues</a:t>
                      </a:r>
                    </a:p>
                  </a:txBody>
                  <a:tcPr marL="91425" marR="91425" marT="91425" marB="91425">
                    <a:solidFill>
                      <a:srgbClr val="333399"/>
                    </a:solidFill>
                  </a:tcPr>
                </a:tc>
                <a:tc hMerge="1">
                  <a:txBody>
                    <a:bodyPr/>
                    <a:lstStyle/>
                    <a:p>
                      <a:endParaRPr lang="en-NZ"/>
                    </a:p>
                  </a:txBody>
                  <a:tcPr/>
                </a:tc>
                <a:extLst>
                  <a:ext uri="{0D108BD9-81ED-4DB2-BD59-A6C34878D82A}">
                    <a16:rowId xmlns:a16="http://schemas.microsoft.com/office/drawing/2014/main" val="10002"/>
                  </a:ext>
                </a:extLst>
              </a:tr>
              <a:tr h="376175">
                <a:tc>
                  <a:txBody>
                    <a:bodyPr/>
                    <a:lstStyle/>
                    <a:p>
                      <a:pPr marL="0" lvl="0" indent="0" algn="l" rtl="0">
                        <a:spcBef>
                          <a:spcPts val="0"/>
                        </a:spcBef>
                        <a:spcAft>
                          <a:spcPts val="0"/>
                        </a:spcAft>
                        <a:buNone/>
                      </a:pPr>
                      <a:r>
                        <a:rPr lang="en" sz="1200" b="0" dirty="0">
                          <a:solidFill>
                            <a:schemeClr val="bg1"/>
                          </a:solidFill>
                          <a:latin typeface="Roboto Condensed" panose="02000000000000000000" pitchFamily="2" charset="0"/>
                          <a:ea typeface="Roboto Condensed" panose="02000000000000000000" pitchFamily="2" charset="0"/>
                          <a:cs typeface="Roboto Condensed" panose="02000000000000000000" pitchFamily="2" charset="0"/>
                        </a:rPr>
                        <a:t>Which implication?</a:t>
                      </a:r>
                      <a:endParaRPr sz="1200" b="0" dirty="0">
                        <a:solidFill>
                          <a:schemeClr val="bg1"/>
                        </a:solidFill>
                        <a:latin typeface="Roboto Condensed" panose="02000000000000000000" pitchFamily="2" charset="0"/>
                        <a:ea typeface="Roboto Condensed" panose="02000000000000000000" pitchFamily="2" charset="0"/>
                        <a:cs typeface="Roboto Condensed" panose="02000000000000000000" pitchFamily="2" charset="0"/>
                      </a:endParaRPr>
                    </a:p>
                  </a:txBody>
                  <a:tcPr marL="91425" marR="91425" marT="91425" marB="91425">
                    <a:solidFill>
                      <a:srgbClr val="333399"/>
                    </a:solidFill>
                  </a:tcPr>
                </a:tc>
                <a:tc>
                  <a:txBody>
                    <a:bodyPr/>
                    <a:lstStyle/>
                    <a:p>
                      <a:pPr marL="0" lvl="0" indent="0" algn="l" rtl="0">
                        <a:spcBef>
                          <a:spcPts val="0"/>
                        </a:spcBef>
                        <a:spcAft>
                          <a:spcPts val="0"/>
                        </a:spcAft>
                        <a:buNone/>
                      </a:pPr>
                      <a:r>
                        <a:rPr lang="en" sz="1200" b="0" dirty="0">
                          <a:solidFill>
                            <a:schemeClr val="bg1"/>
                          </a:solidFill>
                          <a:latin typeface="Roboto Condensed" panose="02000000000000000000" pitchFamily="2" charset="0"/>
                          <a:ea typeface="Roboto Condensed" panose="02000000000000000000" pitchFamily="2" charset="0"/>
                          <a:cs typeface="Roboto Condensed" panose="02000000000000000000" pitchFamily="2" charset="0"/>
                        </a:rPr>
                        <a:t>How do you plan to address it?</a:t>
                      </a:r>
                      <a:endParaRPr sz="1200" b="0" dirty="0">
                        <a:solidFill>
                          <a:schemeClr val="bg1"/>
                        </a:solidFill>
                        <a:latin typeface="Roboto Condensed" panose="02000000000000000000" pitchFamily="2" charset="0"/>
                        <a:ea typeface="Roboto Condensed" panose="02000000000000000000" pitchFamily="2" charset="0"/>
                        <a:cs typeface="Roboto Condensed" panose="02000000000000000000" pitchFamily="2" charset="0"/>
                      </a:endParaRPr>
                    </a:p>
                  </a:txBody>
                  <a:tcPr marL="91425" marR="91425" marT="91425" marB="91425">
                    <a:solidFill>
                      <a:srgbClr val="333399"/>
                    </a:solidFill>
                  </a:tcPr>
                </a:tc>
                <a:extLst>
                  <a:ext uri="{0D108BD9-81ED-4DB2-BD59-A6C34878D82A}">
                    <a16:rowId xmlns:a16="http://schemas.microsoft.com/office/drawing/2014/main" val="10003"/>
                  </a:ext>
                </a:extLst>
              </a:tr>
              <a:tr h="445800">
                <a:tc>
                  <a:txBody>
                    <a:bodyPr/>
                    <a:lstStyle/>
                    <a:p>
                      <a:pPr marL="0" lvl="0" indent="0" algn="l" rtl="0">
                        <a:spcBef>
                          <a:spcPts val="0"/>
                        </a:spcBef>
                        <a:spcAft>
                          <a:spcPts val="0"/>
                        </a:spcAft>
                        <a:buNone/>
                      </a:pPr>
                      <a:r>
                        <a:rPr lang="en-US" dirty="0"/>
                        <a:t>Issues relating </a:t>
                      </a:r>
                      <a:r>
                        <a:rPr lang="en-US"/>
                        <a:t>to aesthetics </a:t>
                      </a:r>
                      <a:endParaRPr dirty="0"/>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4"/>
                  </a:ext>
                </a:extLst>
              </a:tr>
              <a:tr h="445800">
                <a:tc>
                  <a:txBody>
                    <a:bodyPr/>
                    <a:lstStyle/>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5"/>
                  </a:ext>
                </a:extLst>
              </a:tr>
              <a:tr h="445800">
                <a:tc>
                  <a:txBody>
                    <a:bodyPr/>
                    <a:lstStyle/>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696087-7CBC-83F7-10A1-658DCADBF4A7}"/>
              </a:ext>
            </a:extLst>
          </p:cNvPr>
          <p:cNvSpPr>
            <a:spLocks noGrp="1"/>
          </p:cNvSpPr>
          <p:nvPr>
            <p:ph type="title"/>
          </p:nvPr>
        </p:nvSpPr>
        <p:spPr>
          <a:xfrm>
            <a:off x="311700" y="445025"/>
            <a:ext cx="8520600" cy="572700"/>
          </a:xfrm>
        </p:spPr>
        <p:txBody>
          <a:bodyPr/>
          <a:lstStyle/>
          <a:p>
            <a:r>
              <a:rPr lang="en-GB" b="0" i="0" dirty="0">
                <a:solidFill>
                  <a:srgbClr val="505050"/>
                </a:solidFill>
                <a:effectLst/>
                <a:latin typeface="Roboto Condensed" panose="02000000000000000000" pitchFamily="2" charset="0"/>
              </a:rPr>
              <a:t>Software Development Life Cycle SDLC Models</a:t>
            </a:r>
            <a:br>
              <a:rPr lang="en-GB" b="0" i="0" dirty="0">
                <a:solidFill>
                  <a:srgbClr val="505050"/>
                </a:solidFill>
                <a:effectLst/>
                <a:latin typeface="Roboto Condensed" panose="02000000000000000000" pitchFamily="2" charset="0"/>
              </a:rPr>
            </a:br>
            <a:endParaRPr lang="en-US" dirty="0"/>
          </a:p>
        </p:txBody>
      </p:sp>
      <p:sp>
        <p:nvSpPr>
          <p:cNvPr id="8" name="Text Placeholder 2">
            <a:extLst>
              <a:ext uri="{FF2B5EF4-FFF2-40B4-BE49-F238E27FC236}">
                <a16:creationId xmlns:a16="http://schemas.microsoft.com/office/drawing/2014/main" id="{EFFC3EBE-6586-6CE8-8D4B-FA64AB50AA73}"/>
              </a:ext>
            </a:extLst>
          </p:cNvPr>
          <p:cNvSpPr>
            <a:spLocks noGrp="1"/>
          </p:cNvSpPr>
          <p:nvPr>
            <p:ph type="body" idx="1"/>
          </p:nvPr>
        </p:nvSpPr>
        <p:spPr>
          <a:xfrm>
            <a:off x="609804" y="1212657"/>
            <a:ext cx="8520600" cy="3416400"/>
          </a:xfrm>
        </p:spPr>
        <p:txBody>
          <a:bodyPr/>
          <a:lstStyle/>
          <a:p>
            <a:pPr algn="l">
              <a:buFont typeface="+mj-lt"/>
              <a:buAutoNum type="arabicPeriod"/>
            </a:pPr>
            <a:r>
              <a:rPr lang="en-GB" sz="800" b="0" i="0" dirty="0">
                <a:solidFill>
                  <a:srgbClr val="505050"/>
                </a:solidFill>
                <a:effectLst/>
                <a:latin typeface="Roboto Condensed" panose="02000000000000000000" pitchFamily="2" charset="0"/>
              </a:rPr>
              <a:t>Waterfall Model</a:t>
            </a:r>
            <a:br>
              <a:rPr lang="en-GB" sz="800" b="0" i="0" dirty="0">
                <a:solidFill>
                  <a:srgbClr val="505050"/>
                </a:solidFill>
                <a:effectLst/>
                <a:latin typeface="Roboto Condensed" panose="02000000000000000000" pitchFamily="2" charset="0"/>
              </a:rPr>
            </a:br>
            <a:r>
              <a:rPr lang="en-GB" sz="800" b="0" i="0" dirty="0">
                <a:solidFill>
                  <a:srgbClr val="505050"/>
                </a:solidFill>
                <a:effectLst/>
                <a:latin typeface="Roboto Condensed" panose="02000000000000000000" pitchFamily="2" charset="0"/>
              </a:rPr>
              <a:t> </a:t>
            </a:r>
          </a:p>
          <a:p>
            <a:pPr algn="l">
              <a:buFont typeface="Arial" panose="020B0604020202020204" pitchFamily="34" charset="0"/>
              <a:buChar char="•"/>
            </a:pPr>
            <a:r>
              <a:rPr lang="en-GB" sz="800" b="0" i="0" dirty="0">
                <a:solidFill>
                  <a:srgbClr val="505050"/>
                </a:solidFill>
                <a:effectLst/>
                <a:latin typeface="Roboto Condensed" panose="02000000000000000000" pitchFamily="2" charset="0"/>
              </a:rPr>
              <a:t>The waterfall model is one of the oldest still-existing SDLC methods.</a:t>
            </a:r>
          </a:p>
          <a:p>
            <a:pPr algn="l">
              <a:buFont typeface="Arial" panose="020B0604020202020204" pitchFamily="34" charset="0"/>
              <a:buChar char="•"/>
            </a:pPr>
            <a:r>
              <a:rPr lang="en-GB" sz="800" b="0" i="0" dirty="0">
                <a:solidFill>
                  <a:srgbClr val="505050"/>
                </a:solidFill>
                <a:effectLst/>
                <a:latin typeface="Roboto Condensed" panose="02000000000000000000" pitchFamily="2" charset="0"/>
              </a:rPr>
              <a:t>Each phase (SDLC phase) builds on the knowledge gained from the previous one.</a:t>
            </a:r>
          </a:p>
          <a:p>
            <a:pPr algn="l">
              <a:buFont typeface="Arial" panose="020B0604020202020204" pitchFamily="34" charset="0"/>
              <a:buChar char="•"/>
            </a:pPr>
            <a:r>
              <a:rPr lang="en-GB" sz="800" b="0" i="0" dirty="0">
                <a:solidFill>
                  <a:srgbClr val="505050"/>
                </a:solidFill>
                <a:effectLst/>
                <a:latin typeface="Roboto Condensed" panose="02000000000000000000" pitchFamily="2" charset="0"/>
              </a:rPr>
              <a:t>It follows a linear and sequential approach to software development.</a:t>
            </a:r>
          </a:p>
          <a:p>
            <a:pPr algn="l">
              <a:buFont typeface="Arial" panose="020B0604020202020204" pitchFamily="34" charset="0"/>
              <a:buChar char="•"/>
            </a:pPr>
            <a:r>
              <a:rPr lang="en-GB" sz="800" b="0" i="0" dirty="0">
                <a:solidFill>
                  <a:srgbClr val="505050"/>
                </a:solidFill>
                <a:effectLst/>
                <a:latin typeface="Roboto Condensed" panose="02000000000000000000" pitchFamily="2" charset="0"/>
              </a:rPr>
              <a:t>Each phase must be completed before moving on to the next.</a:t>
            </a:r>
            <a:br>
              <a:rPr lang="en-GB" sz="800" b="0" i="0" dirty="0">
                <a:solidFill>
                  <a:srgbClr val="505050"/>
                </a:solidFill>
                <a:effectLst/>
                <a:latin typeface="Roboto Condensed" panose="02000000000000000000" pitchFamily="2" charset="0"/>
              </a:rPr>
            </a:br>
            <a:br>
              <a:rPr lang="en-GB" sz="800" b="0" i="0" dirty="0">
                <a:solidFill>
                  <a:srgbClr val="505050"/>
                </a:solidFill>
                <a:effectLst/>
                <a:latin typeface="Roboto Condensed" panose="02000000000000000000" pitchFamily="2" charset="0"/>
              </a:rPr>
            </a:br>
            <a:r>
              <a:rPr lang="en-GB" sz="800" b="0" i="0" dirty="0">
                <a:solidFill>
                  <a:srgbClr val="505050"/>
                </a:solidFill>
                <a:effectLst/>
                <a:latin typeface="Roboto Condensed" panose="02000000000000000000" pitchFamily="2" charset="0"/>
              </a:rPr>
              <a:t> </a:t>
            </a:r>
          </a:p>
          <a:p>
            <a:pPr algn="l">
              <a:buFont typeface="+mj-lt"/>
              <a:buAutoNum type="arabicPeriod" startAt="2"/>
            </a:pPr>
            <a:r>
              <a:rPr lang="en-GB" sz="800" b="0" i="0" dirty="0">
                <a:solidFill>
                  <a:srgbClr val="505050"/>
                </a:solidFill>
                <a:effectLst/>
                <a:latin typeface="Roboto Condensed" panose="02000000000000000000" pitchFamily="2" charset="0"/>
              </a:rPr>
              <a:t>Iterative Model</a:t>
            </a:r>
            <a:br>
              <a:rPr lang="en-GB" sz="800" b="0" i="0" dirty="0">
                <a:solidFill>
                  <a:srgbClr val="505050"/>
                </a:solidFill>
                <a:effectLst/>
                <a:latin typeface="Roboto Condensed" panose="02000000000000000000" pitchFamily="2" charset="0"/>
              </a:rPr>
            </a:br>
            <a:r>
              <a:rPr lang="en-GB" sz="800" b="0" i="0" dirty="0">
                <a:solidFill>
                  <a:srgbClr val="505050"/>
                </a:solidFill>
                <a:effectLst/>
                <a:latin typeface="Roboto Condensed" panose="02000000000000000000" pitchFamily="2" charset="0"/>
              </a:rPr>
              <a:t> </a:t>
            </a:r>
          </a:p>
          <a:p>
            <a:pPr algn="l">
              <a:buFont typeface="Arial" panose="020B0604020202020204" pitchFamily="34" charset="0"/>
              <a:buChar char="•"/>
            </a:pPr>
            <a:r>
              <a:rPr lang="en-GB" sz="800" b="0" i="0" dirty="0">
                <a:solidFill>
                  <a:srgbClr val="505050"/>
                </a:solidFill>
                <a:effectLst/>
                <a:latin typeface="Roboto Condensed" panose="02000000000000000000" pitchFamily="2" charset="0"/>
              </a:rPr>
              <a:t>In the Iterative model, the project is divided into smaller cycles or iterations.</a:t>
            </a:r>
          </a:p>
          <a:p>
            <a:pPr algn="l">
              <a:buFont typeface="Arial" panose="020B0604020202020204" pitchFamily="34" charset="0"/>
              <a:buChar char="•"/>
            </a:pPr>
            <a:r>
              <a:rPr lang="en-GB" sz="800" b="0" i="0" dirty="0">
                <a:solidFill>
                  <a:srgbClr val="505050"/>
                </a:solidFill>
                <a:effectLst/>
                <a:latin typeface="Roboto Condensed" panose="02000000000000000000" pitchFamily="2" charset="0"/>
              </a:rPr>
              <a:t>Each iteration includes all phases of the SDLC process but focuses on a specific subset of features.</a:t>
            </a:r>
          </a:p>
          <a:p>
            <a:pPr algn="l">
              <a:buFont typeface="Arial" panose="020B0604020202020204" pitchFamily="34" charset="0"/>
              <a:buChar char="•"/>
            </a:pPr>
            <a:r>
              <a:rPr lang="en-GB" sz="800" b="0" i="0" dirty="0">
                <a:solidFill>
                  <a:srgbClr val="505050"/>
                </a:solidFill>
                <a:effectLst/>
                <a:latin typeface="Roboto Condensed" panose="02000000000000000000" pitchFamily="2" charset="0"/>
              </a:rPr>
              <a:t>With each new step, the Iterative model generates a newer, better version of the software.</a:t>
            </a:r>
          </a:p>
          <a:p>
            <a:pPr algn="l">
              <a:buFont typeface="Arial" panose="020B0604020202020204" pitchFamily="34" charset="0"/>
              <a:buChar char="•"/>
            </a:pPr>
            <a:r>
              <a:rPr lang="en-GB" sz="800" b="0" i="0" dirty="0">
                <a:solidFill>
                  <a:srgbClr val="505050"/>
                </a:solidFill>
                <a:effectLst/>
                <a:latin typeface="Roboto Condensed" panose="02000000000000000000" pitchFamily="2" charset="0"/>
              </a:rPr>
              <a:t>It's useful when requirements are not completely known upfront.</a:t>
            </a:r>
            <a:br>
              <a:rPr lang="en-GB" sz="800" b="0" i="0" dirty="0">
                <a:solidFill>
                  <a:srgbClr val="505050"/>
                </a:solidFill>
                <a:effectLst/>
                <a:latin typeface="Roboto Condensed" panose="02000000000000000000" pitchFamily="2" charset="0"/>
              </a:rPr>
            </a:br>
            <a:br>
              <a:rPr lang="en-GB" sz="800" b="0" i="0" dirty="0">
                <a:solidFill>
                  <a:srgbClr val="505050"/>
                </a:solidFill>
                <a:effectLst/>
                <a:latin typeface="Roboto Condensed" panose="02000000000000000000" pitchFamily="2" charset="0"/>
              </a:rPr>
            </a:br>
            <a:r>
              <a:rPr lang="en-GB" sz="800" b="0" i="0" dirty="0">
                <a:solidFill>
                  <a:srgbClr val="505050"/>
                </a:solidFill>
                <a:effectLst/>
                <a:latin typeface="Roboto Condensed" panose="02000000000000000000" pitchFamily="2" charset="0"/>
              </a:rPr>
              <a:t> </a:t>
            </a:r>
          </a:p>
          <a:p>
            <a:pPr algn="l">
              <a:buFont typeface="+mj-lt"/>
              <a:buAutoNum type="arabicPeriod" startAt="3"/>
            </a:pPr>
            <a:r>
              <a:rPr lang="en-GB" sz="800" b="0" i="0" dirty="0">
                <a:solidFill>
                  <a:srgbClr val="505050"/>
                </a:solidFill>
                <a:effectLst/>
                <a:latin typeface="Roboto Condensed" panose="02000000000000000000" pitchFamily="2" charset="0"/>
              </a:rPr>
              <a:t>Spiral Model</a:t>
            </a:r>
            <a:br>
              <a:rPr lang="en-GB" sz="800" b="0" i="0" dirty="0">
                <a:solidFill>
                  <a:srgbClr val="505050"/>
                </a:solidFill>
                <a:effectLst/>
                <a:latin typeface="Roboto Condensed" panose="02000000000000000000" pitchFamily="2" charset="0"/>
              </a:rPr>
            </a:br>
            <a:r>
              <a:rPr lang="en-GB" sz="800" b="0" i="0" dirty="0">
                <a:solidFill>
                  <a:srgbClr val="505050"/>
                </a:solidFill>
                <a:effectLst/>
                <a:latin typeface="Roboto Condensed" panose="02000000000000000000" pitchFamily="2" charset="0"/>
              </a:rPr>
              <a:t> </a:t>
            </a:r>
          </a:p>
          <a:p>
            <a:pPr algn="l">
              <a:buFont typeface="Arial" panose="020B0604020202020204" pitchFamily="34" charset="0"/>
              <a:buChar char="•"/>
            </a:pPr>
            <a:r>
              <a:rPr lang="en-GB" sz="800" b="0" i="0" dirty="0">
                <a:solidFill>
                  <a:srgbClr val="505050"/>
                </a:solidFill>
                <a:effectLst/>
                <a:latin typeface="Roboto Condensed" panose="02000000000000000000" pitchFamily="2" charset="0"/>
              </a:rPr>
              <a:t>The Spiral model combines elements of both </a:t>
            </a:r>
            <a:br>
              <a:rPr lang="en-GB" sz="800" b="0" i="0" dirty="0">
                <a:solidFill>
                  <a:srgbClr val="505050"/>
                </a:solidFill>
                <a:effectLst/>
                <a:latin typeface="Roboto Condensed" panose="02000000000000000000" pitchFamily="2" charset="0"/>
              </a:rPr>
            </a:br>
            <a:r>
              <a:rPr lang="en-GB" sz="800" b="0" i="0" dirty="0">
                <a:solidFill>
                  <a:srgbClr val="505050"/>
                </a:solidFill>
                <a:effectLst/>
                <a:latin typeface="Roboto Condensed" panose="02000000000000000000" pitchFamily="2" charset="0"/>
              </a:rPr>
              <a:t>the Waterfall and iterative approaches.</a:t>
            </a:r>
          </a:p>
          <a:p>
            <a:pPr algn="l">
              <a:buFont typeface="Arial" panose="020B0604020202020204" pitchFamily="34" charset="0"/>
              <a:buChar char="•"/>
            </a:pPr>
            <a:r>
              <a:rPr lang="en-GB" sz="800" b="0" i="0" dirty="0">
                <a:solidFill>
                  <a:srgbClr val="505050"/>
                </a:solidFill>
                <a:effectLst/>
                <a:latin typeface="Roboto Condensed" panose="02000000000000000000" pitchFamily="2" charset="0"/>
              </a:rPr>
              <a:t>It includes planning, risk assessment, </a:t>
            </a:r>
            <a:br>
              <a:rPr lang="en-GB" sz="800" b="0" i="0" dirty="0">
                <a:solidFill>
                  <a:srgbClr val="505050"/>
                </a:solidFill>
                <a:effectLst/>
                <a:latin typeface="Roboto Condensed" panose="02000000000000000000" pitchFamily="2" charset="0"/>
              </a:rPr>
            </a:br>
            <a:r>
              <a:rPr lang="en-GB" sz="800" b="0" i="0" dirty="0">
                <a:solidFill>
                  <a:srgbClr val="505050"/>
                </a:solidFill>
                <a:effectLst/>
                <a:latin typeface="Roboto Condensed" panose="02000000000000000000" pitchFamily="2" charset="0"/>
              </a:rPr>
              <a:t>and development cycles.</a:t>
            </a:r>
          </a:p>
          <a:p>
            <a:pPr algn="l">
              <a:buFont typeface="Arial" panose="020B0604020202020204" pitchFamily="34" charset="0"/>
              <a:buChar char="•"/>
            </a:pPr>
            <a:r>
              <a:rPr lang="en-GB" sz="800" b="0" i="0" dirty="0">
                <a:solidFill>
                  <a:srgbClr val="505050"/>
                </a:solidFill>
                <a:effectLst/>
                <a:latin typeface="Roboto Condensed" panose="02000000000000000000" pitchFamily="2" charset="0"/>
              </a:rPr>
              <a:t>Progress is made in iterations, with each spiral </a:t>
            </a:r>
            <a:br>
              <a:rPr lang="en-GB" sz="800" b="0" i="0" dirty="0">
                <a:solidFill>
                  <a:srgbClr val="505050"/>
                </a:solidFill>
                <a:effectLst/>
                <a:latin typeface="Roboto Condensed" panose="02000000000000000000" pitchFamily="2" charset="0"/>
              </a:rPr>
            </a:br>
            <a:r>
              <a:rPr lang="en-GB" sz="800" b="0" i="0" dirty="0">
                <a:solidFill>
                  <a:srgbClr val="505050"/>
                </a:solidFill>
                <a:effectLst/>
                <a:latin typeface="Roboto Condensed" panose="02000000000000000000" pitchFamily="2" charset="0"/>
              </a:rPr>
              <a:t>representing a phase of the project.</a:t>
            </a:r>
            <a:br>
              <a:rPr lang="en-GB" sz="800" b="0" i="0" dirty="0">
                <a:solidFill>
                  <a:srgbClr val="505050"/>
                </a:solidFill>
                <a:effectLst/>
                <a:latin typeface="Roboto Condensed" panose="02000000000000000000" pitchFamily="2" charset="0"/>
              </a:rPr>
            </a:br>
            <a:endParaRPr lang="en-US" sz="800" dirty="0"/>
          </a:p>
        </p:txBody>
      </p:sp>
      <p:sp>
        <p:nvSpPr>
          <p:cNvPr id="2" name="TextBox 1">
            <a:extLst>
              <a:ext uri="{FF2B5EF4-FFF2-40B4-BE49-F238E27FC236}">
                <a16:creationId xmlns:a16="http://schemas.microsoft.com/office/drawing/2014/main" id="{39731D1D-01FA-10DA-A2FE-FFD9E14590EC}"/>
              </a:ext>
            </a:extLst>
          </p:cNvPr>
          <p:cNvSpPr txBox="1"/>
          <p:nvPr/>
        </p:nvSpPr>
        <p:spPr>
          <a:xfrm>
            <a:off x="2629960" y="1152475"/>
            <a:ext cx="3415552" cy="307777"/>
          </a:xfrm>
          <a:prstGeom prst="rect">
            <a:avLst/>
          </a:prstGeom>
          <a:noFill/>
        </p:spPr>
        <p:txBody>
          <a:bodyPr wrap="square" rtlCol="0">
            <a:spAutoFit/>
          </a:bodyPr>
          <a:lstStyle/>
          <a:p>
            <a:r>
              <a:rPr lang="en-GB" dirty="0">
                <a:solidFill>
                  <a:schemeClr val="accent5">
                    <a:lumMod val="75000"/>
                  </a:schemeClr>
                </a:solidFill>
                <a:latin typeface="Roboto Light" panose="02000000000000000000" pitchFamily="2" charset="0"/>
                <a:ea typeface="Roboto Light" panose="02000000000000000000" pitchFamily="2" charset="0"/>
                <a:cs typeface="Roboto Light" panose="02000000000000000000" pitchFamily="2" charset="0"/>
              </a:rPr>
              <a:t>rigid, linear, sequential</a:t>
            </a:r>
            <a:endParaRPr lang="en-NZ" dirty="0">
              <a:solidFill>
                <a:schemeClr val="accent5">
                  <a:lumMod val="75000"/>
                </a:schemeClr>
              </a:solidFill>
              <a:latin typeface="Roboto Light" panose="02000000000000000000" pitchFamily="2" charset="0"/>
              <a:ea typeface="Roboto Light" panose="02000000000000000000" pitchFamily="2" charset="0"/>
              <a:cs typeface="Roboto Light" panose="02000000000000000000" pitchFamily="2" charset="0"/>
            </a:endParaRPr>
          </a:p>
        </p:txBody>
      </p:sp>
      <p:pic>
        <p:nvPicPr>
          <p:cNvPr id="4" name="Picture 3">
            <a:extLst>
              <a:ext uri="{FF2B5EF4-FFF2-40B4-BE49-F238E27FC236}">
                <a16:creationId xmlns:a16="http://schemas.microsoft.com/office/drawing/2014/main" id="{05B04162-0B9D-558D-1FA6-DD3453F90FD4}"/>
              </a:ext>
            </a:extLst>
          </p:cNvPr>
          <p:cNvPicPr>
            <a:picLocks noChangeAspect="1"/>
          </p:cNvPicPr>
          <p:nvPr/>
        </p:nvPicPr>
        <p:blipFill>
          <a:blip/>
          <a:stretch>
            <a:fillRect/>
          </a:stretch>
        </p:blipFill>
        <p:spPr>
          <a:xfrm>
            <a:off x="6421425" y="1017725"/>
            <a:ext cx="2485581" cy="1042147"/>
          </a:xfrm>
          <a:prstGeom prst="rect">
            <a:avLst/>
          </a:prstGeom>
        </p:spPr>
      </p:pic>
      <p:pic>
        <p:nvPicPr>
          <p:cNvPr id="1028" name="Picture 4" descr="Iterative SDLC">
            <a:extLst>
              <a:ext uri="{FF2B5EF4-FFF2-40B4-BE49-F238E27FC236}">
                <a16:creationId xmlns:a16="http://schemas.microsoft.com/office/drawing/2014/main" id="{ED517AB0-0659-1183-6FD5-632706D5E140}"/>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870104" y="1901912"/>
            <a:ext cx="3102642" cy="20891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D4DAF9CA-37F9-FB5E-CF1F-F912FA5CB151}"/>
              </a:ext>
            </a:extLst>
          </p:cNvPr>
          <p:cNvPicPr>
            <a:picLocks noChangeAspect="1"/>
          </p:cNvPicPr>
          <p:nvPr/>
        </p:nvPicPr>
        <p:blipFill>
          <a:blip/>
          <a:stretch>
            <a:fillRect/>
          </a:stretch>
        </p:blipFill>
        <p:spPr>
          <a:xfrm>
            <a:off x="3062554" y="3533155"/>
            <a:ext cx="2422686" cy="1537562"/>
          </a:xfrm>
          <a:prstGeom prst="rect">
            <a:avLst/>
          </a:prstGeom>
        </p:spPr>
      </p:pic>
    </p:spTree>
    <p:extLst>
      <p:ext uri="{BB962C8B-B14F-4D97-AF65-F5344CB8AC3E}">
        <p14:creationId xmlns:p14="http://schemas.microsoft.com/office/powerpoint/2010/main" val="2132779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B77FE1-BDCC-67EE-92FA-85FEBEB3BEBD}"/>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8570C3DD-398C-2D4E-EE13-263F0AEF2FA6}"/>
              </a:ext>
            </a:extLst>
          </p:cNvPr>
          <p:cNvSpPr>
            <a:spLocks noGrp="1"/>
          </p:cNvSpPr>
          <p:nvPr>
            <p:ph type="title"/>
          </p:nvPr>
        </p:nvSpPr>
        <p:spPr>
          <a:xfrm>
            <a:off x="311700" y="445025"/>
            <a:ext cx="8520600" cy="572700"/>
          </a:xfrm>
        </p:spPr>
        <p:txBody>
          <a:bodyPr/>
          <a:lstStyle/>
          <a:p>
            <a:r>
              <a:rPr lang="en-GB" b="0" i="0" dirty="0">
                <a:solidFill>
                  <a:srgbClr val="505050"/>
                </a:solidFill>
                <a:effectLst/>
                <a:latin typeface="Roboto Condensed" panose="02000000000000000000" pitchFamily="2" charset="0"/>
              </a:rPr>
              <a:t>Software Development Life Cycle SDLC Models</a:t>
            </a:r>
            <a:br>
              <a:rPr lang="en-GB" b="0" i="0" dirty="0">
                <a:solidFill>
                  <a:srgbClr val="505050"/>
                </a:solidFill>
                <a:effectLst/>
                <a:latin typeface="Roboto Condensed" panose="02000000000000000000" pitchFamily="2" charset="0"/>
              </a:rPr>
            </a:br>
            <a:endParaRPr lang="en-US" dirty="0"/>
          </a:p>
        </p:txBody>
      </p:sp>
      <p:sp>
        <p:nvSpPr>
          <p:cNvPr id="8" name="Text Placeholder 2">
            <a:extLst>
              <a:ext uri="{FF2B5EF4-FFF2-40B4-BE49-F238E27FC236}">
                <a16:creationId xmlns:a16="http://schemas.microsoft.com/office/drawing/2014/main" id="{2A2740D4-3873-33B2-67EF-6A6EEBE9F416}"/>
              </a:ext>
            </a:extLst>
          </p:cNvPr>
          <p:cNvSpPr>
            <a:spLocks noGrp="1"/>
          </p:cNvSpPr>
          <p:nvPr>
            <p:ph type="body" idx="1"/>
          </p:nvPr>
        </p:nvSpPr>
        <p:spPr>
          <a:xfrm>
            <a:off x="311700" y="1152475"/>
            <a:ext cx="8520600" cy="3416400"/>
          </a:xfrm>
        </p:spPr>
        <p:txBody>
          <a:bodyPr/>
          <a:lstStyle/>
          <a:p>
            <a:pPr marL="114300" indent="0" algn="l">
              <a:buNone/>
            </a:pPr>
            <a:r>
              <a:rPr lang="en-GB" sz="800" b="0" i="0" dirty="0">
                <a:solidFill>
                  <a:srgbClr val="505050"/>
                </a:solidFill>
                <a:effectLst/>
                <a:latin typeface="Roboto Condensed" panose="02000000000000000000" pitchFamily="2" charset="0"/>
              </a:rPr>
              <a:t> </a:t>
            </a:r>
          </a:p>
          <a:p>
            <a:pPr algn="l">
              <a:buFont typeface="+mj-lt"/>
              <a:buAutoNum type="arabicPeriod" startAt="4"/>
            </a:pPr>
            <a:r>
              <a:rPr lang="en-GB" sz="800" b="0" i="0" dirty="0">
                <a:solidFill>
                  <a:srgbClr val="505050"/>
                </a:solidFill>
                <a:effectLst/>
                <a:latin typeface="Roboto Condensed" panose="02000000000000000000" pitchFamily="2" charset="0"/>
              </a:rPr>
              <a:t>Incremental Model</a:t>
            </a:r>
            <a:br>
              <a:rPr lang="en-GB" sz="800" b="0" i="0" dirty="0">
                <a:solidFill>
                  <a:srgbClr val="505050"/>
                </a:solidFill>
                <a:effectLst/>
                <a:latin typeface="Roboto Condensed" panose="02000000000000000000" pitchFamily="2" charset="0"/>
              </a:rPr>
            </a:br>
            <a:r>
              <a:rPr lang="en-GB" sz="800" b="0" i="0" dirty="0">
                <a:solidFill>
                  <a:srgbClr val="505050"/>
                </a:solidFill>
                <a:effectLst/>
                <a:latin typeface="Roboto Condensed" panose="02000000000000000000" pitchFamily="2" charset="0"/>
              </a:rPr>
              <a:t> </a:t>
            </a:r>
          </a:p>
          <a:p>
            <a:pPr algn="l">
              <a:buFont typeface="Arial" panose="020B0604020202020204" pitchFamily="34" charset="0"/>
              <a:buChar char="•"/>
            </a:pPr>
            <a:r>
              <a:rPr lang="en-GB" sz="800" b="0" i="0" dirty="0">
                <a:solidFill>
                  <a:srgbClr val="505050"/>
                </a:solidFill>
                <a:effectLst/>
                <a:latin typeface="Roboto Condensed" panose="02000000000000000000" pitchFamily="2" charset="0"/>
              </a:rPr>
              <a:t>The Incremental model divides the project into smaller, manageable parts or increments.</a:t>
            </a:r>
          </a:p>
          <a:p>
            <a:pPr algn="l">
              <a:buFont typeface="Arial" panose="020B0604020202020204" pitchFamily="34" charset="0"/>
              <a:buChar char="•"/>
            </a:pPr>
            <a:r>
              <a:rPr lang="en-GB" sz="800" b="0" i="0" dirty="0">
                <a:solidFill>
                  <a:srgbClr val="505050"/>
                </a:solidFill>
                <a:effectLst/>
                <a:latin typeface="Roboto Condensed" panose="02000000000000000000" pitchFamily="2" charset="0"/>
              </a:rPr>
              <a:t>Each increment is developed and delivered separately.</a:t>
            </a:r>
          </a:p>
          <a:p>
            <a:pPr algn="l">
              <a:buFont typeface="Arial" panose="020B0604020202020204" pitchFamily="34" charset="0"/>
              <a:buChar char="•"/>
            </a:pPr>
            <a:r>
              <a:rPr lang="en-GB" sz="800" b="0" i="0" dirty="0">
                <a:solidFill>
                  <a:srgbClr val="505050"/>
                </a:solidFill>
                <a:effectLst/>
                <a:latin typeface="Roboto Condensed" panose="02000000000000000000" pitchFamily="2" charset="0"/>
              </a:rPr>
              <a:t>It's suitable for large projects where delivering a complete system at once is impractical.</a:t>
            </a:r>
            <a:br>
              <a:rPr lang="en-GB" sz="800" b="0" i="0" dirty="0">
                <a:solidFill>
                  <a:srgbClr val="505050"/>
                </a:solidFill>
                <a:effectLst/>
                <a:latin typeface="Roboto Condensed" panose="02000000000000000000" pitchFamily="2" charset="0"/>
              </a:rPr>
            </a:br>
            <a:r>
              <a:rPr lang="en-GB" sz="800" b="0" i="0" dirty="0">
                <a:solidFill>
                  <a:srgbClr val="505050"/>
                </a:solidFill>
                <a:effectLst/>
                <a:latin typeface="Roboto Condensed" panose="02000000000000000000" pitchFamily="2" charset="0"/>
              </a:rPr>
              <a:t> </a:t>
            </a:r>
          </a:p>
          <a:p>
            <a:pPr algn="l">
              <a:buFont typeface="+mj-lt"/>
              <a:buAutoNum type="arabicPeriod" startAt="5"/>
            </a:pPr>
            <a:r>
              <a:rPr lang="en-GB" sz="800" b="0" i="0" dirty="0">
                <a:solidFill>
                  <a:srgbClr val="505050"/>
                </a:solidFill>
                <a:effectLst/>
                <a:latin typeface="Roboto Condensed" panose="02000000000000000000" pitchFamily="2" charset="0"/>
              </a:rPr>
              <a:t>Agile Methodology</a:t>
            </a:r>
            <a:br>
              <a:rPr lang="en-GB" sz="800" b="0" i="0" dirty="0">
                <a:solidFill>
                  <a:srgbClr val="505050"/>
                </a:solidFill>
                <a:effectLst/>
                <a:latin typeface="Roboto Condensed" panose="02000000000000000000" pitchFamily="2" charset="0"/>
              </a:rPr>
            </a:br>
            <a:endParaRPr lang="en-GB" sz="800" b="0" i="0" dirty="0">
              <a:solidFill>
                <a:srgbClr val="505050"/>
              </a:solidFill>
              <a:effectLst/>
              <a:latin typeface="Roboto Condensed" panose="02000000000000000000" pitchFamily="2" charset="0"/>
            </a:endParaRPr>
          </a:p>
          <a:p>
            <a:pPr algn="l">
              <a:buFont typeface="Arial" panose="020B0604020202020204" pitchFamily="34" charset="0"/>
              <a:buChar char="•"/>
            </a:pPr>
            <a:r>
              <a:rPr lang="en-GB" sz="800" b="0" i="0" dirty="0">
                <a:solidFill>
                  <a:srgbClr val="505050"/>
                </a:solidFill>
                <a:effectLst/>
                <a:latin typeface="Roboto Condensed" panose="02000000000000000000" pitchFamily="2" charset="0"/>
              </a:rPr>
              <a:t>It combines an incremental and iterative strategy.</a:t>
            </a:r>
          </a:p>
          <a:p>
            <a:pPr algn="l">
              <a:buFont typeface="Arial" panose="020B0604020202020204" pitchFamily="34" charset="0"/>
              <a:buChar char="•"/>
            </a:pPr>
            <a:r>
              <a:rPr lang="en-GB" sz="800" b="0" i="0" dirty="0">
                <a:solidFill>
                  <a:srgbClr val="505050"/>
                </a:solidFill>
                <a:effectLst/>
                <a:latin typeface="Roboto Condensed" panose="02000000000000000000" pitchFamily="2" charset="0"/>
              </a:rPr>
              <a:t>Agile allows for flexibility, changes in requirements, and close collaboration with stakeholders.</a:t>
            </a:r>
          </a:p>
          <a:p>
            <a:pPr algn="l">
              <a:buFont typeface="Arial" panose="020B0604020202020204" pitchFamily="34" charset="0"/>
              <a:buChar char="•"/>
            </a:pPr>
            <a:r>
              <a:rPr lang="en-GB" sz="800" b="0" i="0" dirty="0">
                <a:solidFill>
                  <a:srgbClr val="505050"/>
                </a:solidFill>
                <a:effectLst/>
                <a:latin typeface="Roboto Condensed" panose="02000000000000000000" pitchFamily="2" charset="0"/>
              </a:rPr>
              <a:t>In the agile technique, quick failure is encouraged. </a:t>
            </a:r>
            <a:br>
              <a:rPr lang="en-GB" sz="800" b="0" i="0" dirty="0">
                <a:solidFill>
                  <a:srgbClr val="505050"/>
                </a:solidFill>
                <a:effectLst/>
                <a:latin typeface="Roboto Condensed" panose="02000000000000000000" pitchFamily="2" charset="0"/>
              </a:rPr>
            </a:br>
            <a:r>
              <a:rPr lang="en-GB" sz="800" b="0" i="0" dirty="0">
                <a:solidFill>
                  <a:srgbClr val="505050"/>
                </a:solidFill>
                <a:effectLst/>
                <a:latin typeface="Roboto Condensed" panose="02000000000000000000" pitchFamily="2" charset="0"/>
              </a:rPr>
              <a:t>The idea is that if you fail early, you may fix problems before they become larger ones.</a:t>
            </a:r>
          </a:p>
          <a:p>
            <a:pPr algn="l">
              <a:buFont typeface="+mj-lt"/>
              <a:buAutoNum type="arabicPeriod" startAt="5"/>
            </a:pPr>
            <a:endParaRPr lang="en-GB" sz="800" b="0" i="0" dirty="0">
              <a:solidFill>
                <a:srgbClr val="505050"/>
              </a:solidFill>
              <a:effectLst/>
              <a:latin typeface="Roboto Condensed" panose="02000000000000000000" pitchFamily="2" charset="0"/>
            </a:endParaRPr>
          </a:p>
          <a:p>
            <a:pPr algn="l">
              <a:buFont typeface="+mj-lt"/>
              <a:buAutoNum type="arabicPeriod" startAt="5"/>
            </a:pPr>
            <a:br>
              <a:rPr lang="en-GB" sz="800" b="0" i="0" dirty="0">
                <a:solidFill>
                  <a:srgbClr val="505050"/>
                </a:solidFill>
                <a:effectLst/>
                <a:latin typeface="Roboto Condensed" panose="02000000000000000000" pitchFamily="2" charset="0"/>
              </a:rPr>
            </a:br>
            <a:r>
              <a:rPr lang="en-GB" sz="800" b="0" i="0" dirty="0">
                <a:solidFill>
                  <a:srgbClr val="505050"/>
                </a:solidFill>
                <a:effectLst/>
                <a:latin typeface="Roboto Condensed" panose="02000000000000000000" pitchFamily="2" charset="0"/>
              </a:rPr>
              <a:t> </a:t>
            </a:r>
            <a:r>
              <a:rPr lang="en-GB" sz="800" dirty="0">
                <a:solidFill>
                  <a:srgbClr val="505050"/>
                </a:solidFill>
                <a:latin typeface="Roboto Condensed" panose="02000000000000000000" pitchFamily="2" charset="0"/>
              </a:rPr>
              <a:t>Big Bang Model</a:t>
            </a:r>
            <a:br>
              <a:rPr lang="en-GB" sz="800" b="0" i="0" dirty="0">
                <a:solidFill>
                  <a:srgbClr val="505050"/>
                </a:solidFill>
                <a:effectLst/>
                <a:latin typeface="Roboto Condensed" panose="02000000000000000000" pitchFamily="2" charset="0"/>
              </a:rPr>
            </a:br>
            <a:r>
              <a:rPr lang="en-GB" sz="800" b="0" i="0" dirty="0">
                <a:solidFill>
                  <a:srgbClr val="505050"/>
                </a:solidFill>
                <a:effectLst/>
                <a:latin typeface="Roboto Condensed" panose="02000000000000000000" pitchFamily="2" charset="0"/>
              </a:rPr>
              <a:t> </a:t>
            </a:r>
          </a:p>
          <a:p>
            <a:pPr algn="l">
              <a:buFont typeface="Arial" panose="020B0604020202020204" pitchFamily="34" charset="0"/>
              <a:buChar char="•"/>
            </a:pPr>
            <a:r>
              <a:rPr lang="en-GB" sz="800" b="0" i="0" dirty="0">
                <a:solidFill>
                  <a:srgbClr val="505050"/>
                </a:solidFill>
                <a:effectLst/>
                <a:latin typeface="Roboto Condensed" panose="02000000000000000000" pitchFamily="2" charset="0"/>
              </a:rPr>
              <a:t>The Big Bang model is an informal and less structured approach to software development.</a:t>
            </a:r>
          </a:p>
          <a:p>
            <a:pPr algn="l">
              <a:buFont typeface="Arial" panose="020B0604020202020204" pitchFamily="34" charset="0"/>
              <a:buChar char="•"/>
            </a:pPr>
            <a:r>
              <a:rPr lang="en-GB" sz="800" b="0" i="0" dirty="0">
                <a:solidFill>
                  <a:srgbClr val="505050"/>
                </a:solidFill>
                <a:effectLst/>
                <a:latin typeface="Roboto Condensed" panose="02000000000000000000" pitchFamily="2" charset="0"/>
              </a:rPr>
              <a:t>Development starts without a clear plan, and changes are made as needed.</a:t>
            </a:r>
          </a:p>
          <a:p>
            <a:pPr algn="l">
              <a:buFont typeface="Arial" panose="020B0604020202020204" pitchFamily="34" charset="0"/>
              <a:buChar char="•"/>
            </a:pPr>
            <a:r>
              <a:rPr lang="en-GB" sz="800" b="0" i="0" dirty="0">
                <a:solidFill>
                  <a:srgbClr val="505050"/>
                </a:solidFill>
                <a:effectLst/>
                <a:latin typeface="Roboto Condensed" panose="02000000000000000000" pitchFamily="2" charset="0"/>
              </a:rPr>
              <a:t>It's typically used for small projects or prototypes.</a:t>
            </a:r>
            <a:br>
              <a:rPr lang="en-GB" sz="800" b="0" i="0" dirty="0">
                <a:solidFill>
                  <a:srgbClr val="505050"/>
                </a:solidFill>
                <a:effectLst/>
                <a:latin typeface="Roboto Condensed" panose="02000000000000000000" pitchFamily="2" charset="0"/>
              </a:rPr>
            </a:br>
            <a:r>
              <a:rPr lang="en-GB" sz="800" b="0" i="0" dirty="0">
                <a:solidFill>
                  <a:srgbClr val="505050"/>
                </a:solidFill>
                <a:effectLst/>
                <a:latin typeface="Roboto Condensed" panose="02000000000000000000" pitchFamily="2" charset="0"/>
              </a:rPr>
              <a:t> </a:t>
            </a:r>
          </a:p>
          <a:p>
            <a:pPr algn="l">
              <a:buFont typeface="+mj-lt"/>
              <a:buAutoNum type="arabicPeriod" startAt="7"/>
            </a:pPr>
            <a:r>
              <a:rPr lang="en-GB" sz="800" b="0" i="0" dirty="0">
                <a:solidFill>
                  <a:srgbClr val="505050"/>
                </a:solidFill>
                <a:effectLst/>
                <a:latin typeface="Roboto Condensed" panose="02000000000000000000" pitchFamily="2" charset="0"/>
              </a:rPr>
              <a:t>DevOps Model</a:t>
            </a:r>
            <a:br>
              <a:rPr lang="en-GB" sz="800" b="0" i="0" dirty="0">
                <a:solidFill>
                  <a:srgbClr val="505050"/>
                </a:solidFill>
                <a:effectLst/>
                <a:latin typeface="Roboto Condensed" panose="02000000000000000000" pitchFamily="2" charset="0"/>
              </a:rPr>
            </a:br>
            <a:r>
              <a:rPr lang="en-GB" sz="800" b="0" i="0" dirty="0">
                <a:solidFill>
                  <a:srgbClr val="505050"/>
                </a:solidFill>
                <a:effectLst/>
                <a:latin typeface="Roboto Condensed" panose="02000000000000000000" pitchFamily="2" charset="0"/>
              </a:rPr>
              <a:t> </a:t>
            </a:r>
          </a:p>
          <a:p>
            <a:pPr algn="l">
              <a:buFont typeface="Arial" panose="020B0604020202020204" pitchFamily="34" charset="0"/>
              <a:buChar char="•"/>
            </a:pPr>
            <a:r>
              <a:rPr lang="en-GB" sz="800" b="0" i="0" dirty="0">
                <a:solidFill>
                  <a:srgbClr val="505050"/>
                </a:solidFill>
                <a:effectLst/>
                <a:latin typeface="Roboto Condensed" panose="02000000000000000000" pitchFamily="2" charset="0"/>
              </a:rPr>
              <a:t>Automation and continuous integration/continuous deployment (CI/CD) are key components.</a:t>
            </a:r>
          </a:p>
          <a:p>
            <a:pPr algn="l">
              <a:buFont typeface="Arial" panose="020B0604020202020204" pitchFamily="34" charset="0"/>
              <a:buChar char="•"/>
            </a:pPr>
            <a:r>
              <a:rPr lang="en-GB" sz="800" b="0" i="0" dirty="0">
                <a:solidFill>
                  <a:srgbClr val="505050"/>
                </a:solidFill>
                <a:effectLst/>
                <a:latin typeface="Roboto Condensed" panose="02000000000000000000" pitchFamily="2" charset="0"/>
              </a:rPr>
              <a:t>It promotes continuous feedback, process improvement, and the automation of manual operations.</a:t>
            </a:r>
          </a:p>
          <a:p>
            <a:pPr algn="l">
              <a:buFont typeface="Arial" panose="020B0604020202020204" pitchFamily="34" charset="0"/>
              <a:buChar char="•"/>
            </a:pPr>
            <a:r>
              <a:rPr lang="en-GB" sz="800" b="0" i="0" dirty="0">
                <a:solidFill>
                  <a:srgbClr val="505050"/>
                </a:solidFill>
                <a:effectLst/>
                <a:latin typeface="Roboto Condensed" panose="02000000000000000000" pitchFamily="2" charset="0"/>
              </a:rPr>
              <a:t>Updates are short and regular in such types of SDLC models.</a:t>
            </a:r>
          </a:p>
          <a:p>
            <a:pPr marL="114300" indent="0" algn="l">
              <a:buNone/>
            </a:pPr>
            <a:br>
              <a:rPr lang="en-GB" sz="800" b="0" i="0" dirty="0">
                <a:solidFill>
                  <a:srgbClr val="505050"/>
                </a:solidFill>
                <a:effectLst/>
                <a:latin typeface="Roboto Condensed" panose="02000000000000000000" pitchFamily="2" charset="0"/>
              </a:rPr>
            </a:br>
            <a:endParaRPr lang="en-US" sz="800" dirty="0"/>
          </a:p>
        </p:txBody>
      </p:sp>
      <p:pic>
        <p:nvPicPr>
          <p:cNvPr id="3" name="Picture 2">
            <a:extLst>
              <a:ext uri="{FF2B5EF4-FFF2-40B4-BE49-F238E27FC236}">
                <a16:creationId xmlns:a16="http://schemas.microsoft.com/office/drawing/2014/main" id="{6E095BCF-4903-702F-96D3-322621F78777}"/>
              </a:ext>
            </a:extLst>
          </p:cNvPr>
          <p:cNvPicPr>
            <a:picLocks noChangeAspect="1"/>
          </p:cNvPicPr>
          <p:nvPr/>
        </p:nvPicPr>
        <p:blipFill>
          <a:blip/>
          <a:stretch>
            <a:fillRect/>
          </a:stretch>
        </p:blipFill>
        <p:spPr>
          <a:xfrm>
            <a:off x="6898429" y="1540937"/>
            <a:ext cx="2135568" cy="2200446"/>
          </a:xfrm>
          <a:prstGeom prst="rect">
            <a:avLst/>
          </a:prstGeom>
        </p:spPr>
      </p:pic>
      <p:pic>
        <p:nvPicPr>
          <p:cNvPr id="5" name="Picture 4">
            <a:extLst>
              <a:ext uri="{FF2B5EF4-FFF2-40B4-BE49-F238E27FC236}">
                <a16:creationId xmlns:a16="http://schemas.microsoft.com/office/drawing/2014/main" id="{5ACAFEB8-1BF5-0ABC-A895-D84FC7EAEE7A}"/>
              </a:ext>
            </a:extLst>
          </p:cNvPr>
          <p:cNvPicPr>
            <a:picLocks noChangeAspect="1"/>
          </p:cNvPicPr>
          <p:nvPr/>
        </p:nvPicPr>
        <p:blipFill>
          <a:blip/>
          <a:stretch>
            <a:fillRect/>
          </a:stretch>
        </p:blipFill>
        <p:spPr>
          <a:xfrm>
            <a:off x="4717382" y="3035154"/>
            <a:ext cx="1924051" cy="1604963"/>
          </a:xfrm>
          <a:prstGeom prst="rect">
            <a:avLst/>
          </a:prstGeom>
        </p:spPr>
      </p:pic>
      <p:pic>
        <p:nvPicPr>
          <p:cNvPr id="9" name="Picture 8">
            <a:extLst>
              <a:ext uri="{FF2B5EF4-FFF2-40B4-BE49-F238E27FC236}">
                <a16:creationId xmlns:a16="http://schemas.microsoft.com/office/drawing/2014/main" id="{31A86556-EED5-2C40-1187-7450D0B7A772}"/>
              </a:ext>
            </a:extLst>
          </p:cNvPr>
          <p:cNvPicPr>
            <a:picLocks noChangeAspect="1"/>
          </p:cNvPicPr>
          <p:nvPr/>
        </p:nvPicPr>
        <p:blipFill>
          <a:blip/>
          <a:stretch>
            <a:fillRect/>
          </a:stretch>
        </p:blipFill>
        <p:spPr>
          <a:xfrm>
            <a:off x="5559683" y="3991024"/>
            <a:ext cx="3474314" cy="1200821"/>
          </a:xfrm>
          <a:prstGeom prst="rect">
            <a:avLst/>
          </a:prstGeom>
        </p:spPr>
      </p:pic>
      <p:pic>
        <p:nvPicPr>
          <p:cNvPr id="2052" name="Picture 4" descr="Incremental Model in SDLC: Use, Advantage &amp; Disadvantage">
            <a:extLst>
              <a:ext uri="{FF2B5EF4-FFF2-40B4-BE49-F238E27FC236}">
                <a16:creationId xmlns:a16="http://schemas.microsoft.com/office/drawing/2014/main" id="{A0DB396C-BE4E-AC59-4ACE-1A61302AFB22}"/>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572000" y="953362"/>
            <a:ext cx="2360052" cy="117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276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25">
          <a:fgClr>
            <a:srgbClr val="F6FF84"/>
          </a:fgClr>
          <a:bgClr>
            <a:schemeClr val="bg1"/>
          </a:bgClr>
        </a:pattFill>
        <a:effectLst/>
      </p:bgPr>
    </p:bg>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490249" y="450150"/>
            <a:ext cx="8472447"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Iteration 1: </a:t>
            </a:r>
            <a:br>
              <a:rPr lang="en" dirty="0"/>
            </a:br>
            <a:r>
              <a:rPr lang="en" sz="2800" i="1" dirty="0">
                <a:latin typeface="Abadi Extra Light" panose="020B0204020104020204" pitchFamily="34" charset="0"/>
              </a:rPr>
              <a:t>i.e. app loading screen and menu</a:t>
            </a:r>
            <a:endParaRPr sz="2800" i="1" dirty="0">
              <a:latin typeface="Abadi Extra Light" panose="020B0204020104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dirty="0">
                <a:solidFill>
                  <a:schemeClr val="accent5">
                    <a:lumMod val="75000"/>
                  </a:schemeClr>
                </a:solidFill>
              </a:rPr>
              <a:t>Design process: </a:t>
            </a:r>
            <a:r>
              <a:rPr lang="en-NZ" sz="1000" b="0" i="0" dirty="0">
                <a:solidFill>
                  <a:schemeClr val="accent5">
                    <a:lumMod val="75000"/>
                  </a:schemeClr>
                </a:solidFill>
                <a:effectLst/>
                <a:latin typeface="Lucida Grande"/>
              </a:rPr>
              <a:t>Sketch (Conceptual level) → Wireframe (Component level) → Mock/Prototype (Styles level/Interactions level) → Code</a:t>
            </a:r>
            <a:br>
              <a:rPr lang="en" dirty="0"/>
            </a:br>
            <a:r>
              <a:rPr lang="en" sz="2400" dirty="0"/>
              <a:t>Sketch/Wireframe (low-fidelity) evidence - sample</a:t>
            </a:r>
            <a:endParaRPr sz="2400" dirty="0"/>
          </a:p>
        </p:txBody>
      </p:sp>
      <p:pic>
        <p:nvPicPr>
          <p:cNvPr id="3" name="Picture 2">
            <a:extLst>
              <a:ext uri="{FF2B5EF4-FFF2-40B4-BE49-F238E27FC236}">
                <a16:creationId xmlns:a16="http://schemas.microsoft.com/office/drawing/2014/main" id="{C498E31E-CB05-0D4D-77AE-4B9797C25B10}"/>
              </a:ext>
            </a:extLst>
          </p:cNvPr>
          <p:cNvPicPr>
            <a:picLocks noChangeAspect="1"/>
          </p:cNvPicPr>
          <p:nvPr/>
        </p:nvPicPr>
        <p:blipFill>
          <a:blip/>
          <a:stretch>
            <a:fillRect/>
          </a:stretch>
        </p:blipFill>
        <p:spPr>
          <a:xfrm>
            <a:off x="415153" y="1087820"/>
            <a:ext cx="7136530" cy="4526811"/>
          </a:xfrm>
          <a:prstGeom prst="rect">
            <a:avLst/>
          </a:prstGeom>
        </p:spPr>
      </p:pic>
      <p:sp>
        <p:nvSpPr>
          <p:cNvPr id="4" name="TextBox 3">
            <a:extLst>
              <a:ext uri="{FF2B5EF4-FFF2-40B4-BE49-F238E27FC236}">
                <a16:creationId xmlns:a16="http://schemas.microsoft.com/office/drawing/2014/main" id="{3A640131-BA51-118C-E094-BB553D5406AD}"/>
              </a:ext>
            </a:extLst>
          </p:cNvPr>
          <p:cNvSpPr txBox="1"/>
          <p:nvPr/>
        </p:nvSpPr>
        <p:spPr>
          <a:xfrm>
            <a:off x="415153" y="2073165"/>
            <a:ext cx="2948152" cy="307777"/>
          </a:xfrm>
          <a:prstGeom prst="rect">
            <a:avLst/>
          </a:prstGeom>
          <a:noFill/>
        </p:spPr>
        <p:txBody>
          <a:bodyPr wrap="square" rtlCol="0">
            <a:spAutoFit/>
          </a:bodyPr>
          <a:lstStyle/>
          <a:p>
            <a:r>
              <a:rPr lang="en-GB" dirty="0">
                <a:solidFill>
                  <a:schemeClr val="accent5">
                    <a:lumMod val="75000"/>
                  </a:schemeClr>
                </a:solidFill>
                <a:latin typeface="Abadi Extra Light" panose="020B0204020104020204" pitchFamily="34" charset="0"/>
              </a:rPr>
              <a:t>Wireframing in Figma</a:t>
            </a:r>
            <a:endParaRPr lang="en-NZ" dirty="0">
              <a:solidFill>
                <a:schemeClr val="accent5">
                  <a:lumMod val="75000"/>
                </a:schemeClr>
              </a:solidFill>
              <a:latin typeface="Abadi Extra Light" panose="020B0204020104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11D82381-9512-3C5A-4F28-C10A4D5E8338}"/>
            </a:ext>
          </a:extLst>
        </p:cNvPr>
        <p:cNvGrpSpPr/>
        <p:nvPr/>
      </p:nvGrpSpPr>
      <p:grpSpPr>
        <a:xfrm>
          <a:off x="0" y="0"/>
          <a:ext cx="0" cy="0"/>
          <a:chOff x="0" y="0"/>
          <a:chExt cx="0" cy="0"/>
        </a:xfrm>
      </p:grpSpPr>
      <p:sp>
        <p:nvSpPr>
          <p:cNvPr id="70" name="Google Shape;70;p16">
            <a:extLst>
              <a:ext uri="{FF2B5EF4-FFF2-40B4-BE49-F238E27FC236}">
                <a16:creationId xmlns:a16="http://schemas.microsoft.com/office/drawing/2014/main" id="{14AF2CAD-387B-6496-03F2-421C2F166900}"/>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dirty="0">
                <a:solidFill>
                  <a:schemeClr val="accent5">
                    <a:lumMod val="75000"/>
                  </a:schemeClr>
                </a:solidFill>
              </a:rPr>
              <a:t>Design process: </a:t>
            </a:r>
            <a:r>
              <a:rPr lang="en-NZ" sz="1000" b="0" i="0" dirty="0">
                <a:solidFill>
                  <a:schemeClr val="accent5">
                    <a:lumMod val="75000"/>
                  </a:schemeClr>
                </a:solidFill>
                <a:effectLst/>
                <a:latin typeface="Lucida Grande"/>
              </a:rPr>
              <a:t>Sketch (Conceptual level) → Wireframe (Component level) → Mock/Prototype (Styles level/Interactions level) → Code</a:t>
            </a:r>
            <a:br>
              <a:rPr lang="en" dirty="0"/>
            </a:br>
            <a:r>
              <a:rPr lang="en" sz="2400" dirty="0"/>
              <a:t>Sketch/Wireframe (low-fidelity) Evidence</a:t>
            </a:r>
            <a:endParaRPr sz="2400" dirty="0"/>
          </a:p>
        </p:txBody>
      </p:sp>
    </p:spTree>
    <p:extLst>
      <p:ext uri="{BB962C8B-B14F-4D97-AF65-F5344CB8AC3E}">
        <p14:creationId xmlns:p14="http://schemas.microsoft.com/office/powerpoint/2010/main" val="1771068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dirty="0">
                <a:solidFill>
                  <a:schemeClr val="accent5">
                    <a:lumMod val="75000"/>
                  </a:schemeClr>
                </a:solidFill>
              </a:rPr>
              <a:t>Design process: </a:t>
            </a:r>
            <a:r>
              <a:rPr lang="en-NZ" sz="1000" b="0" i="0" dirty="0">
                <a:solidFill>
                  <a:schemeClr val="accent5">
                    <a:lumMod val="75000"/>
                  </a:schemeClr>
                </a:solidFill>
                <a:effectLst/>
                <a:latin typeface="Lucida Grande"/>
              </a:rPr>
              <a:t>Sketch (Conceptual level) → Wireframe (Component level) → Mock/Prototype (Styles level/Interactions level) → Code</a:t>
            </a:r>
            <a:br>
              <a:rPr lang="en" dirty="0"/>
            </a:br>
            <a:r>
              <a:rPr lang="en" sz="2400" dirty="0"/>
              <a:t>Mock-up/Interactive Prototype (high-fidelity) - sample</a:t>
            </a:r>
            <a:br>
              <a:rPr lang="en" sz="2400" dirty="0"/>
            </a:br>
            <a:br>
              <a:rPr lang="en" sz="2400" dirty="0"/>
            </a:br>
            <a:endParaRPr sz="2400" dirty="0"/>
          </a:p>
        </p:txBody>
      </p:sp>
      <p:pic>
        <p:nvPicPr>
          <p:cNvPr id="3" name="Picture 2">
            <a:extLst>
              <a:ext uri="{FF2B5EF4-FFF2-40B4-BE49-F238E27FC236}">
                <a16:creationId xmlns:a16="http://schemas.microsoft.com/office/drawing/2014/main" id="{60713366-708D-E977-AF00-85BBFFD27B28}"/>
              </a:ext>
            </a:extLst>
          </p:cNvPr>
          <p:cNvPicPr>
            <a:picLocks noChangeAspect="1"/>
          </p:cNvPicPr>
          <p:nvPr/>
        </p:nvPicPr>
        <p:blipFill>
          <a:blip/>
          <a:stretch>
            <a:fillRect/>
          </a:stretch>
        </p:blipFill>
        <p:spPr>
          <a:xfrm>
            <a:off x="425669" y="1167475"/>
            <a:ext cx="7820349" cy="3790780"/>
          </a:xfrm>
          <a:prstGeom prst="rect">
            <a:avLst/>
          </a:prstGeom>
        </p:spPr>
      </p:pic>
      <p:sp>
        <p:nvSpPr>
          <p:cNvPr id="4" name="TextBox 3">
            <a:extLst>
              <a:ext uri="{FF2B5EF4-FFF2-40B4-BE49-F238E27FC236}">
                <a16:creationId xmlns:a16="http://schemas.microsoft.com/office/drawing/2014/main" id="{964D2C3D-BCC1-F719-D306-A56AED8A48C5}"/>
              </a:ext>
            </a:extLst>
          </p:cNvPr>
          <p:cNvSpPr txBox="1"/>
          <p:nvPr/>
        </p:nvSpPr>
        <p:spPr>
          <a:xfrm>
            <a:off x="4863662" y="1316421"/>
            <a:ext cx="3019097" cy="307777"/>
          </a:xfrm>
          <a:prstGeom prst="rect">
            <a:avLst/>
          </a:prstGeom>
          <a:noFill/>
        </p:spPr>
        <p:txBody>
          <a:bodyPr wrap="square" rtlCol="0">
            <a:spAutoFit/>
          </a:bodyPr>
          <a:lstStyle/>
          <a:p>
            <a:r>
              <a:rPr lang="en-GB" dirty="0">
                <a:solidFill>
                  <a:schemeClr val="accent5">
                    <a:lumMod val="75000"/>
                  </a:schemeClr>
                </a:solidFill>
                <a:latin typeface="Abadi Extra Light" panose="020B0204020104020204" pitchFamily="34" charset="0"/>
              </a:rPr>
              <a:t>Prototyping in Figma</a:t>
            </a:r>
            <a:endParaRPr lang="en-NZ" dirty="0">
              <a:solidFill>
                <a:schemeClr val="accent5">
                  <a:lumMod val="75000"/>
                </a:schemeClr>
              </a:solidFill>
              <a:latin typeface="Abadi Extra Light" panose="020B0204020104020204" pitchFamily="34"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10076</TotalTime>
  <Words>1356</Words>
  <Application>Microsoft Macintosh PowerPoint</Application>
  <PresentationFormat>On-screen Show (16:9)</PresentationFormat>
  <Paragraphs>104</Paragraphs>
  <Slides>17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Roboto Condensed</vt:lpstr>
      <vt:lpstr>IBM Plex Sans</vt:lpstr>
      <vt:lpstr>Roboto Light</vt:lpstr>
      <vt:lpstr>Abadi Extra Light</vt:lpstr>
      <vt:lpstr>Arial</vt:lpstr>
      <vt:lpstr>Lucida Grande</vt:lpstr>
      <vt:lpstr>Simple Light</vt:lpstr>
      <vt:lpstr>AS91903-3.4 (4 credits) Complex Digital Media Outcome  UI/UX, complex website, apps (web, native, hybrid), complex digital solutions</vt:lpstr>
      <vt:lpstr>AS91903 – 3.4 (4 credits) Use complex techniques to develop a digital media outcome </vt:lpstr>
      <vt:lpstr>PowerPoint Presentation</vt:lpstr>
      <vt:lpstr>Software Development Life Cycle SDLC Models </vt:lpstr>
      <vt:lpstr>Software Development Life Cycle SDLC Models </vt:lpstr>
      <vt:lpstr>Iteration 1:  i.e. app loading screen and menu</vt:lpstr>
      <vt:lpstr>Design process: Sketch (Conceptual level) → Wireframe (Component level) → Mock/Prototype (Styles level/Interactions level) → Code Sketch/Wireframe (low-fidelity) evidence - sample</vt:lpstr>
      <vt:lpstr>Design process: Sketch (Conceptual level) → Wireframe (Component level) → Mock/Prototype (Styles level/Interactions level) → Code Sketch/Wireframe (low-fidelity) Evidence</vt:lpstr>
      <vt:lpstr>Design process: Sketch (Conceptual level) → Wireframe (Component level) → Mock/Prototype (Styles level/Interactions level) → Code Mock-up/Interactive Prototype (high-fidelity) - sample  </vt:lpstr>
      <vt:lpstr>Design process: Sketch (Conceptual level) → Wireframe (Component level) → Mock/Prototype (Styles level/Interactions level) → Code Mock-up/Interactive Prototype (high-fidelity) Evidence  </vt:lpstr>
      <vt:lpstr>Actual Outcome (on different devices)</vt:lpstr>
      <vt:lpstr>Continuous Improvement (insert slides as needed)</vt:lpstr>
      <vt:lpstr>Evidence of Testing (insert slides as needed)</vt:lpstr>
      <vt:lpstr>Evidence of User Feedback (insert slides as needed)</vt:lpstr>
      <vt:lpstr>Copy and paste Slides 6 to 14 for each iteration.</vt:lpstr>
      <vt:lpstr>Screenshots of Final Outcome of Your Website/App/Game/UI (insert slides as needed) :</vt:lpstr>
      <vt:lpstr>Attribution: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91903 Complex Digital Media Outcome - Responsive Website/App/Game/UI</dc:title>
  <cp:lastModifiedBy>Mackenzie Reid</cp:lastModifiedBy>
  <cp:revision>11</cp:revision>
  <dcterms:modified xsi:type="dcterms:W3CDTF">2024-04-04T20:06:57Z</dcterms:modified>
</cp:coreProperties>
</file>