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257" r:id="rId3"/>
    <p:sldId id="258" r:id="rId4"/>
    <p:sldId id="260" r:id="rId5"/>
    <p:sldId id="261" r:id="rId6"/>
    <p:sldId id="263" r:id="rId7"/>
    <p:sldId id="262" r:id="rId8"/>
    <p:sldId id="281" r:id="rId9"/>
    <p:sldId id="264" r:id="rId10"/>
    <p:sldId id="265" r:id="rId11"/>
    <p:sldId id="310" r:id="rId12"/>
    <p:sldId id="266" r:id="rId13"/>
    <p:sldId id="267" r:id="rId14"/>
    <p:sldId id="268" r:id="rId15"/>
    <p:sldId id="309"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3" r:id="rId30"/>
    <p:sldId id="301" r:id="rId31"/>
    <p:sldId id="285" r:id="rId32"/>
    <p:sldId id="284" r:id="rId33"/>
    <p:sldId id="286" r:id="rId34"/>
    <p:sldId id="288" r:id="rId35"/>
    <p:sldId id="287" r:id="rId36"/>
    <p:sldId id="289" r:id="rId37"/>
    <p:sldId id="290" r:id="rId38"/>
    <p:sldId id="291" r:id="rId39"/>
    <p:sldId id="292" r:id="rId40"/>
    <p:sldId id="295" r:id="rId41"/>
    <p:sldId id="294" r:id="rId42"/>
    <p:sldId id="293" r:id="rId43"/>
    <p:sldId id="296" r:id="rId44"/>
    <p:sldId id="300" r:id="rId45"/>
    <p:sldId id="299" r:id="rId46"/>
    <p:sldId id="298" r:id="rId47"/>
    <p:sldId id="304" r:id="rId48"/>
    <p:sldId id="303" r:id="rId49"/>
    <p:sldId id="302" r:id="rId50"/>
    <p:sldId id="297" r:id="rId51"/>
    <p:sldId id="305" r:id="rId52"/>
    <p:sldId id="307" r:id="rId53"/>
    <p:sldId id="306" r:id="rId54"/>
    <p:sldId id="308" r:id="rId55"/>
    <p:sldId id="259" r:id="rId5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92770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98" name="xx%"/>
          <p:cNvSpPr txBox="1">
            <a:spLocks noGrp="1"/>
          </p:cNvSpPr>
          <p:nvPr>
            <p:ph type="title" hasCustomPrompt="1"/>
          </p:nvPr>
        </p:nvSpPr>
        <p:spPr>
          <a:xfrm>
            <a:off x="415600" y="1474833"/>
            <a:ext cx="11360801" cy="2618001"/>
          </a:xfrm>
          <a:prstGeom prst="rect">
            <a:avLst/>
          </a:prstGeom>
        </p:spPr>
        <p:txBody>
          <a:bodyPr anchor="b">
            <a:normAutofit/>
          </a:bodyPr>
          <a:lstStyle>
            <a:lvl1pPr algn="ctr">
              <a:defRPr sz="16000"/>
            </a:lvl1pPr>
          </a:lstStyle>
          <a:p>
            <a:r>
              <a:t>xx%</a:t>
            </a:r>
          </a:p>
        </p:txBody>
      </p:sp>
      <p:sp>
        <p:nvSpPr>
          <p:cNvPr id="99" name="Nivel de texto 1…"/>
          <p:cNvSpPr txBox="1">
            <a:spLocks noGrp="1"/>
          </p:cNvSpPr>
          <p:nvPr>
            <p:ph type="body" sz="half" idx="1"/>
          </p:nvPr>
        </p:nvSpPr>
        <p:spPr>
          <a:xfrm>
            <a:off x="415600" y="4202967"/>
            <a:ext cx="11360801" cy="1734401"/>
          </a:xfrm>
          <a:prstGeom prst="rect">
            <a:avLst/>
          </a:prstGeom>
        </p:spPr>
        <p:txBody>
          <a:bodyPr>
            <a:normAutofit/>
          </a:bodyPr>
          <a:lstStyle>
            <a:lvl1pPr marL="609584" indent="-457189" algn="ctr"/>
            <a:lvl2pPr marL="1340119" indent="-544272" algn="ctr"/>
            <a:lvl3pPr marL="1949703" indent="-544272" algn="ctr"/>
            <a:lvl4pPr marL="2559288" indent="-544272" algn="ctr"/>
            <a:lvl5pPr marL="3168873" indent="-544272" algn="ctr"/>
          </a:lstStyle>
          <a:p>
            <a:r>
              <a:t>Nivel de texto 1</a:t>
            </a:r>
          </a:p>
          <a:p>
            <a:pPr lvl="1"/>
            <a:r>
              <a:t>Nivel de texto 2</a:t>
            </a:r>
          </a:p>
          <a:p>
            <a:pPr lvl="2"/>
            <a:r>
              <a:t>Nivel de texto 3</a:t>
            </a:r>
          </a:p>
          <a:p>
            <a:pPr lvl="3"/>
            <a:r>
              <a:t>Nivel de texto 4</a:t>
            </a:r>
          </a:p>
          <a:p>
            <a:pPr lvl="4"/>
            <a:r>
              <a:t>Nivel de texto 5</a:t>
            </a:r>
          </a:p>
        </p:txBody>
      </p:sp>
      <p:sp>
        <p:nvSpPr>
          <p:cNvPr id="10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18" name="Texto del título"/>
          <p:cNvSpPr txBox="1">
            <a:spLocks noGrp="1"/>
          </p:cNvSpPr>
          <p:nvPr>
            <p:ph type="title"/>
          </p:nvPr>
        </p:nvSpPr>
        <p:spPr>
          <a:xfrm>
            <a:off x="415600" y="593366"/>
            <a:ext cx="11360801" cy="763601"/>
          </a:xfrm>
          <a:prstGeom prst="rect">
            <a:avLst/>
          </a:prstGeom>
        </p:spPr>
        <p:txBody>
          <a:bodyPr>
            <a:normAutofit/>
          </a:bodyPr>
          <a:lstStyle/>
          <a:p>
            <a:r>
              <a:t>Texto del título</a:t>
            </a:r>
          </a:p>
        </p:txBody>
      </p:sp>
      <p:sp>
        <p:nvSpPr>
          <p:cNvPr id="19" name="Nivel de texto 1…"/>
          <p:cNvSpPr txBox="1">
            <a:spLocks noGrp="1"/>
          </p:cNvSpPr>
          <p:nvPr>
            <p:ph type="body" idx="1"/>
          </p:nvPr>
        </p:nvSpPr>
        <p:spPr>
          <a:xfrm>
            <a:off x="415600" y="1536633"/>
            <a:ext cx="11360801" cy="4555200"/>
          </a:xfrm>
          <a:prstGeom prst="rect">
            <a:avLst/>
          </a:prstGeom>
        </p:spPr>
        <p:txBody>
          <a:bodyPr>
            <a:normAutofit/>
          </a:bodyPr>
          <a:lstStyle>
            <a:lvl1pPr marL="609584" indent="-457189"/>
            <a:lvl2pPr marL="1340119" indent="-544272"/>
            <a:lvl3pPr marL="1949703" indent="-544272"/>
            <a:lvl4pPr marL="2559288" indent="-544272"/>
            <a:lvl5pPr marL="3168873" indent="-544272"/>
          </a:lstStyle>
          <a:p>
            <a:r>
              <a:t>Nivel de texto 1</a:t>
            </a:r>
          </a:p>
          <a:p>
            <a:pPr lvl="1"/>
            <a:r>
              <a:t>Nivel de texto 2</a:t>
            </a:r>
          </a:p>
          <a:p>
            <a:pPr lvl="2"/>
            <a:r>
              <a:t>Nivel de texto 3</a:t>
            </a:r>
          </a:p>
          <a:p>
            <a:pPr lvl="3"/>
            <a:r>
              <a:t>Nivel de texto 4</a:t>
            </a:r>
          </a:p>
          <a:p>
            <a:pPr lvl="4"/>
            <a:r>
              <a:t>Nivel de texto 5</a:t>
            </a:r>
          </a:p>
        </p:txBody>
      </p:sp>
      <p:sp>
        <p:nvSpPr>
          <p:cNvPr id="2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415611" y="992767"/>
            <a:ext cx="11360801" cy="2736801"/>
          </a:xfrm>
          <a:prstGeom prst="rect">
            <a:avLst/>
          </a:prstGeom>
        </p:spPr>
        <p:txBody>
          <a:bodyPr anchor="b">
            <a:normAutofit/>
          </a:bodyPr>
          <a:lstStyle>
            <a:lvl1pPr algn="ctr">
              <a:defRPr sz="6900"/>
            </a:lvl1pPr>
          </a:lstStyle>
          <a:p>
            <a:r>
              <a:t>Texto del título</a:t>
            </a:r>
          </a:p>
        </p:txBody>
      </p:sp>
      <p:sp>
        <p:nvSpPr>
          <p:cNvPr id="28" name="Nivel de texto 1…"/>
          <p:cNvSpPr txBox="1">
            <a:spLocks noGrp="1"/>
          </p:cNvSpPr>
          <p:nvPr>
            <p:ph type="body" sz="quarter" idx="1"/>
          </p:nvPr>
        </p:nvSpPr>
        <p:spPr>
          <a:xfrm>
            <a:off x="415600" y="3778832"/>
            <a:ext cx="11360801" cy="1056801"/>
          </a:xfrm>
          <a:prstGeom prst="rect">
            <a:avLst/>
          </a:prstGeom>
        </p:spPr>
        <p:txBody>
          <a:bodyPr>
            <a:normAutofit/>
          </a:bodyPr>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Nivel de texto 1</a:t>
            </a:r>
          </a:p>
          <a:p>
            <a:pPr lvl="1"/>
            <a:r>
              <a:t>Nivel de texto 2</a:t>
            </a:r>
          </a:p>
          <a:p>
            <a:pPr lvl="2"/>
            <a:r>
              <a:t>Nivel de texto 3</a:t>
            </a:r>
          </a:p>
          <a:p>
            <a:pPr lvl="3"/>
            <a:r>
              <a:t>Nivel de texto 4</a:t>
            </a:r>
          </a:p>
          <a:p>
            <a:pPr lvl="4"/>
            <a:r>
              <a:t>Nivel de texto 5</a:t>
            </a:r>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6" name="Texto del título"/>
          <p:cNvSpPr txBox="1">
            <a:spLocks noGrp="1"/>
          </p:cNvSpPr>
          <p:nvPr>
            <p:ph type="title"/>
          </p:nvPr>
        </p:nvSpPr>
        <p:spPr>
          <a:xfrm>
            <a:off x="415600" y="2867799"/>
            <a:ext cx="11360801" cy="1122401"/>
          </a:xfrm>
          <a:prstGeom prst="rect">
            <a:avLst/>
          </a:prstGeom>
        </p:spPr>
        <p:txBody>
          <a:bodyPr anchor="ctr">
            <a:normAutofit/>
          </a:bodyPr>
          <a:lstStyle>
            <a:lvl1pPr algn="ctr">
              <a:defRPr sz="4800"/>
            </a:lvl1pPr>
          </a:lstStyle>
          <a:p>
            <a:r>
              <a:t>Texto del título</a:t>
            </a:r>
          </a:p>
        </p:txBody>
      </p:sp>
      <p:sp>
        <p:nvSpPr>
          <p:cNvPr id="37"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44" name="Texto del título"/>
          <p:cNvSpPr txBox="1">
            <a:spLocks noGrp="1"/>
          </p:cNvSpPr>
          <p:nvPr>
            <p:ph type="title"/>
          </p:nvPr>
        </p:nvSpPr>
        <p:spPr>
          <a:xfrm>
            <a:off x="415600" y="593366"/>
            <a:ext cx="11360801" cy="763601"/>
          </a:xfrm>
          <a:prstGeom prst="rect">
            <a:avLst/>
          </a:prstGeom>
        </p:spPr>
        <p:txBody>
          <a:bodyPr>
            <a:normAutofit/>
          </a:bodyPr>
          <a:lstStyle/>
          <a:p>
            <a:r>
              <a:t>Texto del título</a:t>
            </a:r>
          </a:p>
        </p:txBody>
      </p:sp>
      <p:sp>
        <p:nvSpPr>
          <p:cNvPr id="45" name="Nivel de texto 1…"/>
          <p:cNvSpPr txBox="1">
            <a:spLocks noGrp="1"/>
          </p:cNvSpPr>
          <p:nvPr>
            <p:ph type="body" sz="half" idx="1"/>
          </p:nvPr>
        </p:nvSpPr>
        <p:spPr>
          <a:xfrm>
            <a:off x="415600" y="1536633"/>
            <a:ext cx="5333201" cy="4555200"/>
          </a:xfrm>
          <a:prstGeom prst="rect">
            <a:avLst/>
          </a:prstGeom>
        </p:spPr>
        <p:txBody>
          <a:bodyPr>
            <a:normAutofit/>
          </a:bodyPr>
          <a:lstStyle>
            <a:lvl1pPr marL="609584" indent="-423322"/>
            <a:lvl2pPr marL="1269968" indent="-457188"/>
            <a:lvl3pPr marL="1879552" indent="-457188"/>
            <a:lvl4pPr marL="2489137" indent="-457188"/>
            <a:lvl5pPr marL="3098722" indent="-457188"/>
          </a:lstStyle>
          <a:p>
            <a:r>
              <a:t>Nivel de texto 1</a:t>
            </a:r>
          </a:p>
          <a:p>
            <a:pPr lvl="1"/>
            <a:r>
              <a:t>Nivel de texto 2</a:t>
            </a:r>
          </a:p>
          <a:p>
            <a:pPr lvl="2"/>
            <a:r>
              <a:t>Nivel de texto 3</a:t>
            </a:r>
          </a:p>
          <a:p>
            <a:pPr lvl="3"/>
            <a:r>
              <a:t>Nivel de texto 4</a:t>
            </a:r>
          </a:p>
          <a:p>
            <a:pPr lvl="4"/>
            <a:r>
              <a:t>Nivel de texto 5</a:t>
            </a:r>
          </a:p>
        </p:txBody>
      </p:sp>
      <p:sp>
        <p:nvSpPr>
          <p:cNvPr id="46" name="Google Shape;25;p43"/>
          <p:cNvSpPr txBox="1">
            <a:spLocks noGrp="1"/>
          </p:cNvSpPr>
          <p:nvPr>
            <p:ph type="body" sz="half" idx="21"/>
          </p:nvPr>
        </p:nvSpPr>
        <p:spPr>
          <a:xfrm>
            <a:off x="6443200" y="1536632"/>
            <a:ext cx="5333201" cy="4555202"/>
          </a:xfrm>
          <a:prstGeom prst="rect">
            <a:avLst/>
          </a:prstGeom>
        </p:spPr>
        <p:txBody>
          <a:bodyPr>
            <a:normAutofit/>
          </a:bodyPr>
          <a:lstStyle/>
          <a:p>
            <a:pPr marL="609584" indent="-423322"/>
            <a:endParaRPr/>
          </a:p>
        </p:txBody>
      </p:sp>
      <p:sp>
        <p:nvSpPr>
          <p:cNvPr id="47"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4" name="Texto del título"/>
          <p:cNvSpPr txBox="1">
            <a:spLocks noGrp="1"/>
          </p:cNvSpPr>
          <p:nvPr>
            <p:ph type="title"/>
          </p:nvPr>
        </p:nvSpPr>
        <p:spPr>
          <a:xfrm>
            <a:off x="415600" y="593366"/>
            <a:ext cx="11360801" cy="763601"/>
          </a:xfrm>
          <a:prstGeom prst="rect">
            <a:avLst/>
          </a:prstGeom>
        </p:spPr>
        <p:txBody>
          <a:bodyPr>
            <a:normAutofit/>
          </a:bodyPr>
          <a:lstStyle/>
          <a:p>
            <a:r>
              <a:t>Texto del título</a:t>
            </a:r>
          </a:p>
        </p:txBody>
      </p:sp>
      <p:sp>
        <p:nvSpPr>
          <p:cNvPr id="5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62" name="Texto del título"/>
          <p:cNvSpPr txBox="1">
            <a:spLocks noGrp="1"/>
          </p:cNvSpPr>
          <p:nvPr>
            <p:ph type="title"/>
          </p:nvPr>
        </p:nvSpPr>
        <p:spPr>
          <a:xfrm>
            <a:off x="415600" y="740799"/>
            <a:ext cx="3744001" cy="1007602"/>
          </a:xfrm>
          <a:prstGeom prst="rect">
            <a:avLst/>
          </a:prstGeom>
        </p:spPr>
        <p:txBody>
          <a:bodyPr anchor="b">
            <a:normAutofit/>
          </a:bodyPr>
          <a:lstStyle>
            <a:lvl1pPr>
              <a:defRPr sz="3200"/>
            </a:lvl1pPr>
          </a:lstStyle>
          <a:p>
            <a:r>
              <a:t>Texto del título</a:t>
            </a:r>
          </a:p>
        </p:txBody>
      </p:sp>
      <p:sp>
        <p:nvSpPr>
          <p:cNvPr id="63" name="Nivel de texto 1…"/>
          <p:cNvSpPr txBox="1">
            <a:spLocks noGrp="1"/>
          </p:cNvSpPr>
          <p:nvPr>
            <p:ph type="body" sz="quarter" idx="1"/>
          </p:nvPr>
        </p:nvSpPr>
        <p:spPr>
          <a:xfrm>
            <a:off x="415600" y="1852800"/>
            <a:ext cx="3744001" cy="4239201"/>
          </a:xfrm>
          <a:prstGeom prst="rect">
            <a:avLst/>
          </a:prstGeom>
        </p:spPr>
        <p:txBody>
          <a:bodyPr>
            <a:normAutofit/>
          </a:bodyPr>
          <a:lstStyle>
            <a:lvl1pPr marL="609584" indent="-406389">
              <a:buSzPts val="1600"/>
              <a:defRPr sz="1600"/>
            </a:lvl1pPr>
            <a:lvl2pPr marL="1219169" indent="-406390">
              <a:buSzPts val="1600"/>
              <a:defRPr sz="1600"/>
            </a:lvl2pPr>
            <a:lvl3pPr marL="1828754" indent="-406390">
              <a:buSzPts val="1600"/>
              <a:defRPr sz="1600"/>
            </a:lvl3pPr>
            <a:lvl4pPr marL="2438338" indent="-406389">
              <a:buSzPts val="1600"/>
              <a:defRPr sz="1600"/>
            </a:lvl4pPr>
            <a:lvl5pPr marL="3047924" indent="-406389">
              <a:buSzPts val="1600"/>
              <a:defRPr sz="1600"/>
            </a:lvl5pPr>
          </a:lstStyle>
          <a:p>
            <a:r>
              <a:t>Nivel de texto 1</a:t>
            </a:r>
          </a:p>
          <a:p>
            <a:pPr lvl="1"/>
            <a:r>
              <a:t>Nivel de texto 2</a:t>
            </a:r>
          </a:p>
          <a:p>
            <a:pPr lvl="2"/>
            <a:r>
              <a:t>Nivel de texto 3</a:t>
            </a:r>
          </a:p>
          <a:p>
            <a:pPr lvl="3"/>
            <a:r>
              <a:t>Nivel de texto 4</a:t>
            </a:r>
          </a:p>
          <a:p>
            <a:pPr lvl="4"/>
            <a:r>
              <a:t>Nivel de texto 5</a:t>
            </a:r>
          </a:p>
        </p:txBody>
      </p:sp>
      <p:sp>
        <p:nvSpPr>
          <p:cNvPr id="64"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71" name="Texto del título"/>
          <p:cNvSpPr txBox="1">
            <a:spLocks noGrp="1"/>
          </p:cNvSpPr>
          <p:nvPr>
            <p:ph type="title"/>
          </p:nvPr>
        </p:nvSpPr>
        <p:spPr>
          <a:xfrm>
            <a:off x="653666" y="600199"/>
            <a:ext cx="8490402" cy="5454402"/>
          </a:xfrm>
          <a:prstGeom prst="rect">
            <a:avLst/>
          </a:prstGeom>
        </p:spPr>
        <p:txBody>
          <a:bodyPr anchor="ctr">
            <a:normAutofit/>
          </a:bodyPr>
          <a:lstStyle>
            <a:lvl1pPr>
              <a:defRPr sz="6400"/>
            </a:lvl1pPr>
          </a:lstStyle>
          <a:p>
            <a:r>
              <a:t>Texto del título</a:t>
            </a:r>
          </a:p>
        </p:txBody>
      </p:sp>
      <p:sp>
        <p:nvSpPr>
          <p:cNvPr id="72"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79" name="Google Shape;38;p47"/>
          <p:cNvSpPr/>
          <p:nvPr/>
        </p:nvSpPr>
        <p:spPr>
          <a:xfrm>
            <a:off x="6096000" y="-167"/>
            <a:ext cx="6096000" cy="6858001"/>
          </a:xfrm>
          <a:prstGeom prst="rect">
            <a:avLst/>
          </a:prstGeom>
          <a:solidFill>
            <a:srgbClr val="EEEEEE"/>
          </a:solidFill>
          <a:ln w="12700">
            <a:miter lim="400000"/>
          </a:ln>
        </p:spPr>
        <p:txBody>
          <a:bodyPr lIns="45719" rIns="45719" anchor="ctr"/>
          <a:lstStyle/>
          <a:p>
            <a:endParaRPr/>
          </a:p>
        </p:txBody>
      </p:sp>
      <p:sp>
        <p:nvSpPr>
          <p:cNvPr id="80" name="Texto del título"/>
          <p:cNvSpPr txBox="1">
            <a:spLocks noGrp="1"/>
          </p:cNvSpPr>
          <p:nvPr>
            <p:ph type="title"/>
          </p:nvPr>
        </p:nvSpPr>
        <p:spPr>
          <a:xfrm>
            <a:off x="354000" y="1644232"/>
            <a:ext cx="5393600" cy="1976401"/>
          </a:xfrm>
          <a:prstGeom prst="rect">
            <a:avLst/>
          </a:prstGeom>
        </p:spPr>
        <p:txBody>
          <a:bodyPr anchor="b">
            <a:normAutofit/>
          </a:bodyPr>
          <a:lstStyle>
            <a:lvl1pPr algn="ctr">
              <a:defRPr sz="5600"/>
            </a:lvl1pPr>
          </a:lstStyle>
          <a:p>
            <a:r>
              <a:t>Texto del título</a:t>
            </a:r>
          </a:p>
        </p:txBody>
      </p:sp>
      <p:sp>
        <p:nvSpPr>
          <p:cNvPr id="81" name="Nivel de texto 1…"/>
          <p:cNvSpPr txBox="1">
            <a:spLocks noGrp="1"/>
          </p:cNvSpPr>
          <p:nvPr>
            <p:ph type="body" sz="quarter" idx="1"/>
          </p:nvPr>
        </p:nvSpPr>
        <p:spPr>
          <a:xfrm>
            <a:off x="354000" y="3737433"/>
            <a:ext cx="5393600" cy="1646801"/>
          </a:xfrm>
          <a:prstGeom prst="rect">
            <a:avLst/>
          </a:prstGeom>
        </p:spPr>
        <p:txBody>
          <a:bodyPr>
            <a:normAutofit/>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Nivel de texto 1</a:t>
            </a:r>
          </a:p>
          <a:p>
            <a:pPr lvl="1"/>
            <a:r>
              <a:t>Nivel de texto 2</a:t>
            </a:r>
          </a:p>
          <a:p>
            <a:pPr lvl="2"/>
            <a:r>
              <a:t>Nivel de texto 3</a:t>
            </a:r>
          </a:p>
          <a:p>
            <a:pPr lvl="3"/>
            <a:r>
              <a:t>Nivel de texto 4</a:t>
            </a:r>
          </a:p>
          <a:p>
            <a:pPr lvl="4"/>
            <a:r>
              <a:t>Nivel de texto 5</a:t>
            </a:r>
          </a:p>
        </p:txBody>
      </p:sp>
      <p:sp>
        <p:nvSpPr>
          <p:cNvPr id="82" name="Google Shape;41;p47"/>
          <p:cNvSpPr txBox="1">
            <a:spLocks noGrp="1"/>
          </p:cNvSpPr>
          <p:nvPr>
            <p:ph type="body" sz="half" idx="21"/>
          </p:nvPr>
        </p:nvSpPr>
        <p:spPr>
          <a:xfrm>
            <a:off x="6586000" y="965433"/>
            <a:ext cx="5116001" cy="4926801"/>
          </a:xfrm>
          <a:prstGeom prst="rect">
            <a:avLst/>
          </a:prstGeom>
        </p:spPr>
        <p:txBody>
          <a:bodyPr anchor="ctr">
            <a:normAutofit/>
          </a:bodyPr>
          <a:lstStyle/>
          <a:p>
            <a:pPr marL="609584" indent="-457189"/>
            <a:endParaRPr/>
          </a:p>
        </p:txBody>
      </p:sp>
      <p:sp>
        <p:nvSpPr>
          <p:cNvPr id="8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lstStyle/>
          <a:p>
            <a:r>
              <a:t>Texto del título</a:t>
            </a:r>
          </a:p>
        </p:txBody>
      </p:sp>
      <p:sp>
        <p:nvSpPr>
          <p:cNvPr id="3" name="Nivel de texto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11649019" y="6296048"/>
            <a:ext cx="379193" cy="367950"/>
          </a:xfrm>
          <a:prstGeom prst="rect">
            <a:avLst/>
          </a:prstGeom>
          <a:ln w="12700">
            <a:miter lim="400000"/>
          </a:ln>
        </p:spPr>
        <p:txBody>
          <a:bodyPr wrap="none" lIns="91424" tIns="91424" rIns="91424" bIns="91424" anchor="ctr">
            <a:spAutoFit/>
          </a:bodyPr>
          <a:lstStyle>
            <a:lvl1pPr algn="r">
              <a:defRPr sz="13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html.com/blog/html-5-cheat-sheets/" TargetMode="External"/><Relationship Id="rId4" Type="http://schemas.openxmlformats.org/officeDocument/2006/relationships/hyperlink" Target="https://htmlcheatsheet.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tmlcheatsheet.com/css/" TargetMode="Externa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hyperlink" Target="https://www.emezeta.com/articulos/css3-cheatsheet-chuleta-cs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html.com/blog/html-5-cheat-sheets/" TargetMode="External"/><Relationship Id="rId4" Type="http://schemas.openxmlformats.org/officeDocument/2006/relationships/hyperlink" Target="https://htmlcheatsheet.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eveloper.mozilla.org/es/docs/Learn/CSS/Building_blocks/The_box_mode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equality_operator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about:blank"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developer.mozilla.org/es/docs/Web/Guide" TargetMode="External"/><Relationship Id="rId4" Type="http://schemas.openxmlformats.org/officeDocument/2006/relationships/hyperlink" Target="https://developer.mozilla.org/en-US/docs/MDN/Guidelines/Code_guidelin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B8B1"/>
        </a:solidFill>
        <a:effectLst/>
      </p:bgPr>
    </p:bg>
    <p:spTree>
      <p:nvGrpSpPr>
        <p:cNvPr id="1" name=""/>
        <p:cNvGrpSpPr/>
        <p:nvPr/>
      </p:nvGrpSpPr>
      <p:grpSpPr>
        <a:xfrm>
          <a:off x="0" y="0"/>
          <a:ext cx="0" cy="0"/>
          <a:chOff x="0" y="0"/>
          <a:chExt cx="0" cy="0"/>
        </a:xfrm>
      </p:grpSpPr>
      <p:sp>
        <p:nvSpPr>
          <p:cNvPr id="109" name="Google Shape;87;p1"/>
          <p:cNvSpPr/>
          <p:nvPr/>
        </p:nvSpPr>
        <p:spPr>
          <a:xfrm flipH="1" flipV="1">
            <a:off x="812947" y="3971151"/>
            <a:ext cx="2529201" cy="3201"/>
          </a:xfrm>
          <a:prstGeom prst="line">
            <a:avLst/>
          </a:prstGeom>
          <a:ln>
            <a:solidFill>
              <a:srgbClr val="F2F2F2"/>
            </a:solidFill>
          </a:ln>
        </p:spPr>
        <p:txBody>
          <a:bodyPr lIns="45719" rIns="45719"/>
          <a:lstStyle/>
          <a:p>
            <a:endParaRPr/>
          </a:p>
        </p:txBody>
      </p:sp>
      <p:sp>
        <p:nvSpPr>
          <p:cNvPr id="110" name="Google Shape;88;p1"/>
          <p:cNvSpPr txBox="1"/>
          <p:nvPr/>
        </p:nvSpPr>
        <p:spPr>
          <a:xfrm>
            <a:off x="892699" y="4180733"/>
            <a:ext cx="10406602" cy="26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9169">
              <a:defRPr>
                <a:solidFill>
                  <a:srgbClr val="FFFFFF"/>
                </a:solidFill>
                <a:latin typeface="Roboto Regular"/>
                <a:ea typeface="Roboto Regular"/>
                <a:cs typeface="Roboto Regular"/>
                <a:sym typeface="Roboto Regular"/>
              </a:defRPr>
            </a:lvl1pPr>
          </a:lstStyle>
          <a:p>
            <a:r>
              <a:t>2021</a:t>
            </a:r>
          </a:p>
        </p:txBody>
      </p:sp>
      <p:pic>
        <p:nvPicPr>
          <p:cNvPr id="111" name="Imagen 8" descr="Imagen 8"/>
          <p:cNvPicPr>
            <a:picLocks noChangeAspect="1"/>
          </p:cNvPicPr>
          <p:nvPr/>
        </p:nvPicPr>
        <p:blipFill>
          <a:blip r:embed="rId2"/>
          <a:stretch>
            <a:fillRect/>
          </a:stretch>
        </p:blipFill>
        <p:spPr>
          <a:xfrm>
            <a:off x="0" y="-383000"/>
            <a:ext cx="12192000" cy="7241001"/>
          </a:xfrm>
          <a:prstGeom prst="rect">
            <a:avLst/>
          </a:prstGeom>
          <a:ln w="12700">
            <a:miter lim="400000"/>
          </a:ln>
        </p:spPr>
      </p:pic>
      <p:pic>
        <p:nvPicPr>
          <p:cNvPr id="112" name="Google Shape;86;p1" descr="Google Shape;86;p1"/>
          <p:cNvPicPr>
            <a:picLocks noChangeAspect="1"/>
          </p:cNvPicPr>
          <p:nvPr/>
        </p:nvPicPr>
        <p:blipFill>
          <a:blip r:embed="rId3"/>
          <a:stretch>
            <a:fillRect/>
          </a:stretch>
        </p:blipFill>
        <p:spPr>
          <a:xfrm>
            <a:off x="8696755" y="4911752"/>
            <a:ext cx="1900934" cy="657701"/>
          </a:xfrm>
          <a:prstGeom prst="rect">
            <a:avLst/>
          </a:prstGeom>
          <a:ln w="12700">
            <a:miter lim="400000"/>
          </a:ln>
        </p:spPr>
      </p:pic>
      <p:pic>
        <p:nvPicPr>
          <p:cNvPr id="113" name="Google Shape;5922;g9aee52a20c_0_2718" descr="Google Shape;5922;g9aee52a20c_0_2718"/>
          <p:cNvPicPr>
            <a:picLocks noChangeAspect="1"/>
          </p:cNvPicPr>
          <p:nvPr/>
        </p:nvPicPr>
        <p:blipFill>
          <a:blip r:embed="rId4"/>
          <a:srcRect r="50629"/>
          <a:stretch>
            <a:fillRect/>
          </a:stretch>
        </p:blipFill>
        <p:spPr>
          <a:xfrm>
            <a:off x="6915518" y="4729488"/>
            <a:ext cx="1395838" cy="102222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HTML</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8" name="Google Shape;424;p69"/>
          <p:cNvSpPr txBox="1"/>
          <p:nvPr/>
        </p:nvSpPr>
        <p:spPr>
          <a:xfrm>
            <a:off x="3907791" y="2257235"/>
            <a:ext cx="4552200"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3600"/>
              <a:buFont typeface="Calibri"/>
              <a:buNone/>
            </a:pPr>
            <a:r>
              <a:rPr lang="es-419" sz="3600" b="1" dirty="0">
                <a:solidFill>
                  <a:srgbClr val="205867"/>
                </a:solidFill>
                <a:latin typeface="Calibri"/>
                <a:ea typeface="Calibri"/>
                <a:cs typeface="Calibri"/>
                <a:sym typeface="Calibri"/>
              </a:rPr>
              <a:t>Etiquetas semánticas</a:t>
            </a:r>
            <a:endParaRPr dirty="0"/>
          </a:p>
        </p:txBody>
      </p:sp>
      <p:pic>
        <p:nvPicPr>
          <p:cNvPr id="9" name="Google Shape;425;p69"/>
          <p:cNvPicPr preferRelativeResize="0"/>
          <p:nvPr/>
        </p:nvPicPr>
        <p:blipFill rotWithShape="1">
          <a:blip r:embed="rId3">
            <a:alphaModFix/>
          </a:blip>
          <a:srcRect/>
          <a:stretch/>
        </p:blipFill>
        <p:spPr>
          <a:xfrm>
            <a:off x="7463663" y="3450683"/>
            <a:ext cx="2602388" cy="2963551"/>
          </a:xfrm>
          <a:prstGeom prst="rect">
            <a:avLst/>
          </a:prstGeom>
          <a:noFill/>
          <a:ln>
            <a:noFill/>
          </a:ln>
        </p:spPr>
      </p:pic>
      <p:sp>
        <p:nvSpPr>
          <p:cNvPr id="2" name="Rectangle 1"/>
          <p:cNvSpPr/>
          <p:nvPr/>
        </p:nvSpPr>
        <p:spPr>
          <a:xfrm>
            <a:off x="1029629" y="3870630"/>
            <a:ext cx="5304264" cy="2123658"/>
          </a:xfrm>
          <a:prstGeom prst="rect">
            <a:avLst/>
          </a:prstGeom>
        </p:spPr>
        <p:txBody>
          <a:bodyPr wrap="square">
            <a:spAutoFit/>
          </a:bodyPr>
          <a:lstStyle/>
          <a:p>
            <a:r>
              <a:rPr lang="es-419" sz="3600" b="1" dirty="0"/>
              <a:t>Los </a:t>
            </a:r>
            <a:r>
              <a:rPr lang="es-419" sz="3600" b="1" dirty="0" err="1"/>
              <a:t>cheatsheet</a:t>
            </a:r>
            <a:r>
              <a:rPr lang="es-419" sz="3600" b="1" dirty="0"/>
              <a:t> </a:t>
            </a:r>
          </a:p>
          <a:p>
            <a:endParaRPr lang="es-AR" sz="2400" b="1" dirty="0">
              <a:hlinkClick r:id="rId4"/>
            </a:endParaRPr>
          </a:p>
          <a:p>
            <a:r>
              <a:rPr lang="es-AR" dirty="0">
                <a:hlinkClick r:id="rId4"/>
              </a:rPr>
              <a:t>https://htmlcheatsheet.com/</a:t>
            </a:r>
            <a:endParaRPr lang="es-AR" dirty="0"/>
          </a:p>
          <a:p>
            <a:endParaRPr lang="es-419" dirty="0"/>
          </a:p>
          <a:p>
            <a:r>
              <a:rPr lang="es-AR" dirty="0">
                <a:hlinkClick r:id="rId5"/>
              </a:rPr>
              <a:t>https://html.com/blog/html-5-cheat-sheets/</a:t>
            </a:r>
            <a:endParaRPr lang="es-AR" dirty="0"/>
          </a:p>
          <a:p>
            <a:endParaRPr lang="es-AR" dirty="0"/>
          </a:p>
        </p:txBody>
      </p:sp>
    </p:spTree>
    <p:extLst>
      <p:ext uri="{BB962C8B-B14F-4D97-AF65-F5344CB8AC3E}">
        <p14:creationId xmlns:p14="http://schemas.microsoft.com/office/powerpoint/2010/main" val="1204703736"/>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5"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err="1">
                <a:solidFill>
                  <a:srgbClr val="FDE23D"/>
                </a:solidFill>
                <a:latin typeface="Encode Sans"/>
                <a:sym typeface="Encode Sans"/>
              </a:rPr>
              <a:t>Frontend</a:t>
            </a:r>
            <a:r>
              <a:rPr lang="es-AR" sz="4000" b="1" kern="0" dirty="0">
                <a:solidFill>
                  <a:srgbClr val="FDE23D"/>
                </a:solidFill>
                <a:latin typeface="Encode Sans"/>
                <a:sym typeface="Encode Sans"/>
              </a:rPr>
              <a:t> estático</a:t>
            </a:r>
            <a:endParaRPr sz="4000" b="1" kern="0" dirty="0">
              <a:solidFill>
                <a:srgbClr val="FDE23D"/>
              </a:solidFill>
              <a:latin typeface="Encode Sans"/>
              <a:sym typeface="Encode Sans"/>
            </a:endParaRPr>
          </a:p>
        </p:txBody>
      </p:sp>
      <p:pic>
        <p:nvPicPr>
          <p:cNvPr id="6" name="Google Shape;100;p2"/>
          <p:cNvPicPr preferRelativeResize="0"/>
          <p:nvPr/>
        </p:nvPicPr>
        <p:blipFill rotWithShape="1">
          <a:blip r:embed="rId2">
            <a:alphaModFix/>
          </a:blip>
          <a:srcRect/>
          <a:stretch/>
        </p:blipFill>
        <p:spPr>
          <a:xfrm>
            <a:off x="10045823" y="3964312"/>
            <a:ext cx="900693" cy="900693"/>
          </a:xfrm>
          <a:prstGeom prst="rect">
            <a:avLst/>
          </a:prstGeom>
          <a:noFill/>
          <a:ln>
            <a:noFill/>
          </a:ln>
        </p:spPr>
      </p:pic>
      <p:sp>
        <p:nvSpPr>
          <p:cNvPr id="7" name="Google Shape;124;p7">
            <a:extLst>
              <a:ext uri="{FF2B5EF4-FFF2-40B4-BE49-F238E27FC236}">
                <a16:creationId xmlns:a16="http://schemas.microsoft.com/office/drawing/2014/main" id="{42586C2D-89D1-4B8A-9675-E07D4898191B}"/>
              </a:ext>
            </a:extLst>
          </p:cNvPr>
          <p:cNvSpPr txBox="1"/>
          <p:nvPr/>
        </p:nvSpPr>
        <p:spPr>
          <a:xfrm>
            <a:off x="562026" y="1029950"/>
            <a:ext cx="2533512" cy="4784329"/>
          </a:xfrm>
          <a:prstGeom prst="rect">
            <a:avLst/>
          </a:prstGeom>
          <a:noFill/>
          <a:ln>
            <a:noFill/>
          </a:ln>
        </p:spPr>
        <p:txBody>
          <a:bodyPr spcFirstLastPara="1" wrap="square" lIns="121900" tIns="121900" rIns="121900" bIns="121900" anchor="ctr" anchorCtr="0">
            <a:noAutofit/>
          </a:bodyPr>
          <a:lstStyle/>
          <a:p>
            <a:r>
              <a:rPr lang="es-MX" sz="2400" b="1" dirty="0" err="1">
                <a:effectLst/>
                <a:latin typeface="Encode Sans" panose="020B0604020202020204"/>
                <a:ea typeface="Calibri" panose="020F0502020204030204" pitchFamily="34" charset="0"/>
              </a:rPr>
              <a:t>CheatSheet</a:t>
            </a:r>
            <a:r>
              <a:rPr lang="es-MX" sz="2400" b="1" dirty="0">
                <a:effectLst/>
                <a:latin typeface="Encode Sans" panose="020B0604020202020204"/>
                <a:ea typeface="Calibri" panose="020F0502020204030204" pitchFamily="34" charset="0"/>
              </a:rPr>
              <a:t> HTML</a:t>
            </a: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pic>
        <p:nvPicPr>
          <p:cNvPr id="8" name="Imagen 5">
            <a:extLst>
              <a:ext uri="{FF2B5EF4-FFF2-40B4-BE49-F238E27FC236}">
                <a16:creationId xmlns:a16="http://schemas.microsoft.com/office/drawing/2014/main" id="{459D9B86-C9FE-4370-B4C5-675320EDD4B0}"/>
              </a:ext>
            </a:extLst>
          </p:cNvPr>
          <p:cNvPicPr>
            <a:picLocks noChangeAspect="1"/>
          </p:cNvPicPr>
          <p:nvPr/>
        </p:nvPicPr>
        <p:blipFill>
          <a:blip r:embed="rId3"/>
          <a:stretch>
            <a:fillRect/>
          </a:stretch>
        </p:blipFill>
        <p:spPr>
          <a:xfrm>
            <a:off x="10496169" y="285121"/>
            <a:ext cx="1343182" cy="438150"/>
          </a:xfrm>
          <a:prstGeom prst="rect">
            <a:avLst/>
          </a:prstGeom>
        </p:spPr>
      </p:pic>
      <p:pic>
        <p:nvPicPr>
          <p:cNvPr id="9" name="Picture 2">
            <a:extLst>
              <a:ext uri="{FF2B5EF4-FFF2-40B4-BE49-F238E27FC236}">
                <a16:creationId xmlns:a16="http://schemas.microsoft.com/office/drawing/2014/main" id="{DDC55687-EA27-4065-813A-5A63809E8D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9257" y="1882995"/>
            <a:ext cx="6986912" cy="479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532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CSS</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Text Placeholder 2"/>
          <p:cNvSpPr>
            <a:spLocks noGrp="1"/>
          </p:cNvSpPr>
          <p:nvPr>
            <p:ph type="body" idx="1"/>
          </p:nvPr>
        </p:nvSpPr>
        <p:spPr>
          <a:xfrm>
            <a:off x="1060510" y="2520178"/>
            <a:ext cx="10024945" cy="3568390"/>
          </a:xfrm>
        </p:spPr>
        <p:txBody>
          <a:bodyPr>
            <a:normAutofit fontScale="77500" lnSpcReduction="20000"/>
          </a:bodyPr>
          <a:lstStyle/>
          <a:p>
            <a:pPr marL="114300" indent="0" algn="ctr">
              <a:buNone/>
            </a:pPr>
            <a:r>
              <a:rPr lang="es-419" sz="9600" b="1" dirty="0" smtClean="0"/>
              <a:t>CSS</a:t>
            </a:r>
          </a:p>
          <a:p>
            <a:pPr marL="114300" indent="0" algn="ctr">
              <a:buNone/>
            </a:pPr>
            <a:endParaRPr lang="es-419" sz="9600" b="1" dirty="0" smtClean="0"/>
          </a:p>
          <a:p>
            <a:pPr marL="114300" indent="0">
              <a:buNone/>
            </a:pPr>
            <a:r>
              <a:rPr lang="es-419" sz="9600" b="1" dirty="0" err="1" smtClean="0"/>
              <a:t>Cascade</a:t>
            </a:r>
            <a:r>
              <a:rPr lang="es-419" sz="9600" b="1" dirty="0" smtClean="0"/>
              <a:t> Style </a:t>
            </a:r>
            <a:r>
              <a:rPr lang="es-419" sz="9600" b="1" dirty="0" err="1" smtClean="0"/>
              <a:t>Sheet</a:t>
            </a:r>
            <a:endParaRPr lang="es-AR" sz="9600" b="1" dirty="0"/>
          </a:p>
        </p:txBody>
      </p:sp>
    </p:spTree>
    <p:extLst>
      <p:ext uri="{BB962C8B-B14F-4D97-AF65-F5344CB8AC3E}">
        <p14:creationId xmlns:p14="http://schemas.microsoft.com/office/powerpoint/2010/main" val="2300649723"/>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CSS</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Google Shape;41;p2"/>
          <p:cNvSpPr txBox="1"/>
          <p:nvPr/>
        </p:nvSpPr>
        <p:spPr>
          <a:xfrm>
            <a:off x="5298277" y="2049094"/>
            <a:ext cx="1814700" cy="810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2400"/>
              <a:buFont typeface="Calibri"/>
              <a:buNone/>
            </a:pPr>
            <a:r>
              <a:rPr lang="es-AR" sz="4400" b="1" dirty="0">
                <a:solidFill>
                  <a:srgbClr val="205867"/>
                </a:solidFill>
                <a:latin typeface="Calibri"/>
                <a:ea typeface="Calibri"/>
                <a:cs typeface="Calibri"/>
                <a:sym typeface="Calibri"/>
              </a:rPr>
              <a:t>CSS</a:t>
            </a:r>
            <a:r>
              <a:rPr lang="es-AR" sz="4000" dirty="0">
                <a:solidFill>
                  <a:srgbClr val="C0504D"/>
                </a:solidFill>
                <a:latin typeface="Montserrat"/>
                <a:ea typeface="Montserrat"/>
                <a:cs typeface="Montserrat"/>
                <a:sym typeface="Montserrat"/>
              </a:rPr>
              <a:t/>
            </a:r>
            <a:br>
              <a:rPr lang="es-AR" sz="4000" dirty="0">
                <a:solidFill>
                  <a:srgbClr val="C0504D"/>
                </a:solidFill>
                <a:latin typeface="Montserrat"/>
                <a:ea typeface="Montserrat"/>
                <a:cs typeface="Montserrat"/>
                <a:sym typeface="Montserrat"/>
              </a:rPr>
            </a:br>
            <a:endParaRPr sz="4000" dirty="0">
              <a:solidFill>
                <a:srgbClr val="C0504D"/>
              </a:solidFill>
              <a:latin typeface="Calibri"/>
              <a:ea typeface="Calibri"/>
              <a:cs typeface="Calibri"/>
              <a:sym typeface="Calibri"/>
            </a:endParaRPr>
          </a:p>
        </p:txBody>
      </p:sp>
      <p:sp>
        <p:nvSpPr>
          <p:cNvPr id="7" name="Google Shape;42;p2"/>
          <p:cNvSpPr txBox="1"/>
          <p:nvPr/>
        </p:nvSpPr>
        <p:spPr>
          <a:xfrm>
            <a:off x="562027" y="2940911"/>
            <a:ext cx="11021914" cy="36279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000000"/>
              </a:buClr>
              <a:buSzPts val="2400"/>
              <a:buFont typeface="Calibri"/>
              <a:buNone/>
            </a:pPr>
            <a:r>
              <a:rPr lang="es-AR" sz="3200" dirty="0">
                <a:solidFill>
                  <a:srgbClr val="000000"/>
                </a:solidFill>
                <a:latin typeface="Calibri"/>
                <a:ea typeface="Calibri"/>
                <a:cs typeface="Calibri"/>
                <a:sym typeface="Calibri"/>
              </a:rPr>
              <a:t>Es un lenguaje que </a:t>
            </a:r>
            <a:r>
              <a:rPr lang="es-AR" sz="3200" dirty="0" smtClean="0">
                <a:solidFill>
                  <a:srgbClr val="000000"/>
                </a:solidFill>
                <a:latin typeface="Calibri"/>
                <a:ea typeface="Calibri"/>
                <a:cs typeface="Calibri"/>
                <a:sym typeface="Calibri"/>
              </a:rPr>
              <a:t>utilizado </a:t>
            </a:r>
            <a:r>
              <a:rPr lang="es-AR" sz="3200" dirty="0">
                <a:solidFill>
                  <a:srgbClr val="000000"/>
                </a:solidFill>
                <a:latin typeface="Calibri"/>
                <a:ea typeface="Calibri"/>
                <a:cs typeface="Calibri"/>
                <a:sym typeface="Calibri"/>
              </a:rPr>
              <a:t>junto con HTML para proveer estilos visuales a los elementos del documento web</a:t>
            </a:r>
            <a:r>
              <a:rPr lang="es-AR" sz="3200" dirty="0">
                <a:latin typeface="Calibri"/>
                <a:ea typeface="Calibri"/>
                <a:cs typeface="Calibri"/>
                <a:sym typeface="Calibri"/>
              </a:rPr>
              <a:t>.</a:t>
            </a:r>
            <a:endParaRPr sz="3200" dirty="0">
              <a:latin typeface="Calibri"/>
              <a:ea typeface="Calibri"/>
              <a:cs typeface="Calibri"/>
              <a:sym typeface="Calibri"/>
            </a:endParaRPr>
          </a:p>
          <a:p>
            <a:pPr marL="0" marR="0" lvl="0" indent="0" algn="l" rtl="0">
              <a:spcBef>
                <a:spcPts val="0"/>
              </a:spcBef>
              <a:spcAft>
                <a:spcPts val="0"/>
              </a:spcAft>
              <a:buClr>
                <a:srgbClr val="000000"/>
              </a:buClr>
              <a:buSzPts val="2400"/>
              <a:buFont typeface="Calibri"/>
              <a:buNone/>
            </a:pPr>
            <a:endParaRPr sz="3200" dirty="0">
              <a:latin typeface="Calibri"/>
              <a:ea typeface="Calibri"/>
              <a:cs typeface="Calibri"/>
              <a:sym typeface="Calibri"/>
            </a:endParaRPr>
          </a:p>
          <a:p>
            <a:pPr marL="285750" marR="0" lvl="0" indent="-285750" algn="l" rtl="0">
              <a:spcBef>
                <a:spcPts val="0"/>
              </a:spcBef>
              <a:spcAft>
                <a:spcPts val="0"/>
              </a:spcAft>
              <a:buClr>
                <a:srgbClr val="000000"/>
              </a:buClr>
              <a:buSzPts val="2400"/>
              <a:buFont typeface="Arial"/>
              <a:buChar char="•"/>
            </a:pPr>
            <a:r>
              <a:rPr lang="es-AR" sz="2000" dirty="0">
                <a:solidFill>
                  <a:srgbClr val="000000"/>
                </a:solidFill>
                <a:latin typeface="Calibri"/>
                <a:ea typeface="Calibri"/>
                <a:cs typeface="Calibri"/>
                <a:sym typeface="Calibri"/>
              </a:rPr>
              <a:t>Ahorra trabajo. Se puede controlar el diseño de varias páginas a la vez.</a:t>
            </a:r>
            <a:endParaRPr dirty="0"/>
          </a:p>
          <a:p>
            <a:pPr marL="285750" marR="0" lvl="0" indent="-285750" algn="l" rtl="0">
              <a:spcBef>
                <a:spcPts val="0"/>
              </a:spcBef>
              <a:spcAft>
                <a:spcPts val="0"/>
              </a:spcAft>
              <a:buClr>
                <a:srgbClr val="000000"/>
              </a:buClr>
              <a:buSzPts val="2400"/>
              <a:buFont typeface="Arial"/>
              <a:buChar char="•"/>
            </a:pPr>
            <a:r>
              <a:rPr lang="es-AR" sz="2000" dirty="0">
                <a:solidFill>
                  <a:srgbClr val="000000"/>
                </a:solidFill>
                <a:latin typeface="Calibri"/>
                <a:ea typeface="Calibri"/>
                <a:cs typeface="Calibri"/>
                <a:sym typeface="Calibri"/>
              </a:rPr>
              <a:t>Se pueden almacenar en archivos *.</a:t>
            </a:r>
            <a:r>
              <a:rPr lang="es-AR" sz="2000" dirty="0" err="1">
                <a:solidFill>
                  <a:srgbClr val="000000"/>
                </a:solidFill>
                <a:latin typeface="Calibri"/>
                <a:ea typeface="Calibri"/>
                <a:cs typeface="Calibri"/>
                <a:sym typeface="Calibri"/>
              </a:rPr>
              <a:t>css</a:t>
            </a:r>
            <a:endParaRPr sz="2000" dirty="0">
              <a:solidFill>
                <a:srgbClr val="000000"/>
              </a:solidFill>
              <a:latin typeface="Calibri"/>
              <a:ea typeface="Calibri"/>
              <a:cs typeface="Calibri"/>
              <a:sym typeface="Calibri"/>
            </a:endParaRPr>
          </a:p>
          <a:p>
            <a:pPr marL="457200" marR="0" lvl="0" indent="0" algn="l" rtl="0">
              <a:spcBef>
                <a:spcPts val="0"/>
              </a:spcBef>
              <a:spcAft>
                <a:spcPts val="0"/>
              </a:spcAft>
              <a:buNone/>
            </a:pPr>
            <a:endParaRPr sz="2000" dirty="0">
              <a:latin typeface="Calibri"/>
              <a:ea typeface="Calibri"/>
              <a:cs typeface="Calibri"/>
              <a:sym typeface="Calibri"/>
            </a:endParaRPr>
          </a:p>
          <a:p>
            <a:pPr marL="76200" marR="0" lvl="0" indent="0" algn="l" rtl="0">
              <a:spcBef>
                <a:spcPts val="0"/>
              </a:spcBef>
              <a:spcAft>
                <a:spcPts val="0"/>
              </a:spcAft>
              <a:buClr>
                <a:srgbClr val="000000"/>
              </a:buClr>
              <a:buSzPts val="2400"/>
              <a:buFont typeface="Calibri"/>
              <a:buNone/>
            </a:pPr>
            <a:r>
              <a:rPr lang="es-AR" sz="3200" i="1" dirty="0">
                <a:solidFill>
                  <a:srgbClr val="000000"/>
                </a:solidFill>
                <a:latin typeface="Calibri"/>
                <a:ea typeface="Calibri"/>
                <a:cs typeface="Calibri"/>
                <a:sym typeface="Calibri"/>
              </a:rPr>
              <a:t>CSS 3 es la última versión estándar.</a:t>
            </a:r>
            <a:endParaRPr sz="4000" i="1" dirty="0">
              <a:solidFill>
                <a:srgbClr val="000000"/>
              </a:solidFill>
              <a:latin typeface="Calibri"/>
              <a:ea typeface="Calibri"/>
              <a:cs typeface="Calibri"/>
              <a:sym typeface="Calibri"/>
            </a:endParaRPr>
          </a:p>
        </p:txBody>
      </p:sp>
      <p:pic>
        <p:nvPicPr>
          <p:cNvPr id="8" name="Google Shape;43;p2"/>
          <p:cNvPicPr preferRelativeResize="0"/>
          <p:nvPr/>
        </p:nvPicPr>
        <p:blipFill>
          <a:blip r:embed="rId3">
            <a:alphaModFix/>
          </a:blip>
          <a:stretch>
            <a:fillRect/>
          </a:stretch>
        </p:blipFill>
        <p:spPr>
          <a:xfrm>
            <a:off x="10128773" y="5200332"/>
            <a:ext cx="1038986" cy="1033943"/>
          </a:xfrm>
          <a:prstGeom prst="rect">
            <a:avLst/>
          </a:prstGeom>
          <a:noFill/>
          <a:ln>
            <a:noFill/>
          </a:ln>
        </p:spPr>
      </p:pic>
    </p:spTree>
    <p:extLst>
      <p:ext uri="{BB962C8B-B14F-4D97-AF65-F5344CB8AC3E}">
        <p14:creationId xmlns:p14="http://schemas.microsoft.com/office/powerpoint/2010/main" val="7927340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CSS</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Google Shape;48;gdcc58945b7_0_1"/>
          <p:cNvSpPr txBox="1"/>
          <p:nvPr/>
        </p:nvSpPr>
        <p:spPr>
          <a:xfrm>
            <a:off x="3397714" y="2327820"/>
            <a:ext cx="5021457" cy="64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sz="4000" dirty="0">
                <a:solidFill>
                  <a:srgbClr val="000000"/>
                </a:solidFill>
                <a:latin typeface="+mj-lt"/>
                <a:ea typeface="Georgia"/>
                <a:cs typeface="Georgia"/>
                <a:sym typeface="Georgia"/>
              </a:rPr>
              <a:t>¿Para qué utilizar CSS?</a:t>
            </a:r>
            <a:endParaRPr sz="4000" dirty="0">
              <a:solidFill>
                <a:srgbClr val="000000"/>
              </a:solidFill>
              <a:latin typeface="+mj-lt"/>
              <a:ea typeface="Georgia"/>
              <a:cs typeface="Georgia"/>
              <a:sym typeface="Georgia"/>
            </a:endParaRPr>
          </a:p>
          <a:p>
            <a:pPr marL="0" lvl="0" indent="0" algn="l" rtl="0">
              <a:spcBef>
                <a:spcPts val="640"/>
              </a:spcBef>
              <a:spcAft>
                <a:spcPts val="0"/>
              </a:spcAft>
              <a:buNone/>
            </a:pPr>
            <a:endParaRPr sz="3200" dirty="0">
              <a:solidFill>
                <a:srgbClr val="000000"/>
              </a:solidFill>
              <a:latin typeface="Georgia"/>
              <a:ea typeface="Georgia"/>
              <a:cs typeface="Georgia"/>
              <a:sym typeface="Georgia"/>
            </a:endParaRPr>
          </a:p>
        </p:txBody>
      </p:sp>
      <p:sp>
        <p:nvSpPr>
          <p:cNvPr id="7" name="Google Shape;49;gdcc58945b7_0_1"/>
          <p:cNvSpPr txBox="1"/>
          <p:nvPr/>
        </p:nvSpPr>
        <p:spPr>
          <a:xfrm flipH="1">
            <a:off x="1811887" y="3554352"/>
            <a:ext cx="9355872" cy="16112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400" dirty="0">
                <a:solidFill>
                  <a:srgbClr val="000000"/>
                </a:solidFill>
                <a:latin typeface="Calibri"/>
                <a:ea typeface="Calibri"/>
                <a:cs typeface="Calibri"/>
                <a:sym typeface="Calibri"/>
              </a:rPr>
              <a:t>Para definir estilos en los documentos web, incluyendo el diseño, la disposición de los elementos y para responder a las variaciones en la pantalla en cuanto a diferentes dispositivos y tamaños de pantalla. </a:t>
            </a:r>
            <a:endParaRPr dirty="0"/>
          </a:p>
        </p:txBody>
      </p:sp>
    </p:spTree>
    <p:extLst>
      <p:ext uri="{BB962C8B-B14F-4D97-AF65-F5344CB8AC3E}">
        <p14:creationId xmlns:p14="http://schemas.microsoft.com/office/powerpoint/2010/main" val="4189882664"/>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4;p7">
            <a:extLst>
              <a:ext uri="{FF2B5EF4-FFF2-40B4-BE49-F238E27FC236}">
                <a16:creationId xmlns:a16="http://schemas.microsoft.com/office/drawing/2014/main" id="{42586C2D-89D1-4B8A-9675-E07D4898191B}"/>
              </a:ext>
            </a:extLst>
          </p:cNvPr>
          <p:cNvSpPr txBox="1"/>
          <p:nvPr/>
        </p:nvSpPr>
        <p:spPr>
          <a:xfrm>
            <a:off x="562027" y="2949197"/>
            <a:ext cx="5381573" cy="2872766"/>
          </a:xfrm>
          <a:prstGeom prst="rect">
            <a:avLst/>
          </a:prstGeom>
          <a:noFill/>
          <a:ln>
            <a:noFill/>
          </a:ln>
        </p:spPr>
        <p:txBody>
          <a:bodyPr spcFirstLastPara="1" wrap="square" lIns="121900" tIns="121900" rIns="121900" bIns="121900" anchor="ctr" anchorCtr="0">
            <a:noAutofit/>
          </a:bodyPr>
          <a:lstStyle/>
          <a:p>
            <a:r>
              <a:rPr lang="es-MX" sz="2400" b="1" dirty="0" err="1">
                <a:effectLst/>
                <a:latin typeface="Encode Sans" panose="020B0604020202020204"/>
                <a:ea typeface="Calibri" panose="020F0502020204030204" pitchFamily="34" charset="0"/>
              </a:rPr>
              <a:t>CheatSheet</a:t>
            </a:r>
            <a:r>
              <a:rPr lang="es-MX" sz="2400" b="1" dirty="0">
                <a:effectLst/>
                <a:latin typeface="Encode Sans" panose="020B0604020202020204"/>
                <a:ea typeface="Calibri" panose="020F0502020204030204" pitchFamily="34" charset="0"/>
              </a:rPr>
              <a:t> CSS</a:t>
            </a:r>
            <a:br>
              <a:rPr lang="es-MX" sz="2400" b="1" dirty="0">
                <a:effectLst/>
                <a:latin typeface="Encode Sans" panose="020B0604020202020204"/>
                <a:ea typeface="Calibri" panose="020F0502020204030204" pitchFamily="34" charset="0"/>
              </a:rPr>
            </a:br>
            <a:endParaRPr lang="es-MX" sz="2400" b="1" dirty="0" smtClean="0">
              <a:effectLst/>
              <a:latin typeface="Encode Sans" panose="020B0604020202020204"/>
              <a:ea typeface="Calibri" panose="020F0502020204030204" pitchFamily="34" charset="0"/>
            </a:endParaRPr>
          </a:p>
          <a:p>
            <a:r>
              <a:rPr lang="es-MX" sz="1600" b="1" dirty="0">
                <a:latin typeface="Encode Sans" panose="020B0604020202020204"/>
                <a:ea typeface="Calibri" panose="020F0502020204030204" pitchFamily="34" charset="0"/>
                <a:hlinkClick r:id="rId3"/>
              </a:rPr>
              <a:t>https://htmlcheatsheet.com/css</a:t>
            </a:r>
            <a:r>
              <a:rPr lang="es-MX" sz="1600" b="1" dirty="0" smtClean="0">
                <a:latin typeface="Encode Sans" panose="020B0604020202020204"/>
                <a:ea typeface="Calibri" panose="020F0502020204030204" pitchFamily="34" charset="0"/>
                <a:hlinkClick r:id="rId3"/>
              </a:rPr>
              <a:t>/</a:t>
            </a:r>
            <a:endParaRPr lang="es-MX" sz="1600" b="1" dirty="0" smtClean="0">
              <a:latin typeface="Encode Sans" panose="020B0604020202020204"/>
              <a:ea typeface="Calibri" panose="020F0502020204030204" pitchFamily="34" charset="0"/>
            </a:endParaRPr>
          </a:p>
          <a:p>
            <a:r>
              <a:rPr lang="es-MX" sz="2400" b="1" dirty="0">
                <a:effectLst/>
                <a:latin typeface="Encode Sans" panose="020B0604020202020204"/>
                <a:ea typeface="Calibri" panose="020F0502020204030204" pitchFamily="34" charset="0"/>
              </a:rPr>
              <a:t/>
            </a:r>
            <a:br>
              <a:rPr lang="es-MX" sz="2400" b="1" dirty="0">
                <a:effectLst/>
                <a:latin typeface="Encode Sans" panose="020B0604020202020204"/>
                <a:ea typeface="Calibri" panose="020F0502020204030204" pitchFamily="34" charset="0"/>
              </a:rPr>
            </a:br>
            <a:r>
              <a:rPr lang="es-MX" sz="1600" b="1" dirty="0">
                <a:latin typeface="Encode Sans" panose="020B0604020202020204"/>
                <a:ea typeface="Calibri" panose="020F0502020204030204" pitchFamily="34" charset="0"/>
                <a:hlinkClick r:id="rId4"/>
              </a:rPr>
              <a:t>https://</a:t>
            </a:r>
            <a:r>
              <a:rPr lang="es-MX" sz="1600" b="1" dirty="0" smtClean="0">
                <a:latin typeface="Encode Sans" panose="020B0604020202020204"/>
                <a:ea typeface="Calibri" panose="020F0502020204030204" pitchFamily="34" charset="0"/>
                <a:hlinkClick r:id="rId4"/>
              </a:rPr>
              <a:t>www.emezeta.com/articulos/css3-cheatsheet-chuleta-css</a:t>
            </a:r>
            <a:endParaRPr lang="es-MX" sz="1600" b="1" dirty="0" smtClean="0">
              <a:latin typeface="Encode Sans" panose="020B0604020202020204"/>
              <a:ea typeface="Calibri" panose="020F0502020204030204" pitchFamily="34" charset="0"/>
            </a:endParaRPr>
          </a:p>
          <a:p>
            <a:endParaRPr lang="es-ES" sz="16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graphicFrame>
        <p:nvGraphicFramePr>
          <p:cNvPr id="5" name="Objeto 1">
            <a:extLst>
              <a:ext uri="{FF2B5EF4-FFF2-40B4-BE49-F238E27FC236}">
                <a16:creationId xmlns:a16="http://schemas.microsoft.com/office/drawing/2014/main" id="{6DFDF42B-5216-46FB-9925-95E1211FD6C1}"/>
              </a:ext>
            </a:extLst>
          </p:cNvPr>
          <p:cNvGraphicFramePr>
            <a:graphicFrameLocks noChangeAspect="1"/>
          </p:cNvGraphicFramePr>
          <p:nvPr>
            <p:extLst>
              <p:ext uri="{D42A27DB-BD31-4B8C-83A1-F6EECF244321}">
                <p14:modId xmlns:p14="http://schemas.microsoft.com/office/powerpoint/2010/main" val="3705934509"/>
              </p:ext>
            </p:extLst>
          </p:nvPr>
        </p:nvGraphicFramePr>
        <p:xfrm>
          <a:off x="6711662" y="1922258"/>
          <a:ext cx="3481707" cy="4926644"/>
        </p:xfrm>
        <a:graphic>
          <a:graphicData uri="http://schemas.openxmlformats.org/presentationml/2006/ole">
            <mc:AlternateContent xmlns:mc="http://schemas.openxmlformats.org/markup-compatibility/2006">
              <mc:Choice xmlns:v="urn:schemas-microsoft-com:vml" Requires="v">
                <p:oleObj spid="_x0000_s1027" name="Acrobat Document" r:id="rId5" imgW="5667480" imgH="8020080" progId="AcroExch.Document.DC">
                  <p:embed/>
                </p:oleObj>
              </mc:Choice>
              <mc:Fallback>
                <p:oleObj name="Acrobat Document" r:id="rId5" imgW="5667480" imgH="8020080" progId="AcroExch.Document.DC">
                  <p:embed/>
                  <p:pic>
                    <p:nvPicPr>
                      <p:cNvPr id="2" name="Objeto 1">
                        <a:extLst>
                          <a:ext uri="{FF2B5EF4-FFF2-40B4-BE49-F238E27FC236}">
                            <a16:creationId xmlns:a16="http://schemas.microsoft.com/office/drawing/2014/main" id="{6DFDF42B-5216-46FB-9925-95E1211FD6C1}"/>
                          </a:ext>
                        </a:extLst>
                      </p:cNvPr>
                      <p:cNvPicPr/>
                      <p:nvPr/>
                    </p:nvPicPr>
                    <p:blipFill>
                      <a:blip r:embed="rId6"/>
                      <a:stretch>
                        <a:fillRect/>
                      </a:stretch>
                    </p:blipFill>
                    <p:spPr>
                      <a:xfrm>
                        <a:off x="6711662" y="1922258"/>
                        <a:ext cx="3481707" cy="4926644"/>
                      </a:xfrm>
                      <a:prstGeom prst="rect">
                        <a:avLst/>
                      </a:prstGeom>
                    </p:spPr>
                  </p:pic>
                </p:oleObj>
              </mc:Fallback>
            </mc:AlternateContent>
          </a:graphicData>
        </a:graphic>
      </p:graphicFrame>
      <p:sp>
        <p:nvSpPr>
          <p:cNvPr id="6"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7"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es-AR" sz="4000" b="1" kern="0" dirty="0" err="1">
                <a:solidFill>
                  <a:srgbClr val="FDE23D"/>
                </a:solidFill>
                <a:latin typeface="Encode Sans"/>
                <a:sym typeface="Encode Sans"/>
              </a:rPr>
              <a:t>Frontend</a:t>
            </a:r>
            <a:r>
              <a:rPr lang="es-AR" sz="4000" b="1" kern="0" dirty="0">
                <a:solidFill>
                  <a:srgbClr val="FDE23D"/>
                </a:solidFill>
                <a:latin typeface="Encode Sans"/>
                <a:sym typeface="Encode Sans"/>
              </a:rPr>
              <a:t> estático</a:t>
            </a:r>
            <a:endParaRPr sz="4000" b="1" kern="0" dirty="0">
              <a:solidFill>
                <a:srgbClr val="FDE23D"/>
              </a:solidFill>
              <a:latin typeface="Encode Sans"/>
              <a:sym typeface="Encode Sans"/>
            </a:endParaRPr>
          </a:p>
        </p:txBody>
      </p:sp>
      <p:pic>
        <p:nvPicPr>
          <p:cNvPr id="8" name="Imagen 5">
            <a:extLst>
              <a:ext uri="{FF2B5EF4-FFF2-40B4-BE49-F238E27FC236}">
                <a16:creationId xmlns:a16="http://schemas.microsoft.com/office/drawing/2014/main" id="{459D9B86-C9FE-4370-B4C5-675320EDD4B0}"/>
              </a:ext>
            </a:extLst>
          </p:cNvPr>
          <p:cNvPicPr>
            <a:picLocks noChangeAspect="1"/>
          </p:cNvPicPr>
          <p:nvPr/>
        </p:nvPicPr>
        <p:blipFill>
          <a:blip r:embed="rId7"/>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207107935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JS y DOM</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Text Placeholder 2"/>
          <p:cNvSpPr>
            <a:spLocks noGrp="1"/>
          </p:cNvSpPr>
          <p:nvPr>
            <p:ph type="body" idx="1"/>
          </p:nvPr>
        </p:nvSpPr>
        <p:spPr>
          <a:xfrm>
            <a:off x="2838974" y="3373000"/>
            <a:ext cx="6514051" cy="1241046"/>
          </a:xfrm>
        </p:spPr>
        <p:txBody>
          <a:bodyPr>
            <a:normAutofit fontScale="85000" lnSpcReduction="10000"/>
          </a:bodyPr>
          <a:lstStyle/>
          <a:p>
            <a:pPr marL="114300" indent="0">
              <a:buNone/>
            </a:pPr>
            <a:r>
              <a:rPr lang="es-419" sz="6600" b="1" dirty="0" smtClean="0"/>
              <a:t>JavaScript y DOM</a:t>
            </a:r>
            <a:endParaRPr lang="es-AR" sz="6600" b="1" dirty="0"/>
          </a:p>
        </p:txBody>
      </p:sp>
    </p:spTree>
    <p:extLst>
      <p:ext uri="{BB962C8B-B14F-4D97-AF65-F5344CB8AC3E}">
        <p14:creationId xmlns:p14="http://schemas.microsoft.com/office/powerpoint/2010/main" val="221471536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t>
            </a:r>
            <a:r>
              <a:rPr lang="es-ES" dirty="0" smtClean="0"/>
              <a:t>S</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Google Shape;114;p2"/>
          <p:cNvSpPr txBox="1">
            <a:spLocks noGrp="1"/>
          </p:cNvSpPr>
          <p:nvPr>
            <p:ph type="title"/>
          </p:nvPr>
        </p:nvSpPr>
        <p:spPr>
          <a:xfrm rot="-5400000">
            <a:off x="-1789343" y="3870662"/>
            <a:ext cx="4852871" cy="956064"/>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dirty="0" err="1" smtClean="0">
                <a:solidFill>
                  <a:schemeClr val="lt1"/>
                </a:solidFill>
                <a:latin typeface="Calibri"/>
                <a:ea typeface="Calibri"/>
                <a:cs typeface="Calibri"/>
                <a:sym typeface="Calibri"/>
              </a:rPr>
              <a:t>Concepto</a:t>
            </a:r>
            <a:r>
              <a:rPr lang="en-US" sz="4400" b="0" i="0" u="none" dirty="0" smtClean="0">
                <a:solidFill>
                  <a:schemeClr val="lt1"/>
                </a:solidFill>
                <a:latin typeface="Calibri"/>
                <a:ea typeface="Calibri"/>
                <a:cs typeface="Calibri"/>
                <a:sym typeface="Calibri"/>
              </a:rPr>
              <a:t> de JS</a:t>
            </a:r>
            <a:endParaRPr dirty="0"/>
          </a:p>
        </p:txBody>
      </p:sp>
      <p:sp>
        <p:nvSpPr>
          <p:cNvPr id="7" name="Google Shape;115;p2"/>
          <p:cNvSpPr txBox="1">
            <a:spLocks noGrp="1"/>
          </p:cNvSpPr>
          <p:nvPr>
            <p:ph type="body" idx="1"/>
          </p:nvPr>
        </p:nvSpPr>
        <p:spPr>
          <a:xfrm>
            <a:off x="1541044" y="1922259"/>
            <a:ext cx="10298307" cy="485287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en-US" sz="2000" b="0" i="0" u="none" strike="noStrike" cap="none" dirty="0">
                <a:solidFill>
                  <a:schemeClr val="dk1"/>
                </a:solidFill>
                <a:sym typeface="Calibri"/>
              </a:rPr>
              <a:t>Se </a:t>
            </a:r>
            <a:r>
              <a:rPr lang="en-US" sz="2000" b="0" i="0" u="none" strike="noStrike" cap="none" dirty="0" err="1">
                <a:solidFill>
                  <a:schemeClr val="dk1"/>
                </a:solidFill>
                <a:sym typeface="Calibri"/>
              </a:rPr>
              <a:t>trata</a:t>
            </a:r>
            <a:r>
              <a:rPr lang="en-US" sz="2000" b="0" i="0" u="none" strike="noStrike" cap="none" dirty="0">
                <a:solidFill>
                  <a:schemeClr val="dk1"/>
                </a:solidFill>
                <a:sym typeface="Calibri"/>
              </a:rPr>
              <a:t> de un </a:t>
            </a:r>
            <a:r>
              <a:rPr lang="en-US" sz="2000" b="1" i="0" u="none" strike="noStrike" cap="none" dirty="0" err="1">
                <a:solidFill>
                  <a:schemeClr val="dk1"/>
                </a:solidFill>
                <a:sym typeface="Calibri"/>
              </a:rPr>
              <a:t>lenguaje</a:t>
            </a:r>
            <a:r>
              <a:rPr lang="en-US" sz="2000" b="1" i="0" u="none" strike="noStrike" cap="none" dirty="0">
                <a:solidFill>
                  <a:schemeClr val="dk1"/>
                </a:solidFill>
                <a:sym typeface="Calibri"/>
              </a:rPr>
              <a:t> de </a:t>
            </a:r>
            <a:r>
              <a:rPr lang="en-US" sz="2000" b="1" i="0" u="none" strike="noStrike" cap="none" dirty="0" err="1">
                <a:solidFill>
                  <a:schemeClr val="dk1"/>
                </a:solidFill>
                <a:sym typeface="Calibri"/>
              </a:rPr>
              <a:t>programación</a:t>
            </a:r>
            <a:r>
              <a:rPr lang="en-US" sz="2000" b="1" i="0" u="none" strike="noStrike" cap="none" dirty="0">
                <a:solidFill>
                  <a:schemeClr val="dk1"/>
                </a:solidFill>
                <a:sym typeface="Calibri"/>
              </a:rPr>
              <a:t> </a:t>
            </a:r>
            <a:r>
              <a:rPr lang="en-US" sz="2000" b="1" i="0" u="none" strike="noStrike" cap="none" dirty="0" err="1">
                <a:solidFill>
                  <a:schemeClr val="dk1"/>
                </a:solidFill>
                <a:sym typeface="Calibri"/>
              </a:rPr>
              <a:t>tipo</a:t>
            </a:r>
            <a:r>
              <a:rPr lang="en-US" sz="2000" b="1" i="0" u="none" strike="noStrike" cap="none" dirty="0">
                <a:solidFill>
                  <a:schemeClr val="dk1"/>
                </a:solidFill>
                <a:sym typeface="Calibri"/>
              </a:rPr>
              <a:t> script</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basado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objetos</a:t>
            </a:r>
            <a:r>
              <a:rPr lang="en-US" sz="2000" b="0" i="0" u="none" strike="noStrike" cap="none" dirty="0">
                <a:solidFill>
                  <a:schemeClr val="dk1"/>
                </a:solidFill>
                <a:sym typeface="Calibri"/>
              </a:rPr>
              <a:t> y </a:t>
            </a:r>
            <a:r>
              <a:rPr lang="en-US" sz="2000" b="0" i="0" u="none" strike="noStrike" cap="none" dirty="0" err="1">
                <a:solidFill>
                  <a:schemeClr val="dk1"/>
                </a:solidFill>
                <a:sym typeface="Calibri"/>
              </a:rPr>
              <a:t>guiado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por</a:t>
            </a:r>
            <a:r>
              <a:rPr lang="en-US" sz="2000" b="0" i="0" u="none" strike="noStrike" cap="none" dirty="0">
                <a:solidFill>
                  <a:schemeClr val="dk1"/>
                </a:solidFill>
                <a:sym typeface="Calibri"/>
              </a:rPr>
              <a:t> </a:t>
            </a:r>
            <a:r>
              <a:rPr lang="en-US" sz="2000" b="0" i="0" u="none" strike="noStrike" cap="none" dirty="0" err="1" smtClean="0">
                <a:solidFill>
                  <a:schemeClr val="dk1"/>
                </a:solidFill>
                <a:sym typeface="Calibri"/>
              </a:rPr>
              <a:t>eventos</a:t>
            </a:r>
            <a:r>
              <a:rPr lang="en-US" sz="2000" b="0" i="0" u="none" strike="noStrike" cap="none" dirty="0" smtClean="0">
                <a:solidFill>
                  <a:schemeClr val="dk1"/>
                </a:solidFill>
                <a:sym typeface="Calibri"/>
              </a:rPr>
              <a:t>, </a:t>
            </a:r>
            <a:r>
              <a:rPr lang="en-US" sz="2000" b="0" i="0" u="none" strike="noStrike" cap="none" dirty="0" err="1">
                <a:solidFill>
                  <a:schemeClr val="dk1"/>
                </a:solidFill>
                <a:sym typeface="Calibri"/>
              </a:rPr>
              <a:t>diseñado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específicamente</a:t>
            </a:r>
            <a:r>
              <a:rPr lang="en-US" sz="2000" b="0" i="0" u="none" strike="noStrike" cap="none" dirty="0">
                <a:solidFill>
                  <a:schemeClr val="dk1"/>
                </a:solidFill>
                <a:sym typeface="Calibri"/>
              </a:rPr>
              <a:t> para el </a:t>
            </a:r>
            <a:r>
              <a:rPr lang="en-US" sz="2000" b="0" i="0" u="none" strike="noStrike" cap="none" dirty="0" err="1">
                <a:solidFill>
                  <a:schemeClr val="dk1"/>
                </a:solidFill>
                <a:sym typeface="Calibri"/>
              </a:rPr>
              <a:t>desarrollo</a:t>
            </a:r>
            <a:r>
              <a:rPr lang="en-US" sz="2000" b="0" i="0" u="none" strike="noStrike" cap="none" dirty="0">
                <a:solidFill>
                  <a:schemeClr val="dk1"/>
                </a:solidFill>
                <a:sym typeface="Calibri"/>
              </a:rPr>
              <a:t> de </a:t>
            </a:r>
            <a:r>
              <a:rPr lang="en-US" sz="2000" b="0" i="0" u="none" strike="noStrike" cap="none" dirty="0" err="1">
                <a:solidFill>
                  <a:schemeClr val="dk1"/>
                </a:solidFill>
                <a:sym typeface="Calibri"/>
              </a:rPr>
              <a:t>aplicaciones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cliente-servidor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dentro</a:t>
            </a:r>
            <a:r>
              <a:rPr lang="en-US" sz="2000" b="0" i="0" u="none" strike="noStrike" cap="none" dirty="0">
                <a:solidFill>
                  <a:schemeClr val="dk1"/>
                </a:solidFill>
                <a:sym typeface="Calibri"/>
              </a:rPr>
              <a:t> del </a:t>
            </a:r>
            <a:r>
              <a:rPr lang="en-US" sz="2000" b="0" i="0" u="none" strike="noStrike" cap="none" dirty="0" err="1">
                <a:solidFill>
                  <a:schemeClr val="dk1"/>
                </a:solidFill>
                <a:sym typeface="Calibri"/>
              </a:rPr>
              <a:t>ámbito</a:t>
            </a:r>
            <a:r>
              <a:rPr lang="en-US" sz="2000" b="0" i="0" u="none" strike="noStrike" cap="none" dirty="0">
                <a:solidFill>
                  <a:schemeClr val="dk1"/>
                </a:solidFill>
                <a:sym typeface="Calibri"/>
              </a:rPr>
              <a:t> de Internet. </a:t>
            </a:r>
            <a:endParaRPr lang="en-US" sz="2000" b="0" i="0" u="none" strike="noStrike" cap="none" dirty="0" smtClean="0">
              <a:solidFill>
                <a:schemeClr val="dk1"/>
              </a:solidFill>
              <a:sym typeface="Calibri"/>
            </a:endParaRPr>
          </a:p>
          <a:p>
            <a:pPr marL="342900" marR="0" lvl="0" indent="-342900" algn="l" rtl="0">
              <a:lnSpc>
                <a:spcPct val="100000"/>
              </a:lnSpc>
              <a:spcBef>
                <a:spcPts val="0"/>
              </a:spcBef>
              <a:spcAft>
                <a:spcPts val="0"/>
              </a:spcAft>
              <a:buClr>
                <a:schemeClr val="dk1"/>
              </a:buClr>
              <a:buSzPts val="2400"/>
              <a:buFont typeface="Arial"/>
              <a:buChar char="•"/>
            </a:pPr>
            <a:endParaRPr sz="2000" dirty="0"/>
          </a:p>
          <a:p>
            <a:pPr marL="342900" marR="0" lvl="0" indent="-342900" algn="l" rtl="0">
              <a:lnSpc>
                <a:spcPct val="100000"/>
              </a:lnSpc>
              <a:spcBef>
                <a:spcPts val="480"/>
              </a:spcBef>
              <a:spcAft>
                <a:spcPts val="0"/>
              </a:spcAft>
              <a:buClr>
                <a:schemeClr val="dk1"/>
              </a:buClr>
              <a:buSzPts val="2400"/>
              <a:buFont typeface="Arial"/>
              <a:buChar char="•"/>
            </a:pPr>
            <a:r>
              <a:rPr lang="en-US" sz="2000" b="0" i="0" u="none" strike="noStrike" cap="none" dirty="0">
                <a:solidFill>
                  <a:schemeClr val="dk1"/>
                </a:solidFill>
                <a:sym typeface="Calibri"/>
              </a:rPr>
              <a:t>Los </a:t>
            </a:r>
            <a:r>
              <a:rPr lang="en-US" sz="2000" b="0" i="0" u="none" strike="noStrike" cap="none" dirty="0" err="1">
                <a:solidFill>
                  <a:schemeClr val="dk1"/>
                </a:solidFill>
                <a:sym typeface="Calibri"/>
              </a:rPr>
              <a:t>programas</a:t>
            </a:r>
            <a:r>
              <a:rPr lang="en-US" sz="2000" b="0" i="0" u="none" strike="noStrike" cap="none" dirty="0">
                <a:solidFill>
                  <a:schemeClr val="dk1"/>
                </a:solidFill>
                <a:sym typeface="Calibri"/>
              </a:rPr>
              <a:t> JavaScript van </a:t>
            </a:r>
            <a:r>
              <a:rPr lang="en-US" sz="2000" b="0" i="0" u="none" strike="noStrike" cap="none" dirty="0" err="1">
                <a:solidFill>
                  <a:schemeClr val="dk1"/>
                </a:solidFill>
                <a:sym typeface="Calibri"/>
              </a:rPr>
              <a:t>incrustados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los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documentos</a:t>
            </a:r>
            <a:r>
              <a:rPr lang="en-US" sz="2000" b="0" i="0" u="none" strike="noStrike" cap="none" dirty="0">
                <a:solidFill>
                  <a:schemeClr val="dk1"/>
                </a:solidFill>
                <a:sym typeface="Calibri"/>
              </a:rPr>
              <a:t> HTML, y </a:t>
            </a:r>
            <a:r>
              <a:rPr lang="en-US" sz="2000" b="1" i="0" u="none" strike="noStrike" cap="none" dirty="0">
                <a:solidFill>
                  <a:schemeClr val="dk1"/>
                </a:solidFill>
                <a:sym typeface="Calibri"/>
              </a:rPr>
              <a:t>se </a:t>
            </a:r>
            <a:r>
              <a:rPr lang="en-US" sz="2000" b="1" i="0" u="none" strike="noStrike" cap="none" dirty="0" err="1">
                <a:solidFill>
                  <a:schemeClr val="dk1"/>
                </a:solidFill>
                <a:sym typeface="Calibri"/>
              </a:rPr>
              <a:t>encargan</a:t>
            </a:r>
            <a:r>
              <a:rPr lang="en-US" sz="2000" b="1" i="0" u="none" strike="noStrike" cap="none" dirty="0">
                <a:solidFill>
                  <a:schemeClr val="dk1"/>
                </a:solidFill>
                <a:sym typeface="Calibri"/>
              </a:rPr>
              <a:t> de </a:t>
            </a:r>
            <a:r>
              <a:rPr lang="en-US" sz="2000" b="1" i="0" u="none" strike="noStrike" cap="none" dirty="0" err="1">
                <a:solidFill>
                  <a:schemeClr val="dk1"/>
                </a:solidFill>
                <a:sym typeface="Calibri"/>
              </a:rPr>
              <a:t>realizar</a:t>
            </a:r>
            <a:r>
              <a:rPr lang="en-US" sz="2000" b="1" i="0" u="none" strike="noStrike" cap="none" dirty="0">
                <a:solidFill>
                  <a:schemeClr val="dk1"/>
                </a:solidFill>
                <a:sym typeface="Calibri"/>
              </a:rPr>
              <a:t> </a:t>
            </a:r>
            <a:r>
              <a:rPr lang="en-US" sz="2000" b="1" i="0" u="none" strike="noStrike" cap="none" dirty="0" err="1">
                <a:solidFill>
                  <a:schemeClr val="dk1"/>
                </a:solidFill>
                <a:sym typeface="Calibri"/>
              </a:rPr>
              <a:t>acciones</a:t>
            </a:r>
            <a:r>
              <a:rPr lang="en-US" sz="2000" b="1" i="0" u="none" strike="noStrike" cap="none" dirty="0">
                <a:solidFill>
                  <a:schemeClr val="dk1"/>
                </a:solidFill>
                <a:sym typeface="Calibri"/>
              </a:rPr>
              <a:t> </a:t>
            </a:r>
            <a:r>
              <a:rPr lang="en-US" sz="2000" b="1" i="0" u="none" strike="noStrike" cap="none" dirty="0" err="1">
                <a:solidFill>
                  <a:schemeClr val="dk1"/>
                </a:solidFill>
                <a:sym typeface="Calibri"/>
              </a:rPr>
              <a:t>en</a:t>
            </a:r>
            <a:r>
              <a:rPr lang="en-US" sz="2000" b="1" i="0" u="none" strike="noStrike" cap="none" dirty="0">
                <a:solidFill>
                  <a:schemeClr val="dk1"/>
                </a:solidFill>
                <a:sym typeface="Calibri"/>
              </a:rPr>
              <a:t> el </a:t>
            </a:r>
            <a:r>
              <a:rPr lang="en-US" sz="2000" b="1" i="0" u="none" strike="noStrike" cap="none" dirty="0" err="1" smtClean="0">
                <a:solidFill>
                  <a:schemeClr val="dk1"/>
                </a:solidFill>
                <a:sym typeface="Calibri"/>
              </a:rPr>
              <a:t>cliente</a:t>
            </a:r>
            <a:r>
              <a:rPr lang="en-US" sz="2000" b="1" i="0" u="none" strike="noStrike" cap="none" dirty="0" smtClean="0">
                <a:solidFill>
                  <a:schemeClr val="dk1"/>
                </a:solidFill>
                <a:sym typeface="Calibri"/>
              </a:rPr>
              <a:t> (</a:t>
            </a:r>
            <a:r>
              <a:rPr lang="en-US" sz="2000" b="1" i="0" u="none" strike="noStrike" cap="none" dirty="0" err="1" smtClean="0">
                <a:solidFill>
                  <a:schemeClr val="dk1"/>
                </a:solidFill>
                <a:sym typeface="Calibri"/>
              </a:rPr>
              <a:t>navegador</a:t>
            </a:r>
            <a:r>
              <a:rPr lang="en-US" sz="2000" b="1" i="0" u="none" strike="noStrike" cap="none" dirty="0" smtClean="0">
                <a:solidFill>
                  <a:schemeClr val="dk1"/>
                </a:solidFill>
                <a:sym typeface="Calibri"/>
              </a:rPr>
              <a:t> web)</a:t>
            </a:r>
            <a:r>
              <a:rPr lang="en-US" sz="2000" b="0" i="0" u="none" strike="noStrike" cap="none" dirty="0" smtClean="0">
                <a:solidFill>
                  <a:schemeClr val="dk1"/>
                </a:solidFill>
                <a:sym typeface="Calibri"/>
              </a:rPr>
              <a:t>, </a:t>
            </a:r>
            <a:r>
              <a:rPr lang="en-US" sz="2000" b="0" i="0" u="none" strike="noStrike" cap="none" dirty="0" err="1">
                <a:solidFill>
                  <a:schemeClr val="dk1"/>
                </a:solidFill>
                <a:sym typeface="Calibri"/>
              </a:rPr>
              <a:t>como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pueden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ser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pedir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datos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confirmaciones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mostrar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mensajes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crear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animaciones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comprobar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campos</a:t>
            </a:r>
            <a:r>
              <a:rPr lang="en-US" sz="2000" b="0" i="0" u="none" strike="noStrike" cap="none" dirty="0">
                <a:solidFill>
                  <a:schemeClr val="dk1"/>
                </a:solidFill>
                <a:sym typeface="Calibri"/>
              </a:rPr>
              <a:t>... </a:t>
            </a:r>
            <a:endParaRPr lang="en-US" sz="2000" b="0" i="0" u="none" strike="noStrike" cap="none" dirty="0" smtClean="0">
              <a:solidFill>
                <a:schemeClr val="dk1"/>
              </a:solidFill>
              <a:sym typeface="Calibri"/>
            </a:endParaRPr>
          </a:p>
          <a:p>
            <a:pPr marL="342900" marR="0" lvl="0" indent="-342900" algn="l" rtl="0">
              <a:lnSpc>
                <a:spcPct val="100000"/>
              </a:lnSpc>
              <a:spcBef>
                <a:spcPts val="480"/>
              </a:spcBef>
              <a:spcAft>
                <a:spcPts val="0"/>
              </a:spcAft>
              <a:buClr>
                <a:schemeClr val="dk1"/>
              </a:buClr>
              <a:buSzPts val="2400"/>
              <a:buFont typeface="Arial"/>
              <a:buChar char="•"/>
            </a:pPr>
            <a:endParaRPr sz="2000" dirty="0"/>
          </a:p>
          <a:p>
            <a:pPr marL="342900" marR="0" lvl="0" indent="-342900" algn="l" rtl="0">
              <a:lnSpc>
                <a:spcPct val="100000"/>
              </a:lnSpc>
              <a:spcBef>
                <a:spcPts val="480"/>
              </a:spcBef>
              <a:spcAft>
                <a:spcPts val="0"/>
              </a:spcAft>
              <a:buClr>
                <a:schemeClr val="dk1"/>
              </a:buClr>
              <a:buSzPts val="2400"/>
              <a:buFont typeface="Arial"/>
              <a:buChar char="•"/>
            </a:pPr>
            <a:r>
              <a:rPr lang="en-US" sz="2000" b="0" i="0" u="none" strike="noStrike" cap="none" dirty="0">
                <a:solidFill>
                  <a:schemeClr val="dk1"/>
                </a:solidFill>
                <a:sym typeface="Calibri"/>
              </a:rPr>
              <a:t>JavaScript </a:t>
            </a:r>
            <a:r>
              <a:rPr lang="en-US" sz="2000" b="0" i="0" u="none" strike="noStrike" cap="none" dirty="0" err="1">
                <a:solidFill>
                  <a:schemeClr val="dk1"/>
                </a:solidFill>
                <a:sym typeface="Calibri"/>
              </a:rPr>
              <a:t>es</a:t>
            </a:r>
            <a:r>
              <a:rPr lang="en-US" sz="2000" b="0" i="0" u="none" strike="noStrike" cap="none" dirty="0">
                <a:solidFill>
                  <a:schemeClr val="dk1"/>
                </a:solidFill>
                <a:sym typeface="Calibri"/>
              </a:rPr>
              <a:t> un </a:t>
            </a:r>
            <a:r>
              <a:rPr lang="en-US" sz="2000" b="1" i="0" u="none" strike="noStrike" cap="none" dirty="0" err="1">
                <a:solidFill>
                  <a:schemeClr val="dk1"/>
                </a:solidFill>
                <a:sym typeface="Calibri"/>
              </a:rPr>
              <a:t>lenguaje</a:t>
            </a:r>
            <a:r>
              <a:rPr lang="en-US" sz="2000" b="1" i="0" u="none" strike="noStrike" cap="none" dirty="0">
                <a:solidFill>
                  <a:schemeClr val="dk1"/>
                </a:solidFill>
                <a:sym typeface="Calibri"/>
              </a:rPr>
              <a:t> de </a:t>
            </a:r>
            <a:r>
              <a:rPr lang="en-US" sz="2000" b="1" i="0" u="none" strike="noStrike" cap="none" dirty="0" err="1">
                <a:solidFill>
                  <a:schemeClr val="dk1"/>
                </a:solidFill>
                <a:sym typeface="Calibri"/>
              </a:rPr>
              <a:t>programación</a:t>
            </a:r>
            <a:r>
              <a:rPr lang="en-US" sz="2000" b="1" i="0" u="none" strike="noStrike" cap="none" dirty="0">
                <a:solidFill>
                  <a:schemeClr val="dk1"/>
                </a:solidFill>
                <a:sym typeface="Calibri"/>
              </a:rPr>
              <a:t> </a:t>
            </a:r>
            <a:r>
              <a:rPr lang="en-US" sz="2000" b="1" i="0" u="none" strike="noStrike" cap="none" dirty="0" err="1">
                <a:solidFill>
                  <a:schemeClr val="dk1"/>
                </a:solidFill>
                <a:sym typeface="Calibri"/>
              </a:rPr>
              <a:t>interpretado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por</a:t>
            </a:r>
            <a:r>
              <a:rPr lang="en-US" sz="2000" b="0" i="0" u="none" strike="noStrike" cap="none" dirty="0">
                <a:solidFill>
                  <a:schemeClr val="dk1"/>
                </a:solidFill>
                <a:sym typeface="Calibri"/>
              </a:rPr>
              <a:t> lo que no </a:t>
            </a:r>
            <a:r>
              <a:rPr lang="en-US" sz="2000" b="0" i="0" u="none" strike="noStrike" cap="none" dirty="0" err="1">
                <a:solidFill>
                  <a:schemeClr val="dk1"/>
                </a:solidFill>
                <a:sym typeface="Calibri"/>
              </a:rPr>
              <a:t>es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necesario</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compilar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los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programas</a:t>
            </a:r>
            <a:r>
              <a:rPr lang="en-US" sz="2000" b="0" i="0" u="none" strike="noStrike" cap="none" dirty="0">
                <a:solidFill>
                  <a:schemeClr val="dk1"/>
                </a:solidFill>
                <a:sym typeface="Calibri"/>
              </a:rPr>
              <a:t> para </a:t>
            </a:r>
            <a:r>
              <a:rPr lang="en-US" sz="2000" b="0" i="0" u="none" strike="noStrike" cap="none" dirty="0" err="1">
                <a:solidFill>
                  <a:schemeClr val="dk1"/>
                </a:solidFill>
                <a:sym typeface="Calibri"/>
              </a:rPr>
              <a:t>ejecutarlos</a:t>
            </a:r>
            <a:r>
              <a:rPr lang="en-US" sz="2000" b="0" i="0" u="none" strike="noStrike" cap="none" dirty="0">
                <a:solidFill>
                  <a:schemeClr val="dk1"/>
                </a:solidFill>
                <a:sym typeface="Calibri"/>
              </a:rPr>
              <a:t>.  Los </a:t>
            </a:r>
            <a:r>
              <a:rPr lang="en-US" sz="2000" b="0" i="0" u="none" strike="noStrike" cap="none" dirty="0" err="1">
                <a:solidFill>
                  <a:schemeClr val="dk1"/>
                </a:solidFill>
                <a:sym typeface="Calibri"/>
              </a:rPr>
              <a:t>programas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escritos</a:t>
            </a:r>
            <a:r>
              <a:rPr lang="en-US" sz="2000" b="0" i="0" u="none" strike="noStrike" cap="none" dirty="0">
                <a:solidFill>
                  <a:schemeClr val="dk1"/>
                </a:solidFill>
                <a:sym typeface="Calibri"/>
              </a:rPr>
              <a:t> con JavaScript se </a:t>
            </a:r>
            <a:r>
              <a:rPr lang="en-US" sz="2000" b="0" i="0" u="none" strike="noStrike" cap="none" dirty="0" err="1">
                <a:solidFill>
                  <a:schemeClr val="dk1"/>
                </a:solidFill>
                <a:sym typeface="Calibri"/>
              </a:rPr>
              <a:t>pueden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probar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directamente</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en</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cualquier</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navegador</a:t>
            </a:r>
            <a:r>
              <a:rPr lang="en-US" sz="2000" b="0" i="0" u="none" strike="noStrike" cap="none" dirty="0">
                <a:solidFill>
                  <a:schemeClr val="dk1"/>
                </a:solidFill>
                <a:sym typeface="Calibri"/>
              </a:rPr>
              <a:t> sin </a:t>
            </a:r>
            <a:r>
              <a:rPr lang="en-US" sz="2000" b="0" i="0" u="none" strike="noStrike" cap="none" dirty="0" err="1">
                <a:solidFill>
                  <a:schemeClr val="dk1"/>
                </a:solidFill>
                <a:sym typeface="Calibri"/>
              </a:rPr>
              <a:t>necesidad</a:t>
            </a:r>
            <a:r>
              <a:rPr lang="en-US" sz="2000" b="0" i="0" u="none" strike="noStrike" cap="none" dirty="0">
                <a:solidFill>
                  <a:schemeClr val="dk1"/>
                </a:solidFill>
                <a:sym typeface="Calibri"/>
              </a:rPr>
              <a:t> de </a:t>
            </a:r>
            <a:r>
              <a:rPr lang="en-US" sz="2000" b="0" i="0" u="none" strike="noStrike" cap="none" dirty="0" err="1">
                <a:solidFill>
                  <a:schemeClr val="dk1"/>
                </a:solidFill>
                <a:sym typeface="Calibri"/>
              </a:rPr>
              <a:t>procesos</a:t>
            </a:r>
            <a:r>
              <a:rPr lang="en-US" sz="2000" b="0" i="0" u="none" strike="noStrike" cap="none" dirty="0">
                <a:solidFill>
                  <a:schemeClr val="dk1"/>
                </a:solidFill>
                <a:sym typeface="Calibri"/>
              </a:rPr>
              <a:t> </a:t>
            </a:r>
            <a:r>
              <a:rPr lang="en-US" sz="2000" b="0" i="0" u="none" strike="noStrike" cap="none" dirty="0" err="1">
                <a:solidFill>
                  <a:schemeClr val="dk1"/>
                </a:solidFill>
                <a:sym typeface="Calibri"/>
              </a:rPr>
              <a:t>intermedios</a:t>
            </a:r>
            <a:r>
              <a:rPr lang="en-US" sz="2000" b="0" i="0" u="none" strike="noStrike" cap="none" dirty="0">
                <a:solidFill>
                  <a:schemeClr val="dk1"/>
                </a:solidFill>
                <a:sym typeface="Calibri"/>
              </a:rPr>
              <a:t>.</a:t>
            </a:r>
            <a:endParaRPr sz="2000" dirty="0"/>
          </a:p>
        </p:txBody>
      </p:sp>
    </p:spTree>
    <p:extLst>
      <p:ext uri="{BB962C8B-B14F-4D97-AF65-F5344CB8AC3E}">
        <p14:creationId xmlns:p14="http://schemas.microsoft.com/office/powerpoint/2010/main" val="432823006"/>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DOM</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120;p3"/>
          <p:cNvSpPr txBox="1">
            <a:spLocks noGrp="1"/>
          </p:cNvSpPr>
          <p:nvPr>
            <p:ph type="title"/>
          </p:nvPr>
        </p:nvSpPr>
        <p:spPr>
          <a:xfrm rot="-5400000">
            <a:off x="-1866059" y="3923874"/>
            <a:ext cx="4856169" cy="852939"/>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000" b="0" i="0" u="none" dirty="0">
                <a:solidFill>
                  <a:schemeClr val="lt1"/>
                </a:solidFill>
                <a:latin typeface="Calibri"/>
                <a:ea typeface="Calibri"/>
                <a:cs typeface="Calibri"/>
                <a:sym typeface="Calibri"/>
              </a:rPr>
              <a:t>¿</a:t>
            </a:r>
            <a:r>
              <a:rPr lang="en-US" sz="4000" b="0" i="0" u="none" dirty="0" err="1">
                <a:solidFill>
                  <a:schemeClr val="lt1"/>
                </a:solidFill>
                <a:latin typeface="Calibri"/>
                <a:ea typeface="Calibri"/>
                <a:cs typeface="Calibri"/>
                <a:sym typeface="Calibri"/>
              </a:rPr>
              <a:t>Qué</a:t>
            </a:r>
            <a:r>
              <a:rPr lang="en-US" sz="4000" b="0" i="0" u="none" dirty="0">
                <a:solidFill>
                  <a:schemeClr val="lt1"/>
                </a:solidFill>
                <a:latin typeface="Calibri"/>
                <a:ea typeface="Calibri"/>
                <a:cs typeface="Calibri"/>
                <a:sym typeface="Calibri"/>
              </a:rPr>
              <a:t> </a:t>
            </a:r>
            <a:r>
              <a:rPr lang="en-US" sz="4000" b="0" i="0" u="none" dirty="0" err="1">
                <a:solidFill>
                  <a:schemeClr val="lt1"/>
                </a:solidFill>
                <a:latin typeface="Calibri"/>
                <a:ea typeface="Calibri"/>
                <a:cs typeface="Calibri"/>
                <a:sym typeface="Calibri"/>
              </a:rPr>
              <a:t>es</a:t>
            </a:r>
            <a:r>
              <a:rPr lang="en-US" sz="4000" b="0" i="0" u="none" dirty="0">
                <a:solidFill>
                  <a:schemeClr val="lt1"/>
                </a:solidFill>
                <a:latin typeface="Calibri"/>
                <a:ea typeface="Calibri"/>
                <a:cs typeface="Calibri"/>
                <a:sym typeface="Calibri"/>
              </a:rPr>
              <a:t> DOM?</a:t>
            </a:r>
            <a:endParaRPr sz="4000" dirty="0"/>
          </a:p>
        </p:txBody>
      </p:sp>
      <p:sp>
        <p:nvSpPr>
          <p:cNvPr id="8" name="Google Shape;121;p3"/>
          <p:cNvSpPr txBox="1">
            <a:spLocks noGrp="1"/>
          </p:cNvSpPr>
          <p:nvPr>
            <p:ph type="body" idx="1"/>
          </p:nvPr>
        </p:nvSpPr>
        <p:spPr>
          <a:xfrm>
            <a:off x="1087190" y="2163209"/>
            <a:ext cx="10284877" cy="459716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dirty="0" err="1">
                <a:solidFill>
                  <a:schemeClr val="dk1"/>
                </a:solidFill>
                <a:latin typeface="Calibri"/>
                <a:ea typeface="Calibri"/>
                <a:cs typeface="Calibri"/>
                <a:sym typeface="Calibri"/>
              </a:rPr>
              <a:t>Es</a:t>
            </a:r>
            <a:r>
              <a:rPr lang="en-US" sz="3200" b="0" i="0" u="none" strike="noStrike" cap="none" dirty="0">
                <a:solidFill>
                  <a:schemeClr val="dk1"/>
                </a:solidFill>
                <a:latin typeface="Calibri"/>
                <a:ea typeface="Calibri"/>
                <a:cs typeface="Calibri"/>
                <a:sym typeface="Calibri"/>
              </a:rPr>
              <a:t> un </a:t>
            </a:r>
            <a:r>
              <a:rPr lang="en-US" sz="3200" b="0" i="0" u="none" strike="noStrike" cap="none" dirty="0" err="1">
                <a:solidFill>
                  <a:schemeClr val="dk1"/>
                </a:solidFill>
                <a:latin typeface="Calibri"/>
                <a:ea typeface="Calibri"/>
                <a:cs typeface="Calibri"/>
                <a:sym typeface="Calibri"/>
              </a:rPr>
              <a:t>modelo</a:t>
            </a:r>
            <a:r>
              <a:rPr lang="en-US" sz="3200" b="0" i="0" u="none" strike="noStrike" cap="none" dirty="0">
                <a:solidFill>
                  <a:schemeClr val="dk1"/>
                </a:solidFill>
                <a:latin typeface="Calibri"/>
                <a:ea typeface="Calibri"/>
                <a:cs typeface="Calibri"/>
                <a:sym typeface="Calibri"/>
              </a:rPr>
              <a:t> de </a:t>
            </a:r>
            <a:r>
              <a:rPr lang="en-US" sz="3200" b="0" i="0" u="none" strike="noStrike" cap="none" dirty="0" err="1">
                <a:solidFill>
                  <a:schemeClr val="dk1"/>
                </a:solidFill>
                <a:latin typeface="Calibri"/>
                <a:ea typeface="Calibri"/>
                <a:cs typeface="Calibri"/>
                <a:sym typeface="Calibri"/>
              </a:rPr>
              <a:t>objetos</a:t>
            </a:r>
            <a:r>
              <a:rPr lang="en-US" sz="3200" b="0" i="0" u="none" strike="noStrike" cap="none" dirty="0">
                <a:solidFill>
                  <a:schemeClr val="dk1"/>
                </a:solidFill>
                <a:latin typeface="Calibri"/>
                <a:ea typeface="Calibri"/>
                <a:cs typeface="Calibri"/>
                <a:sym typeface="Calibri"/>
              </a:rPr>
              <a:t> de </a:t>
            </a:r>
            <a:r>
              <a:rPr lang="en-US" sz="3200" b="0" i="0" u="none" strike="noStrike" cap="none" dirty="0" err="1">
                <a:solidFill>
                  <a:schemeClr val="dk1"/>
                </a:solidFill>
                <a:latin typeface="Calibri"/>
                <a:ea typeface="Calibri"/>
                <a:cs typeface="Calibri"/>
                <a:sym typeface="Calibri"/>
              </a:rPr>
              <a:t>documento</a:t>
            </a:r>
            <a:r>
              <a:rPr lang="en-US" sz="3200" b="0" i="0" u="none" strike="noStrike" cap="none" dirty="0">
                <a:solidFill>
                  <a:schemeClr val="dk1"/>
                </a:solidFill>
                <a:latin typeface="Calibri"/>
                <a:ea typeface="Calibri"/>
                <a:cs typeface="Calibri"/>
                <a:sym typeface="Calibri"/>
              </a:rPr>
              <a:t> (DOM) del </a:t>
            </a:r>
            <a:r>
              <a:rPr lang="en-US" sz="3200" b="0" i="0" u="none" strike="noStrike" cap="none" dirty="0" smtClean="0">
                <a:solidFill>
                  <a:schemeClr val="dk1"/>
                </a:solidFill>
                <a:latin typeface="Calibri"/>
                <a:ea typeface="Calibri"/>
                <a:cs typeface="Calibri"/>
                <a:sym typeface="Calibri"/>
              </a:rPr>
              <a:t>W3C</a:t>
            </a:r>
          </a:p>
          <a:p>
            <a:pPr marL="342900" marR="0" lvl="0" indent="-342900" algn="l" rtl="0">
              <a:lnSpc>
                <a:spcPct val="100000"/>
              </a:lnSpc>
              <a:spcBef>
                <a:spcPts val="0"/>
              </a:spcBef>
              <a:spcAft>
                <a:spcPts val="0"/>
              </a:spcAft>
              <a:buClr>
                <a:schemeClr val="dk1"/>
              </a:buClr>
              <a:buSzPts val="3200"/>
              <a:buFont typeface="Arial"/>
              <a:buChar char="•"/>
            </a:pPr>
            <a:endParaRPr lang="en-US" sz="3200" b="0" i="0" u="none" strike="noStrike" cap="none" dirty="0" smtClean="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dirty="0" err="1" smtClean="0">
                <a:solidFill>
                  <a:schemeClr val="dk1"/>
                </a:solidFill>
                <a:latin typeface="Calibri"/>
                <a:ea typeface="Calibri"/>
                <a:cs typeface="Calibri"/>
                <a:sym typeface="Calibri"/>
              </a:rPr>
              <a:t>Es</a:t>
            </a:r>
            <a:r>
              <a:rPr lang="en-US" sz="3200" b="0" i="0" u="none" strike="noStrike" cap="none" dirty="0" smtClean="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una</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plataforma</a:t>
            </a:r>
            <a:r>
              <a:rPr lang="en-US" sz="3200" b="0" i="0" u="none" strike="noStrike" cap="none" dirty="0">
                <a:solidFill>
                  <a:schemeClr val="dk1"/>
                </a:solidFill>
                <a:latin typeface="Calibri"/>
                <a:ea typeface="Calibri"/>
                <a:cs typeface="Calibri"/>
                <a:sym typeface="Calibri"/>
              </a:rPr>
              <a:t> y </a:t>
            </a:r>
            <a:r>
              <a:rPr lang="en-US" sz="3200" b="0" i="0" u="none" strike="noStrike" cap="none" dirty="0" err="1">
                <a:solidFill>
                  <a:schemeClr val="dk1"/>
                </a:solidFill>
                <a:latin typeface="Calibri"/>
                <a:ea typeface="Calibri"/>
                <a:cs typeface="Calibri"/>
                <a:sym typeface="Calibri"/>
              </a:rPr>
              <a:t>una</a:t>
            </a:r>
            <a:r>
              <a:rPr lang="en-US" sz="3200" b="0" i="0" u="none" strike="noStrike" cap="none" dirty="0">
                <a:solidFill>
                  <a:schemeClr val="dk1"/>
                </a:solidFill>
                <a:latin typeface="Calibri"/>
                <a:ea typeface="Calibri"/>
                <a:cs typeface="Calibri"/>
                <a:sym typeface="Calibri"/>
              </a:rPr>
              <a:t> interface de </a:t>
            </a:r>
            <a:r>
              <a:rPr lang="en-US" sz="3200" b="0" i="0" u="none" strike="noStrike" cap="none" dirty="0" err="1">
                <a:solidFill>
                  <a:schemeClr val="dk1"/>
                </a:solidFill>
                <a:latin typeface="Calibri"/>
                <a:ea typeface="Calibri"/>
                <a:cs typeface="Calibri"/>
                <a:sym typeface="Calibri"/>
              </a:rPr>
              <a:t>lenguaje</a:t>
            </a:r>
            <a:r>
              <a:rPr lang="en-US" sz="3200" b="0" i="0" u="none" strike="noStrike" cap="none" dirty="0">
                <a:solidFill>
                  <a:schemeClr val="dk1"/>
                </a:solidFill>
                <a:latin typeface="Calibri"/>
                <a:ea typeface="Calibri"/>
                <a:cs typeface="Calibri"/>
                <a:sym typeface="Calibri"/>
              </a:rPr>
              <a:t>-neutral que </a:t>
            </a:r>
            <a:r>
              <a:rPr lang="en-US" sz="3200" b="0" i="0" u="none" strike="noStrike" cap="none" dirty="0" err="1">
                <a:solidFill>
                  <a:schemeClr val="dk1"/>
                </a:solidFill>
                <a:latin typeface="Calibri"/>
                <a:ea typeface="Calibri"/>
                <a:cs typeface="Calibri"/>
                <a:sym typeface="Calibri"/>
              </a:rPr>
              <a:t>permite</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crear</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programas</a:t>
            </a:r>
            <a:r>
              <a:rPr lang="en-US" sz="3200" b="0" i="0" u="none" strike="noStrike" cap="none" dirty="0">
                <a:solidFill>
                  <a:schemeClr val="dk1"/>
                </a:solidFill>
                <a:latin typeface="Calibri"/>
                <a:ea typeface="Calibri"/>
                <a:cs typeface="Calibri"/>
                <a:sym typeface="Calibri"/>
              </a:rPr>
              <a:t> y scripts para </a:t>
            </a:r>
            <a:r>
              <a:rPr lang="en-US" sz="3200" b="0" i="0" u="none" strike="noStrike" cap="none" dirty="0" err="1">
                <a:solidFill>
                  <a:schemeClr val="dk1"/>
                </a:solidFill>
                <a:latin typeface="Calibri"/>
                <a:ea typeface="Calibri"/>
                <a:cs typeface="Calibri"/>
                <a:sym typeface="Calibri"/>
              </a:rPr>
              <a:t>acceder</a:t>
            </a:r>
            <a:r>
              <a:rPr lang="en-US" sz="3200" b="0" i="0" u="none" strike="noStrike" cap="none" dirty="0">
                <a:solidFill>
                  <a:schemeClr val="dk1"/>
                </a:solidFill>
                <a:latin typeface="Calibri"/>
                <a:ea typeface="Calibri"/>
                <a:cs typeface="Calibri"/>
                <a:sym typeface="Calibri"/>
              </a:rPr>
              <a:t> y </a:t>
            </a:r>
            <a:r>
              <a:rPr lang="en-US" sz="3200" b="0" i="0" u="none" strike="noStrike" cap="none" dirty="0" err="1">
                <a:solidFill>
                  <a:schemeClr val="dk1"/>
                </a:solidFill>
                <a:latin typeface="Calibri"/>
                <a:ea typeface="Calibri"/>
                <a:cs typeface="Calibri"/>
                <a:sym typeface="Calibri"/>
              </a:rPr>
              <a:t>actualizar</a:t>
            </a:r>
            <a:r>
              <a:rPr lang="en-US" sz="3200" b="0" i="0" u="none" strike="noStrike" cap="none" dirty="0">
                <a:solidFill>
                  <a:schemeClr val="dk1"/>
                </a:solidFill>
                <a:latin typeface="Calibri"/>
                <a:ea typeface="Calibri"/>
                <a:cs typeface="Calibri"/>
                <a:sym typeface="Calibri"/>
              </a:rPr>
              <a:t> el </a:t>
            </a:r>
            <a:r>
              <a:rPr lang="en-US" sz="3200" b="0" i="0" u="none" strike="noStrike" cap="none" dirty="0" err="1">
                <a:solidFill>
                  <a:schemeClr val="dk1"/>
                </a:solidFill>
                <a:latin typeface="Calibri"/>
                <a:ea typeface="Calibri"/>
                <a:cs typeface="Calibri"/>
                <a:sym typeface="Calibri"/>
              </a:rPr>
              <a:t>contenido</a:t>
            </a:r>
            <a:r>
              <a:rPr lang="en-US" sz="3200" b="0" i="0" u="none" strike="noStrike" cap="none" dirty="0">
                <a:solidFill>
                  <a:schemeClr val="dk1"/>
                </a:solidFill>
                <a:latin typeface="Calibri"/>
                <a:ea typeface="Calibri"/>
                <a:cs typeface="Calibri"/>
                <a:sym typeface="Calibri"/>
              </a:rPr>
              <a:t> de </a:t>
            </a:r>
            <a:r>
              <a:rPr lang="en-US" sz="3200" b="0" i="0" u="none" strike="noStrike" cap="none" dirty="0" err="1">
                <a:solidFill>
                  <a:schemeClr val="dk1"/>
                </a:solidFill>
                <a:latin typeface="Calibri"/>
                <a:ea typeface="Calibri"/>
                <a:cs typeface="Calibri"/>
                <a:sym typeface="Calibri"/>
              </a:rPr>
              <a:t>una</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página</a:t>
            </a:r>
            <a:r>
              <a:rPr lang="en-US" sz="3200" b="0" i="0" u="none" strike="noStrike" cap="none" dirty="0">
                <a:solidFill>
                  <a:schemeClr val="dk1"/>
                </a:solidFill>
                <a:latin typeface="Calibri"/>
                <a:ea typeface="Calibri"/>
                <a:cs typeface="Calibri"/>
                <a:sym typeface="Calibri"/>
              </a:rPr>
              <a:t> web </a:t>
            </a:r>
            <a:r>
              <a:rPr lang="en-US" sz="3200" b="0" i="0" u="none" strike="noStrike" cap="none" dirty="0" err="1">
                <a:solidFill>
                  <a:schemeClr val="dk1"/>
                </a:solidFill>
                <a:latin typeface="Calibri"/>
                <a:ea typeface="Calibri"/>
                <a:cs typeface="Calibri"/>
                <a:sym typeface="Calibri"/>
              </a:rPr>
              <a:t>dinámicamente</a:t>
            </a:r>
            <a:r>
              <a:rPr lang="en-US" sz="3200" b="0" i="0" u="none" strike="noStrike" cap="none" dirty="0">
                <a:solidFill>
                  <a:schemeClr val="dk1"/>
                </a:solidFill>
                <a:latin typeface="Calibri"/>
                <a:ea typeface="Calibri"/>
                <a:cs typeface="Calibri"/>
                <a:sym typeface="Calibri"/>
              </a:rPr>
              <a:t>.</a:t>
            </a:r>
            <a:endParaRPr dirty="0"/>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104070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DOM</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Google Shape;126;p4"/>
          <p:cNvSpPr txBox="1">
            <a:spLocks noGrp="1"/>
          </p:cNvSpPr>
          <p:nvPr>
            <p:ph type="title"/>
          </p:nvPr>
        </p:nvSpPr>
        <p:spPr>
          <a:xfrm rot="-5400000">
            <a:off x="-1884920" y="3838930"/>
            <a:ext cx="4991437" cy="970385"/>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600"/>
              <a:buFont typeface="Calibri"/>
              <a:buNone/>
            </a:pPr>
            <a:r>
              <a:rPr lang="en-US" sz="3600" b="0" i="0" u="none">
                <a:solidFill>
                  <a:schemeClr val="lt1"/>
                </a:solidFill>
                <a:latin typeface="Calibri"/>
                <a:ea typeface="Calibri"/>
                <a:cs typeface="Calibri"/>
                <a:sym typeface="Calibri"/>
              </a:rPr>
              <a:t>Document Object Model (DOM)</a:t>
            </a:r>
            <a:endParaRPr/>
          </a:p>
        </p:txBody>
      </p:sp>
      <p:sp>
        <p:nvSpPr>
          <p:cNvPr id="7" name="Google Shape;127;p4"/>
          <p:cNvSpPr txBox="1">
            <a:spLocks noGrp="1"/>
          </p:cNvSpPr>
          <p:nvPr>
            <p:ph type="body" idx="1"/>
          </p:nvPr>
        </p:nvSpPr>
        <p:spPr>
          <a:xfrm>
            <a:off x="1243205" y="1958580"/>
            <a:ext cx="10340736" cy="144237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400" b="0" i="0" u="none" dirty="0" err="1">
                <a:solidFill>
                  <a:schemeClr val="dk1"/>
                </a:solidFill>
                <a:latin typeface="Calibri"/>
                <a:ea typeface="Calibri"/>
                <a:cs typeface="Calibri"/>
                <a:sym typeface="Calibri"/>
              </a:rPr>
              <a:t>Cuando</a:t>
            </a:r>
            <a:r>
              <a:rPr lang="en-US" sz="2400" b="0" i="0" u="none" dirty="0">
                <a:solidFill>
                  <a:schemeClr val="dk1"/>
                </a:solidFill>
                <a:latin typeface="Calibri"/>
                <a:ea typeface="Calibri"/>
                <a:cs typeface="Calibri"/>
                <a:sym typeface="Calibri"/>
              </a:rPr>
              <a:t> se </a:t>
            </a:r>
            <a:r>
              <a:rPr lang="en-US" sz="2400" b="0" i="0" u="none" dirty="0" err="1">
                <a:solidFill>
                  <a:schemeClr val="dk1"/>
                </a:solidFill>
                <a:latin typeface="Calibri"/>
                <a:ea typeface="Calibri"/>
                <a:cs typeface="Calibri"/>
                <a:sym typeface="Calibri"/>
              </a:rPr>
              <a:t>carga</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una</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página</a:t>
            </a:r>
            <a:r>
              <a:rPr lang="en-US" sz="2400" b="0" i="0" u="none" dirty="0">
                <a:solidFill>
                  <a:schemeClr val="dk1"/>
                </a:solidFill>
                <a:latin typeface="Calibri"/>
                <a:ea typeface="Calibri"/>
                <a:cs typeface="Calibri"/>
                <a:sym typeface="Calibri"/>
              </a:rPr>
              <a:t>, el </a:t>
            </a:r>
            <a:r>
              <a:rPr lang="en-US" sz="2400" b="0" i="0" u="none" dirty="0" err="1">
                <a:solidFill>
                  <a:schemeClr val="dk1"/>
                </a:solidFill>
                <a:latin typeface="Calibri"/>
                <a:ea typeface="Calibri"/>
                <a:cs typeface="Calibri"/>
                <a:sym typeface="Calibri"/>
              </a:rPr>
              <a:t>navegador</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crea</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una</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jerarquía</a:t>
            </a:r>
            <a:r>
              <a:rPr lang="en-US" sz="2400" b="0" i="0" u="none" dirty="0">
                <a:solidFill>
                  <a:schemeClr val="dk1"/>
                </a:solidFill>
                <a:latin typeface="Calibri"/>
                <a:ea typeface="Calibri"/>
                <a:cs typeface="Calibri"/>
                <a:sym typeface="Calibri"/>
              </a:rPr>
              <a:t> de </a:t>
            </a:r>
            <a:r>
              <a:rPr lang="en-US" sz="2400" b="0" i="0" u="none" dirty="0" err="1">
                <a:solidFill>
                  <a:schemeClr val="dk1"/>
                </a:solidFill>
                <a:latin typeface="Calibri"/>
                <a:ea typeface="Calibri"/>
                <a:cs typeface="Calibri"/>
                <a:sym typeface="Calibri"/>
              </a:rPr>
              <a:t>objetos</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en</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memoria</a:t>
            </a:r>
            <a:r>
              <a:rPr lang="en-US" sz="2400" b="0" i="0" u="none" dirty="0">
                <a:solidFill>
                  <a:schemeClr val="dk1"/>
                </a:solidFill>
                <a:latin typeface="Calibri"/>
                <a:ea typeface="Calibri"/>
                <a:cs typeface="Calibri"/>
                <a:sym typeface="Calibri"/>
              </a:rPr>
              <a:t> que </a:t>
            </a:r>
            <a:r>
              <a:rPr lang="en-US" sz="2400" b="0" i="0" u="none" dirty="0" err="1">
                <a:solidFill>
                  <a:schemeClr val="dk1"/>
                </a:solidFill>
                <a:latin typeface="Calibri"/>
                <a:ea typeface="Calibri"/>
                <a:cs typeface="Calibri"/>
                <a:sym typeface="Calibri"/>
              </a:rPr>
              <a:t>sirven</a:t>
            </a:r>
            <a:r>
              <a:rPr lang="en-US" sz="2400" b="0" i="0" u="none" dirty="0">
                <a:solidFill>
                  <a:schemeClr val="dk1"/>
                </a:solidFill>
                <a:latin typeface="Calibri"/>
                <a:ea typeface="Calibri"/>
                <a:cs typeface="Calibri"/>
                <a:sym typeface="Calibri"/>
              </a:rPr>
              <a:t> para </a:t>
            </a:r>
            <a:r>
              <a:rPr lang="en-US" sz="2400" b="0" i="0" u="none" dirty="0" err="1">
                <a:solidFill>
                  <a:schemeClr val="dk1"/>
                </a:solidFill>
                <a:latin typeface="Calibri"/>
                <a:ea typeface="Calibri"/>
                <a:cs typeface="Calibri"/>
                <a:sym typeface="Calibri"/>
              </a:rPr>
              <a:t>controlar</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los</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distintos</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elementos</a:t>
            </a:r>
            <a:r>
              <a:rPr lang="en-US" sz="2400" b="0" i="0" u="none" dirty="0">
                <a:solidFill>
                  <a:schemeClr val="dk1"/>
                </a:solidFill>
                <a:latin typeface="Calibri"/>
                <a:ea typeface="Calibri"/>
                <a:cs typeface="Calibri"/>
                <a:sym typeface="Calibri"/>
              </a:rPr>
              <a:t> de </a:t>
            </a:r>
            <a:r>
              <a:rPr lang="en-US" sz="2400" b="0" i="0" u="none" dirty="0" err="1">
                <a:solidFill>
                  <a:schemeClr val="dk1"/>
                </a:solidFill>
                <a:latin typeface="Calibri"/>
                <a:ea typeface="Calibri"/>
                <a:cs typeface="Calibri"/>
                <a:sym typeface="Calibri"/>
              </a:rPr>
              <a:t>dicha</a:t>
            </a:r>
            <a:r>
              <a:rPr lang="en-US" sz="2400" b="0" i="0" u="none" dirty="0">
                <a:solidFill>
                  <a:schemeClr val="dk1"/>
                </a:solidFill>
                <a:latin typeface="Calibri"/>
                <a:ea typeface="Calibri"/>
                <a:cs typeface="Calibri"/>
                <a:sym typeface="Calibri"/>
              </a:rPr>
              <a:t> </a:t>
            </a:r>
            <a:r>
              <a:rPr lang="en-US" sz="2400" b="0" i="0" u="none" dirty="0" err="1">
                <a:solidFill>
                  <a:schemeClr val="dk1"/>
                </a:solidFill>
                <a:latin typeface="Calibri"/>
                <a:ea typeface="Calibri"/>
                <a:cs typeface="Calibri"/>
                <a:sym typeface="Calibri"/>
              </a:rPr>
              <a:t>página</a:t>
            </a:r>
            <a:r>
              <a:rPr lang="en-US" sz="2400" b="0" i="0" u="none" dirty="0">
                <a:solidFill>
                  <a:schemeClr val="dk1"/>
                </a:solidFill>
                <a:latin typeface="Calibri"/>
                <a:ea typeface="Calibri"/>
                <a:cs typeface="Calibri"/>
                <a:sym typeface="Calibri"/>
              </a:rPr>
              <a:t>.</a:t>
            </a:r>
            <a:endParaRPr sz="2800" dirty="0"/>
          </a:p>
        </p:txBody>
      </p:sp>
      <p:pic>
        <p:nvPicPr>
          <p:cNvPr id="8" name="Google Shape;128;p4"/>
          <p:cNvPicPr preferRelativeResize="0"/>
          <p:nvPr/>
        </p:nvPicPr>
        <p:blipFill rotWithShape="1">
          <a:blip r:embed="rId3">
            <a:alphaModFix/>
          </a:blip>
          <a:srcRect l="25769" t="21667" r="34055" b="34581"/>
          <a:stretch/>
        </p:blipFill>
        <p:spPr>
          <a:xfrm>
            <a:off x="2874627" y="3400950"/>
            <a:ext cx="6442745" cy="3276278"/>
          </a:xfrm>
          <a:prstGeom prst="rect">
            <a:avLst/>
          </a:prstGeom>
          <a:noFill/>
          <a:ln>
            <a:noFill/>
          </a:ln>
        </p:spPr>
      </p:pic>
    </p:spTree>
    <p:extLst>
      <p:ext uri="{BB962C8B-B14F-4D97-AF65-F5344CB8AC3E}">
        <p14:creationId xmlns:p14="http://schemas.microsoft.com/office/powerpoint/2010/main" val="3716372762"/>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115" name="Google Shape;137;p31"/>
          <p:cNvSpPr txBox="1"/>
          <p:nvPr/>
        </p:nvSpPr>
        <p:spPr>
          <a:xfrm>
            <a:off x="926119" y="2371200"/>
            <a:ext cx="9263402"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1219169">
              <a:defRPr sz="5300" b="1">
                <a:solidFill>
                  <a:srgbClr val="FADA54"/>
                </a:solidFill>
                <a:latin typeface="Encode Sans"/>
                <a:ea typeface="Encode Sans"/>
                <a:cs typeface="Encode Sans"/>
                <a:sym typeface="Encode Sans"/>
              </a:defRPr>
            </a:pPr>
            <a:r>
              <a:t>#YoProgramo</a:t>
            </a:r>
          </a:p>
          <a:p>
            <a:pPr defTabSz="1219169">
              <a:defRPr sz="3200">
                <a:solidFill>
                  <a:srgbClr val="FFFFFF"/>
                </a:solidFill>
                <a:latin typeface="Encode Sans"/>
                <a:ea typeface="Encode Sans"/>
                <a:cs typeface="Encode Sans"/>
                <a:sym typeface="Encode Sans"/>
              </a:defRPr>
            </a:pPr>
            <a:r>
              <a:t>(Programador Full Stack Web Jr.)</a:t>
            </a:r>
          </a:p>
        </p:txBody>
      </p:sp>
      <p:pic>
        <p:nvPicPr>
          <p:cNvPr id="116" name="Google Shape;138;p31" descr="Google Shape;138;p31"/>
          <p:cNvPicPr>
            <a:picLocks noChangeAspect="1"/>
          </p:cNvPicPr>
          <p:nvPr/>
        </p:nvPicPr>
        <p:blipFill>
          <a:blip r:embed="rId2"/>
          <a:stretch>
            <a:fillRect/>
          </a:stretch>
        </p:blipFill>
        <p:spPr>
          <a:xfrm>
            <a:off x="959327" y="5559933"/>
            <a:ext cx="1900934" cy="657701"/>
          </a:xfrm>
          <a:prstGeom prst="rect">
            <a:avLst/>
          </a:prstGeom>
          <a:ln w="12700">
            <a:miter lim="400000"/>
          </a:ln>
        </p:spPr>
      </p:pic>
      <p:sp>
        <p:nvSpPr>
          <p:cNvPr id="117" name="Google Shape;139;p31"/>
          <p:cNvSpPr/>
          <p:nvPr/>
        </p:nvSpPr>
        <p:spPr>
          <a:xfrm flipH="1" flipV="1">
            <a:off x="959347" y="4522684"/>
            <a:ext cx="2529201" cy="3201"/>
          </a:xfrm>
          <a:prstGeom prst="line">
            <a:avLst/>
          </a:prstGeom>
          <a:ln>
            <a:solidFill>
              <a:srgbClr val="F2F2F2"/>
            </a:solidFill>
          </a:ln>
        </p:spPr>
        <p:txBody>
          <a:bodyPr lIns="45719" rIns="45719"/>
          <a:lstStyle/>
          <a:p>
            <a:endParaRPr/>
          </a:p>
        </p:txBody>
      </p:sp>
      <p:pic>
        <p:nvPicPr>
          <p:cNvPr id="118" name="Google Shape;5922;g9aee52a20c_0_2718" descr="Google Shape;5922;g9aee52a20c_0_2718"/>
          <p:cNvPicPr>
            <a:picLocks noChangeAspect="1"/>
          </p:cNvPicPr>
          <p:nvPr/>
        </p:nvPicPr>
        <p:blipFill>
          <a:blip r:embed="rId3"/>
          <a:srcRect r="50629"/>
          <a:stretch>
            <a:fillRect/>
          </a:stretch>
        </p:blipFill>
        <p:spPr>
          <a:xfrm>
            <a:off x="3055661" y="5377669"/>
            <a:ext cx="1395838" cy="1022226"/>
          </a:xfrm>
          <a:prstGeom prst="rect">
            <a:avLst/>
          </a:prstGeom>
          <a:ln w="12700">
            <a:miter lim="400000"/>
          </a:ln>
        </p:spPr>
      </p:pic>
      <p:pic>
        <p:nvPicPr>
          <p:cNvPr id="119" name="Imagen 5" descr="Imagen 5"/>
          <p:cNvPicPr>
            <a:picLocks noChangeAspect="1"/>
          </p:cNvPicPr>
          <p:nvPr/>
        </p:nvPicPr>
        <p:blipFill>
          <a:blip r:embed="rId4"/>
          <a:stretch>
            <a:fillRect/>
          </a:stretch>
        </p:blipFill>
        <p:spPr>
          <a:xfrm>
            <a:off x="4752818" y="5669707"/>
            <a:ext cx="1343182" cy="43815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DOM</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8" name="Google Shape;133;p5"/>
          <p:cNvSpPr txBox="1">
            <a:spLocks noGrp="1"/>
          </p:cNvSpPr>
          <p:nvPr>
            <p:ph type="title"/>
          </p:nvPr>
        </p:nvSpPr>
        <p:spPr>
          <a:xfrm rot="-5400000">
            <a:off x="-1762918" y="3722209"/>
            <a:ext cx="4966271" cy="1122315"/>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DOM</a:t>
            </a:r>
            <a:endParaRPr/>
          </a:p>
        </p:txBody>
      </p:sp>
      <p:sp>
        <p:nvSpPr>
          <p:cNvPr id="9" name="Google Shape;134;p5"/>
          <p:cNvSpPr txBox="1">
            <a:spLocks noGrp="1"/>
          </p:cNvSpPr>
          <p:nvPr>
            <p:ph type="body" idx="1"/>
          </p:nvPr>
        </p:nvSpPr>
        <p:spPr>
          <a:xfrm>
            <a:off x="1901128" y="1930405"/>
            <a:ext cx="9682814" cy="48360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2800" b="0" i="0" u="none" dirty="0">
                <a:solidFill>
                  <a:schemeClr val="dk1"/>
                </a:solidFill>
                <a:latin typeface="Calibri"/>
                <a:ea typeface="Calibri"/>
                <a:cs typeface="Calibri"/>
                <a:sym typeface="Calibri"/>
              </a:rPr>
              <a:t>Define:</a:t>
            </a:r>
            <a:endParaRPr sz="2800" dirty="0"/>
          </a:p>
          <a:p>
            <a:pPr marL="0" marR="0" lvl="0" indent="-203200" algn="l"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Los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HTML </a:t>
            </a:r>
            <a:r>
              <a:rPr lang="en-US" sz="2800" b="0" i="0" u="none" dirty="0" err="1">
                <a:solidFill>
                  <a:schemeClr val="dk1"/>
                </a:solidFill>
                <a:latin typeface="Calibri"/>
                <a:ea typeface="Calibri"/>
                <a:cs typeface="Calibri"/>
                <a:sym typeface="Calibri"/>
              </a:rPr>
              <a:t>como</a:t>
            </a:r>
            <a:r>
              <a:rPr lang="en-US" sz="2800" b="0" i="0" u="none" dirty="0">
                <a:solidFill>
                  <a:schemeClr val="dk1"/>
                </a:solidFill>
                <a:latin typeface="Calibri"/>
                <a:ea typeface="Calibri"/>
                <a:cs typeface="Calibri"/>
                <a:sym typeface="Calibri"/>
              </a:rPr>
              <a:t> </a:t>
            </a:r>
            <a:r>
              <a:rPr lang="en-US" sz="2800" b="1" i="0" u="none" dirty="0" err="1">
                <a:solidFill>
                  <a:schemeClr val="dk1"/>
                </a:solidFill>
                <a:latin typeface="Calibri"/>
                <a:ea typeface="Calibri"/>
                <a:cs typeface="Calibri"/>
                <a:sym typeface="Calibri"/>
              </a:rPr>
              <a:t>objetos</a:t>
            </a:r>
            <a:r>
              <a:rPr lang="en-US" sz="2800" b="0" i="0" u="none" dirty="0">
                <a:solidFill>
                  <a:schemeClr val="dk1"/>
                </a:solidFill>
                <a:latin typeface="Calibri"/>
                <a:ea typeface="Calibri"/>
                <a:cs typeface="Calibri"/>
                <a:sym typeface="Calibri"/>
              </a:rPr>
              <a:t>.</a:t>
            </a:r>
            <a:endParaRPr sz="2800" dirty="0"/>
          </a:p>
          <a:p>
            <a:pPr marL="0" marR="0" lvl="0" indent="-203200" algn="l"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Las </a:t>
            </a:r>
            <a:r>
              <a:rPr lang="en-US" sz="2800" b="1" i="0" u="none" dirty="0" err="1">
                <a:solidFill>
                  <a:schemeClr val="dk1"/>
                </a:solidFill>
                <a:latin typeface="Calibri"/>
                <a:ea typeface="Calibri"/>
                <a:cs typeface="Calibri"/>
                <a:sym typeface="Calibri"/>
              </a:rPr>
              <a:t>propiedades</a:t>
            </a:r>
            <a:r>
              <a:rPr lang="en-US" sz="2800" b="0" i="0" u="none" dirty="0">
                <a:solidFill>
                  <a:schemeClr val="dk1"/>
                </a:solidFill>
                <a:latin typeface="Calibri"/>
                <a:ea typeface="Calibri"/>
                <a:cs typeface="Calibri"/>
                <a:sym typeface="Calibri"/>
              </a:rPr>
              <a:t> de </a:t>
            </a:r>
            <a:r>
              <a:rPr lang="en-US" sz="2800" b="0" i="0" u="none" dirty="0" err="1">
                <a:solidFill>
                  <a:schemeClr val="dk1"/>
                </a:solidFill>
                <a:latin typeface="Calibri"/>
                <a:ea typeface="Calibri"/>
                <a:cs typeface="Calibri"/>
                <a:sym typeface="Calibri"/>
              </a:rPr>
              <a:t>todos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los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HTML. </a:t>
            </a:r>
            <a:endParaRPr sz="2800" dirty="0"/>
          </a:p>
          <a:p>
            <a:pPr marL="0" marR="0" lvl="0" indent="-203200" algn="l"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Los </a:t>
            </a:r>
            <a:r>
              <a:rPr lang="en-US" sz="2800" b="1" i="0" u="none" dirty="0" err="1">
                <a:solidFill>
                  <a:schemeClr val="dk1"/>
                </a:solidFill>
                <a:latin typeface="Calibri"/>
                <a:ea typeface="Calibri"/>
                <a:cs typeface="Calibri"/>
                <a:sym typeface="Calibri"/>
              </a:rPr>
              <a:t>métodos</a:t>
            </a:r>
            <a:r>
              <a:rPr lang="en-US" sz="2800" b="0" i="0" u="none" dirty="0">
                <a:solidFill>
                  <a:schemeClr val="dk1"/>
                </a:solidFill>
                <a:latin typeface="Calibri"/>
                <a:ea typeface="Calibri"/>
                <a:cs typeface="Calibri"/>
                <a:sym typeface="Calibri"/>
              </a:rPr>
              <a:t> para </a:t>
            </a:r>
            <a:r>
              <a:rPr lang="en-US" sz="2800" b="0" i="0" u="none" dirty="0" err="1">
                <a:solidFill>
                  <a:schemeClr val="dk1"/>
                </a:solidFill>
                <a:latin typeface="Calibri"/>
                <a:ea typeface="Calibri"/>
                <a:cs typeface="Calibri"/>
                <a:sym typeface="Calibri"/>
              </a:rPr>
              <a:t>acceder</a:t>
            </a:r>
            <a:r>
              <a:rPr lang="en-US" sz="2800" b="0" i="0" u="none" dirty="0">
                <a:solidFill>
                  <a:schemeClr val="dk1"/>
                </a:solidFill>
                <a:latin typeface="Calibri"/>
                <a:ea typeface="Calibri"/>
                <a:cs typeface="Calibri"/>
                <a:sym typeface="Calibri"/>
              </a:rPr>
              <a:t> a </a:t>
            </a:r>
            <a:r>
              <a:rPr lang="en-US" sz="2800" b="0" i="0" u="none" dirty="0" err="1">
                <a:solidFill>
                  <a:schemeClr val="dk1"/>
                </a:solidFill>
                <a:latin typeface="Calibri"/>
                <a:ea typeface="Calibri"/>
                <a:cs typeface="Calibri"/>
                <a:sym typeface="Calibri"/>
              </a:rPr>
              <a:t>todos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los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a:t>
            </a:r>
            <a:endParaRPr sz="2800" dirty="0"/>
          </a:p>
          <a:p>
            <a:pPr marL="0" marR="0" lvl="0" indent="-203200" algn="l"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Los </a:t>
            </a:r>
            <a:r>
              <a:rPr lang="en-US" sz="2800" b="1" i="0" u="none" dirty="0" err="1">
                <a:solidFill>
                  <a:schemeClr val="dk1"/>
                </a:solidFill>
                <a:latin typeface="Calibri"/>
                <a:ea typeface="Calibri"/>
                <a:cs typeface="Calibri"/>
                <a:sym typeface="Calibri"/>
              </a:rPr>
              <a:t>eventos</a:t>
            </a:r>
            <a:r>
              <a:rPr lang="en-US" sz="2800" b="0" i="0" u="none" dirty="0">
                <a:solidFill>
                  <a:schemeClr val="dk1"/>
                </a:solidFill>
                <a:latin typeface="Calibri"/>
                <a:ea typeface="Calibri"/>
                <a:cs typeface="Calibri"/>
                <a:sym typeface="Calibri"/>
              </a:rPr>
              <a:t> para </a:t>
            </a:r>
            <a:r>
              <a:rPr lang="en-US" sz="2800" b="0" i="0" u="none" dirty="0" err="1">
                <a:solidFill>
                  <a:schemeClr val="dk1"/>
                </a:solidFill>
                <a:latin typeface="Calibri"/>
                <a:ea typeface="Calibri"/>
                <a:cs typeface="Calibri"/>
                <a:sym typeface="Calibri"/>
              </a:rPr>
              <a:t>todos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los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a:t>
            </a:r>
            <a:endParaRPr sz="2800" dirty="0"/>
          </a:p>
          <a:p>
            <a:pPr marL="0" marR="0" lvl="0" indent="0" algn="l" rtl="0">
              <a:lnSpc>
                <a:spcPct val="100000"/>
              </a:lnSpc>
              <a:spcBef>
                <a:spcPts val="640"/>
              </a:spcBef>
              <a:spcAft>
                <a:spcPts val="0"/>
              </a:spcAft>
              <a:buClr>
                <a:schemeClr val="dk1"/>
              </a:buClr>
              <a:buSzPts val="3200"/>
              <a:buFont typeface="Arial"/>
              <a:buNone/>
            </a:pPr>
            <a:endParaRPr sz="2800" b="0" i="0" u="none" dirty="0">
              <a:solidFill>
                <a:schemeClr val="dk1"/>
              </a:solidFill>
              <a:latin typeface="Calibri"/>
              <a:ea typeface="Calibri"/>
              <a:cs typeface="Calibri"/>
              <a:sym typeface="Calibri"/>
            </a:endParaRPr>
          </a:p>
          <a:p>
            <a:pPr marL="0" marR="0" lvl="0" indent="0" algn="l" rtl="0">
              <a:lnSpc>
                <a:spcPct val="100000"/>
              </a:lnSpc>
              <a:spcBef>
                <a:spcPts val="640"/>
              </a:spcBef>
              <a:spcAft>
                <a:spcPts val="0"/>
              </a:spcAft>
              <a:buClr>
                <a:schemeClr val="dk1"/>
              </a:buClr>
              <a:buSzPts val="3200"/>
              <a:buFont typeface="Arial"/>
              <a:buNone/>
            </a:pPr>
            <a:r>
              <a:rPr lang="en-US" sz="2800" b="0" i="0" u="none" dirty="0">
                <a:solidFill>
                  <a:schemeClr val="dk1"/>
                </a:solidFill>
                <a:latin typeface="Calibri"/>
                <a:ea typeface="Calibri"/>
                <a:cs typeface="Calibri"/>
                <a:sym typeface="Calibri"/>
              </a:rPr>
              <a:t>DOM </a:t>
            </a:r>
            <a:r>
              <a:rPr lang="en-US" sz="2800" b="0" i="0" u="none" dirty="0" err="1">
                <a:solidFill>
                  <a:schemeClr val="dk1"/>
                </a:solidFill>
                <a:latin typeface="Calibri"/>
                <a:ea typeface="Calibri"/>
                <a:cs typeface="Calibri"/>
                <a:sym typeface="Calibri"/>
              </a:rPr>
              <a:t>es</a:t>
            </a:r>
            <a:r>
              <a:rPr lang="en-US" sz="2800" b="0" i="0" u="none" dirty="0">
                <a:solidFill>
                  <a:schemeClr val="dk1"/>
                </a:solidFill>
                <a:latin typeface="Calibri"/>
                <a:ea typeface="Calibri"/>
                <a:cs typeface="Calibri"/>
                <a:sym typeface="Calibri"/>
              </a:rPr>
              <a:t> la forma de </a:t>
            </a:r>
            <a:r>
              <a:rPr lang="en-US" sz="2800" b="0" i="0" u="none" dirty="0" err="1">
                <a:solidFill>
                  <a:schemeClr val="dk1"/>
                </a:solidFill>
                <a:latin typeface="Calibri"/>
                <a:ea typeface="Calibri"/>
                <a:cs typeface="Calibri"/>
                <a:sym typeface="Calibri"/>
              </a:rPr>
              <a:t>obtener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cambiar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agregar</a:t>
            </a:r>
            <a:r>
              <a:rPr lang="en-US" sz="2800" b="0" i="0" u="none" dirty="0">
                <a:solidFill>
                  <a:schemeClr val="dk1"/>
                </a:solidFill>
                <a:latin typeface="Calibri"/>
                <a:ea typeface="Calibri"/>
                <a:cs typeface="Calibri"/>
                <a:sym typeface="Calibri"/>
              </a:rPr>
              <a:t> o </a:t>
            </a:r>
            <a:r>
              <a:rPr lang="en-US" sz="2800" b="0" i="0" u="none" dirty="0" err="1">
                <a:solidFill>
                  <a:schemeClr val="dk1"/>
                </a:solidFill>
                <a:latin typeface="Calibri"/>
                <a:ea typeface="Calibri"/>
                <a:cs typeface="Calibri"/>
                <a:sym typeface="Calibri"/>
              </a:rPr>
              <a:t>borrar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HTML </a:t>
            </a:r>
            <a:endParaRPr sz="2800" dirty="0"/>
          </a:p>
          <a:p>
            <a:pPr marL="342900" marR="0" lvl="0" indent="-139700" algn="l" rtl="0">
              <a:spcBef>
                <a:spcPts val="640"/>
              </a:spcBef>
              <a:spcAft>
                <a:spcPts val="0"/>
              </a:spcAft>
              <a:buClr>
                <a:schemeClr val="dk1"/>
              </a:buClr>
              <a:buSzPts val="3200"/>
              <a:buFont typeface="Arial"/>
              <a:buNone/>
            </a:pPr>
            <a:endParaRPr sz="2800" b="0" i="0"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4657633"/>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419" dirty="0" smtClean="0"/>
              <a:t>Etiqueta HTML</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9" name="Google Shape;432;p70"/>
          <p:cNvSpPr txBox="1"/>
          <p:nvPr/>
        </p:nvSpPr>
        <p:spPr>
          <a:xfrm>
            <a:off x="1703468" y="2824742"/>
            <a:ext cx="8792700" cy="121077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Georgia"/>
              <a:ea typeface="Georgia"/>
              <a:cs typeface="Georgia"/>
              <a:sym typeface="Georgia"/>
            </a:endParaRPr>
          </a:p>
          <a:p>
            <a:pPr marL="0" lvl="0" indent="0" algn="l" rtl="0">
              <a:spcBef>
                <a:spcPts val="0"/>
              </a:spcBef>
              <a:spcAft>
                <a:spcPts val="0"/>
              </a:spcAft>
              <a:buNone/>
            </a:pPr>
            <a:r>
              <a:rPr lang="es-419" sz="2100" dirty="0" smtClean="0">
                <a:solidFill>
                  <a:srgbClr val="222222"/>
                </a:solidFill>
                <a:latin typeface="Georgia"/>
                <a:ea typeface="Georgia"/>
                <a:cs typeface="Georgia"/>
                <a:sym typeface="Georgia"/>
              </a:rPr>
              <a:t>Un </a:t>
            </a:r>
            <a:r>
              <a:rPr lang="es-419" sz="2100" dirty="0">
                <a:solidFill>
                  <a:srgbClr val="222222"/>
                </a:solidFill>
                <a:latin typeface="Georgia"/>
                <a:ea typeface="Georgia"/>
                <a:cs typeface="Georgia"/>
                <a:sym typeface="Georgia"/>
              </a:rPr>
              <a:t>elemento HTML se define mediante una etiqueta de inicio, algo de contenido y una etiqueta de finalización:</a:t>
            </a:r>
            <a:endParaRPr sz="2100" dirty="0">
              <a:solidFill>
                <a:srgbClr val="222222"/>
              </a:solidFill>
              <a:latin typeface="Georgia"/>
              <a:ea typeface="Georgia"/>
              <a:cs typeface="Georgia"/>
              <a:sym typeface="Georgia"/>
            </a:endParaRPr>
          </a:p>
          <a:p>
            <a:pPr marL="914400" lvl="0" indent="457200" algn="l" rtl="0">
              <a:spcBef>
                <a:spcPts val="0"/>
              </a:spcBef>
              <a:spcAft>
                <a:spcPts val="0"/>
              </a:spcAft>
              <a:buNone/>
            </a:pPr>
            <a:endParaRPr sz="2100" dirty="0">
              <a:solidFill>
                <a:srgbClr val="222222"/>
              </a:solidFill>
              <a:latin typeface="Georgia"/>
              <a:ea typeface="Georgia"/>
              <a:cs typeface="Georgia"/>
              <a:sym typeface="Georgia"/>
            </a:endParaRPr>
          </a:p>
        </p:txBody>
      </p:sp>
      <p:pic>
        <p:nvPicPr>
          <p:cNvPr id="10" name="Google Shape;433;p70"/>
          <p:cNvPicPr preferRelativeResize="0"/>
          <p:nvPr/>
        </p:nvPicPr>
        <p:blipFill>
          <a:blip r:embed="rId3">
            <a:alphaModFix/>
          </a:blip>
          <a:stretch>
            <a:fillRect/>
          </a:stretch>
        </p:blipFill>
        <p:spPr>
          <a:xfrm>
            <a:off x="5982891" y="4157962"/>
            <a:ext cx="4513277" cy="2407444"/>
          </a:xfrm>
          <a:prstGeom prst="rect">
            <a:avLst/>
          </a:prstGeom>
          <a:noFill/>
          <a:ln>
            <a:noFill/>
          </a:ln>
        </p:spPr>
      </p:pic>
      <p:sp>
        <p:nvSpPr>
          <p:cNvPr id="11" name="Rectangle 10"/>
          <p:cNvSpPr/>
          <p:nvPr/>
        </p:nvSpPr>
        <p:spPr>
          <a:xfrm>
            <a:off x="2604310" y="2055967"/>
            <a:ext cx="6991016" cy="646331"/>
          </a:xfrm>
          <a:prstGeom prst="rect">
            <a:avLst/>
          </a:prstGeom>
        </p:spPr>
        <p:txBody>
          <a:bodyPr wrap="none">
            <a:spAutoFit/>
          </a:bodyPr>
          <a:lstStyle/>
          <a:p>
            <a:pPr lvl="0"/>
            <a:r>
              <a:rPr lang="es-419" sz="3600" b="1" dirty="0">
                <a:solidFill>
                  <a:srgbClr val="134F5C"/>
                </a:solidFill>
                <a:latin typeface="Georgia"/>
                <a:ea typeface="Georgia"/>
                <a:cs typeface="Georgia"/>
                <a:sym typeface="Georgia"/>
              </a:rPr>
              <a:t>¿Qué es un elemento HTML?</a:t>
            </a:r>
          </a:p>
        </p:txBody>
      </p:sp>
      <p:sp>
        <p:nvSpPr>
          <p:cNvPr id="2" name="Rectangle 1"/>
          <p:cNvSpPr/>
          <p:nvPr/>
        </p:nvSpPr>
        <p:spPr>
          <a:xfrm>
            <a:off x="562026" y="4257082"/>
            <a:ext cx="4480714" cy="2185214"/>
          </a:xfrm>
          <a:prstGeom prst="rect">
            <a:avLst/>
          </a:prstGeom>
        </p:spPr>
        <p:txBody>
          <a:bodyPr wrap="none">
            <a:spAutoFit/>
          </a:bodyPr>
          <a:lstStyle/>
          <a:p>
            <a:r>
              <a:rPr lang="es-419" sz="3600" b="1" dirty="0" smtClean="0"/>
              <a:t>Los </a:t>
            </a:r>
            <a:r>
              <a:rPr lang="es-419" sz="3600" b="1" dirty="0" err="1" smtClean="0"/>
              <a:t>cheatsheet</a:t>
            </a:r>
            <a:r>
              <a:rPr lang="es-419" sz="3600" b="1" dirty="0" smtClean="0"/>
              <a:t> </a:t>
            </a:r>
          </a:p>
          <a:p>
            <a:endParaRPr lang="es-AR" sz="2400" b="1" dirty="0" smtClean="0">
              <a:hlinkClick r:id="rId4"/>
            </a:endParaRPr>
          </a:p>
          <a:p>
            <a:r>
              <a:rPr lang="es-AR" dirty="0" smtClean="0">
                <a:hlinkClick r:id="rId4"/>
              </a:rPr>
              <a:t>https</a:t>
            </a:r>
            <a:r>
              <a:rPr lang="es-AR" dirty="0">
                <a:hlinkClick r:id="rId4"/>
              </a:rPr>
              <a:t>://htmlcheatsheet.com</a:t>
            </a:r>
            <a:r>
              <a:rPr lang="es-AR" dirty="0" smtClean="0">
                <a:hlinkClick r:id="rId4"/>
              </a:rPr>
              <a:t>/</a:t>
            </a:r>
            <a:endParaRPr lang="es-AR" dirty="0" smtClean="0"/>
          </a:p>
          <a:p>
            <a:endParaRPr lang="es-419" dirty="0"/>
          </a:p>
          <a:p>
            <a:r>
              <a:rPr lang="es-AR" dirty="0">
                <a:hlinkClick r:id="rId5"/>
              </a:rPr>
              <a:t>https://html.com/blog/html-5-cheat-sheets</a:t>
            </a:r>
            <a:r>
              <a:rPr lang="es-AR" dirty="0" smtClean="0">
                <a:hlinkClick r:id="rId5"/>
              </a:rPr>
              <a:t>/</a:t>
            </a:r>
            <a:endParaRPr lang="es-AR" dirty="0" smtClean="0"/>
          </a:p>
          <a:p>
            <a:endParaRPr lang="es-AR" dirty="0"/>
          </a:p>
        </p:txBody>
      </p:sp>
    </p:spTree>
    <p:extLst>
      <p:ext uri="{BB962C8B-B14F-4D97-AF65-F5344CB8AC3E}">
        <p14:creationId xmlns:p14="http://schemas.microsoft.com/office/powerpoint/2010/main" val="684060503"/>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419" dirty="0" smtClean="0"/>
              <a:t>&lt;div&gt;</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439;p71"/>
          <p:cNvSpPr txBox="1"/>
          <p:nvPr/>
        </p:nvSpPr>
        <p:spPr>
          <a:xfrm>
            <a:off x="562027" y="2824858"/>
            <a:ext cx="11021914" cy="146807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2000" dirty="0" smtClean="0"/>
              <a:t>El </a:t>
            </a:r>
            <a:r>
              <a:rPr lang="es-419" sz="2000" dirty="0"/>
              <a:t>elemento &lt;div&gt; es comúnmente usado como contenedor para otros elementos HTML.</a:t>
            </a:r>
            <a:endParaRPr sz="2000" dirty="0"/>
          </a:p>
          <a:p>
            <a:pPr marL="0" lvl="0" indent="0" algn="l" rtl="0">
              <a:lnSpc>
                <a:spcPct val="115000"/>
              </a:lnSpc>
              <a:spcBef>
                <a:spcPts val="600"/>
              </a:spcBef>
              <a:spcAft>
                <a:spcPts val="600"/>
              </a:spcAft>
              <a:buNone/>
            </a:pPr>
            <a:r>
              <a:rPr lang="es-419" sz="2000" dirty="0" smtClean="0"/>
              <a:t>En </a:t>
            </a:r>
            <a:r>
              <a:rPr lang="es-419" sz="2000" dirty="0"/>
              <a:t>conjunto con CSS, </a:t>
            </a:r>
            <a:r>
              <a:rPr lang="es-419" sz="2000" dirty="0" smtClean="0"/>
              <a:t>el </a:t>
            </a:r>
            <a:r>
              <a:rPr lang="es-419" sz="2000" dirty="0"/>
              <a:t>elemento &lt;div&gt; puede ser usado para agregar formato a un bloque de contenido.</a:t>
            </a:r>
            <a:endParaRPr sz="2000" dirty="0"/>
          </a:p>
        </p:txBody>
      </p:sp>
      <p:pic>
        <p:nvPicPr>
          <p:cNvPr id="8" name="Google Shape;440;p71"/>
          <p:cNvPicPr preferRelativeResize="0"/>
          <p:nvPr/>
        </p:nvPicPr>
        <p:blipFill rotWithShape="1">
          <a:blip r:embed="rId3">
            <a:alphaModFix/>
          </a:blip>
          <a:srcRect t="33114"/>
          <a:stretch/>
        </p:blipFill>
        <p:spPr>
          <a:xfrm>
            <a:off x="3368748" y="4469440"/>
            <a:ext cx="5710904" cy="2153651"/>
          </a:xfrm>
          <a:prstGeom prst="rect">
            <a:avLst/>
          </a:prstGeom>
          <a:noFill/>
          <a:ln w="38100" cap="flat" cmpd="sng">
            <a:solidFill>
              <a:schemeClr val="dk2"/>
            </a:solidFill>
            <a:prstDash val="dash"/>
            <a:round/>
            <a:headEnd type="none" w="sm" len="sm"/>
            <a:tailEnd type="none" w="sm" len="sm"/>
          </a:ln>
        </p:spPr>
      </p:pic>
      <p:sp>
        <p:nvSpPr>
          <p:cNvPr id="9" name="Rectangle 8"/>
          <p:cNvSpPr/>
          <p:nvPr/>
        </p:nvSpPr>
        <p:spPr>
          <a:xfrm>
            <a:off x="4036431" y="1922259"/>
            <a:ext cx="4108817" cy="737574"/>
          </a:xfrm>
          <a:prstGeom prst="rect">
            <a:avLst/>
          </a:prstGeom>
        </p:spPr>
        <p:txBody>
          <a:bodyPr wrap="none">
            <a:spAutoFit/>
          </a:bodyPr>
          <a:lstStyle/>
          <a:p>
            <a:pPr lvl="0">
              <a:lnSpc>
                <a:spcPct val="130000"/>
              </a:lnSpc>
            </a:pPr>
            <a:r>
              <a:rPr lang="es-419" sz="3600" b="1" dirty="0">
                <a:solidFill>
                  <a:srgbClr val="073763"/>
                </a:solidFill>
              </a:rPr>
              <a:t>El elemento &lt;div&gt;</a:t>
            </a:r>
          </a:p>
        </p:txBody>
      </p:sp>
    </p:spTree>
    <p:extLst>
      <p:ext uri="{BB962C8B-B14F-4D97-AF65-F5344CB8AC3E}">
        <p14:creationId xmlns:p14="http://schemas.microsoft.com/office/powerpoint/2010/main" val="262762681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&lt;a&gt;</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Google Shape;446;p72"/>
          <p:cNvSpPr txBox="1"/>
          <p:nvPr/>
        </p:nvSpPr>
        <p:spPr>
          <a:xfrm>
            <a:off x="2575462" y="2719667"/>
            <a:ext cx="6069600" cy="6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750">
                <a:solidFill>
                  <a:schemeClr val="dk1"/>
                </a:solidFill>
                <a:highlight>
                  <a:srgbClr val="FFFFFF"/>
                </a:highlight>
                <a:latin typeface="Georgia"/>
                <a:ea typeface="Georgia"/>
                <a:cs typeface="Georgia"/>
                <a:sym typeface="Georgia"/>
              </a:rPr>
              <a:t>Links definidos por el tag </a:t>
            </a:r>
            <a:r>
              <a:rPr lang="es-419" sz="1800">
                <a:solidFill>
                  <a:srgbClr val="DC143C"/>
                </a:solidFill>
                <a:highlight>
                  <a:srgbClr val="F1F1F1"/>
                </a:highlight>
                <a:latin typeface="Georgia"/>
                <a:ea typeface="Georgia"/>
                <a:cs typeface="Georgia"/>
                <a:sym typeface="Georgia"/>
              </a:rPr>
              <a:t>&lt;a&gt;</a:t>
            </a:r>
            <a:r>
              <a:rPr lang="es-419" sz="1750">
                <a:solidFill>
                  <a:schemeClr val="dk1"/>
                </a:solidFill>
                <a:highlight>
                  <a:srgbClr val="FFFFFF"/>
                </a:highlight>
                <a:latin typeface="Georgia"/>
                <a:ea typeface="Georgia"/>
                <a:cs typeface="Georgia"/>
                <a:sym typeface="Georgia"/>
              </a:rPr>
              <a:t>:</a:t>
            </a:r>
            <a:endParaRPr sz="2000">
              <a:latin typeface="Georgia"/>
              <a:ea typeface="Georgia"/>
              <a:cs typeface="Georgia"/>
              <a:sym typeface="Georgia"/>
            </a:endParaRPr>
          </a:p>
        </p:txBody>
      </p:sp>
      <p:pic>
        <p:nvPicPr>
          <p:cNvPr id="7" name="Google Shape;447;p72"/>
          <p:cNvPicPr preferRelativeResize="0"/>
          <p:nvPr/>
        </p:nvPicPr>
        <p:blipFill rotWithShape="1">
          <a:blip r:embed="rId3">
            <a:alphaModFix/>
          </a:blip>
          <a:srcRect t="25595"/>
          <a:stretch/>
        </p:blipFill>
        <p:spPr>
          <a:xfrm>
            <a:off x="2707989" y="3374163"/>
            <a:ext cx="4985651" cy="1676681"/>
          </a:xfrm>
          <a:prstGeom prst="rect">
            <a:avLst/>
          </a:prstGeom>
          <a:noFill/>
          <a:ln w="38100" cap="flat" cmpd="sng">
            <a:solidFill>
              <a:schemeClr val="dk2"/>
            </a:solidFill>
            <a:prstDash val="lgDash"/>
            <a:round/>
            <a:headEnd type="none" w="sm" len="sm"/>
            <a:tailEnd type="none" w="sm" len="sm"/>
          </a:ln>
        </p:spPr>
      </p:pic>
      <p:pic>
        <p:nvPicPr>
          <p:cNvPr id="8" name="Google Shape;448;p72"/>
          <p:cNvPicPr preferRelativeResize="0"/>
          <p:nvPr/>
        </p:nvPicPr>
        <p:blipFill>
          <a:blip r:embed="rId4">
            <a:alphaModFix/>
          </a:blip>
          <a:stretch>
            <a:fillRect/>
          </a:stretch>
        </p:blipFill>
        <p:spPr>
          <a:xfrm>
            <a:off x="7006938" y="5159855"/>
            <a:ext cx="3322275" cy="1461806"/>
          </a:xfrm>
          <a:prstGeom prst="rect">
            <a:avLst/>
          </a:prstGeom>
          <a:noFill/>
          <a:ln w="38100" cap="flat" cmpd="sng">
            <a:solidFill>
              <a:schemeClr val="dk2"/>
            </a:solidFill>
            <a:prstDash val="solid"/>
            <a:round/>
            <a:headEnd type="none" w="sm" len="sm"/>
            <a:tailEnd type="none" w="sm" len="sm"/>
          </a:ln>
        </p:spPr>
      </p:pic>
      <p:sp>
        <p:nvSpPr>
          <p:cNvPr id="9" name="Google Shape;449;p72"/>
          <p:cNvSpPr/>
          <p:nvPr/>
        </p:nvSpPr>
        <p:spPr>
          <a:xfrm rot="5255870">
            <a:off x="7779329" y="3920490"/>
            <a:ext cx="1102269" cy="1327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0;p72"/>
          <p:cNvSpPr/>
          <p:nvPr/>
        </p:nvSpPr>
        <p:spPr>
          <a:xfrm>
            <a:off x="3898283" y="4480228"/>
            <a:ext cx="3679500" cy="190104"/>
          </a:xfrm>
          <a:prstGeom prst="roundRect">
            <a:avLst>
              <a:gd name="adj" fmla="val 16667"/>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p72"/>
          <p:cNvSpPr txBox="1"/>
          <p:nvPr/>
        </p:nvSpPr>
        <p:spPr>
          <a:xfrm>
            <a:off x="4860388" y="1962159"/>
            <a:ext cx="3784674" cy="677751"/>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s-419" sz="3600" b="1" dirty="0">
                <a:solidFill>
                  <a:srgbClr val="073763"/>
                </a:solidFill>
              </a:rPr>
              <a:t>El elemento &lt;a&gt; </a:t>
            </a:r>
            <a:endParaRPr sz="3600" dirty="0"/>
          </a:p>
        </p:txBody>
      </p:sp>
      <p:sp>
        <p:nvSpPr>
          <p:cNvPr id="12" name="Google Shape;452;p72"/>
          <p:cNvSpPr txBox="1"/>
          <p:nvPr/>
        </p:nvSpPr>
        <p:spPr>
          <a:xfrm>
            <a:off x="562026" y="5529135"/>
            <a:ext cx="5882559" cy="7232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750" dirty="0">
                <a:solidFill>
                  <a:schemeClr val="dk1"/>
                </a:solidFill>
              </a:rPr>
              <a:t>Un link no sólo puede ser texto sino que cualquier elemento HTML puede ser un enlace.</a:t>
            </a:r>
            <a:endParaRPr sz="900" dirty="0"/>
          </a:p>
        </p:txBody>
      </p:sp>
    </p:spTree>
    <p:extLst>
      <p:ext uri="{BB962C8B-B14F-4D97-AF65-F5344CB8AC3E}">
        <p14:creationId xmlns:p14="http://schemas.microsoft.com/office/powerpoint/2010/main" val="3417114989"/>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HTML</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Google Shape;508;p78"/>
          <p:cNvSpPr txBox="1"/>
          <p:nvPr/>
        </p:nvSpPr>
        <p:spPr>
          <a:xfrm>
            <a:off x="1681970" y="3205393"/>
            <a:ext cx="8814198" cy="340191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800" dirty="0" smtClean="0"/>
              <a:t>Los </a:t>
            </a:r>
            <a:r>
              <a:rPr lang="es-419" sz="1800" dirty="0"/>
              <a:t>atributos proveen información adicional a los elementos HTML</a:t>
            </a:r>
            <a:r>
              <a:rPr lang="es-419" sz="1800" dirty="0" smtClean="0"/>
              <a:t>.</a:t>
            </a:r>
          </a:p>
          <a:p>
            <a:pPr marL="0" lvl="0" indent="0" algn="l" rtl="0">
              <a:lnSpc>
                <a:spcPct val="115000"/>
              </a:lnSpc>
              <a:spcBef>
                <a:spcPts val="0"/>
              </a:spcBef>
              <a:spcAft>
                <a:spcPts val="0"/>
              </a:spcAft>
              <a:buNone/>
            </a:pPr>
            <a:endParaRPr sz="1800" dirty="0"/>
          </a:p>
          <a:p>
            <a:pPr marL="939800" lvl="0" indent="-390525" algn="l" rtl="0">
              <a:lnSpc>
                <a:spcPct val="115000"/>
              </a:lnSpc>
              <a:spcBef>
                <a:spcPts val="0"/>
              </a:spcBef>
              <a:spcAft>
                <a:spcPts val="0"/>
              </a:spcAft>
              <a:buClr>
                <a:srgbClr val="000000"/>
              </a:buClr>
              <a:buSzPts val="2550"/>
              <a:buChar char="●"/>
            </a:pPr>
            <a:r>
              <a:rPr lang="es-419" sz="1800" dirty="0"/>
              <a:t>Todos los elementos HTML pueden tener atributos</a:t>
            </a:r>
            <a:r>
              <a:rPr lang="es-419" sz="1800" dirty="0" smtClean="0"/>
              <a:t>.</a:t>
            </a:r>
          </a:p>
          <a:p>
            <a:pPr marL="939800" lvl="0" indent="-390525" algn="l" rtl="0">
              <a:lnSpc>
                <a:spcPct val="115000"/>
              </a:lnSpc>
              <a:spcBef>
                <a:spcPts val="0"/>
              </a:spcBef>
              <a:spcAft>
                <a:spcPts val="0"/>
              </a:spcAft>
              <a:buClr>
                <a:srgbClr val="000000"/>
              </a:buClr>
              <a:buSzPts val="2550"/>
              <a:buChar char="●"/>
            </a:pPr>
            <a:endParaRPr sz="1800" dirty="0"/>
          </a:p>
          <a:p>
            <a:pPr marL="939800" lvl="0" indent="-390525" algn="l" rtl="0">
              <a:lnSpc>
                <a:spcPct val="115000"/>
              </a:lnSpc>
              <a:spcBef>
                <a:spcPts val="0"/>
              </a:spcBef>
              <a:spcAft>
                <a:spcPts val="0"/>
              </a:spcAft>
              <a:buClr>
                <a:srgbClr val="000000"/>
              </a:buClr>
              <a:buSzPts val="2550"/>
              <a:buChar char="●"/>
            </a:pPr>
            <a:r>
              <a:rPr lang="es-419" sz="1800" dirty="0"/>
              <a:t>Los atributos proveen información adicional acerca de un elemento</a:t>
            </a:r>
            <a:r>
              <a:rPr lang="es-419" sz="1800" dirty="0" smtClean="0"/>
              <a:t>.</a:t>
            </a:r>
          </a:p>
          <a:p>
            <a:pPr marL="939800" lvl="0" indent="-390525" algn="l" rtl="0">
              <a:lnSpc>
                <a:spcPct val="115000"/>
              </a:lnSpc>
              <a:spcBef>
                <a:spcPts val="0"/>
              </a:spcBef>
              <a:spcAft>
                <a:spcPts val="0"/>
              </a:spcAft>
              <a:buClr>
                <a:srgbClr val="000000"/>
              </a:buClr>
              <a:buSzPts val="2550"/>
              <a:buChar char="●"/>
            </a:pPr>
            <a:endParaRPr sz="1800" dirty="0"/>
          </a:p>
          <a:p>
            <a:pPr marL="939800" lvl="0" indent="-390525" algn="l" rtl="0">
              <a:lnSpc>
                <a:spcPct val="115000"/>
              </a:lnSpc>
              <a:spcBef>
                <a:spcPts val="0"/>
              </a:spcBef>
              <a:spcAft>
                <a:spcPts val="0"/>
              </a:spcAft>
              <a:buClr>
                <a:srgbClr val="000000"/>
              </a:buClr>
              <a:buSzPts val="2550"/>
              <a:buChar char="●"/>
            </a:pPr>
            <a:r>
              <a:rPr lang="es-419" sz="1800" dirty="0"/>
              <a:t>Los atributos siempre están especificados en la etiqueta de apertura</a:t>
            </a:r>
            <a:r>
              <a:rPr lang="es-419" sz="1800" dirty="0" smtClean="0"/>
              <a:t>.</a:t>
            </a:r>
          </a:p>
          <a:p>
            <a:pPr marL="939800" lvl="0" indent="-390525" algn="l" rtl="0">
              <a:lnSpc>
                <a:spcPct val="115000"/>
              </a:lnSpc>
              <a:spcBef>
                <a:spcPts val="0"/>
              </a:spcBef>
              <a:spcAft>
                <a:spcPts val="0"/>
              </a:spcAft>
              <a:buClr>
                <a:srgbClr val="000000"/>
              </a:buClr>
              <a:buSzPts val="2550"/>
              <a:buChar char="●"/>
            </a:pPr>
            <a:endParaRPr sz="1800" dirty="0"/>
          </a:p>
          <a:p>
            <a:pPr marL="939800" lvl="0" indent="-390525" algn="l" rtl="0">
              <a:lnSpc>
                <a:spcPct val="115000"/>
              </a:lnSpc>
              <a:spcBef>
                <a:spcPts val="0"/>
              </a:spcBef>
              <a:spcAft>
                <a:spcPts val="0"/>
              </a:spcAft>
              <a:buClr>
                <a:srgbClr val="000000"/>
              </a:buClr>
              <a:buSzPts val="2550"/>
              <a:buChar char="●"/>
            </a:pPr>
            <a:r>
              <a:rPr lang="es-419" sz="1800" dirty="0"/>
              <a:t>Los atributos están definidos por el par nombre/valor como por ejemplo nombre = "valor"</a:t>
            </a:r>
            <a:endParaRPr sz="1800" dirty="0"/>
          </a:p>
        </p:txBody>
      </p:sp>
      <p:sp>
        <p:nvSpPr>
          <p:cNvPr id="7" name="Rectangle 6"/>
          <p:cNvSpPr/>
          <p:nvPr/>
        </p:nvSpPr>
        <p:spPr>
          <a:xfrm>
            <a:off x="4131269" y="2062307"/>
            <a:ext cx="3647152" cy="646331"/>
          </a:xfrm>
          <a:prstGeom prst="rect">
            <a:avLst/>
          </a:prstGeom>
        </p:spPr>
        <p:txBody>
          <a:bodyPr wrap="none">
            <a:spAutoFit/>
          </a:bodyPr>
          <a:lstStyle/>
          <a:p>
            <a:r>
              <a:rPr lang="es-419" sz="3600" b="1" dirty="0">
                <a:solidFill>
                  <a:srgbClr val="073763"/>
                </a:solidFill>
              </a:rPr>
              <a:t>Atributos HTML</a:t>
            </a:r>
            <a:endParaRPr lang="es-AR" sz="3600" dirty="0"/>
          </a:p>
        </p:txBody>
      </p:sp>
    </p:spTree>
    <p:extLst>
      <p:ext uri="{BB962C8B-B14F-4D97-AF65-F5344CB8AC3E}">
        <p14:creationId xmlns:p14="http://schemas.microsoft.com/office/powerpoint/2010/main" val="3380650395"/>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Google Shape;514;p79"/>
          <p:cNvSpPr txBox="1"/>
          <p:nvPr/>
        </p:nvSpPr>
        <p:spPr>
          <a:xfrm>
            <a:off x="3514590" y="1995761"/>
            <a:ext cx="5362800" cy="8907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s-419" sz="5400" b="1" dirty="0">
                <a:solidFill>
                  <a:srgbClr val="0B5394"/>
                </a:solidFill>
              </a:rPr>
              <a:t>Atributos HTML</a:t>
            </a:r>
            <a:endParaRPr sz="5400" b="1" dirty="0">
              <a:solidFill>
                <a:srgbClr val="0B5394"/>
              </a:solidFill>
            </a:endParaRPr>
          </a:p>
          <a:p>
            <a:pPr marL="0" lvl="0" indent="0" algn="l" rtl="0">
              <a:lnSpc>
                <a:spcPct val="115000"/>
              </a:lnSpc>
              <a:spcBef>
                <a:spcPts val="0"/>
              </a:spcBef>
              <a:spcAft>
                <a:spcPts val="0"/>
              </a:spcAft>
              <a:buNone/>
            </a:pPr>
            <a:endParaRPr sz="2550" dirty="0">
              <a:solidFill>
                <a:srgbClr val="0B5394"/>
              </a:solidFill>
            </a:endParaRPr>
          </a:p>
        </p:txBody>
      </p:sp>
      <p:pic>
        <p:nvPicPr>
          <p:cNvPr id="7" name="Google Shape;515;p79"/>
          <p:cNvPicPr preferRelativeResize="0"/>
          <p:nvPr/>
        </p:nvPicPr>
        <p:blipFill>
          <a:blip r:embed="rId3">
            <a:alphaModFix/>
          </a:blip>
          <a:stretch>
            <a:fillRect/>
          </a:stretch>
        </p:blipFill>
        <p:spPr>
          <a:xfrm>
            <a:off x="3044283" y="3132934"/>
            <a:ext cx="6010507" cy="3412831"/>
          </a:xfrm>
          <a:prstGeom prst="rect">
            <a:avLst/>
          </a:prstGeom>
          <a:noFill/>
          <a:ln>
            <a:noFill/>
          </a:ln>
        </p:spPr>
      </p:pic>
    </p:spTree>
    <p:extLst>
      <p:ext uri="{BB962C8B-B14F-4D97-AF65-F5344CB8AC3E}">
        <p14:creationId xmlns:p14="http://schemas.microsoft.com/office/powerpoint/2010/main" val="970252412"/>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Google Shape;530;p81"/>
          <p:cNvSpPr txBox="1"/>
          <p:nvPr/>
        </p:nvSpPr>
        <p:spPr>
          <a:xfrm>
            <a:off x="1912276" y="2037914"/>
            <a:ext cx="8743800" cy="22500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s-419" sz="4000" b="1" dirty="0"/>
              <a:t>      </a:t>
            </a:r>
            <a:r>
              <a:rPr lang="es-419" sz="4000" b="1" dirty="0" smtClean="0"/>
              <a:t> </a:t>
            </a:r>
            <a:r>
              <a:rPr lang="es-419" sz="4000" b="1" dirty="0">
                <a:solidFill>
                  <a:srgbClr val="073763"/>
                </a:solidFill>
              </a:rPr>
              <a:t>Los atributos </a:t>
            </a:r>
            <a:r>
              <a:rPr lang="es-419" sz="4000" b="1" dirty="0" err="1">
                <a:solidFill>
                  <a:srgbClr val="073763"/>
                </a:solidFill>
              </a:rPr>
              <a:t>width</a:t>
            </a:r>
            <a:r>
              <a:rPr lang="es-419" sz="4000" b="1" dirty="0">
                <a:solidFill>
                  <a:srgbClr val="073763"/>
                </a:solidFill>
              </a:rPr>
              <a:t> y </a:t>
            </a:r>
            <a:r>
              <a:rPr lang="es-419" sz="4000" b="1" dirty="0" err="1">
                <a:solidFill>
                  <a:srgbClr val="073763"/>
                </a:solidFill>
              </a:rPr>
              <a:t>height</a:t>
            </a:r>
            <a:endParaRPr sz="4000" b="1" dirty="0">
              <a:solidFill>
                <a:srgbClr val="073763"/>
              </a:solidFill>
            </a:endParaRPr>
          </a:p>
          <a:p>
            <a:pPr marL="0" lvl="0" indent="0" algn="l" rtl="0">
              <a:lnSpc>
                <a:spcPct val="115000"/>
              </a:lnSpc>
              <a:spcBef>
                <a:spcPts val="0"/>
              </a:spcBef>
              <a:spcAft>
                <a:spcPts val="0"/>
              </a:spcAft>
              <a:buNone/>
            </a:pPr>
            <a:r>
              <a:rPr lang="es-419" sz="2050" dirty="0"/>
              <a:t>Las imágenes en HTML tienen un conjunto de atributos para el tamaño, que especifican el ancho y la altura de la </a:t>
            </a:r>
            <a:r>
              <a:rPr lang="es-419" sz="2050" dirty="0" err="1"/>
              <a:t>imágen</a:t>
            </a:r>
            <a:r>
              <a:rPr lang="es-419" sz="2050" dirty="0"/>
              <a:t>.</a:t>
            </a:r>
            <a:endParaRPr sz="2050" dirty="0"/>
          </a:p>
        </p:txBody>
      </p:sp>
      <p:pic>
        <p:nvPicPr>
          <p:cNvPr id="7" name="Google Shape;531;p81"/>
          <p:cNvPicPr preferRelativeResize="0"/>
          <p:nvPr/>
        </p:nvPicPr>
        <p:blipFill>
          <a:blip r:embed="rId3">
            <a:alphaModFix/>
          </a:blip>
          <a:stretch>
            <a:fillRect/>
          </a:stretch>
        </p:blipFill>
        <p:spPr>
          <a:xfrm>
            <a:off x="2887239" y="3763188"/>
            <a:ext cx="6650307" cy="427275"/>
          </a:xfrm>
          <a:prstGeom prst="rect">
            <a:avLst/>
          </a:prstGeom>
          <a:noFill/>
          <a:ln>
            <a:noFill/>
          </a:ln>
        </p:spPr>
      </p:pic>
      <p:sp>
        <p:nvSpPr>
          <p:cNvPr id="8" name="Google Shape;532;p81"/>
          <p:cNvSpPr txBox="1"/>
          <p:nvPr/>
        </p:nvSpPr>
        <p:spPr>
          <a:xfrm>
            <a:off x="1690876" y="4210502"/>
            <a:ext cx="8965200" cy="2250000"/>
          </a:xfrm>
          <a:prstGeom prst="rect">
            <a:avLst/>
          </a:prstGeom>
          <a:noFill/>
          <a:ln>
            <a:noFill/>
          </a:ln>
        </p:spPr>
        <p:txBody>
          <a:bodyPr spcFirstLastPara="1" wrap="square" lIns="91425" tIns="91425" rIns="91425" bIns="91425" anchor="t" anchorCtr="0">
            <a:noAutofit/>
          </a:bodyPr>
          <a:lstStyle/>
          <a:p>
            <a:pPr marL="2286000" lvl="0" indent="457200" algn="l" rtl="0">
              <a:lnSpc>
                <a:spcPct val="130000"/>
              </a:lnSpc>
              <a:spcBef>
                <a:spcPts val="0"/>
              </a:spcBef>
              <a:spcAft>
                <a:spcPts val="0"/>
              </a:spcAft>
              <a:buNone/>
            </a:pPr>
            <a:r>
              <a:rPr lang="es-419" sz="3900" b="1" dirty="0">
                <a:solidFill>
                  <a:srgbClr val="073763"/>
                </a:solidFill>
              </a:rPr>
              <a:t>El atributo </a:t>
            </a:r>
            <a:r>
              <a:rPr lang="es-419" sz="3900" b="1" dirty="0" err="1">
                <a:solidFill>
                  <a:srgbClr val="073763"/>
                </a:solidFill>
              </a:rPr>
              <a:t>alt</a:t>
            </a:r>
            <a:endParaRPr sz="3900" b="1" dirty="0">
              <a:solidFill>
                <a:srgbClr val="073763"/>
              </a:solidFill>
            </a:endParaRPr>
          </a:p>
          <a:p>
            <a:pPr marL="0" lvl="0" indent="0" algn="l" rtl="0">
              <a:lnSpc>
                <a:spcPct val="115000"/>
              </a:lnSpc>
              <a:spcBef>
                <a:spcPts val="0"/>
              </a:spcBef>
              <a:spcAft>
                <a:spcPts val="0"/>
              </a:spcAft>
              <a:buNone/>
            </a:pPr>
            <a:r>
              <a:rPr lang="es-419" sz="2050" dirty="0"/>
              <a:t>El atributo </a:t>
            </a:r>
            <a:r>
              <a:rPr lang="es-419" sz="2050" dirty="0" err="1"/>
              <a:t>alt</a:t>
            </a:r>
            <a:r>
              <a:rPr lang="es-419" sz="2050" dirty="0"/>
              <a:t> especifica un texto alternativo para las imágenes cuando una </a:t>
            </a:r>
            <a:r>
              <a:rPr lang="es-419" sz="2050" dirty="0" err="1"/>
              <a:t>imágen</a:t>
            </a:r>
            <a:r>
              <a:rPr lang="es-419" sz="2050" dirty="0"/>
              <a:t> no puede ser mostrada, sea por la razón que sea.</a:t>
            </a:r>
            <a:endParaRPr sz="2050" dirty="0"/>
          </a:p>
          <a:p>
            <a:pPr marL="0" lvl="0" indent="0" algn="l" rtl="0">
              <a:lnSpc>
                <a:spcPct val="115000"/>
              </a:lnSpc>
              <a:spcBef>
                <a:spcPts val="600"/>
              </a:spcBef>
              <a:spcAft>
                <a:spcPts val="0"/>
              </a:spcAft>
              <a:buNone/>
            </a:pPr>
            <a:r>
              <a:rPr lang="es-419" sz="2050" dirty="0"/>
              <a:t>Además sirve para ser leída por los lectores de pantalla para personas no videntes.</a:t>
            </a:r>
            <a:endParaRPr sz="2050" dirty="0"/>
          </a:p>
        </p:txBody>
      </p:sp>
      <p:pic>
        <p:nvPicPr>
          <p:cNvPr id="9" name="Google Shape;533;p81"/>
          <p:cNvPicPr preferRelativeResize="0"/>
          <p:nvPr/>
        </p:nvPicPr>
        <p:blipFill>
          <a:blip r:embed="rId4">
            <a:alphaModFix/>
          </a:blip>
          <a:stretch>
            <a:fillRect/>
          </a:stretch>
        </p:blipFill>
        <p:spPr>
          <a:xfrm>
            <a:off x="3308280" y="6267379"/>
            <a:ext cx="5611669" cy="326794"/>
          </a:xfrm>
          <a:prstGeom prst="rect">
            <a:avLst/>
          </a:prstGeom>
          <a:noFill/>
          <a:ln>
            <a:noFill/>
          </a:ln>
        </p:spPr>
      </p:pic>
    </p:spTree>
    <p:extLst>
      <p:ext uri="{BB962C8B-B14F-4D97-AF65-F5344CB8AC3E}">
        <p14:creationId xmlns:p14="http://schemas.microsoft.com/office/powerpoint/2010/main" val="17140819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6" name="Google Shape;521;p80"/>
          <p:cNvSpPr txBox="1"/>
          <p:nvPr/>
        </p:nvSpPr>
        <p:spPr>
          <a:xfrm>
            <a:off x="2312267" y="1922259"/>
            <a:ext cx="8183901" cy="22500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s-419" sz="3800" b="1" dirty="0"/>
              <a:t>             </a:t>
            </a:r>
            <a:r>
              <a:rPr lang="es-419" sz="3800" b="1" dirty="0">
                <a:solidFill>
                  <a:srgbClr val="073763"/>
                </a:solidFill>
              </a:rPr>
              <a:t>  El atributo </a:t>
            </a:r>
            <a:r>
              <a:rPr lang="es-419" sz="3800" b="1" dirty="0" err="1">
                <a:solidFill>
                  <a:srgbClr val="073763"/>
                </a:solidFill>
              </a:rPr>
              <a:t>href</a:t>
            </a:r>
            <a:endParaRPr sz="3800" b="1" dirty="0">
              <a:solidFill>
                <a:srgbClr val="073763"/>
              </a:solidFill>
            </a:endParaRPr>
          </a:p>
          <a:p>
            <a:pPr marL="0" lvl="0" indent="0" algn="l" rtl="0">
              <a:lnSpc>
                <a:spcPct val="115000"/>
              </a:lnSpc>
              <a:spcBef>
                <a:spcPts val="0"/>
              </a:spcBef>
              <a:spcAft>
                <a:spcPts val="0"/>
              </a:spcAft>
              <a:buNone/>
            </a:pPr>
            <a:r>
              <a:rPr lang="es-419" sz="1850" dirty="0"/>
              <a:t>Los links están definidos por el </a:t>
            </a:r>
            <a:r>
              <a:rPr lang="es-419" sz="1850" dirty="0" err="1"/>
              <a:t>tag</a:t>
            </a:r>
            <a:r>
              <a:rPr lang="es-419" sz="1850" dirty="0"/>
              <a:t> &lt;a&gt;.</a:t>
            </a:r>
            <a:endParaRPr sz="1850" dirty="0"/>
          </a:p>
          <a:p>
            <a:pPr marL="0" lvl="0" indent="0" algn="l" rtl="0">
              <a:lnSpc>
                <a:spcPct val="115000"/>
              </a:lnSpc>
              <a:spcBef>
                <a:spcPts val="600"/>
              </a:spcBef>
              <a:spcAft>
                <a:spcPts val="0"/>
              </a:spcAft>
              <a:buNone/>
            </a:pPr>
            <a:r>
              <a:rPr lang="es-419" sz="1850" dirty="0"/>
              <a:t>La dirección del link esta especificado por el atributo </a:t>
            </a:r>
            <a:r>
              <a:rPr lang="es-419" sz="1850" dirty="0" err="1"/>
              <a:t>href</a:t>
            </a:r>
            <a:endParaRPr sz="1850" dirty="0"/>
          </a:p>
        </p:txBody>
      </p:sp>
      <p:pic>
        <p:nvPicPr>
          <p:cNvPr id="7" name="Google Shape;522;p80"/>
          <p:cNvPicPr preferRelativeResize="0"/>
          <p:nvPr/>
        </p:nvPicPr>
        <p:blipFill rotWithShape="1">
          <a:blip r:embed="rId3">
            <a:alphaModFix/>
          </a:blip>
          <a:srcRect t="25068" r="6112" b="21020"/>
          <a:stretch/>
        </p:blipFill>
        <p:spPr>
          <a:xfrm>
            <a:off x="3295307" y="3659721"/>
            <a:ext cx="5191800" cy="424150"/>
          </a:xfrm>
          <a:prstGeom prst="rect">
            <a:avLst/>
          </a:prstGeom>
          <a:noFill/>
          <a:ln>
            <a:noFill/>
          </a:ln>
        </p:spPr>
      </p:pic>
      <p:sp>
        <p:nvSpPr>
          <p:cNvPr id="8" name="Google Shape;523;p80"/>
          <p:cNvSpPr txBox="1"/>
          <p:nvPr/>
        </p:nvSpPr>
        <p:spPr>
          <a:xfrm>
            <a:off x="2007482" y="4260646"/>
            <a:ext cx="8620500" cy="22500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s-419" sz="3800" b="1" dirty="0"/>
              <a:t>               </a:t>
            </a:r>
            <a:r>
              <a:rPr lang="es-419" sz="3800" b="1" dirty="0">
                <a:solidFill>
                  <a:srgbClr val="073763"/>
                </a:solidFill>
              </a:rPr>
              <a:t>   Atributo </a:t>
            </a:r>
            <a:r>
              <a:rPr lang="es-419" sz="3800" b="1" dirty="0" err="1">
                <a:solidFill>
                  <a:srgbClr val="073763"/>
                </a:solidFill>
              </a:rPr>
              <a:t>src</a:t>
            </a:r>
            <a:endParaRPr sz="3800" b="1" dirty="0">
              <a:solidFill>
                <a:srgbClr val="073763"/>
              </a:solidFill>
            </a:endParaRPr>
          </a:p>
          <a:p>
            <a:pPr marL="0" lvl="0" indent="0" algn="l" rtl="0">
              <a:lnSpc>
                <a:spcPct val="115000"/>
              </a:lnSpc>
              <a:spcBef>
                <a:spcPts val="0"/>
              </a:spcBef>
              <a:spcAft>
                <a:spcPts val="0"/>
              </a:spcAft>
              <a:buNone/>
            </a:pPr>
            <a:r>
              <a:rPr lang="es-419" sz="2250" dirty="0"/>
              <a:t>Las imágenes están definidos con el </a:t>
            </a:r>
            <a:r>
              <a:rPr lang="es-419" sz="2250" dirty="0" err="1"/>
              <a:t>tag</a:t>
            </a:r>
            <a:r>
              <a:rPr lang="es-419" sz="2250" dirty="0"/>
              <a:t> &lt;</a:t>
            </a:r>
            <a:r>
              <a:rPr lang="es-419" sz="2250" dirty="0" err="1"/>
              <a:t>img</a:t>
            </a:r>
            <a:r>
              <a:rPr lang="es-419" sz="2250" dirty="0"/>
              <a:t>&gt;</a:t>
            </a:r>
            <a:endParaRPr sz="2250" dirty="0"/>
          </a:p>
          <a:p>
            <a:pPr marL="0" lvl="0" indent="0" algn="l" rtl="0">
              <a:lnSpc>
                <a:spcPct val="115000"/>
              </a:lnSpc>
              <a:spcBef>
                <a:spcPts val="600"/>
              </a:spcBef>
              <a:spcAft>
                <a:spcPts val="0"/>
              </a:spcAft>
              <a:buNone/>
            </a:pPr>
            <a:r>
              <a:rPr lang="es-419" sz="2250" dirty="0"/>
              <a:t>El nombre de archivo de la </a:t>
            </a:r>
            <a:r>
              <a:rPr lang="es-419" sz="2250" dirty="0" err="1"/>
              <a:t>imágen</a:t>
            </a:r>
            <a:r>
              <a:rPr lang="es-419" sz="2250" dirty="0"/>
              <a:t> de origen está especificado por el atributo </a:t>
            </a:r>
            <a:r>
              <a:rPr lang="es-419" sz="2250" dirty="0" err="1"/>
              <a:t>src</a:t>
            </a:r>
            <a:endParaRPr sz="2250" dirty="0"/>
          </a:p>
        </p:txBody>
      </p:sp>
      <p:pic>
        <p:nvPicPr>
          <p:cNvPr id="9" name="Google Shape;524;p80"/>
          <p:cNvPicPr preferRelativeResize="0"/>
          <p:nvPr/>
        </p:nvPicPr>
        <p:blipFill rotWithShape="1">
          <a:blip r:embed="rId4">
            <a:alphaModFix/>
          </a:blip>
          <a:srcRect t="27209" b="9084"/>
          <a:stretch/>
        </p:blipFill>
        <p:spPr>
          <a:xfrm>
            <a:off x="4646881" y="6205104"/>
            <a:ext cx="3514675" cy="424150"/>
          </a:xfrm>
          <a:prstGeom prst="rect">
            <a:avLst/>
          </a:prstGeom>
          <a:noFill/>
          <a:ln>
            <a:noFill/>
          </a:ln>
        </p:spPr>
      </p:pic>
    </p:spTree>
    <p:extLst>
      <p:ext uri="{BB962C8B-B14F-4D97-AF65-F5344CB8AC3E}">
        <p14:creationId xmlns:p14="http://schemas.microsoft.com/office/powerpoint/2010/main" val="151305955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546;p83"/>
          <p:cNvSpPr txBox="1"/>
          <p:nvPr/>
        </p:nvSpPr>
        <p:spPr>
          <a:xfrm>
            <a:off x="1784168" y="1882996"/>
            <a:ext cx="8712000" cy="22500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s-419" sz="3600" b="1" dirty="0">
                <a:solidFill>
                  <a:srgbClr val="073763"/>
                </a:solidFill>
              </a:rPr>
              <a:t>          </a:t>
            </a:r>
            <a:r>
              <a:rPr lang="es-419" sz="3600" b="1" dirty="0" smtClean="0">
                <a:solidFill>
                  <a:srgbClr val="073763"/>
                </a:solidFill>
              </a:rPr>
              <a:t>      El </a:t>
            </a:r>
            <a:r>
              <a:rPr lang="es-419" sz="3600" b="1" dirty="0">
                <a:solidFill>
                  <a:srgbClr val="073763"/>
                </a:solidFill>
              </a:rPr>
              <a:t>atributo </a:t>
            </a:r>
            <a:r>
              <a:rPr lang="es-419" sz="3600" b="1" dirty="0" err="1">
                <a:solidFill>
                  <a:srgbClr val="073763"/>
                </a:solidFill>
              </a:rPr>
              <a:t>style</a:t>
            </a:r>
            <a:endParaRPr sz="3600" b="1" dirty="0">
              <a:solidFill>
                <a:srgbClr val="073763"/>
              </a:solidFill>
            </a:endParaRPr>
          </a:p>
          <a:p>
            <a:pPr marL="0" lvl="0" indent="0" algn="l" rtl="0">
              <a:lnSpc>
                <a:spcPct val="115000"/>
              </a:lnSpc>
              <a:spcBef>
                <a:spcPts val="0"/>
              </a:spcBef>
              <a:spcAft>
                <a:spcPts val="0"/>
              </a:spcAft>
              <a:buNone/>
            </a:pPr>
            <a:r>
              <a:rPr lang="es-419" sz="2250" dirty="0"/>
              <a:t>El atributo </a:t>
            </a:r>
            <a:r>
              <a:rPr lang="es-419" sz="2250" dirty="0" err="1"/>
              <a:t>style</a:t>
            </a:r>
            <a:r>
              <a:rPr lang="es-419" sz="2250" dirty="0"/>
              <a:t> es usado para especificar el estilo de un elemento, como el color, fuente, tamaño, etc.</a:t>
            </a:r>
            <a:endParaRPr sz="2250" dirty="0"/>
          </a:p>
        </p:txBody>
      </p:sp>
      <p:pic>
        <p:nvPicPr>
          <p:cNvPr id="8" name="Google Shape;547;p83"/>
          <p:cNvPicPr preferRelativeResize="0"/>
          <p:nvPr/>
        </p:nvPicPr>
        <p:blipFill rotWithShape="1">
          <a:blip r:embed="rId3">
            <a:alphaModFix/>
          </a:blip>
          <a:srcRect r="12296" b="17204"/>
          <a:stretch/>
        </p:blipFill>
        <p:spPr>
          <a:xfrm>
            <a:off x="6179318" y="3567258"/>
            <a:ext cx="4265425" cy="315700"/>
          </a:xfrm>
          <a:prstGeom prst="rect">
            <a:avLst/>
          </a:prstGeom>
          <a:noFill/>
          <a:ln>
            <a:noFill/>
          </a:ln>
        </p:spPr>
      </p:pic>
      <p:sp>
        <p:nvSpPr>
          <p:cNvPr id="9" name="Google Shape;548;p83"/>
          <p:cNvSpPr txBox="1"/>
          <p:nvPr/>
        </p:nvSpPr>
        <p:spPr>
          <a:xfrm>
            <a:off x="1784168" y="3725108"/>
            <a:ext cx="8790300" cy="22500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s-419" sz="4500" b="1" dirty="0">
                <a:solidFill>
                  <a:srgbClr val="073763"/>
                </a:solidFill>
              </a:rPr>
              <a:t>             </a:t>
            </a:r>
            <a:r>
              <a:rPr lang="es-419" sz="3600" b="1" dirty="0">
                <a:solidFill>
                  <a:srgbClr val="073763"/>
                </a:solidFill>
              </a:rPr>
              <a:t>Color de fondo</a:t>
            </a:r>
            <a:endParaRPr sz="3600" b="1" dirty="0">
              <a:solidFill>
                <a:srgbClr val="073763"/>
              </a:solidFill>
            </a:endParaRPr>
          </a:p>
          <a:p>
            <a:pPr marL="0" lvl="0" indent="0" algn="l" rtl="0">
              <a:lnSpc>
                <a:spcPct val="115000"/>
              </a:lnSpc>
              <a:spcBef>
                <a:spcPts val="0"/>
              </a:spcBef>
              <a:spcAft>
                <a:spcPts val="0"/>
              </a:spcAft>
              <a:buNone/>
            </a:pPr>
            <a:r>
              <a:rPr lang="es-419" sz="2250" dirty="0"/>
              <a:t>La propiedad </a:t>
            </a:r>
            <a:r>
              <a:rPr lang="es-419" sz="2250" dirty="0" err="1"/>
              <a:t>background</a:t>
            </a:r>
            <a:r>
              <a:rPr lang="es-419" sz="2250" dirty="0"/>
              <a:t>-color define el color de fondo de algún elemento.</a:t>
            </a:r>
            <a:endParaRPr sz="2250" dirty="0"/>
          </a:p>
        </p:txBody>
      </p:sp>
      <p:pic>
        <p:nvPicPr>
          <p:cNvPr id="10" name="Google Shape;549;p83"/>
          <p:cNvPicPr preferRelativeResize="0"/>
          <p:nvPr/>
        </p:nvPicPr>
        <p:blipFill>
          <a:blip r:embed="rId4">
            <a:alphaModFix/>
          </a:blip>
          <a:stretch>
            <a:fillRect/>
          </a:stretch>
        </p:blipFill>
        <p:spPr>
          <a:xfrm>
            <a:off x="4038780" y="5257995"/>
            <a:ext cx="4540550" cy="1434225"/>
          </a:xfrm>
          <a:prstGeom prst="rect">
            <a:avLst/>
          </a:prstGeom>
          <a:noFill/>
          <a:ln>
            <a:noFill/>
          </a:ln>
        </p:spPr>
      </p:pic>
    </p:spTree>
    <p:extLst>
      <p:ext uri="{BB962C8B-B14F-4D97-AF65-F5344CB8AC3E}">
        <p14:creationId xmlns:p14="http://schemas.microsoft.com/office/powerpoint/2010/main" val="427557466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565;p85"/>
          <p:cNvSpPr txBox="1"/>
          <p:nvPr/>
        </p:nvSpPr>
        <p:spPr>
          <a:xfrm>
            <a:off x="1970242" y="2471478"/>
            <a:ext cx="8924400" cy="58387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2250" dirty="0" smtClean="0"/>
              <a:t>La </a:t>
            </a:r>
            <a:r>
              <a:rPr lang="es-419" sz="2250" dirty="0"/>
              <a:t>propiedad color define el color de texto de algún elemento HTML</a:t>
            </a:r>
            <a:endParaRPr sz="2250" dirty="0"/>
          </a:p>
        </p:txBody>
      </p:sp>
      <p:pic>
        <p:nvPicPr>
          <p:cNvPr id="8" name="Google Shape;566;p85"/>
          <p:cNvPicPr preferRelativeResize="0"/>
          <p:nvPr/>
        </p:nvPicPr>
        <p:blipFill>
          <a:blip r:embed="rId3">
            <a:alphaModFix/>
          </a:blip>
          <a:stretch>
            <a:fillRect/>
          </a:stretch>
        </p:blipFill>
        <p:spPr>
          <a:xfrm>
            <a:off x="3117580" y="3029350"/>
            <a:ext cx="5179219" cy="592931"/>
          </a:xfrm>
          <a:prstGeom prst="rect">
            <a:avLst/>
          </a:prstGeom>
          <a:noFill/>
          <a:ln>
            <a:noFill/>
          </a:ln>
        </p:spPr>
      </p:pic>
      <p:sp>
        <p:nvSpPr>
          <p:cNvPr id="9" name="Google Shape;567;p85"/>
          <p:cNvSpPr txBox="1"/>
          <p:nvPr/>
        </p:nvSpPr>
        <p:spPr>
          <a:xfrm>
            <a:off x="1970242" y="4813540"/>
            <a:ext cx="8876700" cy="102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2250" dirty="0" smtClean="0"/>
              <a:t>La </a:t>
            </a:r>
            <a:r>
              <a:rPr lang="es-419" sz="2250" dirty="0"/>
              <a:t>propiedad </a:t>
            </a:r>
            <a:r>
              <a:rPr lang="es-419" sz="2250" dirty="0" err="1"/>
              <a:t>font-family</a:t>
            </a:r>
            <a:r>
              <a:rPr lang="es-419" sz="2250" dirty="0"/>
              <a:t> define la fuente a ser usada por algún elemento HTML</a:t>
            </a:r>
            <a:endParaRPr sz="2250" dirty="0"/>
          </a:p>
        </p:txBody>
      </p:sp>
      <p:pic>
        <p:nvPicPr>
          <p:cNvPr id="10" name="Google Shape;568;p85"/>
          <p:cNvPicPr preferRelativeResize="0"/>
          <p:nvPr/>
        </p:nvPicPr>
        <p:blipFill>
          <a:blip r:embed="rId4">
            <a:alphaModFix/>
          </a:blip>
          <a:stretch>
            <a:fillRect/>
          </a:stretch>
        </p:blipFill>
        <p:spPr>
          <a:xfrm>
            <a:off x="4670973" y="5635950"/>
            <a:ext cx="4879181" cy="1050131"/>
          </a:xfrm>
          <a:prstGeom prst="rect">
            <a:avLst/>
          </a:prstGeom>
          <a:noFill/>
          <a:ln>
            <a:noFill/>
          </a:ln>
        </p:spPr>
      </p:pic>
      <p:sp>
        <p:nvSpPr>
          <p:cNvPr id="11" name="Rectangle 10"/>
          <p:cNvSpPr/>
          <p:nvPr/>
        </p:nvSpPr>
        <p:spPr>
          <a:xfrm>
            <a:off x="4568901" y="1855352"/>
            <a:ext cx="3288080" cy="737574"/>
          </a:xfrm>
          <a:prstGeom prst="rect">
            <a:avLst/>
          </a:prstGeom>
        </p:spPr>
        <p:txBody>
          <a:bodyPr wrap="none">
            <a:spAutoFit/>
          </a:bodyPr>
          <a:lstStyle/>
          <a:p>
            <a:pPr lvl="0">
              <a:lnSpc>
                <a:spcPct val="130000"/>
              </a:lnSpc>
            </a:pPr>
            <a:r>
              <a:rPr lang="es-419" sz="3600" b="1" dirty="0">
                <a:solidFill>
                  <a:srgbClr val="073763"/>
                </a:solidFill>
              </a:rPr>
              <a:t>Color de texto</a:t>
            </a:r>
          </a:p>
        </p:txBody>
      </p:sp>
      <p:sp>
        <p:nvSpPr>
          <p:cNvPr id="12" name="Rectangle 11"/>
          <p:cNvSpPr/>
          <p:nvPr/>
        </p:nvSpPr>
        <p:spPr>
          <a:xfrm>
            <a:off x="5296162" y="4183538"/>
            <a:ext cx="1954381" cy="737574"/>
          </a:xfrm>
          <a:prstGeom prst="rect">
            <a:avLst/>
          </a:prstGeom>
        </p:spPr>
        <p:txBody>
          <a:bodyPr wrap="none">
            <a:spAutoFit/>
          </a:bodyPr>
          <a:lstStyle/>
          <a:p>
            <a:pPr lvl="0">
              <a:lnSpc>
                <a:spcPct val="130000"/>
              </a:lnSpc>
            </a:pPr>
            <a:r>
              <a:rPr lang="es-419" sz="3600" b="1" dirty="0">
                <a:solidFill>
                  <a:srgbClr val="073763"/>
                </a:solidFill>
              </a:rPr>
              <a:t>Fuentes</a:t>
            </a:r>
          </a:p>
        </p:txBody>
      </p:sp>
    </p:spTree>
    <p:extLst>
      <p:ext uri="{BB962C8B-B14F-4D97-AF65-F5344CB8AC3E}">
        <p14:creationId xmlns:p14="http://schemas.microsoft.com/office/powerpoint/2010/main" val="25606472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419" dirty="0" smtClean="0"/>
              <a:t>HTML – CSS - JavaScript</a:t>
            </a:r>
            <a:endParaRPr dirty="0"/>
          </a:p>
        </p:txBody>
      </p:sp>
      <p:pic>
        <p:nvPicPr>
          <p:cNvPr id="123" name="Google Shape;100;p2" descr="Google Shape;100;p2"/>
          <p:cNvPicPr>
            <a:picLocks noChangeAspect="1"/>
          </p:cNvPicPr>
          <p:nvPr/>
        </p:nvPicPr>
        <p:blipFill>
          <a:blip r:embed="rId2"/>
          <a:stretch>
            <a:fillRect/>
          </a:stretch>
        </p:blipFill>
        <p:spPr>
          <a:xfrm>
            <a:off x="10045823" y="3964311"/>
            <a:ext cx="900694" cy="900694"/>
          </a:xfrm>
          <a:prstGeom prst="rect">
            <a:avLst/>
          </a:prstGeom>
          <a:ln w="12700">
            <a:miter lim="400000"/>
          </a:ln>
        </p:spPr>
      </p:pic>
      <p:sp>
        <p:nvSpPr>
          <p:cNvPr id="124" name="Google Shape;124;p7"/>
          <p:cNvSpPr txBox="1"/>
          <p:nvPr/>
        </p:nvSpPr>
        <p:spPr>
          <a:xfrm>
            <a:off x="3018077" y="2657691"/>
            <a:ext cx="7292820" cy="310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99" tIns="121899" rIns="121899" bIns="121899" anchor="ctr">
            <a:spAutoFit/>
          </a:bodyPr>
          <a:lstStyle/>
          <a:p>
            <a:pPr>
              <a:defRPr sz="2400" b="1">
                <a:latin typeface="Encode Sans"/>
                <a:ea typeface="Encode Sans"/>
                <a:cs typeface="Encode Sans"/>
                <a:sym typeface="Encode Sans"/>
              </a:defRPr>
            </a:pPr>
            <a:r>
              <a:rPr dirty="0" err="1"/>
              <a:t>Tema</a:t>
            </a:r>
            <a:r>
              <a:rPr dirty="0"/>
              <a:t>: </a:t>
            </a:r>
            <a:r>
              <a:rPr lang="es-419" dirty="0" smtClean="0"/>
              <a:t>Introducción HTML – CSS - </a:t>
            </a:r>
            <a:r>
              <a:rPr lang="es-419" dirty="0" err="1" smtClean="0"/>
              <a:t>Javascript</a:t>
            </a:r>
            <a:endParaRPr dirty="0"/>
          </a:p>
          <a:p>
            <a:pPr>
              <a:defRPr sz="2400" b="1">
                <a:latin typeface="Encode Sans"/>
                <a:ea typeface="Encode Sans"/>
                <a:cs typeface="Encode Sans"/>
                <a:sym typeface="Encode Sans"/>
              </a:defRPr>
            </a:pPr>
            <a:endParaRPr lang="es-ES" dirty="0"/>
          </a:p>
          <a:p>
            <a:pPr>
              <a:defRPr sz="2400" b="1">
                <a:latin typeface="Encode Sans"/>
                <a:ea typeface="Encode Sans"/>
                <a:cs typeface="Encode Sans"/>
                <a:sym typeface="Encode Sans"/>
              </a:defRPr>
            </a:pPr>
            <a:endParaRPr dirty="0"/>
          </a:p>
          <a:p>
            <a:pPr marL="285750" indent="-285750">
              <a:buSzPct val="100000"/>
              <a:buFont typeface="Arial"/>
              <a:buChar char="•"/>
              <a:defRPr>
                <a:latin typeface="+mj-lt"/>
                <a:ea typeface="+mj-ea"/>
                <a:cs typeface="+mj-cs"/>
                <a:sym typeface="Calibri"/>
              </a:defRPr>
            </a:pPr>
            <a:r>
              <a:rPr sz="2400" dirty="0"/>
              <a:t>Qu</a:t>
            </a:r>
            <a:r>
              <a:rPr lang="es-ES" sz="2400" dirty="0"/>
              <a:t>é</a:t>
            </a:r>
            <a:r>
              <a:rPr sz="2400" dirty="0"/>
              <a:t> </a:t>
            </a:r>
            <a:r>
              <a:rPr sz="2400" dirty="0" err="1"/>
              <a:t>es</a:t>
            </a:r>
            <a:r>
              <a:rPr sz="2400" dirty="0"/>
              <a:t> </a:t>
            </a:r>
            <a:r>
              <a:rPr lang="es-419" sz="2400" dirty="0" smtClean="0"/>
              <a:t>HTML</a:t>
            </a:r>
            <a:endParaRPr sz="2400" dirty="0"/>
          </a:p>
          <a:p>
            <a:pPr marL="285750" indent="-285750">
              <a:buSzPct val="100000"/>
              <a:buFont typeface="Arial"/>
              <a:buChar char="•"/>
              <a:defRPr>
                <a:latin typeface="+mj-lt"/>
                <a:ea typeface="+mj-ea"/>
                <a:cs typeface="+mj-cs"/>
                <a:sym typeface="Calibri"/>
              </a:defRPr>
            </a:pPr>
            <a:r>
              <a:rPr lang="es-AR" sz="2400" dirty="0">
                <a:sym typeface="Calibri"/>
              </a:rPr>
              <a:t>Qué es </a:t>
            </a:r>
            <a:r>
              <a:rPr lang="es-AR" sz="2400" dirty="0" smtClean="0">
                <a:sym typeface="Calibri"/>
              </a:rPr>
              <a:t>CSS </a:t>
            </a:r>
          </a:p>
          <a:p>
            <a:pPr marL="285750" indent="-285750">
              <a:buSzPct val="100000"/>
              <a:buFont typeface="Arial"/>
              <a:buChar char="•"/>
              <a:defRPr>
                <a:latin typeface="+mj-lt"/>
                <a:ea typeface="+mj-ea"/>
                <a:cs typeface="+mj-cs"/>
                <a:sym typeface="Calibri"/>
              </a:defRPr>
            </a:pPr>
            <a:r>
              <a:rPr lang="es-AR" sz="2400" dirty="0">
                <a:sym typeface="Calibri"/>
              </a:rPr>
              <a:t>Qué es </a:t>
            </a:r>
            <a:r>
              <a:rPr lang="es-AR" sz="2400" dirty="0" err="1" smtClean="0">
                <a:sym typeface="Calibri"/>
              </a:rPr>
              <a:t>Javascript</a:t>
            </a:r>
            <a:endParaRPr lang="es-AR" sz="2400" dirty="0" smtClean="0">
              <a:sym typeface="Calibri"/>
            </a:endParaRPr>
          </a:p>
          <a:p>
            <a:pPr marL="285750" indent="-285750">
              <a:buSzPct val="100000"/>
              <a:buFont typeface="Arial"/>
              <a:buChar char="•"/>
              <a:defRPr>
                <a:latin typeface="+mj-lt"/>
                <a:ea typeface="+mj-ea"/>
                <a:cs typeface="+mj-cs"/>
                <a:sym typeface="Calibri"/>
              </a:defRPr>
            </a:pPr>
            <a:r>
              <a:rPr lang="es-419" sz="2400" dirty="0" smtClean="0"/>
              <a:t>Que es DOM</a:t>
            </a:r>
            <a:endParaRPr sz="2400" dirty="0"/>
          </a:p>
          <a:p>
            <a:pPr>
              <a:defRPr>
                <a:latin typeface="Encode Sans"/>
                <a:ea typeface="Encode Sans"/>
                <a:cs typeface="Encode Sans"/>
                <a:sym typeface="Encode Sans"/>
              </a:defRPr>
            </a:pPr>
            <a:endParaRPr dirty="0"/>
          </a:p>
        </p:txBody>
      </p:sp>
      <p:pic>
        <p:nvPicPr>
          <p:cNvPr id="125" name="Imagen 5" descr="Imagen 5"/>
          <p:cNvPicPr>
            <a:picLocks noChangeAspect="1"/>
          </p:cNvPicPr>
          <p:nvPr/>
        </p:nvPicPr>
        <p:blipFill>
          <a:blip r:embed="rId3"/>
          <a:stretch>
            <a:fillRect/>
          </a:stretch>
        </p:blipFill>
        <p:spPr>
          <a:xfrm>
            <a:off x="10496168" y="285120"/>
            <a:ext cx="1343183" cy="43815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Comentarios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653;p94"/>
          <p:cNvSpPr txBox="1"/>
          <p:nvPr/>
        </p:nvSpPr>
        <p:spPr>
          <a:xfrm>
            <a:off x="562025" y="3297249"/>
            <a:ext cx="11021915" cy="178351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2250" dirty="0" smtClean="0"/>
              <a:t>Los </a:t>
            </a:r>
            <a:r>
              <a:rPr lang="es-419" sz="2250" dirty="0" err="1"/>
              <a:t>tags</a:t>
            </a:r>
            <a:r>
              <a:rPr lang="es-419" sz="2250" dirty="0"/>
              <a:t> de comentario son usados para insertar comentarios en el código HTML.</a:t>
            </a:r>
            <a:endParaRPr sz="2250" dirty="0"/>
          </a:p>
          <a:p>
            <a:pPr marL="0" lvl="0" indent="0" algn="l" rtl="0">
              <a:lnSpc>
                <a:spcPct val="115000"/>
              </a:lnSpc>
              <a:spcBef>
                <a:spcPts val="0"/>
              </a:spcBef>
              <a:spcAft>
                <a:spcPts val="0"/>
              </a:spcAft>
              <a:buNone/>
            </a:pPr>
            <a:r>
              <a:rPr lang="es-419" sz="2250" dirty="0"/>
              <a:t>Los comentarios no son mostrados en el navegador sino que sirve de ayuda para documentar el código fuente.</a:t>
            </a:r>
            <a:endParaRPr sz="2250" dirty="0"/>
          </a:p>
        </p:txBody>
      </p:sp>
      <p:sp>
        <p:nvSpPr>
          <p:cNvPr id="8" name="Google Shape;654;p94"/>
          <p:cNvSpPr txBox="1"/>
          <p:nvPr/>
        </p:nvSpPr>
        <p:spPr>
          <a:xfrm>
            <a:off x="3913809" y="5507899"/>
            <a:ext cx="3926588" cy="45370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dirty="0">
                <a:solidFill>
                  <a:srgbClr val="FFFFFF"/>
                </a:solidFill>
                <a:highlight>
                  <a:srgbClr val="000000"/>
                </a:highlight>
              </a:rPr>
              <a:t>&lt;!-- </a:t>
            </a:r>
            <a:r>
              <a:rPr lang="es-419" dirty="0" err="1">
                <a:solidFill>
                  <a:srgbClr val="FFFFFF"/>
                </a:solidFill>
                <a:highlight>
                  <a:srgbClr val="000000"/>
                </a:highlight>
              </a:rPr>
              <a:t>Write</a:t>
            </a:r>
            <a:r>
              <a:rPr lang="es-419" dirty="0">
                <a:solidFill>
                  <a:srgbClr val="FFFFFF"/>
                </a:solidFill>
                <a:highlight>
                  <a:srgbClr val="000000"/>
                </a:highlight>
              </a:rPr>
              <a:t> </a:t>
            </a:r>
            <a:r>
              <a:rPr lang="es-419" dirty="0" err="1">
                <a:solidFill>
                  <a:srgbClr val="FFFFFF"/>
                </a:solidFill>
                <a:highlight>
                  <a:srgbClr val="000000"/>
                </a:highlight>
              </a:rPr>
              <a:t>your</a:t>
            </a:r>
            <a:r>
              <a:rPr lang="es-419" dirty="0">
                <a:solidFill>
                  <a:srgbClr val="FFFFFF"/>
                </a:solidFill>
                <a:highlight>
                  <a:srgbClr val="000000"/>
                </a:highlight>
              </a:rPr>
              <a:t> </a:t>
            </a:r>
            <a:r>
              <a:rPr lang="es-419" dirty="0" err="1">
                <a:solidFill>
                  <a:srgbClr val="FFFFFF"/>
                </a:solidFill>
                <a:highlight>
                  <a:srgbClr val="000000"/>
                </a:highlight>
              </a:rPr>
              <a:t>comments</a:t>
            </a:r>
            <a:r>
              <a:rPr lang="es-419" dirty="0">
                <a:solidFill>
                  <a:srgbClr val="FFFFFF"/>
                </a:solidFill>
                <a:highlight>
                  <a:srgbClr val="000000"/>
                </a:highlight>
              </a:rPr>
              <a:t> </a:t>
            </a:r>
            <a:r>
              <a:rPr lang="es-419" dirty="0" err="1">
                <a:solidFill>
                  <a:srgbClr val="FFFFFF"/>
                </a:solidFill>
                <a:highlight>
                  <a:srgbClr val="000000"/>
                </a:highlight>
              </a:rPr>
              <a:t>here</a:t>
            </a:r>
            <a:r>
              <a:rPr lang="es-419" dirty="0">
                <a:solidFill>
                  <a:srgbClr val="FFFFFF"/>
                </a:solidFill>
                <a:highlight>
                  <a:srgbClr val="000000"/>
                </a:highlight>
              </a:rPr>
              <a:t> --&gt;</a:t>
            </a:r>
            <a:endParaRPr dirty="0">
              <a:solidFill>
                <a:srgbClr val="FFFFFF"/>
              </a:solidFill>
              <a:highlight>
                <a:srgbClr val="000000"/>
              </a:highlight>
            </a:endParaRPr>
          </a:p>
        </p:txBody>
      </p:sp>
      <p:sp>
        <p:nvSpPr>
          <p:cNvPr id="9" name="Rectangle 8"/>
          <p:cNvSpPr/>
          <p:nvPr/>
        </p:nvSpPr>
        <p:spPr>
          <a:xfrm>
            <a:off x="3242569" y="2204224"/>
            <a:ext cx="5933876" cy="732508"/>
          </a:xfrm>
          <a:prstGeom prst="rect">
            <a:avLst/>
          </a:prstGeom>
        </p:spPr>
        <p:txBody>
          <a:bodyPr wrap="square">
            <a:spAutoFit/>
          </a:bodyPr>
          <a:lstStyle/>
          <a:p>
            <a:pPr lvl="0">
              <a:lnSpc>
                <a:spcPct val="130000"/>
              </a:lnSpc>
            </a:pPr>
            <a:r>
              <a:rPr lang="es-419" sz="3200" b="1" dirty="0">
                <a:solidFill>
                  <a:srgbClr val="073763"/>
                </a:solidFill>
              </a:rPr>
              <a:t>Comentarios </a:t>
            </a:r>
            <a:r>
              <a:rPr lang="es-419" sz="3200" b="1" dirty="0" smtClean="0">
                <a:solidFill>
                  <a:srgbClr val="073763"/>
                </a:solidFill>
              </a:rPr>
              <a:t>en HTML</a:t>
            </a:r>
            <a:endParaRPr lang="es-419" sz="3200" b="1" dirty="0">
              <a:solidFill>
                <a:srgbClr val="073763"/>
              </a:solidFill>
            </a:endParaRPr>
          </a:p>
        </p:txBody>
      </p:sp>
    </p:spTree>
    <p:extLst>
      <p:ext uri="{BB962C8B-B14F-4D97-AF65-F5344CB8AC3E}">
        <p14:creationId xmlns:p14="http://schemas.microsoft.com/office/powerpoint/2010/main" val="10656539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CSS</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54;gdc58f23d29_1_5"/>
          <p:cNvSpPr txBox="1">
            <a:spLocks/>
          </p:cNvSpPr>
          <p:nvPr/>
        </p:nvSpPr>
        <p:spPr>
          <a:xfrm>
            <a:off x="1907888" y="1950901"/>
            <a:ext cx="8588280" cy="956750"/>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a:buNone/>
              <a:defRPr sz="3100" b="0" i="0" u="none" strike="noStrike" cap="none">
                <a:solidFill>
                  <a:srgbClr val="434343"/>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100"/>
              <a:buFont typeface="Roboto Slab"/>
              <a:buNone/>
              <a:defRPr sz="3100" b="0" i="0" u="none" strike="noStrike" cap="none">
                <a:solidFill>
                  <a:schemeClr val="dk1"/>
                </a:solidFill>
                <a:latin typeface="Roboto Slab"/>
                <a:ea typeface="Roboto Slab"/>
                <a:cs typeface="Roboto Slab"/>
                <a:sym typeface="Roboto Slab"/>
              </a:defRPr>
            </a:lvl9pPr>
          </a:lstStyle>
          <a:p>
            <a:pPr marL="0" marR="0" lvl="0" indent="0" algn="l" defTabSz="914400" rtl="0" eaLnBrk="1" fontAlgn="auto" latinLnBrk="0" hangingPunct="1">
              <a:lnSpc>
                <a:spcPct val="100000"/>
              </a:lnSpc>
              <a:spcBef>
                <a:spcPts val="0"/>
              </a:spcBef>
              <a:spcAft>
                <a:spcPts val="0"/>
              </a:spcAft>
              <a:buClr>
                <a:srgbClr val="FFFFFF"/>
              </a:buClr>
              <a:buSzPts val="1800"/>
              <a:buFont typeface="Roboto Slab"/>
              <a:buNone/>
              <a:tabLst/>
              <a:defRPr/>
            </a:pPr>
            <a:r>
              <a:rPr kumimoji="0" lang="es-419" sz="2400" b="0" i="0" u="none" strike="noStrike" kern="0" cap="none" spc="0" normalizeH="0" baseline="0" noProof="0" dirty="0" smtClean="0">
                <a:ln>
                  <a:noFill/>
                </a:ln>
                <a:solidFill>
                  <a:srgbClr val="434343"/>
                </a:solidFill>
                <a:effectLst/>
                <a:uLnTx/>
                <a:uFillTx/>
                <a:latin typeface="Roboto Slab"/>
                <a:ea typeface="Roboto Slab"/>
                <a:sym typeface="Roboto Slab"/>
              </a:rPr>
              <a:t>CSS define conjunto de reglas que permiten describir cada una de las partes que componen los estilos CSS.</a:t>
            </a:r>
            <a:endParaRPr kumimoji="0" lang="es-419" sz="2400" b="0" i="0" u="none" strike="noStrike" kern="0" cap="none" spc="0" normalizeH="0" baseline="0" noProof="0" dirty="0">
              <a:ln>
                <a:noFill/>
              </a:ln>
              <a:solidFill>
                <a:srgbClr val="434343"/>
              </a:solidFill>
              <a:effectLst/>
              <a:uLnTx/>
              <a:uFillTx/>
              <a:latin typeface="Roboto Slab"/>
              <a:ea typeface="Roboto Slab"/>
              <a:sym typeface="Roboto Slab"/>
            </a:endParaRPr>
          </a:p>
        </p:txBody>
      </p:sp>
      <p:sp>
        <p:nvSpPr>
          <p:cNvPr id="8" name="Google Shape;55;gdc58f23d29_1_5"/>
          <p:cNvSpPr txBox="1"/>
          <p:nvPr/>
        </p:nvSpPr>
        <p:spPr>
          <a:xfrm>
            <a:off x="2637885" y="3851562"/>
            <a:ext cx="7482232" cy="800400"/>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AR" sz="4000" b="0" i="0" u="none" strike="noStrike" kern="0" cap="none" spc="0" normalizeH="0" baseline="0" noProof="0" smtClean="0">
                <a:ln>
                  <a:noFill/>
                </a:ln>
                <a:solidFill>
                  <a:srgbClr val="434343"/>
                </a:solidFill>
                <a:effectLst/>
                <a:uLnTx/>
                <a:uFillTx/>
                <a:latin typeface="Roboto Slab"/>
                <a:ea typeface="Roboto Slab"/>
                <a:cs typeface="Roboto Slab"/>
                <a:sym typeface="Roboto Slab"/>
              </a:rPr>
              <a:t> h1  {    color     :     black;    }</a:t>
            </a:r>
            <a:endParaRPr kumimoji="0" sz="2300" b="0" i="0" u="none" strike="noStrike" kern="0" cap="none" spc="0" normalizeH="0" baseline="0" noProof="0" smtClean="0">
              <a:ln>
                <a:noFill/>
              </a:ln>
              <a:solidFill>
                <a:sysClr val="windowText" lastClr="000000"/>
              </a:solidFill>
              <a:effectLst/>
              <a:uLnTx/>
              <a:uFillTx/>
            </a:endParaRPr>
          </a:p>
        </p:txBody>
      </p:sp>
      <p:sp>
        <p:nvSpPr>
          <p:cNvPr id="9" name="Google Shape;56;gdc58f23d29_1_5"/>
          <p:cNvSpPr/>
          <p:nvPr/>
        </p:nvSpPr>
        <p:spPr>
          <a:xfrm rot="16200000">
            <a:off x="6602599" y="1813823"/>
            <a:ext cx="602400" cy="4288178"/>
          </a:xfrm>
          <a:prstGeom prst="rightBrace">
            <a:avLst>
              <a:gd name="adj1" fmla="val 50000"/>
              <a:gd name="adj2" fmla="val 50000"/>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57;gdc58f23d29_1_5"/>
          <p:cNvSpPr txBox="1"/>
          <p:nvPr/>
        </p:nvSpPr>
        <p:spPr>
          <a:xfrm>
            <a:off x="5722860" y="3100550"/>
            <a:ext cx="2934094" cy="661800"/>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3100" b="0" i="0" u="none" strike="noStrike" kern="0" cap="none" spc="0" normalizeH="0" baseline="0" noProof="0" smtClean="0">
                <a:ln>
                  <a:noFill/>
                </a:ln>
                <a:solidFill>
                  <a:srgbClr val="434343"/>
                </a:solidFill>
                <a:effectLst/>
                <a:uLnTx/>
                <a:uFillTx/>
                <a:latin typeface="Roboto Slab"/>
                <a:ea typeface="Roboto Slab"/>
                <a:cs typeface="Roboto Slab"/>
                <a:sym typeface="Roboto Slab"/>
              </a:rPr>
              <a:t>Declaración</a:t>
            </a: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58;gdc58f23d29_1_5"/>
          <p:cNvSpPr txBox="1"/>
          <p:nvPr/>
        </p:nvSpPr>
        <p:spPr>
          <a:xfrm>
            <a:off x="1907888" y="3002100"/>
            <a:ext cx="2934094" cy="661800"/>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3100" b="0" i="0" u="none" strike="noStrike" kern="0" cap="none" spc="0" normalizeH="0" baseline="0" noProof="0" dirty="0" smtClean="0">
                <a:ln>
                  <a:noFill/>
                </a:ln>
                <a:solidFill>
                  <a:srgbClr val="434343"/>
                </a:solidFill>
                <a:effectLst/>
                <a:uLnTx/>
                <a:uFillTx/>
                <a:latin typeface="Roboto Slab"/>
                <a:ea typeface="Roboto Slab"/>
                <a:cs typeface="Roboto Slab"/>
                <a:sym typeface="Roboto Slab"/>
              </a:rPr>
              <a:t>Regla de </a:t>
            </a:r>
            <a:r>
              <a:rPr kumimoji="0" lang="es-AR" sz="3100" b="0" i="0" u="none" strike="noStrike" kern="0" cap="none" spc="0" normalizeH="0" baseline="0" noProof="0" dirty="0" err="1" smtClean="0">
                <a:ln>
                  <a:noFill/>
                </a:ln>
                <a:solidFill>
                  <a:srgbClr val="434343"/>
                </a:solidFill>
                <a:effectLst/>
                <a:uLnTx/>
                <a:uFillTx/>
                <a:latin typeface="Roboto Slab"/>
                <a:ea typeface="Roboto Slab"/>
                <a:cs typeface="Roboto Slab"/>
                <a:sym typeface="Roboto Slab"/>
              </a:rPr>
              <a:t>css</a:t>
            </a:r>
            <a:r>
              <a:rPr kumimoji="0" lang="es-AR" sz="3100" b="0" i="0" u="none" strike="noStrike" kern="0" cap="none" spc="0" normalizeH="0" baseline="0" noProof="0" dirty="0" smtClean="0">
                <a:ln>
                  <a:noFill/>
                </a:ln>
                <a:solidFill>
                  <a:srgbClr val="434343"/>
                </a:solidFill>
                <a:effectLst/>
                <a:uLnTx/>
                <a:uFillTx/>
                <a:latin typeface="Roboto Slab"/>
                <a:ea typeface="Roboto Slab"/>
                <a:cs typeface="Roboto Slab"/>
                <a:sym typeface="Roboto Slab"/>
              </a:rPr>
              <a:t>:</a:t>
            </a:r>
            <a:endParaRPr kumimoji="0" sz="1800" b="0" i="0" u="none" strike="noStrike" kern="0" cap="none" spc="0" normalizeH="0" baseline="0" noProof="0" dirty="0" smtClean="0">
              <a:ln>
                <a:noFill/>
              </a:ln>
              <a:solidFill>
                <a:sysClr val="windowText" lastClr="000000"/>
              </a:solidFill>
              <a:effectLst/>
              <a:uLnTx/>
              <a:uFillTx/>
            </a:endParaRPr>
          </a:p>
        </p:txBody>
      </p:sp>
      <p:sp>
        <p:nvSpPr>
          <p:cNvPr id="12" name="Google Shape;59;gdc58f23d29_1_5"/>
          <p:cNvSpPr txBox="1"/>
          <p:nvPr/>
        </p:nvSpPr>
        <p:spPr>
          <a:xfrm>
            <a:off x="2894310" y="4830562"/>
            <a:ext cx="1824419" cy="600300"/>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2700" b="0" i="0" u="none" strike="noStrike" kern="0" cap="none" spc="0" normalizeH="0" baseline="0" noProof="0" smtClean="0">
                <a:ln>
                  <a:noFill/>
                </a:ln>
                <a:solidFill>
                  <a:srgbClr val="434343"/>
                </a:solidFill>
                <a:effectLst/>
                <a:uLnTx/>
                <a:uFillTx/>
                <a:latin typeface="Roboto Slab"/>
                <a:ea typeface="Roboto Slab"/>
                <a:cs typeface="Roboto Slab"/>
                <a:sym typeface="Roboto Slab"/>
              </a:rPr>
              <a:t>Selector </a:t>
            </a:r>
            <a:endParaRPr kumimoji="0" sz="1000" b="0" i="0" u="none" strike="noStrike" kern="0" cap="none" spc="0" normalizeH="0" baseline="0" noProof="0" smtClean="0">
              <a:ln>
                <a:noFill/>
              </a:ln>
              <a:solidFill>
                <a:sysClr val="windowText" lastClr="000000"/>
              </a:solidFill>
              <a:effectLst/>
              <a:uLnTx/>
              <a:uFillTx/>
            </a:endParaRPr>
          </a:p>
        </p:txBody>
      </p:sp>
      <p:sp>
        <p:nvSpPr>
          <p:cNvPr id="13" name="Google Shape;60;gdc58f23d29_1_5"/>
          <p:cNvSpPr txBox="1"/>
          <p:nvPr/>
        </p:nvSpPr>
        <p:spPr>
          <a:xfrm>
            <a:off x="4759710" y="4830562"/>
            <a:ext cx="1824419" cy="600300"/>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2700" b="0" i="0" u="none" strike="noStrike" kern="0" cap="none" spc="0" normalizeH="0" baseline="0" noProof="0" smtClean="0">
                <a:ln>
                  <a:noFill/>
                </a:ln>
                <a:solidFill>
                  <a:srgbClr val="434343"/>
                </a:solidFill>
                <a:effectLst/>
                <a:uLnTx/>
                <a:uFillTx/>
                <a:latin typeface="Roboto Slab"/>
                <a:ea typeface="Roboto Slab"/>
                <a:cs typeface="Roboto Slab"/>
                <a:sym typeface="Roboto Slab"/>
              </a:rPr>
              <a:t>Propiedad</a:t>
            </a:r>
            <a:endParaRPr kumimoji="0" sz="1000" b="0" i="0" u="none" strike="noStrike" kern="0" cap="none" spc="0" normalizeH="0" baseline="0" noProof="0" smtClean="0">
              <a:ln>
                <a:noFill/>
              </a:ln>
              <a:solidFill>
                <a:sysClr val="windowText" lastClr="000000"/>
              </a:solidFill>
              <a:effectLst/>
              <a:uLnTx/>
              <a:uFillTx/>
            </a:endParaRPr>
          </a:p>
        </p:txBody>
      </p:sp>
      <p:sp>
        <p:nvSpPr>
          <p:cNvPr id="14" name="Google Shape;61;gdc58f23d29_1_5"/>
          <p:cNvSpPr txBox="1"/>
          <p:nvPr/>
        </p:nvSpPr>
        <p:spPr>
          <a:xfrm>
            <a:off x="7614235" y="4830562"/>
            <a:ext cx="1824419" cy="600300"/>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2700" b="0" i="0" u="none" strike="noStrike" kern="0" cap="none" spc="0" normalizeH="0" baseline="0" noProof="0" smtClean="0">
                <a:ln>
                  <a:noFill/>
                </a:ln>
                <a:solidFill>
                  <a:srgbClr val="434343"/>
                </a:solidFill>
                <a:effectLst/>
                <a:uLnTx/>
                <a:uFillTx/>
                <a:latin typeface="Roboto Slab"/>
                <a:ea typeface="Roboto Slab"/>
                <a:cs typeface="Roboto Slab"/>
                <a:sym typeface="Roboto Slab"/>
              </a:rPr>
              <a:t>Valor</a:t>
            </a:r>
            <a:endParaRPr kumimoji="0" sz="1000" b="0" i="0" u="none" strike="noStrike" kern="0" cap="none" spc="0" normalizeH="0" baseline="0" noProof="0" smtClean="0">
              <a:ln>
                <a:noFill/>
              </a:ln>
              <a:solidFill>
                <a:sysClr val="windowText" lastClr="000000"/>
              </a:solidFill>
              <a:effectLst/>
              <a:uLnTx/>
              <a:uFillTx/>
            </a:endParaRPr>
          </a:p>
        </p:txBody>
      </p:sp>
      <p:sp>
        <p:nvSpPr>
          <p:cNvPr id="15" name="Google Shape;62;gdc58f23d29_1_5"/>
          <p:cNvSpPr/>
          <p:nvPr/>
        </p:nvSpPr>
        <p:spPr>
          <a:xfrm rot="5400000">
            <a:off x="3392229" y="4337568"/>
            <a:ext cx="602400" cy="710637"/>
          </a:xfrm>
          <a:prstGeom prst="rightBrace">
            <a:avLst>
              <a:gd name="adj1" fmla="val 50000"/>
              <a:gd name="adj2" fmla="val 50000"/>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6" name="Google Shape;63;gdc58f23d29_1_5"/>
          <p:cNvSpPr/>
          <p:nvPr/>
        </p:nvSpPr>
        <p:spPr>
          <a:xfrm rot="5400000">
            <a:off x="5138193" y="3961179"/>
            <a:ext cx="602400" cy="1359366"/>
          </a:xfrm>
          <a:prstGeom prst="rightBrace">
            <a:avLst>
              <a:gd name="adj1" fmla="val 50000"/>
              <a:gd name="adj2" fmla="val 50000"/>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7" name="Google Shape;64;gdc58f23d29_1_5"/>
          <p:cNvSpPr/>
          <p:nvPr/>
        </p:nvSpPr>
        <p:spPr>
          <a:xfrm rot="5400000">
            <a:off x="7923851" y="3761221"/>
            <a:ext cx="602400" cy="1759282"/>
          </a:xfrm>
          <a:prstGeom prst="rightBrace">
            <a:avLst>
              <a:gd name="adj1" fmla="val 50000"/>
              <a:gd name="adj2" fmla="val 50000"/>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 name="Google Shape;65;gdc58f23d29_1_5"/>
          <p:cNvSpPr/>
          <p:nvPr/>
        </p:nvSpPr>
        <p:spPr>
          <a:xfrm>
            <a:off x="2275134" y="5534210"/>
            <a:ext cx="7325458" cy="1169863"/>
          </a:xfrm>
          <a:prstGeom prst="roundRect">
            <a:avLst>
              <a:gd name="adj" fmla="val 16667"/>
            </a:avLst>
          </a:prstGeom>
          <a:solidFill>
            <a:srgbClr val="FFD96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66;gdc58f23d29_1_5"/>
          <p:cNvSpPr txBox="1"/>
          <p:nvPr/>
        </p:nvSpPr>
        <p:spPr>
          <a:xfrm>
            <a:off x="2426777" y="5595873"/>
            <a:ext cx="7904448" cy="1108200"/>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AR" sz="1500" b="1" i="0" u="none" strike="noStrike" kern="0" cap="none" spc="0" normalizeH="0" baseline="0" noProof="0" dirty="0" smtClean="0">
                <a:ln>
                  <a:noFill/>
                </a:ln>
                <a:solidFill>
                  <a:sysClr val="windowText" lastClr="000000"/>
                </a:solidFill>
                <a:effectLst/>
                <a:uLnTx/>
                <a:uFillTx/>
              </a:rPr>
              <a:t>Selector: </a:t>
            </a:r>
            <a:r>
              <a:rPr kumimoji="0" lang="es-AR" sz="1500" b="0" i="0" u="none" strike="noStrike" kern="0" cap="none" spc="0" normalizeH="0" baseline="0" noProof="0" dirty="0" smtClean="0">
                <a:ln>
                  <a:noFill/>
                </a:ln>
                <a:solidFill>
                  <a:sysClr val="windowText" lastClr="000000"/>
                </a:solidFill>
                <a:effectLst/>
                <a:uLnTx/>
                <a:uFillTx/>
              </a:rPr>
              <a:t>indica el elemento o elementos HTML a los que se aplica la regla CSS.</a:t>
            </a:r>
            <a:endParaRPr kumimoji="0" sz="15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s-AR" sz="1500" b="1" i="0" u="none" strike="noStrike" kern="0" cap="none" spc="0" normalizeH="0" baseline="0" noProof="0" dirty="0" smtClean="0">
                <a:ln>
                  <a:noFill/>
                </a:ln>
                <a:solidFill>
                  <a:sysClr val="windowText" lastClr="000000"/>
                </a:solidFill>
                <a:effectLst/>
                <a:uLnTx/>
                <a:uFillTx/>
              </a:rPr>
              <a:t>Declaración:</a:t>
            </a:r>
            <a:r>
              <a:rPr kumimoji="0" lang="es-AR" sz="1500" b="0" i="0" u="none" strike="noStrike" kern="0" cap="none" spc="0" normalizeH="0" baseline="0" noProof="0" dirty="0" smtClean="0">
                <a:ln>
                  <a:noFill/>
                </a:ln>
                <a:solidFill>
                  <a:sysClr val="windowText" lastClr="000000"/>
                </a:solidFill>
                <a:effectLst/>
                <a:uLnTx/>
                <a:uFillTx/>
              </a:rPr>
              <a:t> especifica los estilos que se aplican a los elementos. </a:t>
            </a:r>
            <a:endParaRPr kumimoji="0" sz="15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s-AR" sz="1500" b="1" i="0" u="none" strike="noStrike" kern="0" cap="none" spc="0" normalizeH="0" baseline="0" noProof="0" dirty="0" smtClean="0">
                <a:ln>
                  <a:noFill/>
                </a:ln>
                <a:solidFill>
                  <a:sysClr val="windowText" lastClr="000000"/>
                </a:solidFill>
                <a:effectLst/>
                <a:uLnTx/>
                <a:uFillTx/>
              </a:rPr>
              <a:t>Propiedad:</a:t>
            </a:r>
            <a:r>
              <a:rPr kumimoji="0" lang="es-AR" sz="1500" b="0" i="0" u="none" strike="noStrike" kern="0" cap="none" spc="0" normalizeH="0" baseline="0" noProof="0" dirty="0" smtClean="0">
                <a:ln>
                  <a:noFill/>
                </a:ln>
                <a:solidFill>
                  <a:sysClr val="windowText" lastClr="000000"/>
                </a:solidFill>
                <a:effectLst/>
                <a:uLnTx/>
                <a:uFillTx/>
              </a:rPr>
              <a:t> permite modificar el aspecto de una característica del elemento.</a:t>
            </a:r>
            <a:endParaRPr kumimoji="0" sz="15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s-AR" sz="1500" b="1" i="0" u="none" strike="noStrike" kern="0" cap="none" spc="0" normalizeH="0" baseline="0" noProof="0" dirty="0" smtClean="0">
                <a:ln>
                  <a:noFill/>
                </a:ln>
                <a:solidFill>
                  <a:sysClr val="windowText" lastClr="000000"/>
                </a:solidFill>
                <a:effectLst/>
                <a:uLnTx/>
                <a:uFillTx/>
              </a:rPr>
              <a:t>Valor: </a:t>
            </a:r>
            <a:r>
              <a:rPr kumimoji="0" lang="es-AR" sz="1500" b="0" i="0" u="none" strike="noStrike" kern="0" cap="none" spc="0" normalizeH="0" baseline="0" noProof="0" dirty="0" smtClean="0">
                <a:ln>
                  <a:noFill/>
                </a:ln>
                <a:solidFill>
                  <a:sysClr val="windowText" lastClr="000000"/>
                </a:solidFill>
                <a:effectLst/>
                <a:uLnTx/>
                <a:uFillTx/>
              </a:rPr>
              <a:t>indica el nuevo valor de la característica modificada en el elemento.</a:t>
            </a:r>
            <a:endParaRPr kumimoji="0" sz="15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47230746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CSS</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77;gdcc58945b7_0_11"/>
          <p:cNvSpPr txBox="1">
            <a:spLocks noGrp="1"/>
          </p:cNvSpPr>
          <p:nvPr>
            <p:ph type="title"/>
          </p:nvPr>
        </p:nvSpPr>
        <p:spPr>
          <a:xfrm>
            <a:off x="1918010" y="2083590"/>
            <a:ext cx="8229600" cy="782375"/>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s-AR" sz="3600" b="1" dirty="0"/>
              <a:t>Formas de insertar CSS</a:t>
            </a:r>
            <a:endParaRPr sz="3600" b="1" dirty="0"/>
          </a:p>
        </p:txBody>
      </p:sp>
      <p:sp>
        <p:nvSpPr>
          <p:cNvPr id="8" name="Google Shape;78;gdcc58945b7_0_11"/>
          <p:cNvSpPr txBox="1">
            <a:spLocks noGrp="1"/>
          </p:cNvSpPr>
          <p:nvPr>
            <p:ph type="body" idx="1"/>
          </p:nvPr>
        </p:nvSpPr>
        <p:spPr>
          <a:xfrm>
            <a:off x="1918010" y="3200267"/>
            <a:ext cx="9144000" cy="3468030"/>
          </a:xfrm>
          <a:prstGeom prst="rect">
            <a:avLst/>
          </a:prstGeom>
        </p:spPr>
        <p:txBody>
          <a:bodyPr spcFirstLastPara="1" wrap="square" lIns="91425" tIns="45700" rIns="91425" bIns="45700" anchor="t" anchorCtr="0">
            <a:normAutofit/>
          </a:bodyPr>
          <a:lstStyle/>
          <a:p>
            <a:pPr marL="342900" lvl="0" indent="-342900" algn="l" rtl="0">
              <a:lnSpc>
                <a:spcPct val="100000"/>
              </a:lnSpc>
              <a:spcBef>
                <a:spcPts val="640"/>
              </a:spcBef>
              <a:spcAft>
                <a:spcPts val="0"/>
              </a:spcAft>
              <a:buClr>
                <a:srgbClr val="000000"/>
              </a:buClr>
              <a:buSzPts val="3200"/>
              <a:buFont typeface="Arial"/>
              <a:buChar char="•"/>
            </a:pPr>
            <a:r>
              <a:rPr lang="es-AR" sz="2400" b="1" dirty="0" smtClean="0">
                <a:solidFill>
                  <a:srgbClr val="000000"/>
                </a:solidFill>
                <a:latin typeface="Calibri"/>
                <a:ea typeface="Calibri"/>
                <a:cs typeface="Calibri"/>
                <a:sym typeface="Calibri"/>
              </a:rPr>
              <a:t>Hojas </a:t>
            </a:r>
            <a:r>
              <a:rPr lang="es-AR" sz="2400" b="1" dirty="0">
                <a:solidFill>
                  <a:srgbClr val="000000"/>
                </a:solidFill>
                <a:latin typeface="Calibri"/>
                <a:ea typeface="Calibri"/>
                <a:cs typeface="Calibri"/>
                <a:sym typeface="Calibri"/>
              </a:rPr>
              <a:t>de estilo en línea </a:t>
            </a:r>
            <a:r>
              <a:rPr lang="es-AR" sz="2400" dirty="0">
                <a:solidFill>
                  <a:srgbClr val="000000"/>
                </a:solidFill>
                <a:latin typeface="Calibri"/>
                <a:ea typeface="Calibri"/>
                <a:cs typeface="Calibri"/>
                <a:sym typeface="Calibri"/>
              </a:rPr>
              <a:t>(Incluir CSS en los elementos HTML</a:t>
            </a:r>
            <a:r>
              <a:rPr lang="es-AR" sz="2400" dirty="0" smtClean="0">
                <a:solidFill>
                  <a:srgbClr val="000000"/>
                </a:solidFill>
                <a:latin typeface="Calibri"/>
                <a:ea typeface="Calibri"/>
                <a:cs typeface="Calibri"/>
                <a:sym typeface="Calibri"/>
              </a:rPr>
              <a:t>)</a:t>
            </a:r>
          </a:p>
          <a:p>
            <a:pPr marL="342900" lvl="0" indent="-342900" algn="l" rtl="0">
              <a:lnSpc>
                <a:spcPct val="100000"/>
              </a:lnSpc>
              <a:spcBef>
                <a:spcPts val="640"/>
              </a:spcBef>
              <a:spcAft>
                <a:spcPts val="0"/>
              </a:spcAft>
              <a:buClr>
                <a:srgbClr val="000000"/>
              </a:buClr>
              <a:buSzPts val="3200"/>
              <a:buFont typeface="Arial"/>
              <a:buChar char="•"/>
            </a:pPr>
            <a:endParaRPr sz="2400" dirty="0">
              <a:solidFill>
                <a:srgbClr val="000000"/>
              </a:solidFill>
              <a:latin typeface="Calibri"/>
              <a:ea typeface="Calibri"/>
              <a:cs typeface="Calibri"/>
              <a:sym typeface="Calibri"/>
            </a:endParaRPr>
          </a:p>
          <a:p>
            <a:pPr marL="342900" lvl="0" indent="-342900" algn="l" rtl="0">
              <a:lnSpc>
                <a:spcPct val="100000"/>
              </a:lnSpc>
              <a:spcBef>
                <a:spcPts val="640"/>
              </a:spcBef>
              <a:spcAft>
                <a:spcPts val="0"/>
              </a:spcAft>
              <a:buClr>
                <a:srgbClr val="000000"/>
              </a:buClr>
              <a:buSzPts val="3200"/>
              <a:buFont typeface="Arial"/>
              <a:buChar char="•"/>
            </a:pPr>
            <a:r>
              <a:rPr lang="es-AR" sz="2400" b="1" dirty="0">
                <a:solidFill>
                  <a:srgbClr val="000000"/>
                </a:solidFill>
                <a:latin typeface="Calibri"/>
                <a:ea typeface="Calibri"/>
                <a:cs typeface="Calibri"/>
                <a:sym typeface="Calibri"/>
              </a:rPr>
              <a:t>Hojas de estilo interna </a:t>
            </a:r>
            <a:r>
              <a:rPr lang="es-AR" sz="2400" dirty="0">
                <a:solidFill>
                  <a:srgbClr val="000000"/>
                </a:solidFill>
                <a:latin typeface="Calibri"/>
                <a:ea typeface="Calibri"/>
                <a:cs typeface="Calibri"/>
                <a:sym typeface="Calibri"/>
              </a:rPr>
              <a:t>(Insertar CSS en el mismo documento HTML</a:t>
            </a:r>
            <a:r>
              <a:rPr lang="es-AR" sz="2400" dirty="0" smtClean="0">
                <a:solidFill>
                  <a:srgbClr val="000000"/>
                </a:solidFill>
                <a:latin typeface="Calibri"/>
                <a:ea typeface="Calibri"/>
                <a:cs typeface="Calibri"/>
                <a:sym typeface="Calibri"/>
              </a:rPr>
              <a:t>)</a:t>
            </a:r>
          </a:p>
          <a:p>
            <a:pPr marL="342900" lvl="0" indent="-342900" algn="l" rtl="0">
              <a:lnSpc>
                <a:spcPct val="100000"/>
              </a:lnSpc>
              <a:spcBef>
                <a:spcPts val="640"/>
              </a:spcBef>
              <a:spcAft>
                <a:spcPts val="0"/>
              </a:spcAft>
              <a:buClr>
                <a:srgbClr val="000000"/>
              </a:buClr>
              <a:buSzPts val="3200"/>
              <a:buFont typeface="Arial"/>
              <a:buChar char="•"/>
            </a:pPr>
            <a:endParaRPr sz="2400" dirty="0">
              <a:solidFill>
                <a:srgbClr val="000000"/>
              </a:solidFill>
              <a:latin typeface="Calibri"/>
              <a:ea typeface="Calibri"/>
              <a:cs typeface="Calibri"/>
              <a:sym typeface="Calibri"/>
            </a:endParaRPr>
          </a:p>
          <a:p>
            <a:pPr marL="342900" lvl="0" indent="-342900" algn="l" rtl="0">
              <a:lnSpc>
                <a:spcPct val="100000"/>
              </a:lnSpc>
              <a:spcBef>
                <a:spcPts val="640"/>
              </a:spcBef>
              <a:spcAft>
                <a:spcPts val="0"/>
              </a:spcAft>
              <a:buClr>
                <a:srgbClr val="000000"/>
              </a:buClr>
              <a:buSzPts val="3200"/>
              <a:buFont typeface="Arial"/>
              <a:buChar char="•"/>
            </a:pPr>
            <a:r>
              <a:rPr lang="es-AR" sz="2400" b="1" dirty="0">
                <a:solidFill>
                  <a:srgbClr val="000000"/>
                </a:solidFill>
                <a:latin typeface="Calibri"/>
                <a:ea typeface="Calibri"/>
                <a:cs typeface="Calibri"/>
                <a:sym typeface="Calibri"/>
              </a:rPr>
              <a:t>Hojas de estilo externa</a:t>
            </a:r>
            <a:r>
              <a:rPr lang="es-AR" sz="2400" dirty="0">
                <a:solidFill>
                  <a:srgbClr val="000000"/>
                </a:solidFill>
                <a:latin typeface="Calibri"/>
                <a:ea typeface="Calibri"/>
                <a:cs typeface="Calibri"/>
                <a:sym typeface="Calibri"/>
              </a:rPr>
              <a:t> (Definir CSS en un archivo externo</a:t>
            </a:r>
            <a:r>
              <a:rPr lang="es-AR" sz="2400" dirty="0" smtClean="0">
                <a:solidFill>
                  <a:srgbClr val="000000"/>
                </a:solidFill>
                <a:latin typeface="Calibri"/>
                <a:ea typeface="Calibri"/>
                <a:cs typeface="Calibri"/>
                <a:sym typeface="Calibri"/>
              </a:rPr>
              <a:t>)</a:t>
            </a:r>
          </a:p>
          <a:p>
            <a:pPr marL="342900" lvl="0" indent="-342900" algn="l" rtl="0">
              <a:lnSpc>
                <a:spcPct val="100000"/>
              </a:lnSpc>
              <a:spcBef>
                <a:spcPts val="640"/>
              </a:spcBef>
              <a:spcAft>
                <a:spcPts val="0"/>
              </a:spcAft>
              <a:buClr>
                <a:srgbClr val="000000"/>
              </a:buClr>
              <a:buSzPts val="3200"/>
              <a:buFont typeface="Arial"/>
              <a:buChar char="•"/>
            </a:pPr>
            <a:endParaRPr sz="2400" dirty="0">
              <a:solidFill>
                <a:srgbClr val="000000"/>
              </a:solidFill>
              <a:latin typeface="Calibri"/>
              <a:ea typeface="Calibri"/>
              <a:cs typeface="Calibri"/>
              <a:sym typeface="Calibri"/>
            </a:endParaRPr>
          </a:p>
          <a:p>
            <a:pPr marL="342900" lvl="0" indent="-342900" algn="l" rtl="0">
              <a:lnSpc>
                <a:spcPct val="100000"/>
              </a:lnSpc>
              <a:spcBef>
                <a:spcPts val="640"/>
              </a:spcBef>
              <a:spcAft>
                <a:spcPts val="0"/>
              </a:spcAft>
              <a:buClr>
                <a:srgbClr val="000000"/>
              </a:buClr>
              <a:buSzPts val="3200"/>
              <a:buFont typeface="Arial"/>
              <a:buChar char="•"/>
            </a:pPr>
            <a:r>
              <a:rPr lang="es-AR" sz="2400" b="1" dirty="0">
                <a:solidFill>
                  <a:srgbClr val="000000"/>
                </a:solidFill>
                <a:latin typeface="Calibri"/>
                <a:ea typeface="Calibri"/>
                <a:cs typeface="Calibri"/>
                <a:sym typeface="Calibri"/>
              </a:rPr>
              <a:t>Hojas de estilo múltiple</a:t>
            </a:r>
            <a:r>
              <a:rPr lang="es-AR" sz="2400" dirty="0">
                <a:solidFill>
                  <a:srgbClr val="000000"/>
                </a:solidFill>
                <a:latin typeface="Calibri"/>
                <a:ea typeface="Calibri"/>
                <a:cs typeface="Calibri"/>
                <a:sym typeface="Calibri"/>
              </a:rPr>
              <a:t> </a:t>
            </a:r>
            <a:endParaRPr lang="es-AR" sz="2400" dirty="0" smtClean="0">
              <a:solidFill>
                <a:srgbClr val="000000"/>
              </a:solidFill>
              <a:latin typeface="Calibri"/>
              <a:ea typeface="Calibri"/>
              <a:cs typeface="Calibri"/>
              <a:sym typeface="Calibri"/>
            </a:endParaRPr>
          </a:p>
          <a:p>
            <a:pPr marL="342900" lvl="0" indent="-342900" algn="l" rtl="0">
              <a:lnSpc>
                <a:spcPct val="100000"/>
              </a:lnSpc>
              <a:spcBef>
                <a:spcPts val="640"/>
              </a:spcBef>
              <a:spcAft>
                <a:spcPts val="0"/>
              </a:spcAft>
              <a:buClr>
                <a:srgbClr val="000000"/>
              </a:buClr>
              <a:buSzPts val="3200"/>
              <a:buFont typeface="Arial"/>
              <a:buChar char="•"/>
            </a:pPr>
            <a:endParaRPr sz="2400" dirty="0">
              <a:solidFill>
                <a:srgbClr val="000000"/>
              </a:solidFill>
              <a:latin typeface="Calibri"/>
              <a:ea typeface="Calibri"/>
              <a:cs typeface="Calibri"/>
              <a:sym typeface="Calibri"/>
            </a:endParaRPr>
          </a:p>
          <a:p>
            <a:pPr marL="0" lvl="0" indent="0" algn="l" rtl="0">
              <a:spcBef>
                <a:spcPts val="360"/>
              </a:spcBef>
              <a:spcAft>
                <a:spcPts val="0"/>
              </a:spcAft>
              <a:buNone/>
            </a:pPr>
            <a:endParaRPr dirty="0"/>
          </a:p>
        </p:txBody>
      </p:sp>
    </p:spTree>
    <p:extLst>
      <p:ext uri="{BB962C8B-B14F-4D97-AF65-F5344CB8AC3E}">
        <p14:creationId xmlns:p14="http://schemas.microsoft.com/office/powerpoint/2010/main" val="180908588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CSS</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94;gdc58f23d29_1_10"/>
          <p:cNvSpPr txBox="1">
            <a:spLocks noGrp="1"/>
          </p:cNvSpPr>
          <p:nvPr>
            <p:ph type="title"/>
          </p:nvPr>
        </p:nvSpPr>
        <p:spPr>
          <a:xfrm>
            <a:off x="2040673" y="2591891"/>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s-AR" sz="3200" b="1" dirty="0"/>
              <a:t>Selectores </a:t>
            </a:r>
            <a:r>
              <a:rPr lang="es-AR" sz="3200" b="1" dirty="0" smtClean="0"/>
              <a:t>en CSS</a:t>
            </a:r>
            <a:endParaRPr sz="3200" b="1" dirty="0"/>
          </a:p>
          <a:p>
            <a:pPr marL="0" lvl="0" indent="0" algn="ctr" rtl="0">
              <a:spcBef>
                <a:spcPts val="0"/>
              </a:spcBef>
              <a:spcAft>
                <a:spcPts val="0"/>
              </a:spcAft>
              <a:buNone/>
            </a:pPr>
            <a:r>
              <a:rPr lang="es-AR" sz="2400" dirty="0">
                <a:solidFill>
                  <a:srgbClr val="134F5C"/>
                </a:solidFill>
              </a:rPr>
              <a:t>“a quién hay que aplicar el estilo”</a:t>
            </a:r>
            <a:endParaRPr sz="2400" dirty="0">
              <a:solidFill>
                <a:srgbClr val="134F5C"/>
              </a:solidFill>
            </a:endParaRPr>
          </a:p>
        </p:txBody>
      </p:sp>
      <p:sp>
        <p:nvSpPr>
          <p:cNvPr id="8" name="Google Shape;95;gdc58f23d29_1_10"/>
          <p:cNvSpPr txBox="1">
            <a:spLocks noGrp="1"/>
          </p:cNvSpPr>
          <p:nvPr>
            <p:ph type="body" idx="1"/>
          </p:nvPr>
        </p:nvSpPr>
        <p:spPr>
          <a:xfrm>
            <a:off x="2040673" y="4700238"/>
            <a:ext cx="8229600" cy="118760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s-AR" sz="2200" dirty="0">
                <a:solidFill>
                  <a:srgbClr val="000000"/>
                </a:solidFill>
              </a:rPr>
              <a:t>Una misma regla puede aplicarse a varios selectores y, a un mismo selector se le pueden aplicar varias reglas.</a:t>
            </a:r>
            <a:endParaRPr sz="2200" dirty="0">
              <a:solidFill>
                <a:srgbClr val="000000"/>
              </a:solidFill>
            </a:endParaRPr>
          </a:p>
        </p:txBody>
      </p:sp>
    </p:spTree>
    <p:extLst>
      <p:ext uri="{BB962C8B-B14F-4D97-AF65-F5344CB8AC3E}">
        <p14:creationId xmlns:p14="http://schemas.microsoft.com/office/powerpoint/2010/main" val="87157157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101;gdc58f23d29_1_15"/>
          <p:cNvSpPr txBox="1">
            <a:spLocks noGrp="1"/>
          </p:cNvSpPr>
          <p:nvPr>
            <p:ph type="title"/>
          </p:nvPr>
        </p:nvSpPr>
        <p:spPr>
          <a:xfrm>
            <a:off x="4063131" y="2112145"/>
            <a:ext cx="4302024" cy="706862"/>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AR" sz="3200" b="1" dirty="0">
                <a:solidFill>
                  <a:srgbClr val="000000"/>
                </a:solidFill>
              </a:rPr>
              <a:t>Selectores básicos</a:t>
            </a:r>
            <a:endParaRPr sz="3200" b="1" dirty="0">
              <a:solidFill>
                <a:srgbClr val="000000"/>
              </a:solidFill>
            </a:endParaRPr>
          </a:p>
          <a:p>
            <a:pPr marL="0" lvl="0" indent="0" algn="ctr" rtl="0">
              <a:spcBef>
                <a:spcPts val="0"/>
              </a:spcBef>
              <a:spcAft>
                <a:spcPts val="0"/>
              </a:spcAft>
              <a:buNone/>
            </a:pPr>
            <a:endParaRPr dirty="0">
              <a:solidFill>
                <a:srgbClr val="000000"/>
              </a:solidFill>
            </a:endParaRPr>
          </a:p>
        </p:txBody>
      </p:sp>
      <p:sp>
        <p:nvSpPr>
          <p:cNvPr id="8" name="Google Shape;102;gdc58f23d29_1_15"/>
          <p:cNvSpPr txBox="1">
            <a:spLocks noGrp="1"/>
          </p:cNvSpPr>
          <p:nvPr>
            <p:ph type="body" idx="1"/>
          </p:nvPr>
        </p:nvSpPr>
        <p:spPr>
          <a:xfrm>
            <a:off x="562026" y="2725195"/>
            <a:ext cx="11021915" cy="3753663"/>
          </a:xfrm>
          <a:prstGeom prst="rect">
            <a:avLst/>
          </a:prstGeom>
        </p:spPr>
        <p:txBody>
          <a:bodyPr spcFirstLastPara="1" wrap="square" lIns="91425" tIns="45700" rIns="91425" bIns="45700" anchor="t" anchorCtr="0">
            <a:normAutofit fontScale="55000" lnSpcReduction="20000"/>
          </a:bodyPr>
          <a:lstStyle/>
          <a:p>
            <a:pPr marL="0" lvl="0" indent="0" algn="l" rtl="0">
              <a:spcBef>
                <a:spcPts val="360"/>
              </a:spcBef>
              <a:spcAft>
                <a:spcPts val="0"/>
              </a:spcAft>
              <a:buNone/>
            </a:pPr>
            <a:r>
              <a:rPr lang="es-AR" b="1" dirty="0">
                <a:solidFill>
                  <a:srgbClr val="000000"/>
                </a:solidFill>
                <a:latin typeface="Arial"/>
                <a:ea typeface="Arial"/>
                <a:cs typeface="Arial"/>
                <a:sym typeface="Arial"/>
              </a:rPr>
              <a:t>Selector universal: </a:t>
            </a:r>
            <a:r>
              <a:rPr lang="es-AR" dirty="0">
                <a:solidFill>
                  <a:srgbClr val="000000"/>
                </a:solidFill>
                <a:latin typeface="Arial"/>
                <a:ea typeface="Arial"/>
                <a:cs typeface="Arial"/>
                <a:sym typeface="Arial"/>
              </a:rPr>
              <a:t>Se utiliza para seleccionar todos los elementos de la página.</a:t>
            </a:r>
            <a:endParaRPr dirty="0">
              <a:solidFill>
                <a:srgbClr val="000000"/>
              </a:solidFill>
              <a:latin typeface="Arial"/>
              <a:ea typeface="Arial"/>
              <a:cs typeface="Arial"/>
              <a:sym typeface="Arial"/>
            </a:endParaRPr>
          </a:p>
          <a:p>
            <a:pPr marL="0" lvl="0" indent="0" algn="l" rtl="0">
              <a:spcBef>
                <a:spcPts val="360"/>
              </a:spcBef>
              <a:spcAft>
                <a:spcPts val="0"/>
              </a:spcAft>
              <a:buNone/>
            </a:pPr>
            <a:r>
              <a:rPr lang="es-AR" dirty="0" smtClean="0">
                <a:solidFill>
                  <a:srgbClr val="000000"/>
                </a:solidFill>
                <a:latin typeface="Arial"/>
                <a:ea typeface="Arial"/>
                <a:cs typeface="Arial"/>
                <a:sym typeface="Arial"/>
              </a:rPr>
              <a:t>                         </a:t>
            </a:r>
            <a:r>
              <a:rPr lang="es-AR" sz="2143" dirty="0" smtClean="0">
                <a:solidFill>
                  <a:srgbClr val="000000"/>
                </a:solidFill>
                <a:latin typeface="Arial"/>
                <a:ea typeface="Arial"/>
                <a:cs typeface="Arial"/>
                <a:sym typeface="Arial"/>
              </a:rPr>
              <a:t>    </a:t>
            </a:r>
            <a:r>
              <a:rPr lang="es-AR" sz="1743" dirty="0" smtClean="0">
                <a:solidFill>
                  <a:srgbClr val="000000"/>
                </a:solidFill>
                <a:latin typeface="Arial"/>
                <a:ea typeface="Arial"/>
                <a:cs typeface="Arial"/>
                <a:sym typeface="Arial"/>
              </a:rPr>
              <a:t>  </a:t>
            </a:r>
            <a:r>
              <a:rPr lang="es-AR" sz="1743" dirty="0">
                <a:solidFill>
                  <a:srgbClr val="000000"/>
                </a:solidFill>
                <a:latin typeface="Arial"/>
                <a:ea typeface="Arial"/>
                <a:cs typeface="Arial"/>
                <a:sym typeface="Arial"/>
              </a:rPr>
              <a:t>* {</a:t>
            </a:r>
            <a:endParaRPr sz="1743" dirty="0">
              <a:solidFill>
                <a:srgbClr val="000000"/>
              </a:solidFill>
              <a:latin typeface="Arial"/>
              <a:ea typeface="Arial"/>
              <a:cs typeface="Arial"/>
              <a:sym typeface="Arial"/>
            </a:endParaRPr>
          </a:p>
          <a:p>
            <a:pPr marL="1828800" lvl="0" indent="457200" algn="l" rtl="0">
              <a:spcBef>
                <a:spcPts val="360"/>
              </a:spcBef>
              <a:spcAft>
                <a:spcPts val="0"/>
              </a:spcAft>
              <a:buNone/>
            </a:pPr>
            <a:r>
              <a:rPr lang="es-AR" sz="1743" dirty="0" err="1">
                <a:solidFill>
                  <a:srgbClr val="000000"/>
                </a:solidFill>
                <a:latin typeface="Arial"/>
                <a:ea typeface="Arial"/>
                <a:cs typeface="Arial"/>
                <a:sym typeface="Arial"/>
              </a:rPr>
              <a:t>margin</a:t>
            </a:r>
            <a:r>
              <a:rPr lang="es-AR" sz="1743" dirty="0">
                <a:solidFill>
                  <a:srgbClr val="000000"/>
                </a:solidFill>
                <a:latin typeface="Arial"/>
                <a:ea typeface="Arial"/>
                <a:cs typeface="Arial"/>
                <a:sym typeface="Arial"/>
              </a:rPr>
              <a:t>: 0;</a:t>
            </a:r>
            <a:endParaRPr sz="1743" dirty="0">
              <a:solidFill>
                <a:srgbClr val="000000"/>
              </a:solidFill>
              <a:latin typeface="Arial"/>
              <a:ea typeface="Arial"/>
              <a:cs typeface="Arial"/>
              <a:sym typeface="Arial"/>
            </a:endParaRPr>
          </a:p>
          <a:p>
            <a:pPr marL="1828800" lvl="0" indent="457200" algn="l" rtl="0">
              <a:spcBef>
                <a:spcPts val="360"/>
              </a:spcBef>
              <a:spcAft>
                <a:spcPts val="0"/>
              </a:spcAft>
              <a:buNone/>
            </a:pPr>
            <a:r>
              <a:rPr lang="es-AR" sz="1743" dirty="0" err="1">
                <a:solidFill>
                  <a:srgbClr val="000000"/>
                </a:solidFill>
                <a:latin typeface="Arial"/>
                <a:ea typeface="Arial"/>
                <a:cs typeface="Arial"/>
                <a:sym typeface="Arial"/>
              </a:rPr>
              <a:t>padding</a:t>
            </a:r>
            <a:r>
              <a:rPr lang="es-AR" sz="1743" dirty="0">
                <a:solidFill>
                  <a:srgbClr val="000000"/>
                </a:solidFill>
                <a:latin typeface="Arial"/>
                <a:ea typeface="Arial"/>
                <a:cs typeface="Arial"/>
                <a:sym typeface="Arial"/>
              </a:rPr>
              <a:t>: 0;</a:t>
            </a:r>
            <a:endParaRPr sz="1743" dirty="0">
              <a:solidFill>
                <a:srgbClr val="000000"/>
              </a:solidFill>
              <a:latin typeface="Arial"/>
              <a:ea typeface="Arial"/>
              <a:cs typeface="Arial"/>
              <a:sym typeface="Arial"/>
            </a:endParaRPr>
          </a:p>
          <a:p>
            <a:pPr marL="1828800" lvl="0" indent="0" algn="l" rtl="0">
              <a:spcBef>
                <a:spcPts val="360"/>
              </a:spcBef>
              <a:spcAft>
                <a:spcPts val="0"/>
              </a:spcAft>
              <a:buNone/>
            </a:pPr>
            <a:r>
              <a:rPr lang="es-AR" sz="1743" dirty="0" smtClean="0">
                <a:solidFill>
                  <a:srgbClr val="000000"/>
                </a:solidFill>
                <a:latin typeface="Arial"/>
                <a:ea typeface="Arial"/>
                <a:cs typeface="Arial"/>
                <a:sym typeface="Arial"/>
              </a:rPr>
              <a:t>   }</a:t>
            </a:r>
            <a:endParaRPr sz="1743" dirty="0">
              <a:solidFill>
                <a:srgbClr val="000000"/>
              </a:solidFill>
              <a:latin typeface="Arial"/>
              <a:ea typeface="Arial"/>
              <a:cs typeface="Arial"/>
              <a:sym typeface="Arial"/>
            </a:endParaRPr>
          </a:p>
          <a:p>
            <a:pPr marL="1828800" lvl="0" indent="0" algn="l" rtl="0">
              <a:spcBef>
                <a:spcPts val="360"/>
              </a:spcBef>
              <a:spcAft>
                <a:spcPts val="0"/>
              </a:spcAft>
              <a:buNone/>
            </a:pPr>
            <a:endParaRPr lang="es-419" sz="1400" dirty="0" smtClean="0">
              <a:solidFill>
                <a:srgbClr val="000000"/>
              </a:solidFill>
              <a:latin typeface="Arial"/>
              <a:ea typeface="Arial"/>
              <a:cs typeface="Arial"/>
              <a:sym typeface="Arial"/>
            </a:endParaRPr>
          </a:p>
          <a:p>
            <a:pPr marL="1828800" lvl="0" indent="0" algn="l" rtl="0">
              <a:spcBef>
                <a:spcPts val="360"/>
              </a:spcBef>
              <a:spcAft>
                <a:spcPts val="0"/>
              </a:spcAft>
              <a:buNone/>
            </a:pPr>
            <a:endParaRPr sz="1400" dirty="0">
              <a:solidFill>
                <a:srgbClr val="000000"/>
              </a:solidFill>
              <a:latin typeface="Arial"/>
              <a:ea typeface="Arial"/>
              <a:cs typeface="Arial"/>
              <a:sym typeface="Arial"/>
            </a:endParaRPr>
          </a:p>
          <a:p>
            <a:pPr marL="0" lvl="0" indent="0" algn="l" rtl="0">
              <a:spcBef>
                <a:spcPts val="360"/>
              </a:spcBef>
              <a:spcAft>
                <a:spcPts val="0"/>
              </a:spcAft>
              <a:buNone/>
            </a:pPr>
            <a:r>
              <a:rPr lang="es-AR" b="1" dirty="0">
                <a:solidFill>
                  <a:srgbClr val="000000"/>
                </a:solidFill>
                <a:latin typeface="Arial"/>
                <a:ea typeface="Arial"/>
                <a:cs typeface="Arial"/>
                <a:sym typeface="Arial"/>
              </a:rPr>
              <a:t>Selector de tipo o etiqueta:</a:t>
            </a:r>
            <a:r>
              <a:rPr lang="es-AR" dirty="0">
                <a:solidFill>
                  <a:srgbClr val="000000"/>
                </a:solidFill>
                <a:latin typeface="Arial"/>
                <a:ea typeface="Arial"/>
                <a:cs typeface="Arial"/>
                <a:sym typeface="Arial"/>
              </a:rPr>
              <a:t> Selecciona todos los elementos de la página cuya etiqueta HTML coincide con el valor del selector. </a:t>
            </a:r>
            <a:endParaRPr lang="es-AR" dirty="0" smtClean="0">
              <a:solidFill>
                <a:srgbClr val="000000"/>
              </a:solidFill>
              <a:latin typeface="Arial"/>
              <a:ea typeface="Arial"/>
              <a:cs typeface="Arial"/>
              <a:sym typeface="Arial"/>
            </a:endParaRPr>
          </a:p>
          <a:p>
            <a:pPr marL="0" lvl="0" indent="0" algn="l" rtl="0">
              <a:spcBef>
                <a:spcPts val="360"/>
              </a:spcBef>
              <a:spcAft>
                <a:spcPts val="0"/>
              </a:spcAft>
              <a:buNone/>
            </a:pPr>
            <a:endParaRPr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900" dirty="0">
                <a:solidFill>
                  <a:srgbClr val="000000"/>
                </a:solidFill>
                <a:latin typeface="Arial"/>
                <a:ea typeface="Arial"/>
                <a:cs typeface="Arial"/>
                <a:sym typeface="Arial"/>
              </a:rPr>
              <a:t>h1 </a:t>
            </a:r>
            <a:r>
              <a:rPr lang="es-AR" sz="1900" dirty="0" smtClean="0">
                <a:solidFill>
                  <a:srgbClr val="000000"/>
                </a:solidFill>
                <a:latin typeface="Arial"/>
                <a:ea typeface="Arial"/>
                <a:cs typeface="Arial"/>
                <a:sym typeface="Arial"/>
              </a:rPr>
              <a:t>{ color</a:t>
            </a:r>
            <a:r>
              <a:rPr lang="es-AR" sz="1900" dirty="0">
                <a:solidFill>
                  <a:srgbClr val="000000"/>
                </a:solidFill>
                <a:latin typeface="Arial"/>
                <a:ea typeface="Arial"/>
                <a:cs typeface="Arial"/>
                <a:sym typeface="Arial"/>
              </a:rPr>
              <a:t>: red</a:t>
            </a:r>
            <a:r>
              <a:rPr lang="es-AR" sz="1900" dirty="0" smtClean="0">
                <a:solidFill>
                  <a:srgbClr val="000000"/>
                </a:solidFill>
                <a:latin typeface="Arial"/>
                <a:ea typeface="Arial"/>
                <a:cs typeface="Arial"/>
                <a:sym typeface="Arial"/>
              </a:rPr>
              <a:t>; }</a:t>
            </a:r>
          </a:p>
          <a:p>
            <a:pPr marL="914400" lvl="0" indent="457200" algn="l" rtl="0">
              <a:spcBef>
                <a:spcPts val="360"/>
              </a:spcBef>
              <a:spcAft>
                <a:spcPts val="0"/>
              </a:spcAft>
              <a:buNone/>
            </a:pPr>
            <a:endParaRPr sz="1900"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900" dirty="0">
                <a:solidFill>
                  <a:srgbClr val="000000"/>
                </a:solidFill>
                <a:latin typeface="Arial"/>
                <a:ea typeface="Arial"/>
                <a:cs typeface="Arial"/>
                <a:sym typeface="Arial"/>
              </a:rPr>
              <a:t>h2 </a:t>
            </a:r>
            <a:r>
              <a:rPr lang="es-AR" sz="1900" dirty="0" smtClean="0">
                <a:solidFill>
                  <a:srgbClr val="000000"/>
                </a:solidFill>
                <a:latin typeface="Arial"/>
                <a:ea typeface="Arial"/>
                <a:cs typeface="Arial"/>
                <a:sym typeface="Arial"/>
              </a:rPr>
              <a:t>{ color</a:t>
            </a:r>
            <a:r>
              <a:rPr lang="es-AR" sz="1900" dirty="0">
                <a:solidFill>
                  <a:srgbClr val="000000"/>
                </a:solidFill>
                <a:latin typeface="Arial"/>
                <a:ea typeface="Arial"/>
                <a:cs typeface="Arial"/>
                <a:sym typeface="Arial"/>
              </a:rPr>
              <a:t>: blue</a:t>
            </a:r>
            <a:r>
              <a:rPr lang="es-AR" sz="1900" dirty="0" smtClean="0">
                <a:solidFill>
                  <a:srgbClr val="000000"/>
                </a:solidFill>
                <a:latin typeface="Arial"/>
                <a:ea typeface="Arial"/>
                <a:cs typeface="Arial"/>
                <a:sym typeface="Arial"/>
              </a:rPr>
              <a:t>; }</a:t>
            </a:r>
          </a:p>
          <a:p>
            <a:pPr marL="914400" lvl="0" indent="457200" algn="l" rtl="0">
              <a:spcBef>
                <a:spcPts val="360"/>
              </a:spcBef>
              <a:spcAft>
                <a:spcPts val="0"/>
              </a:spcAft>
              <a:buNone/>
            </a:pPr>
            <a:endParaRPr sz="1900"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900" dirty="0">
                <a:solidFill>
                  <a:srgbClr val="000000"/>
                </a:solidFill>
                <a:latin typeface="Arial"/>
                <a:ea typeface="Arial"/>
                <a:cs typeface="Arial"/>
                <a:sym typeface="Arial"/>
              </a:rPr>
              <a:t>p </a:t>
            </a:r>
            <a:r>
              <a:rPr lang="es-AR" sz="1900" dirty="0" smtClean="0">
                <a:solidFill>
                  <a:srgbClr val="000000"/>
                </a:solidFill>
                <a:latin typeface="Arial"/>
                <a:ea typeface="Arial"/>
                <a:cs typeface="Arial"/>
                <a:sym typeface="Arial"/>
              </a:rPr>
              <a:t>{ color</a:t>
            </a:r>
            <a:r>
              <a:rPr lang="es-AR" sz="1900" dirty="0">
                <a:solidFill>
                  <a:srgbClr val="000000"/>
                </a:solidFill>
                <a:latin typeface="Arial"/>
                <a:ea typeface="Arial"/>
                <a:cs typeface="Arial"/>
                <a:sym typeface="Arial"/>
              </a:rPr>
              <a:t>: </a:t>
            </a:r>
            <a:r>
              <a:rPr lang="es-AR" sz="1900" dirty="0" err="1">
                <a:solidFill>
                  <a:srgbClr val="000000"/>
                </a:solidFill>
                <a:latin typeface="Arial"/>
                <a:ea typeface="Arial"/>
                <a:cs typeface="Arial"/>
                <a:sym typeface="Arial"/>
              </a:rPr>
              <a:t>black</a:t>
            </a:r>
            <a:r>
              <a:rPr lang="es-AR" sz="1900" dirty="0" smtClean="0">
                <a:solidFill>
                  <a:srgbClr val="000000"/>
                </a:solidFill>
                <a:latin typeface="Arial"/>
                <a:ea typeface="Arial"/>
                <a:cs typeface="Arial"/>
                <a:sym typeface="Arial"/>
              </a:rPr>
              <a:t>;  }</a:t>
            </a:r>
          </a:p>
          <a:p>
            <a:pPr marL="914400" lvl="0" indent="457200" algn="l" rtl="0">
              <a:spcBef>
                <a:spcPts val="360"/>
              </a:spcBef>
              <a:spcAft>
                <a:spcPts val="0"/>
              </a:spcAft>
              <a:buNone/>
            </a:pPr>
            <a:endParaRPr lang="es-419" sz="1900" dirty="0">
              <a:solidFill>
                <a:srgbClr val="000000"/>
              </a:solidFill>
              <a:latin typeface="Arial"/>
              <a:ea typeface="Arial"/>
              <a:cs typeface="Arial"/>
              <a:sym typeface="Arial"/>
            </a:endParaRPr>
          </a:p>
          <a:p>
            <a:pPr marL="914400" lvl="0" indent="457200" algn="l" rtl="0">
              <a:spcBef>
                <a:spcPts val="360"/>
              </a:spcBef>
              <a:spcAft>
                <a:spcPts val="0"/>
              </a:spcAft>
              <a:buNone/>
            </a:pPr>
            <a:endParaRPr sz="1900" dirty="0">
              <a:solidFill>
                <a:srgbClr val="000000"/>
              </a:solidFill>
              <a:latin typeface="Arial"/>
              <a:ea typeface="Arial"/>
              <a:cs typeface="Arial"/>
              <a:sym typeface="Arial"/>
            </a:endParaRPr>
          </a:p>
          <a:p>
            <a:pPr marL="0" lvl="0" indent="0" algn="l" rtl="0">
              <a:spcBef>
                <a:spcPts val="360"/>
              </a:spcBef>
              <a:spcAft>
                <a:spcPts val="0"/>
              </a:spcAft>
              <a:buNone/>
            </a:pPr>
            <a:r>
              <a:rPr lang="es-AR" sz="3300" dirty="0">
                <a:solidFill>
                  <a:srgbClr val="000000"/>
                </a:solidFill>
                <a:latin typeface="Arial"/>
                <a:ea typeface="Arial"/>
                <a:cs typeface="Arial"/>
                <a:sym typeface="Arial"/>
              </a:rPr>
              <a:t>Selecciona todos los elementos de la página cuya etiqueta HTML coincide con el valor del </a:t>
            </a:r>
            <a:r>
              <a:rPr lang="es-AR" sz="3300" dirty="0" smtClean="0">
                <a:solidFill>
                  <a:srgbClr val="000000"/>
                </a:solidFill>
                <a:latin typeface="Arial"/>
                <a:ea typeface="Arial"/>
                <a:cs typeface="Arial"/>
                <a:sym typeface="Arial"/>
              </a:rPr>
              <a:t>selector.</a:t>
            </a:r>
            <a:endParaRPr sz="6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1910031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128;gdc54b338ac_0_18"/>
          <p:cNvSpPr txBox="1">
            <a:spLocks noGrp="1"/>
          </p:cNvSpPr>
          <p:nvPr>
            <p:ph type="body" idx="1"/>
          </p:nvPr>
        </p:nvSpPr>
        <p:spPr>
          <a:xfrm>
            <a:off x="562026" y="3427841"/>
            <a:ext cx="11021914" cy="3223687"/>
          </a:xfrm>
          <a:prstGeom prst="rect">
            <a:avLst/>
          </a:prstGeom>
        </p:spPr>
        <p:txBody>
          <a:bodyPr spcFirstLastPara="1" wrap="square" lIns="91425" tIns="45700" rIns="91425" bIns="45700" anchor="t" anchorCtr="0">
            <a:noAutofit/>
          </a:bodyPr>
          <a:lstStyle/>
          <a:p>
            <a:pPr marL="0" lvl="0" indent="0" algn="l" rtl="0">
              <a:lnSpc>
                <a:spcPct val="105000"/>
              </a:lnSpc>
              <a:spcBef>
                <a:spcPts val="360"/>
              </a:spcBef>
              <a:spcAft>
                <a:spcPts val="0"/>
              </a:spcAft>
              <a:buNone/>
            </a:pPr>
            <a:r>
              <a:rPr lang="es-AR" sz="1400" dirty="0">
                <a:solidFill>
                  <a:srgbClr val="000000"/>
                </a:solidFill>
                <a:latin typeface="Arial"/>
                <a:ea typeface="Arial"/>
                <a:cs typeface="Arial"/>
                <a:sym typeface="Arial"/>
              </a:rPr>
              <a:t>Corrección del HTML</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a:t>
            </a:r>
            <a:r>
              <a:rPr lang="es-AR" sz="1400" dirty="0" err="1">
                <a:solidFill>
                  <a:srgbClr val="000000"/>
                </a:solidFill>
                <a:latin typeface="Arial"/>
                <a:ea typeface="Arial"/>
                <a:cs typeface="Arial"/>
                <a:sym typeface="Arial"/>
              </a:rPr>
              <a:t>body</a:t>
            </a:r>
            <a:r>
              <a:rPr lang="es-AR" sz="1400" dirty="0">
                <a:solidFill>
                  <a:srgbClr val="000000"/>
                </a:solidFill>
                <a:latin typeface="Arial"/>
                <a:ea typeface="Arial"/>
                <a:cs typeface="Arial"/>
                <a:sym typeface="Arial"/>
              </a:rPr>
              <a:t>&gt;</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&lt;p </a:t>
            </a:r>
            <a:r>
              <a:rPr lang="es-AR" sz="1400" b="1" dirty="0" err="1">
                <a:solidFill>
                  <a:srgbClr val="000000"/>
                </a:solidFill>
                <a:latin typeface="Arial"/>
                <a:ea typeface="Arial"/>
                <a:cs typeface="Arial"/>
                <a:sym typeface="Arial"/>
              </a:rPr>
              <a:t>class</a:t>
            </a:r>
            <a:r>
              <a:rPr lang="es-AR" sz="1400" b="1" dirty="0">
                <a:solidFill>
                  <a:srgbClr val="000000"/>
                </a:solidFill>
                <a:latin typeface="Arial"/>
                <a:ea typeface="Arial"/>
                <a:cs typeface="Arial"/>
                <a:sym typeface="Arial"/>
              </a:rPr>
              <a:t>="destacado"</a:t>
            </a:r>
            <a:r>
              <a:rPr lang="es-AR" sz="1400" dirty="0">
                <a:solidFill>
                  <a:srgbClr val="000000"/>
                </a:solidFill>
                <a:latin typeface="Arial"/>
                <a:ea typeface="Arial"/>
                <a:cs typeface="Arial"/>
                <a:sym typeface="Arial"/>
              </a:rPr>
              <a:t>&gt;</a:t>
            </a:r>
            <a:r>
              <a:rPr lang="es-AR" sz="1400" dirty="0" err="1">
                <a:solidFill>
                  <a:srgbClr val="000000"/>
                </a:solidFill>
                <a:latin typeface="Arial"/>
                <a:ea typeface="Arial"/>
                <a:cs typeface="Arial"/>
                <a:sym typeface="Arial"/>
              </a:rPr>
              <a:t>Lorem</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ipsum</a:t>
            </a:r>
            <a:r>
              <a:rPr lang="es-AR" sz="1400" dirty="0">
                <a:solidFill>
                  <a:srgbClr val="000000"/>
                </a:solidFill>
                <a:latin typeface="Arial"/>
                <a:ea typeface="Arial"/>
                <a:cs typeface="Arial"/>
                <a:sym typeface="Arial"/>
              </a:rPr>
              <a:t> dolor </a:t>
            </a:r>
            <a:r>
              <a:rPr lang="es-AR" sz="1400" dirty="0" err="1">
                <a:solidFill>
                  <a:srgbClr val="000000"/>
                </a:solidFill>
                <a:latin typeface="Arial"/>
                <a:ea typeface="Arial"/>
                <a:cs typeface="Arial"/>
                <a:sym typeface="Arial"/>
              </a:rPr>
              <a:t>sit</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amet</a:t>
            </a:r>
            <a:r>
              <a:rPr lang="es-AR" sz="1400" dirty="0">
                <a:solidFill>
                  <a:srgbClr val="000000"/>
                </a:solidFill>
                <a:latin typeface="Arial"/>
                <a:ea typeface="Arial"/>
                <a:cs typeface="Arial"/>
                <a:sym typeface="Arial"/>
              </a:rPr>
              <a:t>...&lt;/p&gt;</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&lt;p&gt;Nunc sed </a:t>
            </a:r>
            <a:r>
              <a:rPr lang="es-AR" sz="1400" dirty="0" err="1">
                <a:solidFill>
                  <a:srgbClr val="000000"/>
                </a:solidFill>
                <a:latin typeface="Arial"/>
                <a:ea typeface="Arial"/>
                <a:cs typeface="Arial"/>
                <a:sym typeface="Arial"/>
              </a:rPr>
              <a:t>lacus</a:t>
            </a:r>
            <a:r>
              <a:rPr lang="es-AR" sz="1400" dirty="0">
                <a:solidFill>
                  <a:srgbClr val="000000"/>
                </a:solidFill>
                <a:latin typeface="Arial"/>
                <a:ea typeface="Arial"/>
                <a:cs typeface="Arial"/>
                <a:sym typeface="Arial"/>
              </a:rPr>
              <a:t> et </a:t>
            </a:r>
            <a:r>
              <a:rPr lang="es-AR" sz="1400" dirty="0" err="1">
                <a:solidFill>
                  <a:srgbClr val="000000"/>
                </a:solidFill>
                <a:latin typeface="Arial"/>
                <a:ea typeface="Arial"/>
                <a:cs typeface="Arial"/>
                <a:sym typeface="Arial"/>
              </a:rPr>
              <a:t>est</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adipiscing</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accumsan</a:t>
            </a:r>
            <a:r>
              <a:rPr lang="es-AR" sz="1400" dirty="0">
                <a:solidFill>
                  <a:srgbClr val="000000"/>
                </a:solidFill>
                <a:latin typeface="Arial"/>
                <a:ea typeface="Arial"/>
                <a:cs typeface="Arial"/>
                <a:sym typeface="Arial"/>
              </a:rPr>
              <a:t>...&lt;/p&gt;</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&lt;p&gt;</a:t>
            </a:r>
            <a:r>
              <a:rPr lang="es-AR" sz="1400" dirty="0" err="1">
                <a:solidFill>
                  <a:srgbClr val="000000"/>
                </a:solidFill>
                <a:latin typeface="Arial"/>
                <a:ea typeface="Arial"/>
                <a:cs typeface="Arial"/>
                <a:sym typeface="Arial"/>
              </a:rPr>
              <a:t>Class</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aptent</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taciti</a:t>
            </a:r>
            <a:r>
              <a:rPr lang="es-AR" sz="1400" dirty="0">
                <a:solidFill>
                  <a:srgbClr val="000000"/>
                </a:solidFill>
                <a:latin typeface="Arial"/>
                <a:ea typeface="Arial"/>
                <a:cs typeface="Arial"/>
                <a:sym typeface="Arial"/>
              </a:rPr>
              <a:t> </a:t>
            </a:r>
            <a:r>
              <a:rPr lang="es-AR" sz="1400" dirty="0" err="1">
                <a:solidFill>
                  <a:srgbClr val="000000"/>
                </a:solidFill>
                <a:latin typeface="Arial"/>
                <a:ea typeface="Arial"/>
                <a:cs typeface="Arial"/>
                <a:sym typeface="Arial"/>
              </a:rPr>
              <a:t>sociosqu</a:t>
            </a:r>
            <a:r>
              <a:rPr lang="es-AR" sz="1400" dirty="0">
                <a:solidFill>
                  <a:srgbClr val="000000"/>
                </a:solidFill>
                <a:latin typeface="Arial"/>
                <a:ea typeface="Arial"/>
                <a:cs typeface="Arial"/>
                <a:sym typeface="Arial"/>
              </a:rPr>
              <a:t> ad </a:t>
            </a:r>
            <a:r>
              <a:rPr lang="es-AR" sz="1400" dirty="0" err="1">
                <a:solidFill>
                  <a:srgbClr val="000000"/>
                </a:solidFill>
                <a:latin typeface="Arial"/>
                <a:ea typeface="Arial"/>
                <a:cs typeface="Arial"/>
                <a:sym typeface="Arial"/>
              </a:rPr>
              <a:t>litora</a:t>
            </a:r>
            <a:r>
              <a:rPr lang="es-AR" sz="1400" dirty="0">
                <a:solidFill>
                  <a:srgbClr val="000000"/>
                </a:solidFill>
                <a:latin typeface="Arial"/>
                <a:ea typeface="Arial"/>
                <a:cs typeface="Arial"/>
                <a:sym typeface="Arial"/>
              </a:rPr>
              <a:t>...&lt;/p&gt;</a:t>
            </a:r>
            <a:endParaRPr sz="1400" dirty="0">
              <a:solidFill>
                <a:srgbClr val="000000"/>
              </a:solidFill>
              <a:latin typeface="Arial"/>
              <a:ea typeface="Arial"/>
              <a:cs typeface="Arial"/>
              <a:sym typeface="Arial"/>
            </a:endParaRPr>
          </a:p>
          <a:p>
            <a:pPr marL="1371600" lvl="0" indent="457200" algn="l" rtl="0">
              <a:lnSpc>
                <a:spcPct val="105000"/>
              </a:lnSpc>
              <a:spcBef>
                <a:spcPts val="360"/>
              </a:spcBef>
              <a:spcAft>
                <a:spcPts val="0"/>
              </a:spcAft>
              <a:buNone/>
            </a:pPr>
            <a:r>
              <a:rPr lang="es-AR" sz="1400" dirty="0">
                <a:solidFill>
                  <a:srgbClr val="000000"/>
                </a:solidFill>
                <a:latin typeface="Arial"/>
                <a:ea typeface="Arial"/>
                <a:cs typeface="Arial"/>
                <a:sym typeface="Arial"/>
              </a:rPr>
              <a:t>&lt;/</a:t>
            </a:r>
            <a:r>
              <a:rPr lang="es-AR" sz="1400" dirty="0" err="1">
                <a:solidFill>
                  <a:srgbClr val="000000"/>
                </a:solidFill>
                <a:latin typeface="Arial"/>
                <a:ea typeface="Arial"/>
                <a:cs typeface="Arial"/>
                <a:sym typeface="Arial"/>
              </a:rPr>
              <a:t>body</a:t>
            </a:r>
            <a:r>
              <a:rPr lang="es-AR" sz="1400" dirty="0">
                <a:solidFill>
                  <a:srgbClr val="000000"/>
                </a:solidFill>
                <a:latin typeface="Arial"/>
                <a:ea typeface="Arial"/>
                <a:cs typeface="Arial"/>
                <a:sym typeface="Arial"/>
              </a:rPr>
              <a:t>&gt;</a:t>
            </a: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r>
              <a:rPr lang="es-AR" sz="1400" dirty="0">
                <a:solidFill>
                  <a:srgbClr val="000000"/>
                </a:solidFill>
                <a:latin typeface="Arial"/>
                <a:ea typeface="Arial"/>
                <a:cs typeface="Arial"/>
                <a:sym typeface="Arial"/>
              </a:rPr>
              <a:t>En el CSS:</a:t>
            </a: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r>
              <a:rPr lang="es-AR" sz="1400" dirty="0">
                <a:solidFill>
                  <a:srgbClr val="000000"/>
                </a:solidFill>
                <a:latin typeface="Arial"/>
                <a:ea typeface="Arial"/>
                <a:cs typeface="Arial"/>
                <a:sym typeface="Arial"/>
              </a:rPr>
              <a:t>				.destacado { color: red; }</a:t>
            </a: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r>
              <a:rPr lang="es-AR" sz="1400" dirty="0">
                <a:solidFill>
                  <a:srgbClr val="000000"/>
                </a:solidFill>
                <a:latin typeface="Arial"/>
                <a:ea typeface="Arial"/>
                <a:cs typeface="Arial"/>
                <a:sym typeface="Arial"/>
              </a:rPr>
              <a:t>Los </a:t>
            </a:r>
            <a:r>
              <a:rPr lang="es-AR" sz="1400" b="1" dirty="0">
                <a:solidFill>
                  <a:srgbClr val="000000"/>
                </a:solidFill>
                <a:latin typeface="Arial"/>
                <a:ea typeface="Arial"/>
                <a:cs typeface="Arial"/>
                <a:sym typeface="Arial"/>
              </a:rPr>
              <a:t>selectores de clase </a:t>
            </a:r>
            <a:r>
              <a:rPr lang="es-AR" sz="1400" dirty="0">
                <a:solidFill>
                  <a:srgbClr val="000000"/>
                </a:solidFill>
                <a:latin typeface="Arial"/>
                <a:ea typeface="Arial"/>
                <a:cs typeface="Arial"/>
                <a:sym typeface="Arial"/>
              </a:rPr>
              <a:t>son imprescindibles para diseñar páginas web complejas, ya que permiten disponer de una precisión total al seleccionar los elementos. Además, estos selectores permiten reutilizar los mismos estilos para varios elementos diferentes.</a:t>
            </a:r>
            <a:endParaRPr sz="1400" dirty="0">
              <a:solidFill>
                <a:srgbClr val="000000"/>
              </a:solidFill>
              <a:latin typeface="Arial"/>
              <a:ea typeface="Arial"/>
              <a:cs typeface="Arial"/>
              <a:sym typeface="Arial"/>
            </a:endParaRPr>
          </a:p>
          <a:p>
            <a:pPr marL="0" lvl="0" indent="0" algn="l" rtl="0">
              <a:lnSpc>
                <a:spcPct val="105000"/>
              </a:lnSpc>
              <a:spcBef>
                <a:spcPts val="360"/>
              </a:spcBef>
              <a:spcAft>
                <a:spcPts val="0"/>
              </a:spcAft>
              <a:buNone/>
            </a:pPr>
            <a:endParaRPr sz="1900" dirty="0">
              <a:solidFill>
                <a:srgbClr val="000000"/>
              </a:solidFill>
              <a:latin typeface="Arial"/>
              <a:ea typeface="Arial"/>
              <a:cs typeface="Arial"/>
              <a:sym typeface="Arial"/>
            </a:endParaRPr>
          </a:p>
        </p:txBody>
      </p:sp>
      <p:sp>
        <p:nvSpPr>
          <p:cNvPr id="8" name="Google Shape;129;gdc54b338ac_0_18"/>
          <p:cNvSpPr txBox="1"/>
          <p:nvPr/>
        </p:nvSpPr>
        <p:spPr>
          <a:xfrm>
            <a:off x="2094623" y="1882996"/>
            <a:ext cx="8580469" cy="1302634"/>
          </a:xfrm>
          <a:prstGeom prst="rect">
            <a:avLst/>
          </a:prstGeom>
          <a:noFill/>
          <a:ln>
            <a:noFill/>
          </a:ln>
        </p:spPr>
        <p:txBody>
          <a:bodyPr spcFirstLastPara="1" wrap="square" lIns="91425" tIns="91425" rIns="91425" bIns="91425" anchor="t" anchorCtr="0">
            <a:spAutoFit/>
          </a:bodyPr>
          <a:lstStyle/>
          <a:p>
            <a:pPr marL="1828800" lvl="0" indent="457200" algn="l" rtl="0">
              <a:lnSpc>
                <a:spcPct val="130000"/>
              </a:lnSpc>
              <a:spcBef>
                <a:spcPts val="0"/>
              </a:spcBef>
              <a:spcAft>
                <a:spcPts val="0"/>
              </a:spcAft>
              <a:buNone/>
            </a:pPr>
            <a:r>
              <a:rPr lang="es-AR" sz="3200" b="1" dirty="0">
                <a:solidFill>
                  <a:schemeClr val="tx1"/>
                </a:solidFill>
                <a:latin typeface="Calibri" panose="020F0502020204030204" pitchFamily="34" charset="0"/>
                <a:cs typeface="Calibri" panose="020F0502020204030204" pitchFamily="34" charset="0"/>
              </a:rPr>
              <a:t>Selector </a:t>
            </a:r>
            <a:r>
              <a:rPr lang="es-AR" sz="3200" b="1" dirty="0" err="1">
                <a:solidFill>
                  <a:schemeClr val="tx1"/>
                </a:solidFill>
                <a:latin typeface="Calibri" panose="020F0502020204030204" pitchFamily="34" charset="0"/>
                <a:cs typeface="Calibri" panose="020F0502020204030204" pitchFamily="34" charset="0"/>
              </a:rPr>
              <a:t>class</a:t>
            </a:r>
            <a:endParaRPr sz="3200" b="1" dirty="0">
              <a:solidFill>
                <a:schemeClr val="tx1"/>
              </a:solidFill>
              <a:latin typeface="Calibri" panose="020F0502020204030204" pitchFamily="34" charset="0"/>
              <a:cs typeface="Calibri" panose="020F0502020204030204" pitchFamily="34" charset="0"/>
            </a:endParaRPr>
          </a:p>
          <a:p>
            <a:pPr marL="0" lvl="0" indent="0" algn="l" rtl="0">
              <a:lnSpc>
                <a:spcPct val="115000"/>
              </a:lnSpc>
              <a:spcBef>
                <a:spcPts val="0"/>
              </a:spcBef>
              <a:spcAft>
                <a:spcPts val="0"/>
              </a:spcAft>
              <a:buNone/>
            </a:pPr>
            <a:endParaRPr sz="900" dirty="0"/>
          </a:p>
          <a:p>
            <a:pPr marL="0" lvl="0" indent="0" algn="l" rtl="0">
              <a:lnSpc>
                <a:spcPct val="115000"/>
              </a:lnSpc>
              <a:spcBef>
                <a:spcPts val="0"/>
              </a:spcBef>
              <a:spcAft>
                <a:spcPts val="0"/>
              </a:spcAft>
              <a:buNone/>
            </a:pPr>
            <a:r>
              <a:rPr lang="es-AR" sz="1600" dirty="0"/>
              <a:t>Identifica una clase de elementos para aplicarle estilo a todos los de la misma clase.</a:t>
            </a:r>
            <a:endParaRPr sz="1050" dirty="0"/>
          </a:p>
        </p:txBody>
      </p:sp>
    </p:spTree>
    <p:extLst>
      <p:ext uri="{BB962C8B-B14F-4D97-AF65-F5344CB8AC3E}">
        <p14:creationId xmlns:p14="http://schemas.microsoft.com/office/powerpoint/2010/main" val="65282334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155;gdc54b338ac_0_61"/>
          <p:cNvSpPr txBox="1">
            <a:spLocks noGrp="1"/>
          </p:cNvSpPr>
          <p:nvPr>
            <p:ph type="title"/>
          </p:nvPr>
        </p:nvSpPr>
        <p:spPr>
          <a:xfrm>
            <a:off x="4294498" y="1951008"/>
            <a:ext cx="3275901" cy="622984"/>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s-AR" sz="3200" b="1" dirty="0">
                <a:solidFill>
                  <a:schemeClr val="tx1"/>
                </a:solidFill>
              </a:rPr>
              <a:t>Selectores de ID</a:t>
            </a:r>
            <a:endParaRPr sz="3200" b="1" dirty="0">
              <a:solidFill>
                <a:schemeClr val="tx1"/>
              </a:solidFill>
            </a:endParaRPr>
          </a:p>
        </p:txBody>
      </p:sp>
      <p:sp>
        <p:nvSpPr>
          <p:cNvPr id="8" name="Google Shape;156;gdc54b338ac_0_61"/>
          <p:cNvSpPr txBox="1">
            <a:spLocks noGrp="1"/>
          </p:cNvSpPr>
          <p:nvPr>
            <p:ph type="body" idx="1"/>
          </p:nvPr>
        </p:nvSpPr>
        <p:spPr>
          <a:xfrm>
            <a:off x="562025" y="2975436"/>
            <a:ext cx="11021915" cy="3011648"/>
          </a:xfrm>
          <a:prstGeom prst="rect">
            <a:avLst/>
          </a:prstGeom>
        </p:spPr>
        <p:txBody>
          <a:bodyPr spcFirstLastPara="1" wrap="square" lIns="91425" tIns="45700" rIns="91425" bIns="45700" anchor="t" anchorCtr="0">
            <a:normAutofit lnSpcReduction="10000"/>
          </a:bodyPr>
          <a:lstStyle/>
          <a:p>
            <a:pPr marL="0" lvl="0" indent="0" algn="l" rtl="0">
              <a:spcBef>
                <a:spcPts val="360"/>
              </a:spcBef>
              <a:spcAft>
                <a:spcPts val="0"/>
              </a:spcAft>
              <a:buNone/>
            </a:pPr>
            <a:r>
              <a:rPr lang="es-AR" sz="1400" dirty="0">
                <a:solidFill>
                  <a:srgbClr val="000000"/>
                </a:solidFill>
                <a:latin typeface="Arial"/>
                <a:ea typeface="Arial"/>
                <a:cs typeface="Arial"/>
                <a:sym typeface="Arial"/>
              </a:rPr>
              <a:t>El selector de ID permite seleccionar un elemento de la página a través del valor de su atributo id.</a:t>
            </a:r>
            <a:endParaRPr sz="1400" dirty="0">
              <a:solidFill>
                <a:srgbClr val="000000"/>
              </a:solidFill>
              <a:latin typeface="Arial"/>
              <a:ea typeface="Arial"/>
              <a:cs typeface="Arial"/>
              <a:sym typeface="Arial"/>
            </a:endParaRPr>
          </a:p>
          <a:p>
            <a:pPr marL="0" lvl="0" indent="0" algn="l" rtl="0">
              <a:spcBef>
                <a:spcPts val="360"/>
              </a:spcBef>
              <a:spcAft>
                <a:spcPts val="0"/>
              </a:spcAft>
              <a:buNone/>
            </a:pPr>
            <a:endParaRPr sz="1400" dirty="0">
              <a:solidFill>
                <a:srgbClr val="000000"/>
              </a:solidFill>
              <a:latin typeface="Arial"/>
              <a:ea typeface="Arial"/>
              <a:cs typeface="Arial"/>
              <a:sym typeface="Arial"/>
            </a:endParaRPr>
          </a:p>
          <a:p>
            <a:pPr marL="0" lvl="0" indent="0" algn="l" rtl="0">
              <a:spcBef>
                <a:spcPts val="360"/>
              </a:spcBef>
              <a:spcAft>
                <a:spcPts val="0"/>
              </a:spcAft>
              <a:buNone/>
            </a:pPr>
            <a:r>
              <a:rPr lang="es-AR" sz="1400" dirty="0">
                <a:solidFill>
                  <a:srgbClr val="000000"/>
                </a:solidFill>
                <a:latin typeface="Arial"/>
                <a:ea typeface="Arial"/>
                <a:cs typeface="Arial"/>
                <a:sym typeface="Arial"/>
              </a:rPr>
              <a:t>La sintaxis de los selectores de ID es muy parecida a la de los selectores de clase, salvo que se utiliza el símbolo de la almohadilla (#)</a:t>
            </a:r>
            <a:endParaRPr sz="1400" dirty="0">
              <a:solidFill>
                <a:srgbClr val="000000"/>
              </a:solidFill>
              <a:latin typeface="Arial"/>
              <a:ea typeface="Arial"/>
              <a:cs typeface="Arial"/>
              <a:sym typeface="Arial"/>
            </a:endParaRPr>
          </a:p>
          <a:p>
            <a:pPr marL="0" lvl="0" indent="0" algn="l" rtl="0">
              <a:spcBef>
                <a:spcPts val="360"/>
              </a:spcBef>
              <a:spcAft>
                <a:spcPts val="0"/>
              </a:spcAft>
              <a:buNone/>
            </a:pPr>
            <a:endParaRPr sz="1400" dirty="0">
              <a:solidFill>
                <a:srgbClr val="000000"/>
              </a:solidFill>
              <a:latin typeface="Arial"/>
              <a:ea typeface="Arial"/>
              <a:cs typeface="Arial"/>
              <a:sym typeface="Arial"/>
            </a:endParaRPr>
          </a:p>
          <a:p>
            <a:pPr marL="0" lvl="0" indent="0" algn="l" rtl="0">
              <a:spcBef>
                <a:spcPts val="360"/>
              </a:spcBef>
              <a:spcAft>
                <a:spcPts val="0"/>
              </a:spcAft>
              <a:buNone/>
            </a:pPr>
            <a:r>
              <a:rPr lang="es-AR" sz="1400" dirty="0">
                <a:solidFill>
                  <a:srgbClr val="000000"/>
                </a:solidFill>
                <a:latin typeface="Arial"/>
                <a:ea typeface="Arial"/>
                <a:cs typeface="Arial"/>
                <a:sym typeface="Arial"/>
              </a:rPr>
              <a:t>En CSS</a:t>
            </a:r>
            <a:endParaRPr sz="1400" dirty="0">
              <a:solidFill>
                <a:srgbClr val="000000"/>
              </a:solidFill>
              <a:latin typeface="Arial"/>
              <a:ea typeface="Arial"/>
              <a:cs typeface="Arial"/>
              <a:sym typeface="Arial"/>
            </a:endParaRPr>
          </a:p>
          <a:p>
            <a:pPr marL="457200" lvl="0" indent="457200" algn="l" rtl="0">
              <a:spcBef>
                <a:spcPts val="360"/>
              </a:spcBef>
              <a:spcAft>
                <a:spcPts val="0"/>
              </a:spcAft>
              <a:buNone/>
            </a:pPr>
            <a:r>
              <a:rPr lang="es-AR" sz="1400" dirty="0">
                <a:solidFill>
                  <a:srgbClr val="000000"/>
                </a:solidFill>
                <a:latin typeface="Arial"/>
                <a:ea typeface="Arial"/>
                <a:cs typeface="Arial"/>
                <a:sym typeface="Arial"/>
              </a:rPr>
              <a:t>#destacado { color: red; }</a:t>
            </a:r>
            <a:endParaRPr sz="1400" dirty="0">
              <a:solidFill>
                <a:srgbClr val="000000"/>
              </a:solidFill>
              <a:latin typeface="Arial"/>
              <a:ea typeface="Arial"/>
              <a:cs typeface="Arial"/>
              <a:sym typeface="Arial"/>
            </a:endParaRPr>
          </a:p>
          <a:p>
            <a:pPr marL="0" lvl="0" indent="0" algn="l" rtl="0">
              <a:spcBef>
                <a:spcPts val="360"/>
              </a:spcBef>
              <a:spcAft>
                <a:spcPts val="0"/>
              </a:spcAft>
              <a:buNone/>
            </a:pPr>
            <a:r>
              <a:rPr lang="es-AR" sz="1400" dirty="0">
                <a:solidFill>
                  <a:srgbClr val="000000"/>
                </a:solidFill>
                <a:latin typeface="Arial"/>
                <a:ea typeface="Arial"/>
                <a:cs typeface="Arial"/>
                <a:sym typeface="Arial"/>
              </a:rPr>
              <a:t>En HTML</a:t>
            </a:r>
            <a:endParaRPr sz="1400" dirty="0">
              <a:solidFill>
                <a:srgbClr val="000000"/>
              </a:solidFill>
              <a:latin typeface="Arial"/>
              <a:ea typeface="Arial"/>
              <a:cs typeface="Arial"/>
              <a:sym typeface="Arial"/>
            </a:endParaRPr>
          </a:p>
          <a:p>
            <a:pPr marL="457200" lvl="0" indent="457200" algn="l" rtl="0">
              <a:spcBef>
                <a:spcPts val="360"/>
              </a:spcBef>
              <a:spcAft>
                <a:spcPts val="0"/>
              </a:spcAft>
              <a:buNone/>
            </a:pPr>
            <a:r>
              <a:rPr lang="es-AR" sz="1400" dirty="0">
                <a:solidFill>
                  <a:srgbClr val="000000"/>
                </a:solidFill>
                <a:latin typeface="Arial"/>
                <a:ea typeface="Arial"/>
                <a:cs typeface="Arial"/>
                <a:sym typeface="Arial"/>
              </a:rPr>
              <a:t>&lt;p&gt;Primer párrafo&lt;/p&gt;</a:t>
            </a:r>
            <a:endParaRPr sz="1400" dirty="0">
              <a:solidFill>
                <a:srgbClr val="000000"/>
              </a:solidFill>
              <a:latin typeface="Arial"/>
              <a:ea typeface="Arial"/>
              <a:cs typeface="Arial"/>
              <a:sym typeface="Arial"/>
            </a:endParaRPr>
          </a:p>
          <a:p>
            <a:pPr marL="457200" lvl="0" indent="457200" algn="l" rtl="0">
              <a:spcBef>
                <a:spcPts val="360"/>
              </a:spcBef>
              <a:spcAft>
                <a:spcPts val="0"/>
              </a:spcAft>
              <a:buNone/>
            </a:pPr>
            <a:r>
              <a:rPr lang="es-AR" sz="1400" dirty="0">
                <a:solidFill>
                  <a:srgbClr val="000000"/>
                </a:solidFill>
                <a:latin typeface="Arial"/>
                <a:ea typeface="Arial"/>
                <a:cs typeface="Arial"/>
                <a:sym typeface="Arial"/>
              </a:rPr>
              <a:t>&lt;p id="destacado"&gt;Segundo párrafo&lt;/p&gt;</a:t>
            </a:r>
            <a:endParaRPr sz="1400" dirty="0">
              <a:solidFill>
                <a:srgbClr val="000000"/>
              </a:solidFill>
              <a:latin typeface="Arial"/>
              <a:ea typeface="Arial"/>
              <a:cs typeface="Arial"/>
              <a:sym typeface="Arial"/>
            </a:endParaRPr>
          </a:p>
          <a:p>
            <a:pPr marL="457200" lvl="0" indent="457200" algn="l" rtl="0">
              <a:spcBef>
                <a:spcPts val="360"/>
              </a:spcBef>
              <a:spcAft>
                <a:spcPts val="0"/>
              </a:spcAft>
              <a:buNone/>
            </a:pPr>
            <a:r>
              <a:rPr lang="es-AR" sz="1400" dirty="0">
                <a:solidFill>
                  <a:srgbClr val="000000"/>
                </a:solidFill>
                <a:latin typeface="Arial"/>
                <a:ea typeface="Arial"/>
                <a:cs typeface="Arial"/>
                <a:sym typeface="Arial"/>
              </a:rPr>
              <a:t>&lt;p&gt;Tercer párrafo&lt;/p&gt;</a:t>
            </a:r>
            <a:endParaRPr sz="1400" dirty="0">
              <a:solidFill>
                <a:srgbClr val="000000"/>
              </a:solidFill>
              <a:latin typeface="Arial"/>
              <a:ea typeface="Arial"/>
              <a:cs typeface="Arial"/>
              <a:sym typeface="Arial"/>
            </a:endParaRPr>
          </a:p>
          <a:p>
            <a:pPr marL="0" lvl="0" indent="0" algn="l" rtl="0">
              <a:spcBef>
                <a:spcPts val="360"/>
              </a:spcBef>
              <a:spcAft>
                <a:spcPts val="0"/>
              </a:spcAft>
              <a:buNone/>
            </a:pPr>
            <a:endParaRPr dirty="0">
              <a:solidFill>
                <a:srgbClr val="000000"/>
              </a:solidFill>
              <a:latin typeface="Arial"/>
              <a:ea typeface="Arial"/>
              <a:cs typeface="Arial"/>
              <a:sym typeface="Arial"/>
            </a:endParaRPr>
          </a:p>
        </p:txBody>
      </p:sp>
      <p:sp>
        <p:nvSpPr>
          <p:cNvPr id="9" name="Google Shape;157;gdc54b338ac_0_61"/>
          <p:cNvSpPr txBox="1"/>
          <p:nvPr/>
        </p:nvSpPr>
        <p:spPr>
          <a:xfrm>
            <a:off x="1700203" y="6208624"/>
            <a:ext cx="8464490" cy="430857"/>
          </a:xfrm>
          <a:prstGeom prst="rect">
            <a:avLst/>
          </a:prstGeom>
          <a:solidFill>
            <a:srgbClr val="FFD96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600" dirty="0"/>
              <a:t>Valor del atributo id no se puede repetir en dos elementos diferentes de una misma página.</a:t>
            </a:r>
            <a:endParaRPr sz="1600" dirty="0"/>
          </a:p>
        </p:txBody>
      </p:sp>
    </p:spTree>
    <p:extLst>
      <p:ext uri="{BB962C8B-B14F-4D97-AF65-F5344CB8AC3E}">
        <p14:creationId xmlns:p14="http://schemas.microsoft.com/office/powerpoint/2010/main" val="237532788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9" name="Google Shape;168;gdc54b338ac_0_76"/>
          <p:cNvSpPr txBox="1">
            <a:spLocks noGrp="1"/>
          </p:cNvSpPr>
          <p:nvPr>
            <p:ph type="title"/>
          </p:nvPr>
        </p:nvSpPr>
        <p:spPr>
          <a:xfrm>
            <a:off x="4523474" y="1778037"/>
            <a:ext cx="3099018" cy="702528"/>
          </a:xfrm>
          <a:prstGeom prst="rect">
            <a:avLst/>
          </a:prstGeom>
        </p:spPr>
        <p:txBody>
          <a:bodyPr spcFirstLastPara="1" wrap="square" lIns="91425" tIns="45700" rIns="91425" bIns="45700" anchor="ctr" anchorCtr="0">
            <a:noAutofit/>
          </a:bodyPr>
          <a:lstStyle/>
          <a:p>
            <a:pPr marL="0" lvl="0" indent="0" algn="l" rtl="0">
              <a:lnSpc>
                <a:spcPct val="115000"/>
              </a:lnSpc>
              <a:spcBef>
                <a:spcPts val="360"/>
              </a:spcBef>
              <a:spcAft>
                <a:spcPts val="0"/>
              </a:spcAft>
              <a:buNone/>
            </a:pPr>
            <a:r>
              <a:rPr lang="es-AR" sz="3200" b="1" dirty="0" smtClean="0">
                <a:solidFill>
                  <a:schemeClr val="tx1"/>
                </a:solidFill>
                <a:latin typeface="Calibri" panose="020F0502020204030204" pitchFamily="34" charset="0"/>
                <a:ea typeface="Roboto"/>
                <a:cs typeface="Calibri" panose="020F0502020204030204" pitchFamily="34" charset="0"/>
                <a:sym typeface="Roboto"/>
              </a:rPr>
              <a:t>Herencia en CSS</a:t>
            </a:r>
            <a:endParaRPr b="1" dirty="0">
              <a:solidFill>
                <a:schemeClr val="tx1"/>
              </a:solidFill>
              <a:latin typeface="Calibri" panose="020F0502020204030204" pitchFamily="34" charset="0"/>
              <a:cs typeface="Calibri" panose="020F0502020204030204" pitchFamily="34" charset="0"/>
            </a:endParaRPr>
          </a:p>
        </p:txBody>
      </p:sp>
      <p:sp>
        <p:nvSpPr>
          <p:cNvPr id="10" name="Google Shape;169;gdc54b338ac_0_76"/>
          <p:cNvSpPr txBox="1">
            <a:spLocks noGrp="1"/>
          </p:cNvSpPr>
          <p:nvPr>
            <p:ph type="body" idx="1"/>
          </p:nvPr>
        </p:nvSpPr>
        <p:spPr>
          <a:xfrm>
            <a:off x="562027" y="2480565"/>
            <a:ext cx="11021914" cy="49681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s-AR" sz="1400" dirty="0">
                <a:solidFill>
                  <a:srgbClr val="000000"/>
                </a:solidFill>
                <a:latin typeface="Arial"/>
                <a:ea typeface="Arial"/>
                <a:cs typeface="Arial"/>
                <a:sym typeface="Arial"/>
              </a:rPr>
              <a:t>Cuando se establece el valor de alguna propiedad en un elemento, todos sus descendientes heredan inicialmente ese mismo valor.</a:t>
            </a:r>
            <a:endParaRPr sz="1400" dirty="0">
              <a:solidFill>
                <a:srgbClr val="000000"/>
              </a:solidFill>
              <a:latin typeface="Arial"/>
              <a:ea typeface="Arial"/>
              <a:cs typeface="Arial"/>
              <a:sym typeface="Arial"/>
            </a:endParaRPr>
          </a:p>
          <a:p>
            <a:pPr marL="0" lvl="0" indent="0" algn="l" rtl="0">
              <a:spcBef>
                <a:spcPts val="360"/>
              </a:spcBef>
              <a:spcAft>
                <a:spcPts val="0"/>
              </a:spcAft>
              <a:buNone/>
            </a:pPr>
            <a:endParaRPr sz="1400" dirty="0">
              <a:solidFill>
                <a:srgbClr val="000000"/>
              </a:solidFill>
              <a:latin typeface="Arial"/>
              <a:ea typeface="Arial"/>
              <a:cs typeface="Arial"/>
              <a:sym typeface="Arial"/>
            </a:endParaRPr>
          </a:p>
        </p:txBody>
      </p:sp>
      <p:sp>
        <p:nvSpPr>
          <p:cNvPr id="2" name="Rectangle 1"/>
          <p:cNvSpPr/>
          <p:nvPr/>
        </p:nvSpPr>
        <p:spPr>
          <a:xfrm>
            <a:off x="3415990" y="2977376"/>
            <a:ext cx="5360020" cy="3775393"/>
          </a:xfrm>
          <a:prstGeom prst="rect">
            <a:avLst/>
          </a:prstGeom>
        </p:spPr>
        <p:txBody>
          <a:bodyPr wrap="square">
            <a:spAutoFit/>
          </a:bodyPr>
          <a:lstStyle/>
          <a:p>
            <a:pPr lvl="0">
              <a:spcBef>
                <a:spcPts val="360"/>
              </a:spcBef>
            </a:pPr>
            <a:r>
              <a:rPr lang="es-AR" sz="1400" dirty="0"/>
              <a:t>&lt;</a:t>
            </a:r>
            <a:r>
              <a:rPr lang="es-AR" sz="1400" dirty="0" err="1"/>
              <a:t>html</a:t>
            </a:r>
            <a:r>
              <a:rPr lang="es-AR" sz="1400" dirty="0"/>
              <a:t>&gt;</a:t>
            </a:r>
          </a:p>
          <a:p>
            <a:pPr lvl="0">
              <a:spcBef>
                <a:spcPts val="360"/>
              </a:spcBef>
            </a:pPr>
            <a:r>
              <a:rPr lang="es-AR" sz="1400" dirty="0"/>
              <a:t>&lt;head&gt;</a:t>
            </a:r>
          </a:p>
          <a:p>
            <a:pPr lvl="0" indent="457200">
              <a:spcBef>
                <a:spcPts val="360"/>
              </a:spcBef>
            </a:pPr>
            <a:r>
              <a:rPr lang="es-AR" sz="1400" dirty="0"/>
              <a:t>&lt;</a:t>
            </a:r>
            <a:r>
              <a:rPr lang="es-AR" sz="1400" dirty="0" err="1"/>
              <a:t>title</a:t>
            </a:r>
            <a:r>
              <a:rPr lang="es-AR" sz="1400" dirty="0"/>
              <a:t>&gt;Ejemplo de herencia de estilos&lt;/</a:t>
            </a:r>
            <a:r>
              <a:rPr lang="es-AR" sz="1400" dirty="0" err="1"/>
              <a:t>title</a:t>
            </a:r>
            <a:r>
              <a:rPr lang="es-AR" sz="1400" dirty="0"/>
              <a:t>&gt;</a:t>
            </a:r>
          </a:p>
          <a:p>
            <a:pPr lvl="0" indent="457200">
              <a:spcBef>
                <a:spcPts val="360"/>
              </a:spcBef>
            </a:pPr>
            <a:r>
              <a:rPr lang="es-AR" sz="1400" dirty="0"/>
              <a:t>&lt;</a:t>
            </a:r>
            <a:r>
              <a:rPr lang="es-AR" sz="1400" dirty="0" err="1"/>
              <a:t>style</a:t>
            </a:r>
            <a:r>
              <a:rPr lang="es-AR" sz="1400" dirty="0"/>
              <a:t> </a:t>
            </a:r>
            <a:r>
              <a:rPr lang="es-AR" sz="1400" dirty="0" err="1"/>
              <a:t>type</a:t>
            </a:r>
            <a:r>
              <a:rPr lang="es-AR" sz="1400" dirty="0"/>
              <a:t>="</a:t>
            </a:r>
            <a:r>
              <a:rPr lang="es-AR" sz="1400" dirty="0" err="1"/>
              <a:t>text</a:t>
            </a:r>
            <a:r>
              <a:rPr lang="es-AR" sz="1400" dirty="0"/>
              <a:t>/</a:t>
            </a:r>
            <a:r>
              <a:rPr lang="es-AR" sz="1400" dirty="0" err="1"/>
              <a:t>css</a:t>
            </a:r>
            <a:r>
              <a:rPr lang="es-AR" sz="1400" dirty="0"/>
              <a:t>"&gt;</a:t>
            </a:r>
          </a:p>
          <a:p>
            <a:pPr marL="457200" lvl="0" indent="457200">
              <a:spcBef>
                <a:spcPts val="360"/>
              </a:spcBef>
            </a:pPr>
            <a:r>
              <a:rPr lang="es-AR" sz="1400" b="1" dirty="0" err="1"/>
              <a:t>body</a:t>
            </a:r>
            <a:r>
              <a:rPr lang="es-AR" sz="1400" dirty="0"/>
              <a:t> { </a:t>
            </a:r>
            <a:r>
              <a:rPr lang="es-AR" sz="1400" dirty="0" err="1"/>
              <a:t>font-family</a:t>
            </a:r>
            <a:r>
              <a:rPr lang="es-AR" sz="1400" dirty="0"/>
              <a:t>: Arial; color: </a:t>
            </a:r>
            <a:r>
              <a:rPr lang="es-AR" sz="1400" dirty="0" err="1"/>
              <a:t>black</a:t>
            </a:r>
            <a:r>
              <a:rPr lang="es-AR" sz="1400" dirty="0"/>
              <a:t>; }</a:t>
            </a:r>
          </a:p>
          <a:p>
            <a:pPr marL="457200" lvl="0" indent="457200">
              <a:spcBef>
                <a:spcPts val="360"/>
              </a:spcBef>
            </a:pPr>
            <a:r>
              <a:rPr lang="es-AR" sz="1400" dirty="0"/>
              <a:t>h1 { </a:t>
            </a:r>
            <a:r>
              <a:rPr lang="es-AR" sz="1400" b="1" dirty="0" err="1"/>
              <a:t>font-family</a:t>
            </a:r>
            <a:r>
              <a:rPr lang="es-AR" sz="1400" b="1" dirty="0"/>
              <a:t>:</a:t>
            </a:r>
            <a:r>
              <a:rPr lang="es-AR" sz="1400" dirty="0"/>
              <a:t> </a:t>
            </a:r>
            <a:r>
              <a:rPr lang="es-AR" sz="1400" dirty="0" err="1"/>
              <a:t>Verdana</a:t>
            </a:r>
            <a:r>
              <a:rPr lang="es-AR" sz="1400" dirty="0"/>
              <a:t>; }</a:t>
            </a:r>
          </a:p>
          <a:p>
            <a:pPr marL="457200" lvl="0" indent="457200">
              <a:spcBef>
                <a:spcPts val="360"/>
              </a:spcBef>
            </a:pPr>
            <a:r>
              <a:rPr lang="es-AR" sz="1400" dirty="0"/>
              <a:t>p { </a:t>
            </a:r>
            <a:r>
              <a:rPr lang="es-AR" sz="1400" b="1" dirty="0"/>
              <a:t>color:</a:t>
            </a:r>
            <a:r>
              <a:rPr lang="es-AR" sz="1400" dirty="0"/>
              <a:t> red; }</a:t>
            </a:r>
          </a:p>
          <a:p>
            <a:pPr lvl="0" indent="457200">
              <a:spcBef>
                <a:spcPts val="360"/>
              </a:spcBef>
            </a:pPr>
            <a:r>
              <a:rPr lang="es-AR" sz="1400" dirty="0"/>
              <a:t>&lt;/</a:t>
            </a:r>
            <a:r>
              <a:rPr lang="es-AR" sz="1400" dirty="0" err="1"/>
              <a:t>style</a:t>
            </a:r>
            <a:r>
              <a:rPr lang="es-AR" sz="1400" dirty="0"/>
              <a:t>&gt;</a:t>
            </a:r>
          </a:p>
          <a:p>
            <a:pPr lvl="0">
              <a:spcBef>
                <a:spcPts val="360"/>
              </a:spcBef>
            </a:pPr>
            <a:r>
              <a:rPr lang="es-AR" sz="1400" dirty="0"/>
              <a:t>&lt;/head&gt;</a:t>
            </a:r>
          </a:p>
          <a:p>
            <a:pPr lvl="0">
              <a:spcBef>
                <a:spcPts val="360"/>
              </a:spcBef>
            </a:pPr>
            <a:r>
              <a:rPr lang="es-AR" sz="1400" dirty="0"/>
              <a:t>&lt;</a:t>
            </a:r>
            <a:r>
              <a:rPr lang="es-AR" sz="1400" dirty="0" err="1"/>
              <a:t>body</a:t>
            </a:r>
            <a:r>
              <a:rPr lang="es-AR" sz="1400" dirty="0"/>
              <a:t>&gt;</a:t>
            </a:r>
          </a:p>
          <a:p>
            <a:pPr lvl="0" indent="457200">
              <a:spcBef>
                <a:spcPts val="360"/>
              </a:spcBef>
            </a:pPr>
            <a:r>
              <a:rPr lang="es-AR" sz="1400" dirty="0"/>
              <a:t>&lt;h1&gt;Titular de la página&lt;/h1&gt;</a:t>
            </a:r>
          </a:p>
          <a:p>
            <a:pPr lvl="0" indent="457200">
              <a:spcBef>
                <a:spcPts val="360"/>
              </a:spcBef>
            </a:pPr>
            <a:r>
              <a:rPr lang="es-AR" sz="1400" dirty="0"/>
              <a:t>&lt;p&gt;Un párrafo de texto.&lt;/p&gt;</a:t>
            </a:r>
          </a:p>
          <a:p>
            <a:pPr lvl="0">
              <a:spcBef>
                <a:spcPts val="360"/>
              </a:spcBef>
            </a:pPr>
            <a:r>
              <a:rPr lang="es-AR" sz="1400" dirty="0"/>
              <a:t>&lt;/</a:t>
            </a:r>
            <a:r>
              <a:rPr lang="es-AR" sz="1400" dirty="0" err="1"/>
              <a:t>body</a:t>
            </a:r>
            <a:r>
              <a:rPr lang="es-AR" sz="1400" dirty="0"/>
              <a:t>&gt;</a:t>
            </a:r>
          </a:p>
          <a:p>
            <a:pPr lvl="0">
              <a:spcBef>
                <a:spcPts val="360"/>
              </a:spcBef>
            </a:pPr>
            <a:r>
              <a:rPr lang="es-AR" sz="1400" dirty="0"/>
              <a:t>&lt;/</a:t>
            </a:r>
            <a:r>
              <a:rPr lang="es-AR" sz="1400" dirty="0" err="1"/>
              <a:t>html</a:t>
            </a:r>
            <a:r>
              <a:rPr lang="es-AR" sz="1400" dirty="0"/>
              <a:t>&gt;</a:t>
            </a:r>
          </a:p>
        </p:txBody>
      </p:sp>
    </p:spTree>
    <p:extLst>
      <p:ext uri="{BB962C8B-B14F-4D97-AF65-F5344CB8AC3E}">
        <p14:creationId xmlns:p14="http://schemas.microsoft.com/office/powerpoint/2010/main" val="202478739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697" y="2714284"/>
            <a:ext cx="6434356" cy="3154260"/>
          </a:xfrm>
          <a:prstGeom prst="rect">
            <a:avLst/>
          </a:prstGeom>
        </p:spPr>
      </p:pic>
      <p:sp>
        <p:nvSpPr>
          <p:cNvPr id="8" name="Rectangle 7"/>
          <p:cNvSpPr/>
          <p:nvPr/>
        </p:nvSpPr>
        <p:spPr>
          <a:xfrm>
            <a:off x="3920702" y="1837121"/>
            <a:ext cx="4070345" cy="584775"/>
          </a:xfrm>
          <a:prstGeom prst="rect">
            <a:avLst/>
          </a:prstGeom>
        </p:spPr>
        <p:txBody>
          <a:bodyPr wrap="none">
            <a:spAutoFit/>
          </a:bodyPr>
          <a:lstStyle/>
          <a:p>
            <a:r>
              <a:rPr lang="es-AR" sz="3200" b="1" dirty="0" smtClean="0">
                <a:latin typeface="Calibri" panose="020F0502020204030204" pitchFamily="34" charset="0"/>
                <a:cs typeface="Calibri" panose="020F0502020204030204" pitchFamily="34" charset="0"/>
              </a:rPr>
              <a:t>Modelo de Caja en CSS</a:t>
            </a:r>
            <a:endParaRPr lang="es-AR" sz="3200" b="1" dirty="0">
              <a:latin typeface="Calibri" panose="020F0502020204030204" pitchFamily="34" charset="0"/>
              <a:cs typeface="Calibri" panose="020F0502020204030204" pitchFamily="34" charset="0"/>
            </a:endParaRPr>
          </a:p>
        </p:txBody>
      </p:sp>
      <p:sp>
        <p:nvSpPr>
          <p:cNvPr id="9" name="Rectangle 8"/>
          <p:cNvSpPr/>
          <p:nvPr/>
        </p:nvSpPr>
        <p:spPr>
          <a:xfrm>
            <a:off x="1203001" y="6248765"/>
            <a:ext cx="9505749" cy="369332"/>
          </a:xfrm>
          <a:prstGeom prst="rect">
            <a:avLst/>
          </a:prstGeom>
        </p:spPr>
        <p:txBody>
          <a:bodyPr wrap="square">
            <a:spAutoFit/>
          </a:bodyPr>
          <a:lstStyle/>
          <a:p>
            <a:r>
              <a:rPr lang="es-AR" dirty="0">
                <a:hlinkClick r:id="rId4"/>
              </a:rPr>
              <a:t>https://</a:t>
            </a:r>
            <a:r>
              <a:rPr lang="es-AR" dirty="0" smtClean="0">
                <a:hlinkClick r:id="rId4"/>
              </a:rPr>
              <a:t>developer.mozilla.org/es/docs/Learn/CSS/Building_blocks/The_box_model</a:t>
            </a:r>
            <a:endParaRPr lang="es-AR" dirty="0"/>
          </a:p>
        </p:txBody>
      </p:sp>
    </p:spTree>
    <p:extLst>
      <p:ext uri="{BB962C8B-B14F-4D97-AF65-F5344CB8AC3E}">
        <p14:creationId xmlns:p14="http://schemas.microsoft.com/office/powerpoint/2010/main" val="94779263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193;gdc7f785f81_0_4"/>
          <p:cNvSpPr txBox="1">
            <a:spLocks noGrp="1"/>
          </p:cNvSpPr>
          <p:nvPr>
            <p:ph type="title"/>
          </p:nvPr>
        </p:nvSpPr>
        <p:spPr>
          <a:xfrm>
            <a:off x="3973824" y="1922259"/>
            <a:ext cx="3914775" cy="723652"/>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s-AR" sz="3200" b="1" dirty="0">
                <a:solidFill>
                  <a:schemeClr val="tx1"/>
                </a:solidFill>
              </a:rPr>
              <a:t>Modelo de cajas</a:t>
            </a:r>
            <a:endParaRPr sz="3200" b="1" dirty="0">
              <a:solidFill>
                <a:schemeClr val="tx1"/>
              </a:solidFill>
            </a:endParaRPr>
          </a:p>
        </p:txBody>
      </p:sp>
      <p:sp>
        <p:nvSpPr>
          <p:cNvPr id="8" name="Google Shape;194;gdc7f785f81_0_4"/>
          <p:cNvSpPr txBox="1">
            <a:spLocks noGrp="1"/>
          </p:cNvSpPr>
          <p:nvPr>
            <p:ph type="body" idx="1"/>
          </p:nvPr>
        </p:nvSpPr>
        <p:spPr>
          <a:xfrm>
            <a:off x="5988205" y="2818882"/>
            <a:ext cx="5595736" cy="1363800"/>
          </a:xfrm>
          <a:prstGeom prst="rect">
            <a:avLst/>
          </a:prstGeom>
        </p:spPr>
        <p:txBody>
          <a:bodyPr spcFirstLastPara="1" wrap="square" lIns="91425" tIns="45700" rIns="91425" bIns="45700" anchor="t" anchorCtr="0">
            <a:noAutofit/>
          </a:bodyPr>
          <a:lstStyle/>
          <a:p>
            <a:pPr marL="0" lvl="0" indent="0" algn="l" rtl="0">
              <a:lnSpc>
                <a:spcPct val="105000"/>
              </a:lnSpc>
              <a:spcBef>
                <a:spcPts val="360"/>
              </a:spcBef>
              <a:spcAft>
                <a:spcPts val="0"/>
              </a:spcAft>
              <a:buSzPts val="1018"/>
              <a:buNone/>
            </a:pPr>
            <a:r>
              <a:rPr lang="es-AR" sz="1580" dirty="0">
                <a:solidFill>
                  <a:srgbClr val="000000"/>
                </a:solidFill>
                <a:latin typeface="Arial"/>
                <a:ea typeface="Arial"/>
                <a:cs typeface="Arial"/>
                <a:sym typeface="Arial"/>
              </a:rPr>
              <a:t>Las cajas de una página se crean automáticamente. Cada vez que se inserta una etiqueta o elemento en la página, se crea una nueva caja rectangular que encierra los contenidos del elemento.</a:t>
            </a:r>
            <a:endParaRPr sz="1580" dirty="0">
              <a:solidFill>
                <a:srgbClr val="000000"/>
              </a:solidFill>
              <a:latin typeface="Arial"/>
              <a:ea typeface="Arial"/>
              <a:cs typeface="Arial"/>
              <a:sym typeface="Arial"/>
            </a:endParaRPr>
          </a:p>
          <a:p>
            <a:pPr marL="0" lvl="0" indent="0" algn="l" rtl="0">
              <a:lnSpc>
                <a:spcPct val="105000"/>
              </a:lnSpc>
              <a:spcBef>
                <a:spcPts val="360"/>
              </a:spcBef>
              <a:spcAft>
                <a:spcPts val="0"/>
              </a:spcAft>
              <a:buSzPts val="1018"/>
              <a:buNone/>
            </a:pPr>
            <a:endParaRPr sz="1580" dirty="0">
              <a:solidFill>
                <a:srgbClr val="000000"/>
              </a:solidFill>
              <a:latin typeface="Arial"/>
              <a:ea typeface="Arial"/>
              <a:cs typeface="Arial"/>
              <a:sym typeface="Arial"/>
            </a:endParaRPr>
          </a:p>
        </p:txBody>
      </p:sp>
      <p:pic>
        <p:nvPicPr>
          <p:cNvPr id="9" name="Google Shape;195;gdc7f785f81_0_4"/>
          <p:cNvPicPr preferRelativeResize="0"/>
          <p:nvPr/>
        </p:nvPicPr>
        <p:blipFill>
          <a:blip r:embed="rId3">
            <a:alphaModFix/>
          </a:blip>
          <a:stretch>
            <a:fillRect/>
          </a:stretch>
        </p:blipFill>
        <p:spPr>
          <a:xfrm>
            <a:off x="8152189" y="4419002"/>
            <a:ext cx="2343979" cy="2190333"/>
          </a:xfrm>
          <a:prstGeom prst="rect">
            <a:avLst/>
          </a:prstGeom>
          <a:noFill/>
          <a:ln>
            <a:noFill/>
          </a:ln>
        </p:spPr>
      </p:pic>
      <p:pic>
        <p:nvPicPr>
          <p:cNvPr id="10" name="Google Shape;196;gdc7f785f81_0_4"/>
          <p:cNvPicPr preferRelativeResize="0"/>
          <p:nvPr/>
        </p:nvPicPr>
        <p:blipFill>
          <a:blip r:embed="rId4">
            <a:alphaModFix/>
          </a:blip>
          <a:stretch>
            <a:fillRect/>
          </a:stretch>
        </p:blipFill>
        <p:spPr>
          <a:xfrm>
            <a:off x="678882" y="2818882"/>
            <a:ext cx="4231625" cy="3465600"/>
          </a:xfrm>
          <a:prstGeom prst="rect">
            <a:avLst/>
          </a:prstGeom>
          <a:noFill/>
          <a:ln>
            <a:noFill/>
          </a:ln>
        </p:spPr>
      </p:pic>
    </p:spTree>
    <p:extLst>
      <p:ext uri="{BB962C8B-B14F-4D97-AF65-F5344CB8AC3E}">
        <p14:creationId xmlns:p14="http://schemas.microsoft.com/office/powerpoint/2010/main" val="340500499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HTML</a:t>
            </a:r>
            <a:endParaRPr dirty="0"/>
          </a:p>
        </p:txBody>
      </p:sp>
      <p:pic>
        <p:nvPicPr>
          <p:cNvPr id="123" name="Google Shape;100;p2" descr="Google Shape;100;p2"/>
          <p:cNvPicPr>
            <a:picLocks noChangeAspect="1"/>
          </p:cNvPicPr>
          <p:nvPr/>
        </p:nvPicPr>
        <p:blipFill>
          <a:blip r:embed="rId2"/>
          <a:stretch>
            <a:fillRect/>
          </a:stretch>
        </p:blipFill>
        <p:spPr>
          <a:xfrm>
            <a:off x="10045823" y="3964311"/>
            <a:ext cx="900694" cy="900694"/>
          </a:xfrm>
          <a:prstGeom prst="rect">
            <a:avLst/>
          </a:prstGeom>
          <a:ln w="12700">
            <a:miter lim="400000"/>
          </a:ln>
        </p:spPr>
      </p:pic>
      <p:pic>
        <p:nvPicPr>
          <p:cNvPr id="125" name="Imagen 5" descr="Imagen 5"/>
          <p:cNvPicPr>
            <a:picLocks noChangeAspect="1"/>
          </p:cNvPicPr>
          <p:nvPr/>
        </p:nvPicPr>
        <p:blipFill>
          <a:blip r:embed="rId3"/>
          <a:stretch>
            <a:fillRect/>
          </a:stretch>
        </p:blipFill>
        <p:spPr>
          <a:xfrm>
            <a:off x="10496168" y="285120"/>
            <a:ext cx="1343183" cy="438151"/>
          </a:xfrm>
          <a:prstGeom prst="rect">
            <a:avLst/>
          </a:prstGeom>
          <a:ln w="12700">
            <a:miter lim="400000"/>
          </a:ln>
        </p:spPr>
      </p:pic>
      <p:pic>
        <p:nvPicPr>
          <p:cNvPr id="2" name="Picture 1"/>
          <p:cNvPicPr>
            <a:picLocks noChangeAspect="1"/>
          </p:cNvPicPr>
          <p:nvPr/>
        </p:nvPicPr>
        <p:blipFill>
          <a:blip r:embed="rId4"/>
          <a:stretch>
            <a:fillRect/>
          </a:stretch>
        </p:blipFill>
        <p:spPr>
          <a:xfrm>
            <a:off x="2975946" y="2674099"/>
            <a:ext cx="6194073" cy="3481118"/>
          </a:xfrm>
          <a:prstGeom prst="rect">
            <a:avLst/>
          </a:prstGeom>
        </p:spPr>
      </p:pic>
    </p:spTree>
    <p:extLst>
      <p:ext uri="{BB962C8B-B14F-4D97-AF65-F5344CB8AC3E}">
        <p14:creationId xmlns:p14="http://schemas.microsoft.com/office/powerpoint/2010/main" val="3836513136"/>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174;gdc54b338ac_0_99"/>
          <p:cNvSpPr txBox="1">
            <a:spLocks noGrp="1"/>
          </p:cNvSpPr>
          <p:nvPr>
            <p:ph type="title"/>
          </p:nvPr>
        </p:nvSpPr>
        <p:spPr>
          <a:xfrm>
            <a:off x="2783969" y="1800339"/>
            <a:ext cx="6420465" cy="63137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s-AR" sz="3200" b="1" dirty="0">
                <a:solidFill>
                  <a:schemeClr val="tx1"/>
                </a:solidFill>
              </a:rPr>
              <a:t>Unidades de medida</a:t>
            </a:r>
            <a:endParaRPr sz="3200" b="1" dirty="0">
              <a:solidFill>
                <a:schemeClr val="tx1"/>
              </a:solidFill>
            </a:endParaRPr>
          </a:p>
        </p:txBody>
      </p:sp>
      <p:sp>
        <p:nvSpPr>
          <p:cNvPr id="8" name="Google Shape;175;gdc54b338ac_0_99"/>
          <p:cNvSpPr txBox="1">
            <a:spLocks noGrp="1"/>
          </p:cNvSpPr>
          <p:nvPr>
            <p:ph type="body" idx="1"/>
          </p:nvPr>
        </p:nvSpPr>
        <p:spPr>
          <a:xfrm>
            <a:off x="446049" y="2532379"/>
            <a:ext cx="11137891" cy="415255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s-AR" sz="1800" b="1" dirty="0">
                <a:solidFill>
                  <a:srgbClr val="000000"/>
                </a:solidFill>
                <a:latin typeface="Arial"/>
                <a:ea typeface="Arial"/>
                <a:cs typeface="Arial"/>
                <a:sym typeface="Arial"/>
              </a:rPr>
              <a:t>Relativos</a:t>
            </a:r>
            <a:endParaRPr sz="1800" b="1" dirty="0">
              <a:solidFill>
                <a:srgbClr val="000000"/>
              </a:solidFill>
              <a:latin typeface="Arial"/>
              <a:ea typeface="Arial"/>
              <a:cs typeface="Arial"/>
              <a:sym typeface="Arial"/>
            </a:endParaRPr>
          </a:p>
          <a:p>
            <a:pPr marL="0" lvl="0" indent="0" algn="l" rtl="0">
              <a:spcBef>
                <a:spcPts val="360"/>
              </a:spcBef>
              <a:spcAft>
                <a:spcPts val="0"/>
              </a:spcAft>
              <a:buNone/>
            </a:pPr>
            <a:r>
              <a:rPr lang="es-AR" sz="1800" dirty="0">
                <a:solidFill>
                  <a:srgbClr val="000000"/>
                </a:solidFill>
                <a:latin typeface="Arial"/>
                <a:ea typeface="Arial"/>
                <a:cs typeface="Arial"/>
                <a:sym typeface="Arial"/>
              </a:rPr>
              <a:t>Son más flexibles que las unidades absolutas porque se adaptan</a:t>
            </a:r>
            <a:endParaRPr sz="1800" dirty="0">
              <a:solidFill>
                <a:srgbClr val="000000"/>
              </a:solidFill>
              <a:latin typeface="Arial"/>
              <a:ea typeface="Arial"/>
              <a:cs typeface="Arial"/>
              <a:sym typeface="Arial"/>
            </a:endParaRPr>
          </a:p>
          <a:p>
            <a:pPr marL="0" lvl="0" indent="0" algn="l" rtl="0">
              <a:spcBef>
                <a:spcPts val="360"/>
              </a:spcBef>
              <a:spcAft>
                <a:spcPts val="0"/>
              </a:spcAft>
              <a:buNone/>
            </a:pPr>
            <a:r>
              <a:rPr lang="es-AR" sz="1800" dirty="0">
                <a:solidFill>
                  <a:srgbClr val="000000"/>
                </a:solidFill>
                <a:latin typeface="Arial"/>
                <a:ea typeface="Arial"/>
                <a:cs typeface="Arial"/>
                <a:sym typeface="Arial"/>
              </a:rPr>
              <a:t>más fácilmente a los diferentes medios.</a:t>
            </a:r>
            <a:endParaRPr sz="1800" dirty="0">
              <a:solidFill>
                <a:srgbClr val="000000"/>
              </a:solidFill>
              <a:latin typeface="Arial"/>
              <a:ea typeface="Arial"/>
              <a:cs typeface="Arial"/>
              <a:sym typeface="Arial"/>
            </a:endParaRPr>
          </a:p>
          <a:p>
            <a:pPr marL="457200" lvl="0" indent="-360371" algn="l" rtl="0">
              <a:spcBef>
                <a:spcPts val="360"/>
              </a:spcBef>
              <a:spcAft>
                <a:spcPts val="0"/>
              </a:spcAft>
              <a:buClr>
                <a:srgbClr val="000000"/>
              </a:buClr>
              <a:buSzPct val="100000"/>
              <a:buChar char="●"/>
            </a:pPr>
            <a:r>
              <a:rPr lang="es-AR" sz="1800" b="1" dirty="0" err="1">
                <a:solidFill>
                  <a:srgbClr val="000000"/>
                </a:solidFill>
                <a:latin typeface="Arial"/>
                <a:ea typeface="Arial"/>
                <a:cs typeface="Arial"/>
                <a:sym typeface="Arial"/>
              </a:rPr>
              <a:t>em</a:t>
            </a:r>
            <a:r>
              <a:rPr lang="es-AR" sz="1800" dirty="0">
                <a:solidFill>
                  <a:srgbClr val="000000"/>
                </a:solidFill>
                <a:latin typeface="Arial"/>
                <a:ea typeface="Arial"/>
                <a:cs typeface="Arial"/>
                <a:sym typeface="Arial"/>
              </a:rPr>
              <a:t>: relativa respecto del tamaño de letra empleado. </a:t>
            </a:r>
            <a:endParaRPr sz="1800" dirty="0">
              <a:solidFill>
                <a:srgbClr val="000000"/>
              </a:solidFill>
              <a:latin typeface="Arial"/>
              <a:ea typeface="Arial"/>
              <a:cs typeface="Arial"/>
              <a:sym typeface="Arial"/>
            </a:endParaRPr>
          </a:p>
          <a:p>
            <a:pPr marL="457200" lvl="0" indent="-360371" algn="l" rtl="0">
              <a:spcBef>
                <a:spcPts val="0"/>
              </a:spcBef>
              <a:spcAft>
                <a:spcPts val="0"/>
              </a:spcAft>
              <a:buClr>
                <a:srgbClr val="000000"/>
              </a:buClr>
              <a:buSzPct val="100000"/>
              <a:buChar char="●"/>
            </a:pPr>
            <a:r>
              <a:rPr lang="es-AR" sz="1800" b="1" dirty="0">
                <a:solidFill>
                  <a:srgbClr val="000000"/>
                </a:solidFill>
                <a:latin typeface="Arial"/>
                <a:ea typeface="Arial"/>
                <a:cs typeface="Arial"/>
                <a:sym typeface="Arial"/>
              </a:rPr>
              <a:t>ex</a:t>
            </a:r>
            <a:r>
              <a:rPr lang="es-AR" sz="1800" dirty="0">
                <a:solidFill>
                  <a:srgbClr val="000000"/>
                </a:solidFill>
                <a:latin typeface="Arial"/>
                <a:ea typeface="Arial"/>
                <a:cs typeface="Arial"/>
                <a:sym typeface="Arial"/>
              </a:rPr>
              <a:t>:  relativa respecto de la altura de la letra x ("equis minúscula") del tipo de letra que se esté utilizando</a:t>
            </a:r>
            <a:endParaRPr sz="1800" dirty="0">
              <a:solidFill>
                <a:srgbClr val="000000"/>
              </a:solidFill>
              <a:latin typeface="Arial"/>
              <a:ea typeface="Arial"/>
              <a:cs typeface="Arial"/>
              <a:sym typeface="Arial"/>
            </a:endParaRPr>
          </a:p>
          <a:p>
            <a:pPr marL="457200" lvl="0" indent="-360371" algn="l" rtl="0">
              <a:spcBef>
                <a:spcPts val="0"/>
              </a:spcBef>
              <a:spcAft>
                <a:spcPts val="0"/>
              </a:spcAft>
              <a:buClr>
                <a:srgbClr val="000000"/>
              </a:buClr>
              <a:buSzPct val="100000"/>
              <a:buChar char="●"/>
            </a:pPr>
            <a:r>
              <a:rPr lang="es-AR" sz="1800" b="1" dirty="0" err="1">
                <a:solidFill>
                  <a:srgbClr val="000000"/>
                </a:solidFill>
                <a:latin typeface="Arial"/>
                <a:ea typeface="Arial"/>
                <a:cs typeface="Arial"/>
                <a:sym typeface="Arial"/>
              </a:rPr>
              <a:t>px</a:t>
            </a:r>
            <a:r>
              <a:rPr lang="es-AR" sz="1800" dirty="0">
                <a:solidFill>
                  <a:srgbClr val="000000"/>
                </a:solidFill>
                <a:latin typeface="Arial"/>
                <a:ea typeface="Arial"/>
                <a:cs typeface="Arial"/>
                <a:sym typeface="Arial"/>
              </a:rPr>
              <a:t>: (píxel) relativa respecto de la pantalla del usuario</a:t>
            </a:r>
            <a:endParaRPr sz="1800"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800" dirty="0" err="1" smtClean="0">
                <a:solidFill>
                  <a:srgbClr val="000000"/>
                </a:solidFill>
                <a:latin typeface="Arial"/>
                <a:ea typeface="Arial"/>
                <a:cs typeface="Arial"/>
                <a:sym typeface="Arial"/>
              </a:rPr>
              <a:t>body</a:t>
            </a:r>
            <a:r>
              <a:rPr lang="es-AR" sz="1800" dirty="0" smtClean="0">
                <a:solidFill>
                  <a:srgbClr val="000000"/>
                </a:solidFill>
                <a:latin typeface="Arial"/>
                <a:ea typeface="Arial"/>
                <a:cs typeface="Arial"/>
                <a:sym typeface="Arial"/>
              </a:rPr>
              <a:t> </a:t>
            </a:r>
            <a:r>
              <a:rPr lang="es-AR" sz="1800" dirty="0">
                <a:solidFill>
                  <a:srgbClr val="000000"/>
                </a:solidFill>
                <a:latin typeface="Arial"/>
                <a:ea typeface="Arial"/>
                <a:cs typeface="Arial"/>
                <a:sym typeface="Arial"/>
              </a:rPr>
              <a:t>{</a:t>
            </a:r>
            <a:endParaRPr sz="1800" dirty="0">
              <a:solidFill>
                <a:srgbClr val="000000"/>
              </a:solidFill>
              <a:latin typeface="Arial"/>
              <a:ea typeface="Arial"/>
              <a:cs typeface="Arial"/>
              <a:sym typeface="Arial"/>
            </a:endParaRPr>
          </a:p>
          <a:p>
            <a:pPr marL="1828800" lvl="0" indent="0" algn="l" rtl="0">
              <a:spcBef>
                <a:spcPts val="360"/>
              </a:spcBef>
              <a:spcAft>
                <a:spcPts val="0"/>
              </a:spcAft>
              <a:buNone/>
            </a:pPr>
            <a:r>
              <a:rPr lang="es-AR" sz="1800" dirty="0">
                <a:solidFill>
                  <a:srgbClr val="000000"/>
                </a:solidFill>
                <a:latin typeface="Arial"/>
                <a:ea typeface="Arial"/>
                <a:cs typeface="Arial"/>
                <a:sym typeface="Arial"/>
              </a:rPr>
              <a:t>     </a:t>
            </a:r>
            <a:r>
              <a:rPr lang="es-AR" sz="1800" dirty="0" err="1">
                <a:solidFill>
                  <a:srgbClr val="000000"/>
                </a:solidFill>
                <a:latin typeface="Arial"/>
                <a:ea typeface="Arial"/>
                <a:cs typeface="Arial"/>
                <a:sym typeface="Arial"/>
              </a:rPr>
              <a:t>font-size</a:t>
            </a:r>
            <a:r>
              <a:rPr lang="es-AR" sz="1800" dirty="0">
                <a:solidFill>
                  <a:srgbClr val="000000"/>
                </a:solidFill>
                <a:latin typeface="Arial"/>
                <a:ea typeface="Arial"/>
                <a:cs typeface="Arial"/>
                <a:sym typeface="Arial"/>
              </a:rPr>
              <a:t>: 12px;</a:t>
            </a:r>
            <a:endParaRPr sz="1800" dirty="0">
              <a:solidFill>
                <a:srgbClr val="000000"/>
              </a:solidFill>
              <a:latin typeface="Arial"/>
              <a:ea typeface="Arial"/>
              <a:cs typeface="Arial"/>
              <a:sym typeface="Arial"/>
            </a:endParaRPr>
          </a:p>
          <a:p>
            <a:pPr marL="1371600" lvl="0" indent="457200" algn="l" rtl="0">
              <a:spcBef>
                <a:spcPts val="360"/>
              </a:spcBef>
              <a:spcAft>
                <a:spcPts val="0"/>
              </a:spcAft>
              <a:buNone/>
            </a:pPr>
            <a:r>
              <a:rPr lang="es-AR" sz="1800" dirty="0">
                <a:solidFill>
                  <a:srgbClr val="000000"/>
                </a:solidFill>
                <a:latin typeface="Arial"/>
                <a:ea typeface="Arial"/>
                <a:cs typeface="Arial"/>
                <a:sym typeface="Arial"/>
              </a:rPr>
              <a:t>     </a:t>
            </a:r>
            <a:r>
              <a:rPr lang="es-AR" sz="1800" dirty="0" err="1">
                <a:solidFill>
                  <a:srgbClr val="000000"/>
                </a:solidFill>
                <a:latin typeface="Arial"/>
                <a:ea typeface="Arial"/>
                <a:cs typeface="Arial"/>
                <a:sym typeface="Arial"/>
              </a:rPr>
              <a:t>text-indent</a:t>
            </a:r>
            <a:r>
              <a:rPr lang="es-AR" sz="1800" dirty="0">
                <a:solidFill>
                  <a:srgbClr val="000000"/>
                </a:solidFill>
                <a:latin typeface="Arial"/>
                <a:ea typeface="Arial"/>
                <a:cs typeface="Arial"/>
                <a:sym typeface="Arial"/>
              </a:rPr>
              <a:t>: 3em;</a:t>
            </a:r>
            <a:endParaRPr sz="1800" dirty="0">
              <a:solidFill>
                <a:srgbClr val="000000"/>
              </a:solidFill>
              <a:latin typeface="Arial"/>
              <a:ea typeface="Arial"/>
              <a:cs typeface="Arial"/>
              <a:sym typeface="Arial"/>
            </a:endParaRPr>
          </a:p>
          <a:p>
            <a:pPr marL="1371600" lvl="0" indent="457200" algn="l" rtl="0">
              <a:spcBef>
                <a:spcPts val="360"/>
              </a:spcBef>
              <a:spcAft>
                <a:spcPts val="0"/>
              </a:spcAft>
              <a:buNone/>
            </a:pPr>
            <a:r>
              <a:rPr lang="es-AR" sz="1800" dirty="0">
                <a:solidFill>
                  <a:srgbClr val="000000"/>
                </a:solidFill>
                <a:latin typeface="Arial"/>
                <a:ea typeface="Arial"/>
                <a:cs typeface="Arial"/>
                <a:sym typeface="Arial"/>
              </a:rPr>
              <a:t>   }</a:t>
            </a:r>
            <a:endParaRPr sz="1800" dirty="0">
              <a:solidFill>
                <a:srgbClr val="000000"/>
              </a:solidFill>
              <a:latin typeface="Arial"/>
              <a:ea typeface="Arial"/>
              <a:cs typeface="Arial"/>
              <a:sym typeface="Arial"/>
            </a:endParaRPr>
          </a:p>
          <a:p>
            <a:pPr marL="1828800" lvl="0" indent="0" algn="l" rtl="0">
              <a:spcBef>
                <a:spcPts val="360"/>
              </a:spcBef>
              <a:spcAft>
                <a:spcPts val="0"/>
              </a:spcAft>
              <a:buNone/>
            </a:pPr>
            <a:r>
              <a:rPr lang="es-AR" sz="1800" dirty="0">
                <a:solidFill>
                  <a:srgbClr val="000000"/>
                </a:solidFill>
                <a:latin typeface="Arial"/>
                <a:ea typeface="Arial"/>
                <a:cs typeface="Arial"/>
                <a:sym typeface="Arial"/>
              </a:rPr>
              <a:t>     h1 { </a:t>
            </a:r>
            <a:r>
              <a:rPr lang="es-AR" sz="1800" dirty="0" err="1">
                <a:solidFill>
                  <a:srgbClr val="000000"/>
                </a:solidFill>
                <a:latin typeface="Arial"/>
                <a:ea typeface="Arial"/>
                <a:cs typeface="Arial"/>
                <a:sym typeface="Arial"/>
              </a:rPr>
              <a:t>font-size</a:t>
            </a:r>
            <a:r>
              <a:rPr lang="es-AR" sz="1800" dirty="0">
                <a:solidFill>
                  <a:srgbClr val="000000"/>
                </a:solidFill>
                <a:latin typeface="Arial"/>
                <a:ea typeface="Arial"/>
                <a:cs typeface="Arial"/>
                <a:sym typeface="Arial"/>
              </a:rPr>
              <a:t>: 15px }</a:t>
            </a:r>
            <a:endParaRPr sz="18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1172461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Atributos 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180;gdc54b338ac_0_104"/>
          <p:cNvSpPr txBox="1">
            <a:spLocks noGrp="1"/>
          </p:cNvSpPr>
          <p:nvPr>
            <p:ph type="title"/>
          </p:nvPr>
        </p:nvSpPr>
        <p:spPr>
          <a:xfrm>
            <a:off x="3778985" y="1922259"/>
            <a:ext cx="4953699" cy="807542"/>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s-AR" sz="3200" b="1" dirty="0">
                <a:solidFill>
                  <a:schemeClr val="tx1"/>
                </a:solidFill>
              </a:rPr>
              <a:t>Unidades absolutas</a:t>
            </a:r>
            <a:endParaRPr sz="3200" b="1" dirty="0">
              <a:solidFill>
                <a:schemeClr val="tx1"/>
              </a:solidFill>
            </a:endParaRPr>
          </a:p>
        </p:txBody>
      </p:sp>
      <p:sp>
        <p:nvSpPr>
          <p:cNvPr id="8" name="Google Shape;181;gdc54b338ac_0_104"/>
          <p:cNvSpPr txBox="1">
            <a:spLocks noGrp="1"/>
          </p:cNvSpPr>
          <p:nvPr>
            <p:ph type="body" idx="1"/>
          </p:nvPr>
        </p:nvSpPr>
        <p:spPr>
          <a:xfrm>
            <a:off x="2141034" y="2864025"/>
            <a:ext cx="8229600" cy="3775046"/>
          </a:xfrm>
          <a:prstGeom prst="rect">
            <a:avLst/>
          </a:prstGeom>
        </p:spPr>
        <p:txBody>
          <a:bodyPr spcFirstLastPara="1" wrap="square" lIns="91425" tIns="45700" rIns="91425" bIns="45700" anchor="t" anchorCtr="0">
            <a:normAutofit fontScale="92500" lnSpcReduction="10000"/>
          </a:bodyPr>
          <a:lstStyle/>
          <a:p>
            <a:pPr marL="0" lvl="0" indent="0" algn="l" rtl="0">
              <a:spcBef>
                <a:spcPts val="360"/>
              </a:spcBef>
              <a:spcAft>
                <a:spcPts val="0"/>
              </a:spcAft>
              <a:buNone/>
            </a:pPr>
            <a:r>
              <a:rPr lang="es-AR" sz="1800" b="1" dirty="0">
                <a:solidFill>
                  <a:srgbClr val="000000"/>
                </a:solidFill>
                <a:latin typeface="Arial"/>
                <a:ea typeface="Arial"/>
                <a:cs typeface="Arial"/>
                <a:sym typeface="Arial"/>
              </a:rPr>
              <a:t>in:</a:t>
            </a:r>
            <a:r>
              <a:rPr lang="es-AR" sz="1800" dirty="0">
                <a:solidFill>
                  <a:srgbClr val="000000"/>
                </a:solidFill>
                <a:latin typeface="Arial"/>
                <a:ea typeface="Arial"/>
                <a:cs typeface="Arial"/>
                <a:sym typeface="Arial"/>
              </a:rPr>
              <a:t> del inglés "</a:t>
            </a:r>
            <a:r>
              <a:rPr lang="es-AR" sz="1800" dirty="0" err="1">
                <a:solidFill>
                  <a:srgbClr val="000000"/>
                </a:solidFill>
                <a:latin typeface="Arial"/>
                <a:ea typeface="Arial"/>
                <a:cs typeface="Arial"/>
                <a:sym typeface="Arial"/>
              </a:rPr>
              <a:t>inches</a:t>
            </a:r>
            <a:r>
              <a:rPr lang="es-AR" sz="1800" dirty="0">
                <a:solidFill>
                  <a:srgbClr val="000000"/>
                </a:solidFill>
                <a:latin typeface="Arial"/>
                <a:ea typeface="Arial"/>
                <a:cs typeface="Arial"/>
                <a:sym typeface="Arial"/>
              </a:rPr>
              <a:t>", pulgadas (1 pulgada son 2.54 centímetros)</a:t>
            </a:r>
            <a:endParaRPr sz="1800" dirty="0">
              <a:solidFill>
                <a:srgbClr val="000000"/>
              </a:solidFill>
              <a:latin typeface="Arial"/>
              <a:ea typeface="Arial"/>
              <a:cs typeface="Arial"/>
              <a:sym typeface="Arial"/>
            </a:endParaRPr>
          </a:p>
          <a:p>
            <a:pPr marL="0" lvl="0" indent="0" algn="l" rtl="0">
              <a:spcBef>
                <a:spcPts val="360"/>
              </a:spcBef>
              <a:spcAft>
                <a:spcPts val="0"/>
              </a:spcAft>
              <a:buNone/>
            </a:pPr>
            <a:r>
              <a:rPr lang="es-AR" sz="1800" b="1" dirty="0">
                <a:solidFill>
                  <a:srgbClr val="000000"/>
                </a:solidFill>
                <a:latin typeface="Arial"/>
                <a:ea typeface="Arial"/>
                <a:cs typeface="Arial"/>
                <a:sym typeface="Arial"/>
              </a:rPr>
              <a:t>cm:</a:t>
            </a:r>
            <a:r>
              <a:rPr lang="es-AR" sz="1800" dirty="0">
                <a:solidFill>
                  <a:srgbClr val="000000"/>
                </a:solidFill>
                <a:latin typeface="Arial"/>
                <a:ea typeface="Arial"/>
                <a:cs typeface="Arial"/>
                <a:sym typeface="Arial"/>
              </a:rPr>
              <a:t> centímetros</a:t>
            </a:r>
            <a:endParaRPr sz="1800" dirty="0">
              <a:solidFill>
                <a:srgbClr val="000000"/>
              </a:solidFill>
              <a:latin typeface="Arial"/>
              <a:ea typeface="Arial"/>
              <a:cs typeface="Arial"/>
              <a:sym typeface="Arial"/>
            </a:endParaRPr>
          </a:p>
          <a:p>
            <a:pPr marL="0" lvl="0" indent="0" algn="l" rtl="0">
              <a:spcBef>
                <a:spcPts val="360"/>
              </a:spcBef>
              <a:spcAft>
                <a:spcPts val="0"/>
              </a:spcAft>
              <a:buNone/>
            </a:pPr>
            <a:r>
              <a:rPr lang="es-AR" sz="1800" b="1" dirty="0">
                <a:solidFill>
                  <a:srgbClr val="000000"/>
                </a:solidFill>
                <a:latin typeface="Arial"/>
                <a:ea typeface="Arial"/>
                <a:cs typeface="Arial"/>
                <a:sym typeface="Arial"/>
              </a:rPr>
              <a:t>mm: </a:t>
            </a:r>
            <a:r>
              <a:rPr lang="es-AR" sz="1800" dirty="0">
                <a:solidFill>
                  <a:srgbClr val="000000"/>
                </a:solidFill>
                <a:latin typeface="Arial"/>
                <a:ea typeface="Arial"/>
                <a:cs typeface="Arial"/>
                <a:sym typeface="Arial"/>
              </a:rPr>
              <a:t>milímetros</a:t>
            </a:r>
            <a:endParaRPr sz="1800" dirty="0">
              <a:solidFill>
                <a:srgbClr val="000000"/>
              </a:solidFill>
              <a:latin typeface="Arial"/>
              <a:ea typeface="Arial"/>
              <a:cs typeface="Arial"/>
              <a:sym typeface="Arial"/>
            </a:endParaRPr>
          </a:p>
          <a:p>
            <a:pPr marL="0" lvl="0" indent="0" algn="l" rtl="0">
              <a:spcBef>
                <a:spcPts val="360"/>
              </a:spcBef>
              <a:spcAft>
                <a:spcPts val="0"/>
              </a:spcAft>
              <a:buNone/>
            </a:pPr>
            <a:r>
              <a:rPr lang="es-AR" sz="1800" b="1" dirty="0">
                <a:solidFill>
                  <a:srgbClr val="000000"/>
                </a:solidFill>
                <a:latin typeface="Arial"/>
                <a:ea typeface="Arial"/>
                <a:cs typeface="Arial"/>
                <a:sym typeface="Arial"/>
              </a:rPr>
              <a:t>pt:</a:t>
            </a:r>
            <a:r>
              <a:rPr lang="es-AR" sz="1800" dirty="0">
                <a:solidFill>
                  <a:srgbClr val="000000"/>
                </a:solidFill>
                <a:latin typeface="Arial"/>
                <a:ea typeface="Arial"/>
                <a:cs typeface="Arial"/>
                <a:sym typeface="Arial"/>
              </a:rPr>
              <a:t> puntos (1 punto equivale a 1 pulgada/72, es decir, unos 0.35 milímetros)</a:t>
            </a:r>
            <a:endParaRPr sz="1800" dirty="0">
              <a:solidFill>
                <a:srgbClr val="000000"/>
              </a:solidFill>
              <a:latin typeface="Arial"/>
              <a:ea typeface="Arial"/>
              <a:cs typeface="Arial"/>
              <a:sym typeface="Arial"/>
            </a:endParaRPr>
          </a:p>
          <a:p>
            <a:pPr marL="0" lvl="0" indent="0" algn="l" rtl="0">
              <a:spcBef>
                <a:spcPts val="360"/>
              </a:spcBef>
              <a:spcAft>
                <a:spcPts val="0"/>
              </a:spcAft>
              <a:buNone/>
            </a:pPr>
            <a:r>
              <a:rPr lang="es-AR" sz="1800" b="1" dirty="0">
                <a:solidFill>
                  <a:srgbClr val="000000"/>
                </a:solidFill>
                <a:latin typeface="Arial"/>
                <a:ea typeface="Arial"/>
                <a:cs typeface="Arial"/>
                <a:sym typeface="Arial"/>
              </a:rPr>
              <a:t>pc:</a:t>
            </a:r>
            <a:r>
              <a:rPr lang="es-AR" sz="1800" dirty="0">
                <a:solidFill>
                  <a:srgbClr val="000000"/>
                </a:solidFill>
                <a:latin typeface="Arial"/>
                <a:ea typeface="Arial"/>
                <a:cs typeface="Arial"/>
                <a:sym typeface="Arial"/>
              </a:rPr>
              <a:t> picas (1 pica equivale a 12 puntos, es decir, unos 4.23 milímetros)</a:t>
            </a:r>
            <a:endParaRPr sz="1800" dirty="0">
              <a:solidFill>
                <a:srgbClr val="000000"/>
              </a:solidFill>
              <a:latin typeface="Arial"/>
              <a:ea typeface="Arial"/>
              <a:cs typeface="Arial"/>
              <a:sym typeface="Arial"/>
            </a:endParaRPr>
          </a:p>
          <a:p>
            <a:pPr marL="914400" lvl="0" indent="457200" algn="l" rtl="0">
              <a:spcBef>
                <a:spcPts val="360"/>
              </a:spcBef>
              <a:spcAft>
                <a:spcPts val="0"/>
              </a:spcAft>
              <a:buNone/>
            </a:pPr>
            <a:endParaRPr sz="1800"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800" dirty="0" err="1">
                <a:solidFill>
                  <a:srgbClr val="000000"/>
                </a:solidFill>
                <a:latin typeface="Arial"/>
                <a:ea typeface="Arial"/>
                <a:cs typeface="Arial"/>
                <a:sym typeface="Arial"/>
              </a:rPr>
              <a:t>body</a:t>
            </a:r>
            <a:r>
              <a:rPr lang="es-AR" sz="1800" dirty="0">
                <a:solidFill>
                  <a:srgbClr val="000000"/>
                </a:solidFill>
                <a:latin typeface="Arial"/>
                <a:ea typeface="Arial"/>
                <a:cs typeface="Arial"/>
                <a:sym typeface="Arial"/>
              </a:rPr>
              <a:t> { </a:t>
            </a:r>
            <a:r>
              <a:rPr lang="es-AR" sz="1800" dirty="0" err="1">
                <a:solidFill>
                  <a:srgbClr val="000000"/>
                </a:solidFill>
                <a:latin typeface="Arial"/>
                <a:ea typeface="Arial"/>
                <a:cs typeface="Arial"/>
                <a:sym typeface="Arial"/>
              </a:rPr>
              <a:t>margin</a:t>
            </a:r>
            <a:r>
              <a:rPr lang="es-AR" sz="1800" dirty="0">
                <a:solidFill>
                  <a:srgbClr val="000000"/>
                </a:solidFill>
                <a:latin typeface="Arial"/>
                <a:ea typeface="Arial"/>
                <a:cs typeface="Arial"/>
                <a:sym typeface="Arial"/>
              </a:rPr>
              <a:t>: 0.5in; }</a:t>
            </a:r>
            <a:endParaRPr sz="1800" dirty="0">
              <a:solidFill>
                <a:srgbClr val="000000"/>
              </a:solidFill>
              <a:latin typeface="Arial"/>
              <a:ea typeface="Arial"/>
              <a:cs typeface="Arial"/>
              <a:sym typeface="Arial"/>
            </a:endParaRPr>
          </a:p>
          <a:p>
            <a:pPr marL="1371600" lvl="0" indent="0" algn="l" rtl="0">
              <a:spcBef>
                <a:spcPts val="360"/>
              </a:spcBef>
              <a:spcAft>
                <a:spcPts val="0"/>
              </a:spcAft>
              <a:buNone/>
            </a:pPr>
            <a:r>
              <a:rPr lang="es-AR" sz="1800" dirty="0">
                <a:solidFill>
                  <a:srgbClr val="000000"/>
                </a:solidFill>
                <a:latin typeface="Arial"/>
                <a:ea typeface="Arial"/>
                <a:cs typeface="Arial"/>
                <a:sym typeface="Arial"/>
              </a:rPr>
              <a:t>h1 { line-</a:t>
            </a:r>
            <a:r>
              <a:rPr lang="es-AR" sz="1800" dirty="0" err="1">
                <a:solidFill>
                  <a:srgbClr val="000000"/>
                </a:solidFill>
                <a:latin typeface="Arial"/>
                <a:ea typeface="Arial"/>
                <a:cs typeface="Arial"/>
                <a:sym typeface="Arial"/>
              </a:rPr>
              <a:t>height</a:t>
            </a:r>
            <a:r>
              <a:rPr lang="es-AR" sz="1800" dirty="0">
                <a:solidFill>
                  <a:srgbClr val="000000"/>
                </a:solidFill>
                <a:latin typeface="Arial"/>
                <a:ea typeface="Arial"/>
                <a:cs typeface="Arial"/>
                <a:sym typeface="Arial"/>
              </a:rPr>
              <a:t>: 2cm; }</a:t>
            </a:r>
            <a:endParaRPr sz="1800"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800" dirty="0">
                <a:solidFill>
                  <a:srgbClr val="000000"/>
                </a:solidFill>
                <a:latin typeface="Arial"/>
                <a:ea typeface="Arial"/>
                <a:cs typeface="Arial"/>
                <a:sym typeface="Arial"/>
              </a:rPr>
              <a:t>p { </a:t>
            </a:r>
            <a:r>
              <a:rPr lang="es-AR" sz="1800" dirty="0" err="1">
                <a:solidFill>
                  <a:srgbClr val="000000"/>
                </a:solidFill>
                <a:latin typeface="Arial"/>
                <a:ea typeface="Arial"/>
                <a:cs typeface="Arial"/>
                <a:sym typeface="Arial"/>
              </a:rPr>
              <a:t>word-spacing</a:t>
            </a:r>
            <a:r>
              <a:rPr lang="es-AR" sz="1800" dirty="0">
                <a:solidFill>
                  <a:srgbClr val="000000"/>
                </a:solidFill>
                <a:latin typeface="Arial"/>
                <a:ea typeface="Arial"/>
                <a:cs typeface="Arial"/>
                <a:sym typeface="Arial"/>
              </a:rPr>
              <a:t>: 4mm; }</a:t>
            </a:r>
            <a:endParaRPr sz="1800"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800" dirty="0">
                <a:solidFill>
                  <a:srgbClr val="000000"/>
                </a:solidFill>
                <a:latin typeface="Arial"/>
                <a:ea typeface="Arial"/>
                <a:cs typeface="Arial"/>
                <a:sym typeface="Arial"/>
              </a:rPr>
              <a:t>a { </a:t>
            </a:r>
            <a:r>
              <a:rPr lang="es-AR" sz="1800" dirty="0" err="1">
                <a:solidFill>
                  <a:srgbClr val="000000"/>
                </a:solidFill>
                <a:latin typeface="Arial"/>
                <a:ea typeface="Arial"/>
                <a:cs typeface="Arial"/>
                <a:sym typeface="Arial"/>
              </a:rPr>
              <a:t>font-size</a:t>
            </a:r>
            <a:r>
              <a:rPr lang="es-AR" sz="1800" dirty="0">
                <a:solidFill>
                  <a:srgbClr val="000000"/>
                </a:solidFill>
                <a:latin typeface="Arial"/>
                <a:ea typeface="Arial"/>
                <a:cs typeface="Arial"/>
                <a:sym typeface="Arial"/>
              </a:rPr>
              <a:t>: 12pt }</a:t>
            </a:r>
            <a:endParaRPr sz="1800" dirty="0">
              <a:solidFill>
                <a:srgbClr val="000000"/>
              </a:solidFill>
              <a:latin typeface="Arial"/>
              <a:ea typeface="Arial"/>
              <a:cs typeface="Arial"/>
              <a:sym typeface="Arial"/>
            </a:endParaRPr>
          </a:p>
          <a:p>
            <a:pPr marL="914400" lvl="0" indent="457200" algn="l" rtl="0">
              <a:spcBef>
                <a:spcPts val="360"/>
              </a:spcBef>
              <a:spcAft>
                <a:spcPts val="0"/>
              </a:spcAft>
              <a:buNone/>
            </a:pPr>
            <a:r>
              <a:rPr lang="es-AR" sz="1800" dirty="0" err="1">
                <a:solidFill>
                  <a:srgbClr val="000000"/>
                </a:solidFill>
                <a:latin typeface="Arial"/>
                <a:ea typeface="Arial"/>
                <a:cs typeface="Arial"/>
                <a:sym typeface="Arial"/>
              </a:rPr>
              <a:t>span</a:t>
            </a:r>
            <a:r>
              <a:rPr lang="es-AR" sz="1800" dirty="0">
                <a:solidFill>
                  <a:srgbClr val="000000"/>
                </a:solidFill>
                <a:latin typeface="Arial"/>
                <a:ea typeface="Arial"/>
                <a:cs typeface="Arial"/>
                <a:sym typeface="Arial"/>
              </a:rPr>
              <a:t> { </a:t>
            </a:r>
            <a:r>
              <a:rPr lang="es-AR" sz="1800" dirty="0" err="1">
                <a:solidFill>
                  <a:srgbClr val="000000"/>
                </a:solidFill>
                <a:latin typeface="Arial"/>
                <a:ea typeface="Arial"/>
                <a:cs typeface="Arial"/>
                <a:sym typeface="Arial"/>
              </a:rPr>
              <a:t>font-size</a:t>
            </a:r>
            <a:r>
              <a:rPr lang="es-AR" sz="1800" dirty="0">
                <a:solidFill>
                  <a:srgbClr val="000000"/>
                </a:solidFill>
                <a:latin typeface="Arial"/>
                <a:ea typeface="Arial"/>
                <a:cs typeface="Arial"/>
                <a:sym typeface="Arial"/>
              </a:rPr>
              <a:t>: 1pc }</a:t>
            </a:r>
            <a:endParaRPr sz="1800" dirty="0">
              <a:solidFill>
                <a:srgbClr val="000000"/>
              </a:solidFill>
              <a:latin typeface="Arial"/>
              <a:ea typeface="Arial"/>
              <a:cs typeface="Arial"/>
              <a:sym typeface="Arial"/>
            </a:endParaRPr>
          </a:p>
          <a:p>
            <a:pPr marL="0" lvl="0" indent="0" algn="l" rtl="0">
              <a:spcBef>
                <a:spcPts val="360"/>
              </a:spcBef>
              <a:spcAft>
                <a:spcPts val="0"/>
              </a:spcAft>
              <a:buNone/>
            </a:pPr>
            <a:endParaRPr sz="18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8341401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Comentarios CSS</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71;gdc58f23d29_1_57"/>
          <p:cNvSpPr txBox="1">
            <a:spLocks/>
          </p:cNvSpPr>
          <p:nvPr/>
        </p:nvSpPr>
        <p:spPr>
          <a:xfrm>
            <a:off x="2613791" y="2183593"/>
            <a:ext cx="6853586" cy="75490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AR" sz="3200" b="1" dirty="0" smtClean="0"/>
              <a:t>Comentarios en CSS </a:t>
            </a:r>
            <a:endParaRPr lang="es-AR" sz="3200" b="1" dirty="0"/>
          </a:p>
        </p:txBody>
      </p:sp>
      <p:sp>
        <p:nvSpPr>
          <p:cNvPr id="8" name="Google Shape;72;gdc58f23d29_1_57"/>
          <p:cNvSpPr txBox="1">
            <a:spLocks/>
          </p:cNvSpPr>
          <p:nvPr/>
        </p:nvSpPr>
        <p:spPr>
          <a:xfrm>
            <a:off x="562026" y="3198661"/>
            <a:ext cx="11021915" cy="356765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buFont typeface="Arial"/>
              <a:buNone/>
            </a:pPr>
            <a:r>
              <a:rPr lang="es-419" sz="2400" dirty="0" smtClean="0">
                <a:solidFill>
                  <a:srgbClr val="000000"/>
                </a:solidFill>
              </a:rPr>
              <a:t>El comienzo de un comentario se indica mediante los caracteres /* y el final del comentario se indica mediante */, tal y como se muestra en el siguiente ejemplo: </a:t>
            </a:r>
          </a:p>
          <a:p>
            <a:pPr marL="0" indent="0">
              <a:buFont typeface="Arial"/>
              <a:buNone/>
            </a:pPr>
            <a:endParaRPr lang="es-419" sz="2400" dirty="0" smtClean="0">
              <a:solidFill>
                <a:srgbClr val="000000"/>
              </a:solidFill>
            </a:endParaRPr>
          </a:p>
          <a:p>
            <a:pPr marL="0" indent="0">
              <a:buFont typeface="Arial"/>
              <a:buNone/>
            </a:pPr>
            <a:endParaRPr lang="es-419" sz="2400" dirty="0" smtClean="0">
              <a:solidFill>
                <a:srgbClr val="000000"/>
              </a:solidFill>
            </a:endParaRPr>
          </a:p>
          <a:p>
            <a:pPr marL="0" indent="0">
              <a:buFont typeface="Arial"/>
              <a:buNone/>
            </a:pPr>
            <a:r>
              <a:rPr lang="es-419" sz="2400" dirty="0" smtClean="0">
                <a:solidFill>
                  <a:srgbClr val="000000"/>
                </a:solidFill>
              </a:rPr>
              <a:t>/* Este es un comentario en CSS */</a:t>
            </a:r>
            <a:endParaRPr lang="es-419" sz="2400" dirty="0">
              <a:solidFill>
                <a:srgbClr val="000000"/>
              </a:solidFill>
            </a:endParaRPr>
          </a:p>
        </p:txBody>
      </p:sp>
    </p:spTree>
    <p:extLst>
      <p:ext uri="{BB962C8B-B14F-4D97-AF65-F5344CB8AC3E}">
        <p14:creationId xmlns:p14="http://schemas.microsoft.com/office/powerpoint/2010/main" val="144906096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JavaScript</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180;p12"/>
          <p:cNvSpPr txBox="1">
            <a:spLocks noGrp="1"/>
          </p:cNvSpPr>
          <p:nvPr>
            <p:ph type="title"/>
          </p:nvPr>
        </p:nvSpPr>
        <p:spPr>
          <a:xfrm rot="-5400000">
            <a:off x="-1822418" y="3864818"/>
            <a:ext cx="4840845" cy="877887"/>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Incluir JavaScript</a:t>
            </a:r>
            <a:endParaRPr/>
          </a:p>
        </p:txBody>
      </p:sp>
      <p:sp>
        <p:nvSpPr>
          <p:cNvPr id="8" name="Google Shape;181;p12"/>
          <p:cNvSpPr txBox="1">
            <a:spLocks noGrp="1"/>
          </p:cNvSpPr>
          <p:nvPr>
            <p:ph type="body" idx="1"/>
          </p:nvPr>
        </p:nvSpPr>
        <p:spPr>
          <a:xfrm>
            <a:off x="1675342" y="2036511"/>
            <a:ext cx="7632700" cy="460959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dirty="0" err="1">
                <a:solidFill>
                  <a:schemeClr val="dk1"/>
                </a:solidFill>
                <a:latin typeface="Calibri"/>
                <a:ea typeface="Calibri"/>
                <a:cs typeface="Calibri"/>
                <a:sym typeface="Calibri"/>
              </a:rPr>
              <a:t>Dentro</a:t>
            </a:r>
            <a:r>
              <a:rPr lang="en-US" sz="3200" b="0" i="0" u="none" dirty="0">
                <a:solidFill>
                  <a:schemeClr val="dk1"/>
                </a:solidFill>
                <a:latin typeface="Calibri"/>
                <a:ea typeface="Calibri"/>
                <a:cs typeface="Calibri"/>
                <a:sym typeface="Calibri"/>
              </a:rPr>
              <a:t> de las </a:t>
            </a:r>
            <a:r>
              <a:rPr lang="en-US" sz="3200" b="0" i="0" u="none" dirty="0" err="1">
                <a:solidFill>
                  <a:schemeClr val="dk1"/>
                </a:solidFill>
                <a:latin typeface="Calibri"/>
                <a:ea typeface="Calibri"/>
                <a:cs typeface="Calibri"/>
                <a:sym typeface="Calibri"/>
              </a:rPr>
              <a:t>etiquetas</a:t>
            </a:r>
            <a:r>
              <a:rPr lang="en-US" sz="3200" b="0" i="0" u="none" dirty="0">
                <a:solidFill>
                  <a:schemeClr val="dk1"/>
                </a:solidFill>
                <a:latin typeface="Calibri"/>
                <a:ea typeface="Calibri"/>
                <a:cs typeface="Calibri"/>
                <a:sym typeface="Calibri"/>
              </a:rPr>
              <a:t> &lt;script&gt;&lt;/script&gt;</a:t>
            </a:r>
            <a:endParaRPr dirty="0"/>
          </a:p>
          <a:p>
            <a:pPr marL="342900" marR="0" lvl="0" indent="-1397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Link a un </a:t>
            </a:r>
            <a:r>
              <a:rPr lang="en-US" sz="3200" b="0" i="0" u="none" dirty="0" err="1">
                <a:solidFill>
                  <a:schemeClr val="dk1"/>
                </a:solidFill>
                <a:latin typeface="Calibri"/>
                <a:ea typeface="Calibri"/>
                <a:cs typeface="Calibri"/>
                <a:sym typeface="Calibri"/>
              </a:rPr>
              <a:t>archivo</a:t>
            </a:r>
            <a:r>
              <a:rPr lang="en-US" sz="3200" b="0" i="0" u="none" dirty="0">
                <a:solidFill>
                  <a:schemeClr val="dk1"/>
                </a:solidFill>
                <a:latin typeface="Calibri"/>
                <a:ea typeface="Calibri"/>
                <a:cs typeface="Calibri"/>
                <a:sym typeface="Calibri"/>
              </a:rPr>
              <a:t> </a:t>
            </a:r>
            <a:r>
              <a:rPr lang="en-US" sz="3200" b="0" i="0" u="none" dirty="0" err="1">
                <a:solidFill>
                  <a:schemeClr val="dk1"/>
                </a:solidFill>
                <a:latin typeface="Calibri"/>
                <a:ea typeface="Calibri"/>
                <a:cs typeface="Calibri"/>
                <a:sym typeface="Calibri"/>
              </a:rPr>
              <a:t>externo</a:t>
            </a:r>
            <a:endParaRPr dirty="0"/>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pic>
        <p:nvPicPr>
          <p:cNvPr id="9" name="Google Shape;182;p12"/>
          <p:cNvPicPr preferRelativeResize="0"/>
          <p:nvPr/>
        </p:nvPicPr>
        <p:blipFill rotWithShape="1">
          <a:blip r:embed="rId3">
            <a:alphaModFix/>
          </a:blip>
          <a:srcRect l="22605" t="59166" r="50000" b="31666"/>
          <a:stretch/>
        </p:blipFill>
        <p:spPr>
          <a:xfrm>
            <a:off x="1781485" y="3016658"/>
            <a:ext cx="6888162" cy="1296987"/>
          </a:xfrm>
          <a:prstGeom prst="rect">
            <a:avLst/>
          </a:prstGeom>
          <a:noFill/>
          <a:ln>
            <a:noFill/>
          </a:ln>
        </p:spPr>
      </p:pic>
      <p:pic>
        <p:nvPicPr>
          <p:cNvPr id="10" name="Google Shape;183;p12"/>
          <p:cNvPicPr preferRelativeResize="0"/>
          <p:nvPr/>
        </p:nvPicPr>
        <p:blipFill rotWithShape="1">
          <a:blip r:embed="rId3">
            <a:alphaModFix/>
          </a:blip>
          <a:srcRect l="24722" t="70866" r="49886" b="25806"/>
          <a:stretch/>
        </p:blipFill>
        <p:spPr>
          <a:xfrm>
            <a:off x="2770981" y="5581016"/>
            <a:ext cx="6650037" cy="490537"/>
          </a:xfrm>
          <a:prstGeom prst="rect">
            <a:avLst/>
          </a:prstGeom>
          <a:noFill/>
          <a:ln>
            <a:noFill/>
          </a:ln>
        </p:spPr>
      </p:pic>
    </p:spTree>
    <p:extLst>
      <p:ext uri="{BB962C8B-B14F-4D97-AF65-F5344CB8AC3E}">
        <p14:creationId xmlns:p14="http://schemas.microsoft.com/office/powerpoint/2010/main" val="47798585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195;p14"/>
          <p:cNvSpPr txBox="1">
            <a:spLocks noGrp="1"/>
          </p:cNvSpPr>
          <p:nvPr>
            <p:ph type="title"/>
          </p:nvPr>
        </p:nvSpPr>
        <p:spPr>
          <a:xfrm rot="-5400000">
            <a:off x="-1861942" y="3846857"/>
            <a:ext cx="4878471" cy="909262"/>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Document</a:t>
            </a:r>
            <a:endParaRPr/>
          </a:p>
        </p:txBody>
      </p:sp>
      <p:sp>
        <p:nvSpPr>
          <p:cNvPr id="8" name="Google Shape;196;p14"/>
          <p:cNvSpPr txBox="1">
            <a:spLocks noGrp="1"/>
          </p:cNvSpPr>
          <p:nvPr>
            <p:ph type="body" idx="1"/>
          </p:nvPr>
        </p:nvSpPr>
        <p:spPr>
          <a:xfrm>
            <a:off x="1260059" y="1942220"/>
            <a:ext cx="10323881" cy="445780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2400" b="1" i="0" u="none" dirty="0">
                <a:solidFill>
                  <a:schemeClr val="dk1"/>
                </a:solidFill>
                <a:sym typeface="Calibri"/>
              </a:rPr>
              <a:t>Document</a:t>
            </a:r>
            <a:r>
              <a:rPr lang="en-US" sz="2400" b="0" i="0" u="none" dirty="0">
                <a:solidFill>
                  <a:schemeClr val="dk1"/>
                </a:solidFill>
                <a:sym typeface="Calibri"/>
              </a:rPr>
              <a:t>. </a:t>
            </a:r>
            <a:r>
              <a:rPr lang="en-US" sz="2400" b="0" i="0" u="none" dirty="0" err="1">
                <a:solidFill>
                  <a:schemeClr val="dk1"/>
                </a:solidFill>
                <a:sym typeface="Calibri"/>
              </a:rPr>
              <a:t>Representa</a:t>
            </a:r>
            <a:r>
              <a:rPr lang="en-US" sz="2400" b="0" i="0" u="none" dirty="0">
                <a:solidFill>
                  <a:schemeClr val="dk1"/>
                </a:solidFill>
                <a:sym typeface="Calibri"/>
              </a:rPr>
              <a:t> la </a:t>
            </a:r>
            <a:r>
              <a:rPr lang="en-US" sz="2400" b="0" i="0" u="none" dirty="0" err="1">
                <a:solidFill>
                  <a:schemeClr val="dk1"/>
                </a:solidFill>
                <a:sym typeface="Calibri"/>
              </a:rPr>
              <a:t>página</a:t>
            </a:r>
            <a:r>
              <a:rPr lang="en-US" sz="2400" b="0" i="0" u="none" dirty="0">
                <a:solidFill>
                  <a:schemeClr val="dk1"/>
                </a:solidFill>
                <a:sym typeface="Calibri"/>
              </a:rPr>
              <a:t> web.</a:t>
            </a:r>
            <a:endParaRPr sz="2400" dirty="0"/>
          </a:p>
          <a:p>
            <a:pPr marL="0" marR="0" lvl="0" indent="0" algn="l" rtl="0">
              <a:lnSpc>
                <a:spcPct val="100000"/>
              </a:lnSpc>
              <a:spcBef>
                <a:spcPts val="640"/>
              </a:spcBef>
              <a:spcAft>
                <a:spcPts val="0"/>
              </a:spcAft>
              <a:buClr>
                <a:schemeClr val="dk1"/>
              </a:buClr>
              <a:buSzPts val="3200"/>
              <a:buNone/>
            </a:pPr>
            <a:r>
              <a:rPr lang="en-US" sz="2400" b="0" i="0" u="none" dirty="0" err="1">
                <a:solidFill>
                  <a:schemeClr val="dk1"/>
                </a:solidFill>
                <a:sym typeface="Calibri"/>
              </a:rPr>
              <a:t>Por</a:t>
            </a:r>
            <a:r>
              <a:rPr lang="en-US" sz="2400" b="0" i="0" u="none" dirty="0">
                <a:solidFill>
                  <a:schemeClr val="dk1"/>
                </a:solidFill>
                <a:sym typeface="Calibri"/>
              </a:rPr>
              <a:t> </a:t>
            </a:r>
            <a:r>
              <a:rPr lang="en-US" sz="2400" b="0" i="0" u="none" dirty="0" err="1">
                <a:solidFill>
                  <a:schemeClr val="dk1"/>
                </a:solidFill>
                <a:sym typeface="Calibri"/>
              </a:rPr>
              <a:t>ende</a:t>
            </a:r>
            <a:r>
              <a:rPr lang="en-US" sz="2400" b="0" i="0" u="none" dirty="0">
                <a:solidFill>
                  <a:schemeClr val="dk1"/>
                </a:solidFill>
                <a:sym typeface="Calibri"/>
              </a:rPr>
              <a:t>, </a:t>
            </a:r>
            <a:r>
              <a:rPr lang="en-US" sz="2400" b="0" i="0" u="none" dirty="0" err="1">
                <a:solidFill>
                  <a:schemeClr val="dk1"/>
                </a:solidFill>
                <a:sym typeface="Calibri"/>
              </a:rPr>
              <a:t>si</a:t>
            </a:r>
            <a:r>
              <a:rPr lang="en-US" sz="2400" b="0" i="0" u="none" dirty="0">
                <a:solidFill>
                  <a:schemeClr val="dk1"/>
                </a:solidFill>
                <a:sym typeface="Calibri"/>
              </a:rPr>
              <a:t> </a:t>
            </a:r>
            <a:r>
              <a:rPr lang="en-US" sz="2400" b="0" i="0" u="none" dirty="0" err="1">
                <a:solidFill>
                  <a:schemeClr val="dk1"/>
                </a:solidFill>
                <a:sym typeface="Calibri"/>
              </a:rPr>
              <a:t>deseas</a:t>
            </a:r>
            <a:r>
              <a:rPr lang="en-US" sz="2400" b="0" i="0" u="none" dirty="0">
                <a:solidFill>
                  <a:schemeClr val="dk1"/>
                </a:solidFill>
                <a:sym typeface="Calibri"/>
              </a:rPr>
              <a:t> </a:t>
            </a:r>
            <a:r>
              <a:rPr lang="en-US" sz="2400" b="0" i="0" u="none" dirty="0" err="1">
                <a:solidFill>
                  <a:schemeClr val="dk1"/>
                </a:solidFill>
                <a:sym typeface="Calibri"/>
              </a:rPr>
              <a:t>acceder</a:t>
            </a:r>
            <a:r>
              <a:rPr lang="en-US" sz="2400" b="0" i="0" u="none" dirty="0">
                <a:solidFill>
                  <a:schemeClr val="dk1"/>
                </a:solidFill>
                <a:sym typeface="Calibri"/>
              </a:rPr>
              <a:t> a </a:t>
            </a:r>
            <a:r>
              <a:rPr lang="en-US" sz="2400" b="0" i="0" u="none" dirty="0" err="1">
                <a:solidFill>
                  <a:schemeClr val="dk1"/>
                </a:solidFill>
                <a:sym typeface="Calibri"/>
              </a:rPr>
              <a:t>cualquier</a:t>
            </a:r>
            <a:r>
              <a:rPr lang="en-US" sz="2400" b="0" i="0" u="none" dirty="0">
                <a:solidFill>
                  <a:schemeClr val="dk1"/>
                </a:solidFill>
                <a:sym typeface="Calibri"/>
              </a:rPr>
              <a:t> </a:t>
            </a:r>
            <a:r>
              <a:rPr lang="en-US" sz="2400" b="0" i="0" u="none" dirty="0" err="1">
                <a:solidFill>
                  <a:schemeClr val="dk1"/>
                </a:solidFill>
                <a:sym typeface="Calibri"/>
              </a:rPr>
              <a:t>elemento</a:t>
            </a:r>
            <a:r>
              <a:rPr lang="en-US" sz="2400" b="0" i="0" u="none" dirty="0">
                <a:solidFill>
                  <a:schemeClr val="dk1"/>
                </a:solidFill>
                <a:sym typeface="Calibri"/>
              </a:rPr>
              <a:t> de </a:t>
            </a:r>
            <a:r>
              <a:rPr lang="en-US" sz="2400" b="0" i="0" u="none" dirty="0" err="1">
                <a:solidFill>
                  <a:schemeClr val="dk1"/>
                </a:solidFill>
                <a:sym typeface="Calibri"/>
              </a:rPr>
              <a:t>tu</a:t>
            </a:r>
            <a:r>
              <a:rPr lang="en-US" sz="2400" b="0" i="0" u="none" dirty="0">
                <a:solidFill>
                  <a:schemeClr val="dk1"/>
                </a:solidFill>
                <a:sym typeface="Calibri"/>
              </a:rPr>
              <a:t> </a:t>
            </a:r>
            <a:r>
              <a:rPr lang="en-US" sz="2400" b="0" i="0" u="none" dirty="0" err="1">
                <a:solidFill>
                  <a:schemeClr val="dk1"/>
                </a:solidFill>
                <a:sym typeface="Calibri"/>
              </a:rPr>
              <a:t>página</a:t>
            </a:r>
            <a:r>
              <a:rPr lang="en-US" sz="2400" b="0" i="0" u="none" dirty="0">
                <a:solidFill>
                  <a:schemeClr val="dk1"/>
                </a:solidFill>
                <a:sym typeface="Calibri"/>
              </a:rPr>
              <a:t> web, </a:t>
            </a:r>
            <a:r>
              <a:rPr lang="en-US" sz="2400" b="0" i="0" u="none" dirty="0" err="1">
                <a:solidFill>
                  <a:schemeClr val="dk1"/>
                </a:solidFill>
                <a:sym typeface="Calibri"/>
              </a:rPr>
              <a:t>debes</a:t>
            </a:r>
            <a:r>
              <a:rPr lang="en-US" sz="2400" b="0" i="0" u="none" dirty="0">
                <a:solidFill>
                  <a:schemeClr val="dk1"/>
                </a:solidFill>
                <a:sym typeface="Calibri"/>
              </a:rPr>
              <a:t> primero </a:t>
            </a:r>
            <a:r>
              <a:rPr lang="en-US" sz="2400" b="0" i="0" u="none" dirty="0" err="1">
                <a:solidFill>
                  <a:schemeClr val="dk1"/>
                </a:solidFill>
                <a:sym typeface="Calibri"/>
              </a:rPr>
              <a:t>acceder</a:t>
            </a:r>
            <a:r>
              <a:rPr lang="en-US" sz="2400" b="0" i="0" u="none" dirty="0">
                <a:solidFill>
                  <a:schemeClr val="dk1"/>
                </a:solidFill>
                <a:sym typeface="Calibri"/>
              </a:rPr>
              <a:t> a document.</a:t>
            </a:r>
            <a:endParaRPr sz="2400" dirty="0"/>
          </a:p>
          <a:p>
            <a:pPr marL="342900" marR="0" lvl="0" indent="-139700" algn="l" rtl="0">
              <a:lnSpc>
                <a:spcPct val="100000"/>
              </a:lnSpc>
              <a:spcBef>
                <a:spcPts val="640"/>
              </a:spcBef>
              <a:spcAft>
                <a:spcPts val="0"/>
              </a:spcAft>
              <a:buClr>
                <a:schemeClr val="dk1"/>
              </a:buClr>
              <a:buSzPts val="3200"/>
              <a:buFont typeface="Arial"/>
              <a:buNone/>
            </a:pPr>
            <a:endParaRPr sz="2400" b="0" i="0" u="none" dirty="0">
              <a:solidFill>
                <a:schemeClr val="dk1"/>
              </a:solidFill>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2400" b="0" i="0" u="none" dirty="0" err="1">
                <a:solidFill>
                  <a:schemeClr val="dk1"/>
                </a:solidFill>
                <a:sym typeface="Calibri"/>
              </a:rPr>
              <a:t>Ejemplos</a:t>
            </a:r>
            <a:r>
              <a:rPr lang="en-US" sz="2400" b="0" i="0" u="none" dirty="0">
                <a:solidFill>
                  <a:schemeClr val="dk1"/>
                </a:solidFill>
                <a:sym typeface="Calibri"/>
              </a:rPr>
              <a:t>:</a:t>
            </a:r>
            <a:endParaRPr sz="2400" dirty="0"/>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pic>
        <p:nvPicPr>
          <p:cNvPr id="9" name="Google Shape;197;p14"/>
          <p:cNvPicPr preferRelativeResize="0"/>
          <p:nvPr/>
        </p:nvPicPr>
        <p:blipFill rotWithShape="1">
          <a:blip r:embed="rId3">
            <a:alphaModFix/>
          </a:blip>
          <a:srcRect l="17335" t="59559" r="52444" b="22856"/>
          <a:stretch/>
        </p:blipFill>
        <p:spPr>
          <a:xfrm>
            <a:off x="2705895" y="4505393"/>
            <a:ext cx="6734175" cy="2087562"/>
          </a:xfrm>
          <a:prstGeom prst="rect">
            <a:avLst/>
          </a:prstGeom>
          <a:noFill/>
          <a:ln>
            <a:noFill/>
          </a:ln>
        </p:spPr>
      </p:pic>
    </p:spTree>
    <p:extLst>
      <p:ext uri="{BB962C8B-B14F-4D97-AF65-F5344CB8AC3E}">
        <p14:creationId xmlns:p14="http://schemas.microsoft.com/office/powerpoint/2010/main" val="189786311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209;p16"/>
          <p:cNvSpPr txBox="1">
            <a:spLocks noGrp="1"/>
          </p:cNvSpPr>
          <p:nvPr>
            <p:ph type="title"/>
          </p:nvPr>
        </p:nvSpPr>
        <p:spPr>
          <a:xfrm rot="-5400000">
            <a:off x="-1819546" y="3889876"/>
            <a:ext cx="4835219" cy="855703"/>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000"/>
              <a:buFont typeface="Calibri"/>
              <a:buNone/>
            </a:pPr>
            <a:r>
              <a:rPr lang="en-US" sz="2800" b="0" i="0" u="none" dirty="0" err="1">
                <a:solidFill>
                  <a:schemeClr val="lt1"/>
                </a:solidFill>
                <a:latin typeface="Calibri"/>
                <a:ea typeface="Calibri"/>
                <a:cs typeface="Calibri"/>
                <a:sym typeface="Calibri"/>
              </a:rPr>
              <a:t>Modificar</a:t>
            </a:r>
            <a:r>
              <a:rPr lang="en-US" sz="2800" b="0" i="0" u="none" dirty="0">
                <a:solidFill>
                  <a:schemeClr val="lt1"/>
                </a:solidFill>
                <a:latin typeface="Calibri"/>
                <a:ea typeface="Calibri"/>
                <a:cs typeface="Calibri"/>
                <a:sym typeface="Calibri"/>
              </a:rPr>
              <a:t> un </a:t>
            </a:r>
            <a:r>
              <a:rPr lang="en-US" sz="2800" b="0" i="0" u="none" dirty="0" err="1">
                <a:solidFill>
                  <a:schemeClr val="lt1"/>
                </a:solidFill>
                <a:latin typeface="Calibri"/>
                <a:ea typeface="Calibri"/>
                <a:cs typeface="Calibri"/>
                <a:sym typeface="Calibri"/>
              </a:rPr>
              <a:t>elemento</a:t>
            </a:r>
            <a:r>
              <a:rPr lang="en-US" sz="2800" b="0" i="0" u="none" dirty="0">
                <a:solidFill>
                  <a:schemeClr val="lt1"/>
                </a:solidFill>
                <a:latin typeface="Calibri"/>
                <a:ea typeface="Calibri"/>
                <a:cs typeface="Calibri"/>
                <a:sym typeface="Calibri"/>
              </a:rPr>
              <a:t> HTML</a:t>
            </a:r>
            <a:endParaRPr sz="3200" dirty="0"/>
          </a:p>
        </p:txBody>
      </p:sp>
      <p:graphicFrame>
        <p:nvGraphicFramePr>
          <p:cNvPr id="8" name="Google Shape;210;p16"/>
          <p:cNvGraphicFramePr/>
          <p:nvPr>
            <p:extLst>
              <p:ext uri="{D42A27DB-BD31-4B8C-83A1-F6EECF244321}">
                <p14:modId xmlns:p14="http://schemas.microsoft.com/office/powerpoint/2010/main" val="3993105678"/>
              </p:ext>
            </p:extLst>
          </p:nvPr>
        </p:nvGraphicFramePr>
        <p:xfrm>
          <a:off x="1550020" y="2486722"/>
          <a:ext cx="9489686" cy="3824868"/>
        </p:xfrm>
        <a:graphic>
          <a:graphicData uri="http://schemas.openxmlformats.org/drawingml/2006/table">
            <a:tbl>
              <a:tblPr>
                <a:noFill/>
              </a:tblPr>
              <a:tblGrid>
                <a:gridCol w="4744843">
                  <a:extLst>
                    <a:ext uri="{9D8B030D-6E8A-4147-A177-3AD203B41FA5}">
                      <a16:colId xmlns:a16="http://schemas.microsoft.com/office/drawing/2014/main" val="20000"/>
                    </a:ext>
                  </a:extLst>
                </a:gridCol>
                <a:gridCol w="4744843">
                  <a:extLst>
                    <a:ext uri="{9D8B030D-6E8A-4147-A177-3AD203B41FA5}">
                      <a16:colId xmlns:a16="http://schemas.microsoft.com/office/drawing/2014/main" val="20001"/>
                    </a:ext>
                  </a:extLst>
                </a:gridCol>
              </a:tblGrid>
              <a:tr h="800265">
                <a:tc>
                  <a:txBody>
                    <a:bodyPr/>
                    <a:lstStyle/>
                    <a:p>
                      <a:pPr marL="0" marR="0" lvl="0" indent="0" algn="l" rtl="0">
                        <a:lnSpc>
                          <a:spcPct val="100000"/>
                        </a:lnSpc>
                        <a:spcBef>
                          <a:spcPts val="0"/>
                        </a:spcBef>
                        <a:spcAft>
                          <a:spcPts val="0"/>
                        </a:spcAft>
                        <a:buClr>
                          <a:schemeClr val="dk1"/>
                        </a:buClr>
                        <a:buSzPts val="1800"/>
                        <a:buFont typeface="Calibri"/>
                        <a:buNone/>
                      </a:pPr>
                      <a:r>
                        <a:rPr lang="en-US" sz="1800" b="0" i="1" u="none" strike="noStrike" cap="none">
                          <a:solidFill>
                            <a:schemeClr val="dk1"/>
                          </a:solidFill>
                          <a:latin typeface="Calibri"/>
                          <a:ea typeface="Calibri"/>
                          <a:cs typeface="Calibri"/>
                          <a:sym typeface="Calibri"/>
                        </a:rPr>
                        <a:t>element</a:t>
                      </a:r>
                      <a:r>
                        <a:rPr lang="en-US" sz="1800" b="0" i="0" u="none" strike="noStrike" cap="none">
                          <a:solidFill>
                            <a:schemeClr val="dk1"/>
                          </a:solidFill>
                          <a:latin typeface="Calibri"/>
                          <a:ea typeface="Calibri"/>
                          <a:cs typeface="Calibri"/>
                          <a:sym typeface="Calibri"/>
                        </a:rPr>
                        <a:t>.</a:t>
                      </a:r>
                      <a:r>
                        <a:rPr lang="en-US" sz="1800" b="1" i="0" u="none" strike="noStrike" cap="none">
                          <a:solidFill>
                            <a:schemeClr val="dk1"/>
                          </a:solidFill>
                          <a:latin typeface="Calibri"/>
                          <a:ea typeface="Calibri"/>
                          <a:cs typeface="Calibri"/>
                          <a:sym typeface="Calibri"/>
                        </a:rPr>
                        <a:t>innerHTML</a:t>
                      </a:r>
                      <a:r>
                        <a:rPr lang="en-US" sz="1800" b="0" i="0" u="none" strike="noStrike" cap="none">
                          <a:solidFill>
                            <a:schemeClr val="dk1"/>
                          </a:solidFill>
                          <a:latin typeface="Calibri"/>
                          <a:ea typeface="Calibri"/>
                          <a:cs typeface="Calibri"/>
                          <a:sym typeface="Calibri"/>
                        </a:rPr>
                        <a:t> =  </a:t>
                      </a:r>
                      <a:r>
                        <a:rPr lang="en-US" sz="1800" b="0" i="1" u="none" strike="noStrike" cap="none">
                          <a:solidFill>
                            <a:schemeClr val="dk1"/>
                          </a:solidFill>
                          <a:latin typeface="Calibri"/>
                          <a:ea typeface="Calibri"/>
                          <a:cs typeface="Calibri"/>
                          <a:sym typeface="Calibri"/>
                        </a:rPr>
                        <a:t>nuevo_contenido</a:t>
                      </a:r>
                      <a:endParaRPr/>
                    </a:p>
                  </a:txBody>
                  <a:tcPr marL="13450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Cambia el </a:t>
                      </a:r>
                      <a:r>
                        <a:rPr lang="en-US" sz="1800" b="0" i="0" u="none" strike="noStrike" cap="none" dirty="0" err="1">
                          <a:solidFill>
                            <a:schemeClr val="dk1"/>
                          </a:solidFill>
                          <a:latin typeface="Calibri"/>
                          <a:ea typeface="Calibri"/>
                          <a:cs typeface="Calibri"/>
                          <a:sym typeface="Calibri"/>
                        </a:rPr>
                        <a:t>contenido</a:t>
                      </a:r>
                      <a:r>
                        <a:rPr lang="en-US" sz="1800" b="0" i="0" u="none" strike="noStrike" cap="none" dirty="0">
                          <a:solidFill>
                            <a:schemeClr val="dk1"/>
                          </a:solidFill>
                          <a:latin typeface="Calibri"/>
                          <a:ea typeface="Calibri"/>
                          <a:cs typeface="Calibri"/>
                          <a:sym typeface="Calibri"/>
                        </a:rPr>
                        <a:t> de un </a:t>
                      </a:r>
                      <a:r>
                        <a:rPr lang="en-US" sz="1800" b="0" i="0" u="none" strike="noStrike" cap="none" dirty="0" err="1">
                          <a:solidFill>
                            <a:schemeClr val="dk1"/>
                          </a:solidFill>
                          <a:latin typeface="Calibri"/>
                          <a:ea typeface="Calibri"/>
                          <a:cs typeface="Calibri"/>
                          <a:sym typeface="Calibri"/>
                        </a:rPr>
                        <a:t>elemento</a:t>
                      </a:r>
                      <a:r>
                        <a:rPr lang="en-US" sz="1800" b="0" i="0" u="none" strike="noStrike" cap="none" dirty="0">
                          <a:solidFill>
                            <a:schemeClr val="dk1"/>
                          </a:solidFill>
                          <a:latin typeface="Calibri"/>
                          <a:ea typeface="Calibri"/>
                          <a:cs typeface="Calibri"/>
                          <a:sym typeface="Calibri"/>
                        </a:rPr>
                        <a:t> HTML</a:t>
                      </a:r>
                      <a:endParaRPr dirty="0"/>
                    </a:p>
                  </a:txBody>
                  <a:tcPr marL="6725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1F1F1"/>
                    </a:solidFill>
                  </a:tcPr>
                </a:tc>
                <a:extLst>
                  <a:ext uri="{0D108BD9-81ED-4DB2-BD59-A6C34878D82A}">
                    <a16:rowId xmlns:a16="http://schemas.microsoft.com/office/drawing/2014/main" val="10000"/>
                  </a:ext>
                </a:extLst>
              </a:tr>
              <a:tr h="1112169">
                <a:tc>
                  <a:txBody>
                    <a:bodyPr/>
                    <a:lstStyle/>
                    <a:p>
                      <a:pPr marL="0" marR="0" lvl="0" indent="0" algn="l" rtl="0">
                        <a:lnSpc>
                          <a:spcPct val="100000"/>
                        </a:lnSpc>
                        <a:spcBef>
                          <a:spcPts val="0"/>
                        </a:spcBef>
                        <a:spcAft>
                          <a:spcPts val="0"/>
                        </a:spcAft>
                        <a:buClr>
                          <a:schemeClr val="dk1"/>
                        </a:buClr>
                        <a:buSzPts val="1800"/>
                        <a:buFont typeface="Calibri"/>
                        <a:buNone/>
                      </a:pPr>
                      <a:r>
                        <a:rPr lang="en-US" sz="1800" b="0" i="1" u="none" strike="noStrike" cap="none" dirty="0" err="1">
                          <a:solidFill>
                            <a:schemeClr val="dk1"/>
                          </a:solidFill>
                          <a:latin typeface="Calibri"/>
                          <a:ea typeface="Calibri"/>
                          <a:cs typeface="Calibri"/>
                          <a:sym typeface="Calibri"/>
                        </a:rPr>
                        <a:t>element</a:t>
                      </a:r>
                      <a:r>
                        <a:rPr lang="en-US" sz="1800" b="0" i="0" u="none" strike="noStrike" cap="none" dirty="0" err="1">
                          <a:solidFill>
                            <a:schemeClr val="dk1"/>
                          </a:solidFill>
                          <a:latin typeface="Calibri"/>
                          <a:ea typeface="Calibri"/>
                          <a:cs typeface="Calibri"/>
                          <a:sym typeface="Calibri"/>
                        </a:rPr>
                        <a:t>.</a:t>
                      </a:r>
                      <a:r>
                        <a:rPr lang="en-US" sz="1800" b="1" i="1" u="none" strike="noStrike" cap="none" dirty="0" err="1">
                          <a:solidFill>
                            <a:schemeClr val="dk1"/>
                          </a:solidFill>
                          <a:latin typeface="Calibri"/>
                          <a:ea typeface="Calibri"/>
                          <a:cs typeface="Calibri"/>
                          <a:sym typeface="Calibri"/>
                        </a:rPr>
                        <a:t>attribute</a:t>
                      </a:r>
                      <a:r>
                        <a:rPr lang="en-US" sz="1800" b="1" i="1" u="none" strike="noStrike" cap="none" dirty="0">
                          <a:solidFill>
                            <a:schemeClr val="dk1"/>
                          </a:solidFill>
                          <a:latin typeface="Calibri"/>
                          <a:ea typeface="Calibri"/>
                          <a:cs typeface="Calibri"/>
                          <a:sym typeface="Calibri"/>
                        </a:rPr>
                        <a:t> </a:t>
                      </a:r>
                      <a:r>
                        <a:rPr lang="en-US" sz="1800" b="0" i="1" u="none" strike="noStrike" cap="none" dirty="0">
                          <a:solidFill>
                            <a:schemeClr val="dk1"/>
                          </a:solidFill>
                          <a:latin typeface="Calibri"/>
                          <a:ea typeface="Calibri"/>
                          <a:cs typeface="Calibri"/>
                          <a:sym typeface="Calibri"/>
                        </a:rPr>
                        <a:t>= </a:t>
                      </a:r>
                      <a:r>
                        <a:rPr lang="en-US" sz="1800" b="0" i="1" u="none" strike="noStrike" cap="none" dirty="0" err="1">
                          <a:solidFill>
                            <a:schemeClr val="dk1"/>
                          </a:solidFill>
                          <a:latin typeface="Calibri"/>
                          <a:ea typeface="Calibri"/>
                          <a:cs typeface="Calibri"/>
                          <a:sym typeface="Calibri"/>
                        </a:rPr>
                        <a:t>nuevo_valor</a:t>
                      </a:r>
                      <a:endParaRPr dirty="0"/>
                    </a:p>
                  </a:txBody>
                  <a:tcPr marL="13450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Cambia el valor del atributo de un elemento HTML</a:t>
                      </a:r>
                      <a:endParaRPr/>
                    </a:p>
                  </a:txBody>
                  <a:tcPr marL="6725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112169">
                <a:tc>
                  <a:txBody>
                    <a:bodyPr/>
                    <a:lstStyle/>
                    <a:p>
                      <a:pPr marL="0" marR="0" lvl="0" indent="0" algn="l" rtl="0">
                        <a:lnSpc>
                          <a:spcPct val="100000"/>
                        </a:lnSpc>
                        <a:spcBef>
                          <a:spcPts val="0"/>
                        </a:spcBef>
                        <a:spcAft>
                          <a:spcPts val="0"/>
                        </a:spcAft>
                        <a:buClr>
                          <a:schemeClr val="dk1"/>
                        </a:buClr>
                        <a:buSzPts val="1800"/>
                        <a:buFont typeface="Calibri"/>
                        <a:buNone/>
                      </a:pPr>
                      <a:r>
                        <a:rPr lang="en-US" sz="1800" b="0" i="1" u="none" strike="noStrike" cap="none">
                          <a:solidFill>
                            <a:schemeClr val="dk1"/>
                          </a:solidFill>
                          <a:latin typeface="Calibri"/>
                          <a:ea typeface="Calibri"/>
                          <a:cs typeface="Calibri"/>
                          <a:sym typeface="Calibri"/>
                        </a:rPr>
                        <a:t>element</a:t>
                      </a:r>
                      <a:r>
                        <a:rPr lang="en-US" sz="1800" b="0" i="0" u="none" strike="noStrike" cap="none">
                          <a:solidFill>
                            <a:schemeClr val="dk1"/>
                          </a:solidFill>
                          <a:latin typeface="Calibri"/>
                          <a:ea typeface="Calibri"/>
                          <a:cs typeface="Calibri"/>
                          <a:sym typeface="Calibri"/>
                        </a:rPr>
                        <a:t>.setAttribute</a:t>
                      </a:r>
                      <a:r>
                        <a:rPr lang="en-US" sz="1800" b="0" i="1" u="none" strike="noStrike" cap="none">
                          <a:solidFill>
                            <a:schemeClr val="dk1"/>
                          </a:solidFill>
                          <a:latin typeface="Calibri"/>
                          <a:ea typeface="Calibri"/>
                          <a:cs typeface="Calibri"/>
                          <a:sym typeface="Calibri"/>
                        </a:rPr>
                        <a:t>(atributo, valor)</a:t>
                      </a:r>
                      <a:endParaRPr/>
                    </a:p>
                  </a:txBody>
                  <a:tcPr marL="13450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Cambia el valor del atributo de un elemento HTML</a:t>
                      </a:r>
                      <a:endParaRPr/>
                    </a:p>
                  </a:txBody>
                  <a:tcPr marL="6725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1F1F1"/>
                    </a:solidFill>
                  </a:tcPr>
                </a:tc>
                <a:extLst>
                  <a:ext uri="{0D108BD9-81ED-4DB2-BD59-A6C34878D82A}">
                    <a16:rowId xmlns:a16="http://schemas.microsoft.com/office/drawing/2014/main" val="10002"/>
                  </a:ext>
                </a:extLst>
              </a:tr>
              <a:tr h="800265">
                <a:tc>
                  <a:txBody>
                    <a:bodyPr/>
                    <a:lstStyle/>
                    <a:p>
                      <a:pPr marL="0" marR="0" lvl="0" indent="0" algn="l" rtl="0">
                        <a:lnSpc>
                          <a:spcPct val="100000"/>
                        </a:lnSpc>
                        <a:spcBef>
                          <a:spcPts val="0"/>
                        </a:spcBef>
                        <a:spcAft>
                          <a:spcPts val="0"/>
                        </a:spcAft>
                        <a:buClr>
                          <a:schemeClr val="dk1"/>
                        </a:buClr>
                        <a:buSzPts val="1800"/>
                        <a:buFont typeface="Calibri"/>
                        <a:buNone/>
                      </a:pPr>
                      <a:r>
                        <a:rPr lang="en-US" sz="1800" b="0" i="1" u="none" strike="noStrike" cap="none">
                          <a:solidFill>
                            <a:schemeClr val="dk1"/>
                          </a:solidFill>
                          <a:latin typeface="Calibri"/>
                          <a:ea typeface="Calibri"/>
                          <a:cs typeface="Calibri"/>
                          <a:sym typeface="Calibri"/>
                        </a:rPr>
                        <a:t>element</a:t>
                      </a:r>
                      <a:r>
                        <a:rPr lang="en-US" sz="1800" b="0" i="0" u="none" strike="noStrike" cap="none">
                          <a:solidFill>
                            <a:schemeClr val="dk1"/>
                          </a:solidFill>
                          <a:latin typeface="Calibri"/>
                          <a:ea typeface="Calibri"/>
                          <a:cs typeface="Calibri"/>
                          <a:sym typeface="Calibri"/>
                        </a:rPr>
                        <a:t>.</a:t>
                      </a:r>
                      <a:r>
                        <a:rPr lang="en-US" sz="1800" b="1" i="0" u="none" strike="noStrike" cap="none">
                          <a:solidFill>
                            <a:schemeClr val="dk1"/>
                          </a:solidFill>
                          <a:latin typeface="Calibri"/>
                          <a:ea typeface="Calibri"/>
                          <a:cs typeface="Calibri"/>
                          <a:sym typeface="Calibri"/>
                        </a:rPr>
                        <a:t>style.</a:t>
                      </a:r>
                      <a:r>
                        <a:rPr lang="en-US" sz="1800" b="1" i="1" u="none" strike="noStrike" cap="none">
                          <a:solidFill>
                            <a:schemeClr val="dk1"/>
                          </a:solidFill>
                          <a:latin typeface="Calibri"/>
                          <a:ea typeface="Calibri"/>
                          <a:cs typeface="Calibri"/>
                          <a:sym typeface="Calibri"/>
                        </a:rPr>
                        <a:t>property </a:t>
                      </a:r>
                      <a:r>
                        <a:rPr lang="en-US" sz="1800" b="0" i="1" u="none" strike="noStrike" cap="none">
                          <a:solidFill>
                            <a:schemeClr val="dk1"/>
                          </a:solidFill>
                          <a:latin typeface="Calibri"/>
                          <a:ea typeface="Calibri"/>
                          <a:cs typeface="Calibri"/>
                          <a:sym typeface="Calibri"/>
                        </a:rPr>
                        <a:t>= nuevo_estilo(CSS)</a:t>
                      </a:r>
                      <a:endParaRPr/>
                    </a:p>
                  </a:txBody>
                  <a:tcPr marL="13450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Cambia el </a:t>
                      </a:r>
                      <a:r>
                        <a:rPr lang="en-US" sz="1800" b="0" i="0" u="none" strike="noStrike" cap="none" dirty="0" err="1">
                          <a:solidFill>
                            <a:schemeClr val="dk1"/>
                          </a:solidFill>
                          <a:latin typeface="Calibri"/>
                          <a:ea typeface="Calibri"/>
                          <a:cs typeface="Calibri"/>
                          <a:sym typeface="Calibri"/>
                        </a:rPr>
                        <a:t>estilo</a:t>
                      </a:r>
                      <a:r>
                        <a:rPr lang="en-US" sz="1800" b="0" i="0" u="none" strike="noStrike" cap="none" dirty="0">
                          <a:solidFill>
                            <a:schemeClr val="dk1"/>
                          </a:solidFill>
                          <a:latin typeface="Calibri"/>
                          <a:ea typeface="Calibri"/>
                          <a:cs typeface="Calibri"/>
                          <a:sym typeface="Calibri"/>
                        </a:rPr>
                        <a:t> de un </a:t>
                      </a:r>
                      <a:r>
                        <a:rPr lang="en-US" sz="1800" b="0" i="0" u="none" strike="noStrike" cap="none" dirty="0" err="1">
                          <a:solidFill>
                            <a:schemeClr val="dk1"/>
                          </a:solidFill>
                          <a:latin typeface="Calibri"/>
                          <a:ea typeface="Calibri"/>
                          <a:cs typeface="Calibri"/>
                          <a:sym typeface="Calibri"/>
                        </a:rPr>
                        <a:t>elemento</a:t>
                      </a:r>
                      <a:r>
                        <a:rPr lang="en-US" sz="1800" b="0" i="0" u="none" strike="noStrike" cap="none" dirty="0">
                          <a:solidFill>
                            <a:schemeClr val="dk1"/>
                          </a:solidFill>
                          <a:latin typeface="Calibri"/>
                          <a:ea typeface="Calibri"/>
                          <a:cs typeface="Calibri"/>
                          <a:sym typeface="Calibri"/>
                        </a:rPr>
                        <a:t> HTML.</a:t>
                      </a:r>
                      <a:endParaRPr dirty="0"/>
                    </a:p>
                  </a:txBody>
                  <a:tcPr marL="67250" marR="67250" marT="67225" marB="672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8831919"/>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221;p18"/>
          <p:cNvSpPr txBox="1">
            <a:spLocks noGrp="1"/>
          </p:cNvSpPr>
          <p:nvPr>
            <p:ph type="title"/>
          </p:nvPr>
        </p:nvSpPr>
        <p:spPr>
          <a:xfrm rot="-5400000">
            <a:off x="-1901124" y="3877832"/>
            <a:ext cx="4872845" cy="819383"/>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Eventos</a:t>
            </a:r>
            <a:endParaRPr/>
          </a:p>
        </p:txBody>
      </p:sp>
      <p:sp>
        <p:nvSpPr>
          <p:cNvPr id="8" name="Google Shape;222;p18"/>
          <p:cNvSpPr txBox="1">
            <a:spLocks noGrp="1"/>
          </p:cNvSpPr>
          <p:nvPr>
            <p:ph type="body" idx="1"/>
          </p:nvPr>
        </p:nvSpPr>
        <p:spPr>
          <a:xfrm>
            <a:off x="1304693" y="2163091"/>
            <a:ext cx="10279248" cy="4248864"/>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Los	</a:t>
            </a:r>
            <a:r>
              <a:rPr lang="en-US" sz="2800" b="0" i="0" u="none" dirty="0" err="1">
                <a:solidFill>
                  <a:schemeClr val="dk1"/>
                </a:solidFill>
                <a:latin typeface="Calibri"/>
                <a:ea typeface="Calibri"/>
                <a:cs typeface="Calibri"/>
                <a:sym typeface="Calibri"/>
              </a:rPr>
              <a:t>eventos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hacen</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posible</a:t>
            </a:r>
            <a:r>
              <a:rPr lang="en-US" sz="2800" b="0" i="0" u="none" dirty="0">
                <a:solidFill>
                  <a:schemeClr val="dk1"/>
                </a:solidFill>
                <a:latin typeface="Calibri"/>
                <a:ea typeface="Calibri"/>
                <a:cs typeface="Calibri"/>
                <a:sym typeface="Calibri"/>
              </a:rPr>
              <a:t> que el </a:t>
            </a:r>
            <a:r>
              <a:rPr lang="en-US" sz="2800" b="0" i="0" u="none" dirty="0" err="1">
                <a:solidFill>
                  <a:schemeClr val="dk1"/>
                </a:solidFill>
                <a:latin typeface="Calibri"/>
                <a:ea typeface="Calibri"/>
                <a:cs typeface="Calibri"/>
                <a:sym typeface="Calibri"/>
              </a:rPr>
              <a:t>usuario</a:t>
            </a:r>
            <a:r>
              <a:rPr lang="en-US" sz="2800" b="0" i="0" u="none" dirty="0">
                <a:solidFill>
                  <a:schemeClr val="dk1"/>
                </a:solidFill>
                <a:latin typeface="Calibri"/>
                <a:ea typeface="Calibri"/>
                <a:cs typeface="Calibri"/>
                <a:sym typeface="Calibri"/>
              </a:rPr>
              <a:t> </a:t>
            </a:r>
            <a:r>
              <a:rPr lang="en-US" sz="2800" b="1" i="0" u="none" dirty="0" err="1">
                <a:solidFill>
                  <a:schemeClr val="dk1"/>
                </a:solidFill>
                <a:latin typeface="Calibri"/>
                <a:ea typeface="Calibri"/>
                <a:cs typeface="Calibri"/>
                <a:sym typeface="Calibri"/>
              </a:rPr>
              <a:t>interactúe</a:t>
            </a:r>
            <a:r>
              <a:rPr lang="en-US" sz="2800" b="0" i="0" u="none" dirty="0">
                <a:solidFill>
                  <a:schemeClr val="dk1"/>
                </a:solidFill>
                <a:latin typeface="Calibri"/>
                <a:ea typeface="Calibri"/>
                <a:cs typeface="Calibri"/>
                <a:sym typeface="Calibri"/>
              </a:rPr>
              <a:t> con el </a:t>
            </a:r>
            <a:r>
              <a:rPr lang="en-US" sz="2800" b="0" i="0" u="none" dirty="0" err="1">
                <a:solidFill>
                  <a:schemeClr val="dk1"/>
                </a:solidFill>
                <a:latin typeface="Calibri"/>
                <a:ea typeface="Calibri"/>
                <a:cs typeface="Calibri"/>
                <a:sym typeface="Calibri"/>
              </a:rPr>
              <a:t>programa</a:t>
            </a:r>
            <a:r>
              <a:rPr lang="en-US" sz="2800" b="0" i="0" u="none" dirty="0" smtClean="0">
                <a:solidFill>
                  <a:schemeClr val="dk1"/>
                </a:solidFill>
                <a:latin typeface="Calibri"/>
                <a:ea typeface="Calibri"/>
                <a:cs typeface="Calibri"/>
                <a:sym typeface="Calibri"/>
              </a:rPr>
              <a:t>.</a:t>
            </a:r>
          </a:p>
          <a:p>
            <a:pPr marL="342900" marR="0" lvl="0" indent="-342900" algn="just" rtl="0">
              <a:lnSpc>
                <a:spcPct val="100000"/>
              </a:lnSpc>
              <a:spcBef>
                <a:spcPts val="0"/>
              </a:spcBef>
              <a:spcAft>
                <a:spcPts val="0"/>
              </a:spcAft>
              <a:buClr>
                <a:schemeClr val="dk1"/>
              </a:buClr>
              <a:buSzPts val="3200"/>
              <a:buFont typeface="Arial"/>
              <a:buChar char="•"/>
            </a:pPr>
            <a:endParaRPr sz="2800" dirty="0"/>
          </a:p>
          <a:p>
            <a:pPr marL="342900" marR="0" lvl="0" indent="-342900" algn="just" rtl="0">
              <a:lnSpc>
                <a:spcPct val="100000"/>
              </a:lnSpc>
              <a:spcBef>
                <a:spcPts val="640"/>
              </a:spcBef>
              <a:spcAft>
                <a:spcPts val="0"/>
              </a:spcAft>
              <a:buClr>
                <a:schemeClr val="dk1"/>
              </a:buClr>
              <a:buSzPts val="3200"/>
              <a:buFont typeface="Arial"/>
              <a:buChar char="•"/>
            </a:pPr>
            <a:r>
              <a:rPr lang="en-US" sz="2800" b="0" i="0" u="none" dirty="0" err="1">
                <a:solidFill>
                  <a:schemeClr val="dk1"/>
                </a:solidFill>
                <a:latin typeface="Calibri"/>
                <a:ea typeface="Calibri"/>
                <a:cs typeface="Calibri"/>
                <a:sym typeface="Calibri"/>
              </a:rPr>
              <a:t>Cada</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a:t>
            </a:r>
            <a:r>
              <a:rPr lang="en-US" sz="2800" b="0" i="0" u="none" dirty="0">
                <a:solidFill>
                  <a:schemeClr val="dk1"/>
                </a:solidFill>
                <a:latin typeface="Calibri"/>
                <a:ea typeface="Calibri"/>
                <a:cs typeface="Calibri"/>
                <a:sym typeface="Calibri"/>
              </a:rPr>
              <a:t> HTML </a:t>
            </a:r>
            <a:r>
              <a:rPr lang="en-US" sz="2800" b="0" i="0" u="none" dirty="0" err="1">
                <a:solidFill>
                  <a:schemeClr val="dk1"/>
                </a:solidFill>
                <a:latin typeface="Calibri"/>
                <a:ea typeface="Calibri"/>
                <a:cs typeface="Calibri"/>
                <a:sym typeface="Calibri"/>
              </a:rPr>
              <a:t>tiene</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una</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lista</a:t>
            </a:r>
            <a:r>
              <a:rPr lang="en-US" sz="2800" b="0" i="0" u="none" dirty="0">
                <a:solidFill>
                  <a:schemeClr val="dk1"/>
                </a:solidFill>
                <a:latin typeface="Calibri"/>
                <a:ea typeface="Calibri"/>
                <a:cs typeface="Calibri"/>
                <a:sym typeface="Calibri"/>
              </a:rPr>
              <a:t> de </a:t>
            </a:r>
            <a:r>
              <a:rPr lang="en-US" sz="2800" b="0" i="0" u="none" dirty="0" err="1">
                <a:solidFill>
                  <a:schemeClr val="dk1"/>
                </a:solidFill>
                <a:latin typeface="Calibri"/>
                <a:ea typeface="Calibri"/>
                <a:cs typeface="Calibri"/>
                <a:sym typeface="Calibri"/>
              </a:rPr>
              <a:t>eventos</a:t>
            </a:r>
            <a:r>
              <a:rPr lang="en-US" sz="2800" b="0" i="0" u="none" dirty="0">
                <a:solidFill>
                  <a:schemeClr val="dk1"/>
                </a:solidFill>
                <a:latin typeface="Calibri"/>
                <a:ea typeface="Calibri"/>
                <a:cs typeface="Calibri"/>
                <a:sym typeface="Calibri"/>
              </a:rPr>
              <a:t> que se le </a:t>
            </a:r>
            <a:r>
              <a:rPr lang="en-US" sz="2800" b="0" i="0" u="none" dirty="0" err="1">
                <a:solidFill>
                  <a:schemeClr val="dk1"/>
                </a:solidFill>
                <a:latin typeface="Calibri"/>
                <a:ea typeface="Calibri"/>
                <a:cs typeface="Calibri"/>
                <a:sym typeface="Calibri"/>
              </a:rPr>
              <a:t>puede</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asignar</a:t>
            </a:r>
            <a:r>
              <a:rPr lang="en-US" sz="2800" b="0" i="0" u="none" dirty="0" smtClean="0">
                <a:solidFill>
                  <a:schemeClr val="dk1"/>
                </a:solidFill>
                <a:latin typeface="Calibri"/>
                <a:ea typeface="Calibri"/>
                <a:cs typeface="Calibri"/>
                <a:sym typeface="Calibri"/>
              </a:rPr>
              <a:t>.</a:t>
            </a:r>
          </a:p>
          <a:p>
            <a:pPr marL="342900" marR="0" lvl="0" indent="-342900" algn="just" rtl="0">
              <a:lnSpc>
                <a:spcPct val="100000"/>
              </a:lnSpc>
              <a:spcBef>
                <a:spcPts val="640"/>
              </a:spcBef>
              <a:spcAft>
                <a:spcPts val="0"/>
              </a:spcAft>
              <a:buClr>
                <a:schemeClr val="dk1"/>
              </a:buClr>
              <a:buSzPts val="3200"/>
              <a:buFont typeface="Arial"/>
              <a:buChar char="•"/>
            </a:pPr>
            <a:endParaRPr sz="2800" dirty="0"/>
          </a:p>
          <a:p>
            <a:pPr marL="342900" marR="0" lvl="0" indent="-342900" algn="just" rtl="0">
              <a:lnSpc>
                <a:spcPct val="100000"/>
              </a:lnSpc>
              <a:spcBef>
                <a:spcPts val="640"/>
              </a:spcBef>
              <a:spcAft>
                <a:spcPts val="0"/>
              </a:spcAft>
              <a:buClr>
                <a:schemeClr val="dk1"/>
              </a:buClr>
              <a:buSzPts val="3200"/>
              <a:buFont typeface="Arial"/>
              <a:buChar char="•"/>
            </a:pPr>
            <a:r>
              <a:rPr lang="en-US" sz="2800" b="0" i="0" u="none" dirty="0">
                <a:solidFill>
                  <a:schemeClr val="dk1"/>
                </a:solidFill>
                <a:latin typeface="Calibri"/>
                <a:ea typeface="Calibri"/>
                <a:cs typeface="Calibri"/>
                <a:sym typeface="Calibri"/>
              </a:rPr>
              <a:t>El </a:t>
            </a:r>
            <a:r>
              <a:rPr lang="en-US" sz="2800" b="0" i="0" u="none" dirty="0" err="1">
                <a:solidFill>
                  <a:schemeClr val="dk1"/>
                </a:solidFill>
                <a:latin typeface="Calibri"/>
                <a:ea typeface="Calibri"/>
                <a:cs typeface="Calibri"/>
                <a:sym typeface="Calibri"/>
              </a:rPr>
              <a:t>mismo</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evento</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puede</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ser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asignado</a:t>
            </a:r>
            <a:r>
              <a:rPr lang="en-US" sz="2800" b="0" i="0" u="none" dirty="0">
                <a:solidFill>
                  <a:schemeClr val="dk1"/>
                </a:solidFill>
                <a:latin typeface="Calibri"/>
                <a:ea typeface="Calibri"/>
                <a:cs typeface="Calibri"/>
                <a:sym typeface="Calibri"/>
              </a:rPr>
              <a:t> a </a:t>
            </a:r>
            <a:r>
              <a:rPr lang="en-US" sz="2800" b="0" i="0" u="none" dirty="0" err="1">
                <a:solidFill>
                  <a:schemeClr val="dk1"/>
                </a:solidFill>
                <a:latin typeface="Calibri"/>
                <a:ea typeface="Calibri"/>
                <a:cs typeface="Calibri"/>
                <a:sym typeface="Calibri"/>
              </a:rPr>
              <a:t>varios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elementos</a:t>
            </a:r>
            <a:r>
              <a:rPr lang="en-US" sz="2800" b="0" i="0" u="none" dirty="0">
                <a:solidFill>
                  <a:schemeClr val="dk1"/>
                </a:solidFill>
                <a:latin typeface="Calibri"/>
                <a:ea typeface="Calibri"/>
                <a:cs typeface="Calibri"/>
                <a:sym typeface="Calibri"/>
              </a:rPr>
              <a:t> HTML.</a:t>
            </a:r>
            <a:endParaRPr sz="2800" dirty="0"/>
          </a:p>
        </p:txBody>
      </p:sp>
    </p:spTree>
    <p:extLst>
      <p:ext uri="{BB962C8B-B14F-4D97-AF65-F5344CB8AC3E}">
        <p14:creationId xmlns:p14="http://schemas.microsoft.com/office/powerpoint/2010/main" val="186842979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227;p19"/>
          <p:cNvSpPr txBox="1">
            <a:spLocks noGrp="1"/>
          </p:cNvSpPr>
          <p:nvPr>
            <p:ph type="title"/>
          </p:nvPr>
        </p:nvSpPr>
        <p:spPr>
          <a:xfrm rot="-5400000">
            <a:off x="-1877561" y="3898874"/>
            <a:ext cx="4861933" cy="810994"/>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dirty="0" err="1">
                <a:solidFill>
                  <a:schemeClr val="lt1"/>
                </a:solidFill>
                <a:latin typeface="Calibri"/>
                <a:ea typeface="Calibri"/>
                <a:cs typeface="Calibri"/>
                <a:sym typeface="Calibri"/>
              </a:rPr>
              <a:t>Eventos</a:t>
            </a:r>
            <a:endParaRPr dirty="0"/>
          </a:p>
        </p:txBody>
      </p:sp>
      <p:sp>
        <p:nvSpPr>
          <p:cNvPr id="8" name="Google Shape;228;p19"/>
          <p:cNvSpPr txBox="1">
            <a:spLocks noGrp="1"/>
          </p:cNvSpPr>
          <p:nvPr>
            <p:ph type="body" idx="1"/>
          </p:nvPr>
        </p:nvSpPr>
        <p:spPr>
          <a:xfrm>
            <a:off x="1201261" y="1981401"/>
            <a:ext cx="10382680" cy="460945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3200"/>
              <a:buFont typeface="Arial"/>
              <a:buChar char="•"/>
            </a:pPr>
            <a:r>
              <a:rPr lang="en-US" sz="2400" b="0" i="0" u="none" dirty="0" err="1">
                <a:solidFill>
                  <a:srgbClr val="FF0000"/>
                </a:solidFill>
                <a:sym typeface="Calibri"/>
              </a:rPr>
              <a:t>onchange</a:t>
            </a:r>
            <a:r>
              <a:rPr lang="en-US" sz="2400" b="0" i="0" u="none" dirty="0">
                <a:solidFill>
                  <a:srgbClr val="FF0000"/>
                </a:solidFill>
                <a:sym typeface="Calibri"/>
              </a:rPr>
              <a:t> </a:t>
            </a:r>
            <a:r>
              <a:rPr lang="en-US" sz="2400" b="0" i="0" u="none" dirty="0">
                <a:solidFill>
                  <a:schemeClr val="dk1"/>
                </a:solidFill>
                <a:sym typeface="Calibri"/>
              </a:rPr>
              <a:t>: se </a:t>
            </a:r>
            <a:r>
              <a:rPr lang="en-US" sz="2400" b="0" i="0" u="none" dirty="0" err="1">
                <a:solidFill>
                  <a:schemeClr val="dk1"/>
                </a:solidFill>
                <a:sym typeface="Calibri"/>
              </a:rPr>
              <a:t>modificó</a:t>
            </a:r>
            <a:r>
              <a:rPr lang="en-US" sz="2400" b="0" i="0" u="none" dirty="0">
                <a:solidFill>
                  <a:schemeClr val="dk1"/>
                </a:solidFill>
                <a:sym typeface="Calibri"/>
              </a:rPr>
              <a:t> un </a:t>
            </a:r>
            <a:r>
              <a:rPr lang="en-US" sz="2400" b="0" i="0" u="none" dirty="0" err="1">
                <a:solidFill>
                  <a:schemeClr val="dk1"/>
                </a:solidFill>
                <a:sym typeface="Calibri"/>
              </a:rPr>
              <a:t>elemento</a:t>
            </a:r>
            <a:r>
              <a:rPr lang="en-US" sz="2400" b="0" i="0" u="none" dirty="0">
                <a:solidFill>
                  <a:schemeClr val="dk1"/>
                </a:solidFill>
                <a:sym typeface="Calibri"/>
              </a:rPr>
              <a:t> </a:t>
            </a:r>
            <a:r>
              <a:rPr lang="en-US" sz="2400" b="0" i="0" u="none" dirty="0" smtClean="0">
                <a:solidFill>
                  <a:schemeClr val="dk1"/>
                </a:solidFill>
                <a:sym typeface="Calibri"/>
              </a:rPr>
              <a:t>HTML</a:t>
            </a:r>
          </a:p>
          <a:p>
            <a:pPr marL="342900" marR="0" lvl="0" indent="-342900" algn="l" rtl="0">
              <a:lnSpc>
                <a:spcPct val="100000"/>
              </a:lnSpc>
              <a:spcBef>
                <a:spcPts val="0"/>
              </a:spcBef>
              <a:spcAft>
                <a:spcPts val="0"/>
              </a:spcAft>
              <a:buClr>
                <a:srgbClr val="FF0000"/>
              </a:buClr>
              <a:buSzPts val="3200"/>
              <a:buFont typeface="Arial"/>
              <a:buChar char="•"/>
            </a:pPr>
            <a:endParaRPr sz="2400" dirty="0"/>
          </a:p>
          <a:p>
            <a:pPr marL="342900" marR="0" lvl="0" indent="-342900" algn="l" rtl="0">
              <a:lnSpc>
                <a:spcPct val="100000"/>
              </a:lnSpc>
              <a:spcBef>
                <a:spcPts val="640"/>
              </a:spcBef>
              <a:spcAft>
                <a:spcPts val="0"/>
              </a:spcAft>
              <a:buClr>
                <a:srgbClr val="FF0000"/>
              </a:buClr>
              <a:buSzPts val="3200"/>
              <a:buFont typeface="Arial"/>
              <a:buChar char="•"/>
            </a:pPr>
            <a:r>
              <a:rPr lang="en-US" sz="2400" b="0" i="0" u="none" dirty="0" err="1">
                <a:solidFill>
                  <a:srgbClr val="FF0000"/>
                </a:solidFill>
                <a:sym typeface="Calibri"/>
              </a:rPr>
              <a:t>onclick</a:t>
            </a:r>
            <a:r>
              <a:rPr lang="en-US" sz="2400" b="0" i="0" u="none" dirty="0">
                <a:solidFill>
                  <a:srgbClr val="FF0000"/>
                </a:solidFill>
                <a:sym typeface="Calibri"/>
              </a:rPr>
              <a:t> </a:t>
            </a:r>
            <a:r>
              <a:rPr lang="en-US" sz="2400" b="0" i="0" u="none" dirty="0">
                <a:solidFill>
                  <a:schemeClr val="dk1"/>
                </a:solidFill>
                <a:sym typeface="Calibri"/>
              </a:rPr>
              <a:t>: el </a:t>
            </a:r>
            <a:r>
              <a:rPr lang="en-US" sz="2400" b="0" i="0" u="none" dirty="0" err="1">
                <a:solidFill>
                  <a:schemeClr val="dk1"/>
                </a:solidFill>
                <a:sym typeface="Calibri"/>
              </a:rPr>
              <a:t>usuario</a:t>
            </a:r>
            <a:r>
              <a:rPr lang="en-US" sz="2400" b="0" i="0" u="none" dirty="0">
                <a:solidFill>
                  <a:schemeClr val="dk1"/>
                </a:solidFill>
                <a:sym typeface="Calibri"/>
              </a:rPr>
              <a:t> </a:t>
            </a:r>
            <a:r>
              <a:rPr lang="en-US" sz="2400" b="0" i="0" u="none" dirty="0" err="1">
                <a:solidFill>
                  <a:schemeClr val="dk1"/>
                </a:solidFill>
                <a:sym typeface="Calibri"/>
              </a:rPr>
              <a:t>hizo</a:t>
            </a:r>
            <a:r>
              <a:rPr lang="en-US" sz="2400" b="0" i="0" u="none" dirty="0">
                <a:solidFill>
                  <a:schemeClr val="dk1"/>
                </a:solidFill>
                <a:sym typeface="Calibri"/>
              </a:rPr>
              <a:t> click </a:t>
            </a:r>
            <a:r>
              <a:rPr lang="en-US" sz="2400" b="0" i="0" u="none" dirty="0" err="1">
                <a:solidFill>
                  <a:schemeClr val="dk1"/>
                </a:solidFill>
                <a:sym typeface="Calibri"/>
              </a:rPr>
              <a:t>en</a:t>
            </a:r>
            <a:r>
              <a:rPr lang="en-US" sz="2400" b="0" i="0" u="none" dirty="0">
                <a:solidFill>
                  <a:schemeClr val="dk1"/>
                </a:solidFill>
                <a:sym typeface="Calibri"/>
              </a:rPr>
              <a:t> </a:t>
            </a:r>
            <a:r>
              <a:rPr lang="en-US" sz="2400" b="0" i="0" u="none" dirty="0" smtClean="0">
                <a:solidFill>
                  <a:schemeClr val="dk1"/>
                </a:solidFill>
                <a:sym typeface="Calibri"/>
              </a:rPr>
              <a:t>un </a:t>
            </a:r>
            <a:r>
              <a:rPr lang="en-US" sz="2400" b="0" i="0" u="none" dirty="0" err="1" smtClean="0">
                <a:solidFill>
                  <a:schemeClr val="dk1"/>
                </a:solidFill>
                <a:sym typeface="Calibri"/>
              </a:rPr>
              <a:t>elemento</a:t>
            </a:r>
            <a:r>
              <a:rPr lang="en-US" sz="2400" b="0" i="0" u="none" dirty="0" smtClean="0">
                <a:solidFill>
                  <a:schemeClr val="dk1"/>
                </a:solidFill>
                <a:sym typeface="Calibri"/>
              </a:rPr>
              <a:t> </a:t>
            </a:r>
            <a:r>
              <a:rPr lang="en-US" sz="2400" b="0" i="0" u="none" dirty="0">
                <a:solidFill>
                  <a:schemeClr val="dk1"/>
                </a:solidFill>
                <a:sym typeface="Calibri"/>
              </a:rPr>
              <a:t>HTML </a:t>
            </a:r>
            <a:r>
              <a:rPr lang="en-US" sz="2400" b="0" i="0" u="none" dirty="0" err="1">
                <a:solidFill>
                  <a:schemeClr val="dk1"/>
                </a:solidFill>
                <a:sym typeface="Calibri"/>
              </a:rPr>
              <a:t>onmouseover</a:t>
            </a:r>
            <a:r>
              <a:rPr lang="en-US" sz="2400" b="0" i="0" u="none" dirty="0">
                <a:solidFill>
                  <a:schemeClr val="dk1"/>
                </a:solidFill>
                <a:sym typeface="Calibri"/>
              </a:rPr>
              <a:t> </a:t>
            </a:r>
            <a:r>
              <a:rPr lang="en-US" sz="2400" b="0" i="0" u="none" dirty="0" smtClean="0">
                <a:solidFill>
                  <a:schemeClr val="dk1"/>
                </a:solidFill>
                <a:sym typeface="Calibri"/>
              </a:rPr>
              <a:t>/</a:t>
            </a:r>
          </a:p>
          <a:p>
            <a:pPr marL="342900" marR="0" lvl="0" indent="-342900" algn="l" rtl="0">
              <a:lnSpc>
                <a:spcPct val="100000"/>
              </a:lnSpc>
              <a:spcBef>
                <a:spcPts val="640"/>
              </a:spcBef>
              <a:spcAft>
                <a:spcPts val="0"/>
              </a:spcAft>
              <a:buClr>
                <a:schemeClr val="dk1"/>
              </a:buClr>
              <a:buSzPts val="3200"/>
              <a:buFont typeface="Arial"/>
              <a:buNone/>
            </a:pPr>
            <a:endParaRPr sz="2400" dirty="0"/>
          </a:p>
          <a:p>
            <a:pPr marL="342900" marR="0" lvl="0" indent="-342900" algn="l" rtl="0">
              <a:lnSpc>
                <a:spcPct val="100000"/>
              </a:lnSpc>
              <a:spcBef>
                <a:spcPts val="640"/>
              </a:spcBef>
              <a:spcAft>
                <a:spcPts val="0"/>
              </a:spcAft>
              <a:buClr>
                <a:srgbClr val="FF0000"/>
              </a:buClr>
              <a:buSzPts val="3200"/>
              <a:buFont typeface="Arial"/>
              <a:buChar char="•"/>
            </a:pPr>
            <a:r>
              <a:rPr lang="en-US" sz="2400" b="0" i="0" u="none" dirty="0" err="1">
                <a:solidFill>
                  <a:srgbClr val="FF0000"/>
                </a:solidFill>
                <a:sym typeface="Calibri"/>
              </a:rPr>
              <a:t>onmouseout</a:t>
            </a:r>
            <a:r>
              <a:rPr lang="en-US" sz="2400" b="0" i="0" u="none" dirty="0">
                <a:solidFill>
                  <a:srgbClr val="FF0000"/>
                </a:solidFill>
                <a:sym typeface="Calibri"/>
              </a:rPr>
              <a:t> </a:t>
            </a:r>
            <a:r>
              <a:rPr lang="en-US" sz="2400" b="0" i="0" u="none" dirty="0">
                <a:solidFill>
                  <a:schemeClr val="dk1"/>
                </a:solidFill>
                <a:sym typeface="Calibri"/>
              </a:rPr>
              <a:t>: el </a:t>
            </a:r>
            <a:r>
              <a:rPr lang="en-US" sz="2400" b="0" i="0" u="none" dirty="0" err="1">
                <a:solidFill>
                  <a:schemeClr val="dk1"/>
                </a:solidFill>
                <a:sym typeface="Calibri"/>
              </a:rPr>
              <a:t>usuario</a:t>
            </a:r>
            <a:r>
              <a:rPr lang="en-US" sz="2400" b="0" i="0" u="none" dirty="0">
                <a:solidFill>
                  <a:schemeClr val="dk1"/>
                </a:solidFill>
                <a:sym typeface="Calibri"/>
              </a:rPr>
              <a:t> </a:t>
            </a:r>
            <a:r>
              <a:rPr lang="en-US" sz="2400" b="0" i="0" u="none" dirty="0" err="1">
                <a:solidFill>
                  <a:schemeClr val="dk1"/>
                </a:solidFill>
                <a:sym typeface="Calibri"/>
              </a:rPr>
              <a:t>mueve</a:t>
            </a:r>
            <a:r>
              <a:rPr lang="en-US" sz="2400" b="0" i="0" u="none" dirty="0">
                <a:solidFill>
                  <a:schemeClr val="dk1"/>
                </a:solidFill>
                <a:sym typeface="Calibri"/>
              </a:rPr>
              <a:t> el mouse </a:t>
            </a:r>
            <a:r>
              <a:rPr lang="en-US" sz="2400" b="0" i="0" u="none" dirty="0" err="1">
                <a:solidFill>
                  <a:schemeClr val="dk1"/>
                </a:solidFill>
                <a:sym typeface="Calibri"/>
              </a:rPr>
              <a:t>sobre</a:t>
            </a:r>
            <a:r>
              <a:rPr lang="en-US" sz="2400" b="0" i="0" u="none" dirty="0">
                <a:solidFill>
                  <a:schemeClr val="dk1"/>
                </a:solidFill>
                <a:sym typeface="Calibri"/>
              </a:rPr>
              <a:t> / </a:t>
            </a:r>
            <a:r>
              <a:rPr lang="en-US" sz="2400" b="0" i="0" u="none" dirty="0" err="1">
                <a:solidFill>
                  <a:schemeClr val="dk1"/>
                </a:solidFill>
                <a:sym typeface="Calibri"/>
              </a:rPr>
              <a:t>fuera</a:t>
            </a:r>
            <a:r>
              <a:rPr lang="en-US" sz="2400" b="0" i="0" u="none" dirty="0">
                <a:solidFill>
                  <a:schemeClr val="dk1"/>
                </a:solidFill>
                <a:sym typeface="Calibri"/>
              </a:rPr>
              <a:t> de un </a:t>
            </a:r>
            <a:r>
              <a:rPr lang="en-US" sz="2400" b="0" i="0" u="none" dirty="0" err="1">
                <a:solidFill>
                  <a:schemeClr val="dk1"/>
                </a:solidFill>
                <a:sym typeface="Calibri"/>
              </a:rPr>
              <a:t>elemento</a:t>
            </a:r>
            <a:r>
              <a:rPr lang="en-US" sz="2400" b="0" i="0" u="none" dirty="0">
                <a:solidFill>
                  <a:schemeClr val="dk1"/>
                </a:solidFill>
                <a:sym typeface="Calibri"/>
              </a:rPr>
              <a:t> </a:t>
            </a:r>
            <a:r>
              <a:rPr lang="en-US" sz="2400" b="0" i="0" u="none" dirty="0" smtClean="0">
                <a:solidFill>
                  <a:schemeClr val="dk1"/>
                </a:solidFill>
                <a:sym typeface="Calibri"/>
              </a:rPr>
              <a:t>HTML</a:t>
            </a:r>
          </a:p>
          <a:p>
            <a:pPr marL="342900" marR="0" lvl="0" indent="-342900" algn="l" rtl="0">
              <a:lnSpc>
                <a:spcPct val="100000"/>
              </a:lnSpc>
              <a:spcBef>
                <a:spcPts val="640"/>
              </a:spcBef>
              <a:spcAft>
                <a:spcPts val="0"/>
              </a:spcAft>
              <a:buClr>
                <a:srgbClr val="FF0000"/>
              </a:buClr>
              <a:buSzPts val="3200"/>
              <a:buFont typeface="Arial"/>
              <a:buChar char="•"/>
            </a:pPr>
            <a:endParaRPr sz="2400" dirty="0"/>
          </a:p>
          <a:p>
            <a:pPr marL="342900" marR="0" lvl="0" indent="-342900" algn="l" rtl="0">
              <a:lnSpc>
                <a:spcPct val="100000"/>
              </a:lnSpc>
              <a:spcBef>
                <a:spcPts val="640"/>
              </a:spcBef>
              <a:spcAft>
                <a:spcPts val="0"/>
              </a:spcAft>
              <a:buClr>
                <a:srgbClr val="FF0000"/>
              </a:buClr>
              <a:buSzPts val="3200"/>
              <a:buFont typeface="Arial"/>
              <a:buChar char="•"/>
            </a:pPr>
            <a:r>
              <a:rPr lang="en-US" sz="2400" b="0" i="0" u="none" dirty="0" err="1">
                <a:solidFill>
                  <a:srgbClr val="FF0000"/>
                </a:solidFill>
                <a:sym typeface="Calibri"/>
              </a:rPr>
              <a:t>onkeydown</a:t>
            </a:r>
            <a:r>
              <a:rPr lang="en-US" sz="2400" b="0" i="0" u="none" dirty="0">
                <a:solidFill>
                  <a:srgbClr val="FF0000"/>
                </a:solidFill>
                <a:sym typeface="Calibri"/>
              </a:rPr>
              <a:t> </a:t>
            </a:r>
            <a:r>
              <a:rPr lang="en-US" sz="2400" b="0" i="0" u="none" dirty="0">
                <a:solidFill>
                  <a:schemeClr val="dk1"/>
                </a:solidFill>
                <a:sym typeface="Calibri"/>
              </a:rPr>
              <a:t>: el </a:t>
            </a:r>
            <a:r>
              <a:rPr lang="en-US" sz="2400" b="0" i="0" u="none" dirty="0" err="1">
                <a:solidFill>
                  <a:schemeClr val="dk1"/>
                </a:solidFill>
                <a:sym typeface="Calibri"/>
              </a:rPr>
              <a:t>usuario</a:t>
            </a:r>
            <a:r>
              <a:rPr lang="en-US" sz="2400" b="0" i="0" u="none" dirty="0">
                <a:solidFill>
                  <a:schemeClr val="dk1"/>
                </a:solidFill>
                <a:sym typeface="Calibri"/>
              </a:rPr>
              <a:t> </a:t>
            </a:r>
            <a:r>
              <a:rPr lang="en-US" sz="2400" b="0" i="0" u="none" dirty="0" err="1">
                <a:solidFill>
                  <a:schemeClr val="dk1"/>
                </a:solidFill>
                <a:sym typeface="Calibri"/>
              </a:rPr>
              <a:t>presiona</a:t>
            </a:r>
            <a:r>
              <a:rPr lang="en-US" sz="2400" b="0" i="0" u="none" dirty="0">
                <a:solidFill>
                  <a:schemeClr val="dk1"/>
                </a:solidFill>
                <a:sym typeface="Calibri"/>
              </a:rPr>
              <a:t> </a:t>
            </a:r>
            <a:r>
              <a:rPr lang="en-US" sz="2400" b="0" i="0" u="none" dirty="0" err="1">
                <a:solidFill>
                  <a:schemeClr val="dk1"/>
                </a:solidFill>
                <a:sym typeface="Calibri"/>
              </a:rPr>
              <a:t>una</a:t>
            </a:r>
            <a:r>
              <a:rPr lang="en-US" sz="2400" b="0" i="0" u="none" dirty="0">
                <a:solidFill>
                  <a:schemeClr val="dk1"/>
                </a:solidFill>
                <a:sym typeface="Calibri"/>
              </a:rPr>
              <a:t> </a:t>
            </a:r>
            <a:r>
              <a:rPr lang="en-US" sz="2400" b="0" i="0" u="none" dirty="0" smtClean="0">
                <a:solidFill>
                  <a:schemeClr val="dk1"/>
                </a:solidFill>
                <a:sym typeface="Calibri"/>
              </a:rPr>
              <a:t>Tecla</a:t>
            </a:r>
          </a:p>
          <a:p>
            <a:pPr marL="342900" marR="0" lvl="0" indent="-342900" algn="l" rtl="0">
              <a:lnSpc>
                <a:spcPct val="100000"/>
              </a:lnSpc>
              <a:spcBef>
                <a:spcPts val="640"/>
              </a:spcBef>
              <a:spcAft>
                <a:spcPts val="0"/>
              </a:spcAft>
              <a:buClr>
                <a:srgbClr val="FF0000"/>
              </a:buClr>
              <a:buSzPts val="3200"/>
              <a:buFont typeface="Arial"/>
              <a:buChar char="•"/>
            </a:pPr>
            <a:endParaRPr sz="2400" dirty="0"/>
          </a:p>
          <a:p>
            <a:pPr marL="342900" marR="0" lvl="0" indent="-342900" algn="l" rtl="0">
              <a:lnSpc>
                <a:spcPct val="100000"/>
              </a:lnSpc>
              <a:spcBef>
                <a:spcPts val="640"/>
              </a:spcBef>
              <a:spcAft>
                <a:spcPts val="0"/>
              </a:spcAft>
              <a:buClr>
                <a:srgbClr val="FF0000"/>
              </a:buClr>
              <a:buSzPts val="3200"/>
              <a:buFont typeface="Arial"/>
              <a:buChar char="•"/>
            </a:pPr>
            <a:r>
              <a:rPr lang="en-US" sz="2400" b="0" i="0" u="none" dirty="0" err="1">
                <a:solidFill>
                  <a:srgbClr val="FF0000"/>
                </a:solidFill>
                <a:sym typeface="Calibri"/>
              </a:rPr>
              <a:t>onload</a:t>
            </a:r>
            <a:r>
              <a:rPr lang="en-US" sz="2400" b="0" i="0" u="none" dirty="0">
                <a:solidFill>
                  <a:srgbClr val="FF0000"/>
                </a:solidFill>
                <a:sym typeface="Calibri"/>
              </a:rPr>
              <a:t> </a:t>
            </a:r>
            <a:r>
              <a:rPr lang="en-US" sz="2400" b="0" i="0" u="none" dirty="0">
                <a:solidFill>
                  <a:schemeClr val="dk1"/>
                </a:solidFill>
                <a:sym typeface="Calibri"/>
              </a:rPr>
              <a:t>: el </a:t>
            </a:r>
            <a:r>
              <a:rPr lang="en-US" sz="2400" b="0" i="0" u="none" dirty="0" err="1">
                <a:solidFill>
                  <a:schemeClr val="dk1"/>
                </a:solidFill>
                <a:sym typeface="Calibri"/>
              </a:rPr>
              <a:t>navegador</a:t>
            </a:r>
            <a:r>
              <a:rPr lang="en-US" sz="2400" b="0" i="0" u="none" dirty="0">
                <a:solidFill>
                  <a:schemeClr val="dk1"/>
                </a:solidFill>
                <a:sym typeface="Calibri"/>
              </a:rPr>
              <a:t> </a:t>
            </a:r>
            <a:r>
              <a:rPr lang="en-US" sz="2400" b="0" i="0" u="none" dirty="0" err="1">
                <a:solidFill>
                  <a:schemeClr val="dk1"/>
                </a:solidFill>
                <a:sym typeface="Calibri"/>
              </a:rPr>
              <a:t>terminó</a:t>
            </a:r>
            <a:r>
              <a:rPr lang="en-US" sz="2400" b="0" i="0" u="none" dirty="0">
                <a:solidFill>
                  <a:schemeClr val="dk1"/>
                </a:solidFill>
                <a:sym typeface="Calibri"/>
              </a:rPr>
              <a:t> de </a:t>
            </a:r>
            <a:r>
              <a:rPr lang="en-US" sz="2400" b="0" i="0" u="none" dirty="0" err="1">
                <a:solidFill>
                  <a:schemeClr val="dk1"/>
                </a:solidFill>
                <a:sym typeface="Calibri"/>
              </a:rPr>
              <a:t>cargar</a:t>
            </a:r>
            <a:r>
              <a:rPr lang="en-US" sz="2400" b="0" i="0" u="none" dirty="0">
                <a:solidFill>
                  <a:schemeClr val="dk1"/>
                </a:solidFill>
                <a:sym typeface="Calibri"/>
              </a:rPr>
              <a:t> la </a:t>
            </a:r>
            <a:r>
              <a:rPr lang="en-US" sz="2400" b="0" i="0" u="none" dirty="0" err="1">
                <a:solidFill>
                  <a:schemeClr val="dk1"/>
                </a:solidFill>
                <a:sym typeface="Calibri"/>
              </a:rPr>
              <a:t>página</a:t>
            </a:r>
            <a:endParaRPr sz="2400" dirty="0"/>
          </a:p>
        </p:txBody>
      </p:sp>
    </p:spTree>
    <p:extLst>
      <p:ext uri="{BB962C8B-B14F-4D97-AF65-F5344CB8AC3E}">
        <p14:creationId xmlns:p14="http://schemas.microsoft.com/office/powerpoint/2010/main" val="27149776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246;p22"/>
          <p:cNvSpPr txBox="1">
            <a:spLocks noGrp="1"/>
          </p:cNvSpPr>
          <p:nvPr>
            <p:ph type="title"/>
          </p:nvPr>
        </p:nvSpPr>
        <p:spPr>
          <a:xfrm rot="-5400000">
            <a:off x="-1855658" y="3871050"/>
            <a:ext cx="4873990" cy="844553"/>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Funciones</a:t>
            </a:r>
            <a:endParaRPr/>
          </a:p>
        </p:txBody>
      </p:sp>
      <p:sp>
        <p:nvSpPr>
          <p:cNvPr id="8" name="Google Shape;247;p22"/>
          <p:cNvSpPr txBox="1">
            <a:spLocks noGrp="1"/>
          </p:cNvSpPr>
          <p:nvPr>
            <p:ph type="body" idx="1"/>
          </p:nvPr>
        </p:nvSpPr>
        <p:spPr>
          <a:xfrm>
            <a:off x="1276658" y="1986507"/>
            <a:ext cx="10307283" cy="474381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2800" b="0" i="0" u="none" dirty="0" err="1">
                <a:solidFill>
                  <a:schemeClr val="dk1"/>
                </a:solidFill>
                <a:latin typeface="Calibri"/>
                <a:ea typeface="Calibri"/>
                <a:cs typeface="Calibri"/>
                <a:sym typeface="Calibri"/>
              </a:rPr>
              <a:t>Es</a:t>
            </a:r>
            <a:r>
              <a:rPr lang="en-US" sz="2800" b="0" i="0" u="none" dirty="0">
                <a:solidFill>
                  <a:schemeClr val="dk1"/>
                </a:solidFill>
                <a:latin typeface="Calibri"/>
                <a:ea typeface="Calibri"/>
                <a:cs typeface="Calibri"/>
                <a:sym typeface="Calibri"/>
              </a:rPr>
              <a:t> un </a:t>
            </a:r>
            <a:r>
              <a:rPr lang="en-US" sz="2800" b="1" i="0" u="none" dirty="0" err="1">
                <a:solidFill>
                  <a:schemeClr val="dk1"/>
                </a:solidFill>
                <a:latin typeface="Calibri"/>
                <a:ea typeface="Calibri"/>
                <a:cs typeface="Calibri"/>
                <a:sym typeface="Calibri"/>
              </a:rPr>
              <a:t>conjunto</a:t>
            </a:r>
            <a:r>
              <a:rPr lang="en-US" sz="2800" b="1" i="0" u="none" dirty="0">
                <a:solidFill>
                  <a:schemeClr val="dk1"/>
                </a:solidFill>
                <a:latin typeface="Calibri"/>
                <a:ea typeface="Calibri"/>
                <a:cs typeface="Calibri"/>
                <a:sym typeface="Calibri"/>
              </a:rPr>
              <a:t> de </a:t>
            </a:r>
            <a:r>
              <a:rPr lang="en-US" sz="2800" b="1" i="0" u="none" dirty="0" err="1">
                <a:solidFill>
                  <a:schemeClr val="dk1"/>
                </a:solidFill>
                <a:latin typeface="Calibri"/>
                <a:ea typeface="Calibri"/>
                <a:cs typeface="Calibri"/>
                <a:sym typeface="Calibri"/>
              </a:rPr>
              <a:t>instrucciones</a:t>
            </a:r>
            <a:r>
              <a:rPr lang="en-US" sz="2800" b="1" i="0" u="none" dirty="0">
                <a:solidFill>
                  <a:schemeClr val="dk1"/>
                </a:solidFill>
                <a:latin typeface="Calibri"/>
                <a:ea typeface="Calibri"/>
                <a:cs typeface="Calibri"/>
                <a:sym typeface="Calibri"/>
              </a:rPr>
              <a:t> </a:t>
            </a:r>
            <a:r>
              <a:rPr lang="en-US" sz="2800" b="0" i="0" u="none" dirty="0">
                <a:solidFill>
                  <a:schemeClr val="dk1"/>
                </a:solidFill>
                <a:latin typeface="Calibri"/>
                <a:ea typeface="Calibri"/>
                <a:cs typeface="Calibri"/>
                <a:sym typeface="Calibri"/>
              </a:rPr>
              <a:t>o </a:t>
            </a:r>
            <a:r>
              <a:rPr lang="en-US" sz="2800" b="0" i="0" u="none" dirty="0" err="1">
                <a:solidFill>
                  <a:schemeClr val="dk1"/>
                </a:solidFill>
                <a:latin typeface="Calibri"/>
                <a:ea typeface="Calibri"/>
                <a:cs typeface="Calibri"/>
                <a:sym typeface="Calibri"/>
              </a:rPr>
              <a:t>sentencias</a:t>
            </a:r>
            <a:r>
              <a:rPr lang="en-US" sz="2800" b="0" i="0" u="none" dirty="0">
                <a:solidFill>
                  <a:schemeClr val="dk1"/>
                </a:solidFill>
                <a:latin typeface="Calibri"/>
                <a:ea typeface="Calibri"/>
                <a:cs typeface="Calibri"/>
                <a:sym typeface="Calibri"/>
              </a:rPr>
              <a:t> que se </a:t>
            </a:r>
            <a:r>
              <a:rPr lang="en-US" sz="2800" b="0" i="0" u="none" dirty="0" err="1">
                <a:solidFill>
                  <a:schemeClr val="dk1"/>
                </a:solidFill>
                <a:latin typeface="Calibri"/>
                <a:ea typeface="Calibri"/>
                <a:cs typeface="Calibri"/>
                <a:sym typeface="Calibri"/>
              </a:rPr>
              <a:t>agrupan</a:t>
            </a:r>
            <a:r>
              <a:rPr lang="en-US" sz="2800" b="0" i="0" u="none" dirty="0">
                <a:solidFill>
                  <a:schemeClr val="dk1"/>
                </a:solidFill>
                <a:latin typeface="Calibri"/>
                <a:ea typeface="Calibri"/>
                <a:cs typeface="Calibri"/>
                <a:sym typeface="Calibri"/>
              </a:rPr>
              <a:t> para </a:t>
            </a:r>
            <a:r>
              <a:rPr lang="en-US" sz="2800" b="0" i="0" u="none" dirty="0" err="1">
                <a:solidFill>
                  <a:schemeClr val="dk1"/>
                </a:solidFill>
                <a:latin typeface="Calibri"/>
                <a:ea typeface="Calibri"/>
                <a:cs typeface="Calibri"/>
                <a:sym typeface="Calibri"/>
              </a:rPr>
              <a:t>realizar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una</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tarea</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concreta</a:t>
            </a:r>
            <a:r>
              <a:rPr lang="en-US" sz="2800" b="0" i="0" u="none" dirty="0">
                <a:solidFill>
                  <a:schemeClr val="dk1"/>
                </a:solidFill>
                <a:latin typeface="Calibri"/>
                <a:ea typeface="Calibri"/>
                <a:cs typeface="Calibri"/>
                <a:sym typeface="Calibri"/>
              </a:rPr>
              <a:t> y que se </a:t>
            </a:r>
            <a:r>
              <a:rPr lang="en-US" sz="2800" b="0" i="0" u="none" dirty="0" err="1">
                <a:solidFill>
                  <a:schemeClr val="dk1"/>
                </a:solidFill>
                <a:latin typeface="Calibri"/>
                <a:ea typeface="Calibri"/>
                <a:cs typeface="Calibri"/>
                <a:sym typeface="Calibri"/>
              </a:rPr>
              <a:t>pueden</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reutilizar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fácilmente</a:t>
            </a:r>
            <a:r>
              <a:rPr lang="en-US" sz="2800" b="0" i="0" u="none" dirty="0">
                <a:solidFill>
                  <a:schemeClr val="dk1"/>
                </a:solidFill>
                <a:latin typeface="Calibri"/>
                <a:ea typeface="Calibri"/>
                <a:cs typeface="Calibri"/>
                <a:sym typeface="Calibri"/>
              </a:rPr>
              <a:t>. </a:t>
            </a:r>
            <a:endParaRPr lang="en-US" sz="2800" b="0" i="0" u="none" dirty="0" smtClean="0">
              <a:solidFill>
                <a:schemeClr val="dk1"/>
              </a:solidFill>
              <a:latin typeface="Calibri"/>
              <a:ea typeface="Calibri"/>
              <a:cs typeface="Calibri"/>
              <a:sym typeface="Calibri"/>
            </a:endParaRPr>
          </a:p>
          <a:p>
            <a:pPr marL="342900" marR="0" lvl="0" indent="-342900" algn="l" rtl="0">
              <a:lnSpc>
                <a:spcPct val="100000"/>
              </a:lnSpc>
              <a:spcBef>
                <a:spcPts val="0"/>
              </a:spcBef>
              <a:spcAft>
                <a:spcPts val="0"/>
              </a:spcAft>
              <a:buClr>
                <a:schemeClr val="dk1"/>
              </a:buClr>
              <a:buSzPts val="3200"/>
              <a:buFont typeface="Arial"/>
              <a:buChar char="•"/>
            </a:pPr>
            <a:endParaRPr sz="2800" dirty="0"/>
          </a:p>
          <a:p>
            <a:pPr marL="342900" marR="0" lvl="0" indent="-342900" algn="l" rtl="0">
              <a:lnSpc>
                <a:spcPct val="100000"/>
              </a:lnSpc>
              <a:spcBef>
                <a:spcPts val="640"/>
              </a:spcBef>
              <a:spcAft>
                <a:spcPts val="0"/>
              </a:spcAft>
              <a:buClr>
                <a:schemeClr val="dk1"/>
              </a:buClr>
              <a:buSzPts val="3200"/>
              <a:buFont typeface="Arial"/>
              <a:buChar char="•"/>
            </a:pPr>
            <a:r>
              <a:rPr lang="en-US" sz="2800" b="0" i="0" u="none" dirty="0" err="1">
                <a:solidFill>
                  <a:schemeClr val="dk1"/>
                </a:solidFill>
                <a:latin typeface="Calibri"/>
                <a:ea typeface="Calibri"/>
                <a:cs typeface="Calibri"/>
                <a:sym typeface="Calibri"/>
              </a:rPr>
              <a:t>Realizan</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varias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operaciones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invocando</a:t>
            </a:r>
            <a:r>
              <a:rPr lang="en-US" sz="2800" b="0" i="0" u="none" dirty="0">
                <a:solidFill>
                  <a:schemeClr val="dk1"/>
                </a:solidFill>
                <a:latin typeface="Calibri"/>
                <a:ea typeface="Calibri"/>
                <a:cs typeface="Calibri"/>
                <a:sym typeface="Calibri"/>
              </a:rPr>
              <a:t> un </a:t>
            </a:r>
            <a:r>
              <a:rPr lang="en-US" sz="2800" b="0" i="0" u="none" dirty="0" err="1">
                <a:solidFill>
                  <a:schemeClr val="dk1"/>
                </a:solidFill>
                <a:latin typeface="Calibri"/>
                <a:ea typeface="Calibri"/>
                <a:cs typeface="Calibri"/>
                <a:sym typeface="Calibri"/>
              </a:rPr>
              <a:t>nombre</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Esto</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puede</a:t>
            </a:r>
            <a:r>
              <a:rPr lang="en-US" sz="2800" b="0" i="0" u="none" dirty="0">
                <a:solidFill>
                  <a:schemeClr val="dk1"/>
                </a:solidFill>
                <a:latin typeface="Calibri"/>
                <a:ea typeface="Calibri"/>
                <a:cs typeface="Calibri"/>
                <a:sym typeface="Calibri"/>
              </a:rPr>
              <a:t> </a:t>
            </a:r>
            <a:r>
              <a:rPr lang="en-US" sz="2800" b="1" i="0" u="none" dirty="0" err="1">
                <a:solidFill>
                  <a:schemeClr val="dk1"/>
                </a:solidFill>
                <a:latin typeface="Calibri"/>
                <a:ea typeface="Calibri"/>
                <a:cs typeface="Calibri"/>
                <a:sym typeface="Calibri"/>
              </a:rPr>
              <a:t>simplificar</a:t>
            </a:r>
            <a:r>
              <a:rPr lang="en-US" sz="2800" b="1" i="0" u="none" dirty="0">
                <a:solidFill>
                  <a:schemeClr val="dk1"/>
                </a:solidFill>
                <a:latin typeface="Calibri"/>
                <a:ea typeface="Calibri"/>
                <a:cs typeface="Calibri"/>
                <a:sym typeface="Calibri"/>
              </a:rPr>
              <a:t> el </a:t>
            </a:r>
            <a:r>
              <a:rPr lang="en-US" sz="2800" b="1" i="0" u="none" dirty="0" err="1">
                <a:solidFill>
                  <a:schemeClr val="dk1"/>
                </a:solidFill>
                <a:latin typeface="Calibri"/>
                <a:ea typeface="Calibri"/>
                <a:cs typeface="Calibri"/>
                <a:sym typeface="Calibri"/>
              </a:rPr>
              <a:t>código</a:t>
            </a:r>
            <a:r>
              <a:rPr lang="en-US" sz="2800" b="0" i="0" u="none" dirty="0">
                <a:solidFill>
                  <a:schemeClr val="dk1"/>
                </a:solidFill>
                <a:latin typeface="Calibri"/>
                <a:ea typeface="Calibri"/>
                <a:cs typeface="Calibri"/>
                <a:sym typeface="Calibri"/>
              </a:rPr>
              <a:t>.</a:t>
            </a:r>
            <a:endParaRPr sz="2800" dirty="0"/>
          </a:p>
          <a:p>
            <a:pPr marL="342900" marR="0" lvl="0" indent="-342900" algn="l" rtl="0">
              <a:lnSpc>
                <a:spcPct val="100000"/>
              </a:lnSpc>
              <a:spcBef>
                <a:spcPts val="640"/>
              </a:spcBef>
              <a:spcAft>
                <a:spcPts val="0"/>
              </a:spcAft>
              <a:buClr>
                <a:schemeClr val="dk1"/>
              </a:buClr>
              <a:buSzPts val="3200"/>
              <a:buFont typeface="Arial"/>
              <a:buNone/>
            </a:pPr>
            <a:endParaRPr sz="2800" b="0" i="0" u="none" dirty="0">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r>
              <a:rPr lang="en-US" sz="2800" b="0" i="0" u="none" dirty="0" err="1">
                <a:solidFill>
                  <a:schemeClr val="dk1"/>
                </a:solidFill>
                <a:latin typeface="Calibri"/>
                <a:ea typeface="Calibri"/>
                <a:cs typeface="Calibri"/>
                <a:sym typeface="Calibri"/>
              </a:rPr>
              <a:t>Puedes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crear</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tus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propias</a:t>
            </a:r>
            <a:r>
              <a:rPr lang="en-US" sz="2800" b="0" i="0" u="none" dirty="0">
                <a:solidFill>
                  <a:schemeClr val="dk1"/>
                </a:solidFill>
                <a:latin typeface="Calibri"/>
                <a:ea typeface="Calibri"/>
                <a:cs typeface="Calibri"/>
                <a:sym typeface="Calibri"/>
              </a:rPr>
              <a:t> </a:t>
            </a:r>
            <a:r>
              <a:rPr lang="en-US" sz="2800" b="0" i="0" u="none" dirty="0" err="1">
                <a:solidFill>
                  <a:schemeClr val="dk1"/>
                </a:solidFill>
                <a:latin typeface="Calibri"/>
                <a:ea typeface="Calibri"/>
                <a:cs typeface="Calibri"/>
                <a:sym typeface="Calibri"/>
              </a:rPr>
              <a:t>funciones</a:t>
            </a:r>
            <a:r>
              <a:rPr lang="en-US" sz="2800" b="0" i="0" u="none" dirty="0">
                <a:solidFill>
                  <a:schemeClr val="dk1"/>
                </a:solidFill>
                <a:latin typeface="Calibri"/>
                <a:ea typeface="Calibri"/>
                <a:cs typeface="Calibri"/>
                <a:sym typeface="Calibri"/>
              </a:rPr>
              <a:t> y </a:t>
            </a:r>
            <a:r>
              <a:rPr lang="en-US" sz="2800" b="0" i="0" u="none" dirty="0" err="1">
                <a:solidFill>
                  <a:schemeClr val="dk1"/>
                </a:solidFill>
                <a:latin typeface="Calibri"/>
                <a:ea typeface="Calibri"/>
                <a:cs typeface="Calibri"/>
                <a:sym typeface="Calibri"/>
              </a:rPr>
              <a:t>usarlas</a:t>
            </a:r>
            <a:r>
              <a:rPr lang="en-US" sz="2800" b="0" i="0" u="none" dirty="0">
                <a:solidFill>
                  <a:schemeClr val="dk1"/>
                </a:solidFill>
                <a:latin typeface="Calibri"/>
                <a:ea typeface="Calibri"/>
                <a:cs typeface="Calibri"/>
                <a:sym typeface="Calibri"/>
              </a:rPr>
              <a:t> </a:t>
            </a:r>
            <a:r>
              <a:rPr lang="en-US" sz="2800" b="0" i="0" u="none" dirty="0" err="1" smtClean="0">
                <a:solidFill>
                  <a:schemeClr val="dk1"/>
                </a:solidFill>
                <a:latin typeface="Calibri"/>
                <a:ea typeface="Calibri"/>
                <a:cs typeface="Calibri"/>
                <a:sym typeface="Calibri"/>
              </a:rPr>
              <a:t>cuando</a:t>
            </a:r>
            <a:r>
              <a:rPr lang="en-US" sz="2800" b="0" i="0" u="none" dirty="0" smtClean="0">
                <a:solidFill>
                  <a:schemeClr val="dk1"/>
                </a:solidFill>
                <a:latin typeface="Calibri"/>
                <a:ea typeface="Calibri"/>
                <a:cs typeface="Calibri"/>
                <a:sym typeface="Calibri"/>
              </a:rPr>
              <a:t> </a:t>
            </a:r>
            <a:r>
              <a:rPr lang="en-US" sz="2800" b="0" i="0" u="none" dirty="0">
                <a:solidFill>
                  <a:schemeClr val="dk1"/>
                </a:solidFill>
                <a:latin typeface="Calibri"/>
                <a:ea typeface="Calibri"/>
                <a:cs typeface="Calibri"/>
                <a:sym typeface="Calibri"/>
              </a:rPr>
              <a:t>sea </a:t>
            </a:r>
            <a:r>
              <a:rPr lang="en-US" sz="2800" b="0" i="0" u="none" dirty="0" err="1">
                <a:solidFill>
                  <a:schemeClr val="dk1"/>
                </a:solidFill>
                <a:latin typeface="Calibri"/>
                <a:ea typeface="Calibri"/>
                <a:cs typeface="Calibri"/>
                <a:sym typeface="Calibri"/>
              </a:rPr>
              <a:t>necesario</a:t>
            </a:r>
            <a:r>
              <a:rPr lang="en-US" sz="2800" b="0" i="0" u="none" dirty="0">
                <a:solidFill>
                  <a:schemeClr val="dk1"/>
                </a:solidFill>
                <a:latin typeface="Calibri"/>
                <a:ea typeface="Calibri"/>
                <a:cs typeface="Calibri"/>
                <a:sym typeface="Calibri"/>
              </a:rPr>
              <a:t>.</a:t>
            </a:r>
            <a:endParaRPr sz="2800" dirty="0"/>
          </a:p>
          <a:p>
            <a:pPr marL="342900" marR="0" lvl="0" indent="-3429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marR="0" lvl="0" indent="-342900" algn="l" rtl="0">
              <a:lnSpc>
                <a:spcPct val="100000"/>
              </a:lnSpc>
              <a:spcBef>
                <a:spcPts val="480"/>
              </a:spcBef>
              <a:spcAft>
                <a:spcPts val="0"/>
              </a:spcAft>
              <a:buClr>
                <a:schemeClr val="dk1"/>
              </a:buClr>
              <a:buSzPts val="2400"/>
              <a:buFont typeface="Arial"/>
              <a:buNone/>
            </a:pPr>
            <a:endParaRPr sz="2400" b="0" i="0" u="none" dirty="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b="0" i="0"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4390702"/>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272;p26"/>
          <p:cNvSpPr txBox="1">
            <a:spLocks noGrp="1"/>
          </p:cNvSpPr>
          <p:nvPr>
            <p:ph type="title"/>
          </p:nvPr>
        </p:nvSpPr>
        <p:spPr>
          <a:xfrm rot="-5400000">
            <a:off x="-1849728" y="3834430"/>
            <a:ext cx="4898547" cy="903273"/>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b="0" i="0" u="none" dirty="0" err="1">
                <a:solidFill>
                  <a:schemeClr val="lt1"/>
                </a:solidFill>
                <a:sym typeface="Calibri"/>
              </a:rPr>
              <a:t>Tipos</a:t>
            </a:r>
            <a:r>
              <a:rPr lang="en-US" b="0" i="0" u="none" dirty="0">
                <a:solidFill>
                  <a:schemeClr val="lt1"/>
                </a:solidFill>
                <a:sym typeface="Calibri"/>
              </a:rPr>
              <a:t> de </a:t>
            </a:r>
            <a:r>
              <a:rPr lang="en-US" b="0" i="0" u="none" dirty="0" err="1">
                <a:solidFill>
                  <a:schemeClr val="lt1"/>
                </a:solidFill>
                <a:sym typeface="Calibri"/>
              </a:rPr>
              <a:t>Datos</a:t>
            </a:r>
            <a:r>
              <a:rPr lang="en-US" b="0" i="0" u="none" dirty="0">
                <a:solidFill>
                  <a:schemeClr val="lt1"/>
                </a:solidFill>
                <a:sym typeface="Calibri"/>
              </a:rPr>
              <a:t> y variables</a:t>
            </a:r>
            <a:endParaRPr dirty="0"/>
          </a:p>
        </p:txBody>
      </p:sp>
      <p:sp>
        <p:nvSpPr>
          <p:cNvPr id="8" name="Google Shape;273;p26"/>
          <p:cNvSpPr txBox="1">
            <a:spLocks noGrp="1"/>
          </p:cNvSpPr>
          <p:nvPr>
            <p:ph type="body" idx="1"/>
          </p:nvPr>
        </p:nvSpPr>
        <p:spPr>
          <a:xfrm>
            <a:off x="1265507" y="1966967"/>
            <a:ext cx="10318433" cy="454247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1800" b="1" i="0" u="none" dirty="0" err="1">
                <a:solidFill>
                  <a:schemeClr val="dk1"/>
                </a:solidFill>
                <a:sym typeface="Calibri"/>
              </a:rPr>
              <a:t>Tipos</a:t>
            </a:r>
            <a:r>
              <a:rPr lang="en-US" sz="1800" b="1" i="0" u="none" dirty="0">
                <a:solidFill>
                  <a:schemeClr val="dk1"/>
                </a:solidFill>
                <a:sym typeface="Calibri"/>
              </a:rPr>
              <a:t> de </a:t>
            </a:r>
            <a:r>
              <a:rPr lang="en-US" sz="1800" b="1" i="0" u="none" dirty="0" err="1">
                <a:solidFill>
                  <a:schemeClr val="dk1"/>
                </a:solidFill>
                <a:sym typeface="Calibri"/>
              </a:rPr>
              <a:t>Datos</a:t>
            </a:r>
            <a:endParaRPr sz="1800" dirty="0"/>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Numéricos</a:t>
            </a:r>
            <a:r>
              <a:rPr lang="en-US" sz="1800" b="0" i="0" u="none" strike="noStrike" cap="none" dirty="0">
                <a:solidFill>
                  <a:schemeClr val="dk1"/>
                </a:solidFill>
                <a:sym typeface="Calibri"/>
              </a:rPr>
              <a:t>: 2</a:t>
            </a:r>
            <a:endParaRPr sz="1800" dirty="0"/>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Lógicos</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booleanos</a:t>
            </a:r>
            <a:r>
              <a:rPr lang="en-US" sz="1800" b="0" i="0" u="none" strike="noStrike" cap="none" dirty="0">
                <a:solidFill>
                  <a:schemeClr val="dk1"/>
                </a:solidFill>
                <a:sym typeface="Calibri"/>
              </a:rPr>
              <a:t>): True, False</a:t>
            </a:r>
            <a:endParaRPr sz="1800" dirty="0"/>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Cadenas</a:t>
            </a:r>
            <a:r>
              <a:rPr lang="en-US" sz="1800" b="0" i="0" u="none" strike="noStrike" cap="none" dirty="0">
                <a:solidFill>
                  <a:schemeClr val="dk1"/>
                </a:solidFill>
                <a:sym typeface="Calibri"/>
              </a:rPr>
              <a:t> de </a:t>
            </a:r>
            <a:r>
              <a:rPr lang="en-US" sz="1800" b="0" i="0" u="none" strike="noStrike" cap="none" dirty="0" err="1">
                <a:solidFill>
                  <a:schemeClr val="dk1"/>
                </a:solidFill>
                <a:sym typeface="Calibri"/>
              </a:rPr>
              <a:t>textos</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esta</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es</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una</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cadena</a:t>
            </a:r>
            <a:r>
              <a:rPr lang="en-US" sz="1800" b="0" i="0" u="none" strike="noStrike" cap="none" dirty="0">
                <a:solidFill>
                  <a:schemeClr val="dk1"/>
                </a:solidFill>
                <a:sym typeface="Calibri"/>
              </a:rPr>
              <a:t>”</a:t>
            </a:r>
            <a:endParaRPr sz="1800" dirty="0"/>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Nulos</a:t>
            </a:r>
            <a:r>
              <a:rPr lang="en-US" sz="1800" b="0" i="0" u="none" strike="noStrike" cap="none" dirty="0">
                <a:solidFill>
                  <a:schemeClr val="dk1"/>
                </a:solidFill>
                <a:sym typeface="Calibri"/>
              </a:rPr>
              <a:t>: null</a:t>
            </a:r>
            <a:endParaRPr sz="1800" dirty="0"/>
          </a:p>
          <a:p>
            <a:pPr marL="742950" marR="0" lvl="1" indent="-285750" algn="l" rtl="0">
              <a:lnSpc>
                <a:spcPct val="100000"/>
              </a:lnSpc>
              <a:spcBef>
                <a:spcPts val="480"/>
              </a:spcBef>
              <a:spcAft>
                <a:spcPts val="0"/>
              </a:spcAft>
              <a:buClr>
                <a:schemeClr val="dk1"/>
              </a:buClr>
              <a:buSzPts val="2400"/>
              <a:buFont typeface="Arial"/>
              <a:buNone/>
            </a:pPr>
            <a:endParaRPr sz="1800" b="0" i="0" u="none" strike="noStrike" cap="none" dirty="0">
              <a:solidFill>
                <a:schemeClr val="dk1"/>
              </a:solidFill>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1800" b="1" i="0" u="none" dirty="0">
                <a:solidFill>
                  <a:schemeClr val="dk1"/>
                </a:solidFill>
                <a:sym typeface="Calibri"/>
              </a:rPr>
              <a:t>Variables</a:t>
            </a:r>
            <a:r>
              <a:rPr lang="en-US" sz="1800" b="0" i="0" u="none" dirty="0">
                <a:solidFill>
                  <a:schemeClr val="dk1"/>
                </a:solidFill>
                <a:sym typeface="Calibri"/>
              </a:rPr>
              <a:t>. </a:t>
            </a:r>
            <a:r>
              <a:rPr lang="en-US" sz="1800" b="0" i="0" u="none" dirty="0" err="1">
                <a:solidFill>
                  <a:schemeClr val="dk1"/>
                </a:solidFill>
                <a:sym typeface="Calibri"/>
              </a:rPr>
              <a:t>Contiene</a:t>
            </a:r>
            <a:r>
              <a:rPr lang="en-US" sz="1800" b="0" i="0" u="none" dirty="0">
                <a:solidFill>
                  <a:schemeClr val="dk1"/>
                </a:solidFill>
                <a:sym typeface="Calibri"/>
              </a:rPr>
              <a:t> un </a:t>
            </a:r>
            <a:r>
              <a:rPr lang="en-US" sz="1800" b="0" i="0" u="none" dirty="0" err="1">
                <a:solidFill>
                  <a:schemeClr val="dk1"/>
                </a:solidFill>
                <a:sym typeface="Calibri"/>
              </a:rPr>
              <a:t>dato</a:t>
            </a:r>
            <a:r>
              <a:rPr lang="en-US" sz="1800" b="0" i="0" u="none" dirty="0">
                <a:solidFill>
                  <a:schemeClr val="dk1"/>
                </a:solidFill>
                <a:sym typeface="Calibri"/>
              </a:rPr>
              <a:t> </a:t>
            </a:r>
            <a:r>
              <a:rPr lang="en-US" sz="1800" b="0" i="0" u="none" dirty="0" err="1">
                <a:solidFill>
                  <a:schemeClr val="dk1"/>
                </a:solidFill>
                <a:sym typeface="Calibri"/>
              </a:rPr>
              <a:t>en</a:t>
            </a:r>
            <a:r>
              <a:rPr lang="en-US" sz="1800" b="0" i="0" u="none" dirty="0">
                <a:solidFill>
                  <a:schemeClr val="dk1"/>
                </a:solidFill>
                <a:sym typeface="Calibri"/>
              </a:rPr>
              <a:t> </a:t>
            </a:r>
            <a:r>
              <a:rPr lang="en-US" sz="1800" b="0" i="0" u="none" dirty="0" err="1">
                <a:solidFill>
                  <a:schemeClr val="dk1"/>
                </a:solidFill>
                <a:sym typeface="Calibri"/>
              </a:rPr>
              <a:t>memoria</a:t>
            </a:r>
            <a:r>
              <a:rPr lang="en-US" sz="1800" b="0" i="0" u="none" dirty="0">
                <a:solidFill>
                  <a:schemeClr val="dk1"/>
                </a:solidFill>
                <a:sym typeface="Calibri"/>
              </a:rPr>
              <a:t> para </a:t>
            </a:r>
            <a:r>
              <a:rPr lang="en-US" sz="1800" b="0" i="0" u="none" dirty="0" err="1">
                <a:solidFill>
                  <a:schemeClr val="dk1"/>
                </a:solidFill>
                <a:sym typeface="Calibri"/>
              </a:rPr>
              <a:t>ser</a:t>
            </a:r>
            <a:r>
              <a:rPr lang="en-US" sz="1800" b="0" i="0" u="none" dirty="0">
                <a:solidFill>
                  <a:schemeClr val="dk1"/>
                </a:solidFill>
                <a:sym typeface="Calibri"/>
              </a:rPr>
              <a:t> </a:t>
            </a:r>
            <a:r>
              <a:rPr lang="en-US" sz="1800" b="0" i="0" u="none" dirty="0" err="1">
                <a:solidFill>
                  <a:schemeClr val="dk1"/>
                </a:solidFill>
                <a:sym typeface="Calibri"/>
              </a:rPr>
              <a:t>utilizado</a:t>
            </a:r>
            <a:r>
              <a:rPr lang="en-US" sz="1800" b="0" i="0" u="none" dirty="0">
                <a:solidFill>
                  <a:schemeClr val="dk1"/>
                </a:solidFill>
                <a:sym typeface="Calibri"/>
              </a:rPr>
              <a:t> </a:t>
            </a:r>
            <a:r>
              <a:rPr lang="en-US" sz="1800" b="0" i="0" u="none" dirty="0" err="1">
                <a:solidFill>
                  <a:schemeClr val="dk1"/>
                </a:solidFill>
                <a:sym typeface="Calibri"/>
              </a:rPr>
              <a:t>luego</a:t>
            </a:r>
            <a:r>
              <a:rPr lang="en-US" sz="1800" b="0" i="0" u="none" dirty="0">
                <a:solidFill>
                  <a:schemeClr val="dk1"/>
                </a:solidFill>
                <a:sym typeface="Calibri"/>
              </a:rPr>
              <a:t>. No </a:t>
            </a:r>
            <a:r>
              <a:rPr lang="en-US" sz="1800" b="0" i="0" u="none" dirty="0" err="1">
                <a:solidFill>
                  <a:schemeClr val="dk1"/>
                </a:solidFill>
                <a:sym typeface="Calibri"/>
              </a:rPr>
              <a:t>guardan</a:t>
            </a:r>
            <a:r>
              <a:rPr lang="en-US" sz="1800" b="0" i="0" u="none" dirty="0">
                <a:solidFill>
                  <a:schemeClr val="dk1"/>
                </a:solidFill>
                <a:sym typeface="Calibri"/>
              </a:rPr>
              <a:t> </a:t>
            </a:r>
            <a:r>
              <a:rPr lang="en-US" sz="1800" b="0" i="0" u="none" dirty="0" err="1">
                <a:solidFill>
                  <a:schemeClr val="dk1"/>
                </a:solidFill>
                <a:sym typeface="Calibri"/>
              </a:rPr>
              <a:t>valores</a:t>
            </a:r>
            <a:r>
              <a:rPr lang="en-US" sz="1800" b="0" i="0" u="none" dirty="0">
                <a:solidFill>
                  <a:schemeClr val="dk1"/>
                </a:solidFill>
                <a:sym typeface="Calibri"/>
              </a:rPr>
              <a:t> </a:t>
            </a:r>
            <a:r>
              <a:rPr lang="en-US" sz="1800" b="0" i="0" u="none" dirty="0" err="1">
                <a:solidFill>
                  <a:schemeClr val="dk1"/>
                </a:solidFill>
                <a:sym typeface="Calibri"/>
              </a:rPr>
              <a:t>previos</a:t>
            </a:r>
            <a:r>
              <a:rPr lang="en-US" sz="1800" b="0" i="0" u="none" dirty="0">
                <a:solidFill>
                  <a:schemeClr val="dk1"/>
                </a:solidFill>
                <a:sym typeface="Calibri"/>
              </a:rPr>
              <a:t> y </a:t>
            </a:r>
            <a:r>
              <a:rPr lang="en-US" sz="1800" b="0" i="0" u="none" dirty="0" err="1">
                <a:solidFill>
                  <a:schemeClr val="dk1"/>
                </a:solidFill>
                <a:sym typeface="Calibri"/>
              </a:rPr>
              <a:t>mantienen</a:t>
            </a:r>
            <a:r>
              <a:rPr lang="en-US" sz="1800" b="0" i="0" u="none" dirty="0">
                <a:solidFill>
                  <a:schemeClr val="dk1"/>
                </a:solidFill>
                <a:sym typeface="Calibri"/>
              </a:rPr>
              <a:t> el </a:t>
            </a:r>
            <a:r>
              <a:rPr lang="en-US" sz="1800" b="0" i="0" u="none" dirty="0" err="1">
                <a:solidFill>
                  <a:schemeClr val="dk1"/>
                </a:solidFill>
                <a:sym typeface="Calibri"/>
              </a:rPr>
              <a:t>tipo</a:t>
            </a:r>
            <a:r>
              <a:rPr lang="en-US" sz="1800" b="0" i="0" u="none" dirty="0">
                <a:solidFill>
                  <a:schemeClr val="dk1"/>
                </a:solidFill>
                <a:sym typeface="Calibri"/>
              </a:rPr>
              <a:t>.</a:t>
            </a:r>
            <a:endParaRPr sz="1800" dirty="0"/>
          </a:p>
          <a:p>
            <a:pPr marL="342900" marR="0" lvl="0" indent="-342900" algn="l" rtl="0">
              <a:lnSpc>
                <a:spcPct val="100000"/>
              </a:lnSpc>
              <a:spcBef>
                <a:spcPts val="640"/>
              </a:spcBef>
              <a:spcAft>
                <a:spcPts val="0"/>
              </a:spcAft>
              <a:buClr>
                <a:schemeClr val="dk1"/>
              </a:buClr>
              <a:buSzPts val="3200"/>
              <a:buFont typeface="Arial"/>
              <a:buNone/>
            </a:pPr>
            <a:endParaRPr sz="1800" b="0" i="0" u="none" dirty="0">
              <a:solidFill>
                <a:schemeClr val="dk1"/>
              </a:solidFill>
              <a:sym typeface="Calibri"/>
            </a:endParaRPr>
          </a:p>
          <a:p>
            <a:pPr marL="742950" marR="0" lvl="1" indent="-285750" algn="l" rtl="0">
              <a:lnSpc>
                <a:spcPct val="100000"/>
              </a:lnSpc>
              <a:spcBef>
                <a:spcPts val="480"/>
              </a:spcBef>
              <a:spcAft>
                <a:spcPts val="0"/>
              </a:spcAft>
              <a:buClr>
                <a:schemeClr val="dk1"/>
              </a:buClr>
              <a:buSzPts val="2400"/>
              <a:buFont typeface="Arial"/>
              <a:buChar char="–"/>
            </a:pPr>
            <a:r>
              <a:rPr lang="en-US" sz="1800" b="0" i="0" u="none" strike="noStrike" cap="none" dirty="0" err="1">
                <a:solidFill>
                  <a:schemeClr val="dk1"/>
                </a:solidFill>
                <a:sym typeface="Calibri"/>
              </a:rPr>
              <a:t>Ej</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Declaración</a:t>
            </a:r>
            <a:r>
              <a:rPr lang="en-US" sz="1800" b="0" i="0" u="none" strike="noStrike" cap="none" dirty="0">
                <a:solidFill>
                  <a:schemeClr val="dk1"/>
                </a:solidFill>
                <a:sym typeface="Calibri"/>
              </a:rPr>
              <a:t> y </a:t>
            </a:r>
            <a:r>
              <a:rPr lang="en-US" sz="1800" b="0" i="0" u="none" strike="noStrike" cap="none" dirty="0" err="1">
                <a:solidFill>
                  <a:schemeClr val="dk1"/>
                </a:solidFill>
                <a:sym typeface="Calibri"/>
              </a:rPr>
              <a:t>asignación</a:t>
            </a:r>
            <a:r>
              <a:rPr lang="en-US" sz="1800" b="0" i="0" u="none" strike="noStrike" cap="none" dirty="0">
                <a:solidFill>
                  <a:schemeClr val="dk1"/>
                </a:solidFill>
                <a:sym typeface="Calibri"/>
              </a:rPr>
              <a:t> de valor.</a:t>
            </a:r>
            <a:endParaRPr sz="1800" dirty="0"/>
          </a:p>
          <a:p>
            <a:pPr marL="1143000" marR="0" lvl="2" indent="-228600" algn="l" rtl="0">
              <a:lnSpc>
                <a:spcPct val="100000"/>
              </a:lnSpc>
              <a:spcBef>
                <a:spcPts val="400"/>
              </a:spcBef>
              <a:spcAft>
                <a:spcPts val="0"/>
              </a:spcAft>
              <a:buClr>
                <a:schemeClr val="dk1"/>
              </a:buClr>
              <a:buSzPts val="2000"/>
              <a:buFont typeface="Arial"/>
              <a:buChar char="•"/>
            </a:pPr>
            <a:r>
              <a:rPr lang="en-US" sz="1800" b="0" i="0" u="none" strike="noStrike" cap="none" dirty="0" err="1">
                <a:solidFill>
                  <a:schemeClr val="dk1"/>
                </a:solidFill>
                <a:sym typeface="Calibri"/>
              </a:rPr>
              <a:t>var</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mi_dato_numerico</a:t>
            </a:r>
            <a:r>
              <a:rPr lang="en-US" sz="1800" b="0" i="0" u="none" strike="noStrike" cap="none" dirty="0">
                <a:solidFill>
                  <a:schemeClr val="dk1"/>
                </a:solidFill>
                <a:sym typeface="Calibri"/>
              </a:rPr>
              <a:t>=3;</a:t>
            </a:r>
            <a:endParaRPr sz="1800" dirty="0"/>
          </a:p>
          <a:p>
            <a:pPr marL="1143000" marR="0" lvl="2" indent="-228600" algn="l" rtl="0">
              <a:lnSpc>
                <a:spcPct val="100000"/>
              </a:lnSpc>
              <a:spcBef>
                <a:spcPts val="400"/>
              </a:spcBef>
              <a:spcAft>
                <a:spcPts val="0"/>
              </a:spcAft>
              <a:buClr>
                <a:schemeClr val="dk1"/>
              </a:buClr>
              <a:buSzPts val="2000"/>
              <a:buFont typeface="Arial"/>
              <a:buChar char="•"/>
            </a:pPr>
            <a:r>
              <a:rPr lang="en-US" sz="1800" b="0" i="0" u="none" strike="noStrike" cap="none" dirty="0" err="1">
                <a:solidFill>
                  <a:schemeClr val="dk1"/>
                </a:solidFill>
                <a:sym typeface="Calibri"/>
              </a:rPr>
              <a:t>Var</a:t>
            </a:r>
            <a:r>
              <a:rPr lang="en-US" sz="1800" b="0" i="0" u="none" strike="noStrike" cap="none" dirty="0">
                <a:solidFill>
                  <a:schemeClr val="dk1"/>
                </a:solidFill>
                <a:sym typeface="Calibri"/>
              </a:rPr>
              <a:t> </a:t>
            </a:r>
            <a:r>
              <a:rPr lang="en-US" sz="1800" b="0" i="0" u="none" strike="noStrike" cap="none" dirty="0" err="1">
                <a:solidFill>
                  <a:schemeClr val="dk1"/>
                </a:solidFill>
                <a:sym typeface="Calibri"/>
              </a:rPr>
              <a:t>mi_dato_texto</a:t>
            </a:r>
            <a:r>
              <a:rPr lang="en-US" sz="1800" b="0" i="0" u="none" strike="noStrike" cap="none" dirty="0">
                <a:solidFill>
                  <a:schemeClr val="dk1"/>
                </a:solidFill>
                <a:sym typeface="Calibri"/>
              </a:rPr>
              <a:t>=“</a:t>
            </a:r>
            <a:r>
              <a:rPr lang="en-US" sz="1800" b="0" i="0" u="none" strike="noStrike" cap="none" dirty="0" err="1">
                <a:solidFill>
                  <a:schemeClr val="dk1"/>
                </a:solidFill>
                <a:sym typeface="Calibri"/>
              </a:rPr>
              <a:t>hola</a:t>
            </a:r>
            <a:r>
              <a:rPr lang="en-US" sz="1800" b="0" i="0" u="none" strike="noStrike" cap="none" dirty="0">
                <a:solidFill>
                  <a:schemeClr val="dk1"/>
                </a:solidFill>
                <a:sym typeface="Calibri"/>
              </a:rPr>
              <a:t>”;</a:t>
            </a:r>
            <a:endParaRPr sz="1800" dirty="0"/>
          </a:p>
          <a:p>
            <a:pPr marL="742950" marR="0" lvl="1" indent="-133350" algn="l" rtl="0">
              <a:lnSpc>
                <a:spcPct val="100000"/>
              </a:lnSpc>
              <a:spcBef>
                <a:spcPts val="480"/>
              </a:spcBef>
              <a:spcAft>
                <a:spcPts val="0"/>
              </a:spcAft>
              <a:buClr>
                <a:schemeClr val="dk1"/>
              </a:buClr>
              <a:buSzPts val="2400"/>
              <a:buFont typeface="Arial"/>
              <a:buNone/>
            </a:pPr>
            <a:endParaRPr sz="1800" b="0" i="0" u="none" strike="noStrike" cap="none" dirty="0">
              <a:solidFill>
                <a:schemeClr val="dk1"/>
              </a:solidFill>
              <a:sym typeface="Calibri"/>
            </a:endParaRPr>
          </a:p>
          <a:p>
            <a:pPr marL="342900" marR="0" lvl="0" indent="-190500" algn="l" rtl="0">
              <a:spcBef>
                <a:spcPts val="48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0493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HTML</a:t>
            </a:r>
            <a:endParaRPr dirty="0"/>
          </a:p>
        </p:txBody>
      </p:sp>
      <p:pic>
        <p:nvPicPr>
          <p:cNvPr id="123" name="Google Shape;100;p2" descr="Google Shape;100;p2"/>
          <p:cNvPicPr>
            <a:picLocks noChangeAspect="1"/>
          </p:cNvPicPr>
          <p:nvPr/>
        </p:nvPicPr>
        <p:blipFill>
          <a:blip r:embed="rId3"/>
          <a:stretch>
            <a:fillRect/>
          </a:stretch>
        </p:blipFill>
        <p:spPr>
          <a:xfrm>
            <a:off x="10045823" y="3964311"/>
            <a:ext cx="900694" cy="900694"/>
          </a:xfrm>
          <a:prstGeom prst="rect">
            <a:avLst/>
          </a:prstGeom>
          <a:ln w="12700">
            <a:miter lim="400000"/>
          </a:ln>
        </p:spPr>
      </p:pic>
      <p:pic>
        <p:nvPicPr>
          <p:cNvPr id="125" name="Imagen 5" descr="Imagen 5"/>
          <p:cNvPicPr>
            <a:picLocks noChangeAspect="1"/>
          </p:cNvPicPr>
          <p:nvPr/>
        </p:nvPicPr>
        <p:blipFill>
          <a:blip r:embed="rId4"/>
          <a:stretch>
            <a:fillRect/>
          </a:stretch>
        </p:blipFill>
        <p:spPr>
          <a:xfrm>
            <a:off x="10496168" y="285120"/>
            <a:ext cx="1343183" cy="438151"/>
          </a:xfrm>
          <a:prstGeom prst="rect">
            <a:avLst/>
          </a:prstGeom>
          <a:ln w="12700">
            <a:miter lim="400000"/>
          </a:ln>
        </p:spPr>
      </p:pic>
      <p:sp>
        <p:nvSpPr>
          <p:cNvPr id="9" name="Google Shape;385;p63"/>
          <p:cNvSpPr txBox="1"/>
          <p:nvPr/>
        </p:nvSpPr>
        <p:spPr>
          <a:xfrm>
            <a:off x="1972811" y="2856304"/>
            <a:ext cx="8246378" cy="330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3900" i="0" u="none" strike="noStrike" cap="none" dirty="0">
                <a:solidFill>
                  <a:srgbClr val="0070C0"/>
                </a:solidFill>
                <a:latin typeface="Georgia"/>
                <a:ea typeface="Georgia"/>
                <a:cs typeface="Georgia"/>
                <a:sym typeface="Georgia"/>
              </a:rPr>
              <a:t> </a:t>
            </a:r>
            <a:r>
              <a:rPr lang="es-419" sz="4900" b="1" i="0" u="none" strike="noStrike" cap="none" dirty="0">
                <a:solidFill>
                  <a:srgbClr val="0070C0"/>
                </a:solidFill>
                <a:latin typeface="Georgia"/>
                <a:ea typeface="Georgia"/>
                <a:cs typeface="Georgia"/>
                <a:sym typeface="Georgia"/>
              </a:rPr>
              <a:t>HTML</a:t>
            </a:r>
            <a:br>
              <a:rPr lang="es-419" sz="4900" b="1" i="0" u="none" strike="noStrike" cap="none" dirty="0">
                <a:solidFill>
                  <a:srgbClr val="0070C0"/>
                </a:solidFill>
                <a:latin typeface="Georgia"/>
                <a:ea typeface="Georgia"/>
                <a:cs typeface="Georgia"/>
                <a:sym typeface="Georgia"/>
              </a:rPr>
            </a:br>
            <a:r>
              <a:rPr lang="es-419" sz="3500" b="1" i="0" u="none" strike="noStrike" cap="none" dirty="0">
                <a:solidFill>
                  <a:srgbClr val="0070C0"/>
                </a:solidFill>
                <a:latin typeface="Georgia"/>
                <a:ea typeface="Georgia"/>
                <a:cs typeface="Georgia"/>
                <a:sym typeface="Georgia"/>
              </a:rPr>
              <a:t> (</a:t>
            </a:r>
            <a:r>
              <a:rPr lang="es-419" sz="3500" b="1" i="0" u="none" strike="noStrike" cap="none" dirty="0" err="1">
                <a:solidFill>
                  <a:srgbClr val="0070C0"/>
                </a:solidFill>
                <a:latin typeface="Georgia"/>
                <a:ea typeface="Georgia"/>
                <a:cs typeface="Georgia"/>
                <a:sym typeface="Georgia"/>
              </a:rPr>
              <a:t>Hypertext</a:t>
            </a:r>
            <a:r>
              <a:rPr lang="es-419" sz="3500" b="1" i="0" u="none" strike="noStrike" cap="none" dirty="0">
                <a:solidFill>
                  <a:srgbClr val="0070C0"/>
                </a:solidFill>
                <a:latin typeface="Georgia"/>
                <a:ea typeface="Georgia"/>
                <a:cs typeface="Georgia"/>
                <a:sym typeface="Georgia"/>
              </a:rPr>
              <a:t> </a:t>
            </a:r>
            <a:r>
              <a:rPr lang="es-419" sz="3500" b="1" i="0" u="none" strike="noStrike" cap="none" dirty="0" err="1">
                <a:solidFill>
                  <a:srgbClr val="0070C0"/>
                </a:solidFill>
                <a:latin typeface="Georgia"/>
                <a:ea typeface="Georgia"/>
                <a:cs typeface="Georgia"/>
                <a:sym typeface="Georgia"/>
              </a:rPr>
              <a:t>Markup</a:t>
            </a:r>
            <a:r>
              <a:rPr lang="es-419" sz="3500" b="1" i="0" u="none" strike="noStrike" cap="none" dirty="0">
                <a:solidFill>
                  <a:srgbClr val="0070C0"/>
                </a:solidFill>
                <a:latin typeface="Georgia"/>
                <a:ea typeface="Georgia"/>
                <a:cs typeface="Georgia"/>
                <a:sym typeface="Georgia"/>
              </a:rPr>
              <a:t> </a:t>
            </a:r>
            <a:r>
              <a:rPr lang="es-419" sz="3500" b="1" i="0" u="none" strike="noStrike" cap="none" dirty="0" err="1">
                <a:solidFill>
                  <a:srgbClr val="0070C0"/>
                </a:solidFill>
                <a:latin typeface="Georgia"/>
                <a:ea typeface="Georgia"/>
                <a:cs typeface="Georgia"/>
                <a:sym typeface="Georgia"/>
              </a:rPr>
              <a:t>Language</a:t>
            </a:r>
            <a:r>
              <a:rPr lang="es-419" sz="3500" b="1" i="0" u="none" strike="noStrike" cap="none" dirty="0">
                <a:solidFill>
                  <a:srgbClr val="0070C0"/>
                </a:solidFill>
                <a:latin typeface="Georgia"/>
                <a:ea typeface="Georgia"/>
                <a:cs typeface="Georgia"/>
                <a:sym typeface="Georgia"/>
              </a:rPr>
              <a:t>)</a:t>
            </a:r>
            <a:r>
              <a:rPr lang="es-419" sz="6100" b="1" i="0" u="none" strike="noStrike" cap="none" dirty="0">
                <a:solidFill>
                  <a:srgbClr val="FF0000"/>
                </a:solidFill>
                <a:latin typeface="Georgia"/>
                <a:ea typeface="Georgia"/>
                <a:cs typeface="Georgia"/>
                <a:sym typeface="Georgia"/>
              </a:rPr>
              <a:t/>
            </a:r>
            <a:br>
              <a:rPr lang="es-419" sz="6100" b="1" i="0" u="none" strike="noStrike" cap="none" dirty="0">
                <a:solidFill>
                  <a:srgbClr val="FF0000"/>
                </a:solidFill>
                <a:latin typeface="Georgia"/>
                <a:ea typeface="Georgia"/>
                <a:cs typeface="Georgia"/>
                <a:sym typeface="Georgia"/>
              </a:rPr>
            </a:br>
            <a:r>
              <a:rPr lang="es-419" sz="3100" i="0" u="none" strike="noStrike" cap="none" dirty="0">
                <a:solidFill>
                  <a:schemeClr val="dk1"/>
                </a:solidFill>
                <a:latin typeface="Georgia"/>
                <a:ea typeface="Georgia"/>
                <a:cs typeface="Georgia"/>
                <a:sym typeface="Georgia"/>
              </a:rPr>
              <a:t/>
            </a:r>
            <a:br>
              <a:rPr lang="es-419" sz="3100" i="0" u="none" strike="noStrike" cap="none" dirty="0">
                <a:solidFill>
                  <a:schemeClr val="dk1"/>
                </a:solidFill>
                <a:latin typeface="Georgia"/>
                <a:ea typeface="Georgia"/>
                <a:cs typeface="Georgia"/>
                <a:sym typeface="Georgia"/>
              </a:rPr>
            </a:br>
            <a:r>
              <a:rPr lang="es-419" sz="3100" i="0" u="none" strike="noStrike" cap="none" dirty="0">
                <a:solidFill>
                  <a:schemeClr val="dk1"/>
                </a:solidFill>
                <a:latin typeface="Georgia"/>
                <a:ea typeface="Georgia"/>
                <a:cs typeface="Georgia"/>
                <a:sym typeface="Georgia"/>
              </a:rPr>
              <a:t>Es un lenguaje de marcado estándar para crear páginas web.</a:t>
            </a:r>
            <a:endParaRPr sz="900" dirty="0">
              <a:latin typeface="Georgia"/>
              <a:ea typeface="Georgia"/>
              <a:cs typeface="Georgia"/>
              <a:sym typeface="Georgia"/>
            </a:endParaRPr>
          </a:p>
        </p:txBody>
      </p:sp>
    </p:spTree>
    <p:extLst>
      <p:ext uri="{BB962C8B-B14F-4D97-AF65-F5344CB8AC3E}">
        <p14:creationId xmlns:p14="http://schemas.microsoft.com/office/powerpoint/2010/main" val="131493949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3"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4"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5" name="Google Shape;278;p27"/>
          <p:cNvSpPr txBox="1">
            <a:spLocks noGrp="1"/>
          </p:cNvSpPr>
          <p:nvPr>
            <p:ph type="title"/>
          </p:nvPr>
        </p:nvSpPr>
        <p:spPr>
          <a:xfrm rot="-5400000">
            <a:off x="-1833206" y="3833966"/>
            <a:ext cx="4888213" cy="936829"/>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3200" b="0" i="0" u="none" dirty="0" err="1">
                <a:solidFill>
                  <a:schemeClr val="lt1"/>
                </a:solidFill>
                <a:sym typeface="Calibri"/>
              </a:rPr>
              <a:t>Operadores</a:t>
            </a:r>
            <a:r>
              <a:rPr lang="en-US" sz="3200" b="0" i="0" u="none" dirty="0">
                <a:solidFill>
                  <a:schemeClr val="lt1"/>
                </a:solidFill>
                <a:sym typeface="Calibri"/>
              </a:rPr>
              <a:t> </a:t>
            </a:r>
            <a:r>
              <a:rPr lang="en-US" sz="3200" b="0" i="0" u="none" dirty="0" err="1">
                <a:solidFill>
                  <a:schemeClr val="lt1"/>
                </a:solidFill>
                <a:sym typeface="Calibri"/>
              </a:rPr>
              <a:t>Aritméticos</a:t>
            </a:r>
            <a:endParaRPr sz="3200" dirty="0"/>
          </a:p>
        </p:txBody>
      </p:sp>
      <p:pic>
        <p:nvPicPr>
          <p:cNvPr id="6" name="Google Shape;279;p27"/>
          <p:cNvPicPr preferRelativeResize="0"/>
          <p:nvPr/>
        </p:nvPicPr>
        <p:blipFill rotWithShape="1">
          <a:blip r:embed="rId3">
            <a:alphaModFix/>
          </a:blip>
          <a:srcRect l="25534" t="67497" r="35110" b="7917"/>
          <a:stretch/>
        </p:blipFill>
        <p:spPr>
          <a:xfrm>
            <a:off x="1683835" y="2252546"/>
            <a:ext cx="9900106" cy="3969834"/>
          </a:xfrm>
          <a:prstGeom prst="rect">
            <a:avLst/>
          </a:prstGeom>
          <a:noFill/>
          <a:ln>
            <a:noFill/>
          </a:ln>
        </p:spPr>
      </p:pic>
    </p:spTree>
    <p:extLst>
      <p:ext uri="{BB962C8B-B14F-4D97-AF65-F5344CB8AC3E}">
        <p14:creationId xmlns:p14="http://schemas.microsoft.com/office/powerpoint/2010/main" val="274140612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291;p29"/>
          <p:cNvSpPr txBox="1">
            <a:spLocks noGrp="1"/>
          </p:cNvSpPr>
          <p:nvPr>
            <p:ph type="title"/>
          </p:nvPr>
        </p:nvSpPr>
        <p:spPr>
          <a:xfrm rot="-5400000">
            <a:off x="-1819657" y="3862818"/>
            <a:ext cx="4862388" cy="882650"/>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200"/>
              <a:buFont typeface="Calibri"/>
              <a:buNone/>
            </a:pPr>
            <a:r>
              <a:rPr lang="en-US" sz="3200" b="0" i="0" u="none" dirty="0" err="1">
                <a:solidFill>
                  <a:schemeClr val="lt1"/>
                </a:solidFill>
                <a:latin typeface="Calibri"/>
                <a:ea typeface="Calibri"/>
                <a:cs typeface="Calibri"/>
                <a:sym typeface="Calibri"/>
              </a:rPr>
              <a:t>Estructuras</a:t>
            </a:r>
            <a:r>
              <a:rPr lang="en-US" sz="3200" b="0" i="0" u="none" dirty="0">
                <a:solidFill>
                  <a:schemeClr val="lt1"/>
                </a:solidFill>
                <a:latin typeface="Calibri"/>
                <a:ea typeface="Calibri"/>
                <a:cs typeface="Calibri"/>
                <a:sym typeface="Calibri"/>
              </a:rPr>
              <a:t> </a:t>
            </a:r>
            <a:r>
              <a:rPr lang="en-US" sz="3200" b="0" i="0" u="none" dirty="0" err="1">
                <a:solidFill>
                  <a:schemeClr val="lt1"/>
                </a:solidFill>
                <a:latin typeface="Calibri"/>
                <a:ea typeface="Calibri"/>
                <a:cs typeface="Calibri"/>
                <a:sym typeface="Calibri"/>
              </a:rPr>
              <a:t>condicionales</a:t>
            </a:r>
            <a:r>
              <a:rPr lang="en-US" sz="3200" b="0" i="0" u="none" dirty="0">
                <a:solidFill>
                  <a:schemeClr val="lt1"/>
                </a:solidFill>
                <a:latin typeface="Calibri"/>
                <a:ea typeface="Calibri"/>
                <a:cs typeface="Calibri"/>
                <a:sym typeface="Calibri"/>
              </a:rPr>
              <a:t> – </a:t>
            </a:r>
            <a:r>
              <a:rPr lang="en-US" sz="3200" b="0" i="0" u="none" dirty="0" err="1">
                <a:solidFill>
                  <a:schemeClr val="lt1"/>
                </a:solidFill>
                <a:latin typeface="Calibri"/>
                <a:ea typeface="Calibri"/>
                <a:cs typeface="Calibri"/>
                <a:sym typeface="Calibri"/>
              </a:rPr>
              <a:t>Condición</a:t>
            </a:r>
            <a:r>
              <a:rPr lang="en-US" sz="3200" b="0" i="0" u="none" dirty="0">
                <a:solidFill>
                  <a:schemeClr val="lt1"/>
                </a:solidFill>
                <a:latin typeface="Calibri"/>
                <a:ea typeface="Calibri"/>
                <a:cs typeface="Calibri"/>
                <a:sym typeface="Calibri"/>
              </a:rPr>
              <a:t> Simple (IF)</a:t>
            </a:r>
            <a:endParaRPr dirty="0"/>
          </a:p>
        </p:txBody>
      </p:sp>
      <p:sp>
        <p:nvSpPr>
          <p:cNvPr id="8" name="Google Shape;292;p29"/>
          <p:cNvSpPr txBox="1">
            <a:spLocks noGrp="1"/>
          </p:cNvSpPr>
          <p:nvPr>
            <p:ph type="body" idx="1"/>
          </p:nvPr>
        </p:nvSpPr>
        <p:spPr>
          <a:xfrm>
            <a:off x="1287811" y="2003124"/>
            <a:ext cx="10296130" cy="4598398"/>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2400" b="0" i="0" u="none" dirty="0">
                <a:solidFill>
                  <a:schemeClr val="dk1"/>
                </a:solidFill>
                <a:sym typeface="Calibri"/>
              </a:rPr>
              <a:t>Se </a:t>
            </a:r>
            <a:r>
              <a:rPr lang="en-US" sz="2400" b="0" i="0" u="none" dirty="0" err="1">
                <a:solidFill>
                  <a:schemeClr val="dk1"/>
                </a:solidFill>
                <a:sym typeface="Calibri"/>
              </a:rPr>
              <a:t>verifica</a:t>
            </a:r>
            <a:r>
              <a:rPr lang="en-US" sz="2400" b="0" i="0" u="none" dirty="0">
                <a:solidFill>
                  <a:schemeClr val="dk1"/>
                </a:solidFill>
                <a:sym typeface="Calibri"/>
              </a:rPr>
              <a:t> la </a:t>
            </a:r>
            <a:r>
              <a:rPr lang="en-US" sz="2400" b="1" i="0" u="none" dirty="0" err="1">
                <a:solidFill>
                  <a:schemeClr val="dk1"/>
                </a:solidFill>
                <a:sym typeface="Calibri"/>
              </a:rPr>
              <a:t>veracidad</a:t>
            </a:r>
            <a:r>
              <a:rPr lang="en-US" sz="2400" b="0" i="0" u="none" dirty="0">
                <a:solidFill>
                  <a:schemeClr val="dk1"/>
                </a:solidFill>
                <a:sym typeface="Calibri"/>
              </a:rPr>
              <a:t> de </a:t>
            </a:r>
            <a:r>
              <a:rPr lang="en-US" sz="2400" b="0" i="0" u="none" dirty="0" err="1">
                <a:solidFill>
                  <a:schemeClr val="dk1"/>
                </a:solidFill>
                <a:sym typeface="Calibri"/>
              </a:rPr>
              <a:t>una</a:t>
            </a:r>
            <a:r>
              <a:rPr lang="en-US" sz="2400" b="0" i="0" u="none" dirty="0">
                <a:solidFill>
                  <a:schemeClr val="dk1"/>
                </a:solidFill>
                <a:sym typeface="Calibri"/>
              </a:rPr>
              <a:t> </a:t>
            </a:r>
            <a:r>
              <a:rPr lang="en-US" sz="2400" b="0" i="0" u="none" dirty="0" err="1">
                <a:solidFill>
                  <a:schemeClr val="dk1"/>
                </a:solidFill>
                <a:sym typeface="Calibri"/>
              </a:rPr>
              <a:t>expresión</a:t>
            </a:r>
            <a:r>
              <a:rPr lang="en-US" sz="2400" b="0" i="0" u="none" dirty="0">
                <a:solidFill>
                  <a:schemeClr val="dk1"/>
                </a:solidFill>
                <a:sym typeface="Calibri"/>
              </a:rPr>
              <a:t> o </a:t>
            </a:r>
            <a:r>
              <a:rPr lang="en-US" sz="2400" b="0" i="0" u="none" dirty="0" err="1">
                <a:solidFill>
                  <a:schemeClr val="dk1"/>
                </a:solidFill>
                <a:sym typeface="Calibri"/>
              </a:rPr>
              <a:t>condición</a:t>
            </a:r>
            <a:r>
              <a:rPr lang="en-US" sz="2400" b="0" i="0" u="none" dirty="0">
                <a:solidFill>
                  <a:schemeClr val="dk1"/>
                </a:solidFill>
                <a:sym typeface="Calibri"/>
              </a:rPr>
              <a:t> y </a:t>
            </a:r>
            <a:r>
              <a:rPr lang="en-US" sz="2400" b="0" i="0" u="none" dirty="0" err="1">
                <a:solidFill>
                  <a:schemeClr val="dk1"/>
                </a:solidFill>
                <a:sym typeface="Calibri"/>
              </a:rPr>
              <a:t>según</a:t>
            </a:r>
            <a:r>
              <a:rPr lang="en-US" sz="2400" b="0" i="0" u="none" dirty="0">
                <a:solidFill>
                  <a:schemeClr val="dk1"/>
                </a:solidFill>
                <a:sym typeface="Calibri"/>
              </a:rPr>
              <a:t> el </a:t>
            </a:r>
            <a:r>
              <a:rPr lang="en-US" sz="2400" b="0" i="0" u="none" dirty="0" err="1">
                <a:solidFill>
                  <a:schemeClr val="dk1"/>
                </a:solidFill>
                <a:sym typeface="Calibri"/>
              </a:rPr>
              <a:t>resultado</a:t>
            </a:r>
            <a:r>
              <a:rPr lang="en-US" sz="2400" b="0" i="0" u="none" dirty="0">
                <a:solidFill>
                  <a:schemeClr val="dk1"/>
                </a:solidFill>
                <a:sym typeface="Calibri"/>
              </a:rPr>
              <a:t>, se decide un </a:t>
            </a:r>
            <a:r>
              <a:rPr lang="en-US" sz="2400" b="0" i="0" u="none" dirty="0" err="1">
                <a:solidFill>
                  <a:schemeClr val="dk1"/>
                </a:solidFill>
                <a:sym typeface="Calibri"/>
              </a:rPr>
              <a:t>curso</a:t>
            </a:r>
            <a:r>
              <a:rPr lang="en-US" sz="2400" b="0" i="0" u="none" dirty="0">
                <a:solidFill>
                  <a:schemeClr val="dk1"/>
                </a:solidFill>
                <a:sym typeface="Calibri"/>
              </a:rPr>
              <a:t> de </a:t>
            </a:r>
            <a:r>
              <a:rPr lang="en-US" sz="2400" b="0" i="0" u="none" dirty="0" err="1">
                <a:solidFill>
                  <a:schemeClr val="dk1"/>
                </a:solidFill>
                <a:sym typeface="Calibri"/>
              </a:rPr>
              <a:t>acción</a:t>
            </a:r>
            <a:r>
              <a:rPr lang="en-US" sz="2400" b="0" i="0" u="none" dirty="0">
                <a:solidFill>
                  <a:schemeClr val="dk1"/>
                </a:solidFill>
                <a:sym typeface="Calibri"/>
              </a:rPr>
              <a:t> </a:t>
            </a:r>
            <a:r>
              <a:rPr lang="en-US" sz="2400" b="0" i="0" u="none" dirty="0" err="1">
                <a:solidFill>
                  <a:schemeClr val="dk1"/>
                </a:solidFill>
                <a:sym typeface="Calibri"/>
              </a:rPr>
              <a:t>dentro</a:t>
            </a:r>
            <a:r>
              <a:rPr lang="en-US" sz="2400" b="0" i="0" u="none" dirty="0">
                <a:solidFill>
                  <a:schemeClr val="dk1"/>
                </a:solidFill>
                <a:sym typeface="Calibri"/>
              </a:rPr>
              <a:t> del </a:t>
            </a:r>
            <a:r>
              <a:rPr lang="en-US" sz="2400" b="0" i="0" u="none" dirty="0" err="1">
                <a:solidFill>
                  <a:schemeClr val="dk1"/>
                </a:solidFill>
                <a:sym typeface="Calibri"/>
              </a:rPr>
              <a:t>programa</a:t>
            </a:r>
            <a:r>
              <a:rPr lang="en-US" sz="2400" b="0" i="0" u="none" dirty="0">
                <a:solidFill>
                  <a:schemeClr val="dk1"/>
                </a:solidFill>
                <a:sym typeface="Calibri"/>
              </a:rPr>
              <a:t>.  </a:t>
            </a:r>
            <a:endParaRPr sz="2400" dirty="0"/>
          </a:p>
          <a:p>
            <a:pPr marL="342900" marR="0" lvl="0" indent="-342900" algn="l" rtl="0">
              <a:lnSpc>
                <a:spcPct val="100000"/>
              </a:lnSpc>
              <a:spcBef>
                <a:spcPts val="640"/>
              </a:spcBef>
              <a:spcAft>
                <a:spcPts val="0"/>
              </a:spcAft>
              <a:buClr>
                <a:schemeClr val="dk1"/>
              </a:buClr>
              <a:buSzPts val="3200"/>
              <a:buFont typeface="Arial"/>
              <a:buChar char="•"/>
            </a:pPr>
            <a:r>
              <a:rPr lang="en-US" sz="2400" b="0" i="0" u="none" dirty="0" err="1">
                <a:solidFill>
                  <a:schemeClr val="dk1"/>
                </a:solidFill>
                <a:sym typeface="Calibri"/>
              </a:rPr>
              <a:t>Permiten</a:t>
            </a:r>
            <a:r>
              <a:rPr lang="en-US" sz="2400" b="0" i="0" u="none" dirty="0">
                <a:solidFill>
                  <a:schemeClr val="dk1"/>
                </a:solidFill>
                <a:sym typeface="Calibri"/>
              </a:rPr>
              <a:t> </a:t>
            </a:r>
            <a:r>
              <a:rPr lang="en-US" sz="2400" b="0" i="0" u="none" dirty="0" err="1">
                <a:solidFill>
                  <a:schemeClr val="dk1"/>
                </a:solidFill>
                <a:sym typeface="Calibri"/>
              </a:rPr>
              <a:t>programar</a:t>
            </a:r>
            <a:r>
              <a:rPr lang="en-US" sz="2400" b="0" i="0" u="none" dirty="0">
                <a:solidFill>
                  <a:schemeClr val="dk1"/>
                </a:solidFill>
                <a:sym typeface="Calibri"/>
              </a:rPr>
              <a:t> la </a:t>
            </a:r>
            <a:r>
              <a:rPr lang="en-US" sz="2400" b="0" i="0" u="none" dirty="0" err="1">
                <a:solidFill>
                  <a:schemeClr val="dk1"/>
                </a:solidFill>
                <a:sym typeface="Calibri"/>
              </a:rPr>
              <a:t>toma</a:t>
            </a:r>
            <a:r>
              <a:rPr lang="en-US" sz="2400" b="0" i="0" u="none" dirty="0">
                <a:solidFill>
                  <a:schemeClr val="dk1"/>
                </a:solidFill>
                <a:sym typeface="Calibri"/>
              </a:rPr>
              <a:t> de </a:t>
            </a:r>
            <a:r>
              <a:rPr lang="en-US" sz="2400" b="0" i="0" u="none" dirty="0" err="1">
                <a:solidFill>
                  <a:schemeClr val="dk1"/>
                </a:solidFill>
                <a:sym typeface="Calibri"/>
              </a:rPr>
              <a:t>decisiones</a:t>
            </a:r>
            <a:r>
              <a:rPr lang="en-US" sz="2400" b="0" i="0" u="none" dirty="0">
                <a:solidFill>
                  <a:schemeClr val="dk1"/>
                </a:solidFill>
                <a:sym typeface="Calibri"/>
              </a:rPr>
              <a:t>.</a:t>
            </a:r>
            <a:endParaRPr sz="2400" dirty="0"/>
          </a:p>
          <a:p>
            <a:pPr marL="342900" marR="0" lvl="0" indent="-1397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p:txBody>
      </p:sp>
      <p:pic>
        <p:nvPicPr>
          <p:cNvPr id="9" name="Google Shape;293;p29"/>
          <p:cNvPicPr preferRelativeResize="0"/>
          <p:nvPr/>
        </p:nvPicPr>
        <p:blipFill rotWithShape="1">
          <a:blip r:embed="rId3">
            <a:alphaModFix/>
          </a:blip>
          <a:srcRect l="25300" t="36459" r="42840" b="33870"/>
          <a:stretch/>
        </p:blipFill>
        <p:spPr>
          <a:xfrm>
            <a:off x="3157896" y="3604141"/>
            <a:ext cx="5830174" cy="2876695"/>
          </a:xfrm>
          <a:prstGeom prst="rect">
            <a:avLst/>
          </a:prstGeom>
          <a:noFill/>
          <a:ln>
            <a:noFill/>
          </a:ln>
        </p:spPr>
      </p:pic>
    </p:spTree>
    <p:extLst>
      <p:ext uri="{BB962C8B-B14F-4D97-AF65-F5344CB8AC3E}">
        <p14:creationId xmlns:p14="http://schemas.microsoft.com/office/powerpoint/2010/main" val="46944377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298;p30"/>
          <p:cNvSpPr txBox="1">
            <a:spLocks noGrp="1"/>
          </p:cNvSpPr>
          <p:nvPr>
            <p:ph type="title"/>
          </p:nvPr>
        </p:nvSpPr>
        <p:spPr>
          <a:xfrm rot="-5400000">
            <a:off x="-1871006" y="3843738"/>
            <a:ext cx="4966271" cy="928440"/>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200"/>
              <a:buFont typeface="Calibri"/>
              <a:buNone/>
            </a:pPr>
            <a:r>
              <a:rPr lang="en-US" sz="3200" b="0" i="0" u="none">
                <a:solidFill>
                  <a:schemeClr val="lt1"/>
                </a:solidFill>
                <a:latin typeface="Calibri"/>
                <a:ea typeface="Calibri"/>
                <a:cs typeface="Calibri"/>
                <a:sym typeface="Calibri"/>
              </a:rPr>
              <a:t>Operadores</a:t>
            </a:r>
            <a:r>
              <a:rPr lang="en-US" sz="3200" b="0" i="0" u="none" dirty="0">
                <a:solidFill>
                  <a:schemeClr val="lt1"/>
                </a:solidFill>
                <a:latin typeface="Calibri"/>
                <a:ea typeface="Calibri"/>
                <a:cs typeface="Calibri"/>
                <a:sym typeface="Calibri"/>
              </a:rPr>
              <a:t> </a:t>
            </a:r>
            <a:r>
              <a:rPr lang="en-US" sz="3200" b="0" i="0" u="none" dirty="0" err="1">
                <a:solidFill>
                  <a:schemeClr val="lt1"/>
                </a:solidFill>
                <a:latin typeface="Calibri"/>
                <a:ea typeface="Calibri"/>
                <a:cs typeface="Calibri"/>
                <a:sym typeface="Calibri"/>
              </a:rPr>
              <a:t>Condicionales</a:t>
            </a:r>
            <a:r>
              <a:rPr lang="en-US" sz="3200" b="0" i="0" u="none" dirty="0">
                <a:solidFill>
                  <a:schemeClr val="lt1"/>
                </a:solidFill>
                <a:latin typeface="Calibri"/>
                <a:ea typeface="Calibri"/>
                <a:cs typeface="Calibri"/>
                <a:sym typeface="Calibri"/>
              </a:rPr>
              <a:t> - JavaScript</a:t>
            </a:r>
            <a:endParaRPr dirty="0"/>
          </a:p>
        </p:txBody>
      </p:sp>
      <p:graphicFrame>
        <p:nvGraphicFramePr>
          <p:cNvPr id="8" name="Google Shape;299;p30"/>
          <p:cNvGraphicFramePr/>
          <p:nvPr>
            <p:extLst>
              <p:ext uri="{D42A27DB-BD31-4B8C-83A1-F6EECF244321}">
                <p14:modId xmlns:p14="http://schemas.microsoft.com/office/powerpoint/2010/main" val="773600655"/>
              </p:ext>
            </p:extLst>
          </p:nvPr>
        </p:nvGraphicFramePr>
        <p:xfrm>
          <a:off x="1520861" y="1897835"/>
          <a:ext cx="10063079" cy="4878699"/>
        </p:xfrm>
        <a:graphic>
          <a:graphicData uri="http://schemas.openxmlformats.org/drawingml/2006/table">
            <a:tbl>
              <a:tblPr>
                <a:noFill/>
              </a:tblPr>
              <a:tblGrid>
                <a:gridCol w="2835646">
                  <a:extLst>
                    <a:ext uri="{9D8B030D-6E8A-4147-A177-3AD203B41FA5}">
                      <a16:colId xmlns:a16="http://schemas.microsoft.com/office/drawing/2014/main" val="20000"/>
                    </a:ext>
                  </a:extLst>
                </a:gridCol>
                <a:gridCol w="4945087">
                  <a:extLst>
                    <a:ext uri="{9D8B030D-6E8A-4147-A177-3AD203B41FA5}">
                      <a16:colId xmlns:a16="http://schemas.microsoft.com/office/drawing/2014/main" val="20001"/>
                    </a:ext>
                  </a:extLst>
                </a:gridCol>
                <a:gridCol w="2282346">
                  <a:extLst>
                    <a:ext uri="{9D8B030D-6E8A-4147-A177-3AD203B41FA5}">
                      <a16:colId xmlns:a16="http://schemas.microsoft.com/office/drawing/2014/main" val="20002"/>
                    </a:ext>
                  </a:extLst>
                </a:gridCol>
              </a:tblGrid>
              <a:tr h="261248">
                <a:tc>
                  <a:txBody>
                    <a:bodyPr/>
                    <a:lstStyle/>
                    <a:p>
                      <a:pPr marL="0" marR="0" lvl="0" indent="0" algn="l" rtl="0">
                        <a:lnSpc>
                          <a:spcPct val="100000"/>
                        </a:lnSpc>
                        <a:spcBef>
                          <a:spcPts val="0"/>
                        </a:spcBef>
                        <a:spcAft>
                          <a:spcPts val="0"/>
                        </a:spcAft>
                        <a:buClr>
                          <a:srgbClr val="FFFFFF"/>
                        </a:buClr>
                        <a:buSzPts val="1800"/>
                        <a:buFont typeface="Calibri"/>
                        <a:buNone/>
                      </a:pPr>
                      <a:r>
                        <a:rPr lang="en-US" sz="1200" b="1" i="0" u="none" strike="noStrike" cap="none" dirty="0" err="1">
                          <a:solidFill>
                            <a:srgbClr val="FFFFFF"/>
                          </a:solidFill>
                          <a:latin typeface="Calibri"/>
                          <a:ea typeface="Calibri"/>
                          <a:cs typeface="Calibri"/>
                          <a:sym typeface="Calibri"/>
                        </a:rPr>
                        <a:t>Operador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200" b="1" i="0" u="none" strike="noStrike" cap="none">
                          <a:solidFill>
                            <a:srgbClr val="FFFFFF"/>
                          </a:solidFill>
                          <a:latin typeface="Calibri"/>
                          <a:ea typeface="Calibri"/>
                          <a:cs typeface="Calibri"/>
                          <a:sym typeface="Calibri"/>
                        </a:rPr>
                        <a:t>Descripción</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200" b="1" i="0" u="none" strike="noStrike" cap="none">
                          <a:solidFill>
                            <a:srgbClr val="FFFFFF"/>
                          </a:solidFill>
                          <a:latin typeface="Calibri"/>
                          <a:ea typeface="Calibri"/>
                          <a:cs typeface="Calibri"/>
                          <a:sym typeface="Calibri"/>
                        </a:rPr>
                        <a:t>Ejemplo</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38809">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dirty="0" err="1">
                          <a:solidFill>
                            <a:srgbClr val="387894"/>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Igualdad</a:t>
                      </a:r>
                      <a:r>
                        <a:rPr lang="en-US" sz="1200" b="0" i="0" u="none" strike="noStrike" cap="none" dirty="0">
                          <a:solidFill>
                            <a:srgbClr val="000000"/>
                          </a:solidFill>
                          <a:latin typeface="Calibri"/>
                          <a:ea typeface="Calibri"/>
                          <a:cs typeface="Calibri"/>
                          <a:sym typeface="Calibri"/>
                        </a:rPr>
                        <a:t> (==)</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Devuelve  </a:t>
                      </a:r>
                      <a:r>
                        <a:rPr lang="en-US" sz="1200" b="1" i="0" u="none" strike="noStrike" cap="none">
                          <a:solidFill>
                            <a:srgbClr val="000000"/>
                          </a:solidFill>
                          <a:latin typeface="Calibri"/>
                          <a:ea typeface="Calibri"/>
                          <a:cs typeface="Calibri"/>
                          <a:sym typeface="Calibri"/>
                        </a:rPr>
                        <a:t>Verdadero (true) </a:t>
                      </a:r>
                      <a:r>
                        <a:rPr lang="en-US" sz="1200" b="0" i="0" u="none" strike="noStrike" cap="none">
                          <a:solidFill>
                            <a:srgbClr val="000000"/>
                          </a:solidFill>
                          <a:latin typeface="Calibri"/>
                          <a:ea typeface="Calibri"/>
                          <a:cs typeface="Calibri"/>
                          <a:sym typeface="Calibri"/>
                        </a:rPr>
                        <a:t>si ambos operandos son iguales.</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3 == var1</a:t>
                      </a:r>
                      <a:endParaRPr sz="1200"/>
                    </a:p>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"3" == var1</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69120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dirty="0" err="1">
                          <a:solidFill>
                            <a:srgbClr val="387894"/>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Desigualdad</a:t>
                      </a:r>
                      <a:r>
                        <a:rPr lang="en-US" sz="1200" b="0" i="0" u="none" strike="noStrike" cap="none" dirty="0">
                          <a:solidFill>
                            <a:srgbClr val="000000"/>
                          </a:solidFill>
                          <a:latin typeface="Calibri"/>
                          <a:ea typeface="Calibri"/>
                          <a:cs typeface="Calibri"/>
                          <a:sym typeface="Calibri"/>
                        </a:rPr>
                        <a: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err="1">
                          <a:solidFill>
                            <a:srgbClr val="000000"/>
                          </a:solidFill>
                          <a:latin typeface="Calibri"/>
                          <a:ea typeface="Calibri"/>
                          <a:cs typeface="Calibri"/>
                          <a:sym typeface="Calibri"/>
                        </a:rPr>
                        <a:t>Devuelve</a:t>
                      </a:r>
                      <a:r>
                        <a:rPr lang="en-US" sz="1200" b="0" i="0" u="none" strike="noStrike" cap="none" dirty="0">
                          <a:solidFill>
                            <a:srgbClr val="000000"/>
                          </a:solidFill>
                          <a:latin typeface="Calibri"/>
                          <a:ea typeface="Calibri"/>
                          <a:cs typeface="Calibri"/>
                          <a:sym typeface="Calibri"/>
                        </a:rPr>
                        <a:t> </a:t>
                      </a:r>
                      <a:r>
                        <a:rPr lang="en-US" sz="1200" b="1" i="0" u="none" strike="noStrike" cap="none" dirty="0" err="1">
                          <a:solidFill>
                            <a:srgbClr val="000000"/>
                          </a:solidFill>
                          <a:latin typeface="Calibri"/>
                          <a:ea typeface="Calibri"/>
                          <a:cs typeface="Calibri"/>
                          <a:sym typeface="Calibri"/>
                        </a:rPr>
                        <a:t>Verdadero</a:t>
                      </a:r>
                      <a:r>
                        <a:rPr lang="en-US" sz="1200" b="1" i="0" u="none" strike="noStrike" cap="none" dirty="0">
                          <a:solidFill>
                            <a:srgbClr val="000000"/>
                          </a:solidFill>
                          <a:latin typeface="Calibri"/>
                          <a:ea typeface="Calibri"/>
                          <a:cs typeface="Calibri"/>
                          <a:sym typeface="Calibri"/>
                        </a:rPr>
                        <a:t> (true)</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si</a:t>
                      </a:r>
                      <a:r>
                        <a:rPr lang="en-US" sz="1200" b="0" i="0" u="none" strike="noStrike" cap="none" dirty="0">
                          <a:solidFill>
                            <a:srgbClr val="000000"/>
                          </a:solidFill>
                          <a:latin typeface="Calibri"/>
                          <a:ea typeface="Calibri"/>
                          <a:cs typeface="Calibri"/>
                          <a:sym typeface="Calibri"/>
                        </a:rPr>
                        <a:t> ambos </a:t>
                      </a:r>
                      <a:r>
                        <a:rPr lang="en-US" sz="1200" b="0" i="0" u="none" strike="noStrike" cap="none" dirty="0" err="1">
                          <a:solidFill>
                            <a:srgbClr val="000000"/>
                          </a:solidFill>
                          <a:latin typeface="Calibri"/>
                          <a:ea typeface="Calibri"/>
                          <a:cs typeface="Calibri"/>
                          <a:sym typeface="Calibri"/>
                        </a:rPr>
                        <a:t>operandos</a:t>
                      </a:r>
                      <a:r>
                        <a:rPr lang="en-US" sz="1200" b="0" i="0" u="none" strike="noStrike" cap="none" dirty="0">
                          <a:solidFill>
                            <a:srgbClr val="000000"/>
                          </a:solidFill>
                          <a:latin typeface="Calibri"/>
                          <a:ea typeface="Calibri"/>
                          <a:cs typeface="Calibri"/>
                          <a:sym typeface="Calibri"/>
                        </a:rPr>
                        <a:t> no son </a:t>
                      </a:r>
                      <a:r>
                        <a:rPr lang="en-US" sz="1200" b="0" i="0" u="none" strike="noStrike" cap="none" dirty="0" err="1">
                          <a:solidFill>
                            <a:srgbClr val="000000"/>
                          </a:solidFill>
                          <a:latin typeface="Calibri"/>
                          <a:ea typeface="Calibri"/>
                          <a:cs typeface="Calibri"/>
                          <a:sym typeface="Calibri"/>
                        </a:rPr>
                        <a:t>iguales</a:t>
                      </a:r>
                      <a:r>
                        <a:rPr lang="en-US" sz="1200" b="0" i="0" u="none" strike="noStrike" cap="none" dirty="0">
                          <a:solidFill>
                            <a:srgbClr val="000000"/>
                          </a:solidFill>
                          <a:latin typeface="Calibri"/>
                          <a:ea typeface="Calibri"/>
                          <a:cs typeface="Calibri"/>
                          <a:sym typeface="Calibri"/>
                        </a:rPr>
                        <a: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var1 != 4</a:t>
                      </a:r>
                      <a:br>
                        <a:rPr lang="en-US" sz="1200" b="0" i="0" u="none" strike="noStrike" cap="none" dirty="0">
                          <a:solidFill>
                            <a:srgbClr val="000000"/>
                          </a:solidFill>
                          <a:latin typeface="Calibri"/>
                          <a:ea typeface="Calibri"/>
                          <a:cs typeface="Calibri"/>
                          <a:sym typeface="Calibri"/>
                        </a:rPr>
                      </a:br>
                      <a:r>
                        <a:rPr lang="en-US" sz="1200" b="0" i="0" u="none" strike="noStrike" cap="none" dirty="0">
                          <a:solidFill>
                            <a:srgbClr val="000000"/>
                          </a:solidFill>
                          <a:latin typeface="Calibri"/>
                          <a:ea typeface="Calibri"/>
                          <a:cs typeface="Calibri"/>
                          <a:sym typeface="Calibri"/>
                        </a:rPr>
                        <a:t>var2 != "3"</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84359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a:solidFill>
                            <a:srgbClr val="387894"/>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Mayor que</a:t>
                      </a:r>
                      <a:r>
                        <a:rPr lang="en-US" sz="1200" b="0" i="0" u="none" strike="noStrike" cap="none">
                          <a:solidFill>
                            <a:srgbClr val="000000"/>
                          </a:solidFill>
                          <a:latin typeface="Calibri"/>
                          <a:ea typeface="Calibri"/>
                          <a:cs typeface="Calibri"/>
                          <a:sym typeface="Calibri"/>
                        </a:rPr>
                        <a:t> (&gt;)</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err="1">
                          <a:solidFill>
                            <a:srgbClr val="000000"/>
                          </a:solidFill>
                          <a:latin typeface="Calibri"/>
                          <a:ea typeface="Calibri"/>
                          <a:cs typeface="Calibri"/>
                          <a:sym typeface="Calibri"/>
                        </a:rPr>
                        <a:t>Devuelve</a:t>
                      </a:r>
                      <a:r>
                        <a:rPr lang="en-US" sz="1200" b="0" i="0" u="none" strike="noStrike" cap="none" dirty="0">
                          <a:solidFill>
                            <a:srgbClr val="000000"/>
                          </a:solidFill>
                          <a:latin typeface="Calibri"/>
                          <a:ea typeface="Calibri"/>
                          <a:cs typeface="Calibri"/>
                          <a:sym typeface="Calibri"/>
                        </a:rPr>
                        <a:t> </a:t>
                      </a:r>
                      <a:r>
                        <a:rPr lang="en-US" sz="1200" b="1" i="0" u="none" strike="noStrike" cap="none" dirty="0" err="1">
                          <a:solidFill>
                            <a:srgbClr val="000000"/>
                          </a:solidFill>
                          <a:latin typeface="Calibri"/>
                          <a:ea typeface="Calibri"/>
                          <a:cs typeface="Calibri"/>
                          <a:sym typeface="Calibri"/>
                        </a:rPr>
                        <a:t>Verdadero</a:t>
                      </a:r>
                      <a:r>
                        <a:rPr lang="en-US" sz="1200" b="1" i="0" u="none" strike="noStrike" cap="none" dirty="0">
                          <a:solidFill>
                            <a:srgbClr val="000000"/>
                          </a:solidFill>
                          <a:latin typeface="Calibri"/>
                          <a:ea typeface="Calibri"/>
                          <a:cs typeface="Calibri"/>
                          <a:sym typeface="Calibri"/>
                        </a:rPr>
                        <a:t> (true)</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si</a:t>
                      </a:r>
                      <a:r>
                        <a:rPr lang="en-US" sz="1200" b="0" i="0" u="none" strike="noStrike" cap="none" dirty="0">
                          <a:solidFill>
                            <a:srgbClr val="000000"/>
                          </a:solidFill>
                          <a:latin typeface="Calibri"/>
                          <a:ea typeface="Calibri"/>
                          <a:cs typeface="Calibri"/>
                          <a:sym typeface="Calibri"/>
                        </a:rPr>
                        <a:t> el operando de la </a:t>
                      </a:r>
                      <a:r>
                        <a:rPr lang="en-US" sz="1200" b="0" i="0" u="none" strike="noStrike" cap="none" dirty="0" err="1">
                          <a:solidFill>
                            <a:srgbClr val="000000"/>
                          </a:solidFill>
                          <a:latin typeface="Calibri"/>
                          <a:ea typeface="Calibri"/>
                          <a:cs typeface="Calibri"/>
                          <a:sym typeface="Calibri"/>
                        </a:rPr>
                        <a:t>izquierda</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es</a:t>
                      </a:r>
                      <a:r>
                        <a:rPr lang="en-US" sz="1200" b="0" i="0" u="none" strike="noStrike" cap="none" dirty="0">
                          <a:solidFill>
                            <a:srgbClr val="000000"/>
                          </a:solidFill>
                          <a:latin typeface="Calibri"/>
                          <a:ea typeface="Calibri"/>
                          <a:cs typeface="Calibri"/>
                          <a:sym typeface="Calibri"/>
                        </a:rPr>
                        <a:t> mayor que el operando de la </a:t>
                      </a:r>
                      <a:r>
                        <a:rPr lang="en-US" sz="1200" b="0" i="0" u="none" strike="noStrike" cap="none" dirty="0" err="1">
                          <a:solidFill>
                            <a:srgbClr val="000000"/>
                          </a:solidFill>
                          <a:latin typeface="Calibri"/>
                          <a:ea typeface="Calibri"/>
                          <a:cs typeface="Calibri"/>
                          <a:sym typeface="Calibri"/>
                        </a:rPr>
                        <a:t>derecha</a:t>
                      </a:r>
                      <a:r>
                        <a:rPr lang="en-US" sz="1200" b="0" i="0" u="none" strike="noStrike" cap="none" dirty="0">
                          <a:solidFill>
                            <a:srgbClr val="000000"/>
                          </a:solidFill>
                          <a:latin typeface="Calibri"/>
                          <a:ea typeface="Calibri"/>
                          <a:cs typeface="Calibri"/>
                          <a:sym typeface="Calibri"/>
                        </a:rPr>
                        <a: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var2 &gt; var1</a:t>
                      </a:r>
                      <a:br>
                        <a:rPr lang="en-US" sz="1200" b="0" i="0" u="none" strike="noStrike" cap="none" dirty="0">
                          <a:solidFill>
                            <a:srgbClr val="000000"/>
                          </a:solidFill>
                          <a:latin typeface="Calibri"/>
                          <a:ea typeface="Calibri"/>
                          <a:cs typeface="Calibri"/>
                          <a:sym typeface="Calibri"/>
                        </a:rPr>
                      </a:br>
                      <a:r>
                        <a:rPr lang="en-US" sz="1200" b="0" i="0" u="none" strike="noStrike" cap="none" dirty="0">
                          <a:solidFill>
                            <a:srgbClr val="000000"/>
                          </a:solidFill>
                          <a:latin typeface="Calibri"/>
                          <a:ea typeface="Calibri"/>
                          <a:cs typeface="Calibri"/>
                          <a:sym typeface="Calibri"/>
                        </a:rPr>
                        <a:t>"12" &gt; var1</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84359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a:solidFill>
                            <a:srgbClr val="387894"/>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Mayor o igual que</a:t>
                      </a:r>
                      <a:r>
                        <a:rPr lang="en-US" sz="1200" b="0" i="0" u="none" strike="noStrike" cap="none">
                          <a:solidFill>
                            <a:srgbClr val="000000"/>
                          </a:solidFill>
                          <a:latin typeface="Calibri"/>
                          <a:ea typeface="Calibri"/>
                          <a:cs typeface="Calibri"/>
                          <a:sym typeface="Calibri"/>
                        </a:rPr>
                        <a:t> (&gt;=)</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err="1">
                          <a:solidFill>
                            <a:srgbClr val="000000"/>
                          </a:solidFill>
                          <a:latin typeface="Calibri"/>
                          <a:ea typeface="Calibri"/>
                          <a:cs typeface="Calibri"/>
                          <a:sym typeface="Calibri"/>
                        </a:rPr>
                        <a:t>Devuelve</a:t>
                      </a:r>
                      <a:r>
                        <a:rPr lang="en-US" sz="1200" b="0" i="0" u="none" strike="noStrike" cap="none" dirty="0">
                          <a:solidFill>
                            <a:srgbClr val="000000"/>
                          </a:solidFill>
                          <a:latin typeface="Calibri"/>
                          <a:ea typeface="Calibri"/>
                          <a:cs typeface="Calibri"/>
                          <a:sym typeface="Calibri"/>
                        </a:rPr>
                        <a:t> </a:t>
                      </a:r>
                      <a:r>
                        <a:rPr lang="en-US" sz="1200" b="1" i="0" u="none" strike="noStrike" cap="none" dirty="0" err="1">
                          <a:solidFill>
                            <a:srgbClr val="000000"/>
                          </a:solidFill>
                          <a:latin typeface="Calibri"/>
                          <a:ea typeface="Calibri"/>
                          <a:cs typeface="Calibri"/>
                          <a:sym typeface="Calibri"/>
                        </a:rPr>
                        <a:t>Verdadero</a:t>
                      </a:r>
                      <a:r>
                        <a:rPr lang="en-US" sz="1200" b="1" i="0" u="none" strike="noStrike" cap="none" dirty="0">
                          <a:solidFill>
                            <a:srgbClr val="000000"/>
                          </a:solidFill>
                          <a:latin typeface="Calibri"/>
                          <a:ea typeface="Calibri"/>
                          <a:cs typeface="Calibri"/>
                          <a:sym typeface="Calibri"/>
                        </a:rPr>
                        <a:t> (true)</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si</a:t>
                      </a:r>
                      <a:r>
                        <a:rPr lang="en-US" sz="1200" b="0" i="0" u="none" strike="noStrike" cap="none" dirty="0">
                          <a:solidFill>
                            <a:srgbClr val="000000"/>
                          </a:solidFill>
                          <a:latin typeface="Calibri"/>
                          <a:ea typeface="Calibri"/>
                          <a:cs typeface="Calibri"/>
                          <a:sym typeface="Calibri"/>
                        </a:rPr>
                        <a:t> el operando de la </a:t>
                      </a:r>
                      <a:r>
                        <a:rPr lang="en-US" sz="1200" b="0" i="0" u="none" strike="noStrike" cap="none" dirty="0" err="1">
                          <a:solidFill>
                            <a:srgbClr val="000000"/>
                          </a:solidFill>
                          <a:latin typeface="Calibri"/>
                          <a:ea typeface="Calibri"/>
                          <a:cs typeface="Calibri"/>
                          <a:sym typeface="Calibri"/>
                        </a:rPr>
                        <a:t>izquierda</a:t>
                      </a:r>
                      <a:r>
                        <a:rPr lang="en-US" sz="1200" b="0" i="0" u="none" strike="noStrike" cap="none" dirty="0">
                          <a:solidFill>
                            <a:srgbClr val="000000"/>
                          </a:solidFill>
                          <a:latin typeface="Calibri"/>
                          <a:ea typeface="Calibri"/>
                          <a:cs typeface="Calibri"/>
                          <a:sym typeface="Calibri"/>
                        </a:rPr>
                        <a:t> </a:t>
                      </a:r>
                      <a:r>
                        <a:rPr lang="en-US" sz="1200" b="0" i="0" u="none" strike="noStrike" cap="none" dirty="0" err="1">
                          <a:solidFill>
                            <a:srgbClr val="000000"/>
                          </a:solidFill>
                          <a:latin typeface="Calibri"/>
                          <a:ea typeface="Calibri"/>
                          <a:cs typeface="Calibri"/>
                          <a:sym typeface="Calibri"/>
                        </a:rPr>
                        <a:t>es</a:t>
                      </a:r>
                      <a:r>
                        <a:rPr lang="en-US" sz="1200" b="0" i="0" u="none" strike="noStrike" cap="none" dirty="0">
                          <a:solidFill>
                            <a:srgbClr val="000000"/>
                          </a:solidFill>
                          <a:latin typeface="Calibri"/>
                          <a:ea typeface="Calibri"/>
                          <a:cs typeface="Calibri"/>
                          <a:sym typeface="Calibri"/>
                        </a:rPr>
                        <a:t> mayor o </a:t>
                      </a:r>
                      <a:r>
                        <a:rPr lang="en-US" sz="1200" b="0" i="0" u="none" strike="noStrike" cap="none" dirty="0" err="1">
                          <a:solidFill>
                            <a:srgbClr val="000000"/>
                          </a:solidFill>
                          <a:latin typeface="Calibri"/>
                          <a:ea typeface="Calibri"/>
                          <a:cs typeface="Calibri"/>
                          <a:sym typeface="Calibri"/>
                        </a:rPr>
                        <a:t>igual</a:t>
                      </a:r>
                      <a:r>
                        <a:rPr lang="en-US" sz="1200" b="0" i="0" u="none" strike="noStrike" cap="none" dirty="0">
                          <a:solidFill>
                            <a:srgbClr val="000000"/>
                          </a:solidFill>
                          <a:latin typeface="Calibri"/>
                          <a:ea typeface="Calibri"/>
                          <a:cs typeface="Calibri"/>
                          <a:sym typeface="Calibri"/>
                        </a:rPr>
                        <a:t> que el operando de la </a:t>
                      </a:r>
                      <a:r>
                        <a:rPr lang="en-US" sz="1200" b="0" i="0" u="none" strike="noStrike" cap="none" dirty="0" err="1">
                          <a:solidFill>
                            <a:srgbClr val="000000"/>
                          </a:solidFill>
                          <a:latin typeface="Calibri"/>
                          <a:ea typeface="Calibri"/>
                          <a:cs typeface="Calibri"/>
                          <a:sym typeface="Calibri"/>
                        </a:rPr>
                        <a:t>derecha</a:t>
                      </a:r>
                      <a:r>
                        <a:rPr lang="en-US" sz="1200" b="0" i="0" u="none" strike="noStrike" cap="none" dirty="0">
                          <a:solidFill>
                            <a:srgbClr val="000000"/>
                          </a:solidFill>
                          <a:latin typeface="Calibri"/>
                          <a:ea typeface="Calibri"/>
                          <a:cs typeface="Calibri"/>
                          <a:sym typeface="Calibri"/>
                        </a:rPr>
                        <a: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var2 &gt;= var1</a:t>
                      </a:r>
                      <a:br>
                        <a:rPr lang="en-US" sz="1200" b="0" i="0" u="none" strike="noStrike" cap="none" dirty="0">
                          <a:solidFill>
                            <a:srgbClr val="000000"/>
                          </a:solidFill>
                          <a:latin typeface="Calibri"/>
                          <a:ea typeface="Calibri"/>
                          <a:cs typeface="Calibri"/>
                          <a:sym typeface="Calibri"/>
                        </a:rPr>
                      </a:br>
                      <a:r>
                        <a:rPr lang="en-US" sz="1200" b="0" i="0" u="none" strike="noStrike" cap="none" dirty="0" err="1">
                          <a:solidFill>
                            <a:srgbClr val="000000"/>
                          </a:solidFill>
                          <a:latin typeface="Calibri"/>
                          <a:ea typeface="Calibri"/>
                          <a:cs typeface="Calibri"/>
                          <a:sym typeface="Calibri"/>
                        </a:rPr>
                        <a:t>var1</a:t>
                      </a:r>
                      <a:r>
                        <a:rPr lang="en-US" sz="1200" b="0" i="0" u="none" strike="noStrike" cap="none" dirty="0">
                          <a:solidFill>
                            <a:srgbClr val="000000"/>
                          </a:solidFill>
                          <a:latin typeface="Calibri"/>
                          <a:ea typeface="Calibri"/>
                          <a:cs typeface="Calibri"/>
                          <a:sym typeface="Calibri"/>
                        </a:rPr>
                        <a:t> &gt;= 3</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84359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dirty="0" err="1">
                          <a:solidFill>
                            <a:srgbClr val="387894"/>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Menor</a:t>
                      </a:r>
                      <a:r>
                        <a:rPr lang="en-US" sz="1200" b="0" i="0" u="sng" strike="noStrike" cap="none" dirty="0">
                          <a:solidFill>
                            <a:srgbClr val="387894"/>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que</a:t>
                      </a:r>
                      <a:r>
                        <a:rPr lang="en-US" sz="1200" b="0" i="0" u="none" strike="noStrike" cap="none" dirty="0">
                          <a:solidFill>
                            <a:srgbClr val="000000"/>
                          </a:solidFill>
                          <a:latin typeface="Calibri"/>
                          <a:ea typeface="Calibri"/>
                          <a:cs typeface="Calibri"/>
                          <a:sym typeface="Calibri"/>
                        </a:rPr>
                        <a:t> (&lt;)</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Devuelve </a:t>
                      </a:r>
                      <a:r>
                        <a:rPr lang="en-US" sz="1200" b="1" i="0" u="none" strike="noStrike" cap="none">
                          <a:solidFill>
                            <a:srgbClr val="000000"/>
                          </a:solidFill>
                          <a:latin typeface="Calibri"/>
                          <a:ea typeface="Calibri"/>
                          <a:cs typeface="Calibri"/>
                          <a:sym typeface="Calibri"/>
                        </a:rPr>
                        <a:t>Verdadero (true)</a:t>
                      </a:r>
                      <a:r>
                        <a:rPr lang="en-US" sz="1200" b="0" i="0" u="none" strike="noStrike" cap="none">
                          <a:solidFill>
                            <a:srgbClr val="000000"/>
                          </a:solidFill>
                          <a:latin typeface="Calibri"/>
                          <a:ea typeface="Calibri"/>
                          <a:cs typeface="Calibri"/>
                          <a:sym typeface="Calibri"/>
                        </a:rPr>
                        <a:t> si el operando de la izquierda es menor que el operando de la derecha.</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var1 &lt; var2</a:t>
                      </a:r>
                      <a:br>
                        <a:rPr lang="en-US" sz="1200" b="0" i="0" u="none" strike="noStrike" cap="none" dirty="0">
                          <a:solidFill>
                            <a:srgbClr val="000000"/>
                          </a:solidFill>
                          <a:latin typeface="Calibri"/>
                          <a:ea typeface="Calibri"/>
                          <a:cs typeface="Calibri"/>
                          <a:sym typeface="Calibri"/>
                        </a:rPr>
                      </a:br>
                      <a:r>
                        <a:rPr lang="en-US" sz="1200" b="0" i="0" u="none" strike="noStrike" cap="none" dirty="0">
                          <a:solidFill>
                            <a:srgbClr val="000000"/>
                          </a:solidFill>
                          <a:latin typeface="Calibri"/>
                          <a:ea typeface="Calibri"/>
                          <a:cs typeface="Calibri"/>
                          <a:sym typeface="Calibri"/>
                        </a:rPr>
                        <a:t>"2" &lt; 12</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843590">
                <a:tc>
                  <a:txBody>
                    <a:bodyPr/>
                    <a:lstStyle/>
                    <a:p>
                      <a:pPr marL="0" marR="0" lvl="0" indent="0" algn="l" rtl="0">
                        <a:lnSpc>
                          <a:spcPct val="100000"/>
                        </a:lnSpc>
                        <a:spcBef>
                          <a:spcPts val="0"/>
                        </a:spcBef>
                        <a:spcAft>
                          <a:spcPts val="0"/>
                        </a:spcAft>
                        <a:buClr>
                          <a:srgbClr val="387894"/>
                        </a:buClr>
                        <a:buSzPts val="1400"/>
                        <a:buFont typeface="Calibri"/>
                        <a:buNone/>
                      </a:pPr>
                      <a:r>
                        <a:rPr lang="en-US" sz="1200" b="0" i="0" u="sng" strike="noStrike" cap="none">
                          <a:solidFill>
                            <a:srgbClr val="387894"/>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Menor o igual que</a:t>
                      </a:r>
                      <a:r>
                        <a:rPr lang="en-US" sz="1200" b="0" i="0" u="none" strike="noStrike" cap="none">
                          <a:solidFill>
                            <a:srgbClr val="000000"/>
                          </a:solidFill>
                          <a:latin typeface="Calibri"/>
                          <a:ea typeface="Calibri"/>
                          <a:cs typeface="Calibri"/>
                          <a:sym typeface="Calibri"/>
                        </a:rPr>
                        <a:t> (&lt;=)</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a:solidFill>
                            <a:srgbClr val="000000"/>
                          </a:solidFill>
                          <a:latin typeface="Calibri"/>
                          <a:ea typeface="Calibri"/>
                          <a:cs typeface="Calibri"/>
                          <a:sym typeface="Calibri"/>
                        </a:rPr>
                        <a:t>Devuelve </a:t>
                      </a:r>
                      <a:r>
                        <a:rPr lang="en-US" sz="1200" b="1" i="0" u="none" strike="noStrike" cap="none">
                          <a:solidFill>
                            <a:srgbClr val="000000"/>
                          </a:solidFill>
                          <a:latin typeface="Calibri"/>
                          <a:ea typeface="Calibri"/>
                          <a:cs typeface="Calibri"/>
                          <a:sym typeface="Calibri"/>
                        </a:rPr>
                        <a:t>Verdadero (true)</a:t>
                      </a:r>
                      <a:r>
                        <a:rPr lang="en-US" sz="1200" b="0" i="0" u="none" strike="noStrike" cap="none">
                          <a:solidFill>
                            <a:srgbClr val="000000"/>
                          </a:solidFill>
                          <a:latin typeface="Calibri"/>
                          <a:ea typeface="Calibri"/>
                          <a:cs typeface="Calibri"/>
                          <a:sym typeface="Calibri"/>
                        </a:rPr>
                        <a:t> si el operando de la izquierda es menor o igual que el operando de la derecha.</a:t>
                      </a:r>
                      <a:endParaRPr sz="120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200" b="0" i="0" u="none" strike="noStrike" cap="none" dirty="0">
                          <a:solidFill>
                            <a:srgbClr val="000000"/>
                          </a:solidFill>
                          <a:latin typeface="Calibri"/>
                          <a:ea typeface="Calibri"/>
                          <a:cs typeface="Calibri"/>
                          <a:sym typeface="Calibri"/>
                        </a:rPr>
                        <a:t>var1 &lt;= var2</a:t>
                      </a:r>
                      <a:br>
                        <a:rPr lang="en-US" sz="1200" b="0" i="0" u="none" strike="noStrike" cap="none" dirty="0">
                          <a:solidFill>
                            <a:srgbClr val="000000"/>
                          </a:solidFill>
                          <a:latin typeface="Calibri"/>
                          <a:ea typeface="Calibri"/>
                          <a:cs typeface="Calibri"/>
                          <a:sym typeface="Calibri"/>
                        </a:rPr>
                      </a:br>
                      <a:r>
                        <a:rPr lang="en-US" sz="1200" b="0" i="0" u="none" strike="noStrike" cap="none" dirty="0" err="1">
                          <a:solidFill>
                            <a:srgbClr val="000000"/>
                          </a:solidFill>
                          <a:latin typeface="Calibri"/>
                          <a:ea typeface="Calibri"/>
                          <a:cs typeface="Calibri"/>
                          <a:sym typeface="Calibri"/>
                        </a:rPr>
                        <a:t>var2</a:t>
                      </a:r>
                      <a:r>
                        <a:rPr lang="en-US" sz="1200" b="0" i="0" u="none" strike="noStrike" cap="none" dirty="0">
                          <a:solidFill>
                            <a:srgbClr val="000000"/>
                          </a:solidFill>
                          <a:latin typeface="Calibri"/>
                          <a:ea typeface="Calibri"/>
                          <a:cs typeface="Calibri"/>
                          <a:sym typeface="Calibri"/>
                        </a:rPr>
                        <a:t> &lt;= 5</a:t>
                      </a:r>
                      <a:endParaRPr sz="1200" dirty="0"/>
                    </a:p>
                  </a:txBody>
                  <a:tcPr marL="76200" marR="76200" marT="57150" marB="5715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27731692"/>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304;p31"/>
          <p:cNvSpPr txBox="1">
            <a:spLocks noGrp="1"/>
          </p:cNvSpPr>
          <p:nvPr>
            <p:ph type="title"/>
          </p:nvPr>
        </p:nvSpPr>
        <p:spPr>
          <a:xfrm rot="-5400000">
            <a:off x="-1897285" y="3885145"/>
            <a:ext cx="4951718" cy="861328"/>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200"/>
              <a:buFont typeface="Calibri"/>
              <a:buNone/>
            </a:pPr>
            <a:r>
              <a:rPr lang="en-US" sz="3200" b="0" i="0" u="none" dirty="0" err="1">
                <a:solidFill>
                  <a:schemeClr val="lt1"/>
                </a:solidFill>
                <a:latin typeface="Calibri"/>
                <a:ea typeface="Calibri"/>
                <a:cs typeface="Calibri"/>
                <a:sym typeface="Calibri"/>
              </a:rPr>
              <a:t>Estructuras</a:t>
            </a:r>
            <a:r>
              <a:rPr lang="en-US" sz="3200" b="0" i="0" u="none" dirty="0">
                <a:solidFill>
                  <a:schemeClr val="lt1"/>
                </a:solidFill>
                <a:latin typeface="Calibri"/>
                <a:ea typeface="Calibri"/>
                <a:cs typeface="Calibri"/>
                <a:sym typeface="Calibri"/>
              </a:rPr>
              <a:t> </a:t>
            </a:r>
            <a:r>
              <a:rPr lang="en-US" sz="3200" b="0" i="0" u="none" dirty="0" err="1">
                <a:solidFill>
                  <a:schemeClr val="lt1"/>
                </a:solidFill>
                <a:latin typeface="Calibri"/>
                <a:ea typeface="Calibri"/>
                <a:cs typeface="Calibri"/>
                <a:sym typeface="Calibri"/>
              </a:rPr>
              <a:t>condicionales</a:t>
            </a:r>
            <a:r>
              <a:rPr lang="en-US" sz="3200" b="0" i="0" u="none" dirty="0">
                <a:solidFill>
                  <a:schemeClr val="lt1"/>
                </a:solidFill>
                <a:latin typeface="Calibri"/>
                <a:ea typeface="Calibri"/>
                <a:cs typeface="Calibri"/>
                <a:sym typeface="Calibri"/>
              </a:rPr>
              <a:t> – </a:t>
            </a:r>
            <a:r>
              <a:rPr lang="en-US" sz="3200" b="0" i="0" u="none" dirty="0" err="1">
                <a:solidFill>
                  <a:schemeClr val="lt1"/>
                </a:solidFill>
                <a:latin typeface="Calibri"/>
                <a:ea typeface="Calibri"/>
                <a:cs typeface="Calibri"/>
                <a:sym typeface="Calibri"/>
              </a:rPr>
              <a:t>Condición</a:t>
            </a:r>
            <a:r>
              <a:rPr lang="en-US" sz="3200" b="0" i="0" u="none" dirty="0">
                <a:solidFill>
                  <a:schemeClr val="lt1"/>
                </a:solidFill>
                <a:latin typeface="Calibri"/>
                <a:ea typeface="Calibri"/>
                <a:cs typeface="Calibri"/>
                <a:sym typeface="Calibri"/>
              </a:rPr>
              <a:t> Simple (</a:t>
            </a:r>
            <a:r>
              <a:rPr lang="en-US" sz="3200" b="1" i="0" u="none" dirty="0">
                <a:solidFill>
                  <a:schemeClr val="lt1"/>
                </a:solidFill>
                <a:latin typeface="Calibri"/>
                <a:ea typeface="Calibri"/>
                <a:cs typeface="Calibri"/>
                <a:sym typeface="Calibri"/>
              </a:rPr>
              <a:t>if</a:t>
            </a:r>
            <a:r>
              <a:rPr lang="en-US" sz="3200" b="0" i="0" u="none" dirty="0">
                <a:solidFill>
                  <a:schemeClr val="lt1"/>
                </a:solidFill>
                <a:latin typeface="Calibri"/>
                <a:ea typeface="Calibri"/>
                <a:cs typeface="Calibri"/>
                <a:sym typeface="Calibri"/>
              </a:rPr>
              <a:t>)</a:t>
            </a:r>
            <a:endParaRPr dirty="0"/>
          </a:p>
        </p:txBody>
      </p:sp>
      <p:sp>
        <p:nvSpPr>
          <p:cNvPr id="8" name="Google Shape;305;p31"/>
          <p:cNvSpPr txBox="1">
            <a:spLocks noGrp="1"/>
          </p:cNvSpPr>
          <p:nvPr>
            <p:ph type="body" idx="1"/>
          </p:nvPr>
        </p:nvSpPr>
        <p:spPr>
          <a:xfrm>
            <a:off x="2235870" y="1958836"/>
            <a:ext cx="7632700" cy="483283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dirty="0" err="1">
                <a:solidFill>
                  <a:schemeClr val="dk1"/>
                </a:solidFill>
                <a:latin typeface="Calibri"/>
                <a:ea typeface="Calibri"/>
                <a:cs typeface="Calibri"/>
                <a:sym typeface="Calibri"/>
              </a:rPr>
              <a:t>Ejemplo</a:t>
            </a:r>
            <a:r>
              <a:rPr lang="en-US" sz="3200" b="0" i="0" u="none" dirty="0">
                <a:solidFill>
                  <a:schemeClr val="dk1"/>
                </a:solidFill>
                <a:latin typeface="Calibri"/>
                <a:ea typeface="Calibri"/>
                <a:cs typeface="Calibri"/>
                <a:sym typeface="Calibri"/>
              </a:rPr>
              <a:t>:</a:t>
            </a:r>
            <a:endParaRPr dirty="0"/>
          </a:p>
          <a:p>
            <a:pPr marL="342900" marR="0" lvl="0" indent="-342900" algn="l" rtl="0">
              <a:lnSpc>
                <a:spcPct val="100000"/>
              </a:lnSpc>
              <a:spcBef>
                <a:spcPts val="480"/>
              </a:spcBef>
              <a:spcAft>
                <a:spcPts val="0"/>
              </a:spcAft>
              <a:buClr>
                <a:schemeClr val="dk1"/>
              </a:buClr>
              <a:buSzPts val="2000"/>
              <a:buFont typeface="Arial"/>
              <a:buNone/>
            </a:pPr>
            <a:r>
              <a:rPr lang="en-US" sz="2000" b="0" i="0" u="none" dirty="0">
                <a:solidFill>
                  <a:schemeClr val="dk1"/>
                </a:solidFill>
                <a:latin typeface="Calibri"/>
                <a:ea typeface="Calibri"/>
                <a:cs typeface="Calibri"/>
                <a:sym typeface="Calibri"/>
              </a:rPr>
              <a:t>	</a:t>
            </a:r>
            <a:r>
              <a:rPr lang="en-US" sz="2400" b="1" i="0" u="none" dirty="0">
                <a:solidFill>
                  <a:srgbClr val="FF0000"/>
                </a:solidFill>
                <a:latin typeface="Calibri"/>
                <a:ea typeface="Calibri"/>
                <a:cs typeface="Calibri"/>
                <a:sym typeface="Calibri"/>
              </a:rPr>
              <a:t>if (</a:t>
            </a:r>
            <a:r>
              <a:rPr lang="en-US" sz="2400" b="1" i="0" u="none" dirty="0" err="1">
                <a:solidFill>
                  <a:srgbClr val="FF0000"/>
                </a:solidFill>
                <a:latin typeface="Calibri"/>
                <a:ea typeface="Calibri"/>
                <a:cs typeface="Calibri"/>
                <a:sym typeface="Calibri"/>
              </a:rPr>
              <a:t>edad_pepe</a:t>
            </a:r>
            <a:r>
              <a:rPr lang="en-US" sz="2400" b="1" i="0" u="none" dirty="0">
                <a:solidFill>
                  <a:srgbClr val="FF0000"/>
                </a:solidFill>
                <a:latin typeface="Calibri"/>
                <a:ea typeface="Calibri"/>
                <a:cs typeface="Calibri"/>
                <a:sym typeface="Calibri"/>
              </a:rPr>
              <a:t>&gt;=18)</a:t>
            </a:r>
            <a:endParaRPr dirty="0"/>
          </a:p>
          <a:p>
            <a:pPr marL="342900" marR="0" lvl="0" indent="-342900" algn="l" rtl="0">
              <a:lnSpc>
                <a:spcPct val="100000"/>
              </a:lnSpc>
              <a:spcBef>
                <a:spcPts val="480"/>
              </a:spcBef>
              <a:spcAft>
                <a:spcPts val="0"/>
              </a:spcAft>
              <a:buClr>
                <a:srgbClr val="FF0000"/>
              </a:buClr>
              <a:buSzPts val="2400"/>
              <a:buFont typeface="Arial"/>
              <a:buNone/>
            </a:pPr>
            <a:r>
              <a:rPr lang="en-US" sz="2400" b="1" i="0" u="none" dirty="0">
                <a:solidFill>
                  <a:srgbClr val="FF0000"/>
                </a:solidFill>
                <a:latin typeface="Calibri"/>
                <a:ea typeface="Calibri"/>
                <a:cs typeface="Calibri"/>
                <a:sym typeface="Calibri"/>
              </a:rPr>
              <a:t>		{ </a:t>
            </a:r>
            <a:endParaRPr dirty="0"/>
          </a:p>
          <a:p>
            <a:pPr marL="342900" marR="0" lvl="0" indent="-342900" algn="l" rtl="0">
              <a:lnSpc>
                <a:spcPct val="100000"/>
              </a:lnSpc>
              <a:spcBef>
                <a:spcPts val="480"/>
              </a:spcBef>
              <a:spcAft>
                <a:spcPts val="0"/>
              </a:spcAft>
              <a:buClr>
                <a:srgbClr val="FF0000"/>
              </a:buClr>
              <a:buSzPts val="2400"/>
              <a:buFont typeface="Arial"/>
              <a:buNone/>
            </a:pPr>
            <a:r>
              <a:rPr lang="en-US" sz="2400" b="1" i="0" u="none" dirty="0">
                <a:solidFill>
                  <a:srgbClr val="FF0000"/>
                </a:solidFill>
                <a:latin typeface="Calibri"/>
                <a:ea typeface="Calibri"/>
                <a:cs typeface="Calibri"/>
                <a:sym typeface="Calibri"/>
              </a:rPr>
              <a:t>		</a:t>
            </a:r>
            <a:r>
              <a:rPr lang="en-US" sz="2400" b="1" i="0" u="none" dirty="0" err="1">
                <a:solidFill>
                  <a:srgbClr val="FF0000"/>
                </a:solidFill>
                <a:latin typeface="Calibri"/>
                <a:ea typeface="Calibri"/>
                <a:cs typeface="Calibri"/>
                <a:sym typeface="Calibri"/>
              </a:rPr>
              <a:t>document.write</a:t>
            </a:r>
            <a:r>
              <a:rPr lang="en-US" sz="2400" b="1" i="0" u="none" dirty="0">
                <a:solidFill>
                  <a:srgbClr val="FF0000"/>
                </a:solidFill>
                <a:latin typeface="Calibri"/>
                <a:ea typeface="Calibri"/>
                <a:cs typeface="Calibri"/>
                <a:sym typeface="Calibri"/>
              </a:rPr>
              <a:t>(“Pepe </a:t>
            </a:r>
            <a:r>
              <a:rPr lang="en-US" sz="2400" b="1" i="0" u="none" dirty="0" err="1">
                <a:solidFill>
                  <a:srgbClr val="FF0000"/>
                </a:solidFill>
                <a:latin typeface="Calibri"/>
                <a:ea typeface="Calibri"/>
                <a:cs typeface="Calibri"/>
                <a:sym typeface="Calibri"/>
              </a:rPr>
              <a:t>es</a:t>
            </a:r>
            <a:r>
              <a:rPr lang="en-US" sz="2400" b="1" i="0" u="none" dirty="0">
                <a:solidFill>
                  <a:srgbClr val="FF0000"/>
                </a:solidFill>
                <a:latin typeface="Calibri"/>
                <a:ea typeface="Calibri"/>
                <a:cs typeface="Calibri"/>
                <a:sym typeface="Calibri"/>
              </a:rPr>
              <a:t> </a:t>
            </a:r>
            <a:r>
              <a:rPr lang="en-US" sz="2400" b="1" i="0" u="none" dirty="0" err="1">
                <a:solidFill>
                  <a:srgbClr val="FF0000"/>
                </a:solidFill>
                <a:latin typeface="Calibri"/>
                <a:ea typeface="Calibri"/>
                <a:cs typeface="Calibri"/>
                <a:sym typeface="Calibri"/>
              </a:rPr>
              <a:t>adulto</a:t>
            </a:r>
            <a:r>
              <a:rPr lang="en-US" sz="2400" b="1" i="0" u="none" dirty="0">
                <a:solidFill>
                  <a:srgbClr val="FF0000"/>
                </a:solidFill>
                <a:latin typeface="Calibri"/>
                <a:ea typeface="Calibri"/>
                <a:cs typeface="Calibri"/>
                <a:sym typeface="Calibri"/>
              </a:rPr>
              <a:t>"); </a:t>
            </a:r>
            <a:endParaRPr dirty="0"/>
          </a:p>
          <a:p>
            <a:pPr marL="342900" marR="0" lvl="0" indent="-342900" algn="l" rtl="0">
              <a:lnSpc>
                <a:spcPct val="100000"/>
              </a:lnSpc>
              <a:spcBef>
                <a:spcPts val="480"/>
              </a:spcBef>
              <a:spcAft>
                <a:spcPts val="0"/>
              </a:spcAft>
              <a:buClr>
                <a:srgbClr val="FF0000"/>
              </a:buClr>
              <a:buSzPts val="2400"/>
              <a:buFont typeface="Arial"/>
              <a:buNone/>
            </a:pPr>
            <a:r>
              <a:rPr lang="en-US" sz="2400" b="1" i="0" u="none" dirty="0">
                <a:solidFill>
                  <a:srgbClr val="FF0000"/>
                </a:solidFill>
                <a:latin typeface="Calibri"/>
                <a:ea typeface="Calibri"/>
                <a:cs typeface="Calibri"/>
                <a:sym typeface="Calibri"/>
              </a:rPr>
              <a:t>		} </a:t>
            </a:r>
            <a:endParaRPr dirty="0"/>
          </a:p>
          <a:p>
            <a:pPr marL="342900" marR="0" lvl="0" indent="-342900" algn="l" rtl="0">
              <a:lnSpc>
                <a:spcPct val="100000"/>
              </a:lnSpc>
              <a:spcBef>
                <a:spcPts val="480"/>
              </a:spcBef>
              <a:spcAft>
                <a:spcPts val="0"/>
              </a:spcAft>
              <a:buClr>
                <a:srgbClr val="FF0000"/>
              </a:buClr>
              <a:buSzPts val="2400"/>
              <a:buFont typeface="Arial"/>
              <a:buNone/>
            </a:pPr>
            <a:r>
              <a:rPr lang="en-US" sz="2400" b="1" i="0" u="none" dirty="0">
                <a:solidFill>
                  <a:srgbClr val="FF0000"/>
                </a:solidFill>
                <a:latin typeface="Calibri"/>
                <a:ea typeface="Calibri"/>
                <a:cs typeface="Calibri"/>
                <a:sym typeface="Calibri"/>
              </a:rPr>
              <a:t>	else </a:t>
            </a:r>
            <a:endParaRPr dirty="0"/>
          </a:p>
          <a:p>
            <a:pPr marL="342900" marR="0" lvl="0" indent="-342900" algn="l" rtl="0">
              <a:lnSpc>
                <a:spcPct val="100000"/>
              </a:lnSpc>
              <a:spcBef>
                <a:spcPts val="480"/>
              </a:spcBef>
              <a:spcAft>
                <a:spcPts val="0"/>
              </a:spcAft>
              <a:buClr>
                <a:srgbClr val="FF0000"/>
              </a:buClr>
              <a:buSzPts val="2400"/>
              <a:buFont typeface="Arial"/>
              <a:buNone/>
            </a:pPr>
            <a:r>
              <a:rPr lang="en-US" sz="2400" b="1" i="0" u="none" dirty="0">
                <a:solidFill>
                  <a:srgbClr val="FF0000"/>
                </a:solidFill>
                <a:latin typeface="Calibri"/>
                <a:ea typeface="Calibri"/>
                <a:cs typeface="Calibri"/>
                <a:sym typeface="Calibri"/>
              </a:rPr>
              <a:t>		{ </a:t>
            </a:r>
            <a:endParaRPr dirty="0"/>
          </a:p>
          <a:p>
            <a:pPr marL="342900" marR="0" lvl="0" indent="-342900" algn="l" rtl="0">
              <a:lnSpc>
                <a:spcPct val="100000"/>
              </a:lnSpc>
              <a:spcBef>
                <a:spcPts val="480"/>
              </a:spcBef>
              <a:spcAft>
                <a:spcPts val="0"/>
              </a:spcAft>
              <a:buClr>
                <a:srgbClr val="FF0000"/>
              </a:buClr>
              <a:buSzPts val="2400"/>
              <a:buFont typeface="Arial"/>
              <a:buNone/>
            </a:pPr>
            <a:r>
              <a:rPr lang="en-US" sz="2400" b="1" i="0" u="none" dirty="0">
                <a:solidFill>
                  <a:srgbClr val="FF0000"/>
                </a:solidFill>
                <a:latin typeface="Calibri"/>
                <a:ea typeface="Calibri"/>
                <a:cs typeface="Calibri"/>
                <a:sym typeface="Calibri"/>
              </a:rPr>
              <a:t>		</a:t>
            </a:r>
            <a:r>
              <a:rPr lang="en-US" sz="2400" b="1" i="0" u="none" dirty="0" err="1">
                <a:solidFill>
                  <a:srgbClr val="FF0000"/>
                </a:solidFill>
                <a:latin typeface="Calibri"/>
                <a:ea typeface="Calibri"/>
                <a:cs typeface="Calibri"/>
                <a:sym typeface="Calibri"/>
              </a:rPr>
              <a:t>docuent.write</a:t>
            </a:r>
            <a:r>
              <a:rPr lang="en-US" sz="2400" b="1" i="0" u="none" dirty="0">
                <a:solidFill>
                  <a:srgbClr val="FF0000"/>
                </a:solidFill>
                <a:latin typeface="Calibri"/>
                <a:ea typeface="Calibri"/>
                <a:cs typeface="Calibri"/>
                <a:sym typeface="Calibri"/>
              </a:rPr>
              <a:t>(“Pepe no </a:t>
            </a:r>
            <a:r>
              <a:rPr lang="en-US" sz="2400" b="1" i="0" u="none" dirty="0" err="1">
                <a:solidFill>
                  <a:srgbClr val="FF0000"/>
                </a:solidFill>
                <a:latin typeface="Calibri"/>
                <a:ea typeface="Calibri"/>
                <a:cs typeface="Calibri"/>
                <a:sym typeface="Calibri"/>
              </a:rPr>
              <a:t>es</a:t>
            </a:r>
            <a:r>
              <a:rPr lang="en-US" sz="2400" b="1" i="0" u="none" dirty="0">
                <a:solidFill>
                  <a:srgbClr val="FF0000"/>
                </a:solidFill>
                <a:latin typeface="Calibri"/>
                <a:ea typeface="Calibri"/>
                <a:cs typeface="Calibri"/>
                <a:sym typeface="Calibri"/>
              </a:rPr>
              <a:t> </a:t>
            </a:r>
            <a:r>
              <a:rPr lang="en-US" sz="2400" b="1" i="0" u="none" dirty="0" err="1">
                <a:solidFill>
                  <a:srgbClr val="FF0000"/>
                </a:solidFill>
                <a:latin typeface="Calibri"/>
                <a:ea typeface="Calibri"/>
                <a:cs typeface="Calibri"/>
                <a:sym typeface="Calibri"/>
              </a:rPr>
              <a:t>adulto</a:t>
            </a:r>
            <a:r>
              <a:rPr lang="en-US" sz="2400" b="1" i="0" u="none" dirty="0">
                <a:solidFill>
                  <a:srgbClr val="FF0000"/>
                </a:solidFill>
                <a:latin typeface="Calibri"/>
                <a:ea typeface="Calibri"/>
                <a:cs typeface="Calibri"/>
                <a:sym typeface="Calibri"/>
              </a:rPr>
              <a:t>");</a:t>
            </a:r>
            <a:endParaRPr dirty="0"/>
          </a:p>
          <a:p>
            <a:pPr marL="342900" marR="0" lvl="0" indent="-342900" algn="l" rtl="0">
              <a:lnSpc>
                <a:spcPct val="100000"/>
              </a:lnSpc>
              <a:spcBef>
                <a:spcPts val="480"/>
              </a:spcBef>
              <a:spcAft>
                <a:spcPts val="0"/>
              </a:spcAft>
              <a:buClr>
                <a:srgbClr val="FF0000"/>
              </a:buClr>
              <a:buSzPts val="2400"/>
              <a:buFont typeface="Arial"/>
              <a:buNone/>
            </a:pPr>
            <a:r>
              <a:rPr lang="en-US" sz="2400" b="1" i="0" u="none" dirty="0">
                <a:solidFill>
                  <a:srgbClr val="FF0000"/>
                </a:solidFill>
                <a:latin typeface="Calibri"/>
                <a:ea typeface="Calibri"/>
                <a:cs typeface="Calibri"/>
                <a:sym typeface="Calibri"/>
              </a:rPr>
              <a:t>		 }</a:t>
            </a:r>
            <a:endParaRPr dirty="0"/>
          </a:p>
          <a:p>
            <a:pPr marL="342900" marR="0" lvl="0" indent="-342900" algn="l" rtl="0">
              <a:lnSpc>
                <a:spcPct val="100000"/>
              </a:lnSpc>
              <a:spcBef>
                <a:spcPts val="560"/>
              </a:spcBef>
              <a:spcAft>
                <a:spcPts val="0"/>
              </a:spcAft>
              <a:buClr>
                <a:schemeClr val="dk1"/>
              </a:buClr>
              <a:buSzPts val="2800"/>
              <a:buFont typeface="Arial"/>
              <a:buNone/>
            </a:pPr>
            <a:endParaRPr sz="2800" b="1" i="0" u="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43693699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a:t>JavaScript </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324;p34"/>
          <p:cNvSpPr txBox="1">
            <a:spLocks noGrp="1"/>
          </p:cNvSpPr>
          <p:nvPr>
            <p:ph type="title"/>
          </p:nvPr>
        </p:nvSpPr>
        <p:spPr>
          <a:xfrm rot="-5400000">
            <a:off x="-1837104" y="3827932"/>
            <a:ext cx="4907268" cy="953607"/>
          </a:xfrm>
          <a:prstGeom prst="rect">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4400"/>
              <a:buFont typeface="Calibri"/>
              <a:buNone/>
            </a:pPr>
            <a:r>
              <a:rPr lang="en-US" sz="3600" b="0" i="0" u="none" dirty="0" err="1">
                <a:solidFill>
                  <a:schemeClr val="lt1"/>
                </a:solidFill>
                <a:sym typeface="Calibri"/>
              </a:rPr>
              <a:t>Estructuras</a:t>
            </a:r>
            <a:r>
              <a:rPr lang="en-US" sz="3600" b="0" i="0" u="none" dirty="0">
                <a:solidFill>
                  <a:schemeClr val="lt1"/>
                </a:solidFill>
                <a:sym typeface="Calibri"/>
              </a:rPr>
              <a:t> </a:t>
            </a:r>
            <a:r>
              <a:rPr lang="en-US" sz="3600" b="0" i="0" u="none" dirty="0" err="1">
                <a:solidFill>
                  <a:schemeClr val="lt1"/>
                </a:solidFill>
                <a:sym typeface="Calibri"/>
              </a:rPr>
              <a:t>Repetitivas</a:t>
            </a:r>
            <a:endParaRPr sz="3600" dirty="0"/>
          </a:p>
        </p:txBody>
      </p:sp>
      <p:sp>
        <p:nvSpPr>
          <p:cNvPr id="8" name="Google Shape;325;p34"/>
          <p:cNvSpPr txBox="1">
            <a:spLocks noGrp="1"/>
          </p:cNvSpPr>
          <p:nvPr>
            <p:ph type="body" idx="1"/>
          </p:nvPr>
        </p:nvSpPr>
        <p:spPr>
          <a:xfrm>
            <a:off x="1237785" y="1997775"/>
            <a:ext cx="10346156" cy="476059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2400" b="0" i="0" u="none" dirty="0">
                <a:solidFill>
                  <a:schemeClr val="dk1"/>
                </a:solidFill>
                <a:sym typeface="Calibri"/>
              </a:rPr>
              <a:t>Las </a:t>
            </a:r>
            <a:r>
              <a:rPr lang="en-US" sz="2400" b="1" i="0" u="none" dirty="0" err="1">
                <a:solidFill>
                  <a:schemeClr val="dk1"/>
                </a:solidFill>
                <a:sym typeface="Calibri"/>
              </a:rPr>
              <a:t>estructuras</a:t>
            </a:r>
            <a:r>
              <a:rPr lang="en-US" sz="2400" b="1" i="0" u="none" dirty="0">
                <a:solidFill>
                  <a:schemeClr val="dk1"/>
                </a:solidFill>
                <a:sym typeface="Calibri"/>
              </a:rPr>
              <a:t> </a:t>
            </a:r>
            <a:r>
              <a:rPr lang="en-US" sz="2400" b="1" i="0" u="none" dirty="0" err="1">
                <a:solidFill>
                  <a:schemeClr val="dk1"/>
                </a:solidFill>
                <a:sym typeface="Calibri"/>
              </a:rPr>
              <a:t>repetitivas</a:t>
            </a:r>
            <a:r>
              <a:rPr lang="en-US" sz="2400" b="1" i="0" u="none" dirty="0">
                <a:solidFill>
                  <a:schemeClr val="dk1"/>
                </a:solidFill>
                <a:sym typeface="Calibri"/>
              </a:rPr>
              <a:t> o </a:t>
            </a:r>
            <a:r>
              <a:rPr lang="en-US" sz="2400" b="1" i="0" u="none" dirty="0" err="1">
                <a:solidFill>
                  <a:schemeClr val="dk1"/>
                </a:solidFill>
                <a:sym typeface="Calibri"/>
              </a:rPr>
              <a:t>cíclicas</a:t>
            </a:r>
            <a:r>
              <a:rPr lang="en-US" sz="2400" b="1" i="0" u="none" dirty="0">
                <a:solidFill>
                  <a:schemeClr val="dk1"/>
                </a:solidFill>
                <a:sym typeface="Calibri"/>
              </a:rPr>
              <a:t> </a:t>
            </a:r>
            <a:r>
              <a:rPr lang="en-US" sz="2400" b="0" i="0" u="none" dirty="0" err="1">
                <a:solidFill>
                  <a:schemeClr val="dk1"/>
                </a:solidFill>
                <a:sym typeface="Calibri"/>
              </a:rPr>
              <a:t>nos</a:t>
            </a:r>
            <a:r>
              <a:rPr lang="en-US" sz="2400" b="0" i="0" u="none" dirty="0">
                <a:solidFill>
                  <a:schemeClr val="dk1"/>
                </a:solidFill>
                <a:sym typeface="Calibri"/>
              </a:rPr>
              <a:t> </a:t>
            </a:r>
            <a:r>
              <a:rPr lang="en-US" sz="2400" b="0" i="0" u="none" dirty="0" err="1">
                <a:solidFill>
                  <a:schemeClr val="dk1"/>
                </a:solidFill>
                <a:sym typeface="Calibri"/>
              </a:rPr>
              <a:t>permiten</a:t>
            </a:r>
            <a:r>
              <a:rPr lang="en-US" sz="2400" b="0" i="0" u="none" dirty="0">
                <a:solidFill>
                  <a:schemeClr val="dk1"/>
                </a:solidFill>
                <a:sym typeface="Calibri"/>
              </a:rPr>
              <a:t> </a:t>
            </a:r>
            <a:r>
              <a:rPr lang="en-US" sz="2400" b="0" i="0" u="none" dirty="0" err="1">
                <a:solidFill>
                  <a:schemeClr val="dk1"/>
                </a:solidFill>
                <a:sym typeface="Calibri"/>
              </a:rPr>
              <a:t>ejecutar</a:t>
            </a:r>
            <a:r>
              <a:rPr lang="en-US" sz="2400" b="0" i="0" u="none" dirty="0">
                <a:solidFill>
                  <a:schemeClr val="dk1"/>
                </a:solidFill>
                <a:sym typeface="Calibri"/>
              </a:rPr>
              <a:t> </a:t>
            </a:r>
            <a:r>
              <a:rPr lang="en-US" sz="2400" b="0" i="0" u="none" dirty="0" err="1">
                <a:solidFill>
                  <a:srgbClr val="FF0000"/>
                </a:solidFill>
                <a:sym typeface="Calibri"/>
              </a:rPr>
              <a:t>varias</a:t>
            </a:r>
            <a:r>
              <a:rPr lang="en-US" sz="2400" b="0" i="0" u="none" dirty="0">
                <a:solidFill>
                  <a:srgbClr val="FF0000"/>
                </a:solidFill>
                <a:sym typeface="Calibri"/>
              </a:rPr>
              <a:t> </a:t>
            </a:r>
            <a:r>
              <a:rPr lang="en-US" sz="2400" b="0" i="0" u="none" dirty="0" err="1">
                <a:solidFill>
                  <a:srgbClr val="FF0000"/>
                </a:solidFill>
                <a:sym typeface="Calibri"/>
              </a:rPr>
              <a:t>veces</a:t>
            </a:r>
            <a:r>
              <a:rPr lang="en-US" sz="2400" b="0" i="0" u="none" dirty="0">
                <a:solidFill>
                  <a:srgbClr val="FF0000"/>
                </a:solidFill>
                <a:sym typeface="Calibri"/>
              </a:rPr>
              <a:t> </a:t>
            </a:r>
            <a:r>
              <a:rPr lang="en-US" sz="2400" b="0" i="0" u="none" dirty="0">
                <a:solidFill>
                  <a:schemeClr val="dk1"/>
                </a:solidFill>
                <a:sym typeface="Calibri"/>
              </a:rPr>
              <a:t>un </a:t>
            </a:r>
            <a:r>
              <a:rPr lang="en-US" sz="2400" b="0" i="0" u="none" dirty="0" err="1">
                <a:solidFill>
                  <a:schemeClr val="dk1"/>
                </a:solidFill>
                <a:sym typeface="Calibri"/>
              </a:rPr>
              <a:t>conjunto</a:t>
            </a:r>
            <a:r>
              <a:rPr lang="en-US" sz="2400" b="0" i="0" u="none" dirty="0">
                <a:solidFill>
                  <a:schemeClr val="dk1"/>
                </a:solidFill>
                <a:sym typeface="Calibri"/>
              </a:rPr>
              <a:t> de </a:t>
            </a:r>
            <a:r>
              <a:rPr lang="en-US" sz="2400" b="0" i="0" u="none" dirty="0" err="1">
                <a:solidFill>
                  <a:schemeClr val="dk1"/>
                </a:solidFill>
                <a:sym typeface="Calibri"/>
              </a:rPr>
              <a:t>instrucciones</a:t>
            </a:r>
            <a:r>
              <a:rPr lang="en-US" sz="2400" b="0" i="0" u="none" dirty="0">
                <a:solidFill>
                  <a:schemeClr val="dk1"/>
                </a:solidFill>
                <a:sym typeface="Calibri"/>
              </a:rPr>
              <a:t>. A </a:t>
            </a:r>
            <a:r>
              <a:rPr lang="en-US" sz="2400" b="0" i="0" u="none" dirty="0" err="1">
                <a:solidFill>
                  <a:schemeClr val="dk1"/>
                </a:solidFill>
                <a:sym typeface="Calibri"/>
              </a:rPr>
              <a:t>estas</a:t>
            </a:r>
            <a:r>
              <a:rPr lang="en-US" sz="2400" b="0" i="0" u="none" dirty="0">
                <a:solidFill>
                  <a:schemeClr val="dk1"/>
                </a:solidFill>
                <a:sym typeface="Calibri"/>
              </a:rPr>
              <a:t> </a:t>
            </a:r>
            <a:r>
              <a:rPr lang="en-US" sz="2400" b="0" i="0" u="none" dirty="0" err="1">
                <a:solidFill>
                  <a:schemeClr val="dk1"/>
                </a:solidFill>
                <a:sym typeface="Calibri"/>
              </a:rPr>
              <a:t>repeticiones</a:t>
            </a:r>
            <a:r>
              <a:rPr lang="en-US" sz="2400" b="0" i="0" u="none" dirty="0">
                <a:solidFill>
                  <a:schemeClr val="dk1"/>
                </a:solidFill>
                <a:sym typeface="Calibri"/>
              </a:rPr>
              <a:t> se las </a:t>
            </a:r>
            <a:r>
              <a:rPr lang="en-US" sz="2400" b="0" i="0" u="none" dirty="0" err="1">
                <a:solidFill>
                  <a:schemeClr val="dk1"/>
                </a:solidFill>
                <a:sym typeface="Calibri"/>
              </a:rPr>
              <a:t>conoce</a:t>
            </a:r>
            <a:r>
              <a:rPr lang="en-US" sz="2400" b="0" i="0" u="none" dirty="0">
                <a:solidFill>
                  <a:schemeClr val="dk1"/>
                </a:solidFill>
                <a:sym typeface="Calibri"/>
              </a:rPr>
              <a:t> con el </a:t>
            </a:r>
            <a:r>
              <a:rPr lang="en-US" sz="2400" b="0" i="0" u="none" dirty="0" err="1">
                <a:solidFill>
                  <a:schemeClr val="dk1"/>
                </a:solidFill>
                <a:sym typeface="Calibri"/>
              </a:rPr>
              <a:t>nombre</a:t>
            </a:r>
            <a:r>
              <a:rPr lang="en-US" sz="2400" b="0" i="0" u="none" dirty="0">
                <a:solidFill>
                  <a:schemeClr val="dk1"/>
                </a:solidFill>
                <a:sym typeface="Calibri"/>
              </a:rPr>
              <a:t> de </a:t>
            </a:r>
            <a:r>
              <a:rPr lang="en-US" sz="2400" b="0" i="0" u="none" dirty="0" err="1">
                <a:solidFill>
                  <a:schemeClr val="dk1"/>
                </a:solidFill>
                <a:sym typeface="Calibri"/>
              </a:rPr>
              <a:t>ciclos</a:t>
            </a:r>
            <a:r>
              <a:rPr lang="en-US" sz="2400" b="0" i="0" u="none" dirty="0">
                <a:solidFill>
                  <a:schemeClr val="dk1"/>
                </a:solidFill>
                <a:sym typeface="Calibri"/>
              </a:rPr>
              <a:t> o </a:t>
            </a:r>
            <a:r>
              <a:rPr lang="en-US" sz="2400" b="0" i="0" u="none" dirty="0" err="1">
                <a:solidFill>
                  <a:schemeClr val="dk1"/>
                </a:solidFill>
                <a:sym typeface="Calibri"/>
              </a:rPr>
              <a:t>bucles</a:t>
            </a:r>
            <a:r>
              <a:rPr lang="en-US" sz="2400" b="0" i="0" u="none" dirty="0">
                <a:solidFill>
                  <a:schemeClr val="dk1"/>
                </a:solidFill>
                <a:sym typeface="Calibri"/>
              </a:rPr>
              <a:t>. </a:t>
            </a:r>
            <a:endParaRPr lang="en-US" sz="2400" b="0" i="0" u="none" dirty="0" smtClean="0">
              <a:solidFill>
                <a:schemeClr val="dk1"/>
              </a:solidFill>
              <a:sym typeface="Calibri"/>
            </a:endParaRPr>
          </a:p>
          <a:p>
            <a:pPr marL="342900" marR="0" lvl="0" indent="-342900" algn="l" rtl="0">
              <a:lnSpc>
                <a:spcPct val="100000"/>
              </a:lnSpc>
              <a:spcBef>
                <a:spcPts val="0"/>
              </a:spcBef>
              <a:spcAft>
                <a:spcPts val="0"/>
              </a:spcAft>
              <a:buClr>
                <a:schemeClr val="dk1"/>
              </a:buClr>
              <a:buSzPts val="3200"/>
              <a:buFont typeface="Arial"/>
              <a:buChar char="•"/>
            </a:pPr>
            <a:endParaRPr sz="2400" dirty="0"/>
          </a:p>
          <a:p>
            <a:pPr marL="342900" marR="0" lvl="0" indent="-342900" algn="l" rtl="0">
              <a:lnSpc>
                <a:spcPct val="100000"/>
              </a:lnSpc>
              <a:spcBef>
                <a:spcPts val="640"/>
              </a:spcBef>
              <a:spcAft>
                <a:spcPts val="0"/>
              </a:spcAft>
              <a:buClr>
                <a:schemeClr val="dk1"/>
              </a:buClr>
              <a:buSzPts val="3200"/>
              <a:buFont typeface="Arial"/>
              <a:buChar char="•"/>
            </a:pPr>
            <a:r>
              <a:rPr lang="en-US" sz="2400" b="0" i="0" u="none" dirty="0">
                <a:solidFill>
                  <a:schemeClr val="dk1"/>
                </a:solidFill>
                <a:sym typeface="Calibri"/>
              </a:rPr>
              <a:t> </a:t>
            </a:r>
            <a:r>
              <a:rPr lang="en-US" sz="2400" b="0" i="0" u="none" dirty="0" err="1">
                <a:solidFill>
                  <a:schemeClr val="dk1"/>
                </a:solidFill>
                <a:sym typeface="Calibri"/>
              </a:rPr>
              <a:t>Estructuras</a:t>
            </a:r>
            <a:r>
              <a:rPr lang="en-US" sz="2400" b="0" i="0" u="none" dirty="0">
                <a:solidFill>
                  <a:schemeClr val="dk1"/>
                </a:solidFill>
                <a:sym typeface="Calibri"/>
              </a:rPr>
              <a:t> </a:t>
            </a:r>
            <a:r>
              <a:rPr lang="en-US" sz="2400" b="0" i="0" u="none" dirty="0" err="1">
                <a:solidFill>
                  <a:schemeClr val="dk1"/>
                </a:solidFill>
                <a:sym typeface="Calibri"/>
              </a:rPr>
              <a:t>repetitivas</a:t>
            </a:r>
            <a:r>
              <a:rPr lang="en-US" sz="2400" b="0" i="0" u="none" dirty="0">
                <a:solidFill>
                  <a:schemeClr val="dk1"/>
                </a:solidFill>
                <a:sym typeface="Calibri"/>
              </a:rPr>
              <a:t> </a:t>
            </a:r>
            <a:r>
              <a:rPr lang="en-US" sz="2400" b="0" i="0" u="none" dirty="0" err="1">
                <a:solidFill>
                  <a:schemeClr val="dk1"/>
                </a:solidFill>
                <a:sym typeface="Calibri"/>
              </a:rPr>
              <a:t>en</a:t>
            </a:r>
            <a:r>
              <a:rPr lang="en-US" sz="2400" b="0" i="0" u="none" dirty="0">
                <a:solidFill>
                  <a:schemeClr val="dk1"/>
                </a:solidFill>
                <a:sym typeface="Calibri"/>
              </a:rPr>
              <a:t> JavaScript: </a:t>
            </a:r>
            <a:endParaRPr sz="2400" dirty="0"/>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dirty="0">
                <a:solidFill>
                  <a:schemeClr val="dk1"/>
                </a:solidFill>
                <a:sym typeface="Calibri"/>
              </a:rPr>
              <a:t>FOR </a:t>
            </a:r>
            <a:endParaRPr sz="2400" dirty="0"/>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dirty="0">
                <a:solidFill>
                  <a:schemeClr val="dk1"/>
                </a:solidFill>
                <a:sym typeface="Calibri"/>
              </a:rPr>
              <a:t>WHILE </a:t>
            </a:r>
            <a:endParaRPr sz="2400" dirty="0"/>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dirty="0">
                <a:solidFill>
                  <a:schemeClr val="dk1"/>
                </a:solidFill>
                <a:sym typeface="Calibri"/>
              </a:rPr>
              <a:t>DO WHILE </a:t>
            </a:r>
            <a:endParaRPr lang="en-US" sz="2400" b="0" i="0" u="none" strike="noStrike" cap="none" dirty="0" smtClean="0">
              <a:solidFill>
                <a:schemeClr val="dk1"/>
              </a:solidFill>
              <a:sym typeface="Calibri"/>
            </a:endParaRPr>
          </a:p>
          <a:p>
            <a:pPr marL="742950" marR="0" lvl="1" indent="-285750" algn="l" rtl="0">
              <a:lnSpc>
                <a:spcPct val="100000"/>
              </a:lnSpc>
              <a:spcBef>
                <a:spcPts val="480"/>
              </a:spcBef>
              <a:spcAft>
                <a:spcPts val="0"/>
              </a:spcAft>
              <a:buClr>
                <a:schemeClr val="dk1"/>
              </a:buClr>
              <a:buSzPts val="2400"/>
              <a:buFont typeface="Arial"/>
              <a:buChar char="–"/>
            </a:pPr>
            <a:endParaRPr lang="en-US" sz="2400" b="0" i="0" u="none" strike="noStrike" cap="none" dirty="0" smtClean="0">
              <a:solidFill>
                <a:schemeClr val="dk1"/>
              </a:solidFill>
              <a:sym typeface="Calibri"/>
            </a:endParaRPr>
          </a:p>
          <a:p>
            <a:pPr marL="742950" marR="0" lvl="1" indent="-285750" algn="l" rtl="0">
              <a:lnSpc>
                <a:spcPct val="100000"/>
              </a:lnSpc>
              <a:spcBef>
                <a:spcPts val="480"/>
              </a:spcBef>
              <a:spcAft>
                <a:spcPts val="0"/>
              </a:spcAft>
              <a:buClr>
                <a:schemeClr val="dk1"/>
              </a:buClr>
              <a:buSzPts val="2400"/>
              <a:buFont typeface="Arial"/>
              <a:buChar char="–"/>
            </a:pPr>
            <a:r>
              <a:rPr lang="en-US" sz="2400" dirty="0" smtClean="0"/>
              <a:t>FOR … in</a:t>
            </a:r>
          </a:p>
          <a:p>
            <a:pPr marL="742950" marR="0" lvl="1" indent="-285750" algn="l" rtl="0">
              <a:lnSpc>
                <a:spcPct val="100000"/>
              </a:lnSpc>
              <a:spcBef>
                <a:spcPts val="480"/>
              </a:spcBef>
              <a:spcAft>
                <a:spcPts val="0"/>
              </a:spcAft>
              <a:buClr>
                <a:schemeClr val="dk1"/>
              </a:buClr>
              <a:buSzPts val="2400"/>
              <a:buFont typeface="Arial"/>
              <a:buChar char="–"/>
            </a:pPr>
            <a:r>
              <a:rPr lang="en-US" sz="2400" dirty="0" smtClean="0"/>
              <a:t>FOR … of</a:t>
            </a:r>
            <a:endParaRPr sz="2400" dirty="0"/>
          </a:p>
        </p:txBody>
      </p:sp>
    </p:spTree>
    <p:extLst>
      <p:ext uri="{BB962C8B-B14F-4D97-AF65-F5344CB8AC3E}">
        <p14:creationId xmlns:p14="http://schemas.microsoft.com/office/powerpoint/2010/main" val="557304743"/>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127" name="Google Shape;137;p31"/>
          <p:cNvSpPr txBox="1"/>
          <p:nvPr/>
        </p:nvSpPr>
        <p:spPr>
          <a:xfrm>
            <a:off x="926119" y="2371200"/>
            <a:ext cx="9263402" cy="81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219169">
              <a:defRPr sz="5300" b="1">
                <a:solidFill>
                  <a:srgbClr val="FADA54"/>
                </a:solidFill>
                <a:latin typeface="Encode Sans"/>
                <a:ea typeface="Encode Sans"/>
                <a:cs typeface="Encode Sans"/>
                <a:sym typeface="Encode Sans"/>
              </a:defRPr>
            </a:lvl1pPr>
          </a:lstStyle>
          <a:p>
            <a:r>
              <a:t>Muchas gracias.</a:t>
            </a:r>
          </a:p>
        </p:txBody>
      </p:sp>
      <p:pic>
        <p:nvPicPr>
          <p:cNvPr id="128" name="Google Shape;138;p31" descr="Google Shape;138;p31"/>
          <p:cNvPicPr>
            <a:picLocks noChangeAspect="1"/>
          </p:cNvPicPr>
          <p:nvPr/>
        </p:nvPicPr>
        <p:blipFill>
          <a:blip r:embed="rId2"/>
          <a:stretch>
            <a:fillRect/>
          </a:stretch>
        </p:blipFill>
        <p:spPr>
          <a:xfrm>
            <a:off x="959327" y="5559933"/>
            <a:ext cx="1900934" cy="657701"/>
          </a:xfrm>
          <a:prstGeom prst="rect">
            <a:avLst/>
          </a:prstGeom>
          <a:ln w="12700">
            <a:miter lim="400000"/>
          </a:ln>
        </p:spPr>
      </p:pic>
      <p:sp>
        <p:nvSpPr>
          <p:cNvPr id="129" name="Google Shape;139;p31"/>
          <p:cNvSpPr/>
          <p:nvPr/>
        </p:nvSpPr>
        <p:spPr>
          <a:xfrm flipH="1" flipV="1">
            <a:off x="959347" y="4522684"/>
            <a:ext cx="2529201" cy="3201"/>
          </a:xfrm>
          <a:prstGeom prst="line">
            <a:avLst/>
          </a:prstGeom>
          <a:ln>
            <a:solidFill>
              <a:srgbClr val="F2F2F2"/>
            </a:solidFill>
          </a:ln>
        </p:spPr>
        <p:txBody>
          <a:bodyPr lIns="45719" rIns="45719"/>
          <a:lstStyle/>
          <a:p>
            <a:endParaRPr/>
          </a:p>
        </p:txBody>
      </p:sp>
      <p:pic>
        <p:nvPicPr>
          <p:cNvPr id="130" name="Google Shape;5922;g9aee52a20c_0_2718" descr="Google Shape;5922;g9aee52a20c_0_2718"/>
          <p:cNvPicPr>
            <a:picLocks noChangeAspect="1"/>
          </p:cNvPicPr>
          <p:nvPr/>
        </p:nvPicPr>
        <p:blipFill>
          <a:blip r:embed="rId3"/>
          <a:srcRect r="50629"/>
          <a:stretch>
            <a:fillRect/>
          </a:stretch>
        </p:blipFill>
        <p:spPr>
          <a:xfrm>
            <a:off x="3055661" y="5377669"/>
            <a:ext cx="1395838" cy="1022226"/>
          </a:xfrm>
          <a:prstGeom prst="rect">
            <a:avLst/>
          </a:prstGeom>
          <a:ln w="12700">
            <a:miter lim="400000"/>
          </a:ln>
        </p:spPr>
      </p:pic>
      <p:pic>
        <p:nvPicPr>
          <p:cNvPr id="131" name="Imagen 5" descr="Imagen 5"/>
          <p:cNvPicPr>
            <a:picLocks noChangeAspect="1"/>
          </p:cNvPicPr>
          <p:nvPr/>
        </p:nvPicPr>
        <p:blipFill>
          <a:blip r:embed="rId4"/>
          <a:stretch>
            <a:fillRect/>
          </a:stretch>
        </p:blipFill>
        <p:spPr>
          <a:xfrm>
            <a:off x="4752818" y="5669707"/>
            <a:ext cx="1343182" cy="43815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HTML</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8" name="Google Shape;391;p64"/>
          <p:cNvSpPr txBox="1"/>
          <p:nvPr/>
        </p:nvSpPr>
        <p:spPr>
          <a:xfrm>
            <a:off x="1911316" y="3089992"/>
            <a:ext cx="8496900" cy="3512348"/>
          </a:xfrm>
          <a:prstGeom prst="rect">
            <a:avLst/>
          </a:prstGeom>
          <a:noFill/>
          <a:ln>
            <a:noFill/>
          </a:ln>
        </p:spPr>
        <p:txBody>
          <a:bodyPr spcFirstLastPara="1" wrap="square" lIns="91425" tIns="45700" rIns="91425" bIns="45700" anchor="t" anchorCtr="0">
            <a:noAutofit/>
          </a:bodyPr>
          <a:lstStyle/>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Describe la ESTRUCTURA y el CONTENIDO de una página web.</a:t>
            </a:r>
            <a:endParaRPr sz="1200" dirty="0"/>
          </a:p>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Consiste en etiquetas.</a:t>
            </a:r>
            <a:endParaRPr sz="1200" dirty="0"/>
          </a:p>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Las etiquetas le dicen al navegador cómo mostrar el contenido.</a:t>
            </a:r>
            <a:endParaRPr sz="1200" dirty="0"/>
          </a:p>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Es un lenguaje y como tal tiene su vocabulario (palabras), su gramática (reglas).</a:t>
            </a:r>
            <a:endParaRPr sz="1200" dirty="0"/>
          </a:p>
          <a:p>
            <a:pPr marL="342900" marR="0" lvl="0" indent="-330200" algn="l" rtl="0">
              <a:spcBef>
                <a:spcPts val="0"/>
              </a:spcBef>
              <a:spcAft>
                <a:spcPts val="0"/>
              </a:spcAft>
              <a:buClr>
                <a:srgbClr val="262626"/>
              </a:buClr>
              <a:buSzPts val="2600"/>
              <a:buFont typeface="Arial"/>
              <a:buChar char="•"/>
            </a:pPr>
            <a:r>
              <a:rPr lang="es-419" sz="2600" b="0" i="0" u="none" strike="noStrike" cap="none" dirty="0">
                <a:solidFill>
                  <a:srgbClr val="262626"/>
                </a:solidFill>
                <a:latin typeface="Calibri"/>
                <a:ea typeface="Calibri"/>
                <a:cs typeface="Calibri"/>
                <a:sym typeface="Calibri"/>
              </a:rPr>
              <a:t>En la actualidad el HTML está definido por el W3C.</a:t>
            </a:r>
            <a:endParaRPr sz="2600" dirty="0">
              <a:solidFill>
                <a:srgbClr val="262626"/>
              </a:solidFill>
              <a:latin typeface="Calibri"/>
              <a:ea typeface="Calibri"/>
              <a:cs typeface="Calibri"/>
              <a:sym typeface="Calibri"/>
            </a:endParaRPr>
          </a:p>
        </p:txBody>
      </p:sp>
      <p:sp>
        <p:nvSpPr>
          <p:cNvPr id="9" name="Rectangle 8"/>
          <p:cNvSpPr/>
          <p:nvPr/>
        </p:nvSpPr>
        <p:spPr>
          <a:xfrm>
            <a:off x="4232126" y="2199953"/>
            <a:ext cx="3155031" cy="646331"/>
          </a:xfrm>
          <a:prstGeom prst="rect">
            <a:avLst/>
          </a:prstGeom>
        </p:spPr>
        <p:txBody>
          <a:bodyPr wrap="none">
            <a:spAutoFit/>
          </a:bodyPr>
          <a:lstStyle/>
          <a:p>
            <a:pPr lvl="0">
              <a:buClr>
                <a:srgbClr val="205867"/>
              </a:buClr>
              <a:buSzPts val="3600"/>
            </a:pPr>
            <a:r>
              <a:rPr lang="es-419" sz="3600" b="1" dirty="0">
                <a:solidFill>
                  <a:srgbClr val="205867"/>
                </a:solidFill>
                <a:latin typeface="Calibri"/>
                <a:ea typeface="Calibri"/>
                <a:cs typeface="Calibri"/>
                <a:sym typeface="Calibri"/>
              </a:rPr>
              <a:t>¿Qué </a:t>
            </a:r>
            <a:r>
              <a:rPr lang="es-419" sz="3600" b="1" dirty="0" smtClean="0">
                <a:solidFill>
                  <a:srgbClr val="205867"/>
                </a:solidFill>
                <a:latin typeface="Calibri"/>
                <a:ea typeface="Calibri"/>
                <a:cs typeface="Calibri"/>
                <a:sym typeface="Calibri"/>
              </a:rPr>
              <a:t>es </a:t>
            </a:r>
            <a:r>
              <a:rPr lang="es-419" sz="3600" b="1" dirty="0">
                <a:solidFill>
                  <a:srgbClr val="205867"/>
                </a:solidFill>
                <a:latin typeface="Calibri"/>
                <a:ea typeface="Calibri"/>
                <a:cs typeface="Calibri"/>
                <a:sym typeface="Calibri"/>
              </a:rPr>
              <a:t>HTML?</a:t>
            </a:r>
          </a:p>
        </p:txBody>
      </p:sp>
    </p:spTree>
    <p:extLst>
      <p:ext uri="{BB962C8B-B14F-4D97-AF65-F5344CB8AC3E}">
        <p14:creationId xmlns:p14="http://schemas.microsoft.com/office/powerpoint/2010/main" val="1681928642"/>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HTML</a:t>
            </a:r>
            <a:endParaRPr dirty="0"/>
          </a:p>
        </p:txBody>
      </p:sp>
      <p:pic>
        <p:nvPicPr>
          <p:cNvPr id="123" name="Google Shape;100;p2" descr="Google Shape;100;p2"/>
          <p:cNvPicPr>
            <a:picLocks noChangeAspect="1"/>
          </p:cNvPicPr>
          <p:nvPr/>
        </p:nvPicPr>
        <p:blipFill>
          <a:blip r:embed="rId2"/>
          <a:stretch>
            <a:fillRect/>
          </a:stretch>
        </p:blipFill>
        <p:spPr>
          <a:xfrm>
            <a:off x="10045823" y="3964311"/>
            <a:ext cx="900694" cy="900694"/>
          </a:xfrm>
          <a:prstGeom prst="rect">
            <a:avLst/>
          </a:prstGeom>
          <a:ln w="12700">
            <a:miter lim="400000"/>
          </a:ln>
        </p:spPr>
      </p:pic>
      <p:pic>
        <p:nvPicPr>
          <p:cNvPr id="125" name="Imagen 5" descr="Imagen 5"/>
          <p:cNvPicPr>
            <a:picLocks noChangeAspect="1"/>
          </p:cNvPicPr>
          <p:nvPr/>
        </p:nvPicPr>
        <p:blipFill>
          <a:blip r:embed="rId3"/>
          <a:stretch>
            <a:fillRect/>
          </a:stretch>
        </p:blipFill>
        <p:spPr>
          <a:xfrm>
            <a:off x="10496168" y="285120"/>
            <a:ext cx="1343183" cy="438151"/>
          </a:xfrm>
          <a:prstGeom prst="rect">
            <a:avLst/>
          </a:prstGeom>
          <a:ln w="12700">
            <a:miter lim="400000"/>
          </a:ln>
        </p:spPr>
      </p:pic>
      <p:sp>
        <p:nvSpPr>
          <p:cNvPr id="10" name="Google Shape;397;p65"/>
          <p:cNvSpPr/>
          <p:nvPr/>
        </p:nvSpPr>
        <p:spPr>
          <a:xfrm>
            <a:off x="1775418" y="3212984"/>
            <a:ext cx="8611380" cy="319896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62626"/>
              </a:buClr>
              <a:buSzPts val="2800"/>
              <a:buFont typeface="Calibri"/>
              <a:buNone/>
            </a:pPr>
            <a:r>
              <a:rPr lang="es-419" sz="3200" b="0" i="0" u="none" strike="noStrike" cap="none" dirty="0" smtClean="0">
                <a:solidFill>
                  <a:srgbClr val="262626"/>
                </a:solidFill>
                <a:latin typeface="Calibri"/>
                <a:ea typeface="Calibri"/>
                <a:cs typeface="Calibri"/>
                <a:sym typeface="Calibri"/>
              </a:rPr>
              <a:t>No es un lenguaje de programación, por lo tanto, no define el COMPORTAMIENTO (lógica) de las páginas web.</a:t>
            </a:r>
            <a:endParaRPr sz="3200" dirty="0" smtClean="0">
              <a:solidFill>
                <a:srgbClr val="262626"/>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endParaRPr sz="3200" b="0" i="0" u="none" strike="noStrike" cap="none" dirty="0" smtClean="0">
              <a:solidFill>
                <a:srgbClr val="262626"/>
              </a:solidFill>
              <a:latin typeface="Calibri"/>
              <a:ea typeface="Calibri"/>
              <a:cs typeface="Calibri"/>
              <a:sym typeface="Calibri"/>
            </a:endParaRPr>
          </a:p>
          <a:p>
            <a:pPr marL="0" marR="0" lvl="0" indent="0" algn="l" rtl="0">
              <a:lnSpc>
                <a:spcPct val="100000"/>
              </a:lnSpc>
              <a:spcBef>
                <a:spcPts val="0"/>
              </a:spcBef>
              <a:spcAft>
                <a:spcPts val="0"/>
              </a:spcAft>
              <a:buClr>
                <a:srgbClr val="262626"/>
              </a:buClr>
              <a:buSzPts val="2800"/>
              <a:buFont typeface="Calibri"/>
              <a:buNone/>
            </a:pPr>
            <a:r>
              <a:rPr lang="es-419" sz="3200" b="0" i="0" u="none" strike="noStrike" cap="none" dirty="0" smtClean="0">
                <a:solidFill>
                  <a:srgbClr val="262626"/>
                </a:solidFill>
                <a:latin typeface="Calibri"/>
                <a:ea typeface="Calibri"/>
                <a:cs typeface="Calibri"/>
                <a:sym typeface="Calibri"/>
              </a:rPr>
              <a:t>No define la estética (presentación visual) de las páginas web.</a:t>
            </a:r>
            <a:endParaRPr sz="3600" b="0" i="0" u="none" strike="noStrike" cap="none" dirty="0">
              <a:solidFill>
                <a:srgbClr val="262626"/>
              </a:solidFill>
              <a:latin typeface="Calibri"/>
              <a:ea typeface="Calibri"/>
              <a:cs typeface="Calibri"/>
              <a:sym typeface="Calibri"/>
            </a:endParaRPr>
          </a:p>
        </p:txBody>
      </p:sp>
      <p:sp>
        <p:nvSpPr>
          <p:cNvPr id="12" name="Rectangle 11"/>
          <p:cNvSpPr/>
          <p:nvPr/>
        </p:nvSpPr>
        <p:spPr>
          <a:xfrm>
            <a:off x="4142917" y="2266861"/>
            <a:ext cx="3876382" cy="646331"/>
          </a:xfrm>
          <a:prstGeom prst="rect">
            <a:avLst/>
          </a:prstGeom>
        </p:spPr>
        <p:txBody>
          <a:bodyPr wrap="none">
            <a:spAutoFit/>
          </a:bodyPr>
          <a:lstStyle/>
          <a:p>
            <a:pPr lvl="0">
              <a:buClr>
                <a:srgbClr val="205867"/>
              </a:buClr>
              <a:buSzPts val="3600"/>
            </a:pPr>
            <a:r>
              <a:rPr lang="es-419" sz="3600" b="1" dirty="0">
                <a:solidFill>
                  <a:srgbClr val="205867"/>
                </a:solidFill>
                <a:latin typeface="Calibri"/>
                <a:ea typeface="Calibri"/>
                <a:cs typeface="Calibri"/>
                <a:sym typeface="Calibri"/>
              </a:rPr>
              <a:t>¿Qué NO es HTML?</a:t>
            </a:r>
          </a:p>
        </p:txBody>
      </p:sp>
    </p:spTree>
    <p:extLst>
      <p:ext uri="{BB962C8B-B14F-4D97-AF65-F5344CB8AC3E}">
        <p14:creationId xmlns:p14="http://schemas.microsoft.com/office/powerpoint/2010/main" val="342294092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5" name="Google Shape;94;p2"/>
          <p:cNvSpPr txBox="1"/>
          <p:nvPr/>
        </p:nvSpPr>
        <p:spPr>
          <a:xfrm>
            <a:off x="562026" y="151412"/>
            <a:ext cx="11021915" cy="113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HTML</a:t>
            </a:r>
            <a:endParaRPr dirty="0"/>
          </a:p>
        </p:txBody>
      </p:sp>
      <p:pic>
        <p:nvPicPr>
          <p:cNvPr id="6"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7" name="Google Shape;409;p67"/>
          <p:cNvSpPr txBox="1"/>
          <p:nvPr/>
        </p:nvSpPr>
        <p:spPr>
          <a:xfrm>
            <a:off x="3646344" y="2098844"/>
            <a:ext cx="4919531" cy="685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205867"/>
              </a:buClr>
              <a:buSzPts val="4400"/>
              <a:buFont typeface="Calibri"/>
              <a:buNone/>
            </a:pPr>
            <a:r>
              <a:rPr lang="es-419" sz="3600" b="1" dirty="0">
                <a:solidFill>
                  <a:srgbClr val="205867"/>
                </a:solidFill>
                <a:latin typeface="Calibri"/>
                <a:ea typeface="Calibri"/>
                <a:cs typeface="Calibri"/>
                <a:sym typeface="Calibri"/>
              </a:rPr>
              <a:t>Reglas gramaticales</a:t>
            </a:r>
            <a:endParaRPr sz="1100" dirty="0"/>
          </a:p>
        </p:txBody>
      </p:sp>
      <p:sp>
        <p:nvSpPr>
          <p:cNvPr id="8" name="Google Shape;410;p67"/>
          <p:cNvSpPr txBox="1"/>
          <p:nvPr/>
        </p:nvSpPr>
        <p:spPr>
          <a:xfrm>
            <a:off x="2110412" y="3087475"/>
            <a:ext cx="8280900" cy="3506373"/>
          </a:xfrm>
          <a:prstGeom prst="rect">
            <a:avLst/>
          </a:prstGeom>
          <a:noFill/>
          <a:ln>
            <a:noFill/>
          </a:ln>
        </p:spPr>
        <p:txBody>
          <a:bodyPr spcFirstLastPara="1" wrap="square" lIns="91425" tIns="45700" rIns="91425" bIns="45700" anchor="t" anchorCtr="0">
            <a:noAutofit/>
          </a:bodyPr>
          <a:lstStyle/>
          <a:p>
            <a:pPr marL="457200" marR="0" lvl="0" indent="-298450" algn="l" rtl="0">
              <a:spcBef>
                <a:spcPts val="0"/>
              </a:spcBef>
              <a:spcAft>
                <a:spcPts val="0"/>
              </a:spcAft>
              <a:buClr>
                <a:schemeClr val="dk1"/>
              </a:buClr>
              <a:buSzPts val="1100"/>
              <a:buFont typeface="Calibri"/>
              <a:buChar char="●"/>
            </a:pPr>
            <a:r>
              <a:rPr lang="es-419" sz="2200" dirty="0">
                <a:solidFill>
                  <a:schemeClr val="dk1"/>
                </a:solidFill>
                <a:latin typeface="Calibri"/>
                <a:ea typeface="Calibri"/>
                <a:cs typeface="Calibri"/>
                <a:sym typeface="Calibri"/>
              </a:rPr>
              <a:t>Las etiquetas siempre se tienen que cerrar.</a:t>
            </a:r>
            <a:endParaRPr sz="1200" dirty="0"/>
          </a:p>
          <a:p>
            <a:pPr marL="457200" marR="0" lvl="0" indent="-298450" algn="l" rtl="0">
              <a:spcBef>
                <a:spcPts val="0"/>
              </a:spcBef>
              <a:spcAft>
                <a:spcPts val="0"/>
              </a:spcAft>
              <a:buClr>
                <a:schemeClr val="dk1"/>
              </a:buClr>
              <a:buSzPts val="1100"/>
              <a:buFont typeface="Calibri"/>
              <a:buChar char="●"/>
            </a:pPr>
            <a:r>
              <a:rPr lang="es-419" sz="2200" dirty="0">
                <a:solidFill>
                  <a:schemeClr val="dk1"/>
                </a:solidFill>
                <a:latin typeface="Calibri"/>
                <a:ea typeface="Calibri"/>
                <a:cs typeface="Calibri"/>
                <a:sym typeface="Calibri"/>
              </a:rPr>
              <a:t>Los documentos anidados deben tener el correcto orden de apertura y cierre.</a:t>
            </a:r>
            <a:endParaRPr sz="1200" dirty="0"/>
          </a:p>
          <a:p>
            <a:pPr marL="457200" marR="0" lvl="0" indent="-298450" algn="l" rtl="0">
              <a:spcBef>
                <a:spcPts val="0"/>
              </a:spcBef>
              <a:spcAft>
                <a:spcPts val="0"/>
              </a:spcAft>
              <a:buClr>
                <a:schemeClr val="dk1"/>
              </a:buClr>
              <a:buSzPts val="1100"/>
              <a:buFont typeface="Calibri"/>
              <a:buChar char="●"/>
            </a:pPr>
            <a:r>
              <a:rPr lang="es-419" sz="2200" dirty="0">
                <a:solidFill>
                  <a:schemeClr val="dk1"/>
                </a:solidFill>
                <a:latin typeface="Calibri"/>
                <a:ea typeface="Calibri"/>
                <a:cs typeface="Calibri"/>
                <a:sym typeface="Calibri"/>
              </a:rPr>
              <a:t>Si bien HTML5 permite el uso de mayúsculas, es recomendable que los nombres de las etiquetas estén en minúsculas.</a:t>
            </a:r>
            <a:endParaRPr sz="1200" dirty="0"/>
          </a:p>
          <a:p>
            <a:pPr marL="457200" marR="0" lvl="0" indent="-298450" algn="l" rtl="0">
              <a:spcBef>
                <a:spcPts val="0"/>
              </a:spcBef>
              <a:spcAft>
                <a:spcPts val="0"/>
              </a:spcAft>
              <a:buClr>
                <a:schemeClr val="dk1"/>
              </a:buClr>
              <a:buSzPts val="1100"/>
              <a:buFont typeface="Calibri"/>
              <a:buChar char="●"/>
            </a:pPr>
            <a:r>
              <a:rPr lang="es-419" sz="2200" dirty="0">
                <a:solidFill>
                  <a:schemeClr val="dk1"/>
                </a:solidFill>
                <a:latin typeface="Calibri"/>
                <a:ea typeface="Calibri"/>
                <a:cs typeface="Calibri"/>
                <a:sym typeface="Calibri"/>
              </a:rPr>
              <a:t>Los valores de los atributos siempre tienen que estar entre comillas (es indistinto si son simples o dobles).</a:t>
            </a:r>
            <a:endParaRPr sz="1200" dirty="0"/>
          </a:p>
          <a:p>
            <a:pPr marL="457200" marR="0" lvl="0" indent="-298450" algn="l" rtl="0">
              <a:spcBef>
                <a:spcPts val="0"/>
              </a:spcBef>
              <a:spcAft>
                <a:spcPts val="0"/>
              </a:spcAft>
              <a:buClr>
                <a:schemeClr val="dk1"/>
              </a:buClr>
              <a:buSzPts val="1100"/>
              <a:buFont typeface="Calibri"/>
              <a:buChar char="●"/>
            </a:pPr>
            <a:r>
              <a:rPr lang="es-419" sz="2200" dirty="0">
                <a:solidFill>
                  <a:schemeClr val="dk1"/>
                </a:solidFill>
                <a:latin typeface="Calibri"/>
                <a:ea typeface="Calibri"/>
                <a:cs typeface="Calibri"/>
                <a:sym typeface="Calibri"/>
              </a:rPr>
              <a:t>Los nombres de los archivos </a:t>
            </a:r>
            <a:r>
              <a:rPr lang="es-419" sz="2200" dirty="0" err="1">
                <a:solidFill>
                  <a:schemeClr val="dk1"/>
                </a:solidFill>
                <a:latin typeface="Calibri"/>
                <a:ea typeface="Calibri"/>
                <a:cs typeface="Calibri"/>
                <a:sym typeface="Calibri"/>
              </a:rPr>
              <a:t>html</a:t>
            </a:r>
            <a:r>
              <a:rPr lang="es-419" sz="2200" dirty="0">
                <a:solidFill>
                  <a:schemeClr val="dk1"/>
                </a:solidFill>
                <a:latin typeface="Calibri"/>
                <a:ea typeface="Calibri"/>
                <a:cs typeface="Calibri"/>
                <a:sym typeface="Calibri"/>
              </a:rPr>
              <a:t> deben contener caracteres alfanuméricos, - y _</a:t>
            </a:r>
            <a:endParaRPr sz="1200" dirty="0"/>
          </a:p>
          <a:p>
            <a:pPr marL="457200" marR="0" lvl="0" indent="-298450" algn="l" rtl="0">
              <a:spcBef>
                <a:spcPts val="0"/>
              </a:spcBef>
              <a:spcAft>
                <a:spcPts val="0"/>
              </a:spcAft>
              <a:buClr>
                <a:schemeClr val="dk1"/>
              </a:buClr>
              <a:buSzPts val="1100"/>
              <a:buFont typeface="Calibri"/>
              <a:buChar char="●"/>
            </a:pPr>
            <a:r>
              <a:rPr lang="es-419" sz="2200" dirty="0">
                <a:solidFill>
                  <a:schemeClr val="dk1"/>
                </a:solidFill>
                <a:latin typeface="Calibri"/>
                <a:ea typeface="Calibri"/>
                <a:cs typeface="Calibri"/>
                <a:sym typeface="Calibri"/>
              </a:rPr>
              <a:t>La extensión de las páginas web debe ser .</a:t>
            </a:r>
            <a:r>
              <a:rPr lang="es-419" sz="2200" dirty="0" err="1">
                <a:solidFill>
                  <a:schemeClr val="dk1"/>
                </a:solidFill>
                <a:latin typeface="Calibri"/>
                <a:ea typeface="Calibri"/>
                <a:cs typeface="Calibri"/>
                <a:sym typeface="Calibri"/>
              </a:rPr>
              <a:t>html</a:t>
            </a:r>
            <a:endParaRPr sz="2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8105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93;p2"/>
          <p:cNvSpPr/>
          <p:nvPr/>
        </p:nvSpPr>
        <p:spPr>
          <a:xfrm>
            <a:off x="0" y="-21559"/>
            <a:ext cx="12192000" cy="1770847"/>
          </a:xfrm>
          <a:prstGeom prst="rect">
            <a:avLst/>
          </a:prstGeom>
          <a:solidFill>
            <a:srgbClr val="00B0F0"/>
          </a:solidFill>
          <a:ln w="12700">
            <a:miter lim="400000"/>
          </a:ln>
        </p:spPr>
        <p:txBody>
          <a:bodyPr lIns="45719" rIns="45719" anchor="ctr"/>
          <a:lstStyle/>
          <a:p>
            <a:pPr defTabSz="1219169"/>
            <a:endParaRPr/>
          </a:p>
        </p:txBody>
      </p:sp>
      <p:sp>
        <p:nvSpPr>
          <p:cNvPr id="122" name="Google Shape;94;p2"/>
          <p:cNvSpPr txBox="1"/>
          <p:nvPr/>
        </p:nvSpPr>
        <p:spPr>
          <a:xfrm>
            <a:off x="562026" y="151412"/>
            <a:ext cx="11021915" cy="1132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defTabSz="1219169">
              <a:defRPr sz="2800" b="1">
                <a:solidFill>
                  <a:srgbClr val="FFFFFF"/>
                </a:solidFill>
                <a:latin typeface="Encode Sans"/>
                <a:ea typeface="Encode Sans"/>
                <a:cs typeface="Encode Sans"/>
                <a:sym typeface="Encode Sans"/>
              </a:defRPr>
            </a:pPr>
            <a:r>
              <a:rPr dirty="0"/>
              <a:t>Argentina </a:t>
            </a:r>
            <a:r>
              <a:rPr dirty="0" err="1"/>
              <a:t>Programa</a:t>
            </a:r>
            <a:endParaRPr dirty="0"/>
          </a:p>
          <a:p>
            <a:pPr defTabSz="1219169">
              <a:defRPr sz="4000" b="1">
                <a:solidFill>
                  <a:srgbClr val="FDE23D"/>
                </a:solidFill>
                <a:latin typeface="Encode Sans"/>
                <a:ea typeface="Encode Sans"/>
                <a:cs typeface="Encode Sans"/>
                <a:sym typeface="Encode Sans"/>
              </a:defRPr>
            </a:pPr>
            <a:r>
              <a:rPr lang="es-ES" dirty="0" smtClean="0"/>
              <a:t>HTML</a:t>
            </a:r>
            <a:endParaRPr dirty="0"/>
          </a:p>
        </p:txBody>
      </p:sp>
      <p:pic>
        <p:nvPicPr>
          <p:cNvPr id="125" name="Imagen 5" descr="Imagen 5"/>
          <p:cNvPicPr>
            <a:picLocks noChangeAspect="1"/>
          </p:cNvPicPr>
          <p:nvPr/>
        </p:nvPicPr>
        <p:blipFill>
          <a:blip r:embed="rId2"/>
          <a:stretch>
            <a:fillRect/>
          </a:stretch>
        </p:blipFill>
        <p:spPr>
          <a:xfrm>
            <a:off x="10496168" y="285120"/>
            <a:ext cx="1343183" cy="438151"/>
          </a:xfrm>
          <a:prstGeom prst="rect">
            <a:avLst/>
          </a:prstGeom>
          <a:ln w="12700">
            <a:miter lim="400000"/>
          </a:ln>
        </p:spPr>
      </p:pic>
      <p:sp>
        <p:nvSpPr>
          <p:cNvPr id="8" name="Google Shape;416;p68"/>
          <p:cNvSpPr txBox="1"/>
          <p:nvPr/>
        </p:nvSpPr>
        <p:spPr>
          <a:xfrm>
            <a:off x="1386702" y="2543235"/>
            <a:ext cx="3352568" cy="30394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a:solidFill>
                  <a:schemeClr val="dk1"/>
                </a:solidFill>
                <a:latin typeface="Calibri"/>
                <a:ea typeface="Calibri"/>
                <a:cs typeface="Calibri"/>
                <a:sym typeface="Calibri"/>
              </a:rPr>
              <a:t>&lt;!DOCTYPE </a:t>
            </a:r>
            <a:r>
              <a:rPr lang="es-419" sz="1600" dirty="0" err="1">
                <a:solidFill>
                  <a:schemeClr val="dk1"/>
                </a:solidFill>
                <a:latin typeface="Calibri"/>
                <a:ea typeface="Calibri"/>
                <a:cs typeface="Calibri"/>
                <a:sym typeface="Calibri"/>
              </a:rPr>
              <a:t>html</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a:solidFill>
                  <a:schemeClr val="dk1"/>
                </a:solidFill>
                <a:latin typeface="Calibri"/>
                <a:ea typeface="Calibri"/>
                <a:cs typeface="Calibri"/>
                <a:sym typeface="Calibri"/>
              </a:rPr>
              <a:t>&lt;</a:t>
            </a:r>
            <a:r>
              <a:rPr lang="es-419" sz="1600" dirty="0" err="1">
                <a:solidFill>
                  <a:schemeClr val="dk1"/>
                </a:solidFill>
                <a:latin typeface="Calibri"/>
                <a:ea typeface="Calibri"/>
                <a:cs typeface="Calibri"/>
                <a:sym typeface="Calibri"/>
              </a:rPr>
              <a:t>html</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a:solidFill>
                  <a:schemeClr val="dk1"/>
                </a:solidFill>
                <a:latin typeface="Calibri"/>
                <a:ea typeface="Calibri"/>
                <a:cs typeface="Calibri"/>
                <a:sym typeface="Calibri"/>
              </a:rPr>
              <a:t>head&gt;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err="1">
                <a:solidFill>
                  <a:schemeClr val="dk1"/>
                </a:solidFill>
                <a:latin typeface="Calibri"/>
                <a:ea typeface="Calibri"/>
                <a:cs typeface="Calibri"/>
                <a:sym typeface="Calibri"/>
              </a:rPr>
              <a:t>title</a:t>
            </a:r>
            <a:r>
              <a:rPr lang="es-419" sz="1600" dirty="0">
                <a:solidFill>
                  <a:schemeClr val="dk1"/>
                </a:solidFill>
                <a:latin typeface="Calibri"/>
                <a:ea typeface="Calibri"/>
                <a:cs typeface="Calibri"/>
                <a:sym typeface="Calibri"/>
              </a:rPr>
              <a:t>&gt;Título de página&lt;/</a:t>
            </a:r>
            <a:r>
              <a:rPr lang="es-419" sz="1600" dirty="0" err="1">
                <a:solidFill>
                  <a:schemeClr val="dk1"/>
                </a:solidFill>
                <a:latin typeface="Calibri"/>
                <a:ea typeface="Calibri"/>
                <a:cs typeface="Calibri"/>
                <a:sym typeface="Calibri"/>
              </a:rPr>
              <a:t>title</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a:solidFill>
                  <a:schemeClr val="dk1"/>
                </a:solidFill>
                <a:latin typeface="Calibri"/>
                <a:ea typeface="Calibri"/>
                <a:cs typeface="Calibri"/>
                <a:sym typeface="Calibri"/>
              </a:rPr>
              <a:t>head&gt;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err="1">
                <a:solidFill>
                  <a:schemeClr val="dk1"/>
                </a:solidFill>
                <a:latin typeface="Calibri"/>
                <a:ea typeface="Calibri"/>
                <a:cs typeface="Calibri"/>
                <a:sym typeface="Calibri"/>
              </a:rPr>
              <a:t>body</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a:solidFill>
                  <a:schemeClr val="dk1"/>
                </a:solidFill>
                <a:latin typeface="Calibri"/>
                <a:ea typeface="Calibri"/>
                <a:cs typeface="Calibri"/>
                <a:sym typeface="Calibri"/>
              </a:rPr>
              <a:t> </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a:solidFill>
                  <a:schemeClr val="dk1"/>
                </a:solidFill>
                <a:latin typeface="Calibri"/>
                <a:ea typeface="Calibri"/>
                <a:cs typeface="Calibri"/>
                <a:sym typeface="Calibri"/>
              </a:rPr>
              <a:t>h1&gt;Mi primer titular&lt;/h1&gt;</a:t>
            </a: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a:solidFill>
                  <a:schemeClr val="dk1"/>
                </a:solidFill>
                <a:latin typeface="Calibri"/>
                <a:ea typeface="Calibri"/>
                <a:cs typeface="Calibri"/>
                <a:sym typeface="Calibri"/>
              </a:rPr>
              <a:t>p&gt;Mi primer párrafo.&lt;/p&gt;</a:t>
            </a:r>
            <a:endParaRPr sz="1100" dirty="0"/>
          </a:p>
          <a:p>
            <a:pPr marL="0" marR="0" lvl="0" indent="0" algn="l" rtl="0">
              <a:spcBef>
                <a:spcPts val="0"/>
              </a:spcBef>
              <a:spcAft>
                <a:spcPts val="0"/>
              </a:spcAft>
              <a:buNone/>
            </a:pPr>
            <a:endParaRPr sz="1100" dirty="0"/>
          </a:p>
          <a:p>
            <a:pPr marL="0" marR="0" lvl="0" indent="0" algn="l" rtl="0">
              <a:spcBef>
                <a:spcPts val="0"/>
              </a:spcBef>
              <a:spcAft>
                <a:spcPts val="0"/>
              </a:spcAft>
              <a:buNone/>
            </a:pPr>
            <a:r>
              <a:rPr lang="es-419" sz="1600" dirty="0" smtClean="0">
                <a:solidFill>
                  <a:schemeClr val="dk1"/>
                </a:solidFill>
                <a:latin typeface="Calibri"/>
                <a:ea typeface="Calibri"/>
                <a:cs typeface="Calibri"/>
                <a:sym typeface="Calibri"/>
              </a:rPr>
              <a:t>   &lt;/</a:t>
            </a:r>
            <a:r>
              <a:rPr lang="es-419" sz="1600" dirty="0" err="1">
                <a:solidFill>
                  <a:schemeClr val="dk1"/>
                </a:solidFill>
                <a:latin typeface="Calibri"/>
                <a:ea typeface="Calibri"/>
                <a:cs typeface="Calibri"/>
                <a:sym typeface="Calibri"/>
              </a:rPr>
              <a:t>body</a:t>
            </a:r>
            <a:r>
              <a:rPr lang="es-419" sz="1600" dirty="0">
                <a:solidFill>
                  <a:schemeClr val="dk1"/>
                </a:solidFill>
                <a:latin typeface="Calibri"/>
                <a:ea typeface="Calibri"/>
                <a:cs typeface="Calibri"/>
                <a:sym typeface="Calibri"/>
              </a:rPr>
              <a:t>&gt;</a:t>
            </a:r>
            <a:endParaRPr sz="1100" dirty="0"/>
          </a:p>
          <a:p>
            <a:pPr marL="0" marR="0" lvl="0" indent="0" algn="l" rtl="0">
              <a:spcBef>
                <a:spcPts val="0"/>
              </a:spcBef>
              <a:spcAft>
                <a:spcPts val="0"/>
              </a:spcAft>
              <a:buNone/>
            </a:pPr>
            <a:r>
              <a:rPr lang="es-419" sz="1600" dirty="0">
                <a:solidFill>
                  <a:schemeClr val="dk1"/>
                </a:solidFill>
                <a:latin typeface="Calibri"/>
                <a:ea typeface="Calibri"/>
                <a:cs typeface="Calibri"/>
                <a:sym typeface="Calibri"/>
              </a:rPr>
              <a:t>&lt;/</a:t>
            </a:r>
            <a:r>
              <a:rPr lang="es-419" sz="1600" dirty="0" err="1">
                <a:solidFill>
                  <a:schemeClr val="dk1"/>
                </a:solidFill>
                <a:latin typeface="Calibri"/>
                <a:ea typeface="Calibri"/>
                <a:cs typeface="Calibri"/>
                <a:sym typeface="Calibri"/>
              </a:rPr>
              <a:t>html</a:t>
            </a:r>
            <a:r>
              <a:rPr lang="es-419" sz="1600" dirty="0" smtClean="0">
                <a:solidFill>
                  <a:schemeClr val="dk1"/>
                </a:solidFill>
                <a:latin typeface="Calibri"/>
                <a:ea typeface="Calibri"/>
                <a:cs typeface="Calibri"/>
                <a:sym typeface="Calibri"/>
              </a:rPr>
              <a:t>&gt;</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ctr" rtl="0">
              <a:spcBef>
                <a:spcPts val="0"/>
              </a:spcBef>
              <a:spcAft>
                <a:spcPts val="0"/>
              </a:spcAft>
              <a:buNone/>
            </a:pPr>
            <a:endParaRPr dirty="0"/>
          </a:p>
        </p:txBody>
      </p:sp>
      <p:sp>
        <p:nvSpPr>
          <p:cNvPr id="9" name="Google Shape;417;p68"/>
          <p:cNvSpPr txBox="1"/>
          <p:nvPr/>
        </p:nvSpPr>
        <p:spPr>
          <a:xfrm>
            <a:off x="4530732" y="1813567"/>
            <a:ext cx="3683624" cy="48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3600" b="1" dirty="0">
                <a:solidFill>
                  <a:srgbClr val="205867"/>
                </a:solidFill>
                <a:latin typeface="Calibri"/>
                <a:ea typeface="Calibri"/>
                <a:cs typeface="Calibri"/>
                <a:sym typeface="Calibri"/>
              </a:rPr>
              <a:t>Estructura </a:t>
            </a:r>
            <a:r>
              <a:rPr lang="es-419" sz="3600" b="1" dirty="0" smtClean="0">
                <a:solidFill>
                  <a:srgbClr val="205867"/>
                </a:solidFill>
                <a:latin typeface="Calibri"/>
                <a:ea typeface="Calibri"/>
                <a:cs typeface="Calibri"/>
                <a:sym typeface="Calibri"/>
              </a:rPr>
              <a:t>básica</a:t>
            </a:r>
            <a:endParaRPr dirty="0"/>
          </a:p>
        </p:txBody>
      </p:sp>
      <p:pic>
        <p:nvPicPr>
          <p:cNvPr id="11" name="Google Shape;418;p68"/>
          <p:cNvPicPr preferRelativeResize="0"/>
          <p:nvPr/>
        </p:nvPicPr>
        <p:blipFill>
          <a:blip r:embed="rId3">
            <a:alphaModFix/>
          </a:blip>
          <a:stretch>
            <a:fillRect/>
          </a:stretch>
        </p:blipFill>
        <p:spPr>
          <a:xfrm>
            <a:off x="6595615" y="2543235"/>
            <a:ext cx="4988326" cy="3159853"/>
          </a:xfrm>
          <a:prstGeom prst="rect">
            <a:avLst/>
          </a:prstGeom>
          <a:noFill/>
          <a:ln w="38100" cap="flat" cmpd="sng">
            <a:solidFill>
              <a:schemeClr val="dk2"/>
            </a:solidFill>
            <a:prstDash val="solid"/>
            <a:round/>
            <a:headEnd type="none" w="sm" len="sm"/>
            <a:tailEnd type="none" w="sm" len="sm"/>
          </a:ln>
        </p:spPr>
      </p:pic>
      <p:sp>
        <p:nvSpPr>
          <p:cNvPr id="12" name="Rectangle 11"/>
          <p:cNvSpPr/>
          <p:nvPr/>
        </p:nvSpPr>
        <p:spPr>
          <a:xfrm>
            <a:off x="562026" y="6196884"/>
            <a:ext cx="9494714" cy="369332"/>
          </a:xfrm>
          <a:prstGeom prst="rect">
            <a:avLst/>
          </a:prstGeom>
        </p:spPr>
        <p:txBody>
          <a:bodyPr wrap="square">
            <a:spAutoFit/>
          </a:bodyPr>
          <a:lstStyle/>
          <a:p>
            <a:r>
              <a:rPr lang="es-AR" dirty="0">
                <a:hlinkClick r:id="rId4"/>
              </a:rPr>
              <a:t>https://</a:t>
            </a:r>
            <a:r>
              <a:rPr lang="es-AR" dirty="0" smtClean="0">
                <a:hlinkClick r:id="rId4"/>
              </a:rPr>
              <a:t>developer.mozilla.org/en-US/docs/MDN/Guidelines/Code_guidelines/HTML</a:t>
            </a:r>
            <a:endParaRPr lang="es-AR" dirty="0"/>
          </a:p>
        </p:txBody>
      </p:sp>
      <p:sp>
        <p:nvSpPr>
          <p:cNvPr id="13" name="Rectangle 12"/>
          <p:cNvSpPr/>
          <p:nvPr/>
        </p:nvSpPr>
        <p:spPr>
          <a:xfrm>
            <a:off x="562026" y="5827552"/>
            <a:ext cx="5277482" cy="369332"/>
          </a:xfrm>
          <a:prstGeom prst="rect">
            <a:avLst/>
          </a:prstGeom>
        </p:spPr>
        <p:txBody>
          <a:bodyPr wrap="square">
            <a:spAutoFit/>
          </a:bodyPr>
          <a:lstStyle/>
          <a:p>
            <a:r>
              <a:rPr lang="es-AR" dirty="0">
                <a:hlinkClick r:id="rId5"/>
              </a:rPr>
              <a:t>https://</a:t>
            </a:r>
            <a:r>
              <a:rPr lang="es-AR" dirty="0" smtClean="0">
                <a:hlinkClick r:id="rId5"/>
              </a:rPr>
              <a:t>developer.mozilla.org/es/docs/Web/Guide</a:t>
            </a:r>
            <a:endParaRPr lang="es-AR" dirty="0"/>
          </a:p>
        </p:txBody>
      </p:sp>
    </p:spTree>
    <p:extLst>
      <p:ext uri="{BB962C8B-B14F-4D97-AF65-F5344CB8AC3E}">
        <p14:creationId xmlns:p14="http://schemas.microsoft.com/office/powerpoint/2010/main" val="123517563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Calibri"/>
        <a:ea typeface="Calibri"/>
        <a:cs typeface="Calibri"/>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Calibri"/>
        <a:ea typeface="Calibri"/>
        <a:cs typeface="Calibri"/>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428</TotalTime>
  <Words>2432</Words>
  <Application>Microsoft Office PowerPoint</Application>
  <PresentationFormat>Widescreen</PresentationFormat>
  <Paragraphs>458</Paragraphs>
  <Slides>55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5" baseType="lpstr">
      <vt:lpstr>Arial</vt:lpstr>
      <vt:lpstr>Calibri</vt:lpstr>
      <vt:lpstr>Encode Sans</vt:lpstr>
      <vt:lpstr>Georgia</vt:lpstr>
      <vt:lpstr>Montserrat</vt:lpstr>
      <vt:lpstr>Roboto</vt:lpstr>
      <vt:lpstr>Roboto Regular</vt:lpstr>
      <vt:lpstr>Roboto Slab</vt:lpstr>
      <vt:lpstr>Simple Light</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Concepto de JS</vt:lpstr>
      <vt:lpstr>¿Qué es DOM?</vt:lpstr>
      <vt:lpstr>Document Object Model (DOM)</vt:lpstr>
      <vt:lpstr>DOM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Formas de insertar CSS</vt:lpstr>
      <vt:lpstr>Selectores en CSS “a quién hay que aplicar el estilo”</vt:lpstr>
      <vt:lpstr>Selectores básicos </vt:lpstr>
      <vt:lpstr>PowerPoint Presentation</vt:lpstr>
      <vt:lpstr>Selectores de ID</vt:lpstr>
      <vt:lpstr>Herencia en CSS</vt:lpstr>
      <vt:lpstr>PowerPoint Presentation</vt:lpstr>
      <vt:lpstr>Modelo de cajas</vt:lpstr>
      <vt:lpstr>Unidades de medida</vt:lpstr>
      <vt:lpstr>Unidades absolutas</vt:lpstr>
      <vt:lpstr>PowerPoint Presentation</vt:lpstr>
      <vt:lpstr>Incluir JavaScript</vt:lpstr>
      <vt:lpstr>Document</vt:lpstr>
      <vt:lpstr>Modificar un elemento HTML</vt:lpstr>
      <vt:lpstr>Eventos</vt:lpstr>
      <vt:lpstr>Eventos</vt:lpstr>
      <vt:lpstr>Funciones</vt:lpstr>
      <vt:lpstr>Tipos de Datos y variables</vt:lpstr>
      <vt:lpstr>Operadores Aritméticos</vt:lpstr>
      <vt:lpstr>Estructuras condicionales – Condición Simple (IF)</vt:lpstr>
      <vt:lpstr>Operadores Condicionales - JavaScript</vt:lpstr>
      <vt:lpstr>Estructuras condicionales – Condición Simple (if)</vt:lpstr>
      <vt:lpstr>Estructuras Repetitivas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Narciso</cp:lastModifiedBy>
  <cp:revision>21</cp:revision>
  <dcterms:modified xsi:type="dcterms:W3CDTF">2021-10-10T13:17:02Z</dcterms:modified>
</cp:coreProperties>
</file>