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6" r:id="rId12"/>
    <p:sldId id="265" r:id="rId13"/>
    <p:sldId id="269" r:id="rId14"/>
    <p:sldId id="268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hn.mcalister@ricoh-usa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CPython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, and </a:t>
            </a:r>
            <a:r>
              <a:rPr lang="en-US" dirty="0" err="1" smtClean="0"/>
              <a:t>PyPy</a:t>
            </a:r>
            <a:r>
              <a:rPr lang="en-US" dirty="0" smtClean="0"/>
              <a:t> micro-benchmarks</a:t>
            </a:r>
          </a:p>
          <a:p>
            <a:endParaRPr lang="en-US" dirty="0"/>
          </a:p>
          <a:p>
            <a:r>
              <a:rPr lang="en-US" dirty="0" err="1" smtClean="0"/>
              <a:t>Johnathon</a:t>
            </a:r>
            <a:r>
              <a:rPr lang="en-US" dirty="0" smtClean="0"/>
              <a:t> McAlister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9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etter algorithms yield biggest </a:t>
            </a:r>
            <a:r>
              <a:rPr lang="en-US" dirty="0" smtClean="0"/>
              <a:t>payoff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rob015 – </a:t>
            </a:r>
            <a:r>
              <a:rPr lang="en-US" dirty="0" err="1" smtClean="0"/>
              <a:t>memoization</a:t>
            </a:r>
            <a:endParaRPr lang="en-US" dirty="0" smtClean="0"/>
          </a:p>
          <a:p>
            <a:pPr lvl="1"/>
            <a:r>
              <a:rPr lang="en-US" dirty="0" smtClean="0"/>
              <a:t>w/o a cache, took too long to run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: .32ms, </a:t>
            </a:r>
            <a:r>
              <a:rPr lang="en-US" dirty="0" err="1" smtClean="0"/>
              <a:t>Jython</a:t>
            </a:r>
            <a:r>
              <a:rPr lang="en-US" dirty="0" smtClean="0"/>
              <a:t> : .27ms, </a:t>
            </a:r>
            <a:r>
              <a:rPr lang="en-US" dirty="0" err="1" smtClean="0"/>
              <a:t>PyPy</a:t>
            </a:r>
            <a:r>
              <a:rPr lang="en-US" dirty="0" smtClean="0"/>
              <a:t> : .1ms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rob018, prob067 – O(n^2) </a:t>
            </a:r>
            <a:r>
              <a:rPr lang="en-US" dirty="0" err="1" smtClean="0"/>
              <a:t>vs</a:t>
            </a:r>
            <a:r>
              <a:rPr lang="en-US" dirty="0" smtClean="0"/>
              <a:t> O(2^n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Brute force </a:t>
            </a:r>
            <a:r>
              <a:rPr lang="en-US" smtClean="0"/>
              <a:t>checking trillion </a:t>
            </a:r>
            <a:r>
              <a:rPr lang="en-US" dirty="0" smtClean="0"/>
              <a:t>routes/sec would still take &gt;</a:t>
            </a:r>
            <a:r>
              <a:rPr lang="en-US" smtClean="0"/>
              <a:t>20 billion </a:t>
            </a:r>
            <a:r>
              <a:rPr lang="en-US" dirty="0" smtClean="0"/>
              <a:t>years – 2^</a:t>
            </a:r>
            <a:r>
              <a:rPr lang="en-US" smtClean="0"/>
              <a:t>99 routes.</a:t>
            </a:r>
            <a:endParaRPr lang="en-US" dirty="0" smtClean="0"/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: 5ms, </a:t>
            </a:r>
            <a:r>
              <a:rPr lang="en-US" dirty="0" err="1" smtClean="0"/>
              <a:t>Jython</a:t>
            </a:r>
            <a:r>
              <a:rPr lang="en-US" dirty="0" smtClean="0"/>
              <a:t> : 6ms, </a:t>
            </a:r>
            <a:r>
              <a:rPr lang="en-US" dirty="0" err="1" smtClean="0"/>
              <a:t>PyPy</a:t>
            </a:r>
            <a:r>
              <a:rPr lang="en-US" dirty="0" smtClean="0"/>
              <a:t> : .8ms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5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Rosalind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BINS combines all of the above…</a:t>
            </a:r>
          </a:p>
          <a:p>
            <a:pPr lvl="1"/>
            <a:r>
              <a:rPr lang="en-US" dirty="0" smtClean="0"/>
              <a:t>Brute force – “make it work…”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isection module – “…then make it fast”</a:t>
            </a:r>
          </a:p>
          <a:p>
            <a:pPr lvl="1"/>
            <a:r>
              <a:rPr lang="en-US" dirty="0" smtClean="0"/>
              <a:t>Hash lookup – using more memory allows faster algorithm – memory/speed tradeoff</a:t>
            </a:r>
          </a:p>
        </p:txBody>
      </p:sp>
    </p:spTree>
    <p:extLst>
      <p:ext uri="{BB962C8B-B14F-4D97-AF65-F5344CB8AC3E}">
        <p14:creationId xmlns:p14="http://schemas.microsoft.com/office/powerpoint/2010/main" val="2050719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aren’t always faster : prob009, prob028</a:t>
            </a:r>
          </a:p>
          <a:p>
            <a:r>
              <a:rPr lang="en-US" dirty="0" err="1" smtClean="0"/>
              <a:t>Jython</a:t>
            </a:r>
            <a:r>
              <a:rPr lang="en-US" dirty="0" smtClean="0"/>
              <a:t> and </a:t>
            </a:r>
            <a:r>
              <a:rPr lang="en-US" dirty="0" err="1" smtClean="0"/>
              <a:t>PyPy</a:t>
            </a:r>
            <a:r>
              <a:rPr lang="en-US" dirty="0" smtClean="0"/>
              <a:t> aren’t always faster </a:t>
            </a:r>
            <a:r>
              <a:rPr lang="en-US" smtClean="0"/>
              <a:t>: prob040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Sailing Over the 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r>
              <a:rPr lang="en-US" dirty="0" smtClean="0"/>
              <a:t>Multiprocessing</a:t>
            </a:r>
          </a:p>
          <a:p>
            <a:pPr lvl="1"/>
            <a:r>
              <a:rPr lang="en-US" dirty="0" smtClean="0"/>
              <a:t>The GIL</a:t>
            </a:r>
          </a:p>
          <a:p>
            <a:pPr lvl="1"/>
            <a:r>
              <a:rPr lang="en-US" dirty="0" err="1" smtClean="0"/>
              <a:t>Jython</a:t>
            </a:r>
            <a:r>
              <a:rPr lang="en-US" dirty="0" smtClean="0"/>
              <a:t> – no GIL – true 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4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pple Chancery"/>
              </a:rPr>
              <a:t>Thank You!</a:t>
            </a:r>
            <a:endParaRPr lang="en-US" dirty="0">
              <a:latin typeface="Apple Chancery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</a:t>
            </a:r>
            <a:r>
              <a:rPr lang="en-US" dirty="0" smtClean="0">
                <a:hlinkClick r:id="rId2"/>
              </a:rPr>
              <a:t>ohn.mcalister@ricoh-usa.com</a:t>
            </a:r>
            <a:endParaRPr lang="en-US" dirty="0"/>
          </a:p>
          <a:p>
            <a:r>
              <a:rPr lang="en-US" dirty="0" err="1" smtClean="0"/>
              <a:t>github.com</a:t>
            </a:r>
            <a:r>
              <a:rPr lang="en-US" dirty="0"/>
              <a:t>/</a:t>
            </a:r>
            <a:r>
              <a:rPr lang="en-US" dirty="0" err="1"/>
              <a:t>maccergit</a:t>
            </a:r>
            <a:r>
              <a:rPr lang="en-US" dirty="0"/>
              <a:t>/python-</a:t>
            </a:r>
            <a:r>
              <a:rPr lang="en-US" dirty="0" smtClean="0"/>
              <a:t>talk</a:t>
            </a:r>
          </a:p>
          <a:p>
            <a:r>
              <a:rPr lang="en-US" dirty="0" err="1" smtClean="0"/>
              <a:t>Meetup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232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800" dirty="0">
                <a:latin typeface="Curlz M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939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Favorite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Polyglot programmer – primarily Java now</a:t>
            </a:r>
          </a:p>
          <a:p>
            <a:r>
              <a:rPr lang="en-US" dirty="0" smtClean="0"/>
              <a:t>Amateur </a:t>
            </a:r>
            <a:r>
              <a:rPr lang="en-US" dirty="0" err="1" smtClean="0"/>
              <a:t>Pythonista</a:t>
            </a:r>
            <a:r>
              <a:rPr lang="en-US" dirty="0"/>
              <a:t> </a:t>
            </a:r>
            <a:r>
              <a:rPr lang="en-US" dirty="0" smtClean="0"/>
              <a:t>– don’t laugh at the code</a:t>
            </a:r>
          </a:p>
          <a:p>
            <a:r>
              <a:rPr lang="en-US" dirty="0" smtClean="0"/>
              <a:t>Software Engineer at Ricoh – ask me about printing and mail optimization when you have some time to kill…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3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xplore math and programming by solving various math problems with the help of a computer</a:t>
            </a:r>
          </a:p>
          <a:p>
            <a:r>
              <a:rPr lang="en-US" dirty="0" smtClean="0"/>
              <a:t>Some are trivial in Python – “What is the sum of the digits of 2^1000?”</a:t>
            </a:r>
          </a:p>
          <a:p>
            <a:r>
              <a:rPr lang="en-US" dirty="0" smtClean="0"/>
              <a:t>As we shall see, some require working out an algorithm that scales well</a:t>
            </a:r>
          </a:p>
          <a:p>
            <a:r>
              <a:rPr lang="en-US" dirty="0" smtClean="0"/>
              <a:t>All problems should execute in less than a minute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rojecteuler.net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6587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Rosalind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Project Euler – but for bioinformatics</a:t>
            </a:r>
          </a:p>
          <a:p>
            <a:r>
              <a:rPr lang="en-US" dirty="0" smtClean="0"/>
              <a:t>Not as heavy on math – lots more string processing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osalind.info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5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dirty="0" smtClean="0"/>
              <a:t>Reference </a:t>
            </a:r>
            <a:r>
              <a:rPr lang="en-US" dirty="0" err="1" smtClean="0"/>
              <a:t>impl</a:t>
            </a:r>
            <a:r>
              <a:rPr lang="en-US" dirty="0" smtClean="0"/>
              <a:t>, interpreted, reference counting, GIL, already installed</a:t>
            </a:r>
            <a:endParaRPr lang="en-US" dirty="0"/>
          </a:p>
          <a:p>
            <a:r>
              <a:rPr lang="en-US" dirty="0" err="1" smtClean="0"/>
              <a:t>Jython</a:t>
            </a:r>
            <a:endParaRPr lang="en-US" dirty="0" smtClean="0"/>
          </a:p>
          <a:p>
            <a:pPr lvl="1"/>
            <a:r>
              <a:rPr lang="en-US" dirty="0" smtClean="0"/>
              <a:t>Compiles to JVM byte code, runs on JVM – JITC &amp; GC, no GIL</a:t>
            </a:r>
          </a:p>
          <a:p>
            <a:r>
              <a:rPr lang="en-US" dirty="0" err="1" smtClean="0"/>
              <a:t>PyPy</a:t>
            </a:r>
            <a:endParaRPr lang="en-US" dirty="0" smtClean="0"/>
          </a:p>
          <a:p>
            <a:pPr lvl="1"/>
            <a:r>
              <a:rPr lang="en-US" dirty="0" smtClean="0"/>
              <a:t>Python implemented in Python – uses JITC &amp; GC, GIL</a:t>
            </a:r>
          </a:p>
        </p:txBody>
      </p:sp>
    </p:spTree>
    <p:extLst>
      <p:ext uri="{BB962C8B-B14F-4D97-AF65-F5344CB8AC3E}">
        <p14:creationId xmlns:p14="http://schemas.microsoft.com/office/powerpoint/2010/main" val="85891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needed a way to know if different approaches to solving problem performed any better</a:t>
            </a:r>
          </a:p>
          <a:p>
            <a:r>
              <a:rPr lang="en-US" dirty="0" smtClean="0"/>
              <a:t>Mostly CPU bound in tight loops – want to test true execution performance and ignore overhead</a:t>
            </a:r>
          </a:p>
          <a:p>
            <a:r>
              <a:rPr lang="en-US" dirty="0" smtClean="0"/>
              <a:t>Don’t reinvent the wheel – Python has “</a:t>
            </a:r>
            <a:r>
              <a:rPr lang="en-US" dirty="0" err="1" smtClean="0"/>
              <a:t>timeit</a:t>
            </a:r>
            <a:r>
              <a:rPr lang="en-US" dirty="0" smtClean="0"/>
              <a:t>” to run several iterations and report total time</a:t>
            </a:r>
          </a:p>
          <a:p>
            <a:r>
              <a:rPr lang="en-US" dirty="0" smtClean="0"/>
              <a:t>Not statistically rigorous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2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prob001 – trivial in Python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: 127 µsec, </a:t>
            </a:r>
            <a:r>
              <a:rPr lang="en-US" dirty="0" err="1" smtClean="0"/>
              <a:t>Jython</a:t>
            </a:r>
            <a:r>
              <a:rPr lang="en-US" dirty="0" smtClean="0"/>
              <a:t> : 76 µsec, </a:t>
            </a:r>
            <a:r>
              <a:rPr lang="en-US" dirty="0" err="1" smtClean="0"/>
              <a:t>PyPy</a:t>
            </a:r>
            <a:r>
              <a:rPr lang="en-US" dirty="0" smtClean="0"/>
              <a:t> : 33 µsec</a:t>
            </a:r>
          </a:p>
          <a:p>
            <a:r>
              <a:rPr lang="en-US" dirty="0"/>
              <a:t>p</a:t>
            </a:r>
            <a:r>
              <a:rPr lang="en-US" dirty="0" smtClean="0"/>
              <a:t>rob016 – power example from earlier</a:t>
            </a:r>
          </a:p>
          <a:p>
            <a:pPr lvl="1"/>
            <a:r>
              <a:rPr lang="en-US" dirty="0" err="1" smtClean="0"/>
              <a:t>CPython</a:t>
            </a:r>
            <a:r>
              <a:rPr lang="en-US" dirty="0" smtClean="0"/>
              <a:t> : 164 µsec, </a:t>
            </a:r>
            <a:r>
              <a:rPr lang="en-US" dirty="0" err="1" smtClean="0"/>
              <a:t>Jython</a:t>
            </a:r>
            <a:r>
              <a:rPr lang="en-US" dirty="0" smtClean="0"/>
              <a:t> : 61 µsec, </a:t>
            </a:r>
            <a:r>
              <a:rPr lang="en-US" dirty="0" err="1" smtClean="0"/>
              <a:t>PyPy</a:t>
            </a:r>
            <a:r>
              <a:rPr lang="en-US" dirty="0" smtClean="0"/>
              <a:t> : 12 µsec</a:t>
            </a:r>
          </a:p>
          <a:p>
            <a:r>
              <a:rPr lang="en-US" dirty="0"/>
              <a:t>p</a:t>
            </a:r>
            <a:r>
              <a:rPr lang="en-US" dirty="0" smtClean="0"/>
              <a:t>rob048 – another one made trivial by Python</a:t>
            </a:r>
          </a:p>
          <a:p>
            <a:pPr lvl="1"/>
            <a:r>
              <a:rPr lang="en-US" dirty="0" smtClean="0"/>
              <a:t>Convert result to string and take last 10 chars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10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 : 7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PyPy</a:t>
            </a:r>
            <a:r>
              <a:rPr lang="en-US" dirty="0" smtClean="0"/>
              <a:t> : 5 </a:t>
            </a:r>
            <a:r>
              <a:rPr lang="en-US" dirty="0" err="1" smtClean="0"/>
              <a:t>ms</a:t>
            </a:r>
            <a:endParaRPr lang="en-US" dirty="0" smtClean="0"/>
          </a:p>
          <a:p>
            <a:pPr lvl="1"/>
            <a:r>
              <a:rPr lang="en-US" dirty="0" smtClean="0"/>
              <a:t>Take modulo 10^10 of result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10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Jython</a:t>
            </a:r>
            <a:r>
              <a:rPr lang="en-US" dirty="0" smtClean="0"/>
              <a:t> : 7 </a:t>
            </a:r>
            <a:r>
              <a:rPr lang="en-US" dirty="0" err="1" smtClean="0"/>
              <a:t>ms</a:t>
            </a:r>
            <a:r>
              <a:rPr lang="en-US" dirty="0" smtClean="0"/>
              <a:t>, </a:t>
            </a:r>
            <a:r>
              <a:rPr lang="en-US" dirty="0" err="1" smtClean="0"/>
              <a:t>PyPy</a:t>
            </a:r>
            <a:r>
              <a:rPr lang="en-US" dirty="0"/>
              <a:t> </a:t>
            </a:r>
            <a:r>
              <a:rPr lang="en-US" dirty="0" smtClean="0"/>
              <a:t>: 5 </a:t>
            </a:r>
            <a:r>
              <a:rPr lang="en-US" dirty="0" err="1" smtClean="0"/>
              <a:t>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551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- </a:t>
            </a:r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number support</a:t>
            </a:r>
          </a:p>
          <a:p>
            <a:pPr lvl="1"/>
            <a:r>
              <a:rPr lang="en-US" dirty="0" smtClean="0"/>
              <a:t>prob003 – </a:t>
            </a:r>
            <a:r>
              <a:rPr lang="en-US" dirty="0" err="1" smtClean="0"/>
              <a:t>primefactors</a:t>
            </a:r>
            <a:endParaRPr lang="en-US" dirty="0" smtClean="0"/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5ms, </a:t>
            </a:r>
            <a:r>
              <a:rPr lang="en-US" dirty="0" err="1" smtClean="0"/>
              <a:t>Jython</a:t>
            </a:r>
            <a:r>
              <a:rPr lang="en-US" dirty="0" smtClean="0"/>
              <a:t> : 3ms, </a:t>
            </a:r>
            <a:r>
              <a:rPr lang="en-US" dirty="0" err="1" smtClean="0"/>
              <a:t>PyPy</a:t>
            </a:r>
            <a:r>
              <a:rPr lang="en-US" dirty="0" smtClean="0"/>
              <a:t> : 1.4ms</a:t>
            </a:r>
          </a:p>
          <a:p>
            <a:pPr lvl="2"/>
            <a:r>
              <a:rPr lang="en-US" dirty="0" smtClean="0"/>
              <a:t>.2ms with module – but no support in </a:t>
            </a:r>
            <a:r>
              <a:rPr lang="en-US" dirty="0" err="1" smtClean="0"/>
              <a:t>Jython</a:t>
            </a:r>
            <a:r>
              <a:rPr lang="en-US" dirty="0" smtClean="0"/>
              <a:t> or </a:t>
            </a:r>
            <a:r>
              <a:rPr lang="en-US" dirty="0" err="1" smtClean="0"/>
              <a:t>PyPy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rob007 – prime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6s, </a:t>
            </a:r>
            <a:r>
              <a:rPr lang="en-US" dirty="0" err="1" smtClean="0"/>
              <a:t>Jython</a:t>
            </a:r>
            <a:r>
              <a:rPr lang="en-US" dirty="0" smtClean="0"/>
              <a:t> : 4s, </a:t>
            </a:r>
            <a:r>
              <a:rPr lang="en-US" dirty="0" err="1" smtClean="0"/>
              <a:t>PyPy</a:t>
            </a:r>
            <a:r>
              <a:rPr lang="en-US" dirty="0" smtClean="0"/>
              <a:t> : 1.7s</a:t>
            </a:r>
          </a:p>
          <a:p>
            <a:pPr lvl="2"/>
            <a:r>
              <a:rPr lang="en-US" dirty="0" smtClean="0"/>
              <a:t>51ms with module – no support in </a:t>
            </a:r>
            <a:r>
              <a:rPr lang="en-US" dirty="0" err="1" smtClean="0"/>
              <a:t>Jython</a:t>
            </a:r>
            <a:r>
              <a:rPr lang="en-US" dirty="0" smtClean="0"/>
              <a:t> or </a:t>
            </a:r>
            <a:r>
              <a:rPr lang="en-US" dirty="0" err="1" smtClean="0"/>
              <a:t>PyPy</a:t>
            </a:r>
            <a:endParaRPr lang="en-US" dirty="0" smtClean="0"/>
          </a:p>
          <a:p>
            <a:pPr lvl="2"/>
            <a:r>
              <a:rPr lang="en-US" dirty="0" smtClean="0"/>
              <a:t>.5ms with loop of 100x – </a:t>
            </a:r>
            <a:r>
              <a:rPr lang="en-US" dirty="0" err="1" smtClean="0"/>
              <a:t>memoizing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7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- </a:t>
            </a:r>
            <a:r>
              <a:rPr lang="en-US" dirty="0" err="1" smtClean="0"/>
              <a:t>datetime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date/time arithmetic</a:t>
            </a:r>
          </a:p>
          <a:p>
            <a:pPr lvl="1"/>
            <a:r>
              <a:rPr lang="en-US" dirty="0" smtClean="0"/>
              <a:t>prob019 – built in calendar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.9ms, </a:t>
            </a:r>
            <a:r>
              <a:rPr lang="en-US" dirty="0" err="1" smtClean="0"/>
              <a:t>Jython</a:t>
            </a:r>
            <a:r>
              <a:rPr lang="en-US" dirty="0" smtClean="0"/>
              <a:t> : 1.2ms, </a:t>
            </a:r>
            <a:r>
              <a:rPr lang="en-US" dirty="0" err="1" smtClean="0"/>
              <a:t>PyPy</a:t>
            </a:r>
            <a:r>
              <a:rPr lang="en-US" dirty="0" smtClean="0"/>
              <a:t> : .13ms</a:t>
            </a:r>
          </a:p>
          <a:p>
            <a:pPr lvl="2"/>
            <a:r>
              <a:rPr lang="en-US" dirty="0" err="1" smtClean="0"/>
              <a:t>CPython</a:t>
            </a:r>
            <a:r>
              <a:rPr lang="en-US" dirty="0" smtClean="0"/>
              <a:t> : .5ms, </a:t>
            </a:r>
            <a:r>
              <a:rPr lang="en-US" dirty="0" err="1" smtClean="0"/>
              <a:t>Jython</a:t>
            </a:r>
            <a:r>
              <a:rPr lang="en-US" dirty="0" smtClean="0"/>
              <a:t> : 4ms, </a:t>
            </a:r>
            <a:r>
              <a:rPr lang="en-US" dirty="0" err="1" smtClean="0"/>
              <a:t>PyPy</a:t>
            </a:r>
            <a:r>
              <a:rPr lang="en-US" dirty="0" smtClean="0"/>
              <a:t> : .12ms</a:t>
            </a:r>
          </a:p>
          <a:p>
            <a:r>
              <a:rPr lang="en-US" dirty="0" smtClean="0"/>
              <a:t>Modules can be much faster and easier to read – use them!</a:t>
            </a:r>
          </a:p>
          <a:p>
            <a:r>
              <a:rPr lang="en-US" dirty="0" smtClean="0"/>
              <a:t>Watch out – not all modules are supported by non-</a:t>
            </a:r>
            <a:r>
              <a:rPr lang="en-US" dirty="0" err="1" smtClean="0"/>
              <a:t>CPython</a:t>
            </a:r>
            <a:r>
              <a:rPr lang="en-US" dirty="0" smtClean="0"/>
              <a:t>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26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568</TotalTime>
  <Words>628</Words>
  <Application>Microsoft Macintosh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Breeze</vt:lpstr>
      <vt:lpstr>Python Performance</vt:lpstr>
      <vt:lpstr>My Favorite Topic</vt:lpstr>
      <vt:lpstr>Project Euler</vt:lpstr>
      <vt:lpstr>Rosalind</vt:lpstr>
      <vt:lpstr>Python Engines</vt:lpstr>
      <vt:lpstr>Methodology</vt:lpstr>
      <vt:lpstr>Code Samples</vt:lpstr>
      <vt:lpstr>Python Modules - SymPy</vt:lpstr>
      <vt:lpstr>Python Modules - datetime</vt:lpstr>
      <vt:lpstr>Algorithms</vt:lpstr>
      <vt:lpstr>Rosalind Sample</vt:lpstr>
      <vt:lpstr>Surprises</vt:lpstr>
      <vt:lpstr>Sailing Over the Edge</vt:lpstr>
      <vt:lpstr>Thank You!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Performance</dc:title>
  <dc:creator>labconfig</dc:creator>
  <cp:lastModifiedBy>labconfig</cp:lastModifiedBy>
  <cp:revision>30</cp:revision>
  <dcterms:created xsi:type="dcterms:W3CDTF">2017-04-18T23:27:22Z</dcterms:created>
  <dcterms:modified xsi:type="dcterms:W3CDTF">2017-04-27T23:19:39Z</dcterms:modified>
</cp:coreProperties>
</file>