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80" r:id="rId3"/>
    <p:sldId id="419" r:id="rId4"/>
    <p:sldId id="428" r:id="rId5"/>
    <p:sldId id="431" r:id="rId6"/>
    <p:sldId id="429" r:id="rId7"/>
    <p:sldId id="432" r:id="rId8"/>
    <p:sldId id="427" r:id="rId9"/>
    <p:sldId id="433" r:id="rId10"/>
    <p:sldId id="434" r:id="rId11"/>
    <p:sldId id="438" r:id="rId12"/>
    <p:sldId id="437" r:id="rId13"/>
    <p:sldId id="285" r:id="rId14"/>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peng21"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1"/>
    <p:restoredTop sz="96170"/>
  </p:normalViewPr>
  <p:slideViewPr>
    <p:cSldViewPr snapToGrid="0" snapToObjects="1">
      <p:cViewPr varScale="1">
        <p:scale>
          <a:sx n="103" d="100"/>
          <a:sy n="103" d="100"/>
        </p:scale>
        <p:origin x="16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6.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48F17-CD88-C84D-81CB-EFB18C37776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B341C-843E-6244-9C40-DD933A1134A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endParaRPr lang="en-US" dirty="0"/>
          </a:p>
        </p:txBody>
      </p:sp>
      <p:sp>
        <p:nvSpPr>
          <p:cNvPr id="3" name="Subtitle 2"/>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US" dirty="0"/>
          </a:p>
        </p:txBody>
      </p:sp>
      <p:sp>
        <p:nvSpPr>
          <p:cNvPr id="17" name="Text Placeholder 16"/>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IBM Plex Sans SemiBold" panose="020B0703050203000203" pitchFamily="34" charset="0"/>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a:t>PRESENTER’S NAME</a:t>
            </a:r>
            <a:endParaRPr lang="en-US" dirty="0"/>
          </a:p>
        </p:txBody>
      </p:sp>
      <p:sp>
        <p:nvSpPr>
          <p:cNvPr id="4" name="Date Placeholder 3"/>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Date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44769" y="365125"/>
            <a:ext cx="10710619" cy="1325563"/>
          </a:xfrm>
        </p:spPr>
        <p:txBody>
          <a:bodyPr/>
          <a:lstStyle/>
          <a:p>
            <a:r>
              <a:rPr lang="en-US" dirty="0"/>
              <a:t>CLICK TO EDIT TITLE</a:t>
            </a:r>
            <a:endParaRPr lang="en-US" dirty="0"/>
          </a:p>
        </p:txBody>
      </p:sp>
      <p:sp>
        <p:nvSpPr>
          <p:cNvPr id="5" name="Text Placeholder 4"/>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9" name="Text Placeholder 4"/>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0" name="Text Placeholder 4"/>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1" name="Text Placeholder 4"/>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646359" y="365127"/>
            <a:ext cx="10709031" cy="734621"/>
          </a:xfrm>
        </p:spPr>
        <p:txBody>
          <a:bodyPr/>
          <a:lstStyle/>
          <a:p>
            <a:r>
              <a:rPr lang="en-US" dirty="0"/>
              <a:t>CLICK TO EDIT TITLE</a:t>
            </a:r>
            <a:endParaRPr lang="en-US" dirty="0"/>
          </a:p>
        </p:txBody>
      </p:sp>
      <p:sp>
        <p:nvSpPr>
          <p:cNvPr id="13" name="Text Placeholder 3"/>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200" indent="0">
              <a:buNone/>
              <a:defRPr b="0" i="0">
                <a:solidFill>
                  <a:schemeClr val="accent1"/>
                </a:solidFill>
                <a:latin typeface="IBM Plex Sans Light" panose="020B0403050203000203" pitchFamily="34" charset="0"/>
              </a:defRPr>
            </a:lvl2pPr>
            <a:lvl3pPr marL="914400" indent="0">
              <a:buNone/>
              <a:defRPr b="0" i="0">
                <a:solidFill>
                  <a:schemeClr val="accent1"/>
                </a:solidFill>
                <a:latin typeface="IBM Plex Sans Light" panose="020B0403050203000203" pitchFamily="34" charset="0"/>
              </a:defRPr>
            </a:lvl3pPr>
            <a:lvl4pPr marL="1371600" indent="0">
              <a:buNone/>
              <a:defRPr b="0" i="0">
                <a:solidFill>
                  <a:schemeClr val="accent1"/>
                </a:solidFill>
                <a:latin typeface="IBM Plex Sans Light" panose="020B0403050203000203" pitchFamily="34" charset="0"/>
              </a:defRPr>
            </a:lvl4pPr>
            <a:lvl5pPr marL="1828800" indent="0">
              <a:buNone/>
              <a:defRPr b="0" i="0">
                <a:solidFill>
                  <a:schemeClr val="accent1"/>
                </a:solidFill>
                <a:latin typeface="IBM Plex Sans Light" panose="020B0403050203000203" pitchFamily="34" charset="0"/>
              </a:defRPr>
            </a:lvl5pPr>
          </a:lstStyle>
          <a:p>
            <a:pPr lvl="0"/>
            <a:r>
              <a:rPr lang="en-US" dirty="0"/>
              <a:t>Click to edit subhead</a:t>
            </a:r>
            <a:endParaRPr lang="en-US" dirty="0"/>
          </a:p>
        </p:txBody>
      </p:sp>
      <p:sp>
        <p:nvSpPr>
          <p:cNvPr id="5" name="Text Placeholder 4"/>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9" name="Text Placeholder 4"/>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0" name="Text Placeholder 4"/>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1" name="Text Placeholder 4"/>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644769" y="365125"/>
            <a:ext cx="10710619" cy="1325563"/>
          </a:xfrm>
        </p:spPr>
        <p:txBody>
          <a:bodyPr/>
          <a:lstStyle/>
          <a:p>
            <a:r>
              <a:rPr lang="en-US" dirty="0"/>
              <a:t>CLICK TO EDIT TITLE</a:t>
            </a:r>
            <a:endParaRPr lang="en-US" dirty="0"/>
          </a:p>
        </p:txBody>
      </p:sp>
      <p:sp>
        <p:nvSpPr>
          <p:cNvPr id="15" name="Content Placeholder 2"/>
          <p:cNvSpPr>
            <a:spLocks noGrp="1"/>
          </p:cNvSpPr>
          <p:nvPr>
            <p:ph sz="half" idx="1" hasCustomPrompt="1"/>
          </p:nvPr>
        </p:nvSpPr>
        <p:spPr>
          <a:xfrm>
            <a:off x="644771" y="2210082"/>
            <a:ext cx="4572000" cy="3890163"/>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9" name="Text Placeholder 4"/>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0" name="Text Placeholder 4"/>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1" name="Text Placeholder 4"/>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646359" y="365127"/>
            <a:ext cx="10709031" cy="734621"/>
          </a:xfrm>
        </p:spPr>
        <p:txBody>
          <a:bodyPr/>
          <a:lstStyle/>
          <a:p>
            <a:r>
              <a:rPr lang="en-US" dirty="0"/>
              <a:t>CLICK TO EDIT TITLE</a:t>
            </a:r>
            <a:endParaRPr lang="en-US" dirty="0"/>
          </a:p>
        </p:txBody>
      </p:sp>
      <p:sp>
        <p:nvSpPr>
          <p:cNvPr id="13" name="Text Placeholder 3"/>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200" indent="0">
              <a:buNone/>
              <a:defRPr b="0" i="0">
                <a:solidFill>
                  <a:schemeClr val="accent1"/>
                </a:solidFill>
                <a:latin typeface="IBM Plex Sans Light" panose="020B0403050203000203" pitchFamily="34" charset="0"/>
              </a:defRPr>
            </a:lvl2pPr>
            <a:lvl3pPr marL="914400" indent="0">
              <a:buNone/>
              <a:defRPr b="0" i="0">
                <a:solidFill>
                  <a:schemeClr val="accent1"/>
                </a:solidFill>
                <a:latin typeface="IBM Plex Sans Light" panose="020B0403050203000203" pitchFamily="34" charset="0"/>
              </a:defRPr>
            </a:lvl3pPr>
            <a:lvl4pPr marL="1371600" indent="0">
              <a:buNone/>
              <a:defRPr b="0" i="0">
                <a:solidFill>
                  <a:schemeClr val="accent1"/>
                </a:solidFill>
                <a:latin typeface="IBM Plex Sans Light" panose="020B0403050203000203" pitchFamily="34" charset="0"/>
              </a:defRPr>
            </a:lvl4pPr>
            <a:lvl5pPr marL="1828800" indent="0">
              <a:buNone/>
              <a:defRPr b="0" i="0">
                <a:solidFill>
                  <a:schemeClr val="accent1"/>
                </a:solidFill>
                <a:latin typeface="IBM Plex Sans Light" panose="020B0403050203000203" pitchFamily="34" charset="0"/>
              </a:defRPr>
            </a:lvl5pPr>
          </a:lstStyle>
          <a:p>
            <a:pPr lvl="0"/>
            <a:r>
              <a:rPr lang="en-US" dirty="0"/>
              <a:t>Click to edit subhead</a:t>
            </a:r>
            <a:endParaRPr lang="en-US" dirty="0"/>
          </a:p>
        </p:txBody>
      </p:sp>
      <p:sp>
        <p:nvSpPr>
          <p:cNvPr id="15" name="Content Placeholder 2"/>
          <p:cNvSpPr>
            <a:spLocks noGrp="1"/>
          </p:cNvSpPr>
          <p:nvPr>
            <p:ph sz="half" idx="1" hasCustomPrompt="1"/>
          </p:nvPr>
        </p:nvSpPr>
        <p:spPr>
          <a:xfrm>
            <a:off x="644771" y="2210082"/>
            <a:ext cx="4572000" cy="3890163"/>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9" name="Text Placeholder 4"/>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0" name="Text Placeholder 4"/>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11" name="Text Placeholder 4"/>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text</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46359" y="365127"/>
            <a:ext cx="10709031" cy="734621"/>
          </a:xfrm>
        </p:spPr>
        <p:txBody>
          <a:bodyPr/>
          <a:lstStyle/>
          <a:p>
            <a:r>
              <a:rPr lang="en-US" dirty="0"/>
              <a:t>CLICK TO EDIT TITLE</a:t>
            </a:r>
            <a:endParaRPr lang="en-US" dirty="0"/>
          </a:p>
        </p:txBody>
      </p:sp>
      <p:sp>
        <p:nvSpPr>
          <p:cNvPr id="9" name="Text Placeholder 3"/>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200" indent="0">
              <a:buNone/>
              <a:defRPr b="0" i="0">
                <a:solidFill>
                  <a:schemeClr val="accent1"/>
                </a:solidFill>
                <a:latin typeface="IBM Plex Sans Light" panose="020B0403050203000203" pitchFamily="34" charset="0"/>
              </a:defRPr>
            </a:lvl2pPr>
            <a:lvl3pPr marL="914400" indent="0">
              <a:buNone/>
              <a:defRPr b="0" i="0">
                <a:solidFill>
                  <a:schemeClr val="accent1"/>
                </a:solidFill>
                <a:latin typeface="IBM Plex Sans Light" panose="020B0403050203000203" pitchFamily="34" charset="0"/>
              </a:defRPr>
            </a:lvl3pPr>
            <a:lvl4pPr marL="1371600" indent="0">
              <a:buNone/>
              <a:defRPr b="0" i="0">
                <a:solidFill>
                  <a:schemeClr val="accent1"/>
                </a:solidFill>
                <a:latin typeface="IBM Plex Sans Light" panose="020B0403050203000203" pitchFamily="34" charset="0"/>
              </a:defRPr>
            </a:lvl4pPr>
            <a:lvl5pPr marL="1828800" indent="0">
              <a:buNone/>
              <a:defRPr b="0" i="0">
                <a:solidFill>
                  <a:schemeClr val="accent1"/>
                </a:solidFill>
                <a:latin typeface="IBM Plex Sans Light" panose="020B0403050203000203" pitchFamily="34" charset="0"/>
              </a:defRPr>
            </a:lvl5pPr>
          </a:lstStyle>
          <a:p>
            <a:pPr lvl="0"/>
            <a:r>
              <a:rPr lang="en-US" dirty="0"/>
              <a:t>Click to edit subhead</a:t>
            </a:r>
            <a:endParaRPr lang="en-US" dirty="0"/>
          </a:p>
        </p:txBody>
      </p:sp>
      <p:sp>
        <p:nvSpPr>
          <p:cNvPr id="3" name="Content Placeholder 2"/>
          <p:cNvSpPr>
            <a:spLocks noGrp="1"/>
          </p:cNvSpPr>
          <p:nvPr>
            <p:ph sz="half" idx="1" hasCustomPrompt="1"/>
          </p:nvPr>
        </p:nvSpPr>
        <p:spPr>
          <a:xfrm>
            <a:off x="644769" y="2325836"/>
            <a:ext cx="5181600" cy="385112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hasCustomPrompt="1"/>
          </p:nvPr>
        </p:nvSpPr>
        <p:spPr>
          <a:xfrm>
            <a:off x="6172200" y="2325836"/>
            <a:ext cx="5181600" cy="385112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4769" y="365125"/>
            <a:ext cx="10710619" cy="1325563"/>
          </a:xfrm>
        </p:spPr>
        <p:txBody>
          <a:bodyPr/>
          <a:lstStyle/>
          <a:p>
            <a:r>
              <a:rPr lang="en-US" dirty="0"/>
              <a:t>CLICK TO EDIT TITLE</a:t>
            </a:r>
            <a:endParaRPr lang="en-US" dirty="0"/>
          </a:p>
        </p:txBody>
      </p:sp>
      <p:sp>
        <p:nvSpPr>
          <p:cNvPr id="3" name="Text Placeholder 2"/>
          <p:cNvSpPr>
            <a:spLocks noGrp="1"/>
          </p:cNvSpPr>
          <p:nvPr>
            <p:ph type="body" idx="1" hasCustomPrompt="1"/>
          </p:nvPr>
        </p:nvSpPr>
        <p:spPr>
          <a:xfrm>
            <a:off x="64477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endParaRPr lang="en-US" dirty="0"/>
          </a:p>
        </p:txBody>
      </p:sp>
      <p:sp>
        <p:nvSpPr>
          <p:cNvPr id="4" name="Content Placeholder 3"/>
          <p:cNvSpPr>
            <a:spLocks noGrp="1"/>
          </p:cNvSpPr>
          <p:nvPr>
            <p:ph sz="half" idx="2" hasCustomPrompt="1"/>
          </p:nvPr>
        </p:nvSpPr>
        <p:spPr>
          <a:xfrm>
            <a:off x="644772" y="2505075"/>
            <a:ext cx="5157787" cy="3684588"/>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endParaRPr lang="en-US" dirty="0"/>
          </a:p>
        </p:txBody>
      </p:sp>
      <p:sp>
        <p:nvSpPr>
          <p:cNvPr id="6" name="Content Placeholder 5"/>
          <p:cNvSpPr>
            <a:spLocks noGrp="1"/>
          </p:cNvSpPr>
          <p:nvPr>
            <p:ph sz="quarter" idx="4" hasCustomPrompt="1"/>
          </p:nvPr>
        </p:nvSpPr>
        <p:spPr>
          <a:xfrm>
            <a:off x="6172202" y="2505075"/>
            <a:ext cx="5183188" cy="3684588"/>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Slide Number Placeholder 8"/>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endParaRPr lang="en-US" dirty="0"/>
          </a:p>
        </p:txBody>
      </p:sp>
      <p:sp>
        <p:nvSpPr>
          <p:cNvPr id="5" name="Slide Number Placeholder 4"/>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
        <p:nvSpPr>
          <p:cNvPr id="3" name="Content Placeholder 2"/>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hasCustomPrompt="1"/>
          </p:nvPr>
        </p:nvSpPr>
        <p:spPr>
          <a:xfrm>
            <a:off x="644773" y="2057402"/>
            <a:ext cx="412725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endParaRPr lang="en-US" dirty="0"/>
          </a:p>
        </p:txBody>
      </p:sp>
      <p:sp>
        <p:nvSpPr>
          <p:cNvPr id="2" name="Title 1"/>
          <p:cNvSpPr>
            <a:spLocks noGrp="1"/>
          </p:cNvSpPr>
          <p:nvPr>
            <p:ph type="title" hasCustomPrompt="1"/>
          </p:nvPr>
        </p:nvSpPr>
        <p:spPr>
          <a:xfrm>
            <a:off x="644773" y="457200"/>
            <a:ext cx="4127255" cy="1600200"/>
          </a:xfrm>
        </p:spPr>
        <p:txBody>
          <a:bodyPr anchor="b"/>
          <a:lstStyle>
            <a:lvl1pPr>
              <a:defRPr sz="3200"/>
            </a:lvl1pPr>
          </a:lstStyle>
          <a:p>
            <a:r>
              <a:rPr lang="en-US" dirty="0"/>
              <a:t>CLICK TO EDIT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p:cNvPicPr>
            <a:picLocks noChangeAspect="1"/>
          </p:cNvPicPr>
          <p:nvPr userDrawn="1"/>
        </p:nvPicPr>
        <p:blipFill rotWithShape="1">
          <a:blip r:embed="rId2"/>
          <a:srcRect l="16253"/>
          <a:stretch>
            <a:fillRect/>
          </a:stretch>
        </p:blipFill>
        <p:spPr>
          <a:xfrm>
            <a:off x="2" y="0"/>
            <a:ext cx="8636340" cy="6858000"/>
          </a:xfrm>
          <a:prstGeom prst="rect">
            <a:avLst/>
          </a:prstGeom>
        </p:spPr>
      </p:pic>
      <p:pic>
        <p:nvPicPr>
          <p:cNvPr id="6" name="Picture 5" descr="A picture containing shape&#10;&#10;Description automatically generated"/>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endParaRPr lang="en-US" dirty="0"/>
          </a:p>
        </p:txBody>
      </p:sp>
      <p:sp>
        <p:nvSpPr>
          <p:cNvPr id="3" name="Subtitle 2"/>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US" dirty="0"/>
          </a:p>
        </p:txBody>
      </p:sp>
      <p:sp>
        <p:nvSpPr>
          <p:cNvPr id="12" name="Text Placeholder 16"/>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703050203000203" pitchFamily="34" charset="0"/>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a:t>PRESENTER’S NAME</a:t>
            </a:r>
            <a:endParaRPr lang="en-US" dirty="0"/>
          </a:p>
        </p:txBody>
      </p:sp>
      <p:sp>
        <p:nvSpPr>
          <p:cNvPr id="4" name="Date Placeholder 3"/>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Date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4773" y="457200"/>
            <a:ext cx="4127255" cy="1600200"/>
          </a:xfrm>
        </p:spPr>
        <p:txBody>
          <a:bodyPr anchor="b"/>
          <a:lstStyle>
            <a:lvl1pPr>
              <a:defRPr sz="3200"/>
            </a:lvl1pPr>
          </a:lstStyle>
          <a:p>
            <a:r>
              <a:rPr lang="en-US" dirty="0"/>
              <a:t>Click to edit title</a:t>
            </a:r>
            <a:endParaRPr lang="en-US" dirty="0"/>
          </a:p>
        </p:txBody>
      </p:sp>
      <p:sp>
        <p:nvSpPr>
          <p:cNvPr id="4" name="Text Placeholder 3"/>
          <p:cNvSpPr>
            <a:spLocks noGrp="1"/>
          </p:cNvSpPr>
          <p:nvPr>
            <p:ph type="body" sz="half" idx="2" hasCustomPrompt="1"/>
          </p:nvPr>
        </p:nvSpPr>
        <p:spPr>
          <a:xfrm>
            <a:off x="644773" y="2057402"/>
            <a:ext cx="412725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endParaRPr lang="en-US" dirty="0"/>
          </a:p>
        </p:txBody>
      </p:sp>
      <p:sp>
        <p:nvSpPr>
          <p:cNvPr id="3" name="Picture Placeholder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endParaRPr lang="en-US" dirty="0"/>
          </a:p>
        </p:txBody>
      </p:sp>
      <p:sp>
        <p:nvSpPr>
          <p:cNvPr id="3" name="Vertical Text Placeholder 2"/>
          <p:cNvSpPr>
            <a:spLocks noGrp="1"/>
          </p:cNvSpPr>
          <p:nvPr>
            <p:ph type="body" orient="vert" idx="1" hasCustomPrompt="1"/>
          </p:nvPr>
        </p:nvSpPr>
        <p:spPr/>
        <p:txBody>
          <a:bodyPr vert="eaVert"/>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44769" y="365127"/>
            <a:ext cx="7927731" cy="581183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p:cNvPicPr>
            <a:picLocks noChangeAspect="1"/>
          </p:cNvPicPr>
          <p:nvPr userDrawn="1"/>
        </p:nvPicPr>
        <p:blipFill rotWithShape="1">
          <a:blip r:embed="rId2"/>
          <a:srcRect l="28985"/>
          <a:stretch>
            <a:fillRect/>
          </a:stretch>
        </p:blipFill>
        <p:spPr>
          <a:xfrm>
            <a:off x="2" y="0"/>
            <a:ext cx="7305260" cy="6858000"/>
          </a:xfrm>
          <a:prstGeom prst="rect">
            <a:avLst/>
          </a:prstGeom>
        </p:spPr>
      </p:pic>
      <p:pic>
        <p:nvPicPr>
          <p:cNvPr id="3" name="Picture 2" descr="A picture containing shape&#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5" name="TextBox 4"/>
          <p:cNvSpPr txBox="1"/>
          <p:nvPr userDrawn="1"/>
        </p:nvSpPr>
        <p:spPr>
          <a:xfrm>
            <a:off x="7284722" y="3144277"/>
            <a:ext cx="4245895" cy="923330"/>
          </a:xfrm>
          <a:prstGeom prst="rect">
            <a:avLst/>
          </a:prstGeom>
          <a:noFill/>
        </p:spPr>
        <p:txBody>
          <a:bodyPr wrap="square" rtlCol="0">
            <a:spAutoFit/>
          </a:bodyPr>
          <a:lstStyle/>
          <a:p>
            <a:pPr algn="r"/>
            <a:r>
              <a:rPr lang="en-US" sz="5400" b="0" i="0" dirty="0">
                <a:solidFill>
                  <a:schemeClr val="bg1"/>
                </a:solidFill>
                <a:latin typeface="Saira Condensed Condensed Light" pitchFamily="2" charset="77"/>
              </a:rPr>
              <a:t>THANK </a:t>
            </a:r>
            <a:r>
              <a:rPr lang="en-US" sz="5400" b="1" i="0" dirty="0">
                <a:solidFill>
                  <a:schemeClr val="bg1"/>
                </a:solidFill>
                <a:latin typeface="Saira Condensed Condensed Light" pitchFamily="2" charset="77"/>
              </a:rPr>
              <a:t>YOU</a:t>
            </a:r>
            <a:endParaRPr lang="en-US" sz="5400" b="1" i="0" dirty="0">
              <a:solidFill>
                <a:schemeClr val="bg1"/>
              </a:solidFill>
              <a:latin typeface="Saira Condensed Condensed Light" pitchFamily="2" charset="77"/>
            </a:endParaRPr>
          </a:p>
        </p:txBody>
      </p:sp>
      <p:sp>
        <p:nvSpPr>
          <p:cNvPr id="9" name="TextBox 8"/>
          <p:cNvSpPr txBox="1"/>
          <p:nvPr userDrawn="1"/>
        </p:nvSpPr>
        <p:spPr>
          <a:xfrm>
            <a:off x="6096002" y="5170418"/>
            <a:ext cx="5434615" cy="584775"/>
          </a:xfrm>
          <a:prstGeom prst="rect">
            <a:avLst/>
          </a:prstGeom>
          <a:noFill/>
        </p:spPr>
        <p:txBody>
          <a:bodyPr wrap="square" rtlCol="0">
            <a:spAutoFit/>
          </a:bodyPr>
          <a:lstStyle/>
          <a:p>
            <a:pPr algn="r"/>
            <a:r>
              <a:rPr lang="en-US" sz="1600" b="1" kern="1200" dirty="0">
                <a:solidFill>
                  <a:schemeClr val="bg1"/>
                </a:solidFill>
                <a:effectLst/>
                <a:latin typeface="IBM Plex Sans" panose="020B0503050203000203" pitchFamily="34" charset="0"/>
                <a:ea typeface="+mn-ea"/>
                <a:cs typeface="+mn-cs"/>
              </a:rPr>
              <a:t>Stevens Institute of Technology</a:t>
            </a:r>
            <a:br>
              <a:rPr lang="en-US" sz="1600" b="1" kern="1200" dirty="0">
                <a:solidFill>
                  <a:schemeClr val="bg1"/>
                </a:solidFill>
                <a:effectLst/>
                <a:latin typeface="IBM Plex Sans" panose="020B0503050203000203" pitchFamily="34" charset="0"/>
                <a:ea typeface="+mn-ea"/>
                <a:cs typeface="+mn-cs"/>
              </a:rPr>
            </a:br>
            <a:r>
              <a:rPr lang="en-US" sz="1600" kern="1200" dirty="0">
                <a:solidFill>
                  <a:schemeClr val="bg1"/>
                </a:solidFill>
                <a:effectLst/>
                <a:latin typeface="IBM Plex Sans" panose="020B0503050203000203" pitchFamily="34" charset="0"/>
                <a:ea typeface="+mn-ea"/>
                <a:cs typeface="+mn-cs"/>
              </a:rPr>
              <a:t>1 Castle Point Terrace, Hoboken, NJ 07030</a:t>
            </a:r>
            <a:endParaRPr lang="en-US" sz="1600" kern="1200" dirty="0">
              <a:solidFill>
                <a:schemeClr val="bg1"/>
              </a:solidFill>
              <a:effectLst/>
              <a:latin typeface="IBM Plex Sans" panose="020B0503050203000203" pitchFamily="34"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103" r="14569"/>
          <a:stretch>
            <a:fillRect/>
          </a:stretch>
        </p:blipFill>
        <p:spPr>
          <a:xfrm>
            <a:off x="-2033456" y="0"/>
            <a:ext cx="10392405" cy="6858000"/>
          </a:xfrm>
          <a:prstGeom prst="rect">
            <a:avLst/>
          </a:prstGeom>
        </p:spPr>
      </p:pic>
      <p:pic>
        <p:nvPicPr>
          <p:cNvPr id="9" name="Picture 8" descr="A picture containing shape&#10;&#10;Description automatically generated"/>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endParaRPr lang="en-US" dirty="0"/>
          </a:p>
        </p:txBody>
      </p:sp>
      <p:sp>
        <p:nvSpPr>
          <p:cNvPr id="11" name="Subtitle 2"/>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US" dirty="0"/>
          </a:p>
        </p:txBody>
      </p:sp>
      <p:sp>
        <p:nvSpPr>
          <p:cNvPr id="13" name="Date Placeholder 3"/>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 Date</a:t>
            </a:r>
            <a:endParaRPr lang="en-US" dirty="0"/>
          </a:p>
        </p:txBody>
      </p:sp>
      <p:sp>
        <p:nvSpPr>
          <p:cNvPr id="14" name="Text Placeholder 16"/>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703050203000203" pitchFamily="34" charset="0"/>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a:t>PRESENTER’S NAME</a:t>
            </a:r>
            <a:endParaRPr lang="en-US" dirty="0"/>
          </a:p>
        </p:txBody>
      </p:sp>
      <p:sp>
        <p:nvSpPr>
          <p:cNvPr id="15" name="TextBox 14"/>
          <p:cNvSpPr txBox="1"/>
          <p:nvPr userDrawn="1"/>
        </p:nvSpPr>
        <p:spPr>
          <a:xfrm>
            <a:off x="912816" y="1325690"/>
            <a:ext cx="4215776" cy="5135445"/>
          </a:xfrm>
          <a:prstGeom prst="rect">
            <a:avLst/>
          </a:prstGeom>
          <a:noFill/>
        </p:spPr>
        <p:txBody>
          <a:bodyPr wrap="square" rtlCol="0">
            <a:spAutoFit/>
          </a:bodyPr>
          <a:lstStyle/>
          <a:p>
            <a:r>
              <a:rPr lang="en-US" b="1" dirty="0">
                <a:latin typeface="IBM Plex Sans" panose="020B0503050203000203" pitchFamily="34" charset="0"/>
              </a:rPr>
              <a:t>INSTRUCTIONS TO REPLACE IMAGE:</a:t>
            </a:r>
            <a:endParaRPr lang="en-US" b="1" dirty="0">
              <a:latin typeface="IBM Plex Sans" panose="020B0503050203000203" pitchFamily="34" charset="0"/>
            </a:endParaRPr>
          </a:p>
          <a:p>
            <a:endParaRPr lang="en-US" b="1"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Go to View&gt;Slide Master</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Locate this layout and duplicate it</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Right-click the orange circle on the far-left side of this image</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Scroll to “Change Picture”</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Select “From File” (note that your version of PowerPoint may use different menu language)</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Select desired image</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Resize and crop image as necessary</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Make sure image is sent to back (right click on image)</a:t>
            </a:r>
            <a:endParaRPr lang="en-US" sz="1400" b="0"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Close slide master and insert a new slide using the new, then delete this text box from your presentation slide.</a:t>
            </a:r>
            <a:endParaRPr lang="en-US" sz="1400" b="0" dirty="0">
              <a:latin typeface="IBM Plex Sans" panose="020B0503050203000203"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dirty="0"/>
              <a:t>CLICK TO EDIT TITLE</a:t>
            </a:r>
            <a:endParaRPr lang="en-US" dirty="0"/>
          </a:p>
        </p:txBody>
      </p:sp>
      <p:sp>
        <p:nvSpPr>
          <p:cNvPr id="3" name="Text Placeholder 2"/>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4769" y="365125"/>
            <a:ext cx="10710619" cy="1325563"/>
          </a:xfrm>
        </p:spPr>
        <p:txBody>
          <a:bodyPr/>
          <a:lstStyle/>
          <a:p>
            <a:r>
              <a:rPr lang="en-US" dirty="0"/>
              <a:t>CLICK TO EDIT TITLE</a:t>
            </a:r>
            <a:endParaRPr lang="en-US" dirty="0"/>
          </a:p>
        </p:txBody>
      </p:sp>
      <p:sp>
        <p:nvSpPr>
          <p:cNvPr id="3" name="Content Placeholder 2"/>
          <p:cNvSpPr>
            <a:spLocks noGrp="1"/>
          </p:cNvSpPr>
          <p:nvPr>
            <p:ph idx="1" hasCustomPrompt="1"/>
          </p:nvPr>
        </p:nvSpPr>
        <p:spPr/>
        <p:txBody>
          <a:bodyPr/>
          <a:lstStyle>
            <a:lvl1pPr marL="228600" indent="-228600">
              <a:defRPr/>
            </a:lvl1pPr>
            <a:lvl2pPr marL="502920" indent="-228600">
              <a:buSzPct val="100000"/>
              <a:buFont typeface="System Font Regular"/>
              <a:buChar char="-"/>
              <a:defRPr/>
            </a:lvl2pPr>
            <a:lvl3pPr marL="777240" indent="-228600">
              <a:buSzPct val="100000"/>
              <a:buFont typeface="System Font Regular"/>
              <a:buChar char="-"/>
              <a:defRPr/>
            </a:lvl3pPr>
            <a:lvl4pPr marL="1005840" indent="-228600">
              <a:buSzPct val="100000"/>
              <a:buFont typeface="System Font Regular"/>
              <a:buChar char="-"/>
              <a:defRPr/>
            </a:lvl4pPr>
            <a:lvl5pPr marL="1280160" indent="-228600">
              <a:buSzPct val="100000"/>
              <a:buFont typeface="System Font Regular"/>
              <a:buChar char="-"/>
              <a:defRPr/>
            </a:lvl5p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6359" y="365127"/>
            <a:ext cx="10709031" cy="734621"/>
          </a:xfrm>
        </p:spPr>
        <p:txBody>
          <a:bodyPr/>
          <a:lstStyle/>
          <a:p>
            <a:r>
              <a:rPr lang="en-US" dirty="0"/>
              <a:t>CLICK TO EDIT TITLE</a:t>
            </a:r>
            <a:endParaRPr lang="en-US" dirty="0"/>
          </a:p>
        </p:txBody>
      </p:sp>
      <p:sp>
        <p:nvSpPr>
          <p:cNvPr id="4" name="Text Placeholder 3"/>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200" indent="0">
              <a:buNone/>
              <a:defRPr b="0" i="0">
                <a:solidFill>
                  <a:schemeClr val="accent1"/>
                </a:solidFill>
                <a:latin typeface="IBM Plex Sans Light" panose="020B0403050203000203" pitchFamily="34" charset="0"/>
              </a:defRPr>
            </a:lvl2pPr>
            <a:lvl3pPr marL="914400" indent="0">
              <a:buNone/>
              <a:defRPr b="0" i="0">
                <a:solidFill>
                  <a:schemeClr val="accent1"/>
                </a:solidFill>
                <a:latin typeface="IBM Plex Sans Light" panose="020B0403050203000203" pitchFamily="34" charset="0"/>
              </a:defRPr>
            </a:lvl3pPr>
            <a:lvl4pPr marL="1371600" indent="0">
              <a:buNone/>
              <a:defRPr b="0" i="0">
                <a:solidFill>
                  <a:schemeClr val="accent1"/>
                </a:solidFill>
                <a:latin typeface="IBM Plex Sans Light" panose="020B0403050203000203" pitchFamily="34" charset="0"/>
              </a:defRPr>
            </a:lvl4pPr>
            <a:lvl5pPr marL="1828800" indent="0">
              <a:buNone/>
              <a:defRPr b="0" i="0">
                <a:solidFill>
                  <a:schemeClr val="accent1"/>
                </a:solidFill>
                <a:latin typeface="IBM Plex Sans Light" panose="020B0403050203000203" pitchFamily="34" charset="0"/>
              </a:defRPr>
            </a:lvl5pPr>
          </a:lstStyle>
          <a:p>
            <a:pPr lvl="0"/>
            <a:r>
              <a:rPr lang="en-US" dirty="0"/>
              <a:t>Make sure to use brand colors when creating tables and graphs. If graphs are placed from an outside source, please reformat to use the Stevens Theme Colors set in this template.</a:t>
            </a:r>
            <a:endParaRPr lang="en-US" dirty="0"/>
          </a:p>
        </p:txBody>
      </p:sp>
      <p:sp>
        <p:nvSpPr>
          <p:cNvPr id="3" name="Content Placeholder 2"/>
          <p:cNvSpPr>
            <a:spLocks noGrp="1"/>
          </p:cNvSpPr>
          <p:nvPr>
            <p:ph idx="1" hasCustomPrompt="1"/>
          </p:nvPr>
        </p:nvSpPr>
        <p:spPr>
          <a:xfrm>
            <a:off x="644771" y="2202874"/>
            <a:ext cx="10709031" cy="3879273"/>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44769" y="365125"/>
            <a:ext cx="10710619" cy="1325563"/>
          </a:xfrm>
        </p:spPr>
        <p:txBody>
          <a:bodyPr/>
          <a:lstStyle/>
          <a:p>
            <a:r>
              <a:rPr lang="en-US" dirty="0"/>
              <a:t>CLICK TO EDIT TITLE</a:t>
            </a:r>
            <a:endParaRPr lang="en-US" dirty="0"/>
          </a:p>
        </p:txBody>
      </p:sp>
      <p:sp>
        <p:nvSpPr>
          <p:cNvPr id="3" name="Content Placeholder 2"/>
          <p:cNvSpPr>
            <a:spLocks noGrp="1"/>
          </p:cNvSpPr>
          <p:nvPr>
            <p:ph sz="half" idx="1" hasCustomPrompt="1"/>
          </p:nvPr>
        </p:nvSpPr>
        <p:spPr>
          <a:xfrm>
            <a:off x="644769" y="1825625"/>
            <a:ext cx="5181600" cy="435133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hasCustomPrompt="1"/>
          </p:nvPr>
        </p:nvSpPr>
        <p:spPr>
          <a:xfrm>
            <a:off x="6172200" y="1825625"/>
            <a:ext cx="5181600" cy="435133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44769" y="365125"/>
            <a:ext cx="10710619" cy="1325563"/>
          </a:xfrm>
        </p:spPr>
        <p:txBody>
          <a:bodyPr/>
          <a:lstStyle/>
          <a:p>
            <a:r>
              <a:rPr lang="en-US" dirty="0"/>
              <a:t>CLICK TO EDIT TITLE</a:t>
            </a:r>
            <a:endParaRPr lang="en-US" dirty="0"/>
          </a:p>
        </p:txBody>
      </p:sp>
      <p:sp>
        <p:nvSpPr>
          <p:cNvPr id="3" name="Content Placeholder 2"/>
          <p:cNvSpPr>
            <a:spLocks noGrp="1"/>
          </p:cNvSpPr>
          <p:nvPr>
            <p:ph sz="half" idx="1" hasCustomPrompt="1"/>
          </p:nvPr>
        </p:nvSpPr>
        <p:spPr>
          <a:xfrm>
            <a:off x="644773" y="1825625"/>
            <a:ext cx="3296919" cy="435133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3"/>
          <p:cNvSpPr>
            <a:spLocks noGrp="1"/>
          </p:cNvSpPr>
          <p:nvPr>
            <p:ph sz="half" idx="13" hasCustomPrompt="1"/>
          </p:nvPr>
        </p:nvSpPr>
        <p:spPr>
          <a:xfrm>
            <a:off x="4351622" y="1825625"/>
            <a:ext cx="3296919" cy="435133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hasCustomPrompt="1"/>
          </p:nvPr>
        </p:nvSpPr>
        <p:spPr>
          <a:xfrm>
            <a:off x="8058471" y="1825625"/>
            <a:ext cx="3296919" cy="435133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46359" y="365127"/>
            <a:ext cx="10709031" cy="734621"/>
          </a:xfrm>
        </p:spPr>
        <p:txBody>
          <a:bodyPr/>
          <a:lstStyle/>
          <a:p>
            <a:r>
              <a:rPr lang="en-US" dirty="0"/>
              <a:t>CLICK TO EDIT TITLE</a:t>
            </a:r>
            <a:endParaRPr lang="en-US" dirty="0"/>
          </a:p>
        </p:txBody>
      </p:sp>
      <p:sp>
        <p:nvSpPr>
          <p:cNvPr id="11" name="Text Placeholder 3"/>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200" indent="0">
              <a:buNone/>
              <a:defRPr b="0" i="0">
                <a:solidFill>
                  <a:schemeClr val="accent1"/>
                </a:solidFill>
                <a:latin typeface="IBM Plex Sans Light" panose="020B0403050203000203" pitchFamily="34" charset="0"/>
              </a:defRPr>
            </a:lvl2pPr>
            <a:lvl3pPr marL="914400" indent="0">
              <a:buNone/>
              <a:defRPr b="0" i="0">
                <a:solidFill>
                  <a:schemeClr val="accent1"/>
                </a:solidFill>
                <a:latin typeface="IBM Plex Sans Light" panose="020B0403050203000203" pitchFamily="34" charset="0"/>
              </a:defRPr>
            </a:lvl3pPr>
            <a:lvl4pPr marL="1371600" indent="0">
              <a:buNone/>
              <a:defRPr b="0" i="0">
                <a:solidFill>
                  <a:schemeClr val="accent1"/>
                </a:solidFill>
                <a:latin typeface="IBM Plex Sans Light" panose="020B0403050203000203" pitchFamily="34" charset="0"/>
              </a:defRPr>
            </a:lvl4pPr>
            <a:lvl5pPr marL="1828800" indent="0">
              <a:buNone/>
              <a:defRPr b="0" i="0">
                <a:solidFill>
                  <a:schemeClr val="accent1"/>
                </a:solidFill>
                <a:latin typeface="IBM Plex Sans Light" panose="020B0403050203000203" pitchFamily="34" charset="0"/>
              </a:defRPr>
            </a:lvl5pPr>
          </a:lstStyle>
          <a:p>
            <a:pPr lvl="0"/>
            <a:endParaRPr lang="en-US" dirty="0"/>
          </a:p>
        </p:txBody>
      </p:sp>
      <p:sp>
        <p:nvSpPr>
          <p:cNvPr id="3" name="Content Placeholder 2"/>
          <p:cNvSpPr>
            <a:spLocks noGrp="1"/>
          </p:cNvSpPr>
          <p:nvPr>
            <p:ph sz="half" idx="1" hasCustomPrompt="1"/>
          </p:nvPr>
        </p:nvSpPr>
        <p:spPr>
          <a:xfrm>
            <a:off x="644773" y="2325836"/>
            <a:ext cx="3296919" cy="385112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3"/>
          <p:cNvSpPr>
            <a:spLocks noGrp="1"/>
          </p:cNvSpPr>
          <p:nvPr>
            <p:ph sz="half" idx="13" hasCustomPrompt="1"/>
          </p:nvPr>
        </p:nvSpPr>
        <p:spPr>
          <a:xfrm>
            <a:off x="4351622" y="2325836"/>
            <a:ext cx="3296919" cy="385112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hasCustomPrompt="1"/>
          </p:nvPr>
        </p:nvSpPr>
        <p:spPr>
          <a:xfrm>
            <a:off x="8058471" y="2325836"/>
            <a:ext cx="3296919" cy="3851129"/>
          </a:xfrm>
        </p:spPr>
        <p:txBody>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Slide Number Placeholder 6"/>
          <p:cNvSpPr>
            <a:spLocks noGrp="1"/>
          </p:cNvSpPr>
          <p:nvPr>
            <p:ph type="sldNum" sz="quarter" idx="12"/>
          </p:nvPr>
        </p:nvSpPr>
        <p:spPr/>
        <p:txBody>
          <a:bodyPr/>
          <a:lstStyle/>
          <a:p>
            <a:fld id="{4267CD5E-26CF-4249-8540-BB1D07FD422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9.emf"/><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dirty="0"/>
              <a:t>CLICK TO EDIT TITLE</a:t>
            </a:r>
            <a:endParaRPr lang="en-US" dirty="0"/>
          </a:p>
        </p:txBody>
      </p:sp>
      <p:sp>
        <p:nvSpPr>
          <p:cNvPr id="3" name="Text Placeholder 2"/>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p:txStyles>
    <p:titleStyle>
      <a:lvl1pPr algn="l" defTabSz="914400" rtl="0" eaLnBrk="1" latinLnBrk="0" hangingPunct="1">
        <a:lnSpc>
          <a:spcPct val="90000"/>
        </a:lnSpc>
        <a:spcBef>
          <a:spcPct val="0"/>
        </a:spcBef>
        <a:buNone/>
        <a:defRPr sz="4000" b="1" i="0" kern="1200">
          <a:solidFill>
            <a:schemeClr val="tx1"/>
          </a:solidFill>
          <a:latin typeface="Saira Condensed Condensed SemiBold"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1800" b="0" i="0" kern="1200">
          <a:solidFill>
            <a:schemeClr val="tx1"/>
          </a:solidFill>
          <a:latin typeface="IBM Plex Sans" panose="020B0503050203000203" pitchFamily="34" charset="0"/>
          <a:ea typeface="+mn-ea"/>
          <a:cs typeface="+mn-cs"/>
        </a:defRPr>
      </a:lvl1pPr>
      <a:lvl2pPr marL="502920" indent="-228600" algn="l" defTabSz="914400" rtl="0" eaLnBrk="1" latinLnBrk="0" hangingPunct="1">
        <a:lnSpc>
          <a:spcPct val="90000"/>
        </a:lnSpc>
        <a:spcBef>
          <a:spcPts val="500"/>
        </a:spcBef>
        <a:buClr>
          <a:schemeClr val="accent4"/>
        </a:buClr>
        <a:buFont typeface="System Font Regular"/>
        <a:buChar char="-"/>
        <a:defRPr sz="1800" b="0" i="0" kern="1200">
          <a:solidFill>
            <a:schemeClr val="tx1"/>
          </a:solidFill>
          <a:latin typeface="IBM Plex Sans" panose="020B0503050203000203" pitchFamily="34" charset="0"/>
          <a:ea typeface="+mn-ea"/>
          <a:cs typeface="+mn-cs"/>
        </a:defRPr>
      </a:lvl2pPr>
      <a:lvl3pPr marL="777240" indent="-228600" algn="l" defTabSz="914400"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600" algn="l" defTabSz="914400"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600" algn="l" defTabSz="914400" rtl="0" eaLnBrk="1" latinLnBrk="0" hangingPunct="1">
        <a:lnSpc>
          <a:spcPct val="90000"/>
        </a:lnSpc>
        <a:spcBef>
          <a:spcPts val="500"/>
        </a:spcBef>
        <a:buClr>
          <a:schemeClr val="accent4"/>
        </a:buClr>
        <a:buFont typeface="System Font Regular"/>
        <a:buChar char="-"/>
        <a:defRPr sz="1400" b="0" i="0" kern="1200">
          <a:solidFill>
            <a:schemeClr val="tx1"/>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4.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7.xml"/><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2.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655" y="1445260"/>
            <a:ext cx="12407265" cy="2061845"/>
          </a:xfrm>
        </p:spPr>
        <p:txBody>
          <a:bodyPr>
            <a:normAutofit/>
          </a:bodyPr>
          <a:lstStyle/>
          <a:p>
            <a:r>
              <a:rPr lang="en-US" sz="4400" dirty="0">
                <a:latin typeface="Calibri" panose="020F0502020204030204" charset="0"/>
                <a:cs typeface="Calibri" panose="020F0502020204030204" charset="0"/>
              </a:rPr>
              <a:t>Quantum Squeeze-and-Excitation Networks</a:t>
            </a:r>
            <a:r>
              <a:rPr lang="en-US" dirty="0">
                <a:latin typeface="Calibri" panose="020F0502020204030204" charset="0"/>
                <a:cs typeface="Calibri" panose="020F0502020204030204" charset="0"/>
              </a:rPr>
              <a:t> </a:t>
            </a:r>
            <a:r>
              <a:rPr lang="en-US" dirty="0"/>
              <a:t>  </a:t>
            </a:r>
            <a:endParaRPr lang="en-US" dirty="0"/>
          </a:p>
        </p:txBody>
      </p:sp>
      <p:sp>
        <p:nvSpPr>
          <p:cNvPr id="5" name="Text Placeholder 4"/>
          <p:cNvSpPr>
            <a:spLocks noGrp="1"/>
          </p:cNvSpPr>
          <p:nvPr>
            <p:ph type="body" sz="quarter" idx="11"/>
          </p:nvPr>
        </p:nvSpPr>
        <p:spPr>
          <a:xfrm>
            <a:off x="2999105" y="3660140"/>
            <a:ext cx="7022465" cy="1004570"/>
          </a:xfrm>
        </p:spPr>
        <p:txBody>
          <a:bodyPr>
            <a:noAutofit/>
          </a:bodyPr>
          <a:lstStyle/>
          <a:p>
            <a:pPr algn="ctr"/>
            <a:r>
              <a:rPr lang="en-US" sz="2000" dirty="0"/>
              <a:t>Yifeng Peng (PhD candidate)</a:t>
            </a:r>
            <a:endParaRPr lang="en-US" sz="2000" dirty="0"/>
          </a:p>
          <a:p>
            <a:pPr algn="ctr"/>
            <a:r>
              <a:rPr lang="en-US" sz="2000" dirty="0"/>
              <a:t>Advisor: Ying Wang</a:t>
            </a:r>
            <a:endParaRPr lang="en-US" sz="2000" dirty="0"/>
          </a:p>
          <a:p>
            <a:pPr algn="ctr"/>
            <a:r>
              <a:rPr lang="en-US" sz="2000" dirty="0"/>
              <a:t>Stevens Institute of Technology</a:t>
            </a:r>
            <a:endParaRPr lang="en-US" sz="2000" dirty="0"/>
          </a:p>
          <a:p>
            <a:pPr algn="ctr"/>
            <a:r>
              <a:rPr lang="en-US" sz="2000" dirty="0"/>
              <a:t> </a:t>
            </a:r>
            <a:endParaRPr lang="en-US" sz="2000" dirty="0"/>
          </a:p>
          <a:p>
            <a:pPr algn="ctr"/>
            <a:endParaRPr lang="en-US" sz="2000" dirty="0"/>
          </a:p>
        </p:txBody>
      </p:sp>
      <p:sp>
        <p:nvSpPr>
          <p:cNvPr id="4" name="Date Placeholder 3"/>
          <p:cNvSpPr>
            <a:spLocks noGrp="1"/>
          </p:cNvSpPr>
          <p:nvPr>
            <p:ph type="dt" sz="half" idx="10"/>
          </p:nvPr>
        </p:nvSpPr>
        <p:spPr/>
        <p:txBody>
          <a:bodyPr/>
          <a:lstStyle/>
          <a:p>
            <a:r>
              <a:rPr lang="en-US" dirty="0"/>
              <a:t>Date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8757920" cy="645160"/>
          </a:xfrm>
          <a:prstGeom prst="rect">
            <a:avLst/>
          </a:prstGeom>
          <a:noFill/>
        </p:spPr>
        <p:txBody>
          <a:bodyPr wrap="square" rtlCol="0">
            <a:spAutoFit/>
          </a:bodyPr>
          <a:p>
            <a:r>
              <a:rPr lang="en-US" altLang="zh-CN" sz="3600" b="1"/>
              <a:t>Experimental Results - Noise Analysis </a:t>
            </a:r>
            <a:endParaRPr lang="en-US" altLang="zh-CN" sz="3600" b="1"/>
          </a:p>
        </p:txBody>
      </p:sp>
      <p:pic>
        <p:nvPicPr>
          <p:cNvPr id="6" name="图片 5"/>
          <p:cNvPicPr>
            <a:picLocks noChangeAspect="1"/>
          </p:cNvPicPr>
          <p:nvPr/>
        </p:nvPicPr>
        <p:blipFill>
          <a:blip r:embed="rId1"/>
          <a:stretch>
            <a:fillRect/>
          </a:stretch>
        </p:blipFill>
        <p:spPr>
          <a:xfrm>
            <a:off x="2407920" y="874395"/>
            <a:ext cx="7758430" cy="503936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6883400" cy="625475"/>
          </a:xfrm>
          <a:prstGeom prst="rect">
            <a:avLst/>
          </a:prstGeom>
          <a:noFill/>
        </p:spPr>
        <p:txBody>
          <a:bodyPr wrap="square" rtlCol="0">
            <a:noAutofit/>
          </a:bodyPr>
          <a:p>
            <a:r>
              <a:rPr lang="en-US" altLang="zh-CN" sz="3600" b="1"/>
              <a:t>Conclusion and Future Work</a:t>
            </a:r>
            <a:endParaRPr lang="en-US" altLang="zh-CN" sz="3600" b="1"/>
          </a:p>
        </p:txBody>
      </p:sp>
      <p:sp>
        <p:nvSpPr>
          <p:cNvPr id="2" name="文本框 1"/>
          <p:cNvSpPr txBox="1"/>
          <p:nvPr/>
        </p:nvSpPr>
        <p:spPr>
          <a:xfrm>
            <a:off x="885825" y="1562735"/>
            <a:ext cx="10243820" cy="2030095"/>
          </a:xfrm>
          <a:prstGeom prst="rect">
            <a:avLst/>
          </a:prstGeom>
          <a:noFill/>
        </p:spPr>
        <p:txBody>
          <a:bodyPr wrap="square" rtlCol="0" anchor="t">
            <a:spAutoFit/>
          </a:bodyPr>
          <a:p>
            <a:r>
              <a:rPr lang="zh-CN" altLang="en-US"/>
              <a:t>We proposed a novel QSE network, an advanced iteration of the classic Squeeze and Excitation network. This model leverages quantum computing principles, particularly quantum amplitude coding, to revamp the excitation function. Notably, it optimizes the network by reducing the parameter count while enhancing accuracy metrics on benchmark datasets like CIFAR-10 and decreasing top-1 and top-5 error rates on CIFAR-100. In the NISQ era, our QSE network's architectural efficiency, characterized by its minimalistic use of qubits and quantum gates, inherently mitigates noise, thereby fortifying its lower noise threshold. In the future, we plan to verify and further improve the QSE module on a real quantum computer.</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4033520" cy="645160"/>
          </a:xfrm>
          <a:prstGeom prst="rect">
            <a:avLst/>
          </a:prstGeom>
          <a:noFill/>
        </p:spPr>
        <p:txBody>
          <a:bodyPr wrap="square" rtlCol="0">
            <a:spAutoFit/>
          </a:bodyPr>
          <a:p>
            <a:r>
              <a:rPr lang="en-US" altLang="zh-CN" sz="3600" b="1"/>
              <a:t>Background</a:t>
            </a:r>
            <a:endParaRPr lang="en-US" altLang="zh-CN" sz="3600" b="1"/>
          </a:p>
        </p:txBody>
      </p:sp>
      <p:sp>
        <p:nvSpPr>
          <p:cNvPr id="3" name="文本框 2"/>
          <p:cNvSpPr txBox="1"/>
          <p:nvPr/>
        </p:nvSpPr>
        <p:spPr>
          <a:xfrm>
            <a:off x="673735" y="930275"/>
            <a:ext cx="10835005" cy="5077460"/>
          </a:xfrm>
          <a:prstGeom prst="rect">
            <a:avLst/>
          </a:prstGeom>
          <a:noFill/>
        </p:spPr>
        <p:txBody>
          <a:bodyPr wrap="square" rtlCol="0" anchor="t">
            <a:spAutoFit/>
          </a:bodyPr>
          <a:p>
            <a:r>
              <a:rPr lang="zh-CN" altLang="en-US"/>
              <a:t>Traditional CNN may </a:t>
            </a:r>
            <a:r>
              <a:rPr lang="zh-CN" altLang="en-US" b="1">
                <a:solidFill>
                  <a:srgbClr val="FF0000"/>
                </a:solidFill>
              </a:rPr>
              <a:t>ignore key information</a:t>
            </a:r>
            <a:r>
              <a:rPr lang="zh-CN" altLang="en-US"/>
              <a:t> in images or be too sensitive to background noise when processing visual tasks. Recently, incorporating attention mechanisms into CNNs has emerged as a potent approach. </a:t>
            </a:r>
            <a:r>
              <a:rPr lang="zh-CN" altLang="en-US" b="1">
                <a:solidFill>
                  <a:srgbClr val="FF0000"/>
                </a:solidFill>
              </a:rPr>
              <a:t>Attention Networks</a:t>
            </a:r>
            <a:r>
              <a:rPr lang="zh-CN" altLang="en-US"/>
              <a:t>, inspired by the attributes of human visual attention, enable the network to focus more acutely on salient image regions, thereby enhancing the model's expressiveness and overall performance. Such methods have yielded impressive outcomes across a spectrum of computer vision applications, including image classification, object detection, and semantic segmentation</a:t>
            </a:r>
            <a:r>
              <a:rPr lang="en-US" altLang="zh-CN"/>
              <a:t>.</a:t>
            </a:r>
            <a:endParaRPr lang="en-US" altLang="zh-CN"/>
          </a:p>
          <a:p>
            <a:endParaRPr lang="en-US" altLang="zh-CN"/>
          </a:p>
          <a:p>
            <a:r>
              <a:rPr lang="en-US" altLang="zh-CN" b="1">
                <a:solidFill>
                  <a:srgbClr val="FF0000"/>
                </a:solidFill>
              </a:rPr>
              <a:t>Classical SE-ResNet (Squeeze-and-Excitation ResNet)</a:t>
            </a:r>
            <a:r>
              <a:rPr lang="en-US" altLang="zh-CN"/>
              <a:t> is a convolutional neural network architecture combined with the Squeeze-and-Excitation (SE) module [1]. The SE module improves the network's representation ability by recalibrating feature responses. Although the SE module has achieved remarkable results in enhancing network performance, it also has some limitations. The SE module recalibrates the channels of the feature map by adding additional</a:t>
            </a:r>
            <a:r>
              <a:rPr lang="en-US" altLang="zh-CN" b="1">
                <a:solidFill>
                  <a:srgbClr val="FF0000"/>
                </a:solidFill>
              </a:rPr>
              <a:t> fully connected layers</a:t>
            </a:r>
            <a:r>
              <a:rPr lang="en-US" altLang="zh-CN"/>
              <a:t> to the network. This means that for each SE module, a certain amount of parameters and </a:t>
            </a:r>
            <a:r>
              <a:rPr lang="en-US" altLang="zh-CN" b="1">
                <a:solidFill>
                  <a:srgbClr val="FF0000"/>
                </a:solidFill>
              </a:rPr>
              <a:t>computational complexity will be added</a:t>
            </a:r>
            <a:r>
              <a:rPr lang="en-US" altLang="zh-CN"/>
              <a:t>. In large networks or resource-constrained environments, this can become a problem. The fully connected layer plus ReLU may limit the ability to model </a:t>
            </a:r>
            <a:r>
              <a:rPr lang="en-US" altLang="zh-CN" b="1">
                <a:solidFill>
                  <a:srgbClr val="FF0000"/>
                </a:solidFill>
              </a:rPr>
              <a:t>complex channel interactions</a:t>
            </a:r>
            <a:r>
              <a:rPr lang="en-US" altLang="zh-CN"/>
              <a:t>. The linear and non-negative properties of ReLU may not be sufficient to capture complex inter-channel dependencies.</a:t>
            </a:r>
            <a:endParaRPr lang="en-US" altLang="zh-CN"/>
          </a:p>
          <a:p>
            <a:endParaRPr lang="en-US" altLang="zh-CN"/>
          </a:p>
          <a:p>
            <a:endParaRPr lang="en-US" altLang="zh-CN"/>
          </a:p>
        </p:txBody>
      </p:sp>
      <p:sp>
        <p:nvSpPr>
          <p:cNvPr id="9" name="文本框 8"/>
          <p:cNvSpPr txBox="1"/>
          <p:nvPr/>
        </p:nvSpPr>
        <p:spPr>
          <a:xfrm>
            <a:off x="673735" y="5640070"/>
            <a:ext cx="10508615" cy="737235"/>
          </a:xfrm>
          <a:prstGeom prst="rect">
            <a:avLst/>
          </a:prstGeom>
          <a:noFill/>
        </p:spPr>
        <p:txBody>
          <a:bodyPr wrap="square" rtlCol="0" anchor="t">
            <a:spAutoFit/>
          </a:bodyPr>
          <a:p>
            <a:endParaRPr lang="zh-CN" altLang="en-US" sz="1400"/>
          </a:p>
          <a:p>
            <a:r>
              <a:rPr lang="en-US" altLang="zh-CN" sz="1400"/>
              <a:t>[1] </a:t>
            </a:r>
            <a:r>
              <a:rPr lang="zh-CN" altLang="en-US" sz="1400"/>
              <a:t>J. Hu, L. Shen, S. Albanie, G. Sun, and E. Wu, “Squeeze-and-excitation networks,” 2018 IEEE/CVF Conference on Computer Vision</a:t>
            </a:r>
            <a:r>
              <a:rPr lang="en-US" altLang="zh-CN" sz="1400"/>
              <a:t> </a:t>
            </a:r>
            <a:r>
              <a:rPr lang="zh-CN" altLang="en-US" sz="1400"/>
              <a:t>and Pattern Recognition, pp. 7132–7141, 2017. [Online]. Available:</a:t>
            </a:r>
            <a:r>
              <a:rPr lang="en-US" altLang="zh-CN" sz="1400"/>
              <a:t> </a:t>
            </a:r>
            <a:r>
              <a:rPr lang="zh-CN" altLang="en-US" sz="1400"/>
              <a:t>https://api.semanticscholar.org/CorpusID:140309863</a:t>
            </a:r>
            <a:endParaRPr lang="zh-CN" altLang="en-US" sz="1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4033520" cy="645160"/>
          </a:xfrm>
          <a:prstGeom prst="rect">
            <a:avLst/>
          </a:prstGeom>
          <a:noFill/>
        </p:spPr>
        <p:txBody>
          <a:bodyPr wrap="square" rtlCol="0">
            <a:spAutoFit/>
          </a:bodyPr>
          <a:p>
            <a:r>
              <a:rPr lang="en-US" altLang="zh-CN" sz="3600" b="1"/>
              <a:t>Methodology</a:t>
            </a:r>
            <a:endParaRPr lang="en-US" altLang="zh-CN" sz="3600" b="1"/>
          </a:p>
        </p:txBody>
      </p:sp>
      <p:pic>
        <p:nvPicPr>
          <p:cNvPr id="2" name="图片 1" descr="Model326"/>
          <p:cNvPicPr>
            <a:picLocks noChangeAspect="1"/>
          </p:cNvPicPr>
          <p:nvPr/>
        </p:nvPicPr>
        <p:blipFill>
          <a:blip r:embed="rId1"/>
          <a:stretch>
            <a:fillRect/>
          </a:stretch>
        </p:blipFill>
        <p:spPr>
          <a:xfrm>
            <a:off x="5946140" y="1687830"/>
            <a:ext cx="5490210" cy="3192780"/>
          </a:xfrm>
          <a:prstGeom prst="rect">
            <a:avLst/>
          </a:prstGeom>
        </p:spPr>
      </p:pic>
      <p:pic>
        <p:nvPicPr>
          <p:cNvPr id="3" name="图片 2"/>
          <p:cNvPicPr>
            <a:picLocks noChangeAspect="1"/>
          </p:cNvPicPr>
          <p:nvPr/>
        </p:nvPicPr>
        <p:blipFill>
          <a:blip r:embed="rId2"/>
          <a:stretch>
            <a:fillRect/>
          </a:stretch>
        </p:blipFill>
        <p:spPr>
          <a:xfrm>
            <a:off x="612140" y="1401445"/>
            <a:ext cx="4521200" cy="3765550"/>
          </a:xfrm>
          <a:prstGeom prst="rect">
            <a:avLst/>
          </a:prstGeom>
        </p:spPr>
      </p:pic>
      <p:sp>
        <p:nvSpPr>
          <p:cNvPr id="4" name="文本框 3"/>
          <p:cNvSpPr txBox="1"/>
          <p:nvPr/>
        </p:nvSpPr>
        <p:spPr>
          <a:xfrm>
            <a:off x="708025" y="5755005"/>
            <a:ext cx="10508615" cy="521970"/>
          </a:xfrm>
          <a:prstGeom prst="rect">
            <a:avLst/>
          </a:prstGeom>
          <a:noFill/>
        </p:spPr>
        <p:txBody>
          <a:bodyPr wrap="square" rtlCol="0" anchor="t">
            <a:spAutoFit/>
          </a:bodyPr>
          <a:p>
            <a:r>
              <a:rPr lang="zh-CN" altLang="en-US" sz="1400"/>
              <a:t>J. Hu, L. Shen, S. Albanie, G. Sun, and E. Wu, “Squeeze-and-excitation networks,” 2018 IEEE/CVF Conference on Computer Vision</a:t>
            </a:r>
            <a:r>
              <a:rPr lang="en-US" altLang="zh-CN" sz="1400"/>
              <a:t> </a:t>
            </a:r>
            <a:r>
              <a:rPr lang="zh-CN" altLang="en-US" sz="1400"/>
              <a:t>and Pattern Recognition, pp. 7132–7141, 2017. [Online]. Available:</a:t>
            </a:r>
            <a:r>
              <a:rPr lang="en-US" altLang="zh-CN" sz="1400"/>
              <a:t> </a:t>
            </a:r>
            <a:r>
              <a:rPr lang="zh-CN" altLang="en-US" sz="1400"/>
              <a:t>https://api.semanticscholar.org/CorpusID:140309863</a:t>
            </a:r>
            <a:endParaRPr lang="zh-CN" altLang="en-US" sz="140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4033520" cy="645160"/>
          </a:xfrm>
          <a:prstGeom prst="rect">
            <a:avLst/>
          </a:prstGeom>
          <a:noFill/>
        </p:spPr>
        <p:txBody>
          <a:bodyPr wrap="square" rtlCol="0">
            <a:spAutoFit/>
          </a:bodyPr>
          <a:p>
            <a:r>
              <a:rPr lang="en-US" altLang="zh-CN" sz="3600" b="1"/>
              <a:t>Methodology</a:t>
            </a:r>
            <a:endParaRPr lang="en-US" altLang="zh-CN" sz="3600" b="1"/>
          </a:p>
        </p:txBody>
      </p:sp>
      <p:sp>
        <p:nvSpPr>
          <p:cNvPr id="10" name="文本框 9"/>
          <p:cNvSpPr txBox="1"/>
          <p:nvPr/>
        </p:nvSpPr>
        <p:spPr>
          <a:xfrm>
            <a:off x="8101330" y="373380"/>
            <a:ext cx="3764915" cy="368300"/>
          </a:xfrm>
          <a:prstGeom prst="rect">
            <a:avLst/>
          </a:prstGeom>
          <a:noFill/>
        </p:spPr>
        <p:txBody>
          <a:bodyPr wrap="square" rtlCol="0">
            <a:spAutoFit/>
          </a:bodyPr>
          <a:p>
            <a:r>
              <a:rPr lang="en-US" altLang="zh-CN"/>
              <a:t>Amplitude Embedding</a:t>
            </a:r>
            <a:endParaRPr lang="en-US" altLang="zh-CN"/>
          </a:p>
        </p:txBody>
      </p:sp>
      <p:pic>
        <p:nvPicPr>
          <p:cNvPr id="11" name="图片 10"/>
          <p:cNvPicPr>
            <a:picLocks noChangeAspect="1"/>
          </p:cNvPicPr>
          <p:nvPr/>
        </p:nvPicPr>
        <p:blipFill>
          <a:blip r:embed="rId1"/>
          <a:stretch>
            <a:fillRect/>
          </a:stretch>
        </p:blipFill>
        <p:spPr>
          <a:xfrm>
            <a:off x="405130" y="854710"/>
            <a:ext cx="8034655" cy="3973830"/>
          </a:xfrm>
          <a:prstGeom prst="rect">
            <a:avLst/>
          </a:prstGeom>
        </p:spPr>
      </p:pic>
      <p:pic>
        <p:nvPicPr>
          <p:cNvPr id="6" name="图片 5" descr="Amplitudeem2"/>
          <p:cNvPicPr>
            <a:picLocks noChangeAspect="1"/>
          </p:cNvPicPr>
          <p:nvPr/>
        </p:nvPicPr>
        <p:blipFill>
          <a:blip r:embed="rId2"/>
          <a:stretch>
            <a:fillRect/>
          </a:stretch>
        </p:blipFill>
        <p:spPr>
          <a:xfrm>
            <a:off x="8101330" y="687705"/>
            <a:ext cx="3052445" cy="821055"/>
          </a:xfrm>
          <a:prstGeom prst="rect">
            <a:avLst/>
          </a:prstGeom>
        </p:spPr>
      </p:pic>
      <p:pic>
        <p:nvPicPr>
          <p:cNvPr id="2" name="图片 1"/>
          <p:cNvPicPr>
            <a:picLocks noChangeAspect="1"/>
          </p:cNvPicPr>
          <p:nvPr/>
        </p:nvPicPr>
        <p:blipFill>
          <a:blip r:embed="rId3"/>
          <a:stretch>
            <a:fillRect/>
          </a:stretch>
        </p:blipFill>
        <p:spPr>
          <a:xfrm>
            <a:off x="8589010" y="3235325"/>
            <a:ext cx="3277235" cy="2061845"/>
          </a:xfrm>
          <a:prstGeom prst="rect">
            <a:avLst/>
          </a:prstGeom>
        </p:spPr>
      </p:pic>
      <p:sp>
        <p:nvSpPr>
          <p:cNvPr id="3" name="文本框 2"/>
          <p:cNvSpPr txBox="1"/>
          <p:nvPr/>
        </p:nvSpPr>
        <p:spPr>
          <a:xfrm>
            <a:off x="8521700" y="5297170"/>
            <a:ext cx="6096000" cy="368300"/>
          </a:xfrm>
          <a:prstGeom prst="rect">
            <a:avLst/>
          </a:prstGeom>
          <a:noFill/>
        </p:spPr>
        <p:txBody>
          <a:bodyPr wrap="square" rtlCol="0" anchor="t">
            <a:spAutoFit/>
          </a:bodyPr>
          <a:p>
            <a:r>
              <a:rPr lang="zh-CN" altLang="en-US"/>
              <a:t>Quantum circuit for the QSE module</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4642485" cy="645160"/>
          </a:xfrm>
          <a:prstGeom prst="rect">
            <a:avLst/>
          </a:prstGeom>
          <a:noFill/>
        </p:spPr>
        <p:txBody>
          <a:bodyPr wrap="square" rtlCol="0">
            <a:spAutoFit/>
          </a:bodyPr>
          <a:p>
            <a:r>
              <a:rPr lang="en-US" altLang="zh-CN" sz="3600" b="1"/>
              <a:t>Experimental Results</a:t>
            </a:r>
            <a:endParaRPr lang="en-US" altLang="zh-CN" sz="3600" b="1"/>
          </a:p>
        </p:txBody>
      </p:sp>
      <p:pic>
        <p:nvPicPr>
          <p:cNvPr id="2" name="图片 1"/>
          <p:cNvPicPr>
            <a:picLocks noChangeAspect="1"/>
          </p:cNvPicPr>
          <p:nvPr/>
        </p:nvPicPr>
        <p:blipFill>
          <a:blip r:embed="rId1"/>
          <a:stretch>
            <a:fillRect/>
          </a:stretch>
        </p:blipFill>
        <p:spPr>
          <a:xfrm>
            <a:off x="1205865" y="1146175"/>
            <a:ext cx="10231120" cy="456501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4642485" cy="645160"/>
          </a:xfrm>
          <a:prstGeom prst="rect">
            <a:avLst/>
          </a:prstGeom>
          <a:noFill/>
        </p:spPr>
        <p:txBody>
          <a:bodyPr wrap="square" rtlCol="0">
            <a:spAutoFit/>
          </a:bodyPr>
          <a:p>
            <a:r>
              <a:rPr lang="en-US" altLang="zh-CN" sz="3600" b="1"/>
              <a:t>Experimental Results</a:t>
            </a:r>
            <a:endParaRPr lang="en-US" altLang="zh-CN" sz="3600" b="1"/>
          </a:p>
        </p:txBody>
      </p:sp>
      <p:pic>
        <p:nvPicPr>
          <p:cNvPr id="3" name="图片 2"/>
          <p:cNvPicPr>
            <a:picLocks noChangeAspect="1"/>
          </p:cNvPicPr>
          <p:nvPr/>
        </p:nvPicPr>
        <p:blipFill>
          <a:blip r:embed="rId1"/>
          <a:stretch>
            <a:fillRect/>
          </a:stretch>
        </p:blipFill>
        <p:spPr>
          <a:xfrm>
            <a:off x="809625" y="887730"/>
            <a:ext cx="10782935" cy="505714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772795" y="988695"/>
            <a:ext cx="10830560" cy="4627880"/>
          </a:xfrm>
          <a:prstGeom prst="rect">
            <a:avLst/>
          </a:prstGeom>
        </p:spPr>
      </p:pic>
      <p:sp>
        <p:nvSpPr>
          <p:cNvPr id="3" name="文本框 2"/>
          <p:cNvSpPr txBox="1"/>
          <p:nvPr/>
        </p:nvSpPr>
        <p:spPr>
          <a:xfrm>
            <a:off x="612140" y="96520"/>
            <a:ext cx="4642485" cy="645160"/>
          </a:xfrm>
          <a:prstGeom prst="rect">
            <a:avLst/>
          </a:prstGeom>
          <a:noFill/>
        </p:spPr>
        <p:txBody>
          <a:bodyPr wrap="square" rtlCol="0">
            <a:spAutoFit/>
          </a:bodyPr>
          <a:p>
            <a:r>
              <a:rPr lang="en-US" altLang="zh-CN" sz="3600" b="1"/>
              <a:t>Experimental Results</a:t>
            </a:r>
            <a:endParaRPr lang="en-US" altLang="zh-CN" sz="3600" b="1"/>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4642485" cy="645160"/>
          </a:xfrm>
          <a:prstGeom prst="rect">
            <a:avLst/>
          </a:prstGeom>
          <a:noFill/>
        </p:spPr>
        <p:txBody>
          <a:bodyPr wrap="square" rtlCol="0">
            <a:spAutoFit/>
          </a:bodyPr>
          <a:p>
            <a:r>
              <a:rPr lang="en-US" altLang="zh-CN" sz="3600" b="1"/>
              <a:t>Experimental Results</a:t>
            </a:r>
            <a:endParaRPr lang="en-US" altLang="zh-CN" sz="3600" b="1"/>
          </a:p>
        </p:txBody>
      </p:sp>
      <p:pic>
        <p:nvPicPr>
          <p:cNvPr id="6" name="图片 5"/>
          <p:cNvPicPr>
            <a:picLocks noChangeAspect="1"/>
          </p:cNvPicPr>
          <p:nvPr/>
        </p:nvPicPr>
        <p:blipFill>
          <a:blip r:embed="rId1"/>
          <a:stretch>
            <a:fillRect/>
          </a:stretch>
        </p:blipFill>
        <p:spPr>
          <a:xfrm>
            <a:off x="836930" y="853440"/>
            <a:ext cx="10191750" cy="443674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文本框 6"/>
          <p:cNvSpPr txBox="1"/>
          <p:nvPr/>
        </p:nvSpPr>
        <p:spPr>
          <a:xfrm>
            <a:off x="612140" y="96520"/>
            <a:ext cx="8757920" cy="645160"/>
          </a:xfrm>
          <a:prstGeom prst="rect">
            <a:avLst/>
          </a:prstGeom>
          <a:noFill/>
        </p:spPr>
        <p:txBody>
          <a:bodyPr wrap="square" rtlCol="0">
            <a:spAutoFit/>
          </a:bodyPr>
          <a:p>
            <a:r>
              <a:rPr lang="en-US" altLang="zh-CN" sz="3600" b="1"/>
              <a:t>Experimental Results - Noise Analysis </a:t>
            </a:r>
            <a:endParaRPr lang="en-US" altLang="zh-CN" sz="3600" b="1"/>
          </a:p>
        </p:txBody>
      </p:sp>
      <p:pic>
        <p:nvPicPr>
          <p:cNvPr id="2" name="图片 1"/>
          <p:cNvPicPr>
            <a:picLocks noChangeAspect="1"/>
          </p:cNvPicPr>
          <p:nvPr/>
        </p:nvPicPr>
        <p:blipFill>
          <a:blip r:embed="rId1"/>
          <a:stretch>
            <a:fillRect/>
          </a:stretch>
        </p:blipFill>
        <p:spPr>
          <a:xfrm>
            <a:off x="2270760" y="1130300"/>
            <a:ext cx="7373286" cy="2340000"/>
          </a:xfrm>
          <a:prstGeom prst="rect">
            <a:avLst/>
          </a:prstGeom>
        </p:spPr>
      </p:pic>
      <p:pic>
        <p:nvPicPr>
          <p:cNvPr id="3" name="图片 2"/>
          <p:cNvPicPr>
            <a:picLocks noChangeAspect="1"/>
          </p:cNvPicPr>
          <p:nvPr/>
        </p:nvPicPr>
        <p:blipFill>
          <a:blip r:embed="rId2"/>
          <a:stretch>
            <a:fillRect/>
          </a:stretch>
        </p:blipFill>
        <p:spPr>
          <a:xfrm>
            <a:off x="2318385" y="3719195"/>
            <a:ext cx="7367354" cy="23400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COMMONDATA" val="eyJoZGlkIjoiMGM5Y2VlMDhlZmRlZGNmMWFiMjVkZDI3ZDg1MjdjZTYifQ=="/>
  <p:tag name="KSO_WPP_MARK_KEY" val="c2aaeaca-9a5b-4040-b625-a57a6fc88c45"/>
  <p:tag name="commondata" val="eyJoZGlkIjoiMmU5ZTA0M2NiYTNjNWI0MDU3YWJlMjUyMzI3YTZiYmU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3104</Words>
  <Application>WPS 演示</Application>
  <PresentationFormat>Widescreen</PresentationFormat>
  <Paragraphs>74</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IBM Plex Sans</vt:lpstr>
      <vt:lpstr>DejaVu Math TeX Gyre</vt:lpstr>
      <vt:lpstr>Saira Condensed Condensed SemiBold</vt:lpstr>
      <vt:lpstr>Segoe Print</vt:lpstr>
      <vt:lpstr>System Font Regular</vt:lpstr>
      <vt:lpstr>Saira Condensed Condensed Light</vt:lpstr>
      <vt:lpstr>IBM Plex Sans SemiBold</vt:lpstr>
      <vt:lpstr>Yu Gothic UI Semibold</vt:lpstr>
      <vt:lpstr>IBM Plex Sans Light</vt:lpstr>
      <vt:lpstr>Yu Gothic UI Semilight</vt:lpstr>
      <vt:lpstr>Calibri</vt:lpstr>
      <vt:lpstr>Microsoft YaHei</vt:lpstr>
      <vt:lpstr>Arial Unicode MS</vt:lpstr>
      <vt:lpstr>DengXian</vt:lpstr>
      <vt:lpstr>DengXian Light</vt:lpstr>
      <vt:lpstr>Office Theme</vt:lpstr>
      <vt:lpstr>Quantum Squeeze-and-Excitation Networks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LOREM IPSUM DOLOR</dc:title>
  <dc:creator>Ivan Caro</dc:creator>
  <cp:lastModifiedBy>Yifeng</cp:lastModifiedBy>
  <cp:revision>73</cp:revision>
  <dcterms:created xsi:type="dcterms:W3CDTF">2022-06-10T19:28:00Z</dcterms:created>
  <dcterms:modified xsi:type="dcterms:W3CDTF">2024-08-28T22:20:03Z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C44C3AC0DC3241C3A16A4C5A99149470_13</vt:lpwstr>
  </property>
  <property fmtid="{D5CDD505-2E9C-101B-9397-08002B2CF9AE}" pid="3" name="KSOProductBuildVer">
    <vt:lpwstr>2052-12.1.0.17147</vt:lpwstr>
  </property>
</Properties>
</file>