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0" r:id="rId2"/>
    <p:sldMasterId id="2147483700" r:id="rId3"/>
  </p:sldMasterIdLst>
  <p:notesMasterIdLst>
    <p:notesMasterId r:id="rId26"/>
  </p:notesMasterIdLst>
  <p:sldIdLst>
    <p:sldId id="268" r:id="rId4"/>
    <p:sldId id="269" r:id="rId5"/>
    <p:sldId id="270" r:id="rId6"/>
    <p:sldId id="271" r:id="rId7"/>
    <p:sldId id="274" r:id="rId8"/>
    <p:sldId id="272" r:id="rId9"/>
    <p:sldId id="273" r:id="rId10"/>
    <p:sldId id="275" r:id="rId11"/>
    <p:sldId id="276" r:id="rId12"/>
    <p:sldId id="278" r:id="rId13"/>
    <p:sldId id="279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66" r:id="rId25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 Morokov" initials="DM" lastIdx="1" clrIdx="0">
    <p:extLst>
      <p:ext uri="{19B8F6BF-5375-455C-9EA6-DF929625EA0E}">
        <p15:presenceInfo xmlns:p15="http://schemas.microsoft.com/office/powerpoint/2012/main" userId="c68b6db4ecc3a07d" providerId="Windows Live"/>
      </p:ext>
    </p:extLst>
  </p:cmAuthor>
  <p:cmAuthor id="2" name="Julek" initials="J" lastIdx="1" clrIdx="1">
    <p:extLst>
      <p:ext uri="{19B8F6BF-5375-455C-9EA6-DF929625EA0E}">
        <p15:presenceInfo xmlns:p15="http://schemas.microsoft.com/office/powerpoint/2012/main" userId="Jul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5F77"/>
    <a:srgbClr val="3C3C4C"/>
    <a:srgbClr val="FFFFFF"/>
    <a:srgbClr val="D8C2CB"/>
    <a:srgbClr val="FED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 autoAdjust="0"/>
    <p:restoredTop sz="94660"/>
  </p:normalViewPr>
  <p:slideViewPr>
    <p:cSldViewPr snapToGrid="0">
      <p:cViewPr varScale="1">
        <p:scale>
          <a:sx n="34" d="100"/>
          <a:sy n="34" d="100"/>
        </p:scale>
        <p:origin x="15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CD0EA-C704-4F15-A71C-AE89BE24A749}" type="datetimeFigureOut">
              <a:rPr lang="pl-PL" smtClean="0"/>
              <a:t>04.01.2020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1948B-69B2-45F0-A1D3-D0EF16C2E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235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emf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6.png">
            <a:extLst>
              <a:ext uri="{FF2B5EF4-FFF2-40B4-BE49-F238E27FC236}">
                <a16:creationId xmlns:a16="http://schemas.microsoft.com/office/drawing/2014/main" id="{5A406649-E792-47B4-A9BF-064BABBBF6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36500" y="1157385"/>
            <a:ext cx="5080000" cy="111077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4.png">
            <a:extLst>
              <a:ext uri="{FF2B5EF4-FFF2-40B4-BE49-F238E27FC236}">
                <a16:creationId xmlns:a16="http://schemas.microsoft.com/office/drawing/2014/main" id="{6A74313D-41E1-4A01-8C8A-EAEBAD82B8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0" y="11059883"/>
            <a:ext cx="3429000" cy="1154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5.png">
            <a:extLst>
              <a:ext uri="{FF2B5EF4-FFF2-40B4-BE49-F238E27FC236}">
                <a16:creationId xmlns:a16="http://schemas.microsoft.com/office/drawing/2014/main" id="{DBDB269D-8575-4836-BCDF-28DD1A7926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1080" y="1157374"/>
            <a:ext cx="4669539" cy="156729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1" y="3448050"/>
            <a:ext cx="10038861" cy="3571876"/>
          </a:xfrm>
        </p:spPr>
        <p:txBody>
          <a:bodyPr anchor="b">
            <a:normAutofit/>
          </a:bodyPr>
          <a:lstStyle>
            <a:lvl1pPr algn="ctr">
              <a:defRPr sz="7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1" y="7204076"/>
            <a:ext cx="10038861" cy="3311524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914309" indent="0" algn="ctr">
              <a:buNone/>
              <a:defRPr sz="4000"/>
            </a:lvl2pPr>
            <a:lvl3pPr marL="1828618" indent="0" algn="ctr">
              <a:buNone/>
              <a:defRPr sz="3600"/>
            </a:lvl3pPr>
            <a:lvl4pPr marL="2742926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4" indent="0" algn="ctr">
              <a:buNone/>
              <a:defRPr sz="3200"/>
            </a:lvl6pPr>
            <a:lvl7pPr marL="5485854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9" indent="0" algn="ctr">
              <a:buNone/>
              <a:defRPr sz="3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5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6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1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09" indent="0">
              <a:buNone/>
              <a:defRPr sz="2800"/>
            </a:lvl2pPr>
            <a:lvl3pPr marL="1828618" indent="0">
              <a:buNone/>
              <a:defRPr sz="2400"/>
            </a:lvl3pPr>
            <a:lvl4pPr marL="2742926" indent="0">
              <a:buNone/>
              <a:defRPr sz="2000"/>
            </a:lvl4pPr>
            <a:lvl5pPr marL="3657235" indent="0">
              <a:buNone/>
              <a:defRPr sz="2000"/>
            </a:lvl5pPr>
            <a:lvl6pPr marL="4571544" indent="0">
              <a:buNone/>
              <a:defRPr sz="2000"/>
            </a:lvl6pPr>
            <a:lvl7pPr marL="5485854" indent="0">
              <a:buNone/>
              <a:defRPr sz="2000"/>
            </a:lvl7pPr>
            <a:lvl8pPr marL="6400160" indent="0">
              <a:buNone/>
              <a:defRPr sz="2000"/>
            </a:lvl8pPr>
            <a:lvl9pPr marL="7314469" indent="0">
              <a:buNone/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90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1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09" indent="0">
              <a:buNone/>
              <a:defRPr sz="5600"/>
            </a:lvl2pPr>
            <a:lvl3pPr marL="1828618" indent="0">
              <a:buNone/>
              <a:defRPr sz="4800"/>
            </a:lvl3pPr>
            <a:lvl4pPr marL="2742926" indent="0">
              <a:buNone/>
              <a:defRPr sz="4000"/>
            </a:lvl4pPr>
            <a:lvl5pPr marL="3657235" indent="0">
              <a:buNone/>
              <a:defRPr sz="4000"/>
            </a:lvl5pPr>
            <a:lvl6pPr marL="4571544" indent="0">
              <a:buNone/>
              <a:defRPr sz="4000"/>
            </a:lvl6pPr>
            <a:lvl7pPr marL="5485854" indent="0">
              <a:buNone/>
              <a:defRPr sz="4000"/>
            </a:lvl7pPr>
            <a:lvl8pPr marL="6400160" indent="0">
              <a:buNone/>
              <a:defRPr sz="4000"/>
            </a:lvl8pPr>
            <a:lvl9pPr marL="7314469" indent="0">
              <a:buNone/>
              <a:defRPr sz="4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09" indent="0">
              <a:buNone/>
              <a:defRPr sz="2800"/>
            </a:lvl2pPr>
            <a:lvl3pPr marL="1828618" indent="0">
              <a:buNone/>
              <a:defRPr sz="2400"/>
            </a:lvl3pPr>
            <a:lvl4pPr marL="2742926" indent="0">
              <a:buNone/>
              <a:defRPr sz="2000"/>
            </a:lvl4pPr>
            <a:lvl5pPr marL="3657235" indent="0">
              <a:buNone/>
              <a:defRPr sz="2000"/>
            </a:lvl5pPr>
            <a:lvl6pPr marL="4571544" indent="0">
              <a:buNone/>
              <a:defRPr sz="2000"/>
            </a:lvl6pPr>
            <a:lvl7pPr marL="5485854" indent="0">
              <a:buNone/>
              <a:defRPr sz="2000"/>
            </a:lvl7pPr>
            <a:lvl8pPr marL="6400160" indent="0">
              <a:buNone/>
              <a:defRPr sz="2000"/>
            </a:lvl8pPr>
            <a:lvl9pPr marL="7314469" indent="0">
              <a:buNone/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9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1036640" y="11527880"/>
            <a:ext cx="3371850" cy="547688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578465" y="6509918"/>
            <a:ext cx="6455503" cy="547688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4013656" y="3199612"/>
            <a:ext cx="5486400" cy="547688"/>
          </a:xfrm>
        </p:spPr>
        <p:txBody>
          <a:bodyPr/>
          <a:lstStyle>
            <a:lvl1pPr algn="l">
              <a:defRPr/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550579" y="1564708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13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730250"/>
            <a:ext cx="3943350" cy="11623676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730250"/>
            <a:ext cx="11601450" cy="11623676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881861" y="11488803"/>
            <a:ext cx="3371850" cy="547688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411965" y="6388777"/>
            <a:ext cx="6432061" cy="547688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3908331" y="9146384"/>
            <a:ext cx="5486400" cy="547688"/>
          </a:xfrm>
        </p:spPr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532457" y="1523413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0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/>
          <a:srcRect l="14557" t="-172" r="14806" b="172"/>
          <a:stretch/>
        </p:blipFill>
        <p:spPr>
          <a:xfrm>
            <a:off x="-1043873" y="-372227"/>
            <a:ext cx="13610804" cy="1413780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Edytuj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24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/>
          <a:stretch/>
        </p:blipFill>
        <p:spPr>
          <a:xfrm>
            <a:off x="-617415" y="-3504802"/>
            <a:ext cx="13159110" cy="174065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Edytuj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7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2"/>
          <a:stretch/>
        </p:blipFill>
        <p:spPr>
          <a:xfrm>
            <a:off x="-515815" y="-934591"/>
            <a:ext cx="13057514" cy="148807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Edytuj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30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1"/>
          <a:stretch/>
        </p:blipFill>
        <p:spPr>
          <a:xfrm>
            <a:off x="-515815" y="11"/>
            <a:ext cx="13057514" cy="141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Edytuj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52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5" r="2161"/>
          <a:stretch/>
        </p:blipFill>
        <p:spPr>
          <a:xfrm>
            <a:off x="-828431" y="-164308"/>
            <a:ext cx="13362524" cy="138803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Edytuj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1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8523" y="12163424"/>
            <a:ext cx="10824314" cy="730250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258798" y="1098278"/>
            <a:ext cx="4114800" cy="730250"/>
          </a:xfrm>
        </p:spPr>
        <p:txBody>
          <a:bodyPr/>
          <a:lstStyle>
            <a:lvl1pPr>
              <a:defRPr lang="pl-PL" sz="6900" kern="1200" smtClean="0">
                <a:solidFill>
                  <a:schemeClr val="tx1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915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6974" y="11059883"/>
            <a:ext cx="5123309" cy="128859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94773" y="1157374"/>
            <a:ext cx="5254591" cy="156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1" y="3448050"/>
            <a:ext cx="11476891" cy="3571876"/>
          </a:xfrm>
        </p:spPr>
        <p:txBody>
          <a:bodyPr anchor="b">
            <a:normAutofit/>
          </a:bodyPr>
          <a:lstStyle>
            <a:lvl1pPr algn="ctr">
              <a:defRPr sz="7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1" y="7204076"/>
            <a:ext cx="11476891" cy="3311524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914309" indent="0" algn="ctr">
              <a:buNone/>
              <a:defRPr sz="4000"/>
            </a:lvl2pPr>
            <a:lvl3pPr marL="1828618" indent="0" algn="ctr">
              <a:buNone/>
              <a:defRPr sz="3600"/>
            </a:lvl3pPr>
            <a:lvl4pPr marL="2742926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4" indent="0" algn="ctr">
              <a:buNone/>
              <a:defRPr sz="3200"/>
            </a:lvl6pPr>
            <a:lvl7pPr marL="5485854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9" indent="0" algn="ctr">
              <a:buNone/>
              <a:defRPr sz="3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364512" y="1131268"/>
            <a:ext cx="3416567" cy="11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55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90645" y="12163424"/>
            <a:ext cx="10152191" cy="730250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258798" y="1098278"/>
            <a:ext cx="4114800" cy="730250"/>
          </a:xfrm>
        </p:spPr>
        <p:txBody>
          <a:bodyPr/>
          <a:lstStyle>
            <a:lvl1pPr>
              <a:defRPr lang="pl-PL" sz="6900" kern="1200" smtClean="0">
                <a:solidFill>
                  <a:schemeClr val="tx1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4565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0250" y="11059882"/>
            <a:ext cx="5123309" cy="128859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1080" y="1158670"/>
            <a:ext cx="5254591" cy="156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1" y="3448050"/>
            <a:ext cx="10836030" cy="3571876"/>
          </a:xfrm>
        </p:spPr>
        <p:txBody>
          <a:bodyPr anchor="b">
            <a:normAutofit/>
          </a:bodyPr>
          <a:lstStyle>
            <a:lvl1pPr algn="ctr">
              <a:defRPr sz="7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1" y="7204076"/>
            <a:ext cx="10836030" cy="3311524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914309" indent="0" algn="ctr">
              <a:buNone/>
              <a:defRPr sz="4000"/>
            </a:lvl2pPr>
            <a:lvl3pPr marL="1828618" indent="0" algn="ctr">
              <a:buNone/>
              <a:defRPr sz="3600"/>
            </a:lvl3pPr>
            <a:lvl4pPr marL="2742926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4" indent="0" algn="ctr">
              <a:buNone/>
              <a:defRPr sz="3200"/>
            </a:lvl6pPr>
            <a:lvl7pPr marL="5485854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9" indent="0" algn="ctr">
              <a:buNone/>
              <a:defRPr sz="3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299933" y="1132174"/>
            <a:ext cx="3416567" cy="11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8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7" y="3419477"/>
            <a:ext cx="12155608" cy="5705474"/>
          </a:xfrm>
        </p:spPr>
        <p:txBody>
          <a:bodyPr anchor="b">
            <a:normAutofit/>
          </a:bodyPr>
          <a:lstStyle>
            <a:lvl1pPr>
              <a:defRPr sz="7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7" y="9178927"/>
            <a:ext cx="12155608" cy="2505073"/>
          </a:xfrm>
        </p:spPr>
        <p:txBody>
          <a:bodyPr>
            <a:normAutofit/>
          </a:bodyPr>
          <a:lstStyle>
            <a:lvl1pPr marL="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1pPr>
            <a:lvl2pPr marL="91430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299933" y="1132174"/>
            <a:ext cx="3416567" cy="11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90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 (wyróżnie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3651250"/>
            <a:ext cx="15773400" cy="7493000"/>
          </a:xfrm>
        </p:spPr>
        <p:txBody>
          <a:bodyPr/>
          <a:lstStyle>
            <a:lvl1pPr>
              <a:defRPr>
                <a:solidFill>
                  <a:srgbClr val="FED542"/>
                </a:solidFill>
              </a:defRPr>
            </a:lvl1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34298" y="12149123"/>
            <a:ext cx="2528888" cy="730250"/>
          </a:xfrm>
        </p:spPr>
        <p:txBody>
          <a:bodyPr/>
          <a:lstStyle/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3498" y="12163424"/>
            <a:ext cx="8548071" cy="730250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10" name="image7.png">
            <a:extLst>
              <a:ext uri="{FF2B5EF4-FFF2-40B4-BE49-F238E27FC236}">
                <a16:creationId xmlns:a16="http://schemas.microsoft.com/office/drawing/2014/main" id="{8F638F12-3CB3-453E-B9E9-400A619287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725915" y="11771105"/>
            <a:ext cx="2647683" cy="148630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89046" y="12163424"/>
            <a:ext cx="10253791" cy="730250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38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1"/>
            <a:ext cx="15773400" cy="265112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8" y="3362326"/>
            <a:ext cx="773668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09" indent="0">
              <a:buNone/>
              <a:defRPr sz="4000" b="1"/>
            </a:lvl2pPr>
            <a:lvl3pPr marL="1828618" indent="0">
              <a:buNone/>
              <a:defRPr sz="3600" b="1"/>
            </a:lvl3pPr>
            <a:lvl4pPr marL="2742926" indent="0">
              <a:buNone/>
              <a:defRPr sz="3200" b="1"/>
            </a:lvl4pPr>
            <a:lvl5pPr marL="3657235" indent="0">
              <a:buNone/>
              <a:defRPr sz="3200" b="1"/>
            </a:lvl5pPr>
            <a:lvl6pPr marL="4571544" indent="0">
              <a:buNone/>
              <a:defRPr sz="3200" b="1"/>
            </a:lvl6pPr>
            <a:lvl7pPr marL="5485854" indent="0">
              <a:buNone/>
              <a:defRPr sz="3200" b="1"/>
            </a:lvl7pPr>
            <a:lvl8pPr marL="6400160" indent="0">
              <a:buNone/>
              <a:defRPr sz="3200" b="1"/>
            </a:lvl8pPr>
            <a:lvl9pPr marL="7314469" indent="0">
              <a:buNone/>
              <a:defRPr sz="3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8" y="5010150"/>
            <a:ext cx="7736681" cy="73691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09" indent="0">
              <a:buNone/>
              <a:defRPr sz="4000" b="1"/>
            </a:lvl2pPr>
            <a:lvl3pPr marL="1828618" indent="0">
              <a:buNone/>
              <a:defRPr sz="3600" b="1"/>
            </a:lvl3pPr>
            <a:lvl4pPr marL="2742926" indent="0">
              <a:buNone/>
              <a:defRPr sz="3200" b="1"/>
            </a:lvl4pPr>
            <a:lvl5pPr marL="3657235" indent="0">
              <a:buNone/>
              <a:defRPr sz="3200" b="1"/>
            </a:lvl5pPr>
            <a:lvl6pPr marL="4571544" indent="0">
              <a:buNone/>
              <a:defRPr sz="3200" b="1"/>
            </a:lvl6pPr>
            <a:lvl7pPr marL="5485854" indent="0">
              <a:buNone/>
              <a:defRPr sz="3200" b="1"/>
            </a:lvl7pPr>
            <a:lvl8pPr marL="6400160" indent="0">
              <a:buNone/>
              <a:defRPr sz="3200" b="1"/>
            </a:lvl8pPr>
            <a:lvl9pPr marL="7314469" indent="0">
              <a:buNone/>
              <a:defRPr sz="3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5010150"/>
            <a:ext cx="7774782" cy="73691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562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graphicFrame>
        <p:nvGraphicFramePr>
          <p:cNvPr id="8" name="Table 93">
            <a:extLst>
              <a:ext uri="{FF2B5EF4-FFF2-40B4-BE49-F238E27FC236}">
                <a16:creationId xmlns:a16="http://schemas.microsoft.com/office/drawing/2014/main" id="{63861C41-A286-4CBE-9EBF-DBE851D12C0E}"/>
              </a:ext>
            </a:extLst>
          </p:cNvPr>
          <p:cNvGraphicFramePr/>
          <p:nvPr userDrawn="1"/>
        </p:nvGraphicFramePr>
        <p:xfrm>
          <a:off x="4004072" y="3657600"/>
          <a:ext cx="10277476" cy="7897810"/>
        </p:xfrm>
        <a:graphic>
          <a:graphicData uri="http://schemas.openxmlformats.org/drawingml/2006/table">
            <a:tbl>
              <a:tblPr firstRow="1"/>
              <a:tblGrid>
                <a:gridCol w="2569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9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9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561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117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6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.png">
            <a:extLst>
              <a:ext uri="{FF2B5EF4-FFF2-40B4-BE49-F238E27FC236}">
                <a16:creationId xmlns:a16="http://schemas.microsoft.com/office/drawing/2014/main" id="{6A74313D-41E1-4A01-8C8A-EAEBAD82B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0250" y="11059882"/>
            <a:ext cx="3429000" cy="1154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5.png">
            <a:extLst>
              <a:ext uri="{FF2B5EF4-FFF2-40B4-BE49-F238E27FC236}">
                <a16:creationId xmlns:a16="http://schemas.microsoft.com/office/drawing/2014/main" id="{DBDB269D-8575-4836-BCDF-28DD1A7926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1080" y="1157374"/>
            <a:ext cx="4669539" cy="156729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1" y="3448050"/>
            <a:ext cx="10140461" cy="3571876"/>
          </a:xfrm>
        </p:spPr>
        <p:txBody>
          <a:bodyPr anchor="b">
            <a:normAutofit/>
          </a:bodyPr>
          <a:lstStyle>
            <a:lvl1pPr algn="ctr">
              <a:defRPr sz="7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1" y="7204076"/>
            <a:ext cx="10140461" cy="3311524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914309" indent="0" algn="ctr">
              <a:buNone/>
              <a:defRPr sz="4000"/>
            </a:lvl2pPr>
            <a:lvl3pPr marL="1828618" indent="0" algn="ctr">
              <a:buNone/>
              <a:defRPr sz="3600"/>
            </a:lvl3pPr>
            <a:lvl4pPr marL="2742926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4" indent="0" algn="ctr">
              <a:buNone/>
              <a:defRPr sz="3200"/>
            </a:lvl6pPr>
            <a:lvl7pPr marL="5485854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9" indent="0" algn="ctr">
              <a:buNone/>
              <a:defRPr sz="3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639813" y="1157374"/>
            <a:ext cx="5076687" cy="111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3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1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09" indent="0">
              <a:buNone/>
              <a:defRPr sz="2800"/>
            </a:lvl2pPr>
            <a:lvl3pPr marL="1828618" indent="0">
              <a:buNone/>
              <a:defRPr sz="2400"/>
            </a:lvl3pPr>
            <a:lvl4pPr marL="2742926" indent="0">
              <a:buNone/>
              <a:defRPr sz="2000"/>
            </a:lvl4pPr>
            <a:lvl5pPr marL="3657235" indent="0">
              <a:buNone/>
              <a:defRPr sz="2000"/>
            </a:lvl5pPr>
            <a:lvl6pPr marL="4571544" indent="0">
              <a:buNone/>
              <a:defRPr sz="2000"/>
            </a:lvl6pPr>
            <a:lvl7pPr marL="5485854" indent="0">
              <a:buNone/>
              <a:defRPr sz="2000"/>
            </a:lvl7pPr>
            <a:lvl8pPr marL="6400160" indent="0">
              <a:buNone/>
              <a:defRPr sz="2000"/>
            </a:lvl8pPr>
            <a:lvl9pPr marL="7314469" indent="0">
              <a:buNone/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549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1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09" indent="0">
              <a:buNone/>
              <a:defRPr sz="5600"/>
            </a:lvl2pPr>
            <a:lvl3pPr marL="1828618" indent="0">
              <a:buNone/>
              <a:defRPr sz="4800"/>
            </a:lvl3pPr>
            <a:lvl4pPr marL="2742926" indent="0">
              <a:buNone/>
              <a:defRPr sz="4000"/>
            </a:lvl4pPr>
            <a:lvl5pPr marL="3657235" indent="0">
              <a:buNone/>
              <a:defRPr sz="4000"/>
            </a:lvl5pPr>
            <a:lvl6pPr marL="4571544" indent="0">
              <a:buNone/>
              <a:defRPr sz="4000"/>
            </a:lvl6pPr>
            <a:lvl7pPr marL="5485854" indent="0">
              <a:buNone/>
              <a:defRPr sz="4000"/>
            </a:lvl7pPr>
            <a:lvl8pPr marL="6400160" indent="0">
              <a:buNone/>
              <a:defRPr sz="4000"/>
            </a:lvl8pPr>
            <a:lvl9pPr marL="7314469" indent="0">
              <a:buNone/>
              <a:defRPr sz="4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09" indent="0">
              <a:buNone/>
              <a:defRPr sz="2800"/>
            </a:lvl2pPr>
            <a:lvl3pPr marL="1828618" indent="0">
              <a:buNone/>
              <a:defRPr sz="2400"/>
            </a:lvl3pPr>
            <a:lvl4pPr marL="2742926" indent="0">
              <a:buNone/>
              <a:defRPr sz="2000"/>
            </a:lvl4pPr>
            <a:lvl5pPr marL="3657235" indent="0">
              <a:buNone/>
              <a:defRPr sz="2000"/>
            </a:lvl5pPr>
            <a:lvl6pPr marL="4571544" indent="0">
              <a:buNone/>
              <a:defRPr sz="2000"/>
            </a:lvl6pPr>
            <a:lvl7pPr marL="5485854" indent="0">
              <a:buNone/>
              <a:defRPr sz="2000"/>
            </a:lvl7pPr>
            <a:lvl8pPr marL="6400160" indent="0">
              <a:buNone/>
              <a:defRPr sz="2000"/>
            </a:lvl8pPr>
            <a:lvl9pPr marL="7314469" indent="0">
              <a:buNone/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39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066580" y="1989058"/>
            <a:ext cx="3363615" cy="84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1036640" y="11527880"/>
            <a:ext cx="3371850" cy="547688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578465" y="6509918"/>
            <a:ext cx="6455503" cy="547688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4013656" y="3199612"/>
            <a:ext cx="5486400" cy="547688"/>
          </a:xfrm>
        </p:spPr>
        <p:txBody>
          <a:bodyPr/>
          <a:lstStyle>
            <a:lvl1pPr algn="l">
              <a:defRPr/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15667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066580" y="1989058"/>
            <a:ext cx="3363615" cy="846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730250"/>
            <a:ext cx="3943350" cy="11623676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730250"/>
            <a:ext cx="11601450" cy="11623676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881861" y="11488803"/>
            <a:ext cx="3371850" cy="547688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411965" y="6388777"/>
            <a:ext cx="6432061" cy="547688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3908331" y="9146384"/>
            <a:ext cx="5486400" cy="547688"/>
          </a:xfrm>
        </p:spPr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67473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/>
          <a:srcRect l="14557" t="-172" r="14806" b="172"/>
          <a:stretch/>
        </p:blipFill>
        <p:spPr>
          <a:xfrm>
            <a:off x="-1043873" y="-372227"/>
            <a:ext cx="13610804" cy="1413780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Kliknij, aby edytować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934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/>
          <a:stretch/>
        </p:blipFill>
        <p:spPr>
          <a:xfrm>
            <a:off x="-617415" y="-3504802"/>
            <a:ext cx="13159110" cy="174065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Kliknij, aby edytować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028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2"/>
          <a:stretch/>
        </p:blipFill>
        <p:spPr>
          <a:xfrm>
            <a:off x="-515815" y="-934591"/>
            <a:ext cx="13057514" cy="148807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Kliknij, aby edytować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452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1"/>
          <a:stretch/>
        </p:blipFill>
        <p:spPr>
          <a:xfrm>
            <a:off x="-515815" y="11"/>
            <a:ext cx="13057514" cy="141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Kliknij, aby edytować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854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5" r="2161"/>
          <a:stretch/>
        </p:blipFill>
        <p:spPr>
          <a:xfrm>
            <a:off x="-828431" y="-164308"/>
            <a:ext cx="13362524" cy="138803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Kliknij, aby edytować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557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2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6.png">
            <a:extLst>
              <a:ext uri="{FF2B5EF4-FFF2-40B4-BE49-F238E27FC236}">
                <a16:creationId xmlns:a16="http://schemas.microsoft.com/office/drawing/2014/main" id="{5A406649-E792-47B4-A9BF-064BABBBF6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36500" y="1157385"/>
            <a:ext cx="5080000" cy="111077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4.png">
            <a:extLst>
              <a:ext uri="{FF2B5EF4-FFF2-40B4-BE49-F238E27FC236}">
                <a16:creationId xmlns:a16="http://schemas.microsoft.com/office/drawing/2014/main" id="{6A74313D-41E1-4A01-8C8A-EAEBAD82B8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0" y="11059883"/>
            <a:ext cx="3429000" cy="1154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5.png">
            <a:extLst>
              <a:ext uri="{FF2B5EF4-FFF2-40B4-BE49-F238E27FC236}">
                <a16:creationId xmlns:a16="http://schemas.microsoft.com/office/drawing/2014/main" id="{DBDB269D-8575-4836-BCDF-28DD1A7926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1080" y="1157374"/>
            <a:ext cx="4669539" cy="156729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1" y="3448050"/>
            <a:ext cx="10038861" cy="3571876"/>
          </a:xfrm>
        </p:spPr>
        <p:txBody>
          <a:bodyPr anchor="b">
            <a:normAutofit/>
          </a:bodyPr>
          <a:lstStyle>
            <a:lvl1pPr algn="ctr">
              <a:defRPr sz="7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1" y="7204076"/>
            <a:ext cx="10038861" cy="3311524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914309" indent="0" algn="ctr">
              <a:buNone/>
              <a:defRPr sz="4000"/>
            </a:lvl2pPr>
            <a:lvl3pPr marL="1828618" indent="0" algn="ctr">
              <a:buNone/>
              <a:defRPr sz="3600"/>
            </a:lvl3pPr>
            <a:lvl4pPr marL="2742926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4" indent="0" algn="ctr">
              <a:buNone/>
              <a:defRPr sz="3200"/>
            </a:lvl6pPr>
            <a:lvl7pPr marL="5485854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9" indent="0" algn="ctr">
              <a:buNone/>
              <a:defRPr sz="3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3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7" y="3419477"/>
            <a:ext cx="11303731" cy="5705474"/>
          </a:xfrm>
        </p:spPr>
        <p:txBody>
          <a:bodyPr anchor="b">
            <a:normAutofit/>
          </a:bodyPr>
          <a:lstStyle>
            <a:lvl1pPr>
              <a:defRPr sz="7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7" y="9178927"/>
            <a:ext cx="11303731" cy="2505073"/>
          </a:xfrm>
        </p:spPr>
        <p:txBody>
          <a:bodyPr>
            <a:normAutofit/>
          </a:bodyPr>
          <a:lstStyle>
            <a:lvl1pPr marL="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1pPr>
            <a:lvl2pPr marL="91430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39813" y="1157374"/>
            <a:ext cx="5076687" cy="11109600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744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725E-9BBD-400D-9BC6-C17F4312B59B}" type="datetime1">
              <a:rPr lang="pl-PL" smtClean="0"/>
              <a:t>04.01.2020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8523" y="12163424"/>
            <a:ext cx="10824314" cy="730250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258798" y="1098278"/>
            <a:ext cx="4114800" cy="730250"/>
          </a:xfrm>
        </p:spPr>
        <p:txBody>
          <a:bodyPr/>
          <a:lstStyle>
            <a:lvl1pPr>
              <a:defRPr lang="pl-PL" sz="6900" kern="1200" smtClean="0">
                <a:solidFill>
                  <a:schemeClr val="tx1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905357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1)">
    <p:bg>
      <p:bgPr>
        <a:solidFill>
          <a:srgbClr val="FED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.png">
            <a:extLst>
              <a:ext uri="{FF2B5EF4-FFF2-40B4-BE49-F238E27FC236}">
                <a16:creationId xmlns:a16="http://schemas.microsoft.com/office/drawing/2014/main" id="{6A74313D-41E1-4A01-8C8A-EAEBAD82B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0250" y="11059882"/>
            <a:ext cx="3429000" cy="1154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5.png">
            <a:extLst>
              <a:ext uri="{FF2B5EF4-FFF2-40B4-BE49-F238E27FC236}">
                <a16:creationId xmlns:a16="http://schemas.microsoft.com/office/drawing/2014/main" id="{DBDB269D-8575-4836-BCDF-28DD1A7926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1080" y="1157374"/>
            <a:ext cx="4669539" cy="156729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1" y="3448050"/>
            <a:ext cx="10140461" cy="3571876"/>
          </a:xfrm>
        </p:spPr>
        <p:txBody>
          <a:bodyPr anchor="b">
            <a:normAutofit/>
          </a:bodyPr>
          <a:lstStyle>
            <a:lvl1pPr algn="ctr">
              <a:defRPr sz="7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1" y="7204076"/>
            <a:ext cx="10140461" cy="3311524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914309" indent="0" algn="ctr">
              <a:buNone/>
              <a:defRPr sz="4000"/>
            </a:lvl2pPr>
            <a:lvl3pPr marL="1828618" indent="0" algn="ctr">
              <a:buNone/>
              <a:defRPr sz="3600"/>
            </a:lvl3pPr>
            <a:lvl4pPr marL="2742926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4" indent="0" algn="ctr">
              <a:buNone/>
              <a:defRPr sz="3200"/>
            </a:lvl6pPr>
            <a:lvl7pPr marL="5485854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9" indent="0" algn="ctr">
              <a:buNone/>
              <a:defRPr sz="3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639813" y="1157374"/>
            <a:ext cx="5076687" cy="111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86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7" y="3419477"/>
            <a:ext cx="11303731" cy="5705474"/>
          </a:xfrm>
        </p:spPr>
        <p:txBody>
          <a:bodyPr anchor="b">
            <a:normAutofit/>
          </a:bodyPr>
          <a:lstStyle>
            <a:lvl1pPr>
              <a:defRPr sz="7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7" y="9178927"/>
            <a:ext cx="11303731" cy="2505073"/>
          </a:xfrm>
        </p:spPr>
        <p:txBody>
          <a:bodyPr>
            <a:normAutofit/>
          </a:bodyPr>
          <a:lstStyle>
            <a:lvl1pPr marL="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1pPr>
            <a:lvl2pPr marL="91430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39813" y="1157374"/>
            <a:ext cx="5076687" cy="11109600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60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 (wyróżnienie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3651250"/>
            <a:ext cx="15773400" cy="7493000"/>
          </a:xfrm>
        </p:spPr>
        <p:txBody>
          <a:bodyPr/>
          <a:lstStyle>
            <a:lvl1pPr>
              <a:defRPr>
                <a:solidFill>
                  <a:srgbClr val="FED542"/>
                </a:solidFill>
              </a:defRPr>
            </a:lvl1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34298" y="12149123"/>
            <a:ext cx="2528888" cy="730250"/>
          </a:xfrm>
        </p:spPr>
        <p:txBody>
          <a:bodyPr/>
          <a:lstStyle/>
          <a:p>
            <a:fld id="{F317DF22-5C92-4FF1-A01C-A0CD364556D9}" type="datetime1">
              <a:rPr lang="pl-PL" smtClean="0"/>
              <a:t>04.01.2020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3498" y="12163424"/>
            <a:ext cx="8548071" cy="730250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10" name="image7.png">
            <a:extLst>
              <a:ext uri="{FF2B5EF4-FFF2-40B4-BE49-F238E27FC236}">
                <a16:creationId xmlns:a16="http://schemas.microsoft.com/office/drawing/2014/main" id="{8F638F12-3CB3-453E-B9E9-400A619287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725915" y="11771105"/>
            <a:ext cx="2647683" cy="148630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70607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FD8B-8FC8-4F4A-B5F7-5717190F435F}" type="datetime1">
              <a:rPr lang="pl-PL" smtClean="0"/>
              <a:t>04.01.2020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5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1"/>
            <a:ext cx="15773400" cy="265112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8" y="3362326"/>
            <a:ext cx="773668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09" indent="0">
              <a:buNone/>
              <a:defRPr sz="4000" b="1"/>
            </a:lvl2pPr>
            <a:lvl3pPr marL="1828618" indent="0">
              <a:buNone/>
              <a:defRPr sz="3600" b="1"/>
            </a:lvl3pPr>
            <a:lvl4pPr marL="2742926" indent="0">
              <a:buNone/>
              <a:defRPr sz="3200" b="1"/>
            </a:lvl4pPr>
            <a:lvl5pPr marL="3657235" indent="0">
              <a:buNone/>
              <a:defRPr sz="3200" b="1"/>
            </a:lvl5pPr>
            <a:lvl6pPr marL="4571544" indent="0">
              <a:buNone/>
              <a:defRPr sz="3200" b="1"/>
            </a:lvl6pPr>
            <a:lvl7pPr marL="5485854" indent="0">
              <a:buNone/>
              <a:defRPr sz="3200" b="1"/>
            </a:lvl7pPr>
            <a:lvl8pPr marL="6400160" indent="0">
              <a:buNone/>
              <a:defRPr sz="3200" b="1"/>
            </a:lvl8pPr>
            <a:lvl9pPr marL="7314469" indent="0">
              <a:buNone/>
              <a:defRPr sz="3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8" y="5010150"/>
            <a:ext cx="7736681" cy="73691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09" indent="0">
              <a:buNone/>
              <a:defRPr sz="4000" b="1"/>
            </a:lvl2pPr>
            <a:lvl3pPr marL="1828618" indent="0">
              <a:buNone/>
              <a:defRPr sz="3600" b="1"/>
            </a:lvl3pPr>
            <a:lvl4pPr marL="2742926" indent="0">
              <a:buNone/>
              <a:defRPr sz="3200" b="1"/>
            </a:lvl4pPr>
            <a:lvl5pPr marL="3657235" indent="0">
              <a:buNone/>
              <a:defRPr sz="3200" b="1"/>
            </a:lvl5pPr>
            <a:lvl6pPr marL="4571544" indent="0">
              <a:buNone/>
              <a:defRPr sz="3200" b="1"/>
            </a:lvl6pPr>
            <a:lvl7pPr marL="5485854" indent="0">
              <a:buNone/>
              <a:defRPr sz="3200" b="1"/>
            </a:lvl7pPr>
            <a:lvl8pPr marL="6400160" indent="0">
              <a:buNone/>
              <a:defRPr sz="3200" b="1"/>
            </a:lvl8pPr>
            <a:lvl9pPr marL="7314469" indent="0">
              <a:buNone/>
              <a:defRPr sz="3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5010150"/>
            <a:ext cx="7774782" cy="73691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723E-EAE5-4335-92DD-06D87F82E55F}" type="datetime1">
              <a:rPr lang="pl-PL" smtClean="0"/>
              <a:t>04.01.2020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899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FE76-9559-491F-B605-0D9B04EE9DE6}" type="datetime1">
              <a:rPr lang="pl-PL" smtClean="0"/>
              <a:t>04.01.2020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graphicFrame>
        <p:nvGraphicFramePr>
          <p:cNvPr id="8" name="Table 93">
            <a:extLst>
              <a:ext uri="{FF2B5EF4-FFF2-40B4-BE49-F238E27FC236}">
                <a16:creationId xmlns:a16="http://schemas.microsoft.com/office/drawing/2014/main" id="{63861C41-A286-4CBE-9EBF-DBE851D12C0E}"/>
              </a:ext>
            </a:extLst>
          </p:cNvPr>
          <p:cNvGraphicFramePr/>
          <p:nvPr userDrawn="1"/>
        </p:nvGraphicFramePr>
        <p:xfrm>
          <a:off x="4004072" y="3657600"/>
          <a:ext cx="10277476" cy="7897810"/>
        </p:xfrm>
        <a:graphic>
          <a:graphicData uri="http://schemas.openxmlformats.org/drawingml/2006/table">
            <a:tbl>
              <a:tblPr firstRow="1"/>
              <a:tblGrid>
                <a:gridCol w="2569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9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9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Obraz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638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277E-5176-4437-BE75-1B9436FABD5E}" type="datetime1">
              <a:rPr lang="pl-PL" smtClean="0"/>
              <a:t>04.01.2020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224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FF25-1611-478C-925A-E740B0D667B2}" type="datetime1">
              <a:rPr lang="pl-PL" smtClean="0"/>
              <a:t>04.01.2020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186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1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09" indent="0">
              <a:buNone/>
              <a:defRPr sz="2800"/>
            </a:lvl2pPr>
            <a:lvl3pPr marL="1828618" indent="0">
              <a:buNone/>
              <a:defRPr sz="2400"/>
            </a:lvl3pPr>
            <a:lvl4pPr marL="2742926" indent="0">
              <a:buNone/>
              <a:defRPr sz="2000"/>
            </a:lvl4pPr>
            <a:lvl5pPr marL="3657235" indent="0">
              <a:buNone/>
              <a:defRPr sz="2000"/>
            </a:lvl5pPr>
            <a:lvl6pPr marL="4571544" indent="0">
              <a:buNone/>
              <a:defRPr sz="2000"/>
            </a:lvl6pPr>
            <a:lvl7pPr marL="5485854" indent="0">
              <a:buNone/>
              <a:defRPr sz="2000"/>
            </a:lvl7pPr>
            <a:lvl8pPr marL="6400160" indent="0">
              <a:buNone/>
              <a:defRPr sz="2000"/>
            </a:lvl8pPr>
            <a:lvl9pPr marL="7314469" indent="0">
              <a:buNone/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6E08-4478-416B-B2F0-E483D383A9AC}" type="datetime1">
              <a:rPr lang="pl-PL" smtClean="0"/>
              <a:t>04.01.2020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1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 (wyróżnie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3651250"/>
            <a:ext cx="15773400" cy="7493000"/>
          </a:xfrm>
        </p:spPr>
        <p:txBody>
          <a:bodyPr/>
          <a:lstStyle>
            <a:lvl1pPr>
              <a:defRPr>
                <a:solidFill>
                  <a:srgbClr val="FED542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34298" y="12149123"/>
            <a:ext cx="2528888" cy="730250"/>
          </a:xfrm>
        </p:spPr>
        <p:txBody>
          <a:bodyPr/>
          <a:lstStyle/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3498" y="12163424"/>
            <a:ext cx="8548071" cy="730250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10" name="image7.png">
            <a:extLst>
              <a:ext uri="{FF2B5EF4-FFF2-40B4-BE49-F238E27FC236}">
                <a16:creationId xmlns:a16="http://schemas.microsoft.com/office/drawing/2014/main" id="{8F638F12-3CB3-453E-B9E9-400A619287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725915" y="11771105"/>
            <a:ext cx="2647683" cy="148630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91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1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09" indent="0">
              <a:buNone/>
              <a:defRPr sz="5600"/>
            </a:lvl2pPr>
            <a:lvl3pPr marL="1828618" indent="0">
              <a:buNone/>
              <a:defRPr sz="4800"/>
            </a:lvl3pPr>
            <a:lvl4pPr marL="2742926" indent="0">
              <a:buNone/>
              <a:defRPr sz="4000"/>
            </a:lvl4pPr>
            <a:lvl5pPr marL="3657235" indent="0">
              <a:buNone/>
              <a:defRPr sz="4000"/>
            </a:lvl5pPr>
            <a:lvl6pPr marL="4571544" indent="0">
              <a:buNone/>
              <a:defRPr sz="4000"/>
            </a:lvl6pPr>
            <a:lvl7pPr marL="5485854" indent="0">
              <a:buNone/>
              <a:defRPr sz="4000"/>
            </a:lvl7pPr>
            <a:lvl8pPr marL="6400160" indent="0">
              <a:buNone/>
              <a:defRPr sz="4000"/>
            </a:lvl8pPr>
            <a:lvl9pPr marL="7314469" indent="0">
              <a:buNone/>
              <a:defRPr sz="4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09" indent="0">
              <a:buNone/>
              <a:defRPr sz="2800"/>
            </a:lvl2pPr>
            <a:lvl3pPr marL="1828618" indent="0">
              <a:buNone/>
              <a:defRPr sz="2400"/>
            </a:lvl3pPr>
            <a:lvl4pPr marL="2742926" indent="0">
              <a:buNone/>
              <a:defRPr sz="2000"/>
            </a:lvl4pPr>
            <a:lvl5pPr marL="3657235" indent="0">
              <a:buNone/>
              <a:defRPr sz="2000"/>
            </a:lvl5pPr>
            <a:lvl6pPr marL="4571544" indent="0">
              <a:buNone/>
              <a:defRPr sz="2000"/>
            </a:lvl6pPr>
            <a:lvl7pPr marL="5485854" indent="0">
              <a:buNone/>
              <a:defRPr sz="2000"/>
            </a:lvl7pPr>
            <a:lvl8pPr marL="6400160" indent="0">
              <a:buNone/>
              <a:defRPr sz="2000"/>
            </a:lvl8pPr>
            <a:lvl9pPr marL="7314469" indent="0">
              <a:buNone/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3E7-2378-4EFB-8159-99C69053EDF7}" type="datetime1">
              <a:rPr lang="pl-PL" smtClean="0"/>
              <a:t>04.01.2020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561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1036640" y="11527880"/>
            <a:ext cx="3371850" cy="547688"/>
          </a:xfrm>
        </p:spPr>
        <p:txBody>
          <a:bodyPr/>
          <a:lstStyle/>
          <a:p>
            <a:fld id="{19EA7272-7C86-4C61-A8D1-42B38A9F41FA}" type="datetime1">
              <a:rPr lang="pl-PL" smtClean="0"/>
              <a:t>04.01.2020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578465" y="6509918"/>
            <a:ext cx="6455503" cy="547688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4013656" y="3199612"/>
            <a:ext cx="5486400" cy="547688"/>
          </a:xfrm>
        </p:spPr>
        <p:txBody>
          <a:bodyPr/>
          <a:lstStyle>
            <a:lvl1pPr algn="l">
              <a:defRPr/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550579" y="1564708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4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730250"/>
            <a:ext cx="3943350" cy="11623676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730250"/>
            <a:ext cx="11601450" cy="11623676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881861" y="11488803"/>
            <a:ext cx="3371850" cy="547688"/>
          </a:xfrm>
        </p:spPr>
        <p:txBody>
          <a:bodyPr/>
          <a:lstStyle/>
          <a:p>
            <a:fld id="{346FA071-7161-4BEC-938E-7B7DA67F8CEF}" type="datetime1">
              <a:rPr lang="pl-PL" smtClean="0"/>
              <a:t>04.01.2020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411965" y="6388777"/>
            <a:ext cx="6432061" cy="547688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3908331" y="9146384"/>
            <a:ext cx="5486400" cy="547688"/>
          </a:xfrm>
        </p:spPr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532457" y="1523413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167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/>
          <a:srcRect l="14557" t="-172" r="14806" b="172"/>
          <a:stretch/>
        </p:blipFill>
        <p:spPr>
          <a:xfrm>
            <a:off x="-1043873" y="-372227"/>
            <a:ext cx="13610804" cy="1413780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D4E-F1C3-4B4E-BCF3-0BBE06B1D104}" type="datetime1">
              <a:rPr lang="pl-PL" smtClean="0"/>
              <a:t>04.01.2020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Kliknij, aby edytować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392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/>
          <a:stretch/>
        </p:blipFill>
        <p:spPr>
          <a:xfrm>
            <a:off x="-617415" y="-3504802"/>
            <a:ext cx="13159110" cy="174065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A22D-69A8-4F72-9A6F-9452D918D22C}" type="datetime1">
              <a:rPr lang="pl-PL" smtClean="0"/>
              <a:t>04.01.2020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Kliknij, aby edytować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800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2"/>
          <a:stretch/>
        </p:blipFill>
        <p:spPr>
          <a:xfrm>
            <a:off x="-515815" y="-934591"/>
            <a:ext cx="13057514" cy="148807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BF10-0C31-4D0E-A3AE-23BBC08849A0}" type="datetime1">
              <a:rPr lang="pl-PL" smtClean="0"/>
              <a:t>04.01.2020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Kliknij, aby edytować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973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1"/>
          <a:stretch/>
        </p:blipFill>
        <p:spPr>
          <a:xfrm>
            <a:off x="-515815" y="11"/>
            <a:ext cx="13057514" cy="141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7A4A-4302-472B-B494-B11FE5488642}" type="datetime1">
              <a:rPr lang="pl-PL" smtClean="0"/>
              <a:t>04.01.2020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Kliknij, aby edytować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653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5" r="2161"/>
          <a:stretch/>
        </p:blipFill>
        <p:spPr>
          <a:xfrm>
            <a:off x="-828431" y="-164308"/>
            <a:ext cx="13362524" cy="138803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8386-BB2C-47E0-AF1D-B94F15444D88}" type="datetime1">
              <a:rPr lang="pl-PL" smtClean="0"/>
              <a:t>04.01.2020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Kliknij, aby edytować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7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6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1"/>
            <a:ext cx="15773400" cy="265112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8" y="3362326"/>
            <a:ext cx="773668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09" indent="0">
              <a:buNone/>
              <a:defRPr sz="4000" b="1"/>
            </a:lvl2pPr>
            <a:lvl3pPr marL="1828618" indent="0">
              <a:buNone/>
              <a:defRPr sz="3600" b="1"/>
            </a:lvl3pPr>
            <a:lvl4pPr marL="2742926" indent="0">
              <a:buNone/>
              <a:defRPr sz="3200" b="1"/>
            </a:lvl4pPr>
            <a:lvl5pPr marL="3657235" indent="0">
              <a:buNone/>
              <a:defRPr sz="3200" b="1"/>
            </a:lvl5pPr>
            <a:lvl6pPr marL="4571544" indent="0">
              <a:buNone/>
              <a:defRPr sz="3200" b="1"/>
            </a:lvl6pPr>
            <a:lvl7pPr marL="5485854" indent="0">
              <a:buNone/>
              <a:defRPr sz="3200" b="1"/>
            </a:lvl7pPr>
            <a:lvl8pPr marL="6400160" indent="0">
              <a:buNone/>
              <a:defRPr sz="3200" b="1"/>
            </a:lvl8pPr>
            <a:lvl9pPr marL="7314469" indent="0">
              <a:buNone/>
              <a:defRPr sz="3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8" y="5010150"/>
            <a:ext cx="7736681" cy="736917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09" indent="0">
              <a:buNone/>
              <a:defRPr sz="4000" b="1"/>
            </a:lvl2pPr>
            <a:lvl3pPr marL="1828618" indent="0">
              <a:buNone/>
              <a:defRPr sz="3600" b="1"/>
            </a:lvl3pPr>
            <a:lvl4pPr marL="2742926" indent="0">
              <a:buNone/>
              <a:defRPr sz="3200" b="1"/>
            </a:lvl4pPr>
            <a:lvl5pPr marL="3657235" indent="0">
              <a:buNone/>
              <a:defRPr sz="3200" b="1"/>
            </a:lvl5pPr>
            <a:lvl6pPr marL="4571544" indent="0">
              <a:buNone/>
              <a:defRPr sz="3200" b="1"/>
            </a:lvl6pPr>
            <a:lvl7pPr marL="5485854" indent="0">
              <a:buNone/>
              <a:defRPr sz="3200" b="1"/>
            </a:lvl7pPr>
            <a:lvl8pPr marL="6400160" indent="0">
              <a:buNone/>
              <a:defRPr sz="3200" b="1"/>
            </a:lvl8pPr>
            <a:lvl9pPr marL="7314469" indent="0">
              <a:buNone/>
              <a:defRPr sz="3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5010150"/>
            <a:ext cx="7774782" cy="736917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0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graphicFrame>
        <p:nvGraphicFramePr>
          <p:cNvPr id="8" name="Table 93">
            <a:extLst>
              <a:ext uri="{FF2B5EF4-FFF2-40B4-BE49-F238E27FC236}">
                <a16:creationId xmlns:a16="http://schemas.microsoft.com/office/drawing/2014/main" id="{63861C41-A286-4CBE-9EBF-DBE851D12C0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13085898"/>
              </p:ext>
            </p:extLst>
          </p:nvPr>
        </p:nvGraphicFramePr>
        <p:xfrm>
          <a:off x="4004072" y="3657600"/>
          <a:ext cx="10277476" cy="7897810"/>
        </p:xfrm>
        <a:graphic>
          <a:graphicData uri="http://schemas.openxmlformats.org/drawingml/2006/table">
            <a:tbl>
              <a:tblPr firstRow="1"/>
              <a:tblGrid>
                <a:gridCol w="2569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9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9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Obraz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9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0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5" y="730251"/>
            <a:ext cx="1478756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7988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38850" y="12163424"/>
            <a:ext cx="252888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3C3C4C"/>
                </a:solidFill>
                <a:latin typeface="Radikal WUT" panose="00000800000000000000" pitchFamily="50" charset="-18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52937" y="1102952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l-PL" sz="6900" kern="1200" smtClean="0">
                <a:solidFill>
                  <a:srgbClr val="3C3C4C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498" y="12163424"/>
            <a:ext cx="11119339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D8C2CB"/>
                </a:solidFill>
                <a:latin typeface="Adagio_Slab" panose="00000500000000000000" pitchFamily="50" charset="-18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561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1" r:id="rId3"/>
    <p:sldLayoutId id="2147483663" r:id="rId4"/>
    <p:sldLayoutId id="2147483673" r:id="rId5"/>
    <p:sldLayoutId id="2147483664" r:id="rId6"/>
    <p:sldLayoutId id="2147483665" r:id="rId7"/>
    <p:sldLayoutId id="2147483674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defTabSz="1828618" rtl="0" eaLnBrk="1" latinLnBrk="0" hangingPunct="1">
        <a:lnSpc>
          <a:spcPct val="90000"/>
        </a:lnSpc>
        <a:spcBef>
          <a:spcPct val="0"/>
        </a:spcBef>
        <a:buNone/>
        <a:defRPr sz="7000" kern="1200">
          <a:solidFill>
            <a:srgbClr val="3C3C4C"/>
          </a:solidFill>
          <a:latin typeface="Adagio_Slab" panose="00000500000000000000" pitchFamily="50" charset="-18"/>
          <a:ea typeface="+mj-ea"/>
          <a:cs typeface="+mj-cs"/>
        </a:defRPr>
      </a:lvl1pPr>
    </p:titleStyle>
    <p:bodyStyle>
      <a:lvl1pPr marL="0" indent="0" algn="l" defTabSz="1828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500" kern="1200">
          <a:solidFill>
            <a:srgbClr val="965F77"/>
          </a:solidFill>
          <a:latin typeface="Adagio_Slab" panose="00000500000000000000" pitchFamily="50" charset="-18"/>
          <a:ea typeface="+mn-ea"/>
          <a:cs typeface="+mn-cs"/>
        </a:defRPr>
      </a:lvl1pPr>
      <a:lvl2pPr marL="914309" indent="0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2pPr>
      <a:lvl3pPr marL="1828618" indent="0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3pPr>
      <a:lvl4pPr marL="3200080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4pPr>
      <a:lvl5pPr marL="4114389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5pPr>
      <a:lvl6pPr marL="5028698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6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4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9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8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6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4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4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9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5" y="730251"/>
            <a:ext cx="1478756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7988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38850" y="12163424"/>
            <a:ext cx="252888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3C3C4C"/>
                </a:solidFill>
                <a:latin typeface="Radikal WUT" panose="00000800000000000000" pitchFamily="50" charset="-18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52937" y="1102952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l-PL" sz="6900" kern="1200" smtClean="0">
                <a:solidFill>
                  <a:srgbClr val="3C3C4C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498" y="12163424"/>
            <a:ext cx="11119339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D8C2CB"/>
                </a:solidFill>
                <a:latin typeface="Adagio_Slab" panose="00000500000000000000" pitchFamily="50" charset="-18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175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hdr="0" ftr="0" dt="0"/>
  <p:txStyles>
    <p:titleStyle>
      <a:lvl1pPr algn="l" defTabSz="1828618" rtl="0" eaLnBrk="1" latinLnBrk="0" hangingPunct="1">
        <a:lnSpc>
          <a:spcPct val="90000"/>
        </a:lnSpc>
        <a:spcBef>
          <a:spcPct val="0"/>
        </a:spcBef>
        <a:buNone/>
        <a:defRPr sz="7000" kern="1200">
          <a:solidFill>
            <a:srgbClr val="3C3C4C"/>
          </a:solidFill>
          <a:latin typeface="Adagio_Slab" panose="00000500000000000000" pitchFamily="50" charset="-18"/>
          <a:ea typeface="+mj-ea"/>
          <a:cs typeface="+mj-cs"/>
        </a:defRPr>
      </a:lvl1pPr>
    </p:titleStyle>
    <p:bodyStyle>
      <a:lvl1pPr marL="0" indent="0" algn="l" defTabSz="1828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500" kern="1200">
          <a:solidFill>
            <a:srgbClr val="965F77"/>
          </a:solidFill>
          <a:latin typeface="Adagio_Slab" panose="00000500000000000000" pitchFamily="50" charset="-18"/>
          <a:ea typeface="+mn-ea"/>
          <a:cs typeface="+mn-cs"/>
        </a:defRPr>
      </a:lvl1pPr>
      <a:lvl2pPr marL="914309" indent="0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2pPr>
      <a:lvl3pPr marL="1828618" indent="0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3pPr>
      <a:lvl4pPr marL="3200080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4pPr>
      <a:lvl5pPr marL="4114389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5pPr>
      <a:lvl6pPr marL="5028698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6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4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9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8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6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4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4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9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5" y="730251"/>
            <a:ext cx="1478756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7988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38850" y="12163424"/>
            <a:ext cx="252888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3C3C4C"/>
                </a:solidFill>
                <a:latin typeface="Radikal WUT" panose="00000800000000000000" pitchFamily="50" charset="-18"/>
              </a:defRPr>
            </a:lvl1pPr>
          </a:lstStyle>
          <a:p>
            <a:fld id="{9187ACAA-BA05-403C-B094-06E99B1B296A}" type="datetime1">
              <a:rPr lang="pl-PL" smtClean="0"/>
              <a:t>04.01.2020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52937" y="1102952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l-PL" sz="6900" kern="1200" smtClean="0">
                <a:solidFill>
                  <a:srgbClr val="3C3C4C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498" y="12163424"/>
            <a:ext cx="11119339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D8C2CB"/>
                </a:solidFill>
                <a:latin typeface="Adagio_Slab" panose="00000500000000000000" pitchFamily="50" charset="-18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8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</p:sldLayoutIdLst>
  <p:hf sldNum="0" hdr="0" ftr="0" dt="0"/>
  <p:txStyles>
    <p:titleStyle>
      <a:lvl1pPr algn="l" defTabSz="1828618" rtl="0" eaLnBrk="1" latinLnBrk="0" hangingPunct="1">
        <a:lnSpc>
          <a:spcPct val="90000"/>
        </a:lnSpc>
        <a:spcBef>
          <a:spcPct val="0"/>
        </a:spcBef>
        <a:buNone/>
        <a:defRPr sz="7000" kern="1200">
          <a:solidFill>
            <a:srgbClr val="3C3C4C"/>
          </a:solidFill>
          <a:latin typeface="Adagio_Slab" panose="00000500000000000000" pitchFamily="50" charset="-18"/>
          <a:ea typeface="+mj-ea"/>
          <a:cs typeface="+mj-cs"/>
        </a:defRPr>
      </a:lvl1pPr>
    </p:titleStyle>
    <p:bodyStyle>
      <a:lvl1pPr marL="0" indent="0" algn="l" defTabSz="1828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500" kern="1200">
          <a:solidFill>
            <a:srgbClr val="965F77"/>
          </a:solidFill>
          <a:latin typeface="Adagio_Slab" panose="00000500000000000000" pitchFamily="50" charset="-18"/>
          <a:ea typeface="+mn-ea"/>
          <a:cs typeface="+mn-cs"/>
        </a:defRPr>
      </a:lvl1pPr>
      <a:lvl2pPr marL="914309" indent="0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2pPr>
      <a:lvl3pPr marL="1828618" indent="0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3pPr>
      <a:lvl4pPr marL="3200080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4pPr>
      <a:lvl5pPr marL="4114389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5pPr>
      <a:lvl6pPr marL="5028698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6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4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9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8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6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4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4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9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eylookup.kudelskisecurity.com/" TargetMode="Externa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ea.corbellini.name/2015/05/17/elliptic-curve-cryptography-a-gentle-introduction/" TargetMode="Externa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>
          <a:xfrm>
            <a:off x="1228725" y="3708402"/>
            <a:ext cx="11096137" cy="2905126"/>
          </a:xfrm>
        </p:spPr>
        <p:txBody>
          <a:bodyPr>
            <a:normAutofit/>
          </a:bodyPr>
          <a:lstStyle/>
          <a:p>
            <a:r>
              <a:rPr lang="pl-PL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Podsumowanie wyników uzyskanych podczas laboratorium z </a:t>
            </a:r>
            <a:r>
              <a:rPr lang="pl-PL" sz="6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KiBIdF</a:t>
            </a:r>
            <a:endParaRPr lang="pl-PL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>
          <a:xfrm>
            <a:off x="1757362" y="7061196"/>
            <a:ext cx="10038861" cy="2698752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Wykonali:</a:t>
            </a:r>
          </a:p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Maciej Czarnecki</a:t>
            </a:r>
            <a:b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Denys Morokov</a:t>
            </a:r>
          </a:p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Fizyka techniczna, II stopień, </a:t>
            </a:r>
            <a:r>
              <a:rPr lang="pl-P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EDiMI</a:t>
            </a:r>
            <a:endParaRPr lang="pl-P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26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E97677-6861-43F3-9418-5A368D20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5" y="730251"/>
            <a:ext cx="16744945" cy="2651126"/>
          </a:xfrm>
        </p:spPr>
        <p:txBody>
          <a:bodyPr>
            <a:noAutofit/>
          </a:bodyPr>
          <a:lstStyle/>
          <a:p>
            <a:pPr algn="just"/>
            <a:r>
              <a:rPr lang="pl-PL" sz="5400" b="1" dirty="0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Zadanie 4. </a:t>
            </a:r>
            <a:r>
              <a:rPr lang="de-DE" sz="5400" b="1" dirty="0" err="1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Faktoryzacja</a:t>
            </a:r>
            <a:r>
              <a:rPr lang="de-DE" sz="5400" b="1" dirty="0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5400" b="1" dirty="0" err="1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kluczy</a:t>
            </a:r>
            <a:r>
              <a:rPr lang="de-DE" sz="5400" b="1" dirty="0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RSA – wg. Bernstein, </a:t>
            </a:r>
            <a:r>
              <a:rPr lang="de-DE" sz="5400" b="1" dirty="0" err="1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Heringer</a:t>
            </a:r>
            <a:r>
              <a:rPr lang="de-DE" sz="5400" b="1" dirty="0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Lange</a:t>
            </a:r>
            <a:endParaRPr lang="ru-RU" sz="5400" dirty="0">
              <a:solidFill>
                <a:srgbClr val="965F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5" y="4232903"/>
            <a:ext cx="15773400" cy="7447819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 zadania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napisanie prostego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crawler’a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kluczy, który dla zadanej listy domen ściągnie ich klucze publiczne (otrzymane w poprzednim zadaniu) i sprawdzi metodą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batchGCD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czy da się odtworzyć klucze prywatne.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 zrobiono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algorytm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batchGCD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(http://facthacks.cr.yp.to/batchgcd.html) został zaimplementowany w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Sage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Jako wejście skrypt przyjmuje plik tekstowy ze sprasowanymi kluczami publicznymi.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Wyniki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rysunek 4.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Podsumowanie: 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nie wykryto duplikatów klucza publicznego w większości domen. Wyjątkiem był jedynie przypadek www.google.pl i www.youtube.pl . Prawdopodobnie spowodowane jest to tym że </a:t>
            </a:r>
            <a:r>
              <a:rPr lang="pl-PL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jest częścią </a:t>
            </a:r>
            <a:r>
              <a:rPr lang="pl-PL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googla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obie witryny korzystają z tych samych kluczy.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89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00087589-38FA-4CFF-A8B0-7C7521979B48}"/>
              </a:ext>
            </a:extLst>
          </p:cNvPr>
          <p:cNvSpPr txBox="1"/>
          <p:nvPr/>
        </p:nvSpPr>
        <p:spPr>
          <a:xfrm>
            <a:off x="3505613" y="5144940"/>
            <a:ext cx="1127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Rys. </a:t>
            </a:r>
            <a:r>
              <a:rPr lang="pl-PL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Wynik zastosowania algorytmu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F54623F9-4454-455D-9380-0E78C044A016}"/>
              </a:ext>
            </a:extLst>
          </p:cNvPr>
          <p:cNvSpPr txBox="1">
            <a:spLocks/>
          </p:cNvSpPr>
          <p:nvPr/>
        </p:nvSpPr>
        <p:spPr>
          <a:xfrm>
            <a:off x="1257296" y="6329883"/>
            <a:ext cx="15773400" cy="1799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828618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500" kern="1200">
                <a:solidFill>
                  <a:srgbClr val="965F77"/>
                </a:solidFill>
                <a:latin typeface="Adagio_Slab" panose="00000500000000000000" pitchFamily="50" charset="-18"/>
                <a:ea typeface="+mn-ea"/>
                <a:cs typeface="+mn-cs"/>
              </a:defRPr>
            </a:lvl1pPr>
            <a:lvl2pPr marL="914309" indent="0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5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2pPr>
            <a:lvl3pPr marL="1828618" indent="0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3pPr>
            <a:lvl4pPr marL="3200080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4pPr>
            <a:lvl5pPr marL="4114389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5pPr>
            <a:lvl6pPr marL="5028698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6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4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Podsumowanie: 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wynik w postaci listy dziewięciu 1., świadczy czy to o braku wspólnych GCD, więc nie udało się odtworzyć </a:t>
            </a:r>
            <a:r>
              <a:rPr lang="pl-PL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54404FF-1F2F-432B-8508-F9471E30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78" y="1330613"/>
            <a:ext cx="14013035" cy="348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6" y="2175503"/>
            <a:ext cx="16202026" cy="891159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trakcie wykonania zadania natrafiono na jedną prezentację z konferencji DEF CON 26 (https://www.youtube.com/watch?v=Z7cLRE6t1Q8&amp;t=4s), podczas której została przedstawiona strona firmy, na której można przetestować klucz publiczny na wrażliwość do GCD i ROCA - 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https://keylookup.kudelskisecurity.com</a:t>
            </a: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Informacje ze strony: </a:t>
            </a:r>
          </a:p>
          <a:p>
            <a:pPr algn="just">
              <a:lnSpc>
                <a:spcPct val="100000"/>
              </a:lnSpc>
            </a:pP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„Zbieramy klucze publiczne RSA z różnych źródeł i analizujemy, czy któryś z tych kluczy ma wspólne czynniki.</a:t>
            </a:r>
          </a:p>
          <a:p>
            <a:pPr algn="just">
              <a:lnSpc>
                <a:spcPct val="100000"/>
              </a:lnSpc>
            </a:pP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Najnowsze wyniki pokazują, że na 1300 jest 1 para kluczy, których bezpieczeństwo jest zagrożone, ponieważ dzieli wspólny czynnik z inną publicznie dostępną parą kluczy.</a:t>
            </a:r>
          </a:p>
          <a:p>
            <a:pPr algn="just">
              <a:lnSpc>
                <a:spcPct val="100000"/>
              </a:lnSpc>
            </a:pP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Nasza baza danych kluczy publicznych zawiera ponad 340 milionów unikalnych modułów RSA. Testowanie nowych kluczy w naszym pełnym zestawie danych zajmuje tylko kilka minut.</a:t>
            </a:r>
          </a:p>
          <a:p>
            <a:pPr algn="just">
              <a:lnSpc>
                <a:spcPct val="100000"/>
              </a:lnSpc>
            </a:pP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Wrażliwe klucze, które zidentyfikowaliśmy, pochodzą z kluczy SSH gitlab.com, kluczy PGP, certyfikatów stron HTTPS X.509 i innych źródeł.”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FAC4F344-0D28-4614-977B-05DE456A3F80}"/>
              </a:ext>
            </a:extLst>
          </p:cNvPr>
          <p:cNvSpPr txBox="1">
            <a:spLocks/>
          </p:cNvSpPr>
          <p:nvPr/>
        </p:nvSpPr>
        <p:spPr>
          <a:xfrm>
            <a:off x="3300874" y="401893"/>
            <a:ext cx="11686251" cy="1150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82861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rgbClr val="3C3C4C"/>
                </a:solidFill>
                <a:latin typeface="Adagio_Slab" panose="00000500000000000000" pitchFamily="50" charset="-18"/>
                <a:ea typeface="+mj-ea"/>
                <a:cs typeface="+mj-cs"/>
              </a:defRPr>
            </a:lvl1pPr>
          </a:lstStyle>
          <a:p>
            <a:pPr algn="ctr"/>
            <a:b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Ciekawostka</a:t>
            </a:r>
            <a:endParaRPr lang="ru-RU" sz="3200" b="1" dirty="0">
              <a:solidFill>
                <a:srgbClr val="965F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15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148" y="1088838"/>
            <a:ext cx="16045704" cy="937297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0087589-38FA-4CFF-A8B0-7C7521979B48}"/>
              </a:ext>
            </a:extLst>
          </p:cNvPr>
          <p:cNvSpPr txBox="1"/>
          <p:nvPr/>
        </p:nvSpPr>
        <p:spPr>
          <a:xfrm>
            <a:off x="3505614" y="8101571"/>
            <a:ext cx="1127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Rys. 4a. Wynik dla klucza publicznego z www.fizyka.pw.edu.pl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886F27A8-EF2B-4FEA-92C5-18243D55E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48" y="1029029"/>
            <a:ext cx="16810098" cy="70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50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E97677-6861-43F3-9418-5A368D20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5" y="730251"/>
            <a:ext cx="16744945" cy="2651126"/>
          </a:xfrm>
        </p:spPr>
        <p:txBody>
          <a:bodyPr>
            <a:noAutofit/>
          </a:bodyPr>
          <a:lstStyle/>
          <a:p>
            <a:pPr algn="just"/>
            <a:r>
              <a:rPr lang="pl-PL" sz="5400" b="1" dirty="0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Zadanie 5. Kryptografia krzywych eliptycznych</a:t>
            </a:r>
            <a:endParaRPr lang="ru-RU" sz="5400" dirty="0">
              <a:solidFill>
                <a:srgbClr val="965F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295" y="3067052"/>
            <a:ext cx="15773400" cy="8340097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 zadania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napisanie prostego programu szyfrującego zawartość przy użyciu krzywych eliptycznych z użyciem wybranej biblioteki kryptograficznej. Program ma umożliwiać ustawienie własnych parametrów dla EC. Należy ustawić parametry inne niż domyślne dla biblioteki ale prawidłowe dla EC.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 zrobiono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krótki wstęp o kryptografii na krzywych eliptycznych, wyjaśniono dlaczego EC bezpieczniejsze od innych szyfrów; znaleziono w literaturze i opracowano kilka skryptów do kryptografii na krzywych eliptycznych.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Wyniki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ewentualnie pokazać sprawozdanie z zadania.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Podsumowanie: 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Zaimplementowano skrypt do podpisu wiadomości dla wybranej EC, opisano w skrócie zasadę działania kryptografii krzywych eliptycznych (algorytmy ECDH i ECDSA).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Polecamy: 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https://andrea.corbellini.name/2015/05/17/elliptic-curve-cryptography-a-gentle-introduction/</a:t>
            </a:r>
            <a:endParaRPr lang="pl-PL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41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6" y="3430901"/>
            <a:ext cx="16202026" cy="577024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l-PL" b="1" dirty="0"/>
              <a:t>Problem logarytmu dyskretnego. </a:t>
            </a:r>
          </a:p>
          <a:p>
            <a:pPr algn="just">
              <a:lnSpc>
                <a:spcPct val="100000"/>
              </a:lnSpc>
            </a:pP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Jeśli znamy </a:t>
            </a: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 ile powinno wynosić k, żeby </a:t>
            </a: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= </a:t>
            </a:r>
            <a:r>
              <a:rPr lang="pl-PL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ECC jest interesujące pod tym względem, że obecnie problem dyskretnego logarytmu dla krzywych eliptycznych wydaje się „bardziej skomplikowany” w porównaniu z innymi podobnymi zadaniami stosowanymi w kryptografii. Oznacza to, że potrzebujemy mniej bitów dla </a:t>
            </a: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aby całość mogła uzyskać taki sam poziom ochrony, jak w innych systemach kryptograficznych.</a:t>
            </a:r>
          </a:p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Dobrze to pokazuje tabela poniżej, która porównuje rozmiar klucza RSA z rozmiarem klucza EC (w bitach), tabela udostępniona przez NIST.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FAC4F344-0D28-4614-977B-05DE456A3F80}"/>
              </a:ext>
            </a:extLst>
          </p:cNvPr>
          <p:cNvSpPr txBox="1">
            <a:spLocks/>
          </p:cNvSpPr>
          <p:nvPr/>
        </p:nvSpPr>
        <p:spPr>
          <a:xfrm>
            <a:off x="3300874" y="401893"/>
            <a:ext cx="11686251" cy="17736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82861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rgbClr val="3C3C4C"/>
                </a:solidFill>
                <a:latin typeface="Adagio_Slab" panose="00000500000000000000" pitchFamily="50" charset="-18"/>
                <a:ea typeface="+mj-ea"/>
                <a:cs typeface="+mj-cs"/>
              </a:defRPr>
            </a:lvl1pPr>
          </a:lstStyle>
          <a:p>
            <a:pPr lvl="0" algn="ctr"/>
            <a:br>
              <a: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pl-PL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Dlaczego EC są bezpieczniejsze od innych szyfrów kryptograficznych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965F77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04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148" y="1088838"/>
            <a:ext cx="16045704" cy="937297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0087589-38FA-4CFF-A8B0-7C7521979B48}"/>
              </a:ext>
            </a:extLst>
          </p:cNvPr>
          <p:cNvSpPr txBox="1"/>
          <p:nvPr/>
        </p:nvSpPr>
        <p:spPr>
          <a:xfrm>
            <a:off x="3505617" y="7342328"/>
            <a:ext cx="1127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Rys. </a:t>
            </a:r>
            <a:r>
              <a:rPr lang="pl-PL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pl-PL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Porównanie rozmiarów kluczy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4B9D8E1-9F1D-4BED-8AC3-2FB995009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919" y="523220"/>
            <a:ext cx="7906162" cy="6515100"/>
          </a:xfrm>
          <a:prstGeom prst="rect">
            <a:avLst/>
          </a:prstGeom>
        </p:spPr>
      </p:pic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570ACC54-973D-4805-BF5F-5BEA4B2FAABE}"/>
              </a:ext>
            </a:extLst>
          </p:cNvPr>
          <p:cNvSpPr txBox="1">
            <a:spLocks/>
          </p:cNvSpPr>
          <p:nvPr/>
        </p:nvSpPr>
        <p:spPr>
          <a:xfrm>
            <a:off x="1257300" y="8662627"/>
            <a:ext cx="15773400" cy="3310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828618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500" kern="1200">
                <a:solidFill>
                  <a:srgbClr val="965F77"/>
                </a:solidFill>
                <a:latin typeface="Adagio_Slab" panose="00000500000000000000" pitchFamily="50" charset="-18"/>
                <a:ea typeface="+mn-ea"/>
                <a:cs typeface="+mn-cs"/>
              </a:defRPr>
            </a:lvl1pPr>
            <a:lvl2pPr marL="914309" indent="0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5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2pPr>
            <a:lvl3pPr marL="1828618" indent="0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3pPr>
            <a:lvl4pPr marL="3200080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4pPr>
            <a:lvl5pPr marL="4114389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5pPr>
            <a:lvl6pPr marL="5028698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6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4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00000"/>
              </a:lnSpc>
            </a:pP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Jak widać, nie ma liniowej zależności między rozmiarem klucza RSA a kluczem EC (innymi słowy: jeśli podwoimy rozmiar klucza RSA, nie będziemy musieli podwajać rozmiaru klucza EC). Tabela mówi nam, że </a:t>
            </a:r>
            <a:r>
              <a:rPr lang="pl-PL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nie tylko </a:t>
            </a:r>
            <a:r>
              <a:rPr lang="pl-PL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zużywa mniej pamięc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 ale także generowanie kluczy z logowaniem w niej </a:t>
            </a:r>
            <a:r>
              <a:rPr lang="pl-PL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jest znacznie szybsze</a:t>
            </a:r>
          </a:p>
        </p:txBody>
      </p:sp>
    </p:spTree>
    <p:extLst>
      <p:ext uri="{BB962C8B-B14F-4D97-AF65-F5344CB8AC3E}">
        <p14:creationId xmlns:p14="http://schemas.microsoft.com/office/powerpoint/2010/main" val="277641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E97677-6861-43F3-9418-5A368D20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5" y="730251"/>
            <a:ext cx="16744945" cy="2651126"/>
          </a:xfrm>
        </p:spPr>
        <p:txBody>
          <a:bodyPr>
            <a:noAutofit/>
          </a:bodyPr>
          <a:lstStyle/>
          <a:p>
            <a:pPr algn="just"/>
            <a:r>
              <a:rPr lang="pl-PL" sz="5400" b="1" dirty="0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Zadanie 6. Kryptografia post-kwantowa, algorytm New </a:t>
            </a:r>
            <a:r>
              <a:rPr lang="pl-PL" sz="5400" b="1" dirty="0" err="1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Hope</a:t>
            </a:r>
            <a:endParaRPr lang="ru-RU" sz="5400" dirty="0">
              <a:solidFill>
                <a:srgbClr val="965F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5" y="3609977"/>
            <a:ext cx="15773400" cy="8340097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 zadania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uruchomienie dowolnej biblioteki realizującej algorytm kryptografii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postkwantowej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zademonstrowanie zaszyfrowania i odszyfrowania komunikatu.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 zrobiono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utworzono skrypt w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Pythonie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 wykorzystaniem biblioteki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PyNewHope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zademonstrowano zaszyfrowanie i odszyfrowanie przykładowego komunikatu.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Wyniki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działający skrypt. 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 </a:t>
            </a: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83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E97677-6861-43F3-9418-5A368D20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5" y="730251"/>
            <a:ext cx="16744945" cy="2651126"/>
          </a:xfrm>
        </p:spPr>
        <p:txBody>
          <a:bodyPr>
            <a:noAutofit/>
          </a:bodyPr>
          <a:lstStyle/>
          <a:p>
            <a:pPr algn="just"/>
            <a:r>
              <a:rPr lang="pl-PL" sz="5400" b="1" dirty="0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Zadanie 7. Pakiety sieciowe Ethernet jako źródło sygnału losowego</a:t>
            </a:r>
            <a:endParaRPr lang="ru-RU" sz="5400" dirty="0">
              <a:solidFill>
                <a:srgbClr val="965F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5" y="3609978"/>
            <a:ext cx="15773400" cy="2933698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 zadania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napisanie programu śledzącego ruch z wybranego hosta i rejestrujący kolejne wartości losowych bitów z pól nagłówków sieciowych.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 zrobiono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utworzono skrypt w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Pythonie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 wykorzystaniem biblioteki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Scapy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 którym rejestruje wybrane w następujący sposób liczby losowe.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E19AD4B-700D-48A8-97F2-BCF6D8A8C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12" y="6543676"/>
            <a:ext cx="11303175" cy="606714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F26A2E2-32D9-4AF1-828C-41E63CFDBB83}"/>
              </a:ext>
            </a:extLst>
          </p:cNvPr>
          <p:cNvSpPr txBox="1"/>
          <p:nvPr/>
        </p:nvSpPr>
        <p:spPr>
          <a:xfrm>
            <a:off x="15144750" y="8882677"/>
            <a:ext cx="2857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Rys. 6</a:t>
            </a:r>
            <a:r>
              <a:rPr lang="pl-PL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Wybrane parametry losowe do rejestracji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656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148" y="1088838"/>
            <a:ext cx="16045704" cy="937297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0087589-38FA-4CFF-A8B0-7C7521979B48}"/>
              </a:ext>
            </a:extLst>
          </p:cNvPr>
          <p:cNvSpPr txBox="1"/>
          <p:nvPr/>
        </p:nvSpPr>
        <p:spPr>
          <a:xfrm>
            <a:off x="3277017" y="10265871"/>
            <a:ext cx="1127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Rys. 6a. Wynik działania skryptu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7AF17CF9-2A02-4031-8B1C-6263F174E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720" y="565618"/>
            <a:ext cx="9354559" cy="937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5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E97677-6861-43F3-9418-5A368D20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5" y="730251"/>
            <a:ext cx="16744945" cy="2651126"/>
          </a:xfrm>
        </p:spPr>
        <p:txBody>
          <a:bodyPr>
            <a:noAutofit/>
          </a:bodyPr>
          <a:lstStyle/>
          <a:p>
            <a:pPr algn="just"/>
            <a:r>
              <a:rPr lang="pl-PL" sz="5400" b="1" dirty="0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Zadanie 1. Zmienność dostępnej entropii programowej.</a:t>
            </a:r>
            <a:endParaRPr lang="ru-RU" sz="5400" dirty="0">
              <a:solidFill>
                <a:srgbClr val="965F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5" y="4232904"/>
            <a:ext cx="15773400" cy="5996946"/>
          </a:xfrm>
        </p:spPr>
        <p:txBody>
          <a:bodyPr/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 zadania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zbadanie zmienności dostępnej entropii programowej poprzez napisanie skryptu do jej sprawdzenia.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 zrobiono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napisano skrypt w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sprawdzenia entropii. Pomiary wykonano na dwóch komputerach, gdzie na jednym system operacyjny Linux jest zainstalowany natywnie, natomiast na drugim – przez użycie wirtualnej maszyny.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Wyniki: 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rysunku 1.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08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E97677-6861-43F3-9418-5A368D20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5" y="730251"/>
            <a:ext cx="16744945" cy="2651126"/>
          </a:xfrm>
        </p:spPr>
        <p:txBody>
          <a:bodyPr>
            <a:noAutofit/>
          </a:bodyPr>
          <a:lstStyle/>
          <a:p>
            <a:pPr algn="just"/>
            <a:r>
              <a:rPr lang="pl-PL" sz="5400" b="1" dirty="0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Zadanie 8. Pasywna identyfikacja systemów operacyjnych na podstawie własności pakietów sieciowych</a:t>
            </a:r>
            <a:endParaRPr lang="ru-RU" sz="5400" dirty="0">
              <a:solidFill>
                <a:srgbClr val="965F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3838578"/>
            <a:ext cx="15773400" cy="6962772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 zadania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zidentyfikowanie systemu operacyjnego w obserwowanym ruchu sieciowym na podstawie dowolnych parametrów pakietu lub zawartości i znaleźć i uruchomić program wyszukujący i identyfikujący OS hostów w sieci lokalnej.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 zrobiono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zarejestrowano ruch sieciowy w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 ciągu 5 minut. Następnie na 2 sposoby zidentyfikowano systemy operacyjne: </a:t>
            </a:r>
          </a:p>
          <a:p>
            <a:pPr marL="1371509" lvl="1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Napisano skrypt w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Pythonie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który na podstawie parametru TTL (Time To Life) określano system operacyjny urządzenia, z którego dany pakiet został wysłany.</a:t>
            </a:r>
          </a:p>
          <a:p>
            <a:pPr marL="1371509" lvl="1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Użyto pasywny skaner sieciowy p0f.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Wyniki: 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rysunek 7a i rysunek 7b.</a:t>
            </a:r>
          </a:p>
        </p:txBody>
      </p:sp>
    </p:spTree>
    <p:extLst>
      <p:ext uri="{BB962C8B-B14F-4D97-AF65-F5344CB8AC3E}">
        <p14:creationId xmlns:p14="http://schemas.microsoft.com/office/powerpoint/2010/main" val="141457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148" y="1088838"/>
            <a:ext cx="16045704" cy="937297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0087589-38FA-4CFF-A8B0-7C7521979B48}"/>
              </a:ext>
            </a:extLst>
          </p:cNvPr>
          <p:cNvSpPr txBox="1"/>
          <p:nvPr/>
        </p:nvSpPr>
        <p:spPr>
          <a:xfrm>
            <a:off x="490564" y="8498980"/>
            <a:ext cx="7256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Rys. </a:t>
            </a:r>
            <a:r>
              <a:rPr lang="pl-PL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7a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Identyfikacja ze skryptu na podstawie TTL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D0857050-C598-497C-ACFC-FFC4B5893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35" y="2709674"/>
            <a:ext cx="6878060" cy="539613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033E7638-1003-4436-B593-ECAC2C93E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070" y="2938275"/>
            <a:ext cx="9779461" cy="4852404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5CE57F14-144E-4F59-B27D-88569C5F0717}"/>
              </a:ext>
            </a:extLst>
          </p:cNvPr>
          <p:cNvSpPr txBox="1"/>
          <p:nvPr/>
        </p:nvSpPr>
        <p:spPr>
          <a:xfrm>
            <a:off x="9533699" y="8461372"/>
            <a:ext cx="7256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Rys. </a:t>
            </a:r>
            <a:r>
              <a:rPr lang="pl-PL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7b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Identyfikacja na podstawie p0f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156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F58E2C-3E1A-406D-84EC-AA65287C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087" y="6350000"/>
            <a:ext cx="7743825" cy="1016000"/>
          </a:xfrm>
        </p:spPr>
        <p:txBody>
          <a:bodyPr>
            <a:normAutofit fontScale="77500" lnSpcReduction="20000"/>
          </a:bodyPr>
          <a:lstStyle/>
          <a:p>
            <a:r>
              <a:rPr lang="pl-PL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Dziękujemy za uwagę!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06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148" y="1088838"/>
            <a:ext cx="16045704" cy="937297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3D46D76-D0D9-4F87-A714-955DF28E5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062" y="342900"/>
            <a:ext cx="12395871" cy="651510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00087589-38FA-4CFF-A8B0-7C7521979B48}"/>
              </a:ext>
            </a:extLst>
          </p:cNvPr>
          <p:cNvSpPr txBox="1"/>
          <p:nvPr/>
        </p:nvSpPr>
        <p:spPr>
          <a:xfrm>
            <a:off x="3505614" y="7055131"/>
            <a:ext cx="1127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Rys. 1. Pomiar entropii programowej w ciągu do 12h (odczyt co 3 s)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F54623F9-4454-455D-9380-0E78C044A016}"/>
              </a:ext>
            </a:extLst>
          </p:cNvPr>
          <p:cNvSpPr txBox="1">
            <a:spLocks/>
          </p:cNvSpPr>
          <p:nvPr/>
        </p:nvSpPr>
        <p:spPr>
          <a:xfrm>
            <a:off x="1257297" y="7955090"/>
            <a:ext cx="15773400" cy="325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828618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500" kern="1200">
                <a:solidFill>
                  <a:srgbClr val="965F77"/>
                </a:solidFill>
                <a:latin typeface="Adagio_Slab" panose="00000500000000000000" pitchFamily="50" charset="-18"/>
                <a:ea typeface="+mn-ea"/>
                <a:cs typeface="+mn-cs"/>
              </a:defRPr>
            </a:lvl1pPr>
            <a:lvl2pPr marL="914309" indent="0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5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2pPr>
            <a:lvl3pPr marL="1828618" indent="0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3pPr>
            <a:lvl4pPr marL="3200080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4pPr>
            <a:lvl5pPr marL="4114389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5pPr>
            <a:lvl6pPr marL="5028698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6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4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Podsumowanie: 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korzystanie z komputera powoduje przyrost entropii. Dla obu systemu zaobserwowano spadek entropii spowodowany odczytem pliku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entropy_avail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gdyż istnieje mechanizm pompowania entropii z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input_pool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puli wyjściowej, która obsługuje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urandom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entropy_avail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ocenia entropię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input_pool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2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E97677-6861-43F3-9418-5A368D20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5" y="730251"/>
            <a:ext cx="16744945" cy="2651126"/>
          </a:xfrm>
        </p:spPr>
        <p:txBody>
          <a:bodyPr>
            <a:noAutofit/>
          </a:bodyPr>
          <a:lstStyle/>
          <a:p>
            <a:pPr algn="just"/>
            <a:r>
              <a:rPr lang="pl-PL" sz="5400" b="1" dirty="0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Zadanie 2. Metryki losowości, testy FIPS 140-2 generatorów liczb pseudolosowych.</a:t>
            </a:r>
            <a:endParaRPr lang="ru-RU" sz="5400" dirty="0">
              <a:solidFill>
                <a:srgbClr val="965F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5" y="4232904"/>
            <a:ext cx="15773400" cy="5996946"/>
          </a:xfrm>
        </p:spPr>
        <p:txBody>
          <a:bodyPr/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Cele zadania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1) oprogramowanie liniowego generatora kongruentnego, a następnie wykonanie testu FIPS na wygenerowanych liczbach; 2) zbadać jak poprawić entropię systemowego generatora od chwili startu.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 zrobiono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oprogramowano liniowy generator kongruentny w języku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Skrypt generuje 10 ciągów losowych o długości 4096 bitów, które zapisano do pliku txt. Następnie w celu wykonania testu FIPS zainstalowano pakiet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Rng-tools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Znaleziono w literaturze 3 sposoby na poprawienie ilości entropii systemowej.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Wyniki: 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Rysunek 2a przedstawia wynik testu otrzymany na maszynie wirtualnej, a rysunek 2b na natywnym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Linuxie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1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299" y="2831691"/>
            <a:ext cx="15773400" cy="7344696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 pierwsze, 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można użyć specjalnego sprzętu (TPM,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Trusted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Platform Module) lub instrukcji procesora, takich jak RDRAND (dostępny w procesorach Intel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IvyBridge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Haswell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Można wykorzystać „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rngd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z pakietu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rng-tools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który odczytuje entropie z TPM i wypełnia tę entropią pulę entropii jądra.</a:t>
            </a:r>
          </a:p>
          <a:p>
            <a:pPr algn="just">
              <a:lnSpc>
                <a:spcPct val="100000"/>
              </a:lnSpc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 drugie, 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można skorzystać z pakietu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Haveged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Ten pakiet wykorzystuje algorytm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Havage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który generuje entropię na podstawie liczników i stanów procesora. Ze względu na złożoną, wielopoziomową konstrukcję procesorów ten sam kod jest zawsze wykonywany z różną prędkością, a ta niespójność jest podstawą algorytmu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Havage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Trzecim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sposobem jest wykorzystanie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BitFolk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który ma kilka kluczy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Electronics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Simtec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podłączonych do różnych hostów. Klucze generują entropię z losowego przepływu elektronów, a demon odczytuje entropię z każdego klucza przez USB i podaje go na porcie TCP.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3AC08B9B-CA77-4D7C-97CF-61CDF108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874" y="973393"/>
            <a:ext cx="11686251" cy="1150375"/>
          </a:xfrm>
        </p:spPr>
        <p:txBody>
          <a:bodyPr>
            <a:noAutofit/>
          </a:bodyPr>
          <a:lstStyle/>
          <a:p>
            <a:pPr algn="ctr"/>
            <a:b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Sposoby na poprawianie entropii systemowej</a:t>
            </a:r>
            <a:endParaRPr lang="ru-RU" sz="3200" b="1" dirty="0">
              <a:solidFill>
                <a:srgbClr val="965F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76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148" y="1088838"/>
            <a:ext cx="16045704" cy="937297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0087589-38FA-4CFF-A8B0-7C7521979B48}"/>
              </a:ext>
            </a:extLst>
          </p:cNvPr>
          <p:cNvSpPr txBox="1"/>
          <p:nvPr/>
        </p:nvSpPr>
        <p:spPr>
          <a:xfrm>
            <a:off x="3505613" y="9051945"/>
            <a:ext cx="11276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Rys. </a:t>
            </a:r>
            <a:r>
              <a:rPr lang="pl-PL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2a. Wynik testu FIPS dla 10 ciągów losowych otrzymany na maszynie wirtualnej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2B1647C2-5CB6-4B2B-8CA9-37ACB16ED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63"/>
          <a:stretch/>
        </p:blipFill>
        <p:spPr>
          <a:xfrm>
            <a:off x="2464772" y="890221"/>
            <a:ext cx="13358448" cy="770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5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148" y="1088838"/>
            <a:ext cx="16045704" cy="937297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0087589-38FA-4CFF-A8B0-7C7521979B48}"/>
              </a:ext>
            </a:extLst>
          </p:cNvPr>
          <p:cNvSpPr txBox="1"/>
          <p:nvPr/>
        </p:nvSpPr>
        <p:spPr>
          <a:xfrm>
            <a:off x="3505614" y="7055131"/>
            <a:ext cx="11276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Rys. 2b. </a:t>
            </a:r>
            <a:r>
              <a:rPr lang="pl-PL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Wynik testu FIPS dla 10 ciągów losowych otrzymany na natywnym </a:t>
            </a:r>
            <a:r>
              <a:rPr lang="pl-PL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Linuxie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F54623F9-4454-455D-9380-0E78C044A016}"/>
              </a:ext>
            </a:extLst>
          </p:cNvPr>
          <p:cNvSpPr txBox="1">
            <a:spLocks/>
          </p:cNvSpPr>
          <p:nvPr/>
        </p:nvSpPr>
        <p:spPr>
          <a:xfrm>
            <a:off x="1257297" y="8945016"/>
            <a:ext cx="15773400" cy="2506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828618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500" kern="1200">
                <a:solidFill>
                  <a:srgbClr val="965F77"/>
                </a:solidFill>
                <a:latin typeface="Adagio_Slab" panose="00000500000000000000" pitchFamily="50" charset="-18"/>
                <a:ea typeface="+mn-ea"/>
                <a:cs typeface="+mn-cs"/>
              </a:defRPr>
            </a:lvl1pPr>
            <a:lvl2pPr marL="914309" indent="0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5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2pPr>
            <a:lvl3pPr marL="1828618" indent="0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3pPr>
            <a:lvl4pPr marL="3200080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4pPr>
            <a:lvl5pPr marL="4114389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5pPr>
            <a:lvl6pPr marL="5028698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6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4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0" lang="pl-PL" sz="3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Podsumowanie</a:t>
            </a:r>
            <a:r>
              <a:rPr lang="pl-PL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 nie przeszedł testów FIPS, ponieważ generator jest liniowy i liczba pseudolosowa w kroku i generowana przez generator zależy od liczby losowanej w kroku i-1.</a:t>
            </a:r>
            <a:endParaRPr kumimoji="0" lang="ru-RU" sz="35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F6A4480-7244-4AE6-B501-B586AA6C7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59" y="644029"/>
            <a:ext cx="12172881" cy="592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6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E97677-6861-43F3-9418-5A368D20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5" y="730251"/>
            <a:ext cx="16744945" cy="2651126"/>
          </a:xfrm>
        </p:spPr>
        <p:txBody>
          <a:bodyPr>
            <a:noAutofit/>
          </a:bodyPr>
          <a:lstStyle/>
          <a:p>
            <a:pPr algn="just"/>
            <a:r>
              <a:rPr lang="pl-PL" sz="5400" b="1" dirty="0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Zadanie 3. Konsekwencje braku losowości: generacja kluczy RSA.</a:t>
            </a:r>
            <a:endParaRPr lang="ru-RU" sz="5400" dirty="0">
              <a:solidFill>
                <a:srgbClr val="965F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5" y="4232903"/>
            <a:ext cx="15773400" cy="7447819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 zadania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napisanie prostego skryptu do ściągania kluczy publicznych wybranych domen oraz porównywania tych kluczy. Lista wykorzystanych domen znajduje się w pliku .XML.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 zrobiono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został napisany w języku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 wykorzystaniem biblioteki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OpenSSL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ściąganie tych kluczy i ich porównanie.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Wyniki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rysunek 3a – lista domen, rysunek 3b – przykładowe klucze publiczne.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Podsumowanie: 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nie wykryto duplikatów klucza publicznego w większości domen. Wyjątkiem był jedynie przypadek www.google.pl i www.youtube.pl . Prawdopodobnie spowodowane jest to tym że </a:t>
            </a:r>
            <a:r>
              <a:rPr lang="pl-PL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jest częścią </a:t>
            </a:r>
            <a:r>
              <a:rPr lang="pl-PL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googla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obie witryny korzystają z tych samych kluczy.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7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148" y="1088838"/>
            <a:ext cx="16045704" cy="937297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0087589-38FA-4CFF-A8B0-7C7521979B48}"/>
              </a:ext>
            </a:extLst>
          </p:cNvPr>
          <p:cNvSpPr txBox="1"/>
          <p:nvPr/>
        </p:nvSpPr>
        <p:spPr>
          <a:xfrm>
            <a:off x="1015868" y="10483106"/>
            <a:ext cx="7256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Rys. </a:t>
            </a:r>
            <a:r>
              <a:rPr lang="pl-PL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Wybrane domeny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858734A-3ABD-4200-B3B9-626EDE9E2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03"/>
          <a:stretch/>
        </p:blipFill>
        <p:spPr>
          <a:xfrm>
            <a:off x="1015868" y="1105802"/>
            <a:ext cx="7256202" cy="922811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21A894C-8298-42E3-A1D0-E7965C90A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753" y="1153885"/>
            <a:ext cx="8304275" cy="924288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239B0BC3-E63A-457A-BED9-967B374A4D8E}"/>
              </a:ext>
            </a:extLst>
          </p:cNvPr>
          <p:cNvSpPr txBox="1"/>
          <p:nvPr/>
        </p:nvSpPr>
        <p:spPr>
          <a:xfrm>
            <a:off x="9769789" y="10483106"/>
            <a:ext cx="7256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Rys. </a:t>
            </a:r>
            <a:r>
              <a:rPr lang="pl-PL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3b.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Ściągnięte klucze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03657"/>
      </p:ext>
    </p:extLst>
  </p:cSld>
  <p:clrMapOvr>
    <a:masterClrMapping/>
  </p:clrMapOvr>
</p:sld>
</file>

<file path=ppt/theme/theme1.xml><?xml version="1.0" encoding="utf-8"?>
<a:theme xmlns:a="http://schemas.openxmlformats.org/drawingml/2006/main" name="PL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2" id="{AF77654C-7985-4C0A-AE90-D1732C9A6E9E}" vid="{ACED2FCA-EB2A-46EB-A8D5-7E5CA93A5F09}"/>
    </a:ext>
  </a:extLst>
</a:theme>
</file>

<file path=ppt/theme/theme2.xml><?xml version="1.0" encoding="utf-8"?>
<a:theme xmlns:a="http://schemas.openxmlformats.org/drawingml/2006/main" name="EN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2" id="{AF77654C-7985-4C0A-AE90-D1732C9A6E9E}" vid="{F610396C-B832-45C1-8145-0A8B0EF479C2}"/>
    </a:ext>
  </a:extLst>
</a:theme>
</file>

<file path=ppt/theme/theme3.xml><?xml version="1.0" encoding="utf-8"?>
<a:theme xmlns:a="http://schemas.openxmlformats.org/drawingml/2006/main" name="1_PL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2" id="{AF77654C-7985-4C0A-AE90-D1732C9A6E9E}" vid="{ACED2FCA-EB2A-46EB-A8D5-7E5CA93A5F09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seminarium_I_denys_morokov</Template>
  <TotalTime>1477</TotalTime>
  <Words>1475</Words>
  <Application>Microsoft Office PowerPoint</Application>
  <PresentationFormat>Niestandardowy</PresentationFormat>
  <Paragraphs>74</Paragraphs>
  <Slides>22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3</vt:i4>
      </vt:variant>
      <vt:variant>
        <vt:lpstr>Tytuły slajdów</vt:lpstr>
      </vt:variant>
      <vt:variant>
        <vt:i4>22</vt:i4>
      </vt:variant>
    </vt:vector>
  </HeadingPairs>
  <TitlesOfParts>
    <vt:vector size="32" baseType="lpstr">
      <vt:lpstr>Adagio_Slab</vt:lpstr>
      <vt:lpstr>Adagio_Slab-SemiBold</vt:lpstr>
      <vt:lpstr>Arial</vt:lpstr>
      <vt:lpstr>Calibri</vt:lpstr>
      <vt:lpstr>Helvetica</vt:lpstr>
      <vt:lpstr>Radikal WUT</vt:lpstr>
      <vt:lpstr>Times New Roman</vt:lpstr>
      <vt:lpstr>PL</vt:lpstr>
      <vt:lpstr>EN</vt:lpstr>
      <vt:lpstr>1_PL</vt:lpstr>
      <vt:lpstr>Podsumowanie wyników uzyskanych podczas laboratorium z KiBIdF</vt:lpstr>
      <vt:lpstr>Zadanie 1. Zmienność dostępnej entropii programowej.</vt:lpstr>
      <vt:lpstr>Prezentacja programu PowerPoint</vt:lpstr>
      <vt:lpstr>Zadanie 2. Metryki losowości, testy FIPS 140-2 generatorów liczb pseudolosowych.</vt:lpstr>
      <vt:lpstr> Sposoby na poprawianie entropii systemowej</vt:lpstr>
      <vt:lpstr>Prezentacja programu PowerPoint</vt:lpstr>
      <vt:lpstr>Prezentacja programu PowerPoint</vt:lpstr>
      <vt:lpstr>Zadanie 3. Konsekwencje braku losowości: generacja kluczy RSA.</vt:lpstr>
      <vt:lpstr>Prezentacja programu PowerPoint</vt:lpstr>
      <vt:lpstr>Zadanie 4. Faktoryzacja kluczy RSA – wg. Bernstein, Heringer, Lange</vt:lpstr>
      <vt:lpstr>Prezentacja programu PowerPoint</vt:lpstr>
      <vt:lpstr>Prezentacja programu PowerPoint</vt:lpstr>
      <vt:lpstr>Prezentacja programu PowerPoint</vt:lpstr>
      <vt:lpstr>Zadanie 5. Kryptografia krzywych eliptycznych</vt:lpstr>
      <vt:lpstr>Prezentacja programu PowerPoint</vt:lpstr>
      <vt:lpstr>Prezentacja programu PowerPoint</vt:lpstr>
      <vt:lpstr>Zadanie 6. Kryptografia post-kwantowa, algorytm New Hope</vt:lpstr>
      <vt:lpstr>Zadanie 7. Pakiety sieciowe Ethernet jako źródło sygnału losowego</vt:lpstr>
      <vt:lpstr>Prezentacja programu PowerPoint</vt:lpstr>
      <vt:lpstr>Zadanie 8. Pasywna identyfikacja systemów operacyjnych na podstawie własności pakietów sieciowych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Przewidywania zanieczyszczenia powietrza za pomocą wzbogaconych metod uczenia maszynowego</dc:title>
  <dc:creator>Denis Morokov</dc:creator>
  <cp:lastModifiedBy>Denis Morokov</cp:lastModifiedBy>
  <cp:revision>123</cp:revision>
  <dcterms:created xsi:type="dcterms:W3CDTF">2019-12-01T19:52:23Z</dcterms:created>
  <dcterms:modified xsi:type="dcterms:W3CDTF">2020-01-04T20:43:47Z</dcterms:modified>
</cp:coreProperties>
</file>