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39" r:id="rId4"/>
    <p:sldId id="340" r:id="rId5"/>
    <p:sldId id="262" r:id="rId6"/>
    <p:sldId id="313" r:id="rId7"/>
    <p:sldId id="258" r:id="rId8"/>
    <p:sldId id="263" r:id="rId9"/>
    <p:sldId id="279" r:id="rId10"/>
    <p:sldId id="280" r:id="rId11"/>
    <p:sldId id="282" r:id="rId12"/>
    <p:sldId id="299" r:id="rId13"/>
    <p:sldId id="298" r:id="rId14"/>
    <p:sldId id="306" r:id="rId15"/>
    <p:sldId id="305" r:id="rId16"/>
    <p:sldId id="300" r:id="rId17"/>
    <p:sldId id="307" r:id="rId18"/>
    <p:sldId id="301" r:id="rId19"/>
    <p:sldId id="309" r:id="rId20"/>
    <p:sldId id="302" r:id="rId21"/>
    <p:sldId id="308" r:id="rId22"/>
    <p:sldId id="303" r:id="rId23"/>
    <p:sldId id="310" r:id="rId24"/>
    <p:sldId id="304" r:id="rId25"/>
    <p:sldId id="311" r:id="rId26"/>
    <p:sldId id="341" r:id="rId27"/>
    <p:sldId id="342" r:id="rId28"/>
    <p:sldId id="259" r:id="rId29"/>
    <p:sldId id="264" r:id="rId30"/>
    <p:sldId id="314" r:id="rId31"/>
    <p:sldId id="315" r:id="rId32"/>
    <p:sldId id="324" r:id="rId33"/>
    <p:sldId id="316" r:id="rId34"/>
    <p:sldId id="318" r:id="rId35"/>
    <p:sldId id="321" r:id="rId36"/>
    <p:sldId id="350" r:id="rId37"/>
    <p:sldId id="345" r:id="rId38"/>
    <p:sldId id="349" r:id="rId39"/>
    <p:sldId id="317" r:id="rId40"/>
    <p:sldId id="322" r:id="rId41"/>
    <p:sldId id="323" r:id="rId42"/>
    <p:sldId id="319" r:id="rId43"/>
    <p:sldId id="320" r:id="rId44"/>
    <p:sldId id="260" r:id="rId45"/>
    <p:sldId id="265" r:id="rId46"/>
    <p:sldId id="325" r:id="rId47"/>
    <p:sldId id="326" r:id="rId48"/>
    <p:sldId id="336" r:id="rId49"/>
    <p:sldId id="337" r:id="rId50"/>
    <p:sldId id="338" r:id="rId51"/>
    <p:sldId id="327" r:id="rId52"/>
    <p:sldId id="328" r:id="rId53"/>
    <p:sldId id="329" r:id="rId54"/>
    <p:sldId id="335" r:id="rId55"/>
    <p:sldId id="330" r:id="rId56"/>
    <p:sldId id="347" r:id="rId57"/>
    <p:sldId id="348" r:id="rId58"/>
    <p:sldId id="261" r:id="rId59"/>
    <p:sldId id="266" r:id="rId60"/>
    <p:sldId id="331" r:id="rId61"/>
    <p:sldId id="281" r:id="rId62"/>
    <p:sldId id="346" r:id="rId63"/>
    <p:sldId id="332" r:id="rId64"/>
    <p:sldId id="333" r:id="rId65"/>
    <p:sldId id="344" r:id="rId66"/>
    <p:sldId id="334" r:id="rId67"/>
    <p:sldId id="294" r:id="rId68"/>
    <p:sldId id="295" r:id="rId69"/>
    <p:sldId id="343" r:id="rId70"/>
    <p:sldId id="312" r:id="rId71"/>
    <p:sldId id="297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81D95-A24D-6B4B-986A-6F4D945DFF8A}">
          <p14:sldIdLst>
            <p14:sldId id="256"/>
          </p14:sldIdLst>
        </p14:section>
        <p14:section name="Intro" id="{B76EDD19-1900-054D-8759-95FB1C80B870}">
          <p14:sldIdLst>
            <p14:sldId id="257"/>
            <p14:sldId id="339"/>
            <p14:sldId id="340"/>
            <p14:sldId id="262"/>
            <p14:sldId id="313"/>
          </p14:sldIdLst>
        </p14:section>
        <p14:section name="Language" id="{74C37D44-53E3-044C-A140-3147082DB633}">
          <p14:sldIdLst>
            <p14:sldId id="258"/>
            <p14:sldId id="263"/>
            <p14:sldId id="279"/>
            <p14:sldId id="280"/>
            <p14:sldId id="282"/>
            <p14:sldId id="299"/>
            <p14:sldId id="298"/>
            <p14:sldId id="306"/>
            <p14:sldId id="305"/>
            <p14:sldId id="300"/>
            <p14:sldId id="307"/>
            <p14:sldId id="301"/>
            <p14:sldId id="309"/>
            <p14:sldId id="302"/>
            <p14:sldId id="308"/>
            <p14:sldId id="303"/>
            <p14:sldId id="310"/>
            <p14:sldId id="304"/>
            <p14:sldId id="311"/>
            <p14:sldId id="341"/>
            <p14:sldId id="342"/>
          </p14:sldIdLst>
        </p14:section>
        <p14:section name="JDK" id="{4CD2E492-D05C-274B-A9E8-EE49CF21AC54}">
          <p14:sldIdLst>
            <p14:sldId id="259"/>
            <p14:sldId id="264"/>
            <p14:sldId id="314"/>
            <p14:sldId id="315"/>
            <p14:sldId id="324"/>
            <p14:sldId id="316"/>
            <p14:sldId id="318"/>
            <p14:sldId id="321"/>
            <p14:sldId id="350"/>
            <p14:sldId id="345"/>
            <p14:sldId id="349"/>
            <p14:sldId id="317"/>
            <p14:sldId id="322"/>
            <p14:sldId id="323"/>
            <p14:sldId id="319"/>
            <p14:sldId id="320"/>
          </p14:sldIdLst>
        </p14:section>
        <p14:section name="Tooling" id="{0CCF7B50-C21A-724A-BAC0-E3B2FC4E5D6B}">
          <p14:sldIdLst>
            <p14:sldId id="260"/>
            <p14:sldId id="265"/>
            <p14:sldId id="325"/>
            <p14:sldId id="326"/>
            <p14:sldId id="336"/>
            <p14:sldId id="337"/>
            <p14:sldId id="338"/>
            <p14:sldId id="327"/>
            <p14:sldId id="328"/>
            <p14:sldId id="329"/>
            <p14:sldId id="335"/>
            <p14:sldId id="330"/>
            <p14:sldId id="347"/>
            <p14:sldId id="348"/>
          </p14:sldIdLst>
        </p14:section>
        <p14:section name="Runtime" id="{6F3055AC-0052-9C41-9321-047244E67447}">
          <p14:sldIdLst>
            <p14:sldId id="261"/>
            <p14:sldId id="266"/>
            <p14:sldId id="331"/>
            <p14:sldId id="281"/>
            <p14:sldId id="346"/>
            <p14:sldId id="332"/>
            <p14:sldId id="333"/>
            <p14:sldId id="344"/>
            <p14:sldId id="334"/>
          </p14:sldIdLst>
        </p14:section>
        <p14:section name="Epilogue" id="{9AFE8509-BD94-3E43-AA8C-0514A59DB3E6}">
          <p14:sldIdLst>
            <p14:sldId id="294"/>
            <p14:sldId id="295"/>
            <p14:sldId id="343"/>
            <p14:sldId id="312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0440"/>
  </p:normalViewPr>
  <p:slideViewPr>
    <p:cSldViewPr snapToGrid="0" snapToObjects="1">
      <p:cViewPr varScale="1">
        <p:scale>
          <a:sx n="156" d="100"/>
          <a:sy n="156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94AE-9584-5947-AE03-C43CD4CBFEE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691DF-99D8-2A4F-A43E-F57D41F4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2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limited to prototype code, very small methods, and test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9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6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7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3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6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Previewed in Java 14 and continued without changes in 15.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Previewed in Java 14 and continued without changes in 15.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9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Standardized in 16. Similar in function to Lombok’s @Data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7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Standardized in 16. Similar in function to Lombok’s @Data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0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2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2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54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Notable implementers are  </a:t>
            </a:r>
            <a:r>
              <a:rPr lang="en-US" dirty="0" err="1"/>
              <a:t>Akka</a:t>
            </a:r>
            <a:r>
              <a:rPr lang="en-US" dirty="0"/>
              <a:t>, Project Reactor, </a:t>
            </a:r>
            <a:r>
              <a:rPr lang="en-US" dirty="0" err="1"/>
              <a:t>Vert.x</a:t>
            </a:r>
            <a:r>
              <a:rPr lang="en-US" dirty="0"/>
              <a:t>,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4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its performance, probably not the choice for production-grade applications. But a fine choice for scripts, prototypes,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7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3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1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6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8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77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you use it everyday? No. Will it be handy when you need it? You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2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Seriously, raise your hand if you’ve ever implemented code that uses the Security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63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module system allowed the JDK maintainers to start removing some of the cruft that had built up in the platform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7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platform Javadoc is now broken down by modules at the top-level. Drill into the module to see the packages available. Nearly everything you'll use day-to-day is in the `</a:t>
            </a:r>
            <a:r>
              <a:rPr lang="en-US" dirty="0" err="1"/>
              <a:t>java.base</a:t>
            </a:r>
            <a:r>
              <a:rPr lang="en-US" dirty="0"/>
              <a:t>`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7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“module graph” at the top of the module documentation. this shows the module’s imports (dependencies) and exports.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7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0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0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7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79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5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native package distribution, not to be confused with native binaries, which is a segue to....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2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brief intro doesn’t do it justice. We could have a whole session on </a:t>
            </a:r>
            <a:r>
              <a:rPr lang="en-US" dirty="0" err="1"/>
              <a:t>GraalVM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32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92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93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Attaching it to a running process, even if it was not launched with profiling enabled, is a huge 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changes for these releases down by category, rather than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3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Personally, I'm having a hard time coming up with a use case for this one, but the Benevolent Overlords have deemed it a Highly Useful Feature 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31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24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68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that relies on Java 14 features, one that relies on Java 11 features, and a generic one. The platform will load whichever one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44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that relies on Java 14 features, one that relies on Java 11 features, and a generic one. The platform will load whichever one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40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new garbage collectors </a:t>
            </a:r>
            <a:r>
              <a:rPr lang="en-US" i="1" dirty="0"/>
              <a:t>might</a:t>
            </a:r>
            <a:r>
              <a:rPr lang="en-US" i="0" dirty="0"/>
              <a:t> be the JVM team’s favorite pastime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8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Thousands of new code points and many new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23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Thousands of new code points and many new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4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26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feels more like a “cool” language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20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some improvements won’t make it into the language for a long time, if ever: better null safety, untyped tuples,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1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hope is that Loom introduces a language-level (or at least, JDK-level) mechanism for message passing, a la </a:t>
            </a:r>
            <a:r>
              <a:rPr lang="en-US" dirty="0" err="1"/>
              <a:t>Akka’s</a:t>
            </a:r>
            <a:r>
              <a:rPr lang="en-US" dirty="0"/>
              <a:t> Actors or Go’s goroutines &amp; channels. Valhalla should eventually eliminate the line between primitives and objects, making classes like `Integer` and `Character` obsolete. It will also allow defining custom types that behave like primitives in some respects.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34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Contentious feature, took years to get out the door.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We’ll also touch on modules later because it impacted nearly every part of the platform. A full demo or tutorial is outside the scope of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these private methods can only be used by the actual interface, and not by implementors or extenders, they are just a “factoring” tool, for encapsulating common behavior needed by default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net.http/module-summary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5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specs/man/jlink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jshell/introduction-jshell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jpackage/packaging-overview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specs/man/java.html#using-source-file-mode-to-launch-single-file-source-code-program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8/code-snippet/index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org/projects/amber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loom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jdk.java.net/projects/valhalla/" TargetMode="External"/><Relationship Id="rId4" Type="http://schemas.openxmlformats.org/officeDocument/2006/relationships/hyperlink" Target="https://openjdk.java.net/projects/panama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igsa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4ED-AF31-A44F-A8A3-2EAA345A7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9+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89A6-3C1A-9743-A852-AD511E24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The next generation. A whole new world. Not your mama’s Java. 🎉</a:t>
            </a:r>
          </a:p>
        </p:txBody>
      </p:sp>
    </p:spTree>
    <p:extLst>
      <p:ext uri="{BB962C8B-B14F-4D97-AF65-F5344CB8AC3E}">
        <p14:creationId xmlns:p14="http://schemas.microsoft.com/office/powerpoint/2010/main" val="368413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Adoption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JDK itself is the primary user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Fully restructured and repackaged as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Reception by the general community is lukewarm, adoption slow</a:t>
            </a:r>
          </a:p>
        </p:txBody>
      </p:sp>
    </p:spTree>
    <p:extLst>
      <p:ext uri="{BB962C8B-B14F-4D97-AF65-F5344CB8AC3E}">
        <p14:creationId xmlns:p14="http://schemas.microsoft.com/office/powerpoint/2010/main" val="24435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Private Interface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Private non-virtual methods on interfaces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Interfaces with behavior?! Preposterous!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private methods, so of limited 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Think of them as helpers for default methods, a factoring tool</a:t>
            </a:r>
          </a:p>
        </p:txBody>
      </p:sp>
    </p:spTree>
    <p:extLst>
      <p:ext uri="{BB962C8B-B14F-4D97-AF65-F5344CB8AC3E}">
        <p14:creationId xmlns:p14="http://schemas.microsoft.com/office/powerpoint/2010/main" val="9432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“Effectively Final” for try-with-resources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Allows resource variables to be reused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Effectively final: Variable holding resource is not reassigned within </a:t>
            </a:r>
            <a:r>
              <a:rPr lang="en-US" sz="2000" dirty="0">
                <a:latin typeface="Andale Mono" panose="020B0509000000000004" pitchFamily="49" charset="0"/>
              </a:rPr>
              <a:t>try</a:t>
            </a:r>
            <a:r>
              <a:rPr lang="en-US" sz="2000" dirty="0"/>
              <a:t>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using same variable in multiple blocks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declaring the variable before the try-with-resources statement</a:t>
            </a:r>
          </a:p>
        </p:txBody>
      </p:sp>
    </p:spTree>
    <p:extLst>
      <p:ext uri="{BB962C8B-B14F-4D97-AF65-F5344CB8AC3E}">
        <p14:creationId xmlns:p14="http://schemas.microsoft.com/office/powerpoint/2010/main" val="20810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keyword: </a:t>
            </a:r>
            <a:r>
              <a:rPr lang="en-US" sz="2000" dirty="0">
                <a:latin typeface="Andale Mono" panose="020B0509000000000004" pitchFamily="49" charset="0"/>
              </a:rPr>
              <a:t>var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Variable type inferred from expression on right-hand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in the following places: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Local variables that are initialized where they are declared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Variables declared as part of a for or for-each loop</a:t>
            </a:r>
          </a:p>
        </p:txBody>
      </p:sp>
    </p:spTree>
    <p:extLst>
      <p:ext uri="{BB962C8B-B14F-4D97-AF65-F5344CB8AC3E}">
        <p14:creationId xmlns:p14="http://schemas.microsoft.com/office/powerpoint/2010/main" val="12109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Similar to </a:t>
            </a:r>
            <a:r>
              <a:rPr lang="en-US" sz="2000" dirty="0" err="1"/>
              <a:t>Groovy’s</a:t>
            </a:r>
            <a:r>
              <a:rPr lang="en-US" sz="2000" dirty="0"/>
              <a:t> </a:t>
            </a:r>
            <a:r>
              <a:rPr lang="en-US" sz="2000" dirty="0">
                <a:latin typeface="Andale Mono" panose="020B0509000000000004" pitchFamily="49" charset="0"/>
              </a:rPr>
              <a:t>def</a:t>
            </a:r>
            <a:r>
              <a:rPr lang="en-US" sz="2000" dirty="0"/>
              <a:t>, but variable type is specific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Be judicious – don’t sacrifice readability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Type of right-hand side should be obvious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 </a:t>
            </a:r>
            <a:r>
              <a:rPr lang="en-US" sz="2000" i="1" dirty="0"/>
              <a:t>Java 11</a:t>
            </a:r>
            <a:r>
              <a:rPr lang="en-US" sz="2000" dirty="0"/>
              <a:t>, the </a:t>
            </a:r>
            <a:r>
              <a:rPr lang="en-US" sz="2000" dirty="0">
                <a:latin typeface="Andale Mono" panose="020B0509000000000004" pitchFamily="49" charset="0"/>
              </a:rPr>
              <a:t>var</a:t>
            </a:r>
            <a:r>
              <a:rPr lang="en-US" sz="2000" dirty="0"/>
              <a:t> keyword was expanded to be allowed in implicitly typed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4672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623AE-1053-C940-AA79-D5D98EF6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34917"/>
            <a:ext cx="4575720" cy="32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Simplifies assigning a value based on a switch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errors from forgetting to </a:t>
            </a:r>
            <a:r>
              <a:rPr lang="en-US" sz="2000" dirty="0">
                <a:latin typeface="Andale Mono" panose="020B0509000000000004" pitchFamily="49" charset="0"/>
              </a:rPr>
              <a:t>break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Scopes variables to the case, rather than the whole switch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Existing </a:t>
            </a:r>
            <a:r>
              <a:rPr lang="en-US" sz="2000" dirty="0">
                <a:latin typeface="Andale Mono" panose="020B0509000000000004" pitchFamily="49" charset="0"/>
              </a:rPr>
              <a:t>switch</a:t>
            </a:r>
            <a:r>
              <a:rPr lang="en-US" sz="2000" dirty="0"/>
              <a:t> </a:t>
            </a:r>
            <a:r>
              <a:rPr lang="en-US" sz="2000" i="1" dirty="0"/>
              <a:t>statement</a:t>
            </a:r>
            <a:r>
              <a:rPr lang="en-US" sz="2000" dirty="0"/>
              <a:t>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31096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CC0EC-21CB-4949-AF0C-F42D130A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49273"/>
            <a:ext cx="6903149" cy="27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Declare string literals over multiple lines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Avoids the need for most escape sequences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predictable, controllable formatting</a:t>
            </a:r>
          </a:p>
        </p:txBody>
      </p:sp>
    </p:spTree>
    <p:extLst>
      <p:ext uri="{BB962C8B-B14F-4D97-AF65-F5344CB8AC3E}">
        <p14:creationId xmlns:p14="http://schemas.microsoft.com/office/powerpoint/2010/main" val="148852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3FAF7-6C1C-E044-8A8F-12351A7F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5900"/>
            <a:ext cx="6922995" cy="25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7B9-D90B-494D-800C-47F79A9F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CDC8-ECC1-C84D-9106-911BBEE2E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Essentially combines the comparison and cast into one expression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variable of the inferred type is immediately usable</a:t>
            </a:r>
          </a:p>
        </p:txBody>
      </p:sp>
    </p:spTree>
    <p:extLst>
      <p:ext uri="{BB962C8B-B14F-4D97-AF65-F5344CB8AC3E}">
        <p14:creationId xmlns:p14="http://schemas.microsoft.com/office/powerpoint/2010/main" val="36734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0EAC-4976-064A-9521-238FB95F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648945"/>
            <a:ext cx="5758732" cy="39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Merge declaration of class, member variables, and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a single, “canonical” constructor is allowed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Auto-generates basic Object methods: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ndale Mono" panose="020B0509000000000004" pitchFamily="49" charset="0"/>
              </a:rPr>
              <a:t>equals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hashCode</a:t>
            </a:r>
            <a:endParaRPr lang="en-US" sz="2000" dirty="0">
              <a:latin typeface="Andale Mono" panose="020B050900000000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toString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C6C84-B242-C74C-ACAC-A8BFDE8B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15155"/>
            <a:ext cx="5559536" cy="21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Classes declare which other classes may extend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declare which classes may implement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some safety without declaring a class </a:t>
            </a:r>
            <a:r>
              <a:rPr lang="en-US" sz="2000" dirty="0">
                <a:latin typeface="Andale Mono" panose="020B0509000000000004" pitchFamily="49" charset="0"/>
              </a:rPr>
              <a:t>final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Will support future uses of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6026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69001-B2AC-CC4E-92DA-12058493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03883"/>
            <a:ext cx="4572894" cy="1050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6FCB1-914B-C441-9288-866DDCF6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4321681"/>
            <a:ext cx="5872788" cy="8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 for </a:t>
            </a:r>
            <a:r>
              <a:rPr lang="en-US" sz="2800" dirty="0">
                <a:latin typeface="Andale Mono" panose="020B0509000000000004" pitchFamily="49" charset="0"/>
              </a:rPr>
              <a:t>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pattern matching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expressions and 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Extends the concept of pattern matching (first introduced for </a:t>
            </a:r>
            <a:r>
              <a:rPr lang="en-US" sz="2000" dirty="0" err="1">
                <a:latin typeface="Andale Mono" panose="020B0509000000000004" pitchFamily="49" charset="0"/>
              </a:rPr>
              <a:t>instanceof</a:t>
            </a:r>
            <a:r>
              <a:rPr lang="en-US" sz="2000" dirty="0"/>
              <a:t> in Java 14)</a:t>
            </a:r>
          </a:p>
        </p:txBody>
      </p:sp>
    </p:spTree>
    <p:extLst>
      <p:ext uri="{BB962C8B-B14F-4D97-AF65-F5344CB8AC3E}">
        <p14:creationId xmlns:p14="http://schemas.microsoft.com/office/powerpoint/2010/main" val="420562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 for </a:t>
            </a:r>
            <a:r>
              <a:rPr lang="en-US" sz="2800" dirty="0">
                <a:latin typeface="Andale Mono" panose="020B0509000000000004" pitchFamily="49" charset="0"/>
              </a:rPr>
              <a:t>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pattern matching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expressions and statements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28252-6238-5D7F-9AD1-F57197D9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3429000"/>
            <a:ext cx="7105014" cy="18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2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B7DD-7432-C345-AEFF-71B13AF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9295-5F24-7849-93C0-9B21BD471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development for your kit since 1996</a:t>
            </a:r>
          </a:p>
        </p:txBody>
      </p:sp>
    </p:spTree>
    <p:extLst>
      <p:ext uri="{BB962C8B-B14F-4D97-AF65-F5344CB8AC3E}">
        <p14:creationId xmlns:p14="http://schemas.microsoft.com/office/powerpoint/2010/main" val="3444457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5248D-612B-4648-9DFD-E18DC230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7633B-0C02-AE45-B063-723C381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Reactive streams</a:t>
            </a:r>
          </a:p>
          <a:p>
            <a:r>
              <a:rPr lang="en-US" dirty="0"/>
              <a:t>HTTP client</a:t>
            </a:r>
          </a:p>
          <a:p>
            <a:r>
              <a:rPr lang="en-US" dirty="0"/>
              <a:t>TLS 1.3</a:t>
            </a:r>
          </a:p>
          <a:p>
            <a:r>
              <a:rPr lang="en-US" dirty="0"/>
              <a:t>Reimplemented socket APIs</a:t>
            </a:r>
          </a:p>
          <a:p>
            <a:r>
              <a:rPr lang="en-US" dirty="0"/>
              <a:t>Improved </a:t>
            </a:r>
            <a:r>
              <a:rPr lang="en-US" dirty="0" err="1">
                <a:latin typeface="Andale Mono" panose="020B0509000000000004" pitchFamily="49" charset="0"/>
              </a:rPr>
              <a:t>NullPointerException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Modularity and cleanup</a:t>
            </a:r>
          </a:p>
          <a:p>
            <a:pPr lvl="1"/>
            <a:r>
              <a:rPr lang="en-US" dirty="0"/>
              <a:t>Removed modules</a:t>
            </a:r>
          </a:p>
          <a:p>
            <a:pPr lvl="1"/>
            <a:r>
              <a:rPr lang="en-US" dirty="0"/>
              <a:t>Eliminated modules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3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8247-F89C-914B-98C6-E0E91DB7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”Java” means “Java SE” – the language, JDK, runtime, and tooling</a:t>
            </a:r>
          </a:p>
          <a:p>
            <a:r>
              <a:rPr lang="en-US" i="1" dirty="0"/>
              <a:t>Java 9</a:t>
            </a:r>
            <a:r>
              <a:rPr lang="en-US" dirty="0"/>
              <a:t>: September 21, 2017</a:t>
            </a:r>
          </a:p>
          <a:p>
            <a:r>
              <a:rPr lang="en-US" i="1" dirty="0"/>
              <a:t>Java 10</a:t>
            </a:r>
            <a:r>
              <a:rPr lang="en-US" dirty="0"/>
              <a:t>: March 20, 2018</a:t>
            </a:r>
          </a:p>
          <a:p>
            <a:r>
              <a:rPr lang="en-US" i="1" dirty="0"/>
              <a:t>Java 11:</a:t>
            </a:r>
            <a:r>
              <a:rPr lang="en-US" dirty="0"/>
              <a:t> September 25, 2018 </a:t>
            </a:r>
            <a:r>
              <a:rPr lang="en-US" i="1" dirty="0"/>
              <a:t>(LTS)</a:t>
            </a:r>
          </a:p>
          <a:p>
            <a:r>
              <a:rPr lang="en-US" i="1" dirty="0"/>
              <a:t>Java 12:</a:t>
            </a:r>
            <a:r>
              <a:rPr lang="en-US" dirty="0"/>
              <a:t> March 19, 2019</a:t>
            </a:r>
          </a:p>
          <a:p>
            <a:r>
              <a:rPr lang="en-US" i="1" dirty="0"/>
              <a:t>Java 13:</a:t>
            </a:r>
            <a:r>
              <a:rPr lang="en-US" dirty="0"/>
              <a:t> September 17, 2019</a:t>
            </a:r>
          </a:p>
          <a:p>
            <a:r>
              <a:rPr lang="en-US" i="1" dirty="0"/>
              <a:t>Java 14:</a:t>
            </a:r>
            <a:r>
              <a:rPr lang="en-US" dirty="0"/>
              <a:t> March 17, 2020</a:t>
            </a:r>
          </a:p>
          <a:p>
            <a:r>
              <a:rPr lang="en-US" i="1" dirty="0"/>
              <a:t>Java 15:</a:t>
            </a:r>
            <a:r>
              <a:rPr lang="en-US" dirty="0"/>
              <a:t> September 15, 2020</a:t>
            </a:r>
          </a:p>
          <a:p>
            <a:r>
              <a:rPr lang="en-US" i="1" dirty="0"/>
              <a:t>Java 16:</a:t>
            </a:r>
            <a:r>
              <a:rPr lang="en-US" dirty="0"/>
              <a:t> March 16, 2021</a:t>
            </a:r>
          </a:p>
          <a:p>
            <a:r>
              <a:rPr lang="en-US" i="1" dirty="0"/>
              <a:t>Java 17:</a:t>
            </a:r>
            <a:r>
              <a:rPr lang="en-US" dirty="0"/>
              <a:t> September 14, 2021 </a:t>
            </a:r>
            <a:r>
              <a:rPr lang="en-US" i="1" dirty="0"/>
              <a:t>(LTS)</a:t>
            </a:r>
          </a:p>
          <a:p>
            <a:r>
              <a:rPr lang="en-US" i="1" dirty="0"/>
              <a:t>Java 18:</a:t>
            </a:r>
            <a:r>
              <a:rPr lang="en-US" dirty="0"/>
              <a:t> March 22, 2022</a:t>
            </a:r>
          </a:p>
          <a:p>
            <a:r>
              <a:rPr lang="en-US" i="1" dirty="0"/>
              <a:t>Java 19:</a:t>
            </a:r>
            <a:r>
              <a:rPr lang="en-US" dirty="0"/>
              <a:t> September 2022 </a:t>
            </a:r>
            <a:r>
              <a:rPr lang="en-US" i="1" dirty="0"/>
              <a:t>(planned)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6BA3-A01A-1143-804F-785CD133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178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Reactive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Primitives for reactive programming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Introduces standardized primitives for reactive programming (including backpressure)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Not intended for direct use by consumers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Instead, provides interop between libraries &amp; frameworks that implement the primitives</a:t>
            </a:r>
          </a:p>
        </p:txBody>
      </p:sp>
    </p:spTree>
    <p:extLst>
      <p:ext uri="{BB962C8B-B14F-4D97-AF65-F5344CB8AC3E}">
        <p14:creationId xmlns:p14="http://schemas.microsoft.com/office/powerpoint/2010/main" val="27106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Huge improvement over </a:t>
            </a:r>
            <a:r>
              <a:rPr lang="en-US" sz="2000" dirty="0" err="1">
                <a:latin typeface="Andale Mono" panose="020B0509000000000004" pitchFamily="49" charset="0"/>
              </a:rPr>
              <a:t>java.net.URLConnection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/>
              <a:t>Supports HTTP 1.1 &amp; 2.0, TLS</a:t>
            </a:r>
          </a:p>
          <a:p>
            <a:pPr marL="0" indent="0">
              <a:buNone/>
            </a:pPr>
            <a:r>
              <a:rPr lang="en-US" sz="2000" dirty="0"/>
              <a:t>Heavy use of Fluent Builder pattern</a:t>
            </a:r>
          </a:p>
          <a:p>
            <a:pPr marL="0" indent="0">
              <a:buNone/>
            </a:pPr>
            <a:r>
              <a:rPr lang="en-US" sz="2000" dirty="0"/>
              <a:t>Separate module: </a:t>
            </a:r>
            <a:r>
              <a:rPr lang="en-US" sz="2000" dirty="0" err="1">
                <a:latin typeface="Andale Mono" panose="020B0509000000000004" pitchFamily="49" charset="0"/>
                <a:hlinkClick r:id="rId3"/>
              </a:rPr>
              <a:t>java.net.http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i="1" dirty="0"/>
              <a:t>Not as performant as </a:t>
            </a:r>
            <a:r>
              <a:rPr lang="en-US" sz="2000" i="1" dirty="0" err="1"/>
              <a:t>OkHttp</a:t>
            </a:r>
            <a:r>
              <a:rPr lang="en-US" sz="2000" i="1" dirty="0"/>
              <a:t> or Apache </a:t>
            </a:r>
            <a:r>
              <a:rPr lang="en-US" sz="2000" i="1" dirty="0" err="1"/>
              <a:t>HttpComponents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962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EE48-472F-D843-8DE9-B67DD43C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27738"/>
            <a:ext cx="7494643" cy="27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TLS 1.3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Implement the latest TLS standard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Upgrades the Java Secure Socket Extension (JSSE)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support for the TLS 1.3 protocol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new cipher suites required by TLS 1.3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Removes some older, insecure cipher suites</a:t>
            </a:r>
          </a:p>
        </p:txBody>
      </p:sp>
    </p:spTree>
    <p:extLst>
      <p:ext uri="{BB962C8B-B14F-4D97-AF65-F5344CB8AC3E}">
        <p14:creationId xmlns:p14="http://schemas.microsoft.com/office/powerpoint/2010/main" val="998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13 &amp;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Reimplement Socket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Reimplement the archaic socket API internals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Previous implementations had been around since 1.0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Brittle &amp; inefficient hybrid Java/C 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Insufficient for supporting upcoming JVM enhancements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13: Reimplement TCP sockets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15: Reimplement UDP sockets</a:t>
            </a:r>
          </a:p>
        </p:txBody>
      </p:sp>
    </p:spTree>
    <p:extLst>
      <p:ext uri="{BB962C8B-B14F-4D97-AF65-F5344CB8AC3E}">
        <p14:creationId xmlns:p14="http://schemas.microsoft.com/office/powerpoint/2010/main" val="15179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Improved NPE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Enhanced </a:t>
            </a:r>
            <a:r>
              <a:rPr lang="en-US" sz="2400" dirty="0" err="1">
                <a:latin typeface="Andale Mono" panose="020B0509000000000004" pitchFamily="49" charset="0"/>
              </a:rPr>
              <a:t>NullPointerException</a:t>
            </a:r>
            <a:r>
              <a:rPr lang="en-US" sz="2400" dirty="0"/>
              <a:t> error messages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Helps with chains of references or calls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Pinpoints exactly which object was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Details the operation that was attempted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https://openjdk.java.net/jeps/358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96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Improved NPE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Enhanced </a:t>
            </a:r>
            <a:r>
              <a:rPr lang="en-US" sz="2400" dirty="0" err="1">
                <a:latin typeface="Andale Mono" panose="020B0509000000000004" pitchFamily="49" charset="0"/>
              </a:rPr>
              <a:t>NullPointerException</a:t>
            </a:r>
            <a:r>
              <a:rPr lang="en-US" sz="2400" dirty="0"/>
              <a:t> error messages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B1F2D-734B-E663-99DA-A20E37813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3056374"/>
            <a:ext cx="51181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6A184-FF89-1BF3-6475-9C3EA4145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4335728"/>
            <a:ext cx="7772400" cy="10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Hex Formatter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latin typeface="Andale Mono" panose="020B0509000000000004" pitchFamily="49" charset="0"/>
              </a:rPr>
              <a:t>java.util.HexFormat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Converts between primitives values and hexadecimal-encoded strings</a:t>
            </a:r>
          </a:p>
        </p:txBody>
      </p:sp>
    </p:spTree>
    <p:extLst>
      <p:ext uri="{BB962C8B-B14F-4D97-AF65-F5344CB8AC3E}">
        <p14:creationId xmlns:p14="http://schemas.microsoft.com/office/powerpoint/2010/main" val="11061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Deprecate Security Manager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Deprecate the Security Manager and mark it for removal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Outdated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Limited adoption</a:t>
            </a:r>
          </a:p>
        </p:txBody>
      </p:sp>
    </p:spTree>
    <p:extLst>
      <p:ext uri="{BB962C8B-B14F-4D97-AF65-F5344CB8AC3E}">
        <p14:creationId xmlns:p14="http://schemas.microsoft.com/office/powerpoint/2010/main" val="2204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Split the monolithic JDK into multiple libraries that can be included or excluded from the JVM, as needed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Infrequently-used modules are now excluded by default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Obsolete modules have been completely eliminated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Hid internal APIs</a:t>
            </a:r>
          </a:p>
        </p:txBody>
      </p:sp>
    </p:spTree>
    <p:extLst>
      <p:ext uri="{BB962C8B-B14F-4D97-AF65-F5344CB8AC3E}">
        <p14:creationId xmlns:p14="http://schemas.microsoft.com/office/powerpoint/2010/main" val="3225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BEA7-42FD-7A4E-A1A2-F9C3F18D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34A1-18AE-4648-A5E7-F4F5B866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Starting after the release of Java 9 on September 21, 2017, Oracle went to a new release cadence</a:t>
            </a:r>
          </a:p>
          <a:p>
            <a:pPr lvl="1"/>
            <a:r>
              <a:rPr lang="en-US" dirty="0"/>
              <a:t>Major releases (new features, potential breaking changes) every 6 months</a:t>
            </a:r>
          </a:p>
          <a:p>
            <a:pPr lvl="1"/>
            <a:r>
              <a:rPr lang="en-US" dirty="0"/>
              <a:t>Update releases (patches) every quarter</a:t>
            </a:r>
          </a:p>
          <a:p>
            <a:pPr lvl="1"/>
            <a:r>
              <a:rPr lang="en-US" dirty="0"/>
              <a:t>Long-term support releases every 3 years</a:t>
            </a:r>
          </a:p>
          <a:p>
            <a:pPr lvl="1"/>
            <a:r>
              <a:rPr lang="en-US" u="sng" dirty="0">
                <a:highlight>
                  <a:srgbClr val="800080"/>
                </a:highlight>
              </a:rPr>
              <a:t>Support for one major release ends when then next one becomes available (except for LTS releases)</a:t>
            </a:r>
          </a:p>
          <a:p>
            <a:r>
              <a:rPr lang="en-US" dirty="0"/>
              <a:t>As of August 31, 2022, the current version is Java 18</a:t>
            </a:r>
          </a:p>
          <a:p>
            <a:pPr lvl="1"/>
            <a:r>
              <a:rPr lang="en-US" dirty="0"/>
              <a:t>Java 11: previous LTS release</a:t>
            </a:r>
          </a:p>
          <a:p>
            <a:pPr lvl="1"/>
            <a:r>
              <a:rPr lang="en-US" dirty="0"/>
              <a:t>Java 17: current LTS release</a:t>
            </a:r>
          </a:p>
          <a:p>
            <a:pPr lvl="1"/>
            <a:r>
              <a:rPr lang="en-US" dirty="0"/>
              <a:t>Java 23: next LTS release</a:t>
            </a:r>
          </a:p>
          <a:p>
            <a:pPr lvl="1"/>
            <a:r>
              <a:rPr lang="en-US" dirty="0"/>
              <a:t>Java 8 has been grandfathered into the cycle – public updates until at least May 2026 through </a:t>
            </a:r>
            <a:r>
              <a:rPr lang="en-US" dirty="0" err="1"/>
              <a:t>Adoptium</a:t>
            </a:r>
            <a:r>
              <a:rPr lang="en-US" dirty="0"/>
              <a:t> (formerly known as </a:t>
            </a:r>
            <a:r>
              <a:rPr lang="en-US" dirty="0" err="1"/>
              <a:t>AdoptOpenJDK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0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74635-CCF5-5F44-88B3-4DFF7B76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00406"/>
            <a:ext cx="6788763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9B4C8-311C-CA47-BCCD-B25C4BC5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672522"/>
            <a:ext cx="6891245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Removed from the standard JDK/distribution, but still available as standalone components: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JavaFX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EE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CORBA (11)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Nashorn</a:t>
            </a:r>
            <a:r>
              <a:rPr lang="en-US" sz="2000" dirty="0"/>
              <a:t> JavaScript engine (15)</a:t>
            </a:r>
          </a:p>
        </p:txBody>
      </p:sp>
    </p:spTree>
    <p:extLst>
      <p:ext uri="{BB962C8B-B14F-4D97-AF65-F5344CB8AC3E}">
        <p14:creationId xmlns:p14="http://schemas.microsoft.com/office/powerpoint/2010/main" val="29448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Eliminated, disappeared, disavowed, dead ‘n’ gone, six feet under: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JavaDB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Java Applets (Plugin gone, APIs still exist in JDK, but have been marked for removal)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Web Start</a:t>
            </a:r>
          </a:p>
        </p:txBody>
      </p:sp>
    </p:spTree>
    <p:extLst>
      <p:ext uri="{BB962C8B-B14F-4D97-AF65-F5344CB8AC3E}">
        <p14:creationId xmlns:p14="http://schemas.microsoft.com/office/powerpoint/2010/main" val="68299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231-64E8-F949-BCDA-7295645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5EDA-A343-5646-B1CE-26239276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 see is nails…</a:t>
            </a:r>
          </a:p>
        </p:txBody>
      </p:sp>
    </p:spTree>
    <p:extLst>
      <p:ext uri="{BB962C8B-B14F-4D97-AF65-F5344CB8AC3E}">
        <p14:creationId xmlns:p14="http://schemas.microsoft.com/office/powerpoint/2010/main" val="3233494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B73-6050-FE43-9AA4-0455E152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1929-50CC-724F-B314-500B401D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jlink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Javadoc</a:t>
            </a:r>
          </a:p>
          <a:p>
            <a:r>
              <a:rPr lang="en-US" dirty="0" err="1"/>
              <a:t>JShell</a:t>
            </a:r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jpackage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Ahead-of-time compilation (</a:t>
            </a:r>
            <a:r>
              <a:rPr lang="en-US" dirty="0" err="1"/>
              <a:t>GraalVM</a:t>
            </a:r>
            <a:r>
              <a:rPr lang="en-US" dirty="0"/>
              <a:t>)</a:t>
            </a:r>
          </a:p>
          <a:p>
            <a:r>
              <a:rPr lang="en-US" dirty="0"/>
              <a:t>Shell scripts</a:t>
            </a:r>
          </a:p>
          <a:p>
            <a:r>
              <a:rPr lang="en-US" dirty="0"/>
              <a:t>Flight Recorder</a:t>
            </a:r>
          </a:p>
          <a:p>
            <a:r>
              <a:rPr lang="en-US" dirty="0"/>
              <a:t>Simple Web Server</a:t>
            </a:r>
          </a:p>
        </p:txBody>
      </p:sp>
    </p:spTree>
    <p:extLst>
      <p:ext uri="{BB962C8B-B14F-4D97-AF65-F5344CB8AC3E}">
        <p14:creationId xmlns:p14="http://schemas.microsoft.com/office/powerpoint/2010/main" val="39594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Existing tools updated to support modules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Notably, the concept of “module path” was introduced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Classpath</a:t>
            </a:r>
            <a:r>
              <a:rPr lang="en-US" sz="2000" dirty="0"/>
              <a:t> still works as before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JARs and classes in the </a:t>
            </a:r>
            <a:r>
              <a:rPr lang="en-US" sz="2000" dirty="0" err="1"/>
              <a:t>classpath</a:t>
            </a:r>
            <a:r>
              <a:rPr lang="en-US" sz="2000" dirty="0"/>
              <a:t> are part of an unnamed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JARs included as part of the module path follow the rules of modules (more strict than “old-school” JARs)</a:t>
            </a:r>
          </a:p>
        </p:txBody>
      </p:sp>
    </p:spTree>
    <p:extLst>
      <p:ext uri="{BB962C8B-B14F-4D97-AF65-F5344CB8AC3E}">
        <p14:creationId xmlns:p14="http://schemas.microsoft.com/office/powerpoint/2010/main" val="251255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Module system –</a:t>
            </a:r>
            <a:r>
              <a:rPr lang="en-US" sz="2800" dirty="0" err="1">
                <a:latin typeface="Andale Mono" panose="020B0509000000000004" pitchFamily="49" charset="0"/>
              </a:rPr>
              <a:t>jlink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tool to build custom JVM distributions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ndale Mono" panose="020B0509000000000004" pitchFamily="49" charset="0"/>
              </a:rPr>
              <a:t>jlink</a:t>
            </a:r>
            <a:r>
              <a:rPr lang="en-US" sz="2000" dirty="0"/>
              <a:t> allows custom JVM distributions to be built with just the needed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Includes custom &amp; 3</a:t>
            </a:r>
            <a:r>
              <a:rPr lang="en-US" sz="2000" baseline="30000" dirty="0"/>
              <a:t>rd</a:t>
            </a:r>
            <a:r>
              <a:rPr lang="en-US" sz="2000" dirty="0"/>
              <a:t> party modules, not just JDK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Output is a custom, self-contained JVM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Useful for creators of off-the-shelf software, and for creating “lean” application images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ndale Mono" panose="020B0509000000000004" pitchFamily="49" charset="0"/>
                <a:hlinkClick r:id="rId3"/>
              </a:rPr>
              <a:t>jlink</a:t>
            </a:r>
            <a:r>
              <a:rPr lang="en-US" sz="2000" dirty="0">
                <a:hlinkClick r:id="rId3"/>
              </a:rPr>
              <a:t> tool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24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Javadoc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Javadoc looks a little different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Replace the “framed” interface with an HTML5-compliant SPA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Direct navigation through a search 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 modules</a:t>
            </a:r>
          </a:p>
        </p:txBody>
      </p:sp>
    </p:spTree>
    <p:extLst>
      <p:ext uri="{BB962C8B-B14F-4D97-AF65-F5344CB8AC3E}">
        <p14:creationId xmlns:p14="http://schemas.microsoft.com/office/powerpoint/2010/main" val="37236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JShell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 REPL for Java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 = “read-evaluate-print-loop”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Command line tool to quickly run Java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Very useful for rapid prototyping or exploration of a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JShell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10 was the first of the bi-annual releases</a:t>
            </a:r>
          </a:p>
          <a:p>
            <a:r>
              <a:rPr lang="en-US" dirty="0"/>
              <a:t>Six-month release cycle means less time for “big” changes</a:t>
            </a:r>
          </a:p>
          <a:p>
            <a:pPr lvl="1"/>
            <a:r>
              <a:rPr lang="en-US" dirty="0"/>
              <a:t>Java 9 started introducing experimental &amp; preview features</a:t>
            </a:r>
          </a:p>
          <a:p>
            <a:pPr lvl="1"/>
            <a:r>
              <a:rPr lang="en-US" dirty="0"/>
              <a:t>Generally used 2-3 releases to get community feedback before being finalized as a standard</a:t>
            </a:r>
          </a:p>
        </p:txBody>
      </p:sp>
    </p:spTree>
    <p:extLst>
      <p:ext uri="{BB962C8B-B14F-4D97-AF65-F5344CB8AC3E}">
        <p14:creationId xmlns:p14="http://schemas.microsoft.com/office/powerpoint/2010/main" val="100765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JShell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 REPL for Java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DF8B8-2FD6-7648-AD1C-E5A15165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06018"/>
            <a:ext cx="473982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Andale Mono" panose="020B0509000000000004" pitchFamily="49" charset="0"/>
              </a:rPr>
              <a:t>jpackage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tool to build platform-native packages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on top of </a:t>
            </a:r>
            <a:r>
              <a:rPr lang="en-US" sz="2000" dirty="0" err="1">
                <a:latin typeface="Andale Mono" panose="020B0509000000000004" pitchFamily="49" charset="0"/>
              </a:rPr>
              <a:t>jlink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Creates installable packages for any supported platform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macOS (pkg, app/dmg)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Windows (exe, </a:t>
            </a:r>
            <a:r>
              <a:rPr lang="en-US" sz="2000" dirty="0" err="1"/>
              <a:t>msi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Linux (deb, rpm)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ndale Mono" panose="020B0509000000000004" pitchFamily="49" charset="0"/>
                <a:hlinkClick r:id="rId3"/>
              </a:rPr>
              <a:t>jpackage</a:t>
            </a:r>
            <a:r>
              <a:rPr lang="en-US" sz="2000" dirty="0">
                <a:hlinkClick r:id="rId3"/>
              </a:rPr>
              <a:t> tool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3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Ahead-of-time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compiler/runtime toolchain, </a:t>
            </a:r>
            <a:r>
              <a:rPr lang="en-US" sz="2400" dirty="0" err="1"/>
              <a:t>GraalVM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Ahead-of-time compilation (native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Also an alternate JIT compiler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Supports multiple languages and bytecode formats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https://www.graalvm.org/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7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Shell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Single-file programs, a.k.a. Java shell scripts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Yet another Groovy feature that makes its way into official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Execute Java source files directly: </a:t>
            </a:r>
            <a:r>
              <a:rPr lang="en-US" sz="2000" dirty="0">
                <a:latin typeface="Andale Mono" panose="020B0509000000000004" pitchFamily="49" charset="0"/>
              </a:rPr>
              <a:t>java </a:t>
            </a:r>
            <a:r>
              <a:rPr lang="en-US" sz="2000" dirty="0" err="1">
                <a:latin typeface="Andale Mono" panose="020B0509000000000004" pitchFamily="49" charset="0"/>
              </a:rPr>
              <a:t>MyProg.java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Supports “shebang” files: </a:t>
            </a:r>
            <a:r>
              <a:rPr lang="en-US" sz="2000" dirty="0">
                <a:latin typeface="Andale Mono" panose="020B0509000000000004" pitchFamily="49" charset="0"/>
              </a:rPr>
              <a:t>#!/path/to/java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Single-File mode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6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Shell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Single-file programs, a.k.a. Java shell scripts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3B559-E7C5-9344-AC6B-79BA4C95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8660"/>
            <a:ext cx="5703241" cy="30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3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Flight Recorder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Debugging tool to collect data on running JVM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Can be enabled when launching the JVM or on a running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Useful for profiling and post-mortem analysis</a:t>
            </a:r>
          </a:p>
        </p:txBody>
      </p:sp>
    </p:spTree>
    <p:extLst>
      <p:ext uri="{BB962C8B-B14F-4D97-AF65-F5344CB8AC3E}">
        <p14:creationId xmlns:p14="http://schemas.microsoft.com/office/powerpoint/2010/main" val="4163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Simple Web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Minimal static web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Very much not for production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Does not run servlets or otherwise serve dynamic 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Run from command line or via API</a:t>
            </a:r>
          </a:p>
        </p:txBody>
      </p:sp>
    </p:spTree>
    <p:extLst>
      <p:ext uri="{BB962C8B-B14F-4D97-AF65-F5344CB8AC3E}">
        <p14:creationId xmlns:p14="http://schemas.microsoft.com/office/powerpoint/2010/main" val="32335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Javadoc Code Snippets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Support code snippets in Javadoc comments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@snippet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For including code examples in API documentation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https://docs.oracle.com/en/java/javase/18/code-snippet/index.html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880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81C-3FE5-3C41-B3F1-01D1C3D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DCA3-26EB-F641-8110-D750BECFE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anyone even reading these?</a:t>
            </a:r>
          </a:p>
        </p:txBody>
      </p:sp>
    </p:spTree>
    <p:extLst>
      <p:ext uri="{BB962C8B-B14F-4D97-AF65-F5344CB8AC3E}">
        <p14:creationId xmlns:p14="http://schemas.microsoft.com/office/powerpoint/2010/main" val="1788726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40D-946A-E84E-868E-57A90F7B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E5AC-DA84-D048-81B0-80C87239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Thread management</a:t>
            </a:r>
          </a:p>
          <a:p>
            <a:r>
              <a:rPr lang="en-US" dirty="0"/>
              <a:t>Unicode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Hidden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2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  <a:p>
            <a:r>
              <a:rPr lang="en-US" dirty="0"/>
              <a:t>JDK</a:t>
            </a:r>
          </a:p>
          <a:p>
            <a:r>
              <a:rPr lang="en-US" dirty="0"/>
              <a:t>Tooling</a:t>
            </a:r>
          </a:p>
          <a:p>
            <a:r>
              <a:rPr lang="en-US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51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Support modules at runtime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”Module path” is separate from “</a:t>
            </a:r>
            <a:r>
              <a:rPr lang="en-US" sz="2000" dirty="0" err="1"/>
              <a:t>classpath</a:t>
            </a:r>
            <a:r>
              <a:rPr lang="en-US" sz="2000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 interoperability between modular and non-modular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Modules also provide additional visibility guarantees</a:t>
            </a:r>
          </a:p>
        </p:txBody>
      </p:sp>
    </p:spTree>
    <p:extLst>
      <p:ext uri="{BB962C8B-B14F-4D97-AF65-F5344CB8AC3E}">
        <p14:creationId xmlns:p14="http://schemas.microsoft.com/office/powerpoint/2010/main" val="8226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Multi-release JAR files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 files can contain classes specific to a Java 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module loader will ensure these get loaded before the more general classes</a:t>
            </a:r>
          </a:p>
        </p:txBody>
      </p:sp>
    </p:spTree>
    <p:extLst>
      <p:ext uri="{BB962C8B-B14F-4D97-AF65-F5344CB8AC3E}">
        <p14:creationId xmlns:p14="http://schemas.microsoft.com/office/powerpoint/2010/main" val="41894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</a:t>
            </a:r>
          </a:p>
          <a:p>
            <a:pPr marL="0" indent="0">
              <a:buNone/>
            </a:pPr>
            <a:r>
              <a:rPr lang="en-US" sz="2800" dirty="0"/>
              <a:t>Reimplement Reflection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Reflection reimplemented with better primitives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reflection code has been updated to work with a newer mechanism called Method Handles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Code that uses reflection to circumvent things like </a:t>
            </a:r>
            <a:r>
              <a:rPr lang="en-US" sz="2000" dirty="0">
                <a:latin typeface="Andale Mono" panose="020B0509000000000004" pitchFamily="49" charset="0"/>
              </a:rPr>
              <a:t>private</a:t>
            </a:r>
            <a:r>
              <a:rPr lang="en-US" sz="2000" dirty="0"/>
              <a:t> or </a:t>
            </a:r>
            <a:r>
              <a:rPr lang="en-US" sz="2000" dirty="0">
                <a:latin typeface="Andale Mono" panose="020B0509000000000004" pitchFamily="49" charset="0"/>
              </a:rPr>
              <a:t>final</a:t>
            </a:r>
            <a:r>
              <a:rPr lang="en-US" sz="2000" dirty="0"/>
              <a:t> must be updated</a:t>
            </a:r>
          </a:p>
        </p:txBody>
      </p:sp>
    </p:spTree>
    <p:extLst>
      <p:ext uri="{BB962C8B-B14F-4D97-AF65-F5344CB8AC3E}">
        <p14:creationId xmlns:p14="http://schemas.microsoft.com/office/powerpoint/2010/main" val="25288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Performance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Improve threading and garbage collection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10 implemented a unified garbage collector interface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Old garbage collectors retired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Several new GC algorithms implemented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“Thread-Local handshakes” to improve performance of signaling threads</a:t>
            </a:r>
          </a:p>
        </p:txBody>
      </p:sp>
    </p:spTree>
    <p:extLst>
      <p:ext uri="{BB962C8B-B14F-4D97-AF65-F5344CB8AC3E}">
        <p14:creationId xmlns:p14="http://schemas.microsoft.com/office/powerpoint/2010/main" val="4664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Unicode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Better Unicode support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9 updated Unicode to 8.0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11 updated Unicode to 10.0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13 updated to Unicode 12.1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15 updated to Unicode 13.0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Java 18 uses UTF-8 by default, regardless of platform and 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253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Encryption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 encryption support within the JDK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 deprecated/insecure ciphers and hashes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 new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Update TLS certificates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4698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Hidden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Hidden, dynamically defined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Intended for use by frameworks that generate classes at runtime and use them via reflection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non-framework code from accessing the internals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30743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70-37E3-2140-A2FE-EFB1A69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B7A4-B0F4-2D41-8D2B-ED01CFDC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in conclusion, wrapping up…</a:t>
            </a:r>
          </a:p>
        </p:txBody>
      </p:sp>
    </p:spTree>
    <p:extLst>
      <p:ext uri="{BB962C8B-B14F-4D97-AF65-F5344CB8AC3E}">
        <p14:creationId xmlns:p14="http://schemas.microsoft.com/office/powerpoint/2010/main" val="4514218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After years of relative stagnation, the Java platform has seen extraordinary evolution in the last 5+ years</a:t>
            </a:r>
          </a:p>
          <a:p>
            <a:pPr marL="0" indent="0">
              <a:buNone/>
            </a:pPr>
            <a:r>
              <a:rPr lang="en-US" dirty="0"/>
              <a:t>Modules are a huge addition, but not the seismic shift that was expected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jlink</a:t>
            </a:r>
            <a:r>
              <a:rPr lang="en-US" dirty="0"/>
              <a:t> (along with </a:t>
            </a:r>
            <a:r>
              <a:rPr lang="en-US" dirty="0" err="1"/>
              <a:t>GraalVM</a:t>
            </a:r>
            <a:r>
              <a:rPr lang="en-US" dirty="0"/>
              <a:t>) is a huge boon for the cloud-native space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jpackage</a:t>
            </a:r>
            <a:r>
              <a:rPr lang="en-US" dirty="0"/>
              <a:t> could really open up the possibilities for Java-based desktop apps</a:t>
            </a:r>
          </a:p>
          <a:p>
            <a:pPr marL="0" indent="0">
              <a:buNone/>
            </a:pPr>
            <a:r>
              <a:rPr lang="en-US" dirty="0"/>
              <a:t>Java shell scripts could also prove to be very useful</a:t>
            </a:r>
          </a:p>
          <a:p>
            <a:pPr marL="0" indent="0">
              <a:buNone/>
            </a:pPr>
            <a:r>
              <a:rPr lang="en-US" dirty="0"/>
              <a:t>The really cool stuff is the more recent language enhancements under Project Amber (</a:t>
            </a:r>
            <a:r>
              <a:rPr lang="en-US" dirty="0">
                <a:hlinkClick r:id="rId3"/>
              </a:rPr>
              <a:t>https://openjdk.org/projects/amber/</a:t>
            </a:r>
            <a:r>
              <a:rPr lang="en-US" dirty="0"/>
              <a:t>):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&amp; sealed classes</a:t>
            </a:r>
          </a:p>
        </p:txBody>
      </p:sp>
    </p:spTree>
    <p:extLst>
      <p:ext uri="{BB962C8B-B14F-4D97-AF65-F5344CB8AC3E}">
        <p14:creationId xmlns:p14="http://schemas.microsoft.com/office/powerpoint/2010/main" val="3070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additions of Records, Sealed Classes, and Pattern Matching are starting Java on the journey toward Algebraic Data Types: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Better type safety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Immutability by default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Easier object </a:t>
            </a:r>
            <a:r>
              <a:rPr lang="en-US" sz="2000" dirty="0" err="1"/>
              <a:t>destructuring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6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9FCE-34DE-4D49-AD64-CD98472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484F-8390-8649-9A00-0158013E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Parlez-vous</a:t>
            </a:r>
            <a:r>
              <a:rPr lang="en-US" dirty="0"/>
              <a:t> Java?</a:t>
            </a:r>
          </a:p>
        </p:txBody>
      </p:sp>
    </p:spTree>
    <p:extLst>
      <p:ext uri="{BB962C8B-B14F-4D97-AF65-F5344CB8AC3E}">
        <p14:creationId xmlns:p14="http://schemas.microsoft.com/office/powerpoint/2010/main" val="1235761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What’s next?</a:t>
            </a:r>
            <a:endParaRPr lang="en-US" dirty="0"/>
          </a:p>
          <a:p>
            <a:r>
              <a:rPr lang="en-US" dirty="0"/>
              <a:t>Project Loom – Lightweight threads (a.k.a. “fibers”), plus “structured concurrency”</a:t>
            </a:r>
            <a:br>
              <a:rPr lang="en-US" dirty="0"/>
            </a:br>
            <a:r>
              <a:rPr lang="en-US" dirty="0">
                <a:hlinkClick r:id="rId3"/>
              </a:rPr>
              <a:t>https://openjdk.java.net/projects/loom/</a:t>
            </a:r>
            <a:endParaRPr lang="en-US" dirty="0"/>
          </a:p>
          <a:p>
            <a:pPr lvl="1"/>
            <a:r>
              <a:rPr lang="en-US" dirty="0"/>
              <a:t>Underway in Java 19 – JEPs 425 &amp; 428</a:t>
            </a:r>
          </a:p>
          <a:p>
            <a:r>
              <a:rPr lang="en-US" dirty="0"/>
              <a:t>Project Panama – Better native interoperability</a:t>
            </a:r>
            <a:br>
              <a:rPr lang="en-US" dirty="0"/>
            </a:br>
            <a:r>
              <a:rPr lang="en-US" dirty="0">
                <a:hlinkClick r:id="rId4"/>
              </a:rPr>
              <a:t>https://openjdk.java.net/projects/panama/</a:t>
            </a:r>
            <a:endParaRPr lang="en-US" dirty="0"/>
          </a:p>
          <a:p>
            <a:pPr lvl="1"/>
            <a:r>
              <a:rPr lang="en-US" dirty="0"/>
              <a:t>Underway since Java 14</a:t>
            </a:r>
          </a:p>
          <a:p>
            <a:r>
              <a:rPr lang="en-US" dirty="0"/>
              <a:t>Project Valhalla – Value types, with efficient memory layout and no identity (midway between primitives and objects)</a:t>
            </a:r>
            <a:br>
              <a:rPr lang="en-US" dirty="0"/>
            </a:br>
            <a:r>
              <a:rPr lang="en-US" dirty="0">
                <a:hlinkClick r:id="rId5"/>
              </a:rPr>
              <a:t>https://openjdk.java.net/projects/valhalla/</a:t>
            </a:r>
            <a:endParaRPr lang="en-US" dirty="0"/>
          </a:p>
          <a:p>
            <a:pPr lvl="1"/>
            <a:r>
              <a:rPr lang="en-US" dirty="0"/>
              <a:t>Some preparatory work has been done since Java 11</a:t>
            </a:r>
          </a:p>
          <a:p>
            <a:pPr lvl="1"/>
            <a:r>
              <a:rPr lang="en-US" dirty="0"/>
              <a:t>The Good Bits are still to come…</a:t>
            </a:r>
          </a:p>
        </p:txBody>
      </p:sp>
    </p:spTree>
    <p:extLst>
      <p:ext uri="{BB962C8B-B14F-4D97-AF65-F5344CB8AC3E}">
        <p14:creationId xmlns:p14="http://schemas.microsoft.com/office/powerpoint/2010/main" val="18960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2155237-FDEF-4141-B4CC-5270E6A5F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87394-FE68-CE44-9EC6-15DF5B2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21A3-4257-6B4A-A93C-266B0C86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3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B59-A0E4-4146-B5C8-6B12AC0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632-1493-F449-BAB9-460406D2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Private interface methods</a:t>
            </a:r>
          </a:p>
          <a:p>
            <a:r>
              <a:rPr lang="en-US" dirty="0"/>
              <a:t>“Effectively final” in try-with-resources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classes</a:t>
            </a:r>
          </a:p>
          <a:p>
            <a:r>
              <a:rPr lang="en-US" dirty="0"/>
              <a:t>Sealed classes</a:t>
            </a:r>
          </a:p>
        </p:txBody>
      </p:sp>
    </p:spTree>
    <p:extLst>
      <p:ext uri="{BB962C8B-B14F-4D97-AF65-F5344CB8AC3E}">
        <p14:creationId xmlns:p14="http://schemas.microsoft.com/office/powerpoint/2010/main" val="294844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Additional loading &amp; scoping capabilities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Encapsulation at the JAR level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manifest file to declare: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Exported packages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Service implementations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External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a.k.a. </a:t>
            </a:r>
            <a:r>
              <a:rPr lang="en-US" sz="2000" dirty="0">
                <a:hlinkClick r:id="rId3"/>
              </a:rPr>
              <a:t>Project Jigsaw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5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18319</TotalTime>
  <Words>3200</Words>
  <Application>Microsoft Macintosh PowerPoint</Application>
  <PresentationFormat>Widescreen</PresentationFormat>
  <Paragraphs>606</Paragraphs>
  <Slides>71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Andale Mono</vt:lpstr>
      <vt:lpstr>Arial</vt:lpstr>
      <vt:lpstr>Calibri</vt:lpstr>
      <vt:lpstr>Calibri Light</vt:lpstr>
      <vt:lpstr>Celestial</vt:lpstr>
      <vt:lpstr>Java 9+</vt:lpstr>
      <vt:lpstr>Intro</vt:lpstr>
      <vt:lpstr>Intro</vt:lpstr>
      <vt:lpstr>Intro</vt:lpstr>
      <vt:lpstr>Intro</vt:lpstr>
      <vt:lpstr>Intro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Runtime</vt:lpstr>
      <vt:lpstr>Runtime</vt:lpstr>
      <vt:lpstr>Runtime</vt:lpstr>
      <vt:lpstr>Runtime</vt:lpstr>
      <vt:lpstr>Runtime</vt:lpstr>
      <vt:lpstr>Runtime</vt:lpstr>
      <vt:lpstr>Runtime</vt:lpstr>
      <vt:lpstr>Runtime</vt:lpstr>
      <vt:lpstr>Runtime</vt:lpstr>
      <vt:lpstr>Epilogue</vt:lpstr>
      <vt:lpstr>Epilogue</vt:lpstr>
      <vt:lpstr>Epilogue</vt:lpstr>
      <vt:lpstr>Epilogue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McIntyre</dc:creator>
  <cp:lastModifiedBy>McIntyre, Eric</cp:lastModifiedBy>
  <cp:revision>141</cp:revision>
  <dcterms:created xsi:type="dcterms:W3CDTF">2020-12-16T16:30:48Z</dcterms:created>
  <dcterms:modified xsi:type="dcterms:W3CDTF">2022-09-20T20:58:52Z</dcterms:modified>
</cp:coreProperties>
</file>