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70" r:id="rId14"/>
    <p:sldId id="269" r:id="rId15"/>
    <p:sldId id="272" r:id="rId16"/>
    <p:sldId id="274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6">
          <p15:clr>
            <a:srgbClr val="A4A3A4"/>
          </p15:clr>
        </p15:guide>
        <p15:guide id="2" orient="horz" pos="1253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pos="5556">
          <p15:clr>
            <a:srgbClr val="A4A3A4"/>
          </p15:clr>
        </p15:guide>
        <p15:guide id="5" pos="4849">
          <p15:clr>
            <a:srgbClr val="A4A3A4"/>
          </p15:clr>
        </p15:guide>
        <p15:guide id="6" pos="340">
          <p15:clr>
            <a:srgbClr val="A4A3A4"/>
          </p15:clr>
        </p15:guide>
        <p15:guide id="7" pos="50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298"/>
    <a:srgbClr val="1E539E"/>
    <a:srgbClr val="E4E9ED"/>
    <a:srgbClr val="92A6B9"/>
    <a:srgbClr val="C8D2DC"/>
    <a:srgbClr val="B5C0CB"/>
    <a:srgbClr val="8EA9CE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2" autoAdjust="0"/>
    <p:restoredTop sz="94695" autoAdjust="0"/>
  </p:normalViewPr>
  <p:slideViewPr>
    <p:cSldViewPr>
      <p:cViewPr varScale="1">
        <p:scale>
          <a:sx n="95" d="100"/>
          <a:sy n="95" d="100"/>
        </p:scale>
        <p:origin x="-1170" y="-51"/>
      </p:cViewPr>
      <p:guideLst>
        <p:guide orient="horz" pos="1026"/>
        <p:guide orient="horz" pos="1253"/>
        <p:guide orient="horz" pos="3748"/>
        <p:guide pos="5556"/>
        <p:guide pos="4849"/>
        <p:guide pos="340"/>
        <p:guide pos="50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3BFA75-22DB-4330-940B-516D38F4DE62}" type="datetimeFigureOut">
              <a:rPr lang="de-DE"/>
              <a:pPr>
                <a:defRPr/>
              </a:pPr>
              <a:t>08.06.2018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9B9256-C4BB-44D2-96A0-6D153D11D47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4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7696200" y="0"/>
            <a:ext cx="0" cy="525463"/>
          </a:xfrm>
          <a:prstGeom prst="line">
            <a:avLst/>
          </a:prstGeom>
          <a:noFill/>
          <a:ln w="9525">
            <a:solidFill>
              <a:srgbClr val="92A6B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" name="Picture 5" descr="ETAS_Logo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9875"/>
            <a:ext cx="79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 descr="ETAS_Layout_fina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/>
          <a:stretch>
            <a:fillRect/>
          </a:stretch>
        </p:blipFill>
        <p:spPr bwMode="auto">
          <a:xfrm>
            <a:off x="0" y="836613"/>
            <a:ext cx="91440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4625"/>
            <a:ext cx="7013352" cy="28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baseline="0">
                <a:solidFill>
                  <a:srgbClr val="1E539E"/>
                </a:solidFill>
              </a:defRPr>
            </a:lvl1pPr>
            <a:lvl2pPr marL="0" indent="0">
              <a:buFontTx/>
              <a:buNone/>
              <a:defRPr sz="1800" b="0">
                <a:solidFill>
                  <a:srgbClr val="1E539E"/>
                </a:solidFill>
              </a:defRPr>
            </a:lvl2pPr>
            <a:lvl3pPr marL="0" indent="0">
              <a:buFontTx/>
              <a:buNone/>
              <a:defRPr b="1">
                <a:solidFill>
                  <a:srgbClr val="1E539E"/>
                </a:solidFill>
              </a:defRPr>
            </a:lvl3pPr>
            <a:lvl4pPr marL="0" indent="0">
              <a:buFontTx/>
              <a:buNone/>
              <a:defRPr b="1">
                <a:solidFill>
                  <a:srgbClr val="1E539E"/>
                </a:solidFill>
              </a:defRPr>
            </a:lvl4pPr>
            <a:lvl5pPr marL="0" indent="0">
              <a:buFontTx/>
              <a:buNone/>
              <a:defRPr b="1">
                <a:solidFill>
                  <a:srgbClr val="1E539E"/>
                </a:solidFill>
              </a:defRPr>
            </a:lvl5pPr>
          </a:lstStyle>
          <a:p>
            <a:pPr lvl="0"/>
            <a:r>
              <a:rPr lang="de-DE" noProof="0" dirty="0" err="1" smtClean="0"/>
              <a:t>NEXTecu</a:t>
            </a:r>
            <a:r>
              <a:rPr lang="de-DE" noProof="0" dirty="0" smtClean="0"/>
              <a:t> Phase 2</a:t>
            </a:r>
          </a:p>
        </p:txBody>
      </p:sp>
      <p:sp>
        <p:nvSpPr>
          <p:cNvPr id="10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76672"/>
            <a:ext cx="7013129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dirty="0" smtClean="0"/>
              <a:t>Project </a:t>
            </a:r>
            <a:r>
              <a:rPr lang="de-DE" noProof="0" dirty="0" err="1" smtClean="0"/>
              <a:t>kick-off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67423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AE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7696200" y="0"/>
            <a:ext cx="0" cy="525463"/>
          </a:xfrm>
          <a:prstGeom prst="line">
            <a:avLst/>
          </a:prstGeom>
          <a:noFill/>
          <a:ln w="9525">
            <a:solidFill>
              <a:srgbClr val="92A6B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5" descr="ETAS_Logo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9875"/>
            <a:ext cx="79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457200" y="1884051"/>
            <a:ext cx="7250113" cy="40504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6B8298"/>
              </a:buClr>
              <a:defRPr baseline="0"/>
            </a:lvl1pPr>
            <a:lvl2pPr marL="542925" indent="-180975">
              <a:spcBef>
                <a:spcPts val="0"/>
              </a:spcBef>
              <a:buClr>
                <a:srgbClr val="6B8298"/>
              </a:buClr>
              <a:buSzPct val="100000"/>
              <a:buFont typeface="Tahoma" pitchFamily="34" charset="0"/>
              <a:buChar char="−"/>
              <a:defRPr/>
            </a:lvl2pPr>
            <a:lvl3pPr marL="895350" indent="-180975">
              <a:spcBef>
                <a:spcPts val="0"/>
              </a:spcBef>
              <a:buClr>
                <a:srgbClr val="6B8298"/>
              </a:buClr>
              <a:buFont typeface="Tahoma" pitchFamily="34" charset="0"/>
              <a:buChar char="−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6" name="Textplatzhalter 27"/>
          <p:cNvSpPr>
            <a:spLocks noGrp="1"/>
          </p:cNvSpPr>
          <p:nvPr>
            <p:ph type="body" sz="quarter" idx="13"/>
          </p:nvPr>
        </p:nvSpPr>
        <p:spPr>
          <a:xfrm>
            <a:off x="428625" y="1373400"/>
            <a:ext cx="7259638" cy="314832"/>
          </a:xfrm>
          <a:prstGeom prst="rect">
            <a:avLst/>
          </a:prstGeom>
        </p:spPr>
        <p:txBody>
          <a:bodyPr/>
          <a:lstStyle>
            <a:lvl1pPr>
              <a:buNone/>
              <a:defRPr b="1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7942262" y="1912938"/>
            <a:ext cx="877887" cy="4037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 b="1" baseline="0">
                <a:solidFill>
                  <a:srgbClr val="1E539E"/>
                </a:solidFill>
              </a:defRPr>
            </a:lvl1pPr>
            <a:lvl2pPr marL="0" indent="0">
              <a:buNone/>
              <a:defRPr sz="800">
                <a:solidFill>
                  <a:srgbClr val="1E539E"/>
                </a:solidFill>
              </a:defRPr>
            </a:lvl2pPr>
            <a:lvl3pPr marL="0" indent="0">
              <a:buNone/>
              <a:defRPr sz="800">
                <a:solidFill>
                  <a:srgbClr val="1E539E"/>
                </a:solidFill>
              </a:defRPr>
            </a:lvl3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4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457200" y="174625"/>
            <a:ext cx="7013352" cy="28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baseline="0">
                <a:solidFill>
                  <a:srgbClr val="1E539E"/>
                </a:solidFill>
              </a:defRPr>
            </a:lvl1pPr>
            <a:lvl2pPr marL="0" indent="0">
              <a:buFontTx/>
              <a:buNone/>
              <a:defRPr sz="1800" b="0">
                <a:solidFill>
                  <a:srgbClr val="1E539E"/>
                </a:solidFill>
              </a:defRPr>
            </a:lvl2pPr>
            <a:lvl3pPr marL="0" indent="0">
              <a:buFontTx/>
              <a:buNone/>
              <a:defRPr b="1">
                <a:solidFill>
                  <a:srgbClr val="1E539E"/>
                </a:solidFill>
              </a:defRPr>
            </a:lvl3pPr>
            <a:lvl4pPr marL="0" indent="0">
              <a:buFontTx/>
              <a:buNone/>
              <a:defRPr b="1">
                <a:solidFill>
                  <a:srgbClr val="1E539E"/>
                </a:solidFill>
              </a:defRPr>
            </a:lvl4pPr>
            <a:lvl5pPr marL="0" indent="0">
              <a:buFontTx/>
              <a:buNone/>
              <a:defRPr b="1">
                <a:solidFill>
                  <a:srgbClr val="1E539E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9"/>
          </p:nvPr>
        </p:nvSpPr>
        <p:spPr>
          <a:xfrm>
            <a:off x="457200" y="476672"/>
            <a:ext cx="7013129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19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AE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696200" y="0"/>
            <a:ext cx="0" cy="525463"/>
          </a:xfrm>
          <a:prstGeom prst="line">
            <a:avLst/>
          </a:prstGeom>
          <a:noFill/>
          <a:ln w="9525">
            <a:solidFill>
              <a:srgbClr val="92A6B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5" descr="ETAS_Logo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9875"/>
            <a:ext cx="79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457200" y="1883880"/>
            <a:ext cx="3493093" cy="405654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6B8298"/>
              </a:buClr>
              <a:defRPr/>
            </a:lvl1pPr>
            <a:lvl2pPr marL="542925" indent="-180975">
              <a:spcBef>
                <a:spcPts val="0"/>
              </a:spcBef>
              <a:buClr>
                <a:srgbClr val="6B8298"/>
              </a:buClr>
              <a:buSzPct val="100000"/>
              <a:buFont typeface="Tahoma" pitchFamily="34" charset="0"/>
              <a:buChar char="−"/>
              <a:defRPr/>
            </a:lvl2pPr>
            <a:lvl3pPr marL="895350" indent="-180975">
              <a:spcBef>
                <a:spcPts val="0"/>
              </a:spcBef>
              <a:buClr>
                <a:srgbClr val="6B8298"/>
              </a:buClr>
              <a:buFont typeface="Tahoma" pitchFamily="34" charset="0"/>
              <a:buChar char="−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223035" y="1883294"/>
            <a:ext cx="3474753" cy="405713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6B8298"/>
              </a:buClr>
              <a:defRPr baseline="0"/>
            </a:lvl1pPr>
            <a:lvl2pPr marL="542925" indent="-180975">
              <a:spcBef>
                <a:spcPts val="0"/>
              </a:spcBef>
              <a:buClr>
                <a:srgbClr val="6B8298"/>
              </a:buClr>
              <a:buSzPct val="100000"/>
              <a:buFont typeface="Tahoma" pitchFamily="34" charset="0"/>
              <a:buChar char="−"/>
              <a:defRPr/>
            </a:lvl2pPr>
            <a:lvl3pPr marL="895350" indent="-180975">
              <a:spcBef>
                <a:spcPts val="0"/>
              </a:spcBef>
              <a:buClr>
                <a:srgbClr val="6B8298"/>
              </a:buClr>
              <a:buFont typeface="Tahoma" pitchFamily="34" charset="0"/>
              <a:buChar char="−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22" name="Textplatzhalter 27"/>
          <p:cNvSpPr>
            <a:spLocks noGrp="1"/>
          </p:cNvSpPr>
          <p:nvPr>
            <p:ph type="body" sz="quarter" idx="13"/>
          </p:nvPr>
        </p:nvSpPr>
        <p:spPr>
          <a:xfrm>
            <a:off x="428625" y="1373400"/>
            <a:ext cx="7259638" cy="314832"/>
          </a:xfrm>
          <a:prstGeom prst="rect">
            <a:avLst/>
          </a:prstGeom>
        </p:spPr>
        <p:txBody>
          <a:bodyPr/>
          <a:lstStyle>
            <a:lvl1pPr>
              <a:buNone/>
              <a:defRPr b="1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457200" y="174625"/>
            <a:ext cx="7013352" cy="28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baseline="0">
                <a:solidFill>
                  <a:srgbClr val="1E539E"/>
                </a:solidFill>
              </a:defRPr>
            </a:lvl1pPr>
            <a:lvl2pPr marL="0" indent="0">
              <a:buFontTx/>
              <a:buNone/>
              <a:defRPr sz="1800" b="0">
                <a:solidFill>
                  <a:srgbClr val="1E539E"/>
                </a:solidFill>
              </a:defRPr>
            </a:lvl2pPr>
            <a:lvl3pPr marL="0" indent="0">
              <a:buFontTx/>
              <a:buNone/>
              <a:defRPr b="1">
                <a:solidFill>
                  <a:srgbClr val="1E539E"/>
                </a:solidFill>
              </a:defRPr>
            </a:lvl3pPr>
            <a:lvl4pPr marL="0" indent="0">
              <a:buFontTx/>
              <a:buNone/>
              <a:defRPr b="1">
                <a:solidFill>
                  <a:srgbClr val="1E539E"/>
                </a:solidFill>
              </a:defRPr>
            </a:lvl4pPr>
            <a:lvl5pPr marL="0" indent="0">
              <a:buFontTx/>
              <a:buNone/>
              <a:defRPr b="1">
                <a:solidFill>
                  <a:srgbClr val="1E539E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9"/>
          </p:nvPr>
        </p:nvSpPr>
        <p:spPr>
          <a:xfrm>
            <a:off x="457200" y="476672"/>
            <a:ext cx="7013129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7942262" y="1912938"/>
            <a:ext cx="877887" cy="4037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 b="1" baseline="0">
                <a:solidFill>
                  <a:srgbClr val="1E539E"/>
                </a:solidFill>
              </a:defRPr>
            </a:lvl1pPr>
            <a:lvl2pPr marL="0" indent="0">
              <a:buNone/>
              <a:defRPr sz="800">
                <a:solidFill>
                  <a:srgbClr val="1E539E"/>
                </a:solidFill>
              </a:defRPr>
            </a:lvl2pPr>
            <a:lvl3pPr marL="0" indent="0">
              <a:buNone/>
              <a:defRPr sz="800">
                <a:solidFill>
                  <a:srgbClr val="1E539E"/>
                </a:solidFill>
              </a:defRPr>
            </a:lvl3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252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AE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696200" y="0"/>
            <a:ext cx="0" cy="525463"/>
          </a:xfrm>
          <a:prstGeom prst="line">
            <a:avLst/>
          </a:prstGeom>
          <a:noFill/>
          <a:ln w="9525">
            <a:solidFill>
              <a:srgbClr val="92A6B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5" descr="ETAS_Logo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9875"/>
            <a:ext cx="79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457200" y="1887962"/>
            <a:ext cx="3992778" cy="405794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6B8298"/>
              </a:buClr>
              <a:defRPr baseline="0"/>
            </a:lvl1pPr>
            <a:lvl2pPr marL="542925" indent="-180975">
              <a:spcBef>
                <a:spcPts val="0"/>
              </a:spcBef>
              <a:buClr>
                <a:srgbClr val="6B8298"/>
              </a:buClr>
              <a:buSzPct val="100000"/>
              <a:buFont typeface="Tahoma" pitchFamily="34" charset="0"/>
              <a:buChar char="−"/>
              <a:defRPr/>
            </a:lvl2pPr>
            <a:lvl3pPr marL="895350" indent="-180975">
              <a:spcBef>
                <a:spcPts val="0"/>
              </a:spcBef>
              <a:buClr>
                <a:srgbClr val="6B8298"/>
              </a:buClr>
              <a:buFont typeface="Tahoma" pitchFamily="34" charset="0"/>
              <a:buChar char="−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4798657" y="1978447"/>
            <a:ext cx="288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 smtClean="0"/>
          </a:p>
        </p:txBody>
      </p:sp>
      <p:sp>
        <p:nvSpPr>
          <p:cNvPr id="19" name="Textplatzhalter 27"/>
          <p:cNvSpPr>
            <a:spLocks noGrp="1"/>
          </p:cNvSpPr>
          <p:nvPr>
            <p:ph type="body" sz="quarter" idx="13"/>
          </p:nvPr>
        </p:nvSpPr>
        <p:spPr>
          <a:xfrm>
            <a:off x="428625" y="1373400"/>
            <a:ext cx="7259638" cy="314832"/>
          </a:xfrm>
          <a:prstGeom prst="rect">
            <a:avLst/>
          </a:prstGeom>
        </p:spPr>
        <p:txBody>
          <a:bodyPr/>
          <a:lstStyle>
            <a:lvl1pPr>
              <a:buNone/>
              <a:defRPr b="1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6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457200" y="174625"/>
            <a:ext cx="7013352" cy="28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baseline="0">
                <a:solidFill>
                  <a:srgbClr val="1E539E"/>
                </a:solidFill>
              </a:defRPr>
            </a:lvl1pPr>
            <a:lvl2pPr marL="0" indent="0">
              <a:buFontTx/>
              <a:buNone/>
              <a:defRPr sz="1800" b="0">
                <a:solidFill>
                  <a:srgbClr val="1E539E"/>
                </a:solidFill>
              </a:defRPr>
            </a:lvl2pPr>
            <a:lvl3pPr marL="0" indent="0">
              <a:buFontTx/>
              <a:buNone/>
              <a:defRPr b="1">
                <a:solidFill>
                  <a:srgbClr val="1E539E"/>
                </a:solidFill>
              </a:defRPr>
            </a:lvl3pPr>
            <a:lvl4pPr marL="0" indent="0">
              <a:buFontTx/>
              <a:buNone/>
              <a:defRPr b="1">
                <a:solidFill>
                  <a:srgbClr val="1E539E"/>
                </a:solidFill>
              </a:defRPr>
            </a:lvl4pPr>
            <a:lvl5pPr marL="0" indent="0">
              <a:buFontTx/>
              <a:buNone/>
              <a:defRPr b="1">
                <a:solidFill>
                  <a:srgbClr val="1E539E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9"/>
          </p:nvPr>
        </p:nvSpPr>
        <p:spPr>
          <a:xfrm>
            <a:off x="457200" y="476672"/>
            <a:ext cx="7013129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7942262" y="1912938"/>
            <a:ext cx="877887" cy="4037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 b="1" baseline="0">
                <a:solidFill>
                  <a:srgbClr val="1E539E"/>
                </a:solidFill>
              </a:defRPr>
            </a:lvl1pPr>
            <a:lvl2pPr marL="0" indent="0">
              <a:buNone/>
              <a:defRPr sz="800">
                <a:solidFill>
                  <a:srgbClr val="1E539E"/>
                </a:solidFill>
              </a:defRPr>
            </a:lvl2pPr>
            <a:lvl3pPr marL="0" indent="0">
              <a:buNone/>
              <a:defRPr sz="800">
                <a:solidFill>
                  <a:srgbClr val="1E539E"/>
                </a:solidFill>
              </a:defRPr>
            </a:lvl3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5572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AE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696200" y="0"/>
            <a:ext cx="0" cy="525463"/>
          </a:xfrm>
          <a:prstGeom prst="line">
            <a:avLst/>
          </a:prstGeom>
          <a:noFill/>
          <a:ln w="9525">
            <a:solidFill>
              <a:srgbClr val="92A6B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5" descr="ETAS_Logo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9875"/>
            <a:ext cx="79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457200" y="1889324"/>
            <a:ext cx="7240588" cy="174970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6B8298"/>
              </a:buClr>
              <a:defRPr baseline="0"/>
            </a:lvl1pPr>
            <a:lvl2pPr marL="542925" indent="-180975">
              <a:spcBef>
                <a:spcPts val="0"/>
              </a:spcBef>
              <a:buClr>
                <a:srgbClr val="6B8298"/>
              </a:buClr>
              <a:buSzPct val="100000"/>
              <a:buFont typeface="Tahoma" pitchFamily="34" charset="0"/>
              <a:buChar char="−"/>
              <a:defRPr/>
            </a:lvl2pPr>
            <a:lvl3pPr marL="895350" indent="-180975">
              <a:spcBef>
                <a:spcPts val="0"/>
              </a:spcBef>
              <a:buClr>
                <a:srgbClr val="6B8298"/>
              </a:buClr>
              <a:buFont typeface="Tahoma" pitchFamily="34" charset="0"/>
              <a:buChar char="−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9" name="Diagrammplatzhalter 18"/>
          <p:cNvSpPr>
            <a:spLocks noGrp="1"/>
          </p:cNvSpPr>
          <p:nvPr>
            <p:ph type="chart" sz="quarter" idx="18"/>
          </p:nvPr>
        </p:nvSpPr>
        <p:spPr>
          <a:xfrm>
            <a:off x="539552" y="3989734"/>
            <a:ext cx="7158236" cy="1944688"/>
          </a:xfrm>
          <a:prstGeom prst="rect">
            <a:avLst/>
          </a:prstGeom>
        </p:spPr>
        <p:txBody>
          <a:bodyPr/>
          <a:lstStyle>
            <a:lvl1pPr marL="182563" marR="0" indent="-182563" algn="l" defTabSz="1905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4A5B7"/>
              </a:buClr>
              <a:buSzPct val="100000"/>
              <a:buFont typeface="Tahoma" pitchFamily="34" charset="0"/>
              <a:buNone/>
              <a:tabLst/>
              <a:defRPr sz="1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Diagramm durch Klicken auf Symbol hinzufügen</a:t>
            </a:r>
            <a:endParaRPr lang="en-US" noProof="0" dirty="0" smtClean="0"/>
          </a:p>
        </p:txBody>
      </p:sp>
      <p:sp>
        <p:nvSpPr>
          <p:cNvPr id="22" name="Textplatzhalter 27"/>
          <p:cNvSpPr>
            <a:spLocks noGrp="1"/>
          </p:cNvSpPr>
          <p:nvPr>
            <p:ph type="body" sz="quarter" idx="13"/>
          </p:nvPr>
        </p:nvSpPr>
        <p:spPr>
          <a:xfrm>
            <a:off x="428625" y="1373400"/>
            <a:ext cx="7259638" cy="314832"/>
          </a:xfrm>
          <a:prstGeom prst="rect">
            <a:avLst/>
          </a:prstGeom>
        </p:spPr>
        <p:txBody>
          <a:bodyPr/>
          <a:lstStyle>
            <a:lvl1pPr>
              <a:buNone/>
              <a:defRPr b="1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6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457200" y="174625"/>
            <a:ext cx="7013352" cy="28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baseline="0">
                <a:solidFill>
                  <a:srgbClr val="1E539E"/>
                </a:solidFill>
              </a:defRPr>
            </a:lvl1pPr>
            <a:lvl2pPr marL="0" indent="0">
              <a:buFontTx/>
              <a:buNone/>
              <a:defRPr sz="1800" b="0">
                <a:solidFill>
                  <a:srgbClr val="1E539E"/>
                </a:solidFill>
              </a:defRPr>
            </a:lvl2pPr>
            <a:lvl3pPr marL="0" indent="0">
              <a:buFontTx/>
              <a:buNone/>
              <a:defRPr b="1">
                <a:solidFill>
                  <a:srgbClr val="1E539E"/>
                </a:solidFill>
              </a:defRPr>
            </a:lvl3pPr>
            <a:lvl4pPr marL="0" indent="0">
              <a:buFontTx/>
              <a:buNone/>
              <a:defRPr b="1">
                <a:solidFill>
                  <a:srgbClr val="1E539E"/>
                </a:solidFill>
              </a:defRPr>
            </a:lvl4pPr>
            <a:lvl5pPr marL="0" indent="0">
              <a:buFontTx/>
              <a:buNone/>
              <a:defRPr b="1">
                <a:solidFill>
                  <a:srgbClr val="1E539E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23"/>
          </p:nvPr>
        </p:nvSpPr>
        <p:spPr>
          <a:xfrm>
            <a:off x="457200" y="476672"/>
            <a:ext cx="7013129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1E539E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24"/>
          </p:nvPr>
        </p:nvSpPr>
        <p:spPr>
          <a:xfrm>
            <a:off x="7942262" y="1912938"/>
            <a:ext cx="877887" cy="4037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 b="1" baseline="0">
                <a:solidFill>
                  <a:srgbClr val="1E539E"/>
                </a:solidFill>
              </a:defRPr>
            </a:lvl1pPr>
            <a:lvl2pPr marL="0" indent="0">
              <a:buNone/>
              <a:defRPr sz="800">
                <a:solidFill>
                  <a:srgbClr val="1E539E"/>
                </a:solidFill>
              </a:defRPr>
            </a:lvl2pPr>
            <a:lvl3pPr marL="0" indent="0">
              <a:buNone/>
              <a:defRPr sz="800">
                <a:solidFill>
                  <a:srgbClr val="1E539E"/>
                </a:solidFill>
              </a:defRPr>
            </a:lvl3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2855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5"/>
          <p:cNvSpPr>
            <a:spLocks noChangeShapeType="1"/>
          </p:cNvSpPr>
          <p:nvPr/>
        </p:nvSpPr>
        <p:spPr bwMode="auto">
          <a:xfrm>
            <a:off x="7696200" y="6513513"/>
            <a:ext cx="0" cy="344487"/>
          </a:xfrm>
          <a:prstGeom prst="line">
            <a:avLst/>
          </a:prstGeom>
          <a:noFill/>
          <a:ln w="9525">
            <a:solidFill>
              <a:srgbClr val="92A6B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27" name="Picture 86" descr="etas_embedded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7" t="81218" r="12407"/>
          <a:stretch>
            <a:fillRect/>
          </a:stretch>
        </p:blipFill>
        <p:spPr bwMode="auto">
          <a:xfrm>
            <a:off x="7734300" y="6451600"/>
            <a:ext cx="1262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7" descr="etas_embedded_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1218" r="69011"/>
          <a:stretch>
            <a:fillRect/>
          </a:stretch>
        </p:blipFill>
        <p:spPr bwMode="auto">
          <a:xfrm>
            <a:off x="7151688" y="6451600"/>
            <a:ext cx="52546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8"/>
          <p:cNvSpPr>
            <a:spLocks noChangeArrowheads="1"/>
          </p:cNvSpPr>
          <p:nvPr/>
        </p:nvSpPr>
        <p:spPr bwMode="auto">
          <a:xfrm>
            <a:off x="533400" y="6429375"/>
            <a:ext cx="4000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11000"/>
              </a:lnSpc>
            </a:pPr>
            <a:fld id="{4D5BAE61-02A7-4E5C-BDFE-580142497064}" type="slidenum">
              <a:rPr lang="de-DE" altLang="de-DE" sz="1200">
                <a:solidFill>
                  <a:srgbClr val="6B8298"/>
                </a:solidFill>
                <a:latin typeface="Tahoma" pitchFamily="34" charset="0"/>
              </a:rPr>
              <a:pPr eaLnBrk="1" hangingPunct="1">
                <a:lnSpc>
                  <a:spcPct val="111000"/>
                </a:lnSpc>
              </a:pPr>
              <a:t>‹#›</a:t>
            </a:fld>
            <a:endParaRPr lang="de-DE" altLang="de-DE" sz="1000" dirty="0">
              <a:solidFill>
                <a:srgbClr val="1E539E"/>
              </a:solidFill>
              <a:latin typeface="Tahoma" pitchFamily="34" charset="0"/>
            </a:endParaRPr>
          </a:p>
        </p:txBody>
      </p:sp>
      <p:sp>
        <p:nvSpPr>
          <p:cNvPr id="1030" name="Rectangle 84"/>
          <p:cNvSpPr>
            <a:spLocks noChangeArrowheads="1"/>
          </p:cNvSpPr>
          <p:nvPr/>
        </p:nvSpPr>
        <p:spPr bwMode="auto">
          <a:xfrm>
            <a:off x="7937" y="6226175"/>
            <a:ext cx="7688263" cy="90488"/>
          </a:xfrm>
          <a:prstGeom prst="rect">
            <a:avLst/>
          </a:prstGeom>
          <a:solidFill>
            <a:srgbClr val="DAE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1" name="Line 4"/>
          <p:cNvSpPr>
            <a:spLocks noChangeShapeType="1"/>
          </p:cNvSpPr>
          <p:nvPr/>
        </p:nvSpPr>
        <p:spPr bwMode="auto">
          <a:xfrm>
            <a:off x="7696200" y="0"/>
            <a:ext cx="0" cy="525463"/>
          </a:xfrm>
          <a:prstGeom prst="line">
            <a:avLst/>
          </a:prstGeom>
          <a:noFill/>
          <a:ln w="9525">
            <a:solidFill>
              <a:srgbClr val="92A6B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2" name="Picture 5" descr="ETAS_Logo_RG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9875"/>
            <a:ext cx="79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24"/>
          <p:cNvSpPr>
            <a:spLocks noChangeArrowheads="1"/>
          </p:cNvSpPr>
          <p:nvPr userDrawn="1"/>
        </p:nvSpPr>
        <p:spPr bwMode="auto">
          <a:xfrm>
            <a:off x="788988" y="6289675"/>
            <a:ext cx="62309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3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ts val="1100"/>
              </a:lnSpc>
            </a:pPr>
            <a:r>
              <a:rPr lang="en-US" sz="800" noProof="0" dirty="0" smtClean="0">
                <a:solidFill>
                  <a:srgbClr val="1E539E"/>
                </a:solidFill>
                <a:latin typeface="Tahoma" pitchFamily="1" charset="0"/>
              </a:rPr>
              <a:t>Confidentiality </a:t>
            </a:r>
            <a:r>
              <a:rPr lang="en-US" altLang="de-DE" sz="800" dirty="0" smtClean="0">
                <a:solidFill>
                  <a:srgbClr val="1E539E"/>
                </a:solidFill>
                <a:latin typeface="Tahoma" pitchFamily="34" charset="0"/>
              </a:rPr>
              <a:t>| ETAS-PPQA </a:t>
            </a:r>
            <a:r>
              <a:rPr lang="en-US" altLang="de-DE" sz="800" dirty="0">
                <a:solidFill>
                  <a:srgbClr val="1E539E"/>
                </a:solidFill>
                <a:latin typeface="Tahoma" pitchFamily="34" charset="0"/>
              </a:rPr>
              <a:t>| </a:t>
            </a:r>
            <a:r>
              <a:rPr lang="en-US" altLang="de-DE" sz="800" dirty="0" smtClean="0">
                <a:solidFill>
                  <a:srgbClr val="1E539E"/>
                </a:solidFill>
                <a:latin typeface="Tahoma" pitchFamily="34" charset="0"/>
              </a:rPr>
              <a:t>Nguyen Huu Thien| June</a:t>
            </a:r>
            <a:r>
              <a:rPr lang="en-US" altLang="de-DE" sz="800" baseline="0" dirty="0" smtClean="0">
                <a:solidFill>
                  <a:srgbClr val="1E539E"/>
                </a:solidFill>
                <a:latin typeface="Tahoma" pitchFamily="34" charset="0"/>
              </a:rPr>
              <a:t> 7, 2018</a:t>
            </a:r>
            <a:r>
              <a:rPr lang="en-US" altLang="de-DE" sz="800" dirty="0" smtClean="0">
                <a:solidFill>
                  <a:srgbClr val="1E539E"/>
                </a:solidFill>
                <a:latin typeface="Tahoma" pitchFamily="34" charset="0"/>
              </a:rPr>
              <a:t>  | Project-Kickoff | </a:t>
            </a:r>
            <a:r>
              <a:rPr lang="en-US" altLang="de-DE" sz="800" dirty="0">
                <a:solidFill>
                  <a:srgbClr val="1E539E"/>
                </a:solidFill>
                <a:latin typeface="Tahoma" pitchFamily="34" charset="0"/>
              </a:rPr>
              <a:t>Version: </a:t>
            </a:r>
            <a:r>
              <a:rPr lang="en-US" altLang="de-DE" sz="800" dirty="0" smtClean="0">
                <a:solidFill>
                  <a:srgbClr val="1E539E"/>
                </a:solidFill>
                <a:latin typeface="Tahoma" pitchFamily="34" charset="0"/>
              </a:rPr>
              <a:t>0.1 </a:t>
            </a:r>
            <a:r>
              <a:rPr lang="en-US" altLang="de-DE" sz="800" dirty="0">
                <a:solidFill>
                  <a:srgbClr val="1E539E"/>
                </a:solidFill>
                <a:latin typeface="Tahoma" pitchFamily="34" charset="0"/>
              </a:rPr>
              <a:t>| State: </a:t>
            </a:r>
            <a:r>
              <a:rPr lang="en-US" altLang="de-DE" sz="800" dirty="0" smtClean="0">
                <a:solidFill>
                  <a:srgbClr val="1E539E"/>
                </a:solidFill>
                <a:latin typeface="Tahoma" pitchFamily="34" charset="0"/>
              </a:rPr>
              <a:t>Draft</a:t>
            </a:r>
            <a:endParaRPr lang="en-US" altLang="de-DE" sz="800" dirty="0">
              <a:solidFill>
                <a:srgbClr val="1E539E"/>
              </a:solidFill>
              <a:latin typeface="Tahoma" pitchFamily="34" charset="0"/>
            </a:endParaRPr>
          </a:p>
          <a:p>
            <a:pPr eaLnBrk="1" hangingPunct="1">
              <a:lnSpc>
                <a:spcPts val="1100"/>
              </a:lnSpc>
            </a:pPr>
            <a:r>
              <a:rPr lang="en-US" altLang="de-DE" sz="800" dirty="0">
                <a:solidFill>
                  <a:srgbClr val="1E539E"/>
                </a:solidFill>
                <a:latin typeface="Tahoma" pitchFamily="34" charset="0"/>
              </a:rPr>
              <a:t>© ETAS GmbH 2014. All rights reserved, also regarding any disposal, exploitation, reproduction, editing, distribution, as well as in the event of applications for industrial property rights.			        Template: </a:t>
            </a:r>
            <a:r>
              <a:rPr lang="en-US" altLang="de-DE" sz="800" dirty="0" err="1" smtClean="0">
                <a:solidFill>
                  <a:srgbClr val="1E539E"/>
                </a:solidFill>
                <a:latin typeface="Tahoma" pitchFamily="34" charset="0"/>
              </a:rPr>
              <a:t>xxxxxxxxxxxx</a:t>
            </a:r>
            <a:r>
              <a:rPr lang="en-US" altLang="de-DE" sz="800" dirty="0">
                <a:solidFill>
                  <a:srgbClr val="1E539E"/>
                </a:solidFill>
                <a:latin typeface="Tahoma" pitchFamily="34" charset="0"/>
              </a:rPr>
              <a:t>	</a:t>
            </a:r>
            <a:endParaRPr lang="de-DE" altLang="de-DE" sz="800" dirty="0">
              <a:solidFill>
                <a:srgbClr val="1E539E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90500" rtl="0" fontAlgn="base">
        <a:lnSpc>
          <a:spcPts val="2400"/>
        </a:lnSpc>
        <a:spcBef>
          <a:spcPct val="0"/>
        </a:spcBef>
        <a:spcAft>
          <a:spcPct val="0"/>
        </a:spcAft>
        <a:defRPr lang="en-US" kern="1200" dirty="0">
          <a:solidFill>
            <a:srgbClr val="1E539E"/>
          </a:solidFill>
          <a:latin typeface="Tahoma" pitchFamily="1" charset="0"/>
          <a:ea typeface="+mn-ea"/>
          <a:cs typeface="+mn-cs"/>
        </a:defRPr>
      </a:lvl1pPr>
      <a:lvl2pPr algn="l" defTabSz="190500" rtl="0" fontAlgn="base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2pPr>
      <a:lvl3pPr algn="l" defTabSz="190500" rtl="0" fontAlgn="base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3pPr>
      <a:lvl4pPr algn="l" defTabSz="190500" rtl="0" fontAlgn="base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4pPr>
      <a:lvl5pPr algn="l" defTabSz="190500" rtl="0" fontAlgn="base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5pPr>
      <a:lvl6pPr marL="457200" algn="l" defTabSz="1905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6pPr>
      <a:lvl7pPr marL="914400" algn="l" defTabSz="1905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7pPr>
      <a:lvl8pPr marL="1371600" algn="l" defTabSz="1905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8pPr>
      <a:lvl9pPr marL="1828800" algn="l" defTabSz="1905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>
          <a:solidFill>
            <a:srgbClr val="1E539E"/>
          </a:solidFill>
          <a:latin typeface="Tahoma" pitchFamily="1" charset="0"/>
        </a:defRPr>
      </a:lvl9pPr>
    </p:titleStyle>
    <p:bodyStyle>
      <a:lvl1pPr marL="182563" indent="-182563" algn="l" defTabSz="190500" rtl="0" fontAlgn="base">
        <a:lnSpc>
          <a:spcPts val="2200"/>
        </a:lnSpc>
        <a:spcBef>
          <a:spcPct val="0"/>
        </a:spcBef>
        <a:spcAft>
          <a:spcPct val="0"/>
        </a:spcAft>
        <a:buClr>
          <a:srgbClr val="94A5B7"/>
        </a:buClr>
        <a:buSzPct val="100000"/>
        <a:buFont typeface="Tahoma" pitchFamily="34" charset="0"/>
        <a:buChar char="−"/>
        <a:defRPr lang="de-DE" sz="1600" kern="1200" dirty="0">
          <a:solidFill>
            <a:schemeClr val="tx1"/>
          </a:solidFill>
          <a:latin typeface="Tahoma" pitchFamily="1" charset="0"/>
          <a:ea typeface="+mn-ea"/>
          <a:cs typeface="+mn-cs"/>
        </a:defRPr>
      </a:lvl1pPr>
      <a:lvl2pPr marL="630238" indent="-173038" algn="l" defTabSz="190500" rtl="0" fontAlgn="base">
        <a:lnSpc>
          <a:spcPts val="2200"/>
        </a:lnSpc>
        <a:spcBef>
          <a:spcPct val="20000"/>
        </a:spcBef>
        <a:spcAft>
          <a:spcPct val="0"/>
        </a:spcAft>
        <a:buSzPct val="85000"/>
        <a:buFont typeface="Arial" charset="0"/>
        <a:buChar char="−"/>
        <a:defRPr lang="de-DE" sz="1600" kern="1200" dirty="0">
          <a:solidFill>
            <a:schemeClr val="tx1"/>
          </a:solidFill>
          <a:latin typeface="Tahoma" pitchFamily="1" charset="0"/>
          <a:ea typeface="+mn-ea"/>
          <a:cs typeface="+mn-cs"/>
        </a:defRPr>
      </a:lvl2pPr>
      <a:lvl3pPr marL="1143000" indent="-228600" algn="l" defTabSz="190500" rtl="0" fontAlgn="base">
        <a:lnSpc>
          <a:spcPts val="22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600" kern="1200" dirty="0">
          <a:solidFill>
            <a:schemeClr val="tx1"/>
          </a:solidFill>
          <a:latin typeface="Tahoma" pitchFamily="1" charset="0"/>
          <a:ea typeface="+mn-ea"/>
          <a:cs typeface="+mn-cs"/>
        </a:defRPr>
      </a:lvl3pPr>
      <a:lvl4pPr marL="1600200" indent="-228600" algn="l" defTabSz="190500" rtl="0" fontAlgn="base">
        <a:lnSpc>
          <a:spcPts val="22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600" kern="1200" dirty="0">
          <a:solidFill>
            <a:schemeClr val="tx1"/>
          </a:solidFill>
          <a:latin typeface="Tahoma" pitchFamily="1" charset="0"/>
          <a:ea typeface="+mn-ea"/>
          <a:cs typeface="+mn-cs"/>
        </a:defRPr>
      </a:lvl4pPr>
      <a:lvl5pPr marL="2057400" indent="-228600" algn="l" defTabSz="190500" rtl="0" fontAlgn="base">
        <a:lnSpc>
          <a:spcPts val="22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600" kern="1200" dirty="0">
          <a:solidFill>
            <a:schemeClr val="tx1"/>
          </a:solidFill>
          <a:latin typeface="Tahoma" pitchFamily="1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parker.Mosman@hyconinc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de-DE" dirty="0" smtClean="0"/>
              <a:t>[</a:t>
            </a:r>
            <a:r>
              <a:rPr lang="en-US" altLang="de-DE" dirty="0" err="1" smtClean="0"/>
              <a:t>Project_Name</a:t>
            </a:r>
            <a:r>
              <a:rPr lang="en-US" altLang="de-DE" dirty="0" smtClean="0"/>
              <a:t>] KICK OFF MEETING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Date: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0716" y="818155"/>
            <a:ext cx="7259638" cy="314832"/>
          </a:xfrm>
        </p:spPr>
        <p:txBody>
          <a:bodyPr/>
          <a:lstStyle/>
          <a:p>
            <a:r>
              <a:rPr lang="en-US" dirty="0" smtClean="0"/>
              <a:t>Milestone Deliverables </a:t>
            </a:r>
            <a:r>
              <a:rPr lang="en-US" sz="1200" b="0" i="1" dirty="0" smtClean="0"/>
              <a:t>(Part 2 of 2)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1386"/>
              </p:ext>
            </p:extLst>
          </p:nvPr>
        </p:nvGraphicFramePr>
        <p:xfrm>
          <a:off x="457200" y="1186471"/>
          <a:ext cx="8147248" cy="2712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8776"/>
                <a:gridCol w="1152128"/>
                <a:gridCol w="1152128"/>
                <a:gridCol w="1944216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Delivered to</a:t>
                      </a:r>
                      <a:r>
                        <a:rPr lang="en-US" sz="1600" baseline="0" dirty="0" smtClean="0"/>
                        <a:t> ETAS?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Delivered to TACOM?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Responsible for Delivery</a:t>
                      </a:r>
                      <a:endParaRPr lang="en-US" sz="16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Test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Updated Automatic Test System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RT2 Files</a:t>
                      </a:r>
                      <a:r>
                        <a:rPr lang="en-US" sz="1400" baseline="0" dirty="0" smtClean="0"/>
                        <a:t> and Scripts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Updated Traceability Matrix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Team</a:t>
                      </a:r>
                      <a:endParaRPr lang="en-US" sz="1400" dirty="0"/>
                    </a:p>
                  </a:txBody>
                  <a:tcPr/>
                </a:tc>
              </a:tr>
              <a:tr h="293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Acceptance Test Specification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Hub Technical Support</a:t>
                      </a:r>
                      <a:endParaRPr lang="en-US" sz="1400" dirty="0"/>
                    </a:p>
                  </a:txBody>
                  <a:tcPr/>
                </a:tc>
              </a:tr>
              <a:tr h="293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Baseline</a:t>
                      </a:r>
                      <a:r>
                        <a:rPr lang="en-US" sz="1400" baseline="0" dirty="0" smtClean="0"/>
                        <a:t> Audit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Configuration</a:t>
                      </a:r>
                      <a:r>
                        <a:rPr lang="en-US" sz="1400" baseline="0" dirty="0" smtClean="0"/>
                        <a:t> Manager</a:t>
                      </a:r>
                      <a:endParaRPr lang="en-US" sz="1400" dirty="0"/>
                    </a:p>
                  </a:txBody>
                  <a:tcPr/>
                </a:tc>
              </a:tr>
              <a:tr h="293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Updated</a:t>
                      </a:r>
                      <a:r>
                        <a:rPr lang="en-US" sz="1400" baseline="0" dirty="0" smtClean="0"/>
                        <a:t> Lessons Learned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Manager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99675"/>
            <a:ext cx="7259638" cy="314832"/>
          </a:xfrm>
        </p:spPr>
        <p:txBody>
          <a:bodyPr/>
          <a:lstStyle/>
          <a:p>
            <a:r>
              <a:rPr lang="en-US" dirty="0" smtClean="0"/>
              <a:t>Project Deliverables </a:t>
            </a:r>
            <a:r>
              <a:rPr lang="en-US" b="0" i="1" dirty="0" smtClean="0"/>
              <a:t>(done once at start of project)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82864"/>
              </p:ext>
            </p:extLst>
          </p:nvPr>
        </p:nvGraphicFramePr>
        <p:xfrm>
          <a:off x="465359" y="1149510"/>
          <a:ext cx="6624737" cy="20051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8776"/>
                <a:gridCol w="2725961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Role</a:t>
                      </a:r>
                      <a:r>
                        <a:rPr lang="en-US" sz="1600" baseline="0" dirty="0" smtClean="0"/>
                        <a:t> Responsible</a:t>
                      </a:r>
                      <a:endParaRPr lang="en-US" sz="1600" dirty="0"/>
                    </a:p>
                  </a:txBody>
                  <a:tcPr/>
                </a:tc>
              </a:tr>
              <a:tr h="3958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Management Plan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Manager</a:t>
                      </a:r>
                      <a:endParaRPr lang="en-US" sz="1400" dirty="0"/>
                    </a:p>
                  </a:txBody>
                  <a:tcPr/>
                </a:tc>
              </a:tr>
              <a:tr h="359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 Project Plan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Manager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Configuration</a:t>
                      </a:r>
                      <a:r>
                        <a:rPr lang="en-US" sz="1400" baseline="0" dirty="0" smtClean="0"/>
                        <a:t> Management Plan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</a:t>
                      </a:r>
                      <a:r>
                        <a:rPr lang="en-US" sz="1400" baseline="0" dirty="0" smtClean="0"/>
                        <a:t> Manager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Integration</a:t>
                      </a:r>
                      <a:r>
                        <a:rPr lang="en-US" sz="1400" baseline="0" dirty="0" smtClean="0"/>
                        <a:t> Plan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Lead Architect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Test Strategy and Plan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Manager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2_"/>
          <p:cNvSpPr>
            <a:spLocks noGrp="1"/>
          </p:cNvSpPr>
          <p:nvPr>
            <p:ph type="body" sz="quarter" idx="13"/>
          </p:nvPr>
        </p:nvSpPr>
        <p:spPr>
          <a:xfrm>
            <a:off x="457200" y="3189689"/>
            <a:ext cx="7259638" cy="314832"/>
          </a:xfrm>
        </p:spPr>
        <p:txBody>
          <a:bodyPr/>
          <a:lstStyle/>
          <a:p>
            <a:r>
              <a:rPr lang="en-US" dirty="0" smtClean="0"/>
              <a:t>Project Tracking Tools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9312"/>
              </p:ext>
            </p:extLst>
          </p:nvPr>
        </p:nvGraphicFramePr>
        <p:xfrm>
          <a:off x="457200" y="3645024"/>
          <a:ext cx="6624737" cy="23099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8776"/>
                <a:gridCol w="2725961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Tracked subject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Tools</a:t>
                      </a:r>
                      <a:endParaRPr lang="en-US" sz="1600" dirty="0"/>
                    </a:p>
                  </a:txBody>
                  <a:tcPr/>
                </a:tc>
              </a:tr>
              <a:tr h="3958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Effort</a:t>
                      </a:r>
                      <a:r>
                        <a:rPr lang="en-US" sz="1400" baseline="0" dirty="0" smtClean="0"/>
                        <a:t> and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</a:t>
                      </a:r>
                      <a:r>
                        <a:rPr lang="en-US" sz="1400" baseline="0" dirty="0" smtClean="0"/>
                        <a:t> Project</a:t>
                      </a:r>
                      <a:endParaRPr lang="en-US" sz="1400" dirty="0"/>
                    </a:p>
                  </a:txBody>
                  <a:tcPr/>
                </a:tc>
              </a:tr>
              <a:tr h="359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Minutes</a:t>
                      </a:r>
                      <a:r>
                        <a:rPr lang="en-US" sz="1400" baseline="0" dirty="0" smtClean="0"/>
                        <a:t> of Meetings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OIL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Risk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OIL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Project/Technical</a:t>
                      </a:r>
                      <a:r>
                        <a:rPr lang="en-US" sz="1400" baseline="0" dirty="0" smtClean="0"/>
                        <a:t> Issues Tracking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JIRA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</a:t>
                      </a:r>
                      <a:r>
                        <a:rPr lang="en-US" sz="1400" baseline="0" dirty="0" smtClean="0"/>
                        <a:t> Management (Defect and CR)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JIRA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Tool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Tools</a:t>
                      </a:r>
                      <a:r>
                        <a:rPr lang="en-US" sz="1400" baseline="0" dirty="0" smtClean="0"/>
                        <a:t> Tracker (Excel)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0716" y="818155"/>
            <a:ext cx="7259638" cy="314832"/>
          </a:xfrm>
        </p:spPr>
        <p:txBody>
          <a:bodyPr/>
          <a:lstStyle/>
          <a:p>
            <a:r>
              <a:rPr lang="en-US" dirty="0" smtClean="0"/>
              <a:t>Communication Plan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64735"/>
              </p:ext>
            </p:extLst>
          </p:nvPr>
        </p:nvGraphicFramePr>
        <p:xfrm>
          <a:off x="457200" y="1186471"/>
          <a:ext cx="8219256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8776"/>
                <a:gridCol w="1152128"/>
                <a:gridCol w="3168352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Frequency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Days and Time</a:t>
                      </a:r>
                      <a:endParaRPr lang="en-US" sz="16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Status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Weekly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Thursdays</a:t>
                      </a:r>
                      <a:r>
                        <a:rPr lang="en-US" sz="1400" baseline="0" dirty="0" smtClean="0"/>
                        <a:t> (0800H or 1800H alternating) 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CCB Level 1 (Project Team Level)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Tuesdays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CCB Level 2 (Business</a:t>
                      </a:r>
                      <a:r>
                        <a:rPr lang="en-US" sz="1400" baseline="0" dirty="0" smtClean="0"/>
                        <a:t> and Program Management)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Wednesdays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Technical Meetings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r>
                        <a:rPr lang="en-US" sz="1400" baseline="0" dirty="0" smtClean="0"/>
                        <a:t> (As needed)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r>
                        <a:rPr lang="en-US" sz="1400" baseline="0" dirty="0" smtClean="0"/>
                        <a:t> (As needed)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2_"/>
          <p:cNvSpPr>
            <a:spLocks noGrp="1"/>
          </p:cNvSpPr>
          <p:nvPr>
            <p:ph type="body" sz="quarter" idx="13"/>
          </p:nvPr>
        </p:nvSpPr>
        <p:spPr>
          <a:xfrm>
            <a:off x="457200" y="3742112"/>
            <a:ext cx="8219256" cy="314832"/>
          </a:xfrm>
        </p:spPr>
        <p:txBody>
          <a:bodyPr/>
          <a:lstStyle/>
          <a:p>
            <a:r>
              <a:rPr lang="en-US" sz="1400" b="0" dirty="0" smtClean="0">
                <a:latin typeface="+mn-lt"/>
              </a:rPr>
              <a:t>*Note: CCB Level 2 includes Oliver Korasiak (Hub Business Manager) and Jamey Cates (Hub Program Manager)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6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Release detailed and baseline Microsoft Project Plan</a:t>
            </a:r>
          </a:p>
          <a:p>
            <a:r>
              <a:rPr lang="en-US" dirty="0" smtClean="0"/>
              <a:t>Establish SVN repository for project documents</a:t>
            </a:r>
          </a:p>
          <a:p>
            <a:r>
              <a:rPr lang="en-US" dirty="0" smtClean="0"/>
              <a:t>Establish JIRA for all tracking</a:t>
            </a:r>
          </a:p>
          <a:p>
            <a:r>
              <a:rPr lang="en-US" dirty="0" smtClean="0"/>
              <a:t>Prepare for “One-roof” meeting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Immediate actions in the next few weeks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2840" y="1356298"/>
            <a:ext cx="7250113" cy="480900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Transparency into RBEI-EBA who was initially allocated the drivers was not established.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LL: Plan closely with the team and require details.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Impact analysis on change from RBEI-EBA to RBVH was not thoroughly considered. The only basis was effort estimation that did not include Lambda development.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LL: Change Process with CCB needs to be applied for this type of project change.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MPP baseline from allocated team came too late.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LL: Single MPP managed by Hub Project Manager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Using multiple MPP made tracking unreliable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required separate effort reports.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LL: Single MPP to be used by all teams.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Too many OIL caused some issues to remain unresolved.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LL: Use JIRA which can centralize all issues.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When faced with technical issues (e.g. Lambda) that block activities, assigned resource becomes idle. Overspend is the result of maintaining the idle resource on the project.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LL: Project Steering Committee to decide based on recommendation of project manager and resource manager.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25037" y="889549"/>
            <a:ext cx="7259638" cy="314832"/>
          </a:xfrm>
        </p:spPr>
        <p:txBody>
          <a:bodyPr/>
          <a:lstStyle/>
          <a:p>
            <a:r>
              <a:rPr lang="en-US" dirty="0" smtClean="0"/>
              <a:t>Pitfalls from Phase 1 and corresponding Lessons Learned.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7675" y="908720"/>
            <a:ext cx="7259638" cy="314832"/>
          </a:xfrm>
        </p:spPr>
        <p:txBody>
          <a:bodyPr/>
          <a:lstStyle/>
          <a:p>
            <a:r>
              <a:rPr lang="en-US" dirty="0" smtClean="0"/>
              <a:t>Risks at Project Start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29877"/>
              </p:ext>
            </p:extLst>
          </p:nvPr>
        </p:nvGraphicFramePr>
        <p:xfrm>
          <a:off x="539552" y="1380105"/>
          <a:ext cx="8064896" cy="4596026"/>
        </p:xfrm>
        <a:graphic>
          <a:graphicData uri="http://schemas.openxmlformats.org/drawingml/2006/table">
            <a:tbl>
              <a:tblPr/>
              <a:tblGrid>
                <a:gridCol w="3726670"/>
                <a:gridCol w="4338226"/>
              </a:tblGrid>
              <a:tr h="819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Wrong assumption in estimation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If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current assumption of "all customer requirement shall be covered by CUBAS Eth stack" is wrong, then </a:t>
                      </a:r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Risk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for HUGE gap in actual effort may occur, which </a:t>
                      </a:r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impact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to project cost and schedule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</a:tr>
              <a:tr h="819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Technical blocker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If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there is no alternative for technical expert from ETAS to cover the Phase 2, then </a:t>
                      </a:r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Risk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for technical blocker happens (just like Lambda), which </a:t>
                      </a:r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impacts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to the delay or even incompletion of 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</a:tr>
              <a:tr h="819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Hardware blocker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If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Ethernet communication interface arrive to RBVH later than Aug, then </a:t>
                      </a:r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risk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to delay of Implementation and Testing for this work package, which </a:t>
                      </a:r>
                      <a:r>
                        <a:rPr lang="en-US" sz="1200" b="1" i="0" u="none" strike="noStrike">
                          <a:effectLst/>
                          <a:latin typeface="Tahoma" panose="020B0604030504040204" pitchFamily="34" charset="0"/>
                        </a:rPr>
                        <a:t>Impacts</a:t>
                      </a:r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 to the delay of project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</a:tr>
              <a:tr h="491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Multicore responsible resource delayed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</a:rPr>
                        <a:t>If resource is not assigned to Multicore on time, P2D3 will be delayed </a:t>
                      </a:r>
                      <a:r>
                        <a:rPr lang="en-US" sz="1200" b="0" i="0" u="none" strike="noStrike" dirty="0" smtClean="0">
                          <a:effectLst/>
                          <a:latin typeface="Tahoma" panose="020B0604030504040204" pitchFamily="34" charset="0"/>
                        </a:rPr>
                        <a:t>which impacts to ETAS revenue this </a:t>
                      </a:r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</a:rPr>
                        <a:t>year.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</a:tr>
              <a:tr h="491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Test Manager resource delayed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</a:rPr>
                        <a:t>If resource is not assigned to manage, develop, and execute </a:t>
                      </a:r>
                      <a:r>
                        <a:rPr lang="en-US" sz="1200" b="0" i="0" u="none" strike="noStrike" dirty="0" smtClean="0">
                          <a:effectLst/>
                          <a:latin typeface="Tahoma" panose="020B0604030504040204" pitchFamily="34" charset="0"/>
                        </a:rPr>
                        <a:t>testing on time, System Testing will be delayed which impacts to the </a:t>
                      </a:r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</a:rPr>
                        <a:t>Phase 2 </a:t>
                      </a:r>
                      <a:r>
                        <a:rPr lang="en-US" sz="1200" b="0" i="0" u="none" strike="noStrike" dirty="0" smtClean="0">
                          <a:effectLst/>
                          <a:latin typeface="Tahoma" panose="020B0604030504040204" pitchFamily="34" charset="0"/>
                        </a:rPr>
                        <a:t>schedule.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</a:tr>
              <a:tr h="491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Hub Technical Support resource delayed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</a:rPr>
                        <a:t>If resource is not available in Ann Arbor, there will be no one to do Acceptance Test and Final </a:t>
                      </a:r>
                      <a:r>
                        <a:rPr lang="en-US" sz="1200" b="0" i="0" u="none" strike="noStrike" dirty="0" smtClean="0">
                          <a:effectLst/>
                          <a:latin typeface="Tahoma" panose="020B0604030504040204" pitchFamily="34" charset="0"/>
                        </a:rPr>
                        <a:t>Reviews,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Tahoma" panose="020B0604030504040204" pitchFamily="34" charset="0"/>
                        </a:rPr>
                        <a:t> which impacts to Phase 2 schedule.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</a:tr>
              <a:tr h="491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Tahoma" panose="020B0604030504040204" pitchFamily="34" charset="0"/>
                        </a:rPr>
                        <a:t>Hub Technical support resource delayed (for ANA integration)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</a:rPr>
                        <a:t>If resource is not available in Ann Arbor, there will be no one to do integration of </a:t>
                      </a:r>
                      <a:r>
                        <a:rPr lang="en-US" sz="1200" b="0" i="0" u="none" strike="noStrike" dirty="0" err="1">
                          <a:effectLst/>
                          <a:latin typeface="Tahoma" panose="020B0604030504040204" pitchFamily="34" charset="0"/>
                        </a:rPr>
                        <a:t>Hycon</a:t>
                      </a:r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</a:rPr>
                        <a:t> to RBVH </a:t>
                      </a:r>
                      <a:r>
                        <a:rPr lang="en-US" sz="1200" b="0" i="0" u="none" strike="noStrike" dirty="0" smtClean="0">
                          <a:effectLst/>
                          <a:latin typeface="Tahoma" panose="020B0604030504040204" pitchFamily="34" charset="0"/>
                        </a:rPr>
                        <a:t>deliveries,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Tahoma" panose="020B0604030504040204" pitchFamily="34" charset="0"/>
                        </a:rPr>
                        <a:t> which impacts to schedule.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28624" y="1373400"/>
            <a:ext cx="8247831" cy="4431864"/>
          </a:xfrm>
        </p:spPr>
        <p:txBody>
          <a:bodyPr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QUESTIONS?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Scope of Work and Allocation to Teams</a:t>
            </a:r>
          </a:p>
          <a:p>
            <a:r>
              <a:rPr lang="en-US" dirty="0" smtClean="0"/>
              <a:t>Project Delivery Milestones</a:t>
            </a:r>
          </a:p>
          <a:p>
            <a:r>
              <a:rPr lang="en-US" dirty="0" smtClean="0"/>
              <a:t>Project Team Members and Roles</a:t>
            </a:r>
          </a:p>
          <a:p>
            <a:r>
              <a:rPr lang="en-US" dirty="0" smtClean="0"/>
              <a:t>Milestone Deliverables</a:t>
            </a:r>
          </a:p>
          <a:p>
            <a:r>
              <a:rPr lang="en-US" dirty="0" smtClean="0"/>
              <a:t>Project Deliverables and Tracking Tools</a:t>
            </a:r>
          </a:p>
          <a:p>
            <a:r>
              <a:rPr lang="en-US" dirty="0" smtClean="0"/>
              <a:t>Project Tools</a:t>
            </a:r>
          </a:p>
          <a:p>
            <a:r>
              <a:rPr lang="en-US" dirty="0" smtClean="0"/>
              <a:t>Communication Plan</a:t>
            </a:r>
          </a:p>
          <a:p>
            <a:r>
              <a:rPr lang="en-US" dirty="0" smtClean="0"/>
              <a:t>Immediate Actions in the Next Few Weeks</a:t>
            </a:r>
          </a:p>
          <a:p>
            <a:r>
              <a:rPr lang="en-US" dirty="0" smtClean="0"/>
              <a:t>Pitfalls in Phase 1 and Lessons Learned</a:t>
            </a:r>
          </a:p>
          <a:p>
            <a:r>
              <a:rPr lang="en-US" dirty="0" smtClean="0"/>
              <a:t>Risks at Project Start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de-DE" dirty="0" smtClean="0"/>
              <a:t>AGENDA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517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de-DE" dirty="0" smtClean="0"/>
              <a:t>AGENDA</a:t>
            </a:r>
            <a:endParaRPr lang="en-US" altLang="de-DE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-1588" y="1087438"/>
            <a:ext cx="3975101" cy="488950"/>
            <a:chOff x="1152" y="1179"/>
            <a:chExt cx="3408" cy="41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10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11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12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96000">
                    <a:srgbClr val="C00000">
                      <a:alpha val="45000"/>
                    </a:srgbClr>
                  </a:gs>
                  <a:gs pos="100000">
                    <a:schemeClr val="hlink"/>
                  </a:gs>
                </a:gsLst>
                <a:lin ang="0" scaled="0"/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h-TH" smtClean="0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11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>
                  <a:ea typeface="MS PGothic" panose="020B0600070205080204" pitchFamily="34" charset="-128"/>
                </a:rPr>
                <a:t>Project Overview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gray">
            <a:xfrm>
              <a:off x="1276" y="1241"/>
              <a:ext cx="19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0" y="1624013"/>
            <a:ext cx="3960813" cy="520700"/>
            <a:chOff x="1152" y="1755"/>
            <a:chExt cx="3408" cy="419"/>
          </a:xfrm>
        </p:grpSpPr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1152" y="1755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89000">
                    <a:srgbClr val="0000FF">
                      <a:alpha val="62000"/>
                    </a:srgbClr>
                  </a:gs>
                  <a:gs pos="100000">
                    <a:schemeClr val="accent1"/>
                  </a:gs>
                </a:gsLst>
                <a:lin ang="0" scaled="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h-TH" smtClean="0"/>
              </a:p>
            </p:txBody>
          </p:sp>
        </p:grp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36" y="2139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680" y="1803"/>
              <a:ext cx="149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 dirty="0">
                  <a:ea typeface="MS PGothic" panose="020B0600070205080204" pitchFamily="34" charset="-128"/>
                </a:rPr>
                <a:t>Project </a:t>
              </a:r>
              <a:r>
                <a:rPr lang="en-US" altLang="ja-JP" dirty="0" smtClean="0">
                  <a:ea typeface="MS PGothic" panose="020B0600070205080204" pitchFamily="34" charset="-128"/>
                </a:rPr>
                <a:t>Scopes</a:t>
              </a:r>
              <a:endParaRPr lang="en-US" altLang="ja-JP" dirty="0">
                <a:ea typeface="MS PGothic" panose="020B0600070205080204" pitchFamily="34" charset="-128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6" y="1817"/>
              <a:ext cx="19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2" name="Group 32_"/>
          <p:cNvGrpSpPr>
            <a:grpSpLocks/>
          </p:cNvGrpSpPr>
          <p:nvPr/>
        </p:nvGrpSpPr>
        <p:grpSpPr bwMode="auto">
          <a:xfrm>
            <a:off x="9525" y="2170113"/>
            <a:ext cx="3973513" cy="493712"/>
            <a:chOff x="1152" y="1179"/>
            <a:chExt cx="3408" cy="419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39000">
                    <a:srgbClr val="00B050">
                      <a:alpha val="53000"/>
                    </a:srgb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h-TH" smtClean="0"/>
              </a:p>
            </p:txBody>
          </p:sp>
        </p:grp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17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>
                  <a:ea typeface="MS PGothic" panose="020B0600070205080204" pitchFamily="34" charset="-128"/>
                </a:rPr>
                <a:t>Deliverables &amp; Milestones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76" y="1241"/>
              <a:ext cx="19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0" name="Group 32__"/>
          <p:cNvGrpSpPr>
            <a:grpSpLocks/>
          </p:cNvGrpSpPr>
          <p:nvPr/>
        </p:nvGrpSpPr>
        <p:grpSpPr bwMode="auto">
          <a:xfrm>
            <a:off x="3946525" y="3327400"/>
            <a:ext cx="4487863" cy="550863"/>
            <a:chOff x="1152" y="1179"/>
            <a:chExt cx="3408" cy="419"/>
          </a:xfrm>
        </p:grpSpPr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35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36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37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100000">
                    <a:srgbClr val="C00000">
                      <a:alpha val="51000"/>
                    </a:srgb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h-TH" smtClean="0"/>
              </a:p>
            </p:txBody>
          </p:sp>
        </p:grp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196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 dirty="0">
                  <a:ea typeface="MS PGothic" panose="020B0600070205080204" pitchFamily="34" charset="-128"/>
                </a:rPr>
                <a:t>Project Critical Dependencies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gray">
            <a:xfrm>
              <a:off x="1253" y="1241"/>
              <a:ext cx="23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8" name="Group 32___"/>
          <p:cNvGrpSpPr>
            <a:grpSpLocks/>
          </p:cNvGrpSpPr>
          <p:nvPr/>
        </p:nvGrpSpPr>
        <p:grpSpPr bwMode="auto">
          <a:xfrm>
            <a:off x="3951288" y="3938588"/>
            <a:ext cx="4546600" cy="457200"/>
            <a:chOff x="1152" y="1179"/>
            <a:chExt cx="3408" cy="419"/>
          </a:xfrm>
        </p:grpSpPr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82000">
                    <a:srgbClr val="00B050">
                      <a:alpha val="62000"/>
                    </a:srgb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h-TH" smtClean="0"/>
              </a:p>
            </p:txBody>
          </p:sp>
        </p:grp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93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 dirty="0">
                  <a:ea typeface="MS PGothic" panose="020B0600070205080204" pitchFamily="34" charset="-128"/>
                </a:rPr>
                <a:t>Risk/Issue</a:t>
              </a: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gray">
            <a:xfrm>
              <a:off x="1276" y="1241"/>
              <a:ext cx="23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6" name="Group 32____"/>
          <p:cNvGrpSpPr>
            <a:grpSpLocks/>
          </p:cNvGrpSpPr>
          <p:nvPr/>
        </p:nvGrpSpPr>
        <p:grpSpPr bwMode="auto">
          <a:xfrm>
            <a:off x="3978275" y="4470400"/>
            <a:ext cx="4545013" cy="457200"/>
            <a:chOff x="1152" y="1179"/>
            <a:chExt cx="3408" cy="419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5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5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53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100000">
                    <a:srgbClr val="C00000">
                      <a:alpha val="54000"/>
                    </a:srgb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h-TH" smtClean="0"/>
              </a:p>
            </p:txBody>
          </p:sp>
        </p:grp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171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 dirty="0">
                  <a:ea typeface="MS PGothic" panose="020B0600070205080204" pitchFamily="34" charset="-128"/>
                </a:rPr>
                <a:t>Communication plan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1276" y="1241"/>
              <a:ext cx="23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4" name="Group 32_____"/>
          <p:cNvGrpSpPr>
            <a:grpSpLocks/>
          </p:cNvGrpSpPr>
          <p:nvPr/>
        </p:nvGrpSpPr>
        <p:grpSpPr bwMode="auto">
          <a:xfrm>
            <a:off x="3987800" y="4999038"/>
            <a:ext cx="4546600" cy="457200"/>
            <a:chOff x="1152" y="1179"/>
            <a:chExt cx="3408" cy="419"/>
          </a:xfrm>
        </p:grpSpPr>
        <p:grpSp>
          <p:nvGrpSpPr>
            <p:cNvPr id="55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59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60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100000">
                    <a:srgbClr val="00B050">
                      <a:alpha val="60000"/>
                    </a:srgb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h-TH" smtClean="0"/>
              </a:p>
            </p:txBody>
          </p: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144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ja-JP">
                  <a:ea typeface="MS PGothic" panose="020B0600070205080204" pitchFamily="34" charset="-128"/>
                </a:rPr>
                <a:t>Open Discussion</a:t>
              </a: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gray">
            <a:xfrm>
              <a:off x="1276" y="1241"/>
              <a:ext cx="23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2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platzhalter 3"/>
          <p:cNvSpPr>
            <a:spLocks noGrp="1"/>
          </p:cNvSpPr>
          <p:nvPr>
            <p:ph type="body" sz="quarter" idx="14"/>
          </p:nvPr>
        </p:nvSpPr>
        <p:spPr bwMode="auto">
          <a:xfrm>
            <a:off x="439571" y="1349274"/>
            <a:ext cx="8236885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Project ID:</a:t>
            </a:r>
          </a:p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Project Name:</a:t>
            </a:r>
          </a:p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Planed start date:</a:t>
            </a:r>
          </a:p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Planed end date:</a:t>
            </a:r>
          </a:p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Hub:</a:t>
            </a:r>
          </a:p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Client:</a:t>
            </a:r>
          </a:p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Plan Effort (PersonDays):</a:t>
            </a:r>
          </a:p>
          <a:p>
            <a:pPr>
              <a:spcBef>
                <a:spcPct val="0"/>
              </a:spcBef>
            </a:pPr>
            <a:r>
              <a:rPr lang="de-DE" altLang="de-DE" dirty="0" smtClean="0">
                <a:latin typeface="Tahoma" pitchFamily="34" charset="0"/>
              </a:rPr>
              <a:t>Additional information: NA</a:t>
            </a:r>
          </a:p>
          <a:p>
            <a:pPr marL="0" indent="0">
              <a:spcBef>
                <a:spcPct val="0"/>
              </a:spcBef>
              <a:buNone/>
            </a:pPr>
            <a:endParaRPr lang="de-DE" altLang="de-DE" dirty="0" smtClean="0">
              <a:latin typeface="Tahoma" pitchFamily="34" charset="0"/>
            </a:endParaRPr>
          </a:p>
        </p:txBody>
      </p:sp>
      <p:sp>
        <p:nvSpPr>
          <p:cNvPr id="8195" name="Textplatzhalter 2"/>
          <p:cNvSpPr>
            <a:spLocks noGrp="1"/>
          </p:cNvSpPr>
          <p:nvPr>
            <p:ph type="body" sz="quarter" idx="13"/>
          </p:nvPr>
        </p:nvSpPr>
        <p:spPr bwMode="auto">
          <a:xfrm>
            <a:off x="439571" y="900062"/>
            <a:ext cx="7259638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de-DE" dirty="0" smtClean="0">
                <a:latin typeface="Tahoma" pitchFamily="34" charset="0"/>
              </a:rPr>
              <a:t>1.1 Project Summary</a:t>
            </a:r>
          </a:p>
        </p:txBody>
      </p:sp>
      <p:sp>
        <p:nvSpPr>
          <p:cNvPr id="8197" name="Textplatzhalter 1"/>
          <p:cNvSpPr>
            <a:spLocks noGrp="1"/>
          </p:cNvSpPr>
          <p:nvPr>
            <p:ph type="body" sz="quarter" idx="11"/>
          </p:nvPr>
        </p:nvSpPr>
        <p:spPr bwMode="auto">
          <a:xfrm>
            <a:off x="457200" y="174625"/>
            <a:ext cx="7013575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Tahoma" pitchFamily="34" charset="0"/>
              </a:rPr>
              <a:t>1. PROJECT OVERVIEW</a:t>
            </a:r>
            <a:endParaRPr lang="en-US" altLang="de-DE" dirty="0">
              <a:latin typeface="Tahoma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3"/>
          </p:nvPr>
        </p:nvSpPr>
        <p:spPr bwMode="auto">
          <a:xfrm>
            <a:off x="467544" y="3717032"/>
            <a:ext cx="7259638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de-DE" dirty="0" smtClean="0">
                <a:latin typeface="Tahoma" pitchFamily="34" charset="0"/>
              </a:rPr>
              <a:t>1.2 Project short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854489"/>
            <a:ext cx="7259638" cy="314832"/>
          </a:xfrm>
        </p:spPr>
        <p:txBody>
          <a:bodyPr/>
          <a:lstStyle/>
          <a:p>
            <a:r>
              <a:rPr lang="en-US" dirty="0" smtClean="0"/>
              <a:t>Scope of Work and Allocation to Teams </a:t>
            </a:r>
            <a:r>
              <a:rPr lang="en-US" sz="1200" b="0" i="1" dirty="0" smtClean="0"/>
              <a:t>(part 1 of 2)</a:t>
            </a:r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2. PROJECT SCOPES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1201"/>
              </p:ext>
            </p:extLst>
          </p:nvPr>
        </p:nvGraphicFramePr>
        <p:xfrm>
          <a:off x="486926" y="1259138"/>
          <a:ext cx="7632849" cy="448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0858"/>
                <a:gridCol w="3744416"/>
                <a:gridCol w="1747575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Package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Brief</a:t>
                      </a:r>
                      <a:r>
                        <a:rPr lang="en-US" sz="1600" baseline="0" dirty="0" smtClean="0"/>
                        <a:t> 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Responsible</a:t>
                      </a:r>
                      <a:endParaRPr lang="en-US" sz="1600" dirty="0"/>
                    </a:p>
                  </a:txBody>
                  <a:tcPr/>
                </a:tc>
              </a:tr>
              <a:tr h="38480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CAN-FD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 and SAD creation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Tranceiver</a:t>
                      </a:r>
                      <a:r>
                        <a:rPr lang="en-US" sz="1400" baseline="0" dirty="0" smtClean="0"/>
                        <a:t> driver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RBVH</a:t>
                      </a:r>
                    </a:p>
                  </a:txBody>
                  <a:tcPr/>
                </a:tc>
              </a:tr>
              <a:tr h="3486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 and SAD creation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Bootloader</a:t>
                      </a:r>
                      <a:r>
                        <a:rPr lang="en-US" sz="1400" dirty="0" smtClean="0"/>
                        <a:t> enhancement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to use CAN-FD</a:t>
                      </a:r>
                      <a:r>
                        <a:rPr lang="en-US" sz="1400" baseline="0" dirty="0" smtClean="0"/>
                        <a:t> for </a:t>
                      </a:r>
                      <a:r>
                        <a:rPr lang="en-US" sz="1400" baseline="0" dirty="0" err="1" smtClean="0"/>
                        <a:t>reflashing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RBEI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Ethernet </a:t>
                      </a:r>
                      <a:r>
                        <a:rPr lang="en-US" sz="1400" dirty="0" err="1" smtClean="0"/>
                        <a:t>BroadR</a:t>
                      </a:r>
                      <a:r>
                        <a:rPr lang="en-US" sz="1400" dirty="0" smtClean="0"/>
                        <a:t>-Reach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 and SAD creation</a:t>
                      </a:r>
                    </a:p>
                    <a:p>
                      <a:r>
                        <a:rPr lang="en-US" sz="1400" dirty="0" smtClean="0"/>
                        <a:t>-Driver development</a:t>
                      </a:r>
                    </a:p>
                    <a:p>
                      <a:r>
                        <a:rPr lang="en-US" sz="1400" dirty="0" smtClean="0"/>
                        <a:t>-CUBAS Ethernet stack integration</a:t>
                      </a:r>
                    </a:p>
                    <a:p>
                      <a:r>
                        <a:rPr lang="en-US" sz="1400" dirty="0" smtClean="0"/>
                        <a:t>-Compliance to </a:t>
                      </a:r>
                      <a:r>
                        <a:rPr lang="en-US" sz="1400" dirty="0" err="1" smtClean="0"/>
                        <a:t>BroadR</a:t>
                      </a:r>
                      <a:r>
                        <a:rPr lang="en-US" sz="1400" dirty="0" smtClean="0"/>
                        <a:t>-Reach</a:t>
                      </a:r>
                      <a:r>
                        <a:rPr lang="en-US" sz="1400" baseline="0" dirty="0" smtClean="0"/>
                        <a:t> standard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RBVH</a:t>
                      </a:r>
                      <a:endParaRPr lang="en-US" sz="1400" dirty="0"/>
                    </a:p>
                  </a:txBody>
                  <a:tcPr/>
                </a:tc>
              </a:tr>
              <a:tr h="37908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LIN J2602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 and SAD creation</a:t>
                      </a:r>
                    </a:p>
                    <a:p>
                      <a:r>
                        <a:rPr lang="en-US" sz="1400" dirty="0" smtClean="0"/>
                        <a:t>-RTA-LIN</a:t>
                      </a:r>
                      <a:r>
                        <a:rPr lang="en-US" sz="1400" baseline="0" dirty="0" smtClean="0"/>
                        <a:t>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RBVH</a:t>
                      </a:r>
                    </a:p>
                  </a:txBody>
                  <a:tcPr/>
                </a:tc>
              </a:tr>
              <a:tr h="27087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-ISOLAR A support for</a:t>
                      </a:r>
                      <a:r>
                        <a:rPr lang="en-US" sz="1400" baseline="0" dirty="0" smtClean="0"/>
                        <a:t> J2602 and NCF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ISOLAR-A</a:t>
                      </a:r>
                      <a:r>
                        <a:rPr lang="en-US" sz="1400" baseline="0" dirty="0" smtClean="0"/>
                        <a:t> Team</a:t>
                      </a:r>
                      <a:endParaRPr lang="en-US" sz="1400" dirty="0" smtClean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SENT SRS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</a:t>
                      </a:r>
                      <a:r>
                        <a:rPr lang="en-US" sz="1400" baseline="0" dirty="0" smtClean="0"/>
                        <a:t> and SAD creation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RBVH</a:t>
                      </a:r>
                      <a:endParaRPr lang="en-US" sz="1400" dirty="0"/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RS485 SRS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</a:t>
                      </a:r>
                      <a:r>
                        <a:rPr lang="en-US" sz="1400" baseline="0" dirty="0" smtClean="0"/>
                        <a:t> and SAD creation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RBVH</a:t>
                      </a:r>
                      <a:endParaRPr 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FlexRay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-SRS and SAD creation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-RTA-</a:t>
                      </a:r>
                      <a:r>
                        <a:rPr lang="en-US" sz="1400" dirty="0" err="1" smtClean="0"/>
                        <a:t>Flexray</a:t>
                      </a:r>
                      <a:r>
                        <a:rPr lang="en-US" sz="1400" baseline="0" dirty="0" smtClean="0"/>
                        <a:t> stack integration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RBVH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854489"/>
            <a:ext cx="7259638" cy="314832"/>
          </a:xfrm>
        </p:spPr>
        <p:txBody>
          <a:bodyPr/>
          <a:lstStyle/>
          <a:p>
            <a:r>
              <a:rPr lang="en-US" dirty="0" smtClean="0"/>
              <a:t>Scope of Work and Allocation to Teams </a:t>
            </a:r>
            <a:r>
              <a:rPr lang="en-US" sz="1200" b="0" i="1" dirty="0" smtClean="0"/>
              <a:t>(part 2 of 2)</a:t>
            </a:r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70405"/>
              </p:ext>
            </p:extLst>
          </p:nvPr>
        </p:nvGraphicFramePr>
        <p:xfrm>
          <a:off x="486926" y="1259138"/>
          <a:ext cx="7632849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8823"/>
                <a:gridCol w="3249743"/>
                <a:gridCol w="2544283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Package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Brief</a:t>
                      </a:r>
                      <a:r>
                        <a:rPr lang="en-US" sz="1600" baseline="0" dirty="0" smtClean="0"/>
                        <a:t> 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Responsible</a:t>
                      </a:r>
                      <a:endParaRPr lang="en-US" sz="1600" dirty="0"/>
                    </a:p>
                  </a:txBody>
                  <a:tcPr/>
                </a:tc>
              </a:tr>
              <a:tr h="3958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D2A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-SRS</a:t>
                      </a:r>
                      <a:r>
                        <a:rPr lang="en-US" sz="1400" baseline="0" dirty="0" smtClean="0"/>
                        <a:t> creation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-D2A Driver 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Hycon</a:t>
                      </a:r>
                      <a:endParaRPr lang="en-US" sz="1400" dirty="0"/>
                    </a:p>
                  </a:txBody>
                  <a:tcPr/>
                </a:tc>
              </a:tr>
              <a:tr h="359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SD-ADC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-SRS</a:t>
                      </a:r>
                      <a:r>
                        <a:rPr lang="en-US" sz="1400" baseline="0" dirty="0" smtClean="0"/>
                        <a:t> creation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-SD-ADC Driver</a:t>
                      </a:r>
                      <a:r>
                        <a:rPr lang="en-US" sz="1400" baseline="0" dirty="0" smtClean="0"/>
                        <a:t> d</a:t>
                      </a:r>
                      <a:r>
                        <a:rPr lang="en-US" sz="1400" dirty="0" smtClean="0"/>
                        <a:t>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Hycon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Constant</a:t>
                      </a:r>
                      <a:r>
                        <a:rPr lang="en-US" sz="1400" baseline="0" dirty="0" smtClean="0"/>
                        <a:t> Current Driver (CCD)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 creation</a:t>
                      </a:r>
                    </a:p>
                    <a:p>
                      <a:r>
                        <a:rPr lang="en-US" sz="1400" dirty="0" smtClean="0"/>
                        <a:t>-CCD Driver 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Hycon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Secondary Safety MCU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 creation</a:t>
                      </a:r>
                    </a:p>
                    <a:p>
                      <a:r>
                        <a:rPr lang="en-US" sz="1400" dirty="0" smtClean="0"/>
                        <a:t>-SSM development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Hycon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Capability (MC)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-SRS creation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convertion</a:t>
                      </a:r>
                      <a:r>
                        <a:rPr lang="en-US" sz="1400" baseline="0" dirty="0" smtClean="0"/>
                        <a:t> to MC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to</a:t>
                      </a:r>
                      <a:r>
                        <a:rPr lang="en-US" sz="1400" i="1" baseline="0" dirty="0" smtClean="0"/>
                        <a:t> be confirmed.</a:t>
                      </a:r>
                      <a:endParaRPr lang="en-US" sz="14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2_"/>
          <p:cNvSpPr>
            <a:spLocks noGrp="1"/>
          </p:cNvSpPr>
          <p:nvPr>
            <p:ph type="body" sz="quarter" idx="13"/>
          </p:nvPr>
        </p:nvSpPr>
        <p:spPr>
          <a:xfrm>
            <a:off x="488190" y="4437112"/>
            <a:ext cx="7259638" cy="720080"/>
          </a:xfrm>
        </p:spPr>
        <p:txBody>
          <a:bodyPr/>
          <a:lstStyle/>
          <a:p>
            <a:r>
              <a:rPr lang="en-US" sz="1200" b="0" dirty="0" smtClean="0"/>
              <a:t>Note: Integration Plan to be created will define the number of times integration between teams will be needed.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7869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5469" y="915010"/>
            <a:ext cx="7259638" cy="314832"/>
          </a:xfrm>
        </p:spPr>
        <p:txBody>
          <a:bodyPr/>
          <a:lstStyle/>
          <a:p>
            <a:r>
              <a:rPr lang="en-US" dirty="0" smtClean="0"/>
              <a:t>Project Delivery </a:t>
            </a:r>
            <a:r>
              <a:rPr lang="en-US" dirty="0"/>
              <a:t>M</a:t>
            </a:r>
            <a:r>
              <a:rPr lang="en-US" dirty="0" smtClean="0"/>
              <a:t>ilestones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25688"/>
              </p:ext>
            </p:extLst>
          </p:nvPr>
        </p:nvGraphicFramePr>
        <p:xfrm>
          <a:off x="251520" y="1556792"/>
          <a:ext cx="8640960" cy="345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420"/>
                <a:gridCol w="5162132"/>
                <a:gridCol w="1278408"/>
              </a:tblGrid>
              <a:tr h="3604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Delivery Milestone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Date</a:t>
                      </a:r>
                      <a:endParaRPr lang="en-GB" sz="1100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SRS</a:t>
                      </a:r>
                      <a:r>
                        <a:rPr lang="en-GB" sz="1400" baseline="0" dirty="0" smtClean="0"/>
                        <a:t> for Phase 2 Delivery 1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of SRS and SAD documents for CAN-FD, D2A, and SD-ADC software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29</a:t>
                      </a:r>
                      <a:r>
                        <a:rPr lang="en-US" sz="1200" baseline="0" dirty="0" smtClean="0"/>
                        <a:t> Jul 2016</a:t>
                      </a:r>
                      <a:endParaRPr lang="en-US" sz="1200" dirty="0" smtClean="0"/>
                    </a:p>
                  </a:txBody>
                  <a:tcPr/>
                </a:tc>
              </a:tr>
              <a:tr h="4148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 Delivery 1  (P2D1)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of CAN-FD, D2A, and SD-ADC software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31 Aug 2016</a:t>
                      </a:r>
                      <a:endParaRPr lang="en-GB" sz="1200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SRS</a:t>
                      </a:r>
                      <a:r>
                        <a:rPr lang="en-US" sz="1400" baseline="0" dirty="0" smtClean="0"/>
                        <a:t> for Phase 2 Delivery 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of SRS and SAD documents for Ethernet, </a:t>
                      </a:r>
                      <a:r>
                        <a:rPr lang="en-US" sz="1200" baseline="0" dirty="0" err="1" smtClean="0"/>
                        <a:t>FlexRay</a:t>
                      </a:r>
                      <a:r>
                        <a:rPr lang="en-US" sz="1200" baseline="0" dirty="0" smtClean="0"/>
                        <a:t>, and SENT software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 Sep 2016</a:t>
                      </a:r>
                      <a:endParaRPr lang="en-GB" sz="1200" dirty="0"/>
                    </a:p>
                  </a:txBody>
                  <a:tcPr/>
                </a:tc>
              </a:tr>
              <a:tr h="4642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Phase</a:t>
                      </a:r>
                      <a:r>
                        <a:rPr lang="en-GB" sz="1400" baseline="0" dirty="0" smtClean="0"/>
                        <a:t> 2 Delivery 2 (P2D2)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of Ethernet and </a:t>
                      </a:r>
                      <a:r>
                        <a:rPr lang="en-US" sz="1200" baseline="0" dirty="0" err="1" smtClean="0"/>
                        <a:t>FlexRay</a:t>
                      </a:r>
                      <a:r>
                        <a:rPr lang="en-US" sz="1200" baseline="0" dirty="0" smtClean="0"/>
                        <a:t> software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Sep</a:t>
                      </a:r>
                      <a:r>
                        <a:rPr lang="en-US" sz="1200" baseline="0" dirty="0" smtClean="0"/>
                        <a:t> 2016</a:t>
                      </a:r>
                      <a:endParaRPr lang="en-US" sz="1200" dirty="0" smtClean="0"/>
                    </a:p>
                  </a:txBody>
                  <a:tcPr/>
                </a:tc>
              </a:tr>
              <a:tr h="4148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SRS</a:t>
                      </a:r>
                      <a:r>
                        <a:rPr lang="en-US" sz="1400" baseline="0" dirty="0" smtClean="0"/>
                        <a:t> for Phase 2 Delivery 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of SRS and SAD documents for LIN, Multicore, CCD, and RS485 software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 Oct 2016</a:t>
                      </a:r>
                      <a:endParaRPr lang="en-GB" sz="1200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 Delivery 3 (P2D3)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Release</a:t>
                      </a:r>
                      <a:r>
                        <a:rPr lang="en-GB" sz="1200" baseline="0" dirty="0" smtClean="0"/>
                        <a:t> of LIN, Multicore, and CCD software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31 Oct 2016</a:t>
                      </a:r>
                      <a:endParaRPr lang="en-GB" sz="1200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SRS</a:t>
                      </a:r>
                      <a:r>
                        <a:rPr lang="en-US" sz="1400" baseline="0" dirty="0" smtClean="0"/>
                        <a:t> for Phase 2 Delivery 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Release of SRS and SAD for Secondary Safety Microcontroller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11 Nov 2016</a:t>
                      </a:r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 Delivery 4 (P2D4)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of Secondary Safety Microcontroller software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30 Jan 2017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850" y="4278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05981"/>
            <a:ext cx="7259638" cy="314832"/>
          </a:xfrm>
        </p:spPr>
        <p:txBody>
          <a:bodyPr/>
          <a:lstStyle/>
          <a:p>
            <a:r>
              <a:rPr lang="en-US" dirty="0" smtClean="0"/>
              <a:t>Project Team Members and Roles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46217"/>
              </p:ext>
            </p:extLst>
          </p:nvPr>
        </p:nvGraphicFramePr>
        <p:xfrm>
          <a:off x="539552" y="1228540"/>
          <a:ext cx="7992887" cy="484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3980"/>
                <a:gridCol w="5418907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Manager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Ramos Dennis (ETAS/EES3)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Hub</a:t>
                      </a:r>
                      <a:r>
                        <a:rPr lang="en-US" sz="1400" baseline="0" dirty="0" smtClean="0"/>
                        <a:t> Technical Support – ETAS-Ana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to be confirmed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Lead</a:t>
                      </a:r>
                      <a:r>
                        <a:rPr lang="en-US" sz="1400" baseline="0" dirty="0" smtClean="0"/>
                        <a:t>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Phan Thanh Hoang (RBVH/ESS4)</a:t>
                      </a: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Lead - RBVH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Phan Thanh Hoang (RBVH/ESS4)</a:t>
                      </a: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Configuration</a:t>
                      </a:r>
                      <a:r>
                        <a:rPr lang="en-US" sz="1400" baseline="0" dirty="0" smtClean="0"/>
                        <a:t>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Ramos Dennis (ETAS/EES3)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 Integrator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Phan Thanh Hoang (RBVH/ESS4)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to be confirmed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PPQA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Nguyen Thi Cam Van (RBVH/ESS) 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RBVH Developers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Nguyen Hoai Nam (RBVH/ESS4)</a:t>
                      </a:r>
                    </a:p>
                    <a:p>
                      <a:r>
                        <a:rPr lang="en-US" sz="1400" dirty="0" smtClean="0"/>
                        <a:t>Tran Van Truong (RBVH/ESS4)</a:t>
                      </a:r>
                    </a:p>
                    <a:p>
                      <a:r>
                        <a:rPr lang="fr-FR" sz="1400" dirty="0" smtClean="0"/>
                        <a:t>Le Quang Long (RBVH/ESS4)</a:t>
                      </a:r>
                    </a:p>
                    <a:p>
                      <a:r>
                        <a:rPr lang="en-US" sz="1400" i="1" dirty="0" smtClean="0"/>
                        <a:t>to be confirmed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Hycon</a:t>
                      </a:r>
                      <a:r>
                        <a:rPr lang="en-US" sz="1400" baseline="0" dirty="0" smtClean="0"/>
                        <a:t> Point of Contact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Parker Mosman (email: </a:t>
                      </a:r>
                      <a:r>
                        <a:rPr lang="en-US" sz="1400" dirty="0" smtClean="0">
                          <a:hlinkClick r:id="rId2"/>
                        </a:rPr>
                        <a:t>parker.mosman@hyconinc.com</a:t>
                      </a:r>
                      <a:r>
                        <a:rPr lang="en-US" sz="1400" dirty="0" smtClean="0"/>
                        <a:t> )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ISOLAR-A Team Point of Contact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Reckels</a:t>
                      </a:r>
                      <a:r>
                        <a:rPr lang="en-US" sz="1400" dirty="0" smtClean="0"/>
                        <a:t> Bernhard (ETAS-PGA/PRM-E)</a:t>
                      </a: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RBEI EBB Point of Contact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Sushamshushekar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Doddabasappa</a:t>
                      </a:r>
                      <a:r>
                        <a:rPr lang="en-US" sz="1400" dirty="0" smtClean="0"/>
                        <a:t> (RBEI/EBB3)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9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69178"/>
            <a:ext cx="7259638" cy="314832"/>
          </a:xfrm>
        </p:spPr>
        <p:txBody>
          <a:bodyPr/>
          <a:lstStyle/>
          <a:p>
            <a:r>
              <a:rPr lang="en-US" dirty="0" smtClean="0"/>
              <a:t>Milestone Deliverables </a:t>
            </a:r>
            <a:r>
              <a:rPr lang="en-US" sz="1200" b="0" i="1" dirty="0" smtClean="0"/>
              <a:t>(Part 1 of 2 – done from Requirements Phase to Release Phase for                    every work package)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NEXTecu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Project Kick-off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74284"/>
              </p:ext>
            </p:extLst>
          </p:nvPr>
        </p:nvGraphicFramePr>
        <p:xfrm>
          <a:off x="457200" y="1690531"/>
          <a:ext cx="8147248" cy="407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8776"/>
                <a:gridCol w="1152128"/>
                <a:gridCol w="1152128"/>
                <a:gridCol w="1944216"/>
              </a:tblGrid>
              <a:tr h="2925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Delivered to</a:t>
                      </a:r>
                      <a:r>
                        <a:rPr lang="en-US" sz="1600" baseline="0" dirty="0" smtClean="0"/>
                        <a:t> ETAS?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Delivered to TACOM?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Responsible for Delivery</a:t>
                      </a:r>
                      <a:endParaRPr lang="en-US" sz="1600" dirty="0"/>
                    </a:p>
                  </a:txBody>
                  <a:tcPr/>
                </a:tc>
              </a:tr>
              <a:tr h="3958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Updated SRS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359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Updated SAD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MRS</a:t>
                      </a:r>
                      <a:r>
                        <a:rPr lang="en-US" sz="1400" baseline="0" dirty="0" smtClean="0"/>
                        <a:t> and 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Unit</a:t>
                      </a:r>
                      <a:r>
                        <a:rPr lang="en-US" sz="1400" baseline="0" dirty="0" smtClean="0"/>
                        <a:t> Test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r>
                        <a:rPr lang="en-US" sz="1400" baseline="0" dirty="0" smtClean="0"/>
                        <a:t> Code, Configuration, Scripts, and Build Files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 Build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 Notes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Integration Test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Updated User Manual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OSS Scan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</a:t>
                      </a:r>
                      <a:r>
                        <a:rPr lang="en-US" sz="1400" baseline="0" dirty="0" smtClean="0"/>
                        <a:t> Readiness Review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Dev’t</a:t>
                      </a:r>
                      <a:r>
                        <a:rPr lang="en-US" sz="1400" dirty="0" smtClean="0"/>
                        <a:t> Team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2_"/>
          <p:cNvSpPr>
            <a:spLocks noGrp="1"/>
          </p:cNvSpPr>
          <p:nvPr>
            <p:ph type="body" sz="quarter" idx="13"/>
          </p:nvPr>
        </p:nvSpPr>
        <p:spPr>
          <a:xfrm>
            <a:off x="457200" y="5768347"/>
            <a:ext cx="8219256" cy="314832"/>
          </a:xfrm>
        </p:spPr>
        <p:txBody>
          <a:bodyPr/>
          <a:lstStyle/>
          <a:p>
            <a:r>
              <a:rPr lang="en-US" sz="1400" b="0" dirty="0" smtClean="0">
                <a:latin typeface="+mn-lt"/>
              </a:rPr>
              <a:t>*Only Updated SRS and SRD are applicable to SENT and RS485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6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AS_Master">
  <a:themeElements>
    <a:clrScheme name="Benutzerdefiniert 5">
      <a:dk1>
        <a:sysClr val="windowText" lastClr="000000"/>
      </a:dk1>
      <a:lt1>
        <a:sysClr val="window" lastClr="FFFFFF"/>
      </a:lt1>
      <a:dk2>
        <a:srgbClr val="1E539E"/>
      </a:dk2>
      <a:lt2>
        <a:srgbClr val="92A6B9"/>
      </a:lt2>
      <a:accent1>
        <a:srgbClr val="BD0551"/>
      </a:accent1>
      <a:accent2>
        <a:srgbClr val="F9B100"/>
      </a:accent2>
      <a:accent3>
        <a:srgbClr val="009966"/>
      </a:accent3>
      <a:accent4>
        <a:srgbClr val="009EE0"/>
      </a:accent4>
      <a:accent5>
        <a:srgbClr val="1E539E"/>
      </a:accent5>
      <a:accent6>
        <a:srgbClr val="6B8298"/>
      </a:accent6>
      <a:hlink>
        <a:srgbClr val="BD0551"/>
      </a:hlink>
      <a:folHlink>
        <a:srgbClr val="BD055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1486</Words>
  <Application>Microsoft Office PowerPoint</Application>
  <PresentationFormat>On-screen Show (4:3)</PresentationFormat>
  <Paragraphs>353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ETAS_Master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Ziolkowska Zuzanna (ETAS/QMM)</dc:creator>
  <cp:lastModifiedBy>Thien Nguyen</cp:lastModifiedBy>
  <cp:revision>58</cp:revision>
  <dcterms:created xsi:type="dcterms:W3CDTF">2014-05-08T09:21:50Z</dcterms:created>
  <dcterms:modified xsi:type="dcterms:W3CDTF">2018-06-08T01:57:06Z</dcterms:modified>
</cp:coreProperties>
</file>