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4" r:id="rId5"/>
    <p:sldId id="259" r:id="rId6"/>
    <p:sldId id="261" r:id="rId7"/>
    <p:sldId id="265" r:id="rId8"/>
    <p:sldId id="260" r:id="rId9"/>
    <p:sldId id="267" r:id="rId10"/>
    <p:sldId id="262" r:id="rId11"/>
    <p:sldId id="26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6F39BC-A106-6646-82AA-AE72D0D4886B}" v="3" dt="2023-12-11T19:39:08.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54"/>
    <p:restoredTop sz="81649"/>
  </p:normalViewPr>
  <p:slideViewPr>
    <p:cSldViewPr snapToGrid="0">
      <p:cViewPr varScale="1">
        <p:scale>
          <a:sx n="89" d="100"/>
          <a:sy n="89"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C1EBFB-C0A3-4EA0-97B1-BAAF20D884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316282D-CA44-46AC-901F-7A234D0D9537}">
      <dgm:prSet/>
      <dgm:spPr/>
      <dgm:t>
        <a:bodyPr/>
        <a:lstStyle/>
        <a:p>
          <a:r>
            <a:rPr lang="en-US"/>
            <a:t>PMH: Hypothyroid, CKD from lithium use, asthma, glaucoma, arthritis, hypertension, hyperlipidemia, bipolar. (no pertinent surgical hx). </a:t>
          </a:r>
        </a:p>
      </dgm:t>
    </dgm:pt>
    <dgm:pt modelId="{73731F30-66CE-4FF2-A1D6-778A85B48DEF}" type="parTrans" cxnId="{44ED7880-8F5A-4AD5-AE4D-A6A2AF3DABA2}">
      <dgm:prSet/>
      <dgm:spPr/>
      <dgm:t>
        <a:bodyPr/>
        <a:lstStyle/>
        <a:p>
          <a:endParaRPr lang="en-US"/>
        </a:p>
      </dgm:t>
    </dgm:pt>
    <dgm:pt modelId="{AB7E1023-E4AF-453D-9C03-488E1640FA67}" type="sibTrans" cxnId="{44ED7880-8F5A-4AD5-AE4D-A6A2AF3DABA2}">
      <dgm:prSet/>
      <dgm:spPr/>
      <dgm:t>
        <a:bodyPr/>
        <a:lstStyle/>
        <a:p>
          <a:endParaRPr lang="en-US"/>
        </a:p>
      </dgm:t>
    </dgm:pt>
    <dgm:pt modelId="{3E95492E-BA52-4666-B166-5C805014F200}">
      <dgm:prSet/>
      <dgm:spPr/>
      <dgm:t>
        <a:bodyPr/>
        <a:lstStyle/>
        <a:p>
          <a:r>
            <a:rPr lang="en-US"/>
            <a:t>SH:Tobacco: Quit May 2019, 40 yr hx.  Does not use chewing tobacco.</a:t>
          </a:r>
        </a:p>
      </dgm:t>
    </dgm:pt>
    <dgm:pt modelId="{447EE288-A7A1-48E5-8698-48A2FEB6D85E}" type="parTrans" cxnId="{4F428F9A-47D4-4A96-A575-E997E7DC803C}">
      <dgm:prSet/>
      <dgm:spPr/>
      <dgm:t>
        <a:bodyPr/>
        <a:lstStyle/>
        <a:p>
          <a:endParaRPr lang="en-US"/>
        </a:p>
      </dgm:t>
    </dgm:pt>
    <dgm:pt modelId="{6CBBAFBD-81EC-4838-BC63-30F44FFB3D12}" type="sibTrans" cxnId="{4F428F9A-47D4-4A96-A575-E997E7DC803C}">
      <dgm:prSet/>
      <dgm:spPr/>
      <dgm:t>
        <a:bodyPr/>
        <a:lstStyle/>
        <a:p>
          <a:endParaRPr lang="en-US"/>
        </a:p>
      </dgm:t>
    </dgm:pt>
    <dgm:pt modelId="{3BC0628F-201A-43CE-A6C9-A7DB27E9F93A}">
      <dgm:prSet/>
      <dgm:spPr/>
      <dgm:t>
        <a:bodyPr/>
        <a:lstStyle/>
        <a:p>
          <a:r>
            <a:rPr lang="en-US"/>
            <a:t>EtOH: None</a:t>
          </a:r>
        </a:p>
      </dgm:t>
    </dgm:pt>
    <dgm:pt modelId="{4EFCCCA7-AA1C-409D-A8D1-C9B72416E2EF}" type="parTrans" cxnId="{8E691DAF-78C7-4ACA-8C18-4571321B5C00}">
      <dgm:prSet/>
      <dgm:spPr/>
      <dgm:t>
        <a:bodyPr/>
        <a:lstStyle/>
        <a:p>
          <a:endParaRPr lang="en-US"/>
        </a:p>
      </dgm:t>
    </dgm:pt>
    <dgm:pt modelId="{4E82E637-1A69-49DF-9B09-CDA65703BA3B}" type="sibTrans" cxnId="{8E691DAF-78C7-4ACA-8C18-4571321B5C00}">
      <dgm:prSet/>
      <dgm:spPr/>
      <dgm:t>
        <a:bodyPr/>
        <a:lstStyle/>
        <a:p>
          <a:endParaRPr lang="en-US"/>
        </a:p>
      </dgm:t>
    </dgm:pt>
    <dgm:pt modelId="{BC3C07A6-2DBC-4B4E-9B5B-D973F1AC209F}">
      <dgm:prSet/>
      <dgm:spPr/>
      <dgm:t>
        <a:bodyPr/>
        <a:lstStyle/>
        <a:p>
          <a:r>
            <a:rPr lang="en-US"/>
            <a:t>Rec. drugs: Medical marijuana, vape or smoke, daily.  Uses for neck and shoulder pain and sleep aid.</a:t>
          </a:r>
        </a:p>
      </dgm:t>
    </dgm:pt>
    <dgm:pt modelId="{BCEF6661-FFA0-428F-A3C7-9B7A1455BFCF}" type="parTrans" cxnId="{91A8BCBF-8D57-44BE-8F0F-A39E22BF17D2}">
      <dgm:prSet/>
      <dgm:spPr/>
      <dgm:t>
        <a:bodyPr/>
        <a:lstStyle/>
        <a:p>
          <a:endParaRPr lang="en-US"/>
        </a:p>
      </dgm:t>
    </dgm:pt>
    <dgm:pt modelId="{8BADEB66-AB95-4B6E-8AA8-1052BC76079D}" type="sibTrans" cxnId="{91A8BCBF-8D57-44BE-8F0F-A39E22BF17D2}">
      <dgm:prSet/>
      <dgm:spPr/>
      <dgm:t>
        <a:bodyPr/>
        <a:lstStyle/>
        <a:p>
          <a:endParaRPr lang="en-US"/>
        </a:p>
      </dgm:t>
    </dgm:pt>
    <dgm:pt modelId="{AB372DCF-FD8A-46A1-8FDF-62F816E6BAC4}">
      <dgm:prSet/>
      <dgm:spPr/>
      <dgm:t>
        <a:bodyPr/>
        <a:lstStyle/>
        <a:p>
          <a:r>
            <a:rPr lang="en-US"/>
            <a:t>Exercise, not regular.</a:t>
          </a:r>
        </a:p>
      </dgm:t>
    </dgm:pt>
    <dgm:pt modelId="{E8CDF0DF-5898-4332-91A1-22A058EDE320}" type="parTrans" cxnId="{800F781E-FE93-42BB-8AF4-B275DF165E77}">
      <dgm:prSet/>
      <dgm:spPr/>
      <dgm:t>
        <a:bodyPr/>
        <a:lstStyle/>
        <a:p>
          <a:endParaRPr lang="en-US"/>
        </a:p>
      </dgm:t>
    </dgm:pt>
    <dgm:pt modelId="{EA61BDA0-10A6-4982-82F6-E1AF843B8C5E}" type="sibTrans" cxnId="{800F781E-FE93-42BB-8AF4-B275DF165E77}">
      <dgm:prSet/>
      <dgm:spPr/>
      <dgm:t>
        <a:bodyPr/>
        <a:lstStyle/>
        <a:p>
          <a:endParaRPr lang="en-US"/>
        </a:p>
      </dgm:t>
    </dgm:pt>
    <dgm:pt modelId="{FB13AE94-DBA3-40D4-9C26-803359DBF572}">
      <dgm:prSet/>
      <dgm:spPr/>
      <dgm:t>
        <a:bodyPr/>
        <a:lstStyle/>
        <a:p>
          <a:r>
            <a:rPr lang="en-US"/>
            <a:t>Family history: Stroke, epilepsy, arthritis, hypertension</a:t>
          </a:r>
        </a:p>
      </dgm:t>
    </dgm:pt>
    <dgm:pt modelId="{A981CECA-0128-4FB6-9D8B-645015146C7F}" type="parTrans" cxnId="{09F2700F-33EC-446B-AE2A-1A7023A33F9B}">
      <dgm:prSet/>
      <dgm:spPr/>
      <dgm:t>
        <a:bodyPr/>
        <a:lstStyle/>
        <a:p>
          <a:endParaRPr lang="en-US"/>
        </a:p>
      </dgm:t>
    </dgm:pt>
    <dgm:pt modelId="{2F72D705-2D40-4400-B981-34DCFC40CD9F}" type="sibTrans" cxnId="{09F2700F-33EC-446B-AE2A-1A7023A33F9B}">
      <dgm:prSet/>
      <dgm:spPr/>
      <dgm:t>
        <a:bodyPr/>
        <a:lstStyle/>
        <a:p>
          <a:endParaRPr lang="en-US"/>
        </a:p>
      </dgm:t>
    </dgm:pt>
    <dgm:pt modelId="{AE6E61CD-1606-4B22-97D3-D3A2D8D1363B}">
      <dgm:prSet/>
      <dgm:spPr/>
      <dgm:t>
        <a:bodyPr/>
        <a:lstStyle/>
        <a:p>
          <a:r>
            <a:rPr lang="en-US"/>
            <a:t>Allergies: No known drug allergies, no known allergies</a:t>
          </a:r>
        </a:p>
      </dgm:t>
    </dgm:pt>
    <dgm:pt modelId="{48F2E473-12B6-425A-B514-52E3E45EE53B}" type="parTrans" cxnId="{4A5FA4A9-55A1-4E0D-BE1B-41EA22D7CEEE}">
      <dgm:prSet/>
      <dgm:spPr/>
      <dgm:t>
        <a:bodyPr/>
        <a:lstStyle/>
        <a:p>
          <a:endParaRPr lang="en-US"/>
        </a:p>
      </dgm:t>
    </dgm:pt>
    <dgm:pt modelId="{4D6BDC15-3C3C-4CEF-AC5B-CAA7C0B158BF}" type="sibTrans" cxnId="{4A5FA4A9-55A1-4E0D-BE1B-41EA22D7CEEE}">
      <dgm:prSet/>
      <dgm:spPr/>
      <dgm:t>
        <a:bodyPr/>
        <a:lstStyle/>
        <a:p>
          <a:endParaRPr lang="en-US"/>
        </a:p>
      </dgm:t>
    </dgm:pt>
    <dgm:pt modelId="{B3D57D4F-82CF-4140-801F-249E393B2C8C}">
      <dgm:prSet/>
      <dgm:spPr/>
      <dgm:t>
        <a:bodyPr/>
        <a:lstStyle/>
        <a:p>
          <a:r>
            <a:rPr lang="en-US"/>
            <a:t>Medications: amlodipine 10mg, atorvastatin 20mg, buspirone 15mg, chlorthalidone 25mg, Lamictal 500mg, levothyroxine 150mcg, Seroquel 50mg PRN</a:t>
          </a:r>
        </a:p>
      </dgm:t>
    </dgm:pt>
    <dgm:pt modelId="{B3972A8B-940F-4DD9-A95B-C5B03DD4ECDA}" type="parTrans" cxnId="{5E1AD589-A441-482E-B585-4EDEED990296}">
      <dgm:prSet/>
      <dgm:spPr/>
      <dgm:t>
        <a:bodyPr/>
        <a:lstStyle/>
        <a:p>
          <a:endParaRPr lang="en-US"/>
        </a:p>
      </dgm:t>
    </dgm:pt>
    <dgm:pt modelId="{F77FC114-EF1F-4243-842F-F9957AD39E9A}" type="sibTrans" cxnId="{5E1AD589-A441-482E-B585-4EDEED990296}">
      <dgm:prSet/>
      <dgm:spPr/>
      <dgm:t>
        <a:bodyPr/>
        <a:lstStyle/>
        <a:p>
          <a:endParaRPr lang="en-US"/>
        </a:p>
      </dgm:t>
    </dgm:pt>
    <dgm:pt modelId="{7F92337D-F270-4954-B642-E8C4E19910EC}" type="pres">
      <dgm:prSet presAssocID="{8DC1EBFB-C0A3-4EA0-97B1-BAAF20D884C5}" presName="root" presStyleCnt="0">
        <dgm:presLayoutVars>
          <dgm:dir/>
          <dgm:resizeHandles val="exact"/>
        </dgm:presLayoutVars>
      </dgm:prSet>
      <dgm:spPr/>
    </dgm:pt>
    <dgm:pt modelId="{15421D49-B7E7-403E-8239-9321427793B9}" type="pres">
      <dgm:prSet presAssocID="{D316282D-CA44-46AC-901F-7A234D0D9537}" presName="compNode" presStyleCnt="0"/>
      <dgm:spPr/>
    </dgm:pt>
    <dgm:pt modelId="{4A4A2646-2DE3-4BD7-AB6A-40FCB5442A75}" type="pres">
      <dgm:prSet presAssocID="{D316282D-CA44-46AC-901F-7A234D0D9537}" presName="bgRect" presStyleLbl="bgShp" presStyleIdx="0" presStyleCnt="8"/>
      <dgm:spPr/>
    </dgm:pt>
    <dgm:pt modelId="{8FE81466-51E8-4174-9741-4B1C359EF246}" type="pres">
      <dgm:prSet presAssocID="{D316282D-CA44-46AC-901F-7A234D0D9537}"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dney"/>
        </a:ext>
      </dgm:extLst>
    </dgm:pt>
    <dgm:pt modelId="{BC5ED5D5-6405-4986-9708-041C83221949}" type="pres">
      <dgm:prSet presAssocID="{D316282D-CA44-46AC-901F-7A234D0D9537}" presName="spaceRect" presStyleCnt="0"/>
      <dgm:spPr/>
    </dgm:pt>
    <dgm:pt modelId="{55408EF6-6CCA-45DC-A06C-ED19A1595865}" type="pres">
      <dgm:prSet presAssocID="{D316282D-CA44-46AC-901F-7A234D0D9537}" presName="parTx" presStyleLbl="revTx" presStyleIdx="0" presStyleCnt="8">
        <dgm:presLayoutVars>
          <dgm:chMax val="0"/>
          <dgm:chPref val="0"/>
        </dgm:presLayoutVars>
      </dgm:prSet>
      <dgm:spPr/>
    </dgm:pt>
    <dgm:pt modelId="{D5E1AB30-55F1-4B47-BBBB-E33DA040AF55}" type="pres">
      <dgm:prSet presAssocID="{AB7E1023-E4AF-453D-9C03-488E1640FA67}" presName="sibTrans" presStyleCnt="0"/>
      <dgm:spPr/>
    </dgm:pt>
    <dgm:pt modelId="{F682BCCD-50E5-45FA-A2B0-E0BD469A4AE9}" type="pres">
      <dgm:prSet presAssocID="{3E95492E-BA52-4666-B166-5C805014F200}" presName="compNode" presStyleCnt="0"/>
      <dgm:spPr/>
    </dgm:pt>
    <dgm:pt modelId="{2095EE64-0677-4345-80E6-751AE1BB66A2}" type="pres">
      <dgm:prSet presAssocID="{3E95492E-BA52-4666-B166-5C805014F200}" presName="bgRect" presStyleLbl="bgShp" presStyleIdx="1" presStyleCnt="8"/>
      <dgm:spPr/>
    </dgm:pt>
    <dgm:pt modelId="{CDFC009E-F3FE-40A6-9351-6759374A00D4}" type="pres">
      <dgm:prSet presAssocID="{3E95492E-BA52-4666-B166-5C805014F200}"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o Smoking"/>
        </a:ext>
      </dgm:extLst>
    </dgm:pt>
    <dgm:pt modelId="{421E1A95-C328-4550-B6FD-EEBCFB8D06A7}" type="pres">
      <dgm:prSet presAssocID="{3E95492E-BA52-4666-B166-5C805014F200}" presName="spaceRect" presStyleCnt="0"/>
      <dgm:spPr/>
    </dgm:pt>
    <dgm:pt modelId="{928896F9-693F-4B3F-917C-8B0313916A34}" type="pres">
      <dgm:prSet presAssocID="{3E95492E-BA52-4666-B166-5C805014F200}" presName="parTx" presStyleLbl="revTx" presStyleIdx="1" presStyleCnt="8">
        <dgm:presLayoutVars>
          <dgm:chMax val="0"/>
          <dgm:chPref val="0"/>
        </dgm:presLayoutVars>
      </dgm:prSet>
      <dgm:spPr/>
    </dgm:pt>
    <dgm:pt modelId="{7B60DF69-5C89-4D67-91C4-5D1199DEC21E}" type="pres">
      <dgm:prSet presAssocID="{6CBBAFBD-81EC-4838-BC63-30F44FFB3D12}" presName="sibTrans" presStyleCnt="0"/>
      <dgm:spPr/>
    </dgm:pt>
    <dgm:pt modelId="{E70A7FC9-8B44-4FE4-9A8D-7825B60587C1}" type="pres">
      <dgm:prSet presAssocID="{3BC0628F-201A-43CE-A6C9-A7DB27E9F93A}" presName="compNode" presStyleCnt="0"/>
      <dgm:spPr/>
    </dgm:pt>
    <dgm:pt modelId="{192D908E-5DCC-458B-885A-CE089F88908A}" type="pres">
      <dgm:prSet presAssocID="{3BC0628F-201A-43CE-A6C9-A7DB27E9F93A}" presName="bgRect" presStyleLbl="bgShp" presStyleIdx="2" presStyleCnt="8"/>
      <dgm:spPr/>
    </dgm:pt>
    <dgm:pt modelId="{FA8FBA5C-3379-4AF6-867C-A125AB831024}" type="pres">
      <dgm:prSet presAssocID="{3BC0628F-201A-43CE-A6C9-A7DB27E9F93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lamation Mark"/>
        </a:ext>
      </dgm:extLst>
    </dgm:pt>
    <dgm:pt modelId="{710D8F3F-CAA2-455A-A3A7-0FA9998F50D4}" type="pres">
      <dgm:prSet presAssocID="{3BC0628F-201A-43CE-A6C9-A7DB27E9F93A}" presName="spaceRect" presStyleCnt="0"/>
      <dgm:spPr/>
    </dgm:pt>
    <dgm:pt modelId="{AE1AA4D3-B605-4AD4-B19B-2E293915F056}" type="pres">
      <dgm:prSet presAssocID="{3BC0628F-201A-43CE-A6C9-A7DB27E9F93A}" presName="parTx" presStyleLbl="revTx" presStyleIdx="2" presStyleCnt="8">
        <dgm:presLayoutVars>
          <dgm:chMax val="0"/>
          <dgm:chPref val="0"/>
        </dgm:presLayoutVars>
      </dgm:prSet>
      <dgm:spPr/>
    </dgm:pt>
    <dgm:pt modelId="{F34FA104-AC18-4D73-8712-34170A7D441D}" type="pres">
      <dgm:prSet presAssocID="{4E82E637-1A69-49DF-9B09-CDA65703BA3B}" presName="sibTrans" presStyleCnt="0"/>
      <dgm:spPr/>
    </dgm:pt>
    <dgm:pt modelId="{271C04EE-F167-4886-AB04-5E50B2CBE552}" type="pres">
      <dgm:prSet presAssocID="{BC3C07A6-2DBC-4B4E-9B5B-D973F1AC209F}" presName="compNode" presStyleCnt="0"/>
      <dgm:spPr/>
    </dgm:pt>
    <dgm:pt modelId="{7CCD1C7A-CEA0-4B6A-9D80-EDDC73C016A8}" type="pres">
      <dgm:prSet presAssocID="{BC3C07A6-2DBC-4B4E-9B5B-D973F1AC209F}" presName="bgRect" presStyleLbl="bgShp" presStyleIdx="3" presStyleCnt="8"/>
      <dgm:spPr/>
    </dgm:pt>
    <dgm:pt modelId="{5C75F363-75ED-4263-803C-18258A42B420}" type="pres">
      <dgm:prSet presAssocID="{BC3C07A6-2DBC-4B4E-9B5B-D973F1AC209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D544D3E3-9DF9-462B-9394-A52723A888F5}" type="pres">
      <dgm:prSet presAssocID="{BC3C07A6-2DBC-4B4E-9B5B-D973F1AC209F}" presName="spaceRect" presStyleCnt="0"/>
      <dgm:spPr/>
    </dgm:pt>
    <dgm:pt modelId="{6F68CD85-A291-4C46-8292-47BADADB3229}" type="pres">
      <dgm:prSet presAssocID="{BC3C07A6-2DBC-4B4E-9B5B-D973F1AC209F}" presName="parTx" presStyleLbl="revTx" presStyleIdx="3" presStyleCnt="8">
        <dgm:presLayoutVars>
          <dgm:chMax val="0"/>
          <dgm:chPref val="0"/>
        </dgm:presLayoutVars>
      </dgm:prSet>
      <dgm:spPr/>
    </dgm:pt>
    <dgm:pt modelId="{69403878-68C7-4126-8EAD-0FB7706106E2}" type="pres">
      <dgm:prSet presAssocID="{8BADEB66-AB95-4B6E-8AA8-1052BC76079D}" presName="sibTrans" presStyleCnt="0"/>
      <dgm:spPr/>
    </dgm:pt>
    <dgm:pt modelId="{C8839E9A-1531-411F-9D13-18DED903E57C}" type="pres">
      <dgm:prSet presAssocID="{AB372DCF-FD8A-46A1-8FDF-62F816E6BAC4}" presName="compNode" presStyleCnt="0"/>
      <dgm:spPr/>
    </dgm:pt>
    <dgm:pt modelId="{3F7F8026-7E8A-44F1-81E9-9EA09B38C5D0}" type="pres">
      <dgm:prSet presAssocID="{AB372DCF-FD8A-46A1-8FDF-62F816E6BAC4}" presName="bgRect" presStyleLbl="bgShp" presStyleIdx="4" presStyleCnt="8"/>
      <dgm:spPr/>
    </dgm:pt>
    <dgm:pt modelId="{92F423E6-73DC-492F-AC93-DA60DD3C3515}" type="pres">
      <dgm:prSet presAssocID="{AB372DCF-FD8A-46A1-8FDF-62F816E6BAC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un"/>
        </a:ext>
      </dgm:extLst>
    </dgm:pt>
    <dgm:pt modelId="{9934FF2E-A1E9-4F9D-AB86-5DC84D6E6749}" type="pres">
      <dgm:prSet presAssocID="{AB372DCF-FD8A-46A1-8FDF-62F816E6BAC4}" presName="spaceRect" presStyleCnt="0"/>
      <dgm:spPr/>
    </dgm:pt>
    <dgm:pt modelId="{066FC3C8-B625-419A-951E-6E23C1BA849A}" type="pres">
      <dgm:prSet presAssocID="{AB372DCF-FD8A-46A1-8FDF-62F816E6BAC4}" presName="parTx" presStyleLbl="revTx" presStyleIdx="4" presStyleCnt="8">
        <dgm:presLayoutVars>
          <dgm:chMax val="0"/>
          <dgm:chPref val="0"/>
        </dgm:presLayoutVars>
      </dgm:prSet>
      <dgm:spPr/>
    </dgm:pt>
    <dgm:pt modelId="{FDC44EC2-B009-43B1-B9B6-B20918C8959C}" type="pres">
      <dgm:prSet presAssocID="{EA61BDA0-10A6-4982-82F6-E1AF843B8C5E}" presName="sibTrans" presStyleCnt="0"/>
      <dgm:spPr/>
    </dgm:pt>
    <dgm:pt modelId="{5B9E023C-D9AF-4AE3-8704-A6F091CA6BEF}" type="pres">
      <dgm:prSet presAssocID="{FB13AE94-DBA3-40D4-9C26-803359DBF572}" presName="compNode" presStyleCnt="0"/>
      <dgm:spPr/>
    </dgm:pt>
    <dgm:pt modelId="{648C969A-75DC-4F53-9442-EE44C5585C1B}" type="pres">
      <dgm:prSet presAssocID="{FB13AE94-DBA3-40D4-9C26-803359DBF572}" presName="bgRect" presStyleLbl="bgShp" presStyleIdx="5" presStyleCnt="8"/>
      <dgm:spPr/>
    </dgm:pt>
    <dgm:pt modelId="{D83BA2F1-D105-40A5-9280-BF91C3D2A129}" type="pres">
      <dgm:prSet presAssocID="{FB13AE94-DBA3-40D4-9C26-803359DBF57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rain"/>
        </a:ext>
      </dgm:extLst>
    </dgm:pt>
    <dgm:pt modelId="{B3596D6C-3D30-4E31-8304-083394F4660D}" type="pres">
      <dgm:prSet presAssocID="{FB13AE94-DBA3-40D4-9C26-803359DBF572}" presName="spaceRect" presStyleCnt="0"/>
      <dgm:spPr/>
    </dgm:pt>
    <dgm:pt modelId="{E806EF2C-46AC-4978-8CF2-147A037F2E62}" type="pres">
      <dgm:prSet presAssocID="{FB13AE94-DBA3-40D4-9C26-803359DBF572}" presName="parTx" presStyleLbl="revTx" presStyleIdx="5" presStyleCnt="8">
        <dgm:presLayoutVars>
          <dgm:chMax val="0"/>
          <dgm:chPref val="0"/>
        </dgm:presLayoutVars>
      </dgm:prSet>
      <dgm:spPr/>
    </dgm:pt>
    <dgm:pt modelId="{41B756ED-A486-4DD8-B663-E73D832E2539}" type="pres">
      <dgm:prSet presAssocID="{2F72D705-2D40-4400-B981-34DCFC40CD9F}" presName="sibTrans" presStyleCnt="0"/>
      <dgm:spPr/>
    </dgm:pt>
    <dgm:pt modelId="{19513654-F244-47C2-A12F-3FA29190198F}" type="pres">
      <dgm:prSet presAssocID="{AE6E61CD-1606-4B22-97D3-D3A2D8D1363B}" presName="compNode" presStyleCnt="0"/>
      <dgm:spPr/>
    </dgm:pt>
    <dgm:pt modelId="{2ED1F6C1-22AF-4925-BD3E-0B73CDD0EB3E}" type="pres">
      <dgm:prSet presAssocID="{AE6E61CD-1606-4B22-97D3-D3A2D8D1363B}" presName="bgRect" presStyleLbl="bgShp" presStyleIdx="6" presStyleCnt="8"/>
      <dgm:spPr/>
    </dgm:pt>
    <dgm:pt modelId="{F34BBBAC-450E-4251-998B-4AB6BC387680}" type="pres">
      <dgm:prSet presAssocID="{AE6E61CD-1606-4B22-97D3-D3A2D8D1363B}"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tethoscope"/>
        </a:ext>
      </dgm:extLst>
    </dgm:pt>
    <dgm:pt modelId="{4C02BE90-63A1-4796-9612-3053B8E94584}" type="pres">
      <dgm:prSet presAssocID="{AE6E61CD-1606-4B22-97D3-D3A2D8D1363B}" presName="spaceRect" presStyleCnt="0"/>
      <dgm:spPr/>
    </dgm:pt>
    <dgm:pt modelId="{E896DF3E-ACED-488F-826B-CABD6122DA2D}" type="pres">
      <dgm:prSet presAssocID="{AE6E61CD-1606-4B22-97D3-D3A2D8D1363B}" presName="parTx" presStyleLbl="revTx" presStyleIdx="6" presStyleCnt="8">
        <dgm:presLayoutVars>
          <dgm:chMax val="0"/>
          <dgm:chPref val="0"/>
        </dgm:presLayoutVars>
      </dgm:prSet>
      <dgm:spPr/>
    </dgm:pt>
    <dgm:pt modelId="{1F4D6BA8-9E03-4DB1-8ECF-3297EB6239D8}" type="pres">
      <dgm:prSet presAssocID="{4D6BDC15-3C3C-4CEF-AC5B-CAA7C0B158BF}" presName="sibTrans" presStyleCnt="0"/>
      <dgm:spPr/>
    </dgm:pt>
    <dgm:pt modelId="{0CA44D9C-6FEE-412E-B858-19948424DF20}" type="pres">
      <dgm:prSet presAssocID="{B3D57D4F-82CF-4140-801F-249E393B2C8C}" presName="compNode" presStyleCnt="0"/>
      <dgm:spPr/>
    </dgm:pt>
    <dgm:pt modelId="{6A039CA4-36BC-4937-A08C-26B032780F4C}" type="pres">
      <dgm:prSet presAssocID="{B3D57D4F-82CF-4140-801F-249E393B2C8C}" presName="bgRect" presStyleLbl="bgShp" presStyleIdx="7" presStyleCnt="8"/>
      <dgm:spPr/>
    </dgm:pt>
    <dgm:pt modelId="{A5AFA545-053D-43C3-B646-8E7012EB4D8C}" type="pres">
      <dgm:prSet presAssocID="{B3D57D4F-82CF-4140-801F-249E393B2C8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Medicine"/>
        </a:ext>
      </dgm:extLst>
    </dgm:pt>
    <dgm:pt modelId="{4BD50FE9-A0FF-42B4-885D-9ACCD7A1F77D}" type="pres">
      <dgm:prSet presAssocID="{B3D57D4F-82CF-4140-801F-249E393B2C8C}" presName="spaceRect" presStyleCnt="0"/>
      <dgm:spPr/>
    </dgm:pt>
    <dgm:pt modelId="{F1185ED5-275B-49CE-9C27-01745F40415E}" type="pres">
      <dgm:prSet presAssocID="{B3D57D4F-82CF-4140-801F-249E393B2C8C}" presName="parTx" presStyleLbl="revTx" presStyleIdx="7" presStyleCnt="8">
        <dgm:presLayoutVars>
          <dgm:chMax val="0"/>
          <dgm:chPref val="0"/>
        </dgm:presLayoutVars>
      </dgm:prSet>
      <dgm:spPr/>
    </dgm:pt>
  </dgm:ptLst>
  <dgm:cxnLst>
    <dgm:cxn modelId="{712EC902-8A28-4422-B0DB-F85985108370}" type="presOf" srcId="{AE6E61CD-1606-4B22-97D3-D3A2D8D1363B}" destId="{E896DF3E-ACED-488F-826B-CABD6122DA2D}" srcOrd="0" destOrd="0" presId="urn:microsoft.com/office/officeart/2018/2/layout/IconVerticalSolidList"/>
    <dgm:cxn modelId="{3BBBED0E-FF61-4923-A2B9-6C398B63B335}" type="presOf" srcId="{FB13AE94-DBA3-40D4-9C26-803359DBF572}" destId="{E806EF2C-46AC-4978-8CF2-147A037F2E62}" srcOrd="0" destOrd="0" presId="urn:microsoft.com/office/officeart/2018/2/layout/IconVerticalSolidList"/>
    <dgm:cxn modelId="{09F2700F-33EC-446B-AE2A-1A7023A33F9B}" srcId="{8DC1EBFB-C0A3-4EA0-97B1-BAAF20D884C5}" destId="{FB13AE94-DBA3-40D4-9C26-803359DBF572}" srcOrd="5" destOrd="0" parTransId="{A981CECA-0128-4FB6-9D8B-645015146C7F}" sibTransId="{2F72D705-2D40-4400-B981-34DCFC40CD9F}"/>
    <dgm:cxn modelId="{2A2CDD1A-D77B-4A68-90F3-B0F0499B0B8C}" type="presOf" srcId="{AB372DCF-FD8A-46A1-8FDF-62F816E6BAC4}" destId="{066FC3C8-B625-419A-951E-6E23C1BA849A}" srcOrd="0" destOrd="0" presId="urn:microsoft.com/office/officeart/2018/2/layout/IconVerticalSolidList"/>
    <dgm:cxn modelId="{800F781E-FE93-42BB-8AF4-B275DF165E77}" srcId="{8DC1EBFB-C0A3-4EA0-97B1-BAAF20D884C5}" destId="{AB372DCF-FD8A-46A1-8FDF-62F816E6BAC4}" srcOrd="4" destOrd="0" parTransId="{E8CDF0DF-5898-4332-91A1-22A058EDE320}" sibTransId="{EA61BDA0-10A6-4982-82F6-E1AF843B8C5E}"/>
    <dgm:cxn modelId="{0A1C4D28-A379-4FFF-BE16-7B28CE291D6A}" type="presOf" srcId="{D316282D-CA44-46AC-901F-7A234D0D9537}" destId="{55408EF6-6CCA-45DC-A06C-ED19A1595865}" srcOrd="0" destOrd="0" presId="urn:microsoft.com/office/officeart/2018/2/layout/IconVerticalSolidList"/>
    <dgm:cxn modelId="{0ECF9B38-1F63-46C8-B8CC-A13A522C71BF}" type="presOf" srcId="{3BC0628F-201A-43CE-A6C9-A7DB27E9F93A}" destId="{AE1AA4D3-B605-4AD4-B19B-2E293915F056}" srcOrd="0" destOrd="0" presId="urn:microsoft.com/office/officeart/2018/2/layout/IconVerticalSolidList"/>
    <dgm:cxn modelId="{B65B543F-55A7-4DE7-A6A6-DEC2D8A88703}" type="presOf" srcId="{BC3C07A6-2DBC-4B4E-9B5B-D973F1AC209F}" destId="{6F68CD85-A291-4C46-8292-47BADADB3229}" srcOrd="0" destOrd="0" presId="urn:microsoft.com/office/officeart/2018/2/layout/IconVerticalSolidList"/>
    <dgm:cxn modelId="{44ED7880-8F5A-4AD5-AE4D-A6A2AF3DABA2}" srcId="{8DC1EBFB-C0A3-4EA0-97B1-BAAF20D884C5}" destId="{D316282D-CA44-46AC-901F-7A234D0D9537}" srcOrd="0" destOrd="0" parTransId="{73731F30-66CE-4FF2-A1D6-778A85B48DEF}" sibTransId="{AB7E1023-E4AF-453D-9C03-488E1640FA67}"/>
    <dgm:cxn modelId="{5E1AD589-A441-482E-B585-4EDEED990296}" srcId="{8DC1EBFB-C0A3-4EA0-97B1-BAAF20D884C5}" destId="{B3D57D4F-82CF-4140-801F-249E393B2C8C}" srcOrd="7" destOrd="0" parTransId="{B3972A8B-940F-4DD9-A95B-C5B03DD4ECDA}" sibTransId="{F77FC114-EF1F-4243-842F-F9957AD39E9A}"/>
    <dgm:cxn modelId="{4F428F9A-47D4-4A96-A575-E997E7DC803C}" srcId="{8DC1EBFB-C0A3-4EA0-97B1-BAAF20D884C5}" destId="{3E95492E-BA52-4666-B166-5C805014F200}" srcOrd="1" destOrd="0" parTransId="{447EE288-A7A1-48E5-8698-48A2FEB6D85E}" sibTransId="{6CBBAFBD-81EC-4838-BC63-30F44FFB3D12}"/>
    <dgm:cxn modelId="{4A5FA4A9-55A1-4E0D-BE1B-41EA22D7CEEE}" srcId="{8DC1EBFB-C0A3-4EA0-97B1-BAAF20D884C5}" destId="{AE6E61CD-1606-4B22-97D3-D3A2D8D1363B}" srcOrd="6" destOrd="0" parTransId="{48F2E473-12B6-425A-B514-52E3E45EE53B}" sibTransId="{4D6BDC15-3C3C-4CEF-AC5B-CAA7C0B158BF}"/>
    <dgm:cxn modelId="{8E691DAF-78C7-4ACA-8C18-4571321B5C00}" srcId="{8DC1EBFB-C0A3-4EA0-97B1-BAAF20D884C5}" destId="{3BC0628F-201A-43CE-A6C9-A7DB27E9F93A}" srcOrd="2" destOrd="0" parTransId="{4EFCCCA7-AA1C-409D-A8D1-C9B72416E2EF}" sibTransId="{4E82E637-1A69-49DF-9B09-CDA65703BA3B}"/>
    <dgm:cxn modelId="{6D329DBE-00E9-4F59-B8A0-BA73AB48C6C8}" type="presOf" srcId="{8DC1EBFB-C0A3-4EA0-97B1-BAAF20D884C5}" destId="{7F92337D-F270-4954-B642-E8C4E19910EC}" srcOrd="0" destOrd="0" presId="urn:microsoft.com/office/officeart/2018/2/layout/IconVerticalSolidList"/>
    <dgm:cxn modelId="{91A8BCBF-8D57-44BE-8F0F-A39E22BF17D2}" srcId="{8DC1EBFB-C0A3-4EA0-97B1-BAAF20D884C5}" destId="{BC3C07A6-2DBC-4B4E-9B5B-D973F1AC209F}" srcOrd="3" destOrd="0" parTransId="{BCEF6661-FFA0-428F-A3C7-9B7A1455BFCF}" sibTransId="{8BADEB66-AB95-4B6E-8AA8-1052BC76079D}"/>
    <dgm:cxn modelId="{505FBEC1-F5E9-4BCC-BAA5-382082710C81}" type="presOf" srcId="{B3D57D4F-82CF-4140-801F-249E393B2C8C}" destId="{F1185ED5-275B-49CE-9C27-01745F40415E}" srcOrd="0" destOrd="0" presId="urn:microsoft.com/office/officeart/2018/2/layout/IconVerticalSolidList"/>
    <dgm:cxn modelId="{03E63ED6-CC83-47A1-9B85-AADF35566D79}" type="presOf" srcId="{3E95492E-BA52-4666-B166-5C805014F200}" destId="{928896F9-693F-4B3F-917C-8B0313916A34}" srcOrd="0" destOrd="0" presId="urn:microsoft.com/office/officeart/2018/2/layout/IconVerticalSolidList"/>
    <dgm:cxn modelId="{6C05D1D3-3CED-4CDF-AF7E-1BCFC8987E5F}" type="presParOf" srcId="{7F92337D-F270-4954-B642-E8C4E19910EC}" destId="{15421D49-B7E7-403E-8239-9321427793B9}" srcOrd="0" destOrd="0" presId="urn:microsoft.com/office/officeart/2018/2/layout/IconVerticalSolidList"/>
    <dgm:cxn modelId="{EF16AB40-6221-43C2-AC67-62C475A87440}" type="presParOf" srcId="{15421D49-B7E7-403E-8239-9321427793B9}" destId="{4A4A2646-2DE3-4BD7-AB6A-40FCB5442A75}" srcOrd="0" destOrd="0" presId="urn:microsoft.com/office/officeart/2018/2/layout/IconVerticalSolidList"/>
    <dgm:cxn modelId="{52F02FBC-2F44-4217-8C64-F52C2D9F64A7}" type="presParOf" srcId="{15421D49-B7E7-403E-8239-9321427793B9}" destId="{8FE81466-51E8-4174-9741-4B1C359EF246}" srcOrd="1" destOrd="0" presId="urn:microsoft.com/office/officeart/2018/2/layout/IconVerticalSolidList"/>
    <dgm:cxn modelId="{37EBBB60-23DA-4794-9318-9659CEECDA3F}" type="presParOf" srcId="{15421D49-B7E7-403E-8239-9321427793B9}" destId="{BC5ED5D5-6405-4986-9708-041C83221949}" srcOrd="2" destOrd="0" presId="urn:microsoft.com/office/officeart/2018/2/layout/IconVerticalSolidList"/>
    <dgm:cxn modelId="{E112127C-0FDB-4ED1-85BF-C4E1B99EBA45}" type="presParOf" srcId="{15421D49-B7E7-403E-8239-9321427793B9}" destId="{55408EF6-6CCA-45DC-A06C-ED19A1595865}" srcOrd="3" destOrd="0" presId="urn:microsoft.com/office/officeart/2018/2/layout/IconVerticalSolidList"/>
    <dgm:cxn modelId="{25E8AE86-436E-42D8-B7E2-4F6FC106BFDF}" type="presParOf" srcId="{7F92337D-F270-4954-B642-E8C4E19910EC}" destId="{D5E1AB30-55F1-4B47-BBBB-E33DA040AF55}" srcOrd="1" destOrd="0" presId="urn:microsoft.com/office/officeart/2018/2/layout/IconVerticalSolidList"/>
    <dgm:cxn modelId="{AFB8FE6A-A727-40CA-BC9F-AA25961309CB}" type="presParOf" srcId="{7F92337D-F270-4954-B642-E8C4E19910EC}" destId="{F682BCCD-50E5-45FA-A2B0-E0BD469A4AE9}" srcOrd="2" destOrd="0" presId="urn:microsoft.com/office/officeart/2018/2/layout/IconVerticalSolidList"/>
    <dgm:cxn modelId="{7CCC0E8E-90D5-40C3-885E-C70731C9E2B0}" type="presParOf" srcId="{F682BCCD-50E5-45FA-A2B0-E0BD469A4AE9}" destId="{2095EE64-0677-4345-80E6-751AE1BB66A2}" srcOrd="0" destOrd="0" presId="urn:microsoft.com/office/officeart/2018/2/layout/IconVerticalSolidList"/>
    <dgm:cxn modelId="{9AAFFD00-7752-4DEB-BD1E-29758EE3EC0D}" type="presParOf" srcId="{F682BCCD-50E5-45FA-A2B0-E0BD469A4AE9}" destId="{CDFC009E-F3FE-40A6-9351-6759374A00D4}" srcOrd="1" destOrd="0" presId="urn:microsoft.com/office/officeart/2018/2/layout/IconVerticalSolidList"/>
    <dgm:cxn modelId="{1F43B9E2-F666-4A58-9A8B-C300AA6799F7}" type="presParOf" srcId="{F682BCCD-50E5-45FA-A2B0-E0BD469A4AE9}" destId="{421E1A95-C328-4550-B6FD-EEBCFB8D06A7}" srcOrd="2" destOrd="0" presId="urn:microsoft.com/office/officeart/2018/2/layout/IconVerticalSolidList"/>
    <dgm:cxn modelId="{ADFD0808-47A1-403D-BE22-B0D5A8DE3166}" type="presParOf" srcId="{F682BCCD-50E5-45FA-A2B0-E0BD469A4AE9}" destId="{928896F9-693F-4B3F-917C-8B0313916A34}" srcOrd="3" destOrd="0" presId="urn:microsoft.com/office/officeart/2018/2/layout/IconVerticalSolidList"/>
    <dgm:cxn modelId="{84F5DAA2-59FD-479E-8D94-62E6E18667D0}" type="presParOf" srcId="{7F92337D-F270-4954-B642-E8C4E19910EC}" destId="{7B60DF69-5C89-4D67-91C4-5D1199DEC21E}" srcOrd="3" destOrd="0" presId="urn:microsoft.com/office/officeart/2018/2/layout/IconVerticalSolidList"/>
    <dgm:cxn modelId="{38638A55-8FE3-4DEB-B03A-38E5E783410F}" type="presParOf" srcId="{7F92337D-F270-4954-B642-E8C4E19910EC}" destId="{E70A7FC9-8B44-4FE4-9A8D-7825B60587C1}" srcOrd="4" destOrd="0" presId="urn:microsoft.com/office/officeart/2018/2/layout/IconVerticalSolidList"/>
    <dgm:cxn modelId="{B2498B30-25F0-42D2-BAED-9D034B10AD28}" type="presParOf" srcId="{E70A7FC9-8B44-4FE4-9A8D-7825B60587C1}" destId="{192D908E-5DCC-458B-885A-CE089F88908A}" srcOrd="0" destOrd="0" presId="urn:microsoft.com/office/officeart/2018/2/layout/IconVerticalSolidList"/>
    <dgm:cxn modelId="{3422C68C-CFC9-4F41-84C6-55509E8828FE}" type="presParOf" srcId="{E70A7FC9-8B44-4FE4-9A8D-7825B60587C1}" destId="{FA8FBA5C-3379-4AF6-867C-A125AB831024}" srcOrd="1" destOrd="0" presId="urn:microsoft.com/office/officeart/2018/2/layout/IconVerticalSolidList"/>
    <dgm:cxn modelId="{41623BBA-D675-47FE-BD46-769388D2E0B0}" type="presParOf" srcId="{E70A7FC9-8B44-4FE4-9A8D-7825B60587C1}" destId="{710D8F3F-CAA2-455A-A3A7-0FA9998F50D4}" srcOrd="2" destOrd="0" presId="urn:microsoft.com/office/officeart/2018/2/layout/IconVerticalSolidList"/>
    <dgm:cxn modelId="{E7AE1FF8-E0F0-48FB-9A20-090797DB40B9}" type="presParOf" srcId="{E70A7FC9-8B44-4FE4-9A8D-7825B60587C1}" destId="{AE1AA4D3-B605-4AD4-B19B-2E293915F056}" srcOrd="3" destOrd="0" presId="urn:microsoft.com/office/officeart/2018/2/layout/IconVerticalSolidList"/>
    <dgm:cxn modelId="{6C5E2586-3D3F-4910-9705-08FE7A533348}" type="presParOf" srcId="{7F92337D-F270-4954-B642-E8C4E19910EC}" destId="{F34FA104-AC18-4D73-8712-34170A7D441D}" srcOrd="5" destOrd="0" presId="urn:microsoft.com/office/officeart/2018/2/layout/IconVerticalSolidList"/>
    <dgm:cxn modelId="{1387E616-B93B-4EC7-91A1-1AD26245B20D}" type="presParOf" srcId="{7F92337D-F270-4954-B642-E8C4E19910EC}" destId="{271C04EE-F167-4886-AB04-5E50B2CBE552}" srcOrd="6" destOrd="0" presId="urn:microsoft.com/office/officeart/2018/2/layout/IconVerticalSolidList"/>
    <dgm:cxn modelId="{8B1BA89F-12C4-4345-AB12-E1BE1A7554F5}" type="presParOf" srcId="{271C04EE-F167-4886-AB04-5E50B2CBE552}" destId="{7CCD1C7A-CEA0-4B6A-9D80-EDDC73C016A8}" srcOrd="0" destOrd="0" presId="urn:microsoft.com/office/officeart/2018/2/layout/IconVerticalSolidList"/>
    <dgm:cxn modelId="{77B9D9BC-3450-4790-B37E-441403E3633E}" type="presParOf" srcId="{271C04EE-F167-4886-AB04-5E50B2CBE552}" destId="{5C75F363-75ED-4263-803C-18258A42B420}" srcOrd="1" destOrd="0" presId="urn:microsoft.com/office/officeart/2018/2/layout/IconVerticalSolidList"/>
    <dgm:cxn modelId="{575141E1-972F-495F-8862-46EC7F4F0AE7}" type="presParOf" srcId="{271C04EE-F167-4886-AB04-5E50B2CBE552}" destId="{D544D3E3-9DF9-462B-9394-A52723A888F5}" srcOrd="2" destOrd="0" presId="urn:microsoft.com/office/officeart/2018/2/layout/IconVerticalSolidList"/>
    <dgm:cxn modelId="{C9FFDCFB-720B-4326-AD71-1D5F73F33C82}" type="presParOf" srcId="{271C04EE-F167-4886-AB04-5E50B2CBE552}" destId="{6F68CD85-A291-4C46-8292-47BADADB3229}" srcOrd="3" destOrd="0" presId="urn:microsoft.com/office/officeart/2018/2/layout/IconVerticalSolidList"/>
    <dgm:cxn modelId="{4AA3AC5F-E394-48AF-A263-A31ABEAF4DD6}" type="presParOf" srcId="{7F92337D-F270-4954-B642-E8C4E19910EC}" destId="{69403878-68C7-4126-8EAD-0FB7706106E2}" srcOrd="7" destOrd="0" presId="urn:microsoft.com/office/officeart/2018/2/layout/IconVerticalSolidList"/>
    <dgm:cxn modelId="{D1233D78-5E20-4853-97A4-9E219BF19754}" type="presParOf" srcId="{7F92337D-F270-4954-B642-E8C4E19910EC}" destId="{C8839E9A-1531-411F-9D13-18DED903E57C}" srcOrd="8" destOrd="0" presId="urn:microsoft.com/office/officeart/2018/2/layout/IconVerticalSolidList"/>
    <dgm:cxn modelId="{713EB339-F01A-4C36-8B64-5D440EBC0153}" type="presParOf" srcId="{C8839E9A-1531-411F-9D13-18DED903E57C}" destId="{3F7F8026-7E8A-44F1-81E9-9EA09B38C5D0}" srcOrd="0" destOrd="0" presId="urn:microsoft.com/office/officeart/2018/2/layout/IconVerticalSolidList"/>
    <dgm:cxn modelId="{3DF203AA-6E89-4AAF-B35E-CD396AAF196F}" type="presParOf" srcId="{C8839E9A-1531-411F-9D13-18DED903E57C}" destId="{92F423E6-73DC-492F-AC93-DA60DD3C3515}" srcOrd="1" destOrd="0" presId="urn:microsoft.com/office/officeart/2018/2/layout/IconVerticalSolidList"/>
    <dgm:cxn modelId="{58426276-E5C6-4C3C-A009-15F5D67145B8}" type="presParOf" srcId="{C8839E9A-1531-411F-9D13-18DED903E57C}" destId="{9934FF2E-A1E9-4F9D-AB86-5DC84D6E6749}" srcOrd="2" destOrd="0" presId="urn:microsoft.com/office/officeart/2018/2/layout/IconVerticalSolidList"/>
    <dgm:cxn modelId="{B5EE78AC-CA8B-489D-8088-00ACAD43B63D}" type="presParOf" srcId="{C8839E9A-1531-411F-9D13-18DED903E57C}" destId="{066FC3C8-B625-419A-951E-6E23C1BA849A}" srcOrd="3" destOrd="0" presId="urn:microsoft.com/office/officeart/2018/2/layout/IconVerticalSolidList"/>
    <dgm:cxn modelId="{55E7DB69-0096-45F8-8F6D-948A2147AB0D}" type="presParOf" srcId="{7F92337D-F270-4954-B642-E8C4E19910EC}" destId="{FDC44EC2-B009-43B1-B9B6-B20918C8959C}" srcOrd="9" destOrd="0" presId="urn:microsoft.com/office/officeart/2018/2/layout/IconVerticalSolidList"/>
    <dgm:cxn modelId="{13AC53F4-6295-406C-81FA-E8EDC82B6E61}" type="presParOf" srcId="{7F92337D-F270-4954-B642-E8C4E19910EC}" destId="{5B9E023C-D9AF-4AE3-8704-A6F091CA6BEF}" srcOrd="10" destOrd="0" presId="urn:microsoft.com/office/officeart/2018/2/layout/IconVerticalSolidList"/>
    <dgm:cxn modelId="{C7B2BA7B-9F34-44DD-8EB3-7B547A412FFA}" type="presParOf" srcId="{5B9E023C-D9AF-4AE3-8704-A6F091CA6BEF}" destId="{648C969A-75DC-4F53-9442-EE44C5585C1B}" srcOrd="0" destOrd="0" presId="urn:microsoft.com/office/officeart/2018/2/layout/IconVerticalSolidList"/>
    <dgm:cxn modelId="{8A09C78C-D6CD-46C6-BBBD-D8DAC7F6439E}" type="presParOf" srcId="{5B9E023C-D9AF-4AE3-8704-A6F091CA6BEF}" destId="{D83BA2F1-D105-40A5-9280-BF91C3D2A129}" srcOrd="1" destOrd="0" presId="urn:microsoft.com/office/officeart/2018/2/layout/IconVerticalSolidList"/>
    <dgm:cxn modelId="{E4BD3628-9136-4E28-A264-7D7B337F9879}" type="presParOf" srcId="{5B9E023C-D9AF-4AE3-8704-A6F091CA6BEF}" destId="{B3596D6C-3D30-4E31-8304-083394F4660D}" srcOrd="2" destOrd="0" presId="urn:microsoft.com/office/officeart/2018/2/layout/IconVerticalSolidList"/>
    <dgm:cxn modelId="{5D6CF0E0-6C64-4379-BD0C-FEF8C389E4C2}" type="presParOf" srcId="{5B9E023C-D9AF-4AE3-8704-A6F091CA6BEF}" destId="{E806EF2C-46AC-4978-8CF2-147A037F2E62}" srcOrd="3" destOrd="0" presId="urn:microsoft.com/office/officeart/2018/2/layout/IconVerticalSolidList"/>
    <dgm:cxn modelId="{8EBCB3B6-CE6C-4621-90B5-E285598634EB}" type="presParOf" srcId="{7F92337D-F270-4954-B642-E8C4E19910EC}" destId="{41B756ED-A486-4DD8-B663-E73D832E2539}" srcOrd="11" destOrd="0" presId="urn:microsoft.com/office/officeart/2018/2/layout/IconVerticalSolidList"/>
    <dgm:cxn modelId="{3FD3EE53-139C-46DF-8C87-DE726BADBD4A}" type="presParOf" srcId="{7F92337D-F270-4954-B642-E8C4E19910EC}" destId="{19513654-F244-47C2-A12F-3FA29190198F}" srcOrd="12" destOrd="0" presId="urn:microsoft.com/office/officeart/2018/2/layout/IconVerticalSolidList"/>
    <dgm:cxn modelId="{36BFD222-C832-421B-980A-98EA8DA6787E}" type="presParOf" srcId="{19513654-F244-47C2-A12F-3FA29190198F}" destId="{2ED1F6C1-22AF-4925-BD3E-0B73CDD0EB3E}" srcOrd="0" destOrd="0" presId="urn:microsoft.com/office/officeart/2018/2/layout/IconVerticalSolidList"/>
    <dgm:cxn modelId="{00D9B46C-8C6B-4E13-B966-6AF4D928659F}" type="presParOf" srcId="{19513654-F244-47C2-A12F-3FA29190198F}" destId="{F34BBBAC-450E-4251-998B-4AB6BC387680}" srcOrd="1" destOrd="0" presId="urn:microsoft.com/office/officeart/2018/2/layout/IconVerticalSolidList"/>
    <dgm:cxn modelId="{46A97129-FC24-46B9-A145-00227DBD7165}" type="presParOf" srcId="{19513654-F244-47C2-A12F-3FA29190198F}" destId="{4C02BE90-63A1-4796-9612-3053B8E94584}" srcOrd="2" destOrd="0" presId="urn:microsoft.com/office/officeart/2018/2/layout/IconVerticalSolidList"/>
    <dgm:cxn modelId="{B53EE260-362F-4228-9D26-1E396FDBE6DB}" type="presParOf" srcId="{19513654-F244-47C2-A12F-3FA29190198F}" destId="{E896DF3E-ACED-488F-826B-CABD6122DA2D}" srcOrd="3" destOrd="0" presId="urn:microsoft.com/office/officeart/2018/2/layout/IconVerticalSolidList"/>
    <dgm:cxn modelId="{5FC7B85B-0782-4B21-B595-116A6B27C22F}" type="presParOf" srcId="{7F92337D-F270-4954-B642-E8C4E19910EC}" destId="{1F4D6BA8-9E03-4DB1-8ECF-3297EB6239D8}" srcOrd="13" destOrd="0" presId="urn:microsoft.com/office/officeart/2018/2/layout/IconVerticalSolidList"/>
    <dgm:cxn modelId="{45FAC12F-DC2E-4E52-B9AC-ACB75A9BA504}" type="presParOf" srcId="{7F92337D-F270-4954-B642-E8C4E19910EC}" destId="{0CA44D9C-6FEE-412E-B858-19948424DF20}" srcOrd="14" destOrd="0" presId="urn:microsoft.com/office/officeart/2018/2/layout/IconVerticalSolidList"/>
    <dgm:cxn modelId="{5A4AA63C-44B5-4604-97B6-2B304465FB81}" type="presParOf" srcId="{0CA44D9C-6FEE-412E-B858-19948424DF20}" destId="{6A039CA4-36BC-4937-A08C-26B032780F4C}" srcOrd="0" destOrd="0" presId="urn:microsoft.com/office/officeart/2018/2/layout/IconVerticalSolidList"/>
    <dgm:cxn modelId="{BBDCB554-42BE-471B-BC13-CAC26587BA7B}" type="presParOf" srcId="{0CA44D9C-6FEE-412E-B858-19948424DF20}" destId="{A5AFA545-053D-43C3-B646-8E7012EB4D8C}" srcOrd="1" destOrd="0" presId="urn:microsoft.com/office/officeart/2018/2/layout/IconVerticalSolidList"/>
    <dgm:cxn modelId="{232B81D9-0CAF-4545-ACFB-3C817ED82CC3}" type="presParOf" srcId="{0CA44D9C-6FEE-412E-B858-19948424DF20}" destId="{4BD50FE9-A0FF-42B4-885D-9ACCD7A1F77D}" srcOrd="2" destOrd="0" presId="urn:microsoft.com/office/officeart/2018/2/layout/IconVerticalSolidList"/>
    <dgm:cxn modelId="{45FEC626-A827-4651-88B3-B1641C2257CF}" type="presParOf" srcId="{0CA44D9C-6FEE-412E-B858-19948424DF20}" destId="{F1185ED5-275B-49CE-9C27-01745F40415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A2646-2DE3-4BD7-AB6A-40FCB5442A75}">
      <dsp:nvSpPr>
        <dsp:cNvPr id="0" name=""/>
        <dsp:cNvSpPr/>
      </dsp:nvSpPr>
      <dsp:spPr>
        <a:xfrm>
          <a:off x="0" y="3410"/>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E81466-51E8-4174-9741-4B1C359EF246}">
      <dsp:nvSpPr>
        <dsp:cNvPr id="0" name=""/>
        <dsp:cNvSpPr/>
      </dsp:nvSpPr>
      <dsp:spPr>
        <a:xfrm>
          <a:off x="131962" y="101565"/>
          <a:ext cx="240167" cy="239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408EF6-6CCA-45DC-A06C-ED19A1595865}">
      <dsp:nvSpPr>
        <dsp:cNvPr id="0" name=""/>
        <dsp:cNvSpPr/>
      </dsp:nvSpPr>
      <dsp:spPr>
        <a:xfrm>
          <a:off x="504093" y="3410"/>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PMH: Hypothyroid, CKD from lithium use, asthma, glaucoma, arthritis, hypertension, hyperlipidemia, bipolar. (no pertinent surgical hx). </a:t>
          </a:r>
        </a:p>
      </dsp:txBody>
      <dsp:txXfrm>
        <a:off x="504093" y="3410"/>
        <a:ext cx="5665861" cy="572566"/>
      </dsp:txXfrm>
    </dsp:sp>
    <dsp:sp modelId="{2095EE64-0677-4345-80E6-751AE1BB66A2}">
      <dsp:nvSpPr>
        <dsp:cNvPr id="0" name=""/>
        <dsp:cNvSpPr/>
      </dsp:nvSpPr>
      <dsp:spPr>
        <a:xfrm>
          <a:off x="0" y="719119"/>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FC009E-F3FE-40A6-9351-6759374A00D4}">
      <dsp:nvSpPr>
        <dsp:cNvPr id="0" name=""/>
        <dsp:cNvSpPr/>
      </dsp:nvSpPr>
      <dsp:spPr>
        <a:xfrm>
          <a:off x="131962" y="817273"/>
          <a:ext cx="240167" cy="239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896F9-693F-4B3F-917C-8B0313916A34}">
      <dsp:nvSpPr>
        <dsp:cNvPr id="0" name=""/>
        <dsp:cNvSpPr/>
      </dsp:nvSpPr>
      <dsp:spPr>
        <a:xfrm>
          <a:off x="504093" y="719119"/>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SH:Tobacco: Quit May 2019, 40 yr hx.  Does not use chewing tobacco.</a:t>
          </a:r>
        </a:p>
      </dsp:txBody>
      <dsp:txXfrm>
        <a:off x="504093" y="719119"/>
        <a:ext cx="5665861" cy="572566"/>
      </dsp:txXfrm>
    </dsp:sp>
    <dsp:sp modelId="{192D908E-5DCC-458B-885A-CE089F88908A}">
      <dsp:nvSpPr>
        <dsp:cNvPr id="0" name=""/>
        <dsp:cNvSpPr/>
      </dsp:nvSpPr>
      <dsp:spPr>
        <a:xfrm>
          <a:off x="0" y="1434827"/>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FBA5C-3379-4AF6-867C-A125AB831024}">
      <dsp:nvSpPr>
        <dsp:cNvPr id="0" name=""/>
        <dsp:cNvSpPr/>
      </dsp:nvSpPr>
      <dsp:spPr>
        <a:xfrm>
          <a:off x="131962" y="1532981"/>
          <a:ext cx="240167" cy="239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1AA4D3-B605-4AD4-B19B-2E293915F056}">
      <dsp:nvSpPr>
        <dsp:cNvPr id="0" name=""/>
        <dsp:cNvSpPr/>
      </dsp:nvSpPr>
      <dsp:spPr>
        <a:xfrm>
          <a:off x="504093" y="1434827"/>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EtOH: None</a:t>
          </a:r>
        </a:p>
      </dsp:txBody>
      <dsp:txXfrm>
        <a:off x="504093" y="1434827"/>
        <a:ext cx="5665861" cy="572566"/>
      </dsp:txXfrm>
    </dsp:sp>
    <dsp:sp modelId="{7CCD1C7A-CEA0-4B6A-9D80-EDDC73C016A8}">
      <dsp:nvSpPr>
        <dsp:cNvPr id="0" name=""/>
        <dsp:cNvSpPr/>
      </dsp:nvSpPr>
      <dsp:spPr>
        <a:xfrm>
          <a:off x="0" y="2150535"/>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5F363-75ED-4263-803C-18258A42B420}">
      <dsp:nvSpPr>
        <dsp:cNvPr id="0" name=""/>
        <dsp:cNvSpPr/>
      </dsp:nvSpPr>
      <dsp:spPr>
        <a:xfrm>
          <a:off x="131962" y="2248690"/>
          <a:ext cx="240167" cy="239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68CD85-A291-4C46-8292-47BADADB3229}">
      <dsp:nvSpPr>
        <dsp:cNvPr id="0" name=""/>
        <dsp:cNvSpPr/>
      </dsp:nvSpPr>
      <dsp:spPr>
        <a:xfrm>
          <a:off x="504093" y="2150535"/>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Rec. drugs: Medical marijuana, vape or smoke, daily.  Uses for neck and shoulder pain and sleep aid.</a:t>
          </a:r>
        </a:p>
      </dsp:txBody>
      <dsp:txXfrm>
        <a:off x="504093" y="2150535"/>
        <a:ext cx="5665861" cy="572566"/>
      </dsp:txXfrm>
    </dsp:sp>
    <dsp:sp modelId="{3F7F8026-7E8A-44F1-81E9-9EA09B38C5D0}">
      <dsp:nvSpPr>
        <dsp:cNvPr id="0" name=""/>
        <dsp:cNvSpPr/>
      </dsp:nvSpPr>
      <dsp:spPr>
        <a:xfrm>
          <a:off x="0" y="2866244"/>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423E6-73DC-492F-AC93-DA60DD3C3515}">
      <dsp:nvSpPr>
        <dsp:cNvPr id="0" name=""/>
        <dsp:cNvSpPr/>
      </dsp:nvSpPr>
      <dsp:spPr>
        <a:xfrm>
          <a:off x="131962" y="2964398"/>
          <a:ext cx="240167" cy="2399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6FC3C8-B625-419A-951E-6E23C1BA849A}">
      <dsp:nvSpPr>
        <dsp:cNvPr id="0" name=""/>
        <dsp:cNvSpPr/>
      </dsp:nvSpPr>
      <dsp:spPr>
        <a:xfrm>
          <a:off x="504093" y="2866244"/>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Exercise, not regular.</a:t>
          </a:r>
        </a:p>
      </dsp:txBody>
      <dsp:txXfrm>
        <a:off x="504093" y="2866244"/>
        <a:ext cx="5665861" cy="572566"/>
      </dsp:txXfrm>
    </dsp:sp>
    <dsp:sp modelId="{648C969A-75DC-4F53-9442-EE44C5585C1B}">
      <dsp:nvSpPr>
        <dsp:cNvPr id="0" name=""/>
        <dsp:cNvSpPr/>
      </dsp:nvSpPr>
      <dsp:spPr>
        <a:xfrm>
          <a:off x="0" y="3581952"/>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BA2F1-D105-40A5-9280-BF91C3D2A129}">
      <dsp:nvSpPr>
        <dsp:cNvPr id="0" name=""/>
        <dsp:cNvSpPr/>
      </dsp:nvSpPr>
      <dsp:spPr>
        <a:xfrm>
          <a:off x="131962" y="3680107"/>
          <a:ext cx="240167" cy="2399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06EF2C-46AC-4978-8CF2-147A037F2E62}">
      <dsp:nvSpPr>
        <dsp:cNvPr id="0" name=""/>
        <dsp:cNvSpPr/>
      </dsp:nvSpPr>
      <dsp:spPr>
        <a:xfrm>
          <a:off x="504093" y="3581952"/>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Family history: Stroke, epilepsy, arthritis, hypertension</a:t>
          </a:r>
        </a:p>
      </dsp:txBody>
      <dsp:txXfrm>
        <a:off x="504093" y="3581952"/>
        <a:ext cx="5665861" cy="572566"/>
      </dsp:txXfrm>
    </dsp:sp>
    <dsp:sp modelId="{2ED1F6C1-22AF-4925-BD3E-0B73CDD0EB3E}">
      <dsp:nvSpPr>
        <dsp:cNvPr id="0" name=""/>
        <dsp:cNvSpPr/>
      </dsp:nvSpPr>
      <dsp:spPr>
        <a:xfrm>
          <a:off x="0" y="4297661"/>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BBBAC-450E-4251-998B-4AB6BC387680}">
      <dsp:nvSpPr>
        <dsp:cNvPr id="0" name=""/>
        <dsp:cNvSpPr/>
      </dsp:nvSpPr>
      <dsp:spPr>
        <a:xfrm>
          <a:off x="131962" y="4395815"/>
          <a:ext cx="240167" cy="2399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96DF3E-ACED-488F-826B-CABD6122DA2D}">
      <dsp:nvSpPr>
        <dsp:cNvPr id="0" name=""/>
        <dsp:cNvSpPr/>
      </dsp:nvSpPr>
      <dsp:spPr>
        <a:xfrm>
          <a:off x="504093" y="4297661"/>
          <a:ext cx="5665861"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Allergies: No known drug allergies, no known allergies</a:t>
          </a:r>
        </a:p>
      </dsp:txBody>
      <dsp:txXfrm>
        <a:off x="504093" y="4297661"/>
        <a:ext cx="5665861" cy="572566"/>
      </dsp:txXfrm>
    </dsp:sp>
    <dsp:sp modelId="{6A039CA4-36BC-4937-A08C-26B032780F4C}">
      <dsp:nvSpPr>
        <dsp:cNvPr id="0" name=""/>
        <dsp:cNvSpPr/>
      </dsp:nvSpPr>
      <dsp:spPr>
        <a:xfrm>
          <a:off x="0" y="5013369"/>
          <a:ext cx="6245265" cy="43624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FA545-053D-43C3-B646-8E7012EB4D8C}">
      <dsp:nvSpPr>
        <dsp:cNvPr id="0" name=""/>
        <dsp:cNvSpPr/>
      </dsp:nvSpPr>
      <dsp:spPr>
        <a:xfrm>
          <a:off x="132091" y="5111523"/>
          <a:ext cx="240167" cy="23993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85ED5-275B-49CE-9C27-01745F40415E}">
      <dsp:nvSpPr>
        <dsp:cNvPr id="0" name=""/>
        <dsp:cNvSpPr/>
      </dsp:nvSpPr>
      <dsp:spPr>
        <a:xfrm>
          <a:off x="504351" y="5013369"/>
          <a:ext cx="5583304" cy="572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597" tIns="60597" rIns="60597" bIns="60597" numCol="1" spcCol="1270" anchor="ctr" anchorCtr="0">
          <a:noAutofit/>
        </a:bodyPr>
        <a:lstStyle/>
        <a:p>
          <a:pPr marL="0" lvl="0" indent="0" algn="l" defTabSz="622300">
            <a:lnSpc>
              <a:spcPct val="90000"/>
            </a:lnSpc>
            <a:spcBef>
              <a:spcPct val="0"/>
            </a:spcBef>
            <a:spcAft>
              <a:spcPct val="35000"/>
            </a:spcAft>
            <a:buNone/>
          </a:pPr>
          <a:r>
            <a:rPr lang="en-US" sz="1400" kern="1200"/>
            <a:t>Medications: amlodipine 10mg, atorvastatin 20mg, buspirone 15mg, chlorthalidone 25mg, Lamictal 500mg, levothyroxine 150mcg, Seroquel 50mg PRN</a:t>
          </a:r>
        </a:p>
      </dsp:txBody>
      <dsp:txXfrm>
        <a:off x="504351" y="5013369"/>
        <a:ext cx="5583304" cy="5725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AE155F62-B61E-9743-B1D5-066099DD5115}"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CBD0C-6C93-0D4D-B6F9-DC6D2B7647A0}" type="slidenum">
              <a:rPr lang="en-US" smtClean="0"/>
              <a:t>‹#›</a:t>
            </a:fld>
            <a:endParaRPr lang="en-US"/>
          </a:p>
        </p:txBody>
      </p:sp>
    </p:spTree>
    <p:extLst>
      <p:ext uri="{BB962C8B-B14F-4D97-AF65-F5344CB8AC3E}">
        <p14:creationId xmlns:p14="http://schemas.microsoft.com/office/powerpoint/2010/main" val="290912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(Potter &amp; Pinto, 2014)</a:t>
            </a:r>
          </a:p>
        </p:txBody>
      </p:sp>
      <p:sp>
        <p:nvSpPr>
          <p:cNvPr id="4" name="Slide Number Placeholder 3"/>
          <p:cNvSpPr>
            <a:spLocks noGrp="1"/>
          </p:cNvSpPr>
          <p:nvPr>
            <p:ph type="sldNum" sz="quarter" idx="5"/>
          </p:nvPr>
        </p:nvSpPr>
        <p:spPr/>
        <p:txBody>
          <a:bodyPr/>
          <a:lstStyle/>
          <a:p>
            <a:fld id="{3C3CBD0C-6C93-0D4D-B6F9-DC6D2B7647A0}" type="slidenum">
              <a:rPr lang="en-US" smtClean="0"/>
              <a:t>1</a:t>
            </a:fld>
            <a:endParaRPr lang="en-US"/>
          </a:p>
        </p:txBody>
      </p:sp>
    </p:spTree>
    <p:extLst>
      <p:ext uri="{BB962C8B-B14F-4D97-AF65-F5344CB8AC3E}">
        <p14:creationId xmlns:p14="http://schemas.microsoft.com/office/powerpoint/2010/main" val="20327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3CBD0C-6C93-0D4D-B6F9-DC6D2B7647A0}" type="slidenum">
              <a:rPr lang="en-US" smtClean="0"/>
              <a:t>10</a:t>
            </a:fld>
            <a:endParaRPr lang="en-US"/>
          </a:p>
        </p:txBody>
      </p:sp>
    </p:spTree>
    <p:extLst>
      <p:ext uri="{BB962C8B-B14F-4D97-AF65-F5344CB8AC3E}">
        <p14:creationId xmlns:p14="http://schemas.microsoft.com/office/powerpoint/2010/main" val="174454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All that I could find on BP management was that aspirin, beta blockers and ACE inhibitors are the specific choice for HTN management. The ipsilateral brachial artery will how sporadically low blood pressure readings (Song et al., 2021). Pay attention to increase in magnitude or duration of original symptoms. If blood pressure cannot be managed this would be an indication for intervention (Gomez, 2023). </a:t>
            </a:r>
          </a:p>
          <a:p>
            <a:endParaRPr lang="en-US" sz="1000" dirty="0"/>
          </a:p>
          <a:p>
            <a:r>
              <a:rPr lang="en-US" sz="1000" dirty="0"/>
              <a:t>Radial pulses, skin (skin and nail beds of affected extremity should be examined for embolism.)</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I also want to note that many of the research articles I read make note the importance of thorough history taking as these can be generalized symptoms for a lot of different reasons.</a:t>
            </a:r>
            <a:r>
              <a:rPr lang="en-US" sz="1000" dirty="0"/>
              <a:t> </a:t>
            </a:r>
            <a:r>
              <a:rPr lang="en-US" sz="1000" b="0" i="0" dirty="0">
                <a:solidFill>
                  <a:srgbClr val="000000"/>
                </a:solidFill>
                <a:effectLst/>
                <a:latin typeface="Times New Roman" panose="02020603050405020304" pitchFamily="18" charset="0"/>
              </a:rPr>
              <a:t>Measurement of blood pressure in both arms differential, examination of the neck and chest is essential in the initial evaluation of patients presenting with upper extremity ischemic symptoms or neurological symptoms including syncope, dizziness, ataxia, or vertigo (</a:t>
            </a:r>
            <a:r>
              <a:rPr lang="en-US" sz="1000" b="0" i="0" dirty="0" err="1">
                <a:solidFill>
                  <a:srgbClr val="595959"/>
                </a:solidFill>
                <a:effectLst/>
                <a:latin typeface="Helvetica" pitchFamily="2" charset="0"/>
              </a:rPr>
              <a:t>Kikkeri</a:t>
            </a:r>
            <a:r>
              <a:rPr lang="en-US" sz="1000" b="0" i="0" dirty="0">
                <a:solidFill>
                  <a:srgbClr val="595959"/>
                </a:solidFill>
                <a:effectLst/>
                <a:latin typeface="Helvetica" pitchFamily="2" charset="0"/>
              </a:rPr>
              <a:t> &amp; </a:t>
            </a:r>
            <a:r>
              <a:rPr lang="en-US" sz="1000" b="0" i="0" dirty="0" err="1">
                <a:solidFill>
                  <a:srgbClr val="595959"/>
                </a:solidFill>
                <a:effectLst/>
                <a:latin typeface="Helvetica" pitchFamily="2" charset="0"/>
              </a:rPr>
              <a:t>Nagalli</a:t>
            </a:r>
            <a:r>
              <a:rPr lang="en-US" sz="1000" b="0" i="0" dirty="0">
                <a:solidFill>
                  <a:srgbClr val="595959"/>
                </a:solidFill>
                <a:effectLst/>
                <a:latin typeface="Helvetica" pitchFamily="2" charset="0"/>
              </a:rPr>
              <a:t>, 2023)</a:t>
            </a:r>
            <a:r>
              <a:rPr lang="en-US" sz="1000" b="0" i="0" dirty="0">
                <a:solidFill>
                  <a:srgbClr val="000000"/>
                </a:solidFill>
                <a:effectLst/>
                <a:latin typeface="Times New Roman" panose="02020603050405020304" pitchFamily="18" charset="0"/>
              </a:rPr>
              <a:t>.</a:t>
            </a:r>
          </a:p>
          <a:p>
            <a:endParaRPr lang="en-US" sz="1000" dirty="0"/>
          </a:p>
          <a:p>
            <a:r>
              <a:rPr lang="en-US" sz="1000" dirty="0"/>
              <a:t>PE: </a:t>
            </a:r>
            <a:r>
              <a:rPr lang="en-US" sz="1000" b="0" i="0" dirty="0">
                <a:solidFill>
                  <a:srgbClr val="232323"/>
                </a:solidFill>
                <a:effectLst/>
                <a:latin typeface="Noto Sans" panose="020B0502040504020204" pitchFamily="34" charset="0"/>
              </a:rPr>
              <a:t>All major pulses should be palpated, and blood pressure should be checked in both arms. Bruits may originate from the anterior (carotid) or posterior (subclavian/vertebral) circulation (Gomez, 2023).</a:t>
            </a:r>
            <a:endParaRPr lang="en-US" sz="1000" dirty="0"/>
          </a:p>
        </p:txBody>
      </p:sp>
      <p:sp>
        <p:nvSpPr>
          <p:cNvPr id="4" name="Slide Number Placeholder 3"/>
          <p:cNvSpPr>
            <a:spLocks noGrp="1"/>
          </p:cNvSpPr>
          <p:nvPr>
            <p:ph type="sldNum" sz="quarter" idx="5"/>
          </p:nvPr>
        </p:nvSpPr>
        <p:spPr/>
        <p:txBody>
          <a:bodyPr/>
          <a:lstStyle/>
          <a:p>
            <a:fld id="{3C3CBD0C-6C93-0D4D-B6F9-DC6D2B7647A0}" type="slidenum">
              <a:rPr lang="en-US" smtClean="0"/>
              <a:t>11</a:t>
            </a:fld>
            <a:endParaRPr lang="en-US"/>
          </a:p>
        </p:txBody>
      </p:sp>
    </p:spTree>
    <p:extLst>
      <p:ext uri="{BB962C8B-B14F-4D97-AF65-F5344CB8AC3E}">
        <p14:creationId xmlns:p14="http://schemas.microsoft.com/office/powerpoint/2010/main" val="2767583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3CBD0C-6C93-0D4D-B6F9-DC6D2B7647A0}" type="slidenum">
              <a:rPr lang="en-US" smtClean="0"/>
              <a:t>12</a:t>
            </a:fld>
            <a:endParaRPr lang="en-US"/>
          </a:p>
        </p:txBody>
      </p:sp>
    </p:spTree>
    <p:extLst>
      <p:ext uri="{BB962C8B-B14F-4D97-AF65-F5344CB8AC3E}">
        <p14:creationId xmlns:p14="http://schemas.microsoft.com/office/powerpoint/2010/main" val="297162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Ex-wife is a nurse</a:t>
            </a:r>
          </a:p>
          <a:p>
            <a:endParaRPr lang="en-US" dirty="0"/>
          </a:p>
          <a:p>
            <a:r>
              <a:rPr lang="en-US" dirty="0"/>
              <a:t>Wanted to include some important tests in HPI rather than saying them later. </a:t>
            </a:r>
          </a:p>
        </p:txBody>
      </p:sp>
      <p:sp>
        <p:nvSpPr>
          <p:cNvPr id="4" name="Slide Number Placeholder 3"/>
          <p:cNvSpPr>
            <a:spLocks noGrp="1"/>
          </p:cNvSpPr>
          <p:nvPr>
            <p:ph type="sldNum" sz="quarter" idx="5"/>
          </p:nvPr>
        </p:nvSpPr>
        <p:spPr/>
        <p:txBody>
          <a:bodyPr/>
          <a:lstStyle/>
          <a:p>
            <a:fld id="{3C3CBD0C-6C93-0D4D-B6F9-DC6D2B7647A0}" type="slidenum">
              <a:rPr lang="en-US" smtClean="0"/>
              <a:t>2</a:t>
            </a:fld>
            <a:endParaRPr lang="en-US"/>
          </a:p>
        </p:txBody>
      </p:sp>
    </p:spTree>
    <p:extLst>
      <p:ext uri="{BB962C8B-B14F-4D97-AF65-F5344CB8AC3E}">
        <p14:creationId xmlns:p14="http://schemas.microsoft.com/office/powerpoint/2010/main" val="200473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3CBD0C-6C93-0D4D-B6F9-DC6D2B7647A0}" type="slidenum">
              <a:rPr lang="en-US" smtClean="0"/>
              <a:t>3</a:t>
            </a:fld>
            <a:endParaRPr lang="en-US"/>
          </a:p>
        </p:txBody>
      </p:sp>
    </p:spTree>
    <p:extLst>
      <p:ext uri="{BB962C8B-B14F-4D97-AF65-F5344CB8AC3E}">
        <p14:creationId xmlns:p14="http://schemas.microsoft.com/office/powerpoint/2010/main" val="2832644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did cover some of this in the HPI but just wanted to noted neuro </a:t>
            </a:r>
            <a:r>
              <a:rPr lang="en-US" dirty="0" err="1"/>
              <a:t>specifc</a:t>
            </a:r>
            <a:r>
              <a:rPr lang="en-US" dirty="0"/>
              <a:t> ROS. </a:t>
            </a:r>
          </a:p>
        </p:txBody>
      </p:sp>
      <p:sp>
        <p:nvSpPr>
          <p:cNvPr id="4" name="Slide Number Placeholder 3"/>
          <p:cNvSpPr>
            <a:spLocks noGrp="1"/>
          </p:cNvSpPr>
          <p:nvPr>
            <p:ph type="sldNum" sz="quarter" idx="5"/>
          </p:nvPr>
        </p:nvSpPr>
        <p:spPr/>
        <p:txBody>
          <a:bodyPr/>
          <a:lstStyle/>
          <a:p>
            <a:fld id="{3C3CBD0C-6C93-0D4D-B6F9-DC6D2B7647A0}" type="slidenum">
              <a:rPr lang="en-US" smtClean="0"/>
              <a:t>4</a:t>
            </a:fld>
            <a:endParaRPr lang="en-US"/>
          </a:p>
        </p:txBody>
      </p:sp>
    </p:spTree>
    <p:extLst>
      <p:ext uri="{BB962C8B-B14F-4D97-AF65-F5344CB8AC3E}">
        <p14:creationId xmlns:p14="http://schemas.microsoft.com/office/powerpoint/2010/main" val="347450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I am going to jump to the cardiac section as other systems are unremarkable, noting especially the neuro aspect is unremarkable. </a:t>
            </a:r>
          </a:p>
          <a:p>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a:effectLst/>
                <a:latin typeface="Calibri" panose="020F0502020204030204" pitchFamily="34" charset="0"/>
                <a:ea typeface="Calibri" panose="020F0502020204030204" pitchFamily="34" charset="0"/>
                <a:cs typeface="Times New Roman" panose="02020603050405020304" pitchFamily="18" charset="0"/>
              </a:rPr>
              <a:t>(had second DNP assess as well, he also noted R bruit and felt there could be faint left). </a:t>
            </a:r>
            <a:endParaRPr lang="en-US" dirty="0"/>
          </a:p>
        </p:txBody>
      </p:sp>
      <p:sp>
        <p:nvSpPr>
          <p:cNvPr id="4" name="Slide Number Placeholder 3"/>
          <p:cNvSpPr>
            <a:spLocks noGrp="1"/>
          </p:cNvSpPr>
          <p:nvPr>
            <p:ph type="sldNum" sz="quarter" idx="5"/>
          </p:nvPr>
        </p:nvSpPr>
        <p:spPr/>
        <p:txBody>
          <a:bodyPr/>
          <a:lstStyle/>
          <a:p>
            <a:fld id="{3C3CBD0C-6C93-0D4D-B6F9-DC6D2B7647A0}" type="slidenum">
              <a:rPr lang="en-US" smtClean="0"/>
              <a:t>5</a:t>
            </a:fld>
            <a:endParaRPr lang="en-US"/>
          </a:p>
        </p:txBody>
      </p:sp>
    </p:spTree>
    <p:extLst>
      <p:ext uri="{BB962C8B-B14F-4D97-AF65-F5344CB8AC3E}">
        <p14:creationId xmlns:p14="http://schemas.microsoft.com/office/powerpoint/2010/main" val="2933112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Lot of phone call follow-ups after original management plan and will go into diagnostics after this slide more</a:t>
            </a:r>
          </a:p>
          <a:p>
            <a:endParaRPr lang="en-US" dirty="0"/>
          </a:p>
          <a:p>
            <a:r>
              <a:rPr lang="en-US" dirty="0"/>
              <a:t>Original appt sept 1</a:t>
            </a:r>
            <a:r>
              <a:rPr lang="en-US" baseline="30000" dirty="0"/>
              <a:t>st</a:t>
            </a:r>
            <a:r>
              <a:rPr lang="en-US" dirty="0"/>
              <a:t>, Sept 19</a:t>
            </a:r>
            <a:r>
              <a:rPr lang="en-US" baseline="30000" dirty="0"/>
              <a:t>th</a:t>
            </a:r>
            <a:r>
              <a:rPr lang="en-US" dirty="0"/>
              <a:t> discussed US results with patient (patient was not contacted with results), 9/22 CTA ordered, 10/6 urgent referral to GF --- </a:t>
            </a:r>
            <a:r>
              <a:rPr lang="en-US" dirty="0" err="1"/>
              <a:t>sx</a:t>
            </a:r>
            <a:r>
              <a:rPr lang="en-US" dirty="0"/>
              <a:t> on 10/25</a:t>
            </a:r>
          </a:p>
        </p:txBody>
      </p:sp>
      <p:sp>
        <p:nvSpPr>
          <p:cNvPr id="4" name="Slide Number Placeholder 3"/>
          <p:cNvSpPr>
            <a:spLocks noGrp="1"/>
          </p:cNvSpPr>
          <p:nvPr>
            <p:ph type="sldNum" sz="quarter" idx="5"/>
          </p:nvPr>
        </p:nvSpPr>
        <p:spPr/>
        <p:txBody>
          <a:bodyPr/>
          <a:lstStyle/>
          <a:p>
            <a:fld id="{3C3CBD0C-6C93-0D4D-B6F9-DC6D2B7647A0}" type="slidenum">
              <a:rPr lang="en-US" smtClean="0"/>
              <a:t>6</a:t>
            </a:fld>
            <a:endParaRPr lang="en-US"/>
          </a:p>
        </p:txBody>
      </p:sp>
    </p:spTree>
    <p:extLst>
      <p:ext uri="{BB962C8B-B14F-4D97-AF65-F5344CB8AC3E}">
        <p14:creationId xmlns:p14="http://schemas.microsoft.com/office/powerpoint/2010/main" val="1432822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(Image (Bajaj et al., 2021)</a:t>
            </a:r>
          </a:p>
          <a:p>
            <a:endParaRPr lang="en-US" sz="1000" dirty="0"/>
          </a:p>
          <a:p>
            <a:r>
              <a:rPr lang="en-US" sz="1000" dirty="0"/>
              <a:t>****With further research to past medical history: patient had incidental finding of subclavian steal syndrome in 2019, patient was asymptomatic at this time however a CTA was recommended which the patient did not pursue. This information was found after the ultrasound. With ultrasound results a CTA was recommended again at this time which the patient agreed to. He is currently on HTN medication and statin which are recommended for subclavian steal along with anticoagulation which he does not want to pursue at this time.</a:t>
            </a:r>
          </a:p>
          <a:p>
            <a:endParaRPr lang="en-US" sz="1000" dirty="0"/>
          </a:p>
          <a:p>
            <a:r>
              <a:rPr lang="en-US" sz="1000" b="0" i="0" dirty="0">
                <a:solidFill>
                  <a:srgbClr val="232323"/>
                </a:solidFill>
                <a:effectLst/>
                <a:latin typeface="Noto Sans" panose="020B0502040504020204" pitchFamily="34" charset="0"/>
              </a:rPr>
              <a:t>Duplex ultrasound can suggest the presence of subclavian artery stenoses and demonstrate reversal of flow, if present, in the ipsilateral vertebral artery</a:t>
            </a:r>
          </a:p>
          <a:p>
            <a:r>
              <a:rPr lang="en-US" sz="1000" b="0" i="0" dirty="0">
                <a:solidFill>
                  <a:srgbClr val="232323"/>
                </a:solidFill>
                <a:effectLst/>
                <a:latin typeface="Noto Sans" panose="020B0502040504020204" pitchFamily="34" charset="0"/>
              </a:rPr>
              <a:t>When severe stenosis (&gt;80 percent narrowing) of the proximal subclavian artery is present which in this patient it is, 65 percent of patients have permanent flow reversal in the ipsilateral vertebral artery, and 30 percent have intermittent flow reversal (Gomez, 2023)</a:t>
            </a:r>
            <a:endParaRPr lang="en-US" sz="1000" dirty="0"/>
          </a:p>
          <a:p>
            <a:endParaRPr lang="en-US" dirty="0"/>
          </a:p>
        </p:txBody>
      </p:sp>
      <p:sp>
        <p:nvSpPr>
          <p:cNvPr id="4" name="Slide Number Placeholder 3"/>
          <p:cNvSpPr>
            <a:spLocks noGrp="1"/>
          </p:cNvSpPr>
          <p:nvPr>
            <p:ph type="sldNum" sz="quarter" idx="5"/>
          </p:nvPr>
        </p:nvSpPr>
        <p:spPr/>
        <p:txBody>
          <a:bodyPr/>
          <a:lstStyle/>
          <a:p>
            <a:fld id="{3C3CBD0C-6C93-0D4D-B6F9-DC6D2B7647A0}" type="slidenum">
              <a:rPr lang="en-US" smtClean="0"/>
              <a:t>7</a:t>
            </a:fld>
            <a:endParaRPr lang="en-US"/>
          </a:p>
        </p:txBody>
      </p:sp>
    </p:spTree>
    <p:extLst>
      <p:ext uri="{BB962C8B-B14F-4D97-AF65-F5344CB8AC3E}">
        <p14:creationId xmlns:p14="http://schemas.microsoft.com/office/powerpoint/2010/main" val="274939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Image (Gomez, 2023)</a:t>
            </a:r>
          </a:p>
          <a:p>
            <a:r>
              <a:rPr lang="en-US" sz="1000" dirty="0"/>
              <a:t>**Note that blood flows up the contralateral vertebral artery to the basilar artery and then down the ipsilateral vertebral artery away from the brainstem. </a:t>
            </a:r>
          </a:p>
          <a:p>
            <a:endParaRPr lang="en-US" sz="1000" dirty="0"/>
          </a:p>
          <a:p>
            <a:r>
              <a:rPr lang="en-US" sz="1000" dirty="0"/>
              <a:t>**Low incidence of cerebrovascular symptoms (dizziness/vertigo, binocular double vision, incoordination, syncope, or drop attacks (sudden fall without loss of consciousness)- sometimes can be provoked by certain head movements like rotation toward the opposite side or extension when reaching for something on the top shelf, sometimes additionally having upper limb ischemia</a:t>
            </a:r>
          </a:p>
          <a:p>
            <a:r>
              <a:rPr lang="en-US" sz="1000" dirty="0"/>
              <a:t>More common is the differential in BP between the upper limbs– particularly &gt;40mmhg – research shows it only has to be &gt;15mmhg, but average is 36.9 (moderate stenosis)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*if episodes are provoked by arm exercise-increased suspicion along with ischemic arm symptoms. </a:t>
            </a:r>
          </a:p>
          <a:p>
            <a:endParaRPr lang="en-US" sz="1000" dirty="0"/>
          </a:p>
          <a:p>
            <a:r>
              <a:rPr lang="en-US" sz="1000" dirty="0"/>
              <a:t>Other etiologies: giant cell </a:t>
            </a:r>
            <a:r>
              <a:rPr lang="en-US" sz="1000" dirty="0" err="1"/>
              <a:t>arteririts</a:t>
            </a:r>
            <a:r>
              <a:rPr lang="en-US" sz="1000" dirty="0"/>
              <a:t>, arterial thoracic outlet syndrome, congenital anomalies, surgical repairs of coarctation of aorta or tetralogy of </a:t>
            </a:r>
            <a:r>
              <a:rPr lang="en-US" sz="1000" dirty="0" err="1"/>
              <a:t>fallot</a:t>
            </a:r>
            <a:r>
              <a:rPr lang="en-US" sz="1000" dirty="0"/>
              <a:t>.</a:t>
            </a:r>
          </a:p>
          <a:p>
            <a:r>
              <a:rPr lang="en-US" sz="1000" dirty="0"/>
              <a:t>Differentials: could be vertebrobasilar embolism but unlikely with the transient episodes of presentation</a:t>
            </a:r>
          </a:p>
          <a:p>
            <a:r>
              <a:rPr lang="en-US" sz="1000" dirty="0"/>
              <a:t>There are 3 diagnostic criteria that exemplify compromise of downstream flow including: Measurable reduction in the </a:t>
            </a:r>
            <a:r>
              <a:rPr lang="en-US" sz="1000" dirty="0" err="1"/>
              <a:t>epsilateral</a:t>
            </a:r>
            <a:r>
              <a:rPr lang="en-US" sz="1000" dirty="0"/>
              <a:t> brachial artery blood pressure</a:t>
            </a:r>
          </a:p>
          <a:p>
            <a:r>
              <a:rPr lang="en-US" sz="1000" dirty="0"/>
              <a:t>Reversal of the direction of blood flow in the ipsilateral vertebral artery</a:t>
            </a:r>
          </a:p>
          <a:p>
            <a:r>
              <a:rPr lang="en-US" sz="1000" dirty="0"/>
              <a:t>Neurologic symptoms referrable to the vertebrobasilar circulation that may be explained by the presence of the hemodynamic derangement. (Gomez, 2023)</a:t>
            </a:r>
          </a:p>
          <a:p>
            <a:endParaRPr lang="en-US" dirty="0"/>
          </a:p>
        </p:txBody>
      </p:sp>
      <p:sp>
        <p:nvSpPr>
          <p:cNvPr id="4" name="Slide Number Placeholder 3"/>
          <p:cNvSpPr>
            <a:spLocks noGrp="1"/>
          </p:cNvSpPr>
          <p:nvPr>
            <p:ph type="sldNum" sz="quarter" idx="5"/>
          </p:nvPr>
        </p:nvSpPr>
        <p:spPr/>
        <p:txBody>
          <a:bodyPr/>
          <a:lstStyle/>
          <a:p>
            <a:fld id="{3C3CBD0C-6C93-0D4D-B6F9-DC6D2B7647A0}" type="slidenum">
              <a:rPr lang="en-US" smtClean="0"/>
              <a:t>8</a:t>
            </a:fld>
            <a:endParaRPr lang="en-US"/>
          </a:p>
        </p:txBody>
      </p:sp>
    </p:spTree>
    <p:extLst>
      <p:ext uri="{BB962C8B-B14F-4D97-AF65-F5344CB8AC3E}">
        <p14:creationId xmlns:p14="http://schemas.microsoft.com/office/powerpoint/2010/main" val="249893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Physical Examination: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Wt</a:t>
            </a:r>
            <a:r>
              <a:rPr lang="en-US" sz="1000" dirty="0">
                <a:effectLst/>
                <a:latin typeface="Calibri" panose="020F0502020204030204" pitchFamily="34" charset="0"/>
                <a:ea typeface="Calibri" panose="020F0502020204030204" pitchFamily="34" charset="0"/>
                <a:cs typeface="Times New Roman" panose="02020603050405020304" pitchFamily="18" charset="0"/>
              </a:rPr>
              <a:t>: 202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lb</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Ht</a:t>
            </a:r>
            <a:r>
              <a:rPr lang="en-US" sz="1000" dirty="0">
                <a:effectLst/>
                <a:latin typeface="Calibri" panose="020F0502020204030204" pitchFamily="34" charset="0"/>
                <a:ea typeface="Calibri" panose="020F0502020204030204" pitchFamily="34" charset="0"/>
                <a:cs typeface="Times New Roman" panose="02020603050405020304" pitchFamily="18" charset="0"/>
              </a:rPr>
              <a:t>/Ln: 69.5 in  BMI: 29.4  BP: 134/82  Pulse: 68  RR: 16  Temp: 97.8F  Sat: 96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****Lifestyle changes for secondary prevention of restenosis, and antithrombotic therapy to prevent restenosis. Clopidogrel and aspirin is used for a period of 6-12 months and then a single antiplatelet agent is usually appropriate- could be aspirin. </a:t>
            </a:r>
          </a:p>
          <a:p>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effectLst/>
                <a:latin typeface="Calibri" panose="020F0502020204030204" pitchFamily="34" charset="0"/>
                <a:ea typeface="Calibri" panose="020F0502020204030204" pitchFamily="34" charset="0"/>
                <a:cs typeface="Times New Roman" panose="02020603050405020304" pitchFamily="18" charset="0"/>
              </a:rPr>
              <a:t>CV: No lifts, heaves, or thrills. PMI is not visible and is palpated in the 5th intercostal space at the midclavicular line. Heart rate and rhythm are normal. No murmurs, gallops, or rubs are auscultated. S1 and S2 are heard and are of normal intensity. Carotid pulse 2+ bilaterally without bruit. No JVD. No LE edema. There is x1 groin access sight in right groin space with scattered ecchymosis in various stages of healing, no s/s of infection. Left arm BP 138/90, right 134/82. Right arm has x1 &lt;1cm fluctuant mobile mass mildly tender to palpation located in region of proximal brachialis on dorsal aspect of forearm and is w/o surrounding/underlying skin/tissue changes/abnormalities or s/s of infection. Was unable to appreciate any soft tissue/bony abnormality from base of occiput down into right arm/hand and CSMs </a:t>
            </a:r>
            <a:r>
              <a:rPr lang="en-US" sz="1000" dirty="0" err="1">
                <a:effectLst/>
                <a:latin typeface="Calibri" panose="020F0502020204030204" pitchFamily="34" charset="0"/>
                <a:ea typeface="Calibri" panose="020F0502020204030204" pitchFamily="34" charset="0"/>
                <a:cs typeface="Times New Roman" panose="02020603050405020304" pitchFamily="18" charset="0"/>
              </a:rPr>
              <a:t>wnl</a:t>
            </a: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3C3CBD0C-6C93-0D4D-B6F9-DC6D2B7647A0}" type="slidenum">
              <a:rPr lang="en-US" smtClean="0"/>
              <a:t>9</a:t>
            </a:fld>
            <a:endParaRPr lang="en-US"/>
          </a:p>
        </p:txBody>
      </p:sp>
    </p:spTree>
    <p:extLst>
      <p:ext uri="{BB962C8B-B14F-4D97-AF65-F5344CB8AC3E}">
        <p14:creationId xmlns:p14="http://schemas.microsoft.com/office/powerpoint/2010/main" val="2533861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F26E-D7EA-B2E6-C70E-1D5CA4BAF2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FEF7B3-82DA-2D2D-75E8-CD801B54E1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DFD51-E35E-BE33-F9D2-1906971394D8}"/>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46BBB87C-870E-2465-62B1-D62494EEFB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04597-8687-F49A-A0CC-FD7DEFC775E0}"/>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376295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2743-400C-F4F1-B133-5A22E77454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32C727-7370-B0C6-9E8D-585FDEBA2E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BC39E1-ACAA-E86A-55C7-FE05EA5C6C4C}"/>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41E7CD14-4505-C079-2CB3-CE4461E4C1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86F44-00D0-A6F3-9F76-A23F072CD1F1}"/>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67931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79FC67-C28F-3B77-E68B-D88F1C9D7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49BC97-AB06-3C25-49C4-EA3CC4B96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78BE9-C5E6-1D3C-5D71-1071A33006C6}"/>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B6CBA469-3459-CD09-3E81-A28190028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BC6A9-B188-7451-746D-AF5DB2F9C78A}"/>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1370015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2590-482B-9992-C092-695CBB593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562D17-4B65-72AE-2F42-D7E9E348C5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AE2E1B-712F-DC85-8608-48F907C4AF45}"/>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2AC0C8C7-11CA-7FCF-6464-13D7A58C4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CCCF8-F22B-E34B-36AE-5513CCD76C4B}"/>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4083929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34A3-EE3C-DF4A-386A-84F67DE6FE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FA499C-47F8-A66E-0386-C8FD974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C5AFF9-9686-525B-9CE9-367067917902}"/>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5B7C7CA0-ADA5-8A73-C416-2039B7177E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01CC0-0B29-1970-7A23-71F53C5A00F0}"/>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262476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20B0-A7C9-59B1-CC4E-2AB46B445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6D806-3B66-AEAC-3F96-F01F99C2D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2EB0D-DDB1-7644-E6F2-ED2286CAB1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72A86D-D758-9D16-39AC-1EEAD90004CA}"/>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6" name="Footer Placeholder 5">
            <a:extLst>
              <a:ext uri="{FF2B5EF4-FFF2-40B4-BE49-F238E27FC236}">
                <a16:creationId xmlns:a16="http://schemas.microsoft.com/office/drawing/2014/main" id="{575A4D17-8EB1-8B5E-A681-F444A1011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9CD532-3A97-424E-1273-58A04392BAF7}"/>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333218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BA83-B4FA-C4B2-59F9-68B57DE471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990634-552E-8DAF-F028-55D5D8E2F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B0FFB3-146F-9076-30C7-07320BD4D6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CC54E-24F4-4A41-A467-1441BD190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5A317-EFE1-7404-610A-38FF5FFC4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5A23E-6E10-5F49-3FD6-62236E6CF995}"/>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8" name="Footer Placeholder 7">
            <a:extLst>
              <a:ext uri="{FF2B5EF4-FFF2-40B4-BE49-F238E27FC236}">
                <a16:creationId xmlns:a16="http://schemas.microsoft.com/office/drawing/2014/main" id="{08A3AD0D-BB6C-1025-A01B-DEFADB806E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66E119-BB85-AB03-6EF9-B506448684C9}"/>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36294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C5B5-40E2-3A10-C1BF-41A2D8E76B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8D5DE9-F773-A928-771B-AB8980CB07CC}"/>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4" name="Footer Placeholder 3">
            <a:extLst>
              <a:ext uri="{FF2B5EF4-FFF2-40B4-BE49-F238E27FC236}">
                <a16:creationId xmlns:a16="http://schemas.microsoft.com/office/drawing/2014/main" id="{91996708-E508-BAC6-646F-CB8176B2CC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D154BA-29CB-B016-239B-60FB1F835FCD}"/>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103395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AC635-5CAC-1427-C9E2-F1D7FE909232}"/>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3" name="Footer Placeholder 2">
            <a:extLst>
              <a:ext uri="{FF2B5EF4-FFF2-40B4-BE49-F238E27FC236}">
                <a16:creationId xmlns:a16="http://schemas.microsoft.com/office/drawing/2014/main" id="{D1D04A10-9800-CB7D-1385-AB3C029349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8B1A3C-6338-14C7-51CF-F7FD09777218}"/>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356784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5BBF-85B3-703C-E7F9-45C5008106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99ACBD-37A2-2CA1-D5C4-7B9152D489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7C6994-3C3E-12BC-B904-8B4B8BA54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8E2CD-D072-99B3-914E-D04D6E0A81CA}"/>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6" name="Footer Placeholder 5">
            <a:extLst>
              <a:ext uri="{FF2B5EF4-FFF2-40B4-BE49-F238E27FC236}">
                <a16:creationId xmlns:a16="http://schemas.microsoft.com/office/drawing/2014/main" id="{446460EB-4E9A-8ECF-75E3-E3D08A95F8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D915F-55C0-CFEC-C9EA-6B2584954EB8}"/>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160395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107E-2076-E696-8FE2-1E787CC8C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99DAAB-4416-799B-A4B3-13BE1E0DA6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772F33-DFFC-1187-CB80-8F77E5613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D665C1-F4DE-6E2D-11DA-F3DEE1CD1FE1}"/>
              </a:ext>
            </a:extLst>
          </p:cNvPr>
          <p:cNvSpPr>
            <a:spLocks noGrp="1"/>
          </p:cNvSpPr>
          <p:nvPr>
            <p:ph type="dt" sz="half" idx="10"/>
          </p:nvPr>
        </p:nvSpPr>
        <p:spPr/>
        <p:txBody>
          <a:bodyPr/>
          <a:lstStyle/>
          <a:p>
            <a:fld id="{5BE32FB0-1AAD-F844-B3FA-E3DD20C0C60E}" type="datetimeFigureOut">
              <a:rPr lang="en-US" smtClean="0"/>
              <a:t>4/20/25</a:t>
            </a:fld>
            <a:endParaRPr lang="en-US"/>
          </a:p>
        </p:txBody>
      </p:sp>
      <p:sp>
        <p:nvSpPr>
          <p:cNvPr id="6" name="Footer Placeholder 5">
            <a:extLst>
              <a:ext uri="{FF2B5EF4-FFF2-40B4-BE49-F238E27FC236}">
                <a16:creationId xmlns:a16="http://schemas.microsoft.com/office/drawing/2014/main" id="{D92F5212-32BA-F096-488E-DC521BAF6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BFB11-A468-4D6F-C8F6-94092149BE52}"/>
              </a:ext>
            </a:extLst>
          </p:cNvPr>
          <p:cNvSpPr>
            <a:spLocks noGrp="1"/>
          </p:cNvSpPr>
          <p:nvPr>
            <p:ph type="sldNum" sz="quarter" idx="12"/>
          </p:nvPr>
        </p:nvSpPr>
        <p:spPr/>
        <p:txBody>
          <a:bodyPr/>
          <a:lstStyle/>
          <a:p>
            <a:fld id="{C18EB9B4-5B1E-F249-8ED0-B312B5B28536}" type="slidenum">
              <a:rPr lang="en-US" smtClean="0"/>
              <a:t>‹#›</a:t>
            </a:fld>
            <a:endParaRPr lang="en-US"/>
          </a:p>
        </p:txBody>
      </p:sp>
    </p:spTree>
    <p:extLst>
      <p:ext uri="{BB962C8B-B14F-4D97-AF65-F5344CB8AC3E}">
        <p14:creationId xmlns:p14="http://schemas.microsoft.com/office/powerpoint/2010/main" val="499470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4C0A02-8778-CF3E-F7FD-F2198216B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34DD44-8412-E9BB-E7D0-143AA03C3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EB0FC-8AFE-58B3-1C51-7D0C909A3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32FB0-1AAD-F844-B3FA-E3DD20C0C60E}" type="datetimeFigureOut">
              <a:rPr lang="en-US" smtClean="0"/>
              <a:t>4/20/25</a:t>
            </a:fld>
            <a:endParaRPr lang="en-US"/>
          </a:p>
        </p:txBody>
      </p:sp>
      <p:sp>
        <p:nvSpPr>
          <p:cNvPr id="5" name="Footer Placeholder 4">
            <a:extLst>
              <a:ext uri="{FF2B5EF4-FFF2-40B4-BE49-F238E27FC236}">
                <a16:creationId xmlns:a16="http://schemas.microsoft.com/office/drawing/2014/main" id="{3F0ED95A-227A-BDF3-A4E1-94AB7D94B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43C6D6-41C0-88F4-0501-42D6001C40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EB9B4-5B1E-F249-8ED0-B312B5B28536}" type="slidenum">
              <a:rPr lang="en-US" smtClean="0"/>
              <a:t>‹#›</a:t>
            </a:fld>
            <a:endParaRPr lang="en-US"/>
          </a:p>
        </p:txBody>
      </p:sp>
    </p:spTree>
    <p:extLst>
      <p:ext uri="{BB962C8B-B14F-4D97-AF65-F5344CB8AC3E}">
        <p14:creationId xmlns:p14="http://schemas.microsoft.com/office/powerpoint/2010/main" val="284231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tuneonline.org/articles/subclavian-steal-syndrome-an-underrecognized-manifestation-of-atherosclerosis--review-of-the-current-literature-with-a-case-repor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doi-org.ezproxy.umary.edu/10.1136/bcr-2022-254477" TargetMode="External"/><Relationship Id="rId4" Type="http://schemas.openxmlformats.org/officeDocument/2006/relationships/hyperlink" Target="https://www.ahajournals.org/doi/10.1161/CIRCULATIONAHA.113.00665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AA30E-91BB-7C6B-EB53-22E375DE071C}"/>
              </a:ext>
            </a:extLst>
          </p:cNvPr>
          <p:cNvSpPr>
            <a:spLocks noGrp="1"/>
          </p:cNvSpPr>
          <p:nvPr>
            <p:ph type="ctrTitle"/>
          </p:nvPr>
        </p:nvSpPr>
        <p:spPr>
          <a:xfrm>
            <a:off x="640080" y="320040"/>
            <a:ext cx="6692827" cy="3892669"/>
          </a:xfrm>
        </p:spPr>
        <p:txBody>
          <a:bodyPr vert="horz" lIns="91440" tIns="45720" rIns="91440" bIns="45720" rtlCol="0">
            <a:normAutofit/>
          </a:bodyPr>
          <a:lstStyle/>
          <a:p>
            <a:pPr algn="l"/>
            <a:r>
              <a:rPr lang="en-US" sz="6600" kern="1200">
                <a:latin typeface="+mj-lt"/>
                <a:ea typeface="+mj-ea"/>
                <a:cs typeface="+mj-cs"/>
              </a:rPr>
              <a:t>Primary Care Case Presentation</a:t>
            </a:r>
          </a:p>
        </p:txBody>
      </p:sp>
      <p:sp>
        <p:nvSpPr>
          <p:cNvPr id="3" name="Subtitle 2">
            <a:extLst>
              <a:ext uri="{FF2B5EF4-FFF2-40B4-BE49-F238E27FC236}">
                <a16:creationId xmlns:a16="http://schemas.microsoft.com/office/drawing/2014/main" id="{9B41F445-02E4-AA6C-07E8-2D0A9610557D}"/>
              </a:ext>
            </a:extLst>
          </p:cNvPr>
          <p:cNvSpPr>
            <a:spLocks noGrp="1"/>
          </p:cNvSpPr>
          <p:nvPr>
            <p:ph type="subTitle" idx="1"/>
          </p:nvPr>
        </p:nvSpPr>
        <p:spPr>
          <a:xfrm>
            <a:off x="640080" y="4631161"/>
            <a:ext cx="6692827" cy="1569486"/>
          </a:xfrm>
        </p:spPr>
        <p:txBody>
          <a:bodyPr vert="horz" lIns="91440" tIns="45720" rIns="91440" bIns="45720" rtlCol="0">
            <a:normAutofit/>
          </a:bodyPr>
          <a:lstStyle/>
          <a:p>
            <a:pPr indent="-228600" algn="l">
              <a:buFont typeface="Arial" panose="020B0604020202020204" pitchFamily="34" charset="0"/>
              <a:buChar char="•"/>
            </a:pPr>
            <a:r>
              <a:rPr lang="en-US"/>
              <a:t>MEGAN MACKE RN, DNP-S</a:t>
            </a:r>
          </a:p>
          <a:p>
            <a:pPr indent="-228600" algn="l">
              <a:buFont typeface="Arial" panose="020B0604020202020204" pitchFamily="34" charset="0"/>
              <a:buChar char="•"/>
            </a:pPr>
            <a:r>
              <a:rPr lang="en-US"/>
              <a:t>Jenna Herman</a:t>
            </a:r>
          </a:p>
          <a:p>
            <a:pPr indent="-228600" algn="l">
              <a:buFont typeface="Arial" panose="020B0604020202020204" pitchFamily="34" charset="0"/>
              <a:buChar char="•"/>
            </a:pPr>
            <a:r>
              <a:rPr lang="en-US"/>
              <a:t>NUR 759 – Primary Care Clinical</a:t>
            </a:r>
          </a:p>
          <a:p>
            <a:pPr indent="-228600" algn="l">
              <a:buFont typeface="Arial" panose="020B0604020202020204" pitchFamily="34" charset="0"/>
              <a:buChar char="•"/>
            </a:pPr>
            <a:endParaRPr lang="en-US"/>
          </a:p>
        </p:txBody>
      </p:sp>
      <p:sp>
        <p:nvSpPr>
          <p:cNvPr id="4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2CA040E-66E9-1B3D-1337-C32699154973}"/>
              </a:ext>
            </a:extLst>
          </p:cNvPr>
          <p:cNvPicPr>
            <a:picLocks noChangeAspect="1"/>
          </p:cNvPicPr>
          <p:nvPr/>
        </p:nvPicPr>
        <p:blipFill>
          <a:blip r:embed="rId3"/>
          <a:stretch>
            <a:fillRect/>
          </a:stretch>
        </p:blipFill>
        <p:spPr>
          <a:xfrm>
            <a:off x="7857332" y="320040"/>
            <a:ext cx="3935791" cy="5981446"/>
          </a:xfrm>
          <a:prstGeom prst="rect">
            <a:avLst/>
          </a:prstGeom>
        </p:spPr>
      </p:pic>
    </p:spTree>
    <p:extLst>
      <p:ext uri="{BB962C8B-B14F-4D97-AF65-F5344CB8AC3E}">
        <p14:creationId xmlns:p14="http://schemas.microsoft.com/office/powerpoint/2010/main" val="315104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E249D-5669-E69E-D981-E2485A543BF6}"/>
              </a:ext>
            </a:extLst>
          </p:cNvPr>
          <p:cNvSpPr>
            <a:spLocks noGrp="1"/>
          </p:cNvSpPr>
          <p:nvPr>
            <p:ph type="title"/>
          </p:nvPr>
        </p:nvSpPr>
        <p:spPr>
          <a:xfrm>
            <a:off x="841248" y="548640"/>
            <a:ext cx="3600860" cy="5431536"/>
          </a:xfrm>
        </p:spPr>
        <p:txBody>
          <a:bodyPr>
            <a:normAutofit/>
          </a:bodyPr>
          <a:lstStyle/>
          <a:p>
            <a:r>
              <a:rPr lang="en-US" sz="5400"/>
              <a:t>Summary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58BDF6-9AB6-B993-0A9F-93A31229643F}"/>
              </a:ext>
            </a:extLst>
          </p:cNvPr>
          <p:cNvSpPr>
            <a:spLocks noGrp="1"/>
          </p:cNvSpPr>
          <p:nvPr>
            <p:ph idx="1"/>
          </p:nvPr>
        </p:nvSpPr>
        <p:spPr>
          <a:xfrm>
            <a:off x="5126418" y="552091"/>
            <a:ext cx="6224335" cy="5431536"/>
          </a:xfrm>
        </p:spPr>
        <p:txBody>
          <a:bodyPr anchor="ctr">
            <a:normAutofit/>
          </a:bodyPr>
          <a:lstStyle/>
          <a:p>
            <a:r>
              <a:rPr lang="en-US" sz="2200"/>
              <a:t>Most patients are asymptomatic</a:t>
            </a:r>
          </a:p>
          <a:p>
            <a:r>
              <a:rPr lang="en-US" sz="2200"/>
              <a:t>Most common symptoms if they do occur are headaches and dizziness, along with a significant difference in BPs on upper extremities. </a:t>
            </a:r>
          </a:p>
          <a:p>
            <a:r>
              <a:rPr lang="en-US" sz="2200"/>
              <a:t>Conservative management is usually preferred due to a low risk of ischemic stroke; management of hypertension, hyperlipidemia, and possible antiplatelet agents. </a:t>
            </a:r>
          </a:p>
          <a:p>
            <a:r>
              <a:rPr lang="en-US" sz="2200"/>
              <a:t>Intervention for subclavian steal syndrome depends on underlying etiology and location of blockage. If symptoms of vertebrobasilar ischemia- intervention is necessary. 5% of patients require angioplasty, with 10% chance of requiring repeat angioplasty later in life. </a:t>
            </a:r>
          </a:p>
        </p:txBody>
      </p:sp>
    </p:spTree>
    <p:extLst>
      <p:ext uri="{BB962C8B-B14F-4D97-AF65-F5344CB8AC3E}">
        <p14:creationId xmlns:p14="http://schemas.microsoft.com/office/powerpoint/2010/main" val="319713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3EC68-4048-4CEB-2AA0-8344D18A249A}"/>
              </a:ext>
            </a:extLst>
          </p:cNvPr>
          <p:cNvSpPr>
            <a:spLocks noGrp="1"/>
          </p:cNvSpPr>
          <p:nvPr>
            <p:ph type="title"/>
          </p:nvPr>
        </p:nvSpPr>
        <p:spPr>
          <a:xfrm>
            <a:off x="640080" y="325369"/>
            <a:ext cx="4368602" cy="1956841"/>
          </a:xfrm>
        </p:spPr>
        <p:txBody>
          <a:bodyPr anchor="b">
            <a:normAutofit/>
          </a:bodyPr>
          <a:lstStyle/>
          <a:p>
            <a:r>
              <a:rPr lang="en-US" sz="5400"/>
              <a:t>Discussion</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6C61A91B-114A-4FE9-2DFB-3A2C77461090}"/>
              </a:ext>
            </a:extLst>
          </p:cNvPr>
          <p:cNvSpPr>
            <a:spLocks noGrp="1"/>
          </p:cNvSpPr>
          <p:nvPr>
            <p:ph idx="1"/>
          </p:nvPr>
        </p:nvSpPr>
        <p:spPr>
          <a:xfrm>
            <a:off x="640080" y="2872899"/>
            <a:ext cx="4243589" cy="3320668"/>
          </a:xfrm>
        </p:spPr>
        <p:txBody>
          <a:bodyPr>
            <a:normAutofit fontScale="92500"/>
          </a:bodyPr>
          <a:lstStyle/>
          <a:p>
            <a:r>
              <a:rPr lang="en-US" sz="2200" dirty="0"/>
              <a:t>Because the BP can be so significantly different per arm, how do you think that BP management should be handled? </a:t>
            </a:r>
          </a:p>
          <a:p>
            <a:r>
              <a:rPr lang="en-US" sz="2200" dirty="0"/>
              <a:t>Pt is difficult regarding compliance, is there anything you guys would you have done differently?</a:t>
            </a:r>
          </a:p>
          <a:p>
            <a:r>
              <a:rPr lang="en-US" sz="2200" dirty="0"/>
              <a:t>Looking back, we could have specifically asked about arm exercise provoking symptoms. Anything else?</a:t>
            </a:r>
          </a:p>
        </p:txBody>
      </p:sp>
      <p:pic>
        <p:nvPicPr>
          <p:cNvPr id="16" name="Picture 15" descr="Large skydiving group mid-air">
            <a:extLst>
              <a:ext uri="{FF2B5EF4-FFF2-40B4-BE49-F238E27FC236}">
                <a16:creationId xmlns:a16="http://schemas.microsoft.com/office/drawing/2014/main" id="{FEDD8DDB-77EF-3673-ACA2-8943D1E2B6E7}"/>
              </a:ext>
            </a:extLst>
          </p:cNvPr>
          <p:cNvPicPr>
            <a:picLocks noChangeAspect="1"/>
          </p:cNvPicPr>
          <p:nvPr/>
        </p:nvPicPr>
        <p:blipFill rotWithShape="1">
          <a:blip r:embed="rId3"/>
          <a:srcRect l="17233" r="1606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4533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444B-68A1-E4B0-0437-4523DFCD5F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581036-4AFC-360B-A125-FB57249BB614}"/>
              </a:ext>
            </a:extLst>
          </p:cNvPr>
          <p:cNvSpPr>
            <a:spLocks noGrp="1"/>
          </p:cNvSpPr>
          <p:nvPr>
            <p:ph idx="1"/>
          </p:nvPr>
        </p:nvSpPr>
        <p:spPr/>
        <p:txBody>
          <a:bodyPr>
            <a:normAutofit fontScale="55000" lnSpcReduction="20000"/>
          </a:bodyPr>
          <a:lstStyle/>
          <a:p>
            <a:r>
              <a:rPr lang="en-US" b="0" i="0" dirty="0">
                <a:solidFill>
                  <a:srgbClr val="595959"/>
                </a:solidFill>
                <a:effectLst/>
                <a:latin typeface="Helvetica" pitchFamily="2" charset="0"/>
              </a:rPr>
              <a:t>Bajaj, S., Sharma, P., &amp; Bhatia, U. (2021). Subclavian steal syndrome: an underrecognized manifestation of atherosclerosis – review of current literature with a case report. Journal of Radiology and Clinical Imagin</a:t>
            </a:r>
            <a:r>
              <a:rPr lang="en-US" dirty="0">
                <a:solidFill>
                  <a:srgbClr val="595959"/>
                </a:solidFill>
                <a:latin typeface="Helvetica" pitchFamily="2" charset="0"/>
              </a:rPr>
              <a:t>g. </a:t>
            </a:r>
            <a:r>
              <a:rPr lang="en-US" dirty="0">
                <a:solidFill>
                  <a:srgbClr val="595959"/>
                </a:solidFill>
                <a:latin typeface="Helvetica" pitchFamily="2" charset="0"/>
                <a:hlinkClick r:id="rId3"/>
              </a:rPr>
              <a:t>https://fortuneonline.org/articles/subclavian-steal-syndrome-an-underrecognized-manifestation-of-atherosclerosis--review-of-the-current-literature-with-a-case-report.html</a:t>
            </a:r>
            <a:endParaRPr lang="en-US" dirty="0">
              <a:solidFill>
                <a:srgbClr val="595959"/>
              </a:solidFill>
              <a:latin typeface="Helvetica" pitchFamily="2" charset="0"/>
            </a:endParaRPr>
          </a:p>
          <a:p>
            <a:r>
              <a:rPr lang="en-US" b="0" i="0" dirty="0">
                <a:solidFill>
                  <a:srgbClr val="595959"/>
                </a:solidFill>
                <a:effectLst/>
                <a:latin typeface="Helvetica" pitchFamily="2" charset="0"/>
              </a:rPr>
              <a:t>Gomez, C. (2023). Subclavian steal syndrome. UpToDate. https://</a:t>
            </a:r>
            <a:r>
              <a:rPr lang="en-US" b="0" i="0" dirty="0" err="1">
                <a:solidFill>
                  <a:srgbClr val="595959"/>
                </a:solidFill>
                <a:effectLst/>
                <a:latin typeface="Helvetica" pitchFamily="2" charset="0"/>
              </a:rPr>
              <a:t>www.uptodate.com</a:t>
            </a:r>
            <a:r>
              <a:rPr lang="en-US" b="0" i="0" dirty="0">
                <a:solidFill>
                  <a:srgbClr val="595959"/>
                </a:solidFill>
                <a:effectLst/>
                <a:latin typeface="Helvetica" pitchFamily="2" charset="0"/>
              </a:rPr>
              <a:t>/contents/</a:t>
            </a:r>
            <a:r>
              <a:rPr lang="en-US" b="0" i="0" dirty="0" err="1">
                <a:solidFill>
                  <a:srgbClr val="595959"/>
                </a:solidFill>
                <a:effectLst/>
                <a:latin typeface="Helvetica" pitchFamily="2" charset="0"/>
              </a:rPr>
              <a:t>subclavian-steal-syndrome?search</a:t>
            </a:r>
            <a:r>
              <a:rPr lang="en-US" b="0" i="0" dirty="0">
                <a:solidFill>
                  <a:srgbClr val="595959"/>
                </a:solidFill>
                <a:effectLst/>
                <a:latin typeface="Helvetica" pitchFamily="2" charset="0"/>
              </a:rPr>
              <a:t>=subclavian%20steal&amp;source=</a:t>
            </a:r>
            <a:r>
              <a:rPr lang="en-US" b="0" i="0" dirty="0" err="1">
                <a:solidFill>
                  <a:srgbClr val="595959"/>
                </a:solidFill>
                <a:effectLst/>
                <a:latin typeface="Helvetica" pitchFamily="2" charset="0"/>
              </a:rPr>
              <a:t>search_result&amp;selectedTitle</a:t>
            </a:r>
            <a:r>
              <a:rPr lang="en-US" b="0" i="0" dirty="0">
                <a:solidFill>
                  <a:srgbClr val="595959"/>
                </a:solidFill>
                <a:effectLst/>
                <a:latin typeface="Helvetica" pitchFamily="2" charset="0"/>
              </a:rPr>
              <a:t>=1~16&amp;usage_type=</a:t>
            </a:r>
            <a:r>
              <a:rPr lang="en-US" b="0" i="0" dirty="0" err="1">
                <a:solidFill>
                  <a:srgbClr val="595959"/>
                </a:solidFill>
                <a:effectLst/>
                <a:latin typeface="Helvetica" pitchFamily="2" charset="0"/>
              </a:rPr>
              <a:t>default&amp;display_rank</a:t>
            </a:r>
            <a:r>
              <a:rPr lang="en-US" b="0" i="0" dirty="0">
                <a:solidFill>
                  <a:srgbClr val="595959"/>
                </a:solidFill>
                <a:effectLst/>
                <a:latin typeface="Helvetica" pitchFamily="2" charset="0"/>
              </a:rPr>
              <a:t>=1</a:t>
            </a:r>
          </a:p>
          <a:p>
            <a:r>
              <a:rPr lang="en-US" b="0" i="0" dirty="0" err="1">
                <a:solidFill>
                  <a:srgbClr val="595959"/>
                </a:solidFill>
                <a:effectLst/>
                <a:latin typeface="Helvetica" pitchFamily="2" charset="0"/>
              </a:rPr>
              <a:t>Kikkeri</a:t>
            </a:r>
            <a:r>
              <a:rPr lang="en-US" b="0" i="0" dirty="0">
                <a:solidFill>
                  <a:srgbClr val="595959"/>
                </a:solidFill>
                <a:effectLst/>
                <a:latin typeface="Helvetica" pitchFamily="2" charset="0"/>
              </a:rPr>
              <a:t>, N. S., &amp; </a:t>
            </a:r>
            <a:r>
              <a:rPr lang="en-US" b="0" i="0" dirty="0" err="1">
                <a:solidFill>
                  <a:srgbClr val="595959"/>
                </a:solidFill>
                <a:effectLst/>
                <a:latin typeface="Helvetica" pitchFamily="2" charset="0"/>
              </a:rPr>
              <a:t>Nagalli</a:t>
            </a:r>
            <a:r>
              <a:rPr lang="en-US" b="0" i="0" dirty="0">
                <a:solidFill>
                  <a:srgbClr val="595959"/>
                </a:solidFill>
                <a:effectLst/>
                <a:latin typeface="Helvetica" pitchFamily="2" charset="0"/>
              </a:rPr>
              <a:t>, S. (2023). Subclavian steal syndrome. National Library of Medicine. https://</a:t>
            </a:r>
            <a:r>
              <a:rPr lang="en-US" b="0" i="0" dirty="0" err="1">
                <a:solidFill>
                  <a:srgbClr val="595959"/>
                </a:solidFill>
                <a:effectLst/>
                <a:latin typeface="Helvetica" pitchFamily="2" charset="0"/>
              </a:rPr>
              <a:t>www.ncbi.nlm.nih.gov</a:t>
            </a:r>
            <a:r>
              <a:rPr lang="en-US" b="0" i="0" dirty="0">
                <a:solidFill>
                  <a:srgbClr val="595959"/>
                </a:solidFill>
                <a:effectLst/>
                <a:latin typeface="Helvetica" pitchFamily="2" charset="0"/>
              </a:rPr>
              <a:t>/books/NBK554599/#:~:text=The%20pathophysiology%20involves%20blood%20flow,direction%20of%20the%20affected%20side.</a:t>
            </a:r>
          </a:p>
          <a:p>
            <a:r>
              <a:rPr lang="en-US" b="0" i="0" dirty="0">
                <a:solidFill>
                  <a:srgbClr val="595959"/>
                </a:solidFill>
                <a:effectLst/>
                <a:latin typeface="Helvetica" pitchFamily="2" charset="0"/>
              </a:rPr>
              <a:t>Potter, B. &amp; Pinto, D. (2014). Subclavian steal syndrome. </a:t>
            </a:r>
            <a:r>
              <a:rPr lang="en-US" b="0" i="1" dirty="0">
                <a:solidFill>
                  <a:srgbClr val="595959"/>
                </a:solidFill>
                <a:effectLst/>
                <a:latin typeface="Helvetica" pitchFamily="2" charset="0"/>
              </a:rPr>
              <a:t>Circulation AHA Journal, 129 (22). </a:t>
            </a:r>
            <a:r>
              <a:rPr lang="en-US" b="0" i="0" dirty="0">
                <a:solidFill>
                  <a:srgbClr val="595959"/>
                </a:solidFill>
                <a:effectLst/>
                <a:latin typeface="Helvetica" pitchFamily="2" charset="0"/>
                <a:hlinkClick r:id="rId4"/>
              </a:rPr>
              <a:t>https://www.ahajournals.org/doi/10.1161/CIRCULATIONAHA.113.006653</a:t>
            </a:r>
            <a:endParaRPr lang="en-US" b="0" i="0" dirty="0">
              <a:solidFill>
                <a:srgbClr val="595959"/>
              </a:solidFill>
              <a:effectLst/>
              <a:latin typeface="Helvetica" pitchFamily="2" charset="0"/>
            </a:endParaRPr>
          </a:p>
          <a:p>
            <a:r>
              <a:rPr lang="en-US" b="0" i="0" dirty="0">
                <a:solidFill>
                  <a:srgbClr val="595959"/>
                </a:solidFill>
                <a:effectLst/>
                <a:latin typeface="Helvetica" pitchFamily="2" charset="0"/>
              </a:rPr>
              <a:t>Song, D., </a:t>
            </a:r>
            <a:r>
              <a:rPr lang="en-US" b="0" i="0" dirty="0" err="1">
                <a:solidFill>
                  <a:srgbClr val="595959"/>
                </a:solidFill>
                <a:effectLst/>
                <a:latin typeface="Helvetica" pitchFamily="2" charset="0"/>
              </a:rPr>
              <a:t>Ireifej</a:t>
            </a:r>
            <a:r>
              <a:rPr lang="en-US" b="0" i="0" dirty="0">
                <a:solidFill>
                  <a:srgbClr val="595959"/>
                </a:solidFill>
                <a:effectLst/>
                <a:latin typeface="Helvetica" pitchFamily="2" charset="0"/>
              </a:rPr>
              <a:t>, B., Seen, T., Almas, T., Sattar, Y., &amp; Chadi </a:t>
            </a:r>
            <a:r>
              <a:rPr lang="en-US" b="0" i="0" dirty="0" err="1">
                <a:solidFill>
                  <a:srgbClr val="595959"/>
                </a:solidFill>
                <a:effectLst/>
                <a:latin typeface="Helvetica" pitchFamily="2" charset="0"/>
              </a:rPr>
              <a:t>Alraies</a:t>
            </a:r>
            <a:r>
              <a:rPr lang="en-US" b="0" i="0" dirty="0">
                <a:solidFill>
                  <a:srgbClr val="595959"/>
                </a:solidFill>
                <a:effectLst/>
                <a:latin typeface="Helvetica" pitchFamily="2" charset="0"/>
              </a:rPr>
              <a:t>, M. (2021). Diagnosis and management of unilateral subclavian steal syndrome with bilateral carotid artery stenosis. </a:t>
            </a:r>
            <a:r>
              <a:rPr lang="en-US" b="0" i="1" dirty="0">
                <a:solidFill>
                  <a:srgbClr val="595959"/>
                </a:solidFill>
                <a:effectLst/>
                <a:latin typeface="Helvetica" pitchFamily="2" charset="0"/>
              </a:rPr>
              <a:t>Annals of Medicine and Surgery (2012)</a:t>
            </a:r>
            <a:r>
              <a:rPr lang="en-US" b="0" i="0" dirty="0">
                <a:solidFill>
                  <a:srgbClr val="595959"/>
                </a:solidFill>
                <a:effectLst/>
                <a:latin typeface="Helvetica" pitchFamily="2" charset="0"/>
              </a:rPr>
              <a:t>, </a:t>
            </a:r>
            <a:r>
              <a:rPr lang="en-US" b="0" i="1" dirty="0">
                <a:solidFill>
                  <a:srgbClr val="595959"/>
                </a:solidFill>
                <a:effectLst/>
                <a:latin typeface="Helvetica" pitchFamily="2" charset="0"/>
              </a:rPr>
              <a:t>68</a:t>
            </a:r>
            <a:r>
              <a:rPr lang="en-US" b="0" i="0" dirty="0">
                <a:solidFill>
                  <a:srgbClr val="595959"/>
                </a:solidFill>
                <a:effectLst/>
                <a:latin typeface="Helvetica" pitchFamily="2" charset="0"/>
              </a:rPr>
              <a:t>, 102597. https://</a:t>
            </a:r>
            <a:r>
              <a:rPr lang="en-US" b="0" i="0" dirty="0" err="1">
                <a:solidFill>
                  <a:srgbClr val="595959"/>
                </a:solidFill>
                <a:effectLst/>
                <a:latin typeface="Helvetica" pitchFamily="2" charset="0"/>
              </a:rPr>
              <a:t>doi-org.ezproxy.umary.edu</a:t>
            </a:r>
            <a:r>
              <a:rPr lang="en-US" b="0" i="0" dirty="0">
                <a:solidFill>
                  <a:srgbClr val="595959"/>
                </a:solidFill>
                <a:effectLst/>
                <a:latin typeface="Helvetica" pitchFamily="2" charset="0"/>
              </a:rPr>
              <a:t>/10.1016/j.amsu.2021.10259</a:t>
            </a:r>
          </a:p>
          <a:p>
            <a:r>
              <a:rPr lang="en-US" b="0" i="0" dirty="0" err="1">
                <a:solidFill>
                  <a:srgbClr val="595959"/>
                </a:solidFill>
                <a:effectLst/>
                <a:latin typeface="Helvetica" pitchFamily="2" charset="0"/>
              </a:rPr>
              <a:t>Uematsu</a:t>
            </a:r>
            <a:r>
              <a:rPr lang="en-US" b="0" i="0" dirty="0">
                <a:solidFill>
                  <a:srgbClr val="595959"/>
                </a:solidFill>
                <a:effectLst/>
                <a:latin typeface="Helvetica" pitchFamily="2" charset="0"/>
              </a:rPr>
              <a:t>, H., Noguchi, Y., &amp; </a:t>
            </a:r>
            <a:r>
              <a:rPr lang="en-US" b="0" i="0" dirty="0" err="1">
                <a:solidFill>
                  <a:srgbClr val="595959"/>
                </a:solidFill>
                <a:effectLst/>
                <a:latin typeface="Helvetica" pitchFamily="2" charset="0"/>
              </a:rPr>
              <a:t>Osugi</a:t>
            </a:r>
            <a:r>
              <a:rPr lang="en-US" b="0" i="0" dirty="0">
                <a:solidFill>
                  <a:srgbClr val="595959"/>
                </a:solidFill>
                <a:effectLst/>
                <a:latin typeface="Helvetica" pitchFamily="2" charset="0"/>
              </a:rPr>
              <a:t>, Y. (2023). Point-of-care ultrasonography in the diagnosis of subclavian steal syndrome. </a:t>
            </a:r>
            <a:r>
              <a:rPr lang="en-US" b="0" i="1" dirty="0">
                <a:solidFill>
                  <a:srgbClr val="595959"/>
                </a:solidFill>
                <a:effectLst/>
                <a:latin typeface="Helvetica" pitchFamily="2" charset="0"/>
              </a:rPr>
              <a:t>BMJ Case Reports</a:t>
            </a:r>
            <a:r>
              <a:rPr lang="en-US" b="0" i="0" dirty="0">
                <a:solidFill>
                  <a:srgbClr val="595959"/>
                </a:solidFill>
                <a:effectLst/>
                <a:latin typeface="Helvetica" pitchFamily="2" charset="0"/>
              </a:rPr>
              <a:t>, </a:t>
            </a:r>
            <a:r>
              <a:rPr lang="en-US" b="0" i="1" dirty="0">
                <a:solidFill>
                  <a:srgbClr val="595959"/>
                </a:solidFill>
                <a:effectLst/>
                <a:latin typeface="Helvetica" pitchFamily="2" charset="0"/>
              </a:rPr>
              <a:t>16</a:t>
            </a:r>
            <a:r>
              <a:rPr lang="en-US" b="0" i="0" dirty="0">
                <a:solidFill>
                  <a:srgbClr val="595959"/>
                </a:solidFill>
                <a:effectLst/>
                <a:latin typeface="Helvetica" pitchFamily="2" charset="0"/>
              </a:rPr>
              <a:t>(4). </a:t>
            </a:r>
            <a:r>
              <a:rPr lang="en-US" b="0" i="0" dirty="0">
                <a:solidFill>
                  <a:srgbClr val="595959"/>
                </a:solidFill>
                <a:effectLst/>
                <a:latin typeface="Helvetica" pitchFamily="2" charset="0"/>
                <a:hlinkClick r:id="rId5"/>
              </a:rPr>
              <a:t>https://doi-org.ezproxy.umary.edu/10.1136/bcr-2022-254477</a:t>
            </a:r>
            <a:endParaRPr lang="en-US" b="0" i="0" dirty="0">
              <a:solidFill>
                <a:srgbClr val="595959"/>
              </a:solidFill>
              <a:effectLst/>
              <a:latin typeface="Helvetica" pitchFamily="2" charset="0"/>
            </a:endParaRPr>
          </a:p>
          <a:p>
            <a:r>
              <a:rPr lang="en-US" b="0" i="0" dirty="0">
                <a:solidFill>
                  <a:srgbClr val="333333"/>
                </a:solidFill>
                <a:effectLst/>
                <a:latin typeface="Helvetica" pitchFamily="2" charset="0"/>
              </a:rPr>
              <a:t>Woo, J. D., &amp; Markowitz, J. E. (2022). A Great Heist: Subclavian Steal Syndrome Causing Posterior Transient Ischemic Attack and Stroke. </a:t>
            </a:r>
            <a:r>
              <a:rPr lang="en-US" b="0" i="1" dirty="0">
                <a:solidFill>
                  <a:srgbClr val="333333"/>
                </a:solidFill>
                <a:effectLst/>
                <a:latin typeface="Helvetica" pitchFamily="2" charset="0"/>
              </a:rPr>
              <a:t>The Permanente Journal</a:t>
            </a:r>
            <a:r>
              <a:rPr lang="en-US" b="0" i="0" dirty="0">
                <a:solidFill>
                  <a:srgbClr val="333333"/>
                </a:solidFill>
                <a:effectLst/>
                <a:latin typeface="Helvetica" pitchFamily="2" charset="0"/>
              </a:rPr>
              <a:t>, </a:t>
            </a:r>
            <a:r>
              <a:rPr lang="en-US" b="0" i="1" dirty="0">
                <a:solidFill>
                  <a:srgbClr val="333333"/>
                </a:solidFill>
                <a:effectLst/>
                <a:latin typeface="Helvetica" pitchFamily="2" charset="0"/>
              </a:rPr>
              <a:t>26</a:t>
            </a:r>
            <a:r>
              <a:rPr lang="en-US" b="0" i="0" dirty="0">
                <a:solidFill>
                  <a:srgbClr val="333333"/>
                </a:solidFill>
                <a:effectLst/>
                <a:latin typeface="Helvetica" pitchFamily="2" charset="0"/>
              </a:rPr>
              <a:t>(4), 106–109. https://</a:t>
            </a:r>
            <a:r>
              <a:rPr lang="en-US" b="0" i="0" dirty="0" err="1">
                <a:solidFill>
                  <a:srgbClr val="333333"/>
                </a:solidFill>
                <a:effectLst/>
                <a:latin typeface="Helvetica" pitchFamily="2" charset="0"/>
              </a:rPr>
              <a:t>doi-org.ezproxy.umary.edu</a:t>
            </a:r>
            <a:r>
              <a:rPr lang="en-US" b="0" i="0" dirty="0">
                <a:solidFill>
                  <a:srgbClr val="333333"/>
                </a:solidFill>
                <a:effectLst/>
                <a:latin typeface="Helvetica" pitchFamily="2" charset="0"/>
              </a:rPr>
              <a:t>/10.7812/TPP/21.234</a:t>
            </a:r>
            <a:endParaRPr lang="en-US" dirty="0"/>
          </a:p>
        </p:txBody>
      </p:sp>
    </p:spTree>
    <p:extLst>
      <p:ext uri="{BB962C8B-B14F-4D97-AF65-F5344CB8AC3E}">
        <p14:creationId xmlns:p14="http://schemas.microsoft.com/office/powerpoint/2010/main" val="255303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A75D5-03D1-D561-CE1E-71E94AC7C2C5}"/>
              </a:ext>
            </a:extLst>
          </p:cNvPr>
          <p:cNvSpPr>
            <a:spLocks noGrp="1"/>
          </p:cNvSpPr>
          <p:nvPr>
            <p:ph type="title"/>
          </p:nvPr>
        </p:nvSpPr>
        <p:spPr>
          <a:xfrm>
            <a:off x="838200" y="365125"/>
            <a:ext cx="10515600" cy="1325563"/>
          </a:xfrm>
        </p:spPr>
        <p:txBody>
          <a:bodyPr>
            <a:normAutofit/>
          </a:bodyPr>
          <a:lstStyle/>
          <a:p>
            <a:r>
              <a:rPr lang="en-US" sz="5400"/>
              <a:t>Chief Complaint</a:t>
            </a:r>
          </a:p>
        </p:txBody>
      </p:sp>
      <p:sp>
        <p:nvSpPr>
          <p:cNvPr id="4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5F3781-EE2B-CB75-7D45-5E2EAA5443B5}"/>
              </a:ext>
            </a:extLst>
          </p:cNvPr>
          <p:cNvSpPr>
            <a:spLocks noGrp="1"/>
          </p:cNvSpPr>
          <p:nvPr>
            <p:ph idx="1"/>
          </p:nvPr>
        </p:nvSpPr>
        <p:spPr>
          <a:xfrm>
            <a:off x="838200" y="1929384"/>
            <a:ext cx="10515600" cy="4251960"/>
          </a:xfrm>
        </p:spPr>
        <p:txBody>
          <a:bodyPr>
            <a:normAutofit/>
          </a:bodyPr>
          <a:lstStyle/>
          <a:p>
            <a:r>
              <a:rPr lang="en-US" sz="1500"/>
              <a:t>Demographics: 64 year old male</a:t>
            </a:r>
          </a:p>
          <a:p>
            <a:r>
              <a:rPr lang="en-US" sz="1500"/>
              <a:t>Chief Complaint: </a:t>
            </a:r>
            <a:r>
              <a:rPr lang="en-US" sz="1500">
                <a:effectLst/>
                <a:latin typeface="Calibri" panose="020F0502020204030204" pitchFamily="34" charset="0"/>
                <a:ea typeface="Calibri" panose="020F0502020204030204" pitchFamily="34" charset="0"/>
                <a:cs typeface="Times New Roman" panose="02020603050405020304" pitchFamily="18" charset="0"/>
              </a:rPr>
              <a:t>In today with report of experiencing dizzy spells a handful of times over the past few months. Says potentially has been longer than that but along with dizzy spell he had about 2 weeks ago there was also accompanied feeling "my left leg gave out" and he had "swimming vision" as well as trouble with balance however was able to brace against a wall and symptoms resolved within a few seconds, no recurrence of all these symptoms together since. His dizzy spells are w/o any known trigger/cause, says they happen randomly and there is no specific time of day, not related to activity. Denies any new medications. </a:t>
            </a:r>
          </a:p>
          <a:p>
            <a:r>
              <a:rPr lang="en-US" sz="1500">
                <a:effectLst/>
                <a:latin typeface="Calibri" panose="020F0502020204030204" pitchFamily="34" charset="0"/>
                <a:ea typeface="Calibri" panose="020F0502020204030204" pitchFamily="34" charset="0"/>
                <a:cs typeface="Times New Roman" panose="02020603050405020304" pitchFamily="18" charset="0"/>
              </a:rPr>
              <a:t>Otherwise he denies any intermittent claudication, upper or lower extremity pain, no ischemic pains, non-healing wounds. There has been no chest pain/pressure, abnormal heart palpitations, SOB/cough/wheeze/increased WOB, no LE edema. </a:t>
            </a:r>
          </a:p>
          <a:p>
            <a:r>
              <a:rPr lang="en-US" sz="1500">
                <a:effectLst/>
                <a:latin typeface="Calibri" panose="020F0502020204030204" pitchFamily="34" charset="0"/>
                <a:ea typeface="Calibri" panose="020F0502020204030204" pitchFamily="34" charset="0"/>
                <a:cs typeface="Times New Roman" panose="02020603050405020304" pitchFamily="18" charset="0"/>
              </a:rPr>
              <a:t>He does note that since seeing Dr. Laclair in 2019 r/t renal disease/damage r/t prior lithium use, he has had some potential tingling in LUE noting that "it just feels funny" and there may have been some very slight weakness. </a:t>
            </a:r>
          </a:p>
          <a:p>
            <a:r>
              <a:rPr lang="en-US" sz="1500">
                <a:effectLst/>
                <a:latin typeface="Calibri" panose="020F0502020204030204" pitchFamily="34" charset="0"/>
                <a:ea typeface="Calibri" panose="020F0502020204030204" pitchFamily="34" charset="0"/>
                <a:cs typeface="Times New Roman" panose="02020603050405020304" pitchFamily="18" charset="0"/>
              </a:rPr>
              <a:t>Had been monitoring bps and pulse after last dizzy spell with vision change and leg "giving out" a few weeks ago. Values have been consistently around 130s-140s/70s/80s in RUE and 100s/70s in LUE and reports a low SBP value in 90s with LUE. </a:t>
            </a:r>
          </a:p>
          <a:p>
            <a:pPr marL="0" marR="0">
              <a:spcBef>
                <a:spcPts val="0"/>
              </a:spcBef>
              <a:spcAft>
                <a:spcPts val="800"/>
              </a:spcAft>
            </a:pPr>
            <a:r>
              <a:rPr lang="en-US" sz="1500">
                <a:latin typeface="Calibri" panose="020F0502020204030204" pitchFamily="34" charset="0"/>
                <a:ea typeface="Calibri" panose="020F0502020204030204" pitchFamily="34" charset="0"/>
                <a:cs typeface="Times New Roman" panose="02020603050405020304" pitchFamily="18" charset="0"/>
              </a:rPr>
              <a:t>Pertinent testing reported by patient: </a:t>
            </a:r>
            <a:r>
              <a:rPr lang="en-US" sz="1500">
                <a:effectLst/>
                <a:latin typeface="Calibri" panose="020F0502020204030204" pitchFamily="34" charset="0"/>
                <a:ea typeface="Calibri" panose="020F0502020204030204" pitchFamily="34" charset="0"/>
                <a:cs typeface="Times New Roman" panose="02020603050405020304" pitchFamily="18" charset="0"/>
              </a:rPr>
              <a:t>Noted in his hx with stress test complete April 2022, results showed nl stress testing but a consistent 30 point difference between R and L BP values.  </a:t>
            </a:r>
          </a:p>
          <a:p>
            <a:pPr marL="0" marR="0">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Did have his recent CT of chest in March showing stable ascending aortic aneurysm and US done Dec. Prior showed similar results as well with abdominal aneurysm. </a:t>
            </a:r>
          </a:p>
          <a:p>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endParaRPr lang="en-US" sz="1500"/>
          </a:p>
        </p:txBody>
      </p:sp>
    </p:spTree>
    <p:extLst>
      <p:ext uri="{BB962C8B-B14F-4D97-AF65-F5344CB8AC3E}">
        <p14:creationId xmlns:p14="http://schemas.microsoft.com/office/powerpoint/2010/main" val="373038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7082173B-A5EF-EE17-7D4F-68F6C8628EE8}"/>
              </a:ext>
            </a:extLst>
          </p:cNvPr>
          <p:cNvSpPr>
            <a:spLocks noGrp="1"/>
          </p:cNvSpPr>
          <p:nvPr>
            <p:ph type="title"/>
          </p:nvPr>
        </p:nvSpPr>
        <p:spPr>
          <a:xfrm>
            <a:off x="479394" y="1070800"/>
            <a:ext cx="3939688" cy="5583126"/>
          </a:xfrm>
        </p:spPr>
        <p:txBody>
          <a:bodyPr>
            <a:normAutofit/>
          </a:bodyPr>
          <a:lstStyle/>
          <a:p>
            <a:pPr algn="r"/>
            <a:r>
              <a:rPr lang="en-US" sz="8000"/>
              <a:t>History</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ACD6739-55CA-F724-0544-39CCF891A107}"/>
              </a:ext>
            </a:extLst>
          </p:cNvPr>
          <p:cNvGraphicFramePr>
            <a:graphicFrameLocks noGrp="1"/>
          </p:cNvGraphicFramePr>
          <p:nvPr>
            <p:ph idx="1"/>
            <p:extLst>
              <p:ext uri="{D42A27DB-BD31-4B8C-83A1-F6EECF244321}">
                <p14:modId xmlns:p14="http://schemas.microsoft.com/office/powerpoint/2010/main" val="149887734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793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5B648B8-AA2C-72E7-8160-0BDA47DF9476}"/>
              </a:ext>
            </a:extLst>
          </p:cNvPr>
          <p:cNvSpPr>
            <a:spLocks noGrp="1"/>
          </p:cNvSpPr>
          <p:nvPr>
            <p:ph type="title"/>
          </p:nvPr>
        </p:nvSpPr>
        <p:spPr>
          <a:xfrm>
            <a:off x="841246" y="673770"/>
            <a:ext cx="3644489" cy="2414488"/>
          </a:xfrm>
        </p:spPr>
        <p:txBody>
          <a:bodyPr anchor="t">
            <a:normAutofit/>
          </a:bodyPr>
          <a:lstStyle/>
          <a:p>
            <a:r>
              <a:rPr lang="en-US" sz="5400">
                <a:solidFill>
                  <a:srgbClr val="FFFFFF"/>
                </a:solidFill>
              </a:rPr>
              <a:t>Review of systems</a:t>
            </a:r>
          </a:p>
        </p:txBody>
      </p:sp>
      <p:sp>
        <p:nvSpPr>
          <p:cNvPr id="3" name="Content Placeholder 2">
            <a:extLst>
              <a:ext uri="{FF2B5EF4-FFF2-40B4-BE49-F238E27FC236}">
                <a16:creationId xmlns:a16="http://schemas.microsoft.com/office/drawing/2014/main" id="{92235916-F478-A773-C7C9-992ECCA42793}"/>
              </a:ext>
            </a:extLst>
          </p:cNvPr>
          <p:cNvSpPr>
            <a:spLocks noGrp="1"/>
          </p:cNvSpPr>
          <p:nvPr>
            <p:ph idx="1"/>
          </p:nvPr>
        </p:nvSpPr>
        <p:spPr>
          <a:xfrm>
            <a:off x="6095999" y="882315"/>
            <a:ext cx="5254754" cy="5294647"/>
          </a:xfrm>
        </p:spPr>
        <p:txBody>
          <a:bodyPr>
            <a:normAutofit/>
          </a:bodyPr>
          <a:lstStyle/>
          <a:p>
            <a:r>
              <a:rPr lang="en-US" sz="2000"/>
              <a:t>General: denies fever, chills, or malaise. Feeling generally well.</a:t>
            </a:r>
          </a:p>
          <a:p>
            <a:r>
              <a:rPr lang="en-US" sz="2000"/>
              <a:t>Cardiac: Denies chest pain, palpitations, syncopal episodes. </a:t>
            </a:r>
          </a:p>
          <a:p>
            <a:r>
              <a:rPr lang="en-US" sz="2000"/>
              <a:t>Respiratory: denes shortness of breath of dyspnea on exertion</a:t>
            </a:r>
          </a:p>
          <a:p>
            <a:r>
              <a:rPr lang="en-US" sz="2000"/>
              <a:t>GI: denies constipation, diarrhea, or blood in stool.</a:t>
            </a:r>
          </a:p>
          <a:p>
            <a:r>
              <a:rPr lang="en-US" sz="2000"/>
              <a:t>GU: Denies urinary frequency, dysuria, or hematuria. </a:t>
            </a:r>
          </a:p>
          <a:p>
            <a:r>
              <a:rPr lang="en-US" sz="2000"/>
              <a:t>Neuro: Denies seizures or unexplained LOC, headache, difficulty hearing, tinnitus, difficulty with speech or swallowing, or problems with gait. Denies difficulty with thinking or memory, or depressive symptoms. </a:t>
            </a:r>
          </a:p>
        </p:txBody>
      </p:sp>
    </p:spTree>
    <p:extLst>
      <p:ext uri="{BB962C8B-B14F-4D97-AF65-F5344CB8AC3E}">
        <p14:creationId xmlns:p14="http://schemas.microsoft.com/office/powerpoint/2010/main" val="416858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268C9-5DAA-F3AB-B798-DE8819EF3075}"/>
              </a:ext>
            </a:extLst>
          </p:cNvPr>
          <p:cNvSpPr>
            <a:spLocks noGrp="1"/>
          </p:cNvSpPr>
          <p:nvPr>
            <p:ph type="title"/>
          </p:nvPr>
        </p:nvSpPr>
        <p:spPr>
          <a:xfrm>
            <a:off x="838200" y="365125"/>
            <a:ext cx="10515600" cy="1325563"/>
          </a:xfrm>
        </p:spPr>
        <p:txBody>
          <a:bodyPr>
            <a:normAutofit/>
          </a:bodyPr>
          <a:lstStyle/>
          <a:p>
            <a:r>
              <a:rPr lang="en-US" sz="5400"/>
              <a:t>Physical Exam</a:t>
            </a:r>
          </a:p>
        </p:txBody>
      </p:sp>
      <p:sp>
        <p:nvSpPr>
          <p:cNvPr id="3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D642DC-33B7-B1F0-1E00-5384BD6F9E68}"/>
              </a:ext>
            </a:extLst>
          </p:cNvPr>
          <p:cNvSpPr>
            <a:spLocks noGrp="1"/>
          </p:cNvSpPr>
          <p:nvPr>
            <p:ph idx="1"/>
          </p:nvPr>
        </p:nvSpPr>
        <p:spPr>
          <a:xfrm>
            <a:off x="838200" y="1929384"/>
            <a:ext cx="10515600" cy="4251960"/>
          </a:xfrm>
        </p:spPr>
        <p:txBody>
          <a:bodyPr>
            <a:normAutofit/>
          </a:bodyPr>
          <a:lstStyle/>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Vitals: Wt: 203.3 lb  Ht: 69.5 in  BMI: 29.6  BP: 142/86  Pulse: 68  RR: 16  Temp: 98.0F  Sat: 98</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General: Awake, alert and oriented. No acute distress. Well developed, hydrated and nourished. Appears stated age.</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Eyes: Wears corrective lenses. Conjunctivae are clear without exudates or hemorrhage. Sclera is non-icteric. EOM are intact, PERRLA. No signs of nystagmus. Eyelids are normal in appearance without swelling or lesions.</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Neck: The neck is supple without adenopathy. Trachea is midline. Thyroid gland is normal without masses. </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Cardiac: No lifts, heaves, or thrills. PMI is not visible and is palpated in the 5th intercostal space at the midclavicular line. Heart rate and rhythm are normal. No murmurs, gallops, or rubs are auscultated. S1 and S2 are heard and are of normal intensity. Carotid pulse 2+ bilaterally with bruit auscultated on right and potentially on left but extremely faint if present. No JVD. Bilateral UE pulses wnl, cap refill &lt;3 seconds but RBP 142/86 and LBP 106/86. Grip strength UEs wnl right, left barely discernible weakness but otherwise bilateral nl sensation/reflex. Bilateral LE w/o edema, cap refill &lt;3 seconds, weak/thready 1+ DP/PT pulses, nl sensation/reflex/strength. RLE BP98/70, LLE BP 158/90. </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Respiratory: No signs of respiratory distress. Lung sounds are clear in all lobes bilaterally without rales, ronchi, or wheezes. Resonance is normal upon percussion of all lung fields.</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Abdominal: Abdomen is soft, symmetric, and non-tender without distention. Bowel sounds are present and normoactive in all four quadrants. No masses, hepatomegaly, or splenomegaly are noted. The aorta is midline without bruit or visible pulsation. Negative bilaterally for renal bruit. </a:t>
            </a:r>
          </a:p>
          <a:p>
            <a:pPr marL="0" marR="0">
              <a:spcBef>
                <a:spcPts val="0"/>
              </a:spcBef>
              <a:spcAft>
                <a:spcPts val="800"/>
              </a:spcAft>
            </a:pPr>
            <a:r>
              <a:rPr lang="en-US" sz="1400">
                <a:effectLst/>
                <a:latin typeface="Calibri" panose="020F0502020204030204" pitchFamily="34" charset="0"/>
                <a:ea typeface="Calibri" panose="020F0502020204030204" pitchFamily="34" charset="0"/>
                <a:cs typeface="Times New Roman" panose="02020603050405020304" pitchFamily="18" charset="0"/>
              </a:rPr>
              <a:t>Neurological: Normal speech. Cranial nerves II-XII intact. Cerebellar function is intact. Memory is normal and thought process is intact. No gait abnormalities are appreciated.</a:t>
            </a:r>
          </a:p>
        </p:txBody>
      </p:sp>
    </p:spTree>
    <p:extLst>
      <p:ext uri="{BB962C8B-B14F-4D97-AF65-F5344CB8AC3E}">
        <p14:creationId xmlns:p14="http://schemas.microsoft.com/office/powerpoint/2010/main" val="258585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946801B6-5CDA-D3DE-865A-2F87B73580BE}"/>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Management Plan</a:t>
            </a:r>
          </a:p>
        </p:txBody>
      </p:sp>
      <p:sp>
        <p:nvSpPr>
          <p:cNvPr id="3" name="Content Placeholder 2">
            <a:extLst>
              <a:ext uri="{FF2B5EF4-FFF2-40B4-BE49-F238E27FC236}">
                <a16:creationId xmlns:a16="http://schemas.microsoft.com/office/drawing/2014/main" id="{797B22A8-AE0F-8129-80B4-4541ECA26170}"/>
              </a:ext>
            </a:extLst>
          </p:cNvPr>
          <p:cNvSpPr>
            <a:spLocks noGrp="1"/>
          </p:cNvSpPr>
          <p:nvPr>
            <p:ph idx="1"/>
          </p:nvPr>
        </p:nvSpPr>
        <p:spPr>
          <a:xfrm>
            <a:off x="838200" y="2586789"/>
            <a:ext cx="10515600" cy="3590174"/>
          </a:xfrm>
        </p:spPr>
        <p:txBody>
          <a:bodyPr>
            <a:normAutofit/>
          </a:bodyPr>
          <a:lstStyle/>
          <a:p>
            <a:pPr marL="0" marR="0">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Dizziness  (R42)  # Abnormal vision  (H54.7) # Hyperlipidemia  (E78.5)  # Essential hypertension  (I10) # Ex-smoker  (Z87.891) # Aortic aneurysm  (I71.9):</a:t>
            </a:r>
          </a:p>
          <a:p>
            <a:pPr marL="0">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Discussed with  HPI/PE concerning for potential s/s of stroke/TIA especially given reported family hx as well as his own personal comorbidities. Do feel concern for probably PVD to degree causing BP variations in limbs as well as LUE slight weakness and reported "tingling," also bruit(s) in carotids which are concerning again for stroke risk and potential cause for his described symptoms. Felt immediate concern r/t findings would be for potential stroke risk and findings in carotids, discussed schedule for bilateral US assessment to which he agreed. Further reviewed potential future w/u of PVD to include CT with runoff studies, pt wished to await carotid workup first, again I agree r/t immediate concern there. Further reviewed potential cause/augmentation r/t hx of aortic aneurysm which has been stable could also cause some symptoms at which point would require further workup and tx, but again starting with US of carotids since March CT showed aneurism to be stable. No changes to HTN tx at this time r/t variations in values assessed. Instructed to seek care in ER if any return of symptoms r/t concern for potential stroke, he indicates understanding, otherwise, await US of carotids and development in POC pending results. </a:t>
            </a:r>
          </a:p>
          <a:p>
            <a:pPr marL="0">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Carotid ultrasound resulted in CTA order. CTA resulted in urgent referral to cardiovascular surgery in Great Falls. Patient was educated extensively over the follow-up phone calls on strict ER precautions. </a:t>
            </a:r>
          </a:p>
          <a:p>
            <a:pPr marL="0" marR="0">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#G45.8 Subclavian steal syndrome.   #I65.09 Vertebral artery narrowing  #I65.29 Internal carotid artery stenosis</a:t>
            </a:r>
          </a:p>
          <a:p>
            <a:pPr marL="0">
              <a:spcBef>
                <a:spcPts val="0"/>
              </a:spcBef>
              <a:spcAft>
                <a:spcPts val="800"/>
              </a:spcAft>
            </a:pPr>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500"/>
          </a:p>
        </p:txBody>
      </p:sp>
    </p:spTree>
    <p:extLst>
      <p:ext uri="{BB962C8B-B14F-4D97-AF65-F5344CB8AC3E}">
        <p14:creationId xmlns:p14="http://schemas.microsoft.com/office/powerpoint/2010/main" val="132771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4A6FE9E-7734-6FCE-7FB6-359FD3BC0406}"/>
              </a:ext>
            </a:extLst>
          </p:cNvPr>
          <p:cNvPicPr>
            <a:picLocks noChangeAspect="1"/>
          </p:cNvPicPr>
          <p:nvPr/>
        </p:nvPicPr>
        <p:blipFill rotWithShape="1">
          <a:blip r:embed="rId3"/>
          <a:srcRect b="3177"/>
          <a:stretch/>
        </p:blipFill>
        <p:spPr>
          <a:xfrm>
            <a:off x="2522356" y="10"/>
            <a:ext cx="9669642" cy="6857990"/>
          </a:xfrm>
          <a:prstGeom prst="rect">
            <a:avLst/>
          </a:prstGeom>
        </p:spPr>
      </p:pic>
      <p:sp>
        <p:nvSpPr>
          <p:cNvPr id="27" name="Rectangle 2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01F326-C1ED-AC18-27ED-F40F3F9D12C7}"/>
              </a:ext>
            </a:extLst>
          </p:cNvPr>
          <p:cNvSpPr>
            <a:spLocks noGrp="1"/>
          </p:cNvSpPr>
          <p:nvPr>
            <p:ph type="title"/>
          </p:nvPr>
        </p:nvSpPr>
        <p:spPr>
          <a:xfrm>
            <a:off x="838200" y="365125"/>
            <a:ext cx="3822189" cy="1899912"/>
          </a:xfrm>
        </p:spPr>
        <p:txBody>
          <a:bodyPr>
            <a:normAutofit/>
          </a:bodyPr>
          <a:lstStyle/>
          <a:p>
            <a:r>
              <a:rPr lang="en-US" sz="4000"/>
              <a:t>Diagnostics</a:t>
            </a:r>
          </a:p>
        </p:txBody>
      </p:sp>
      <p:sp>
        <p:nvSpPr>
          <p:cNvPr id="3" name="Content Placeholder 2">
            <a:extLst>
              <a:ext uri="{FF2B5EF4-FFF2-40B4-BE49-F238E27FC236}">
                <a16:creationId xmlns:a16="http://schemas.microsoft.com/office/drawing/2014/main" id="{1922A27F-7670-7C64-C9D4-B016EE041230}"/>
              </a:ext>
            </a:extLst>
          </p:cNvPr>
          <p:cNvSpPr>
            <a:spLocks noGrp="1"/>
          </p:cNvSpPr>
          <p:nvPr>
            <p:ph idx="1"/>
          </p:nvPr>
        </p:nvSpPr>
        <p:spPr>
          <a:xfrm>
            <a:off x="838200" y="2434201"/>
            <a:ext cx="3822189" cy="3742762"/>
          </a:xfrm>
        </p:spPr>
        <p:txBody>
          <a:bodyPr>
            <a:normAutofit/>
          </a:bodyPr>
          <a:lstStyle/>
          <a:p>
            <a:r>
              <a:rPr lang="en-US" sz="2000"/>
              <a:t>Duplex Extracranial ultrasound- bilateral</a:t>
            </a:r>
          </a:p>
          <a:p>
            <a:r>
              <a:rPr lang="en-US" sz="2000"/>
              <a:t>BMP (BUN:28, Creatinine: 1.45, eGFR: 54) - - CTA</a:t>
            </a:r>
          </a:p>
          <a:p>
            <a:pPr lvl="1"/>
            <a:r>
              <a:rPr lang="en-US" sz="2000"/>
              <a:t>CTA results: </a:t>
            </a:r>
            <a:r>
              <a:rPr lang="en-US" sz="2000">
                <a:effectLst/>
                <a:ea typeface="Calibri" panose="020F0502020204030204" pitchFamily="34" charset="0"/>
                <a:cs typeface="Times New Roman" panose="02020603050405020304" pitchFamily="18" charset="0"/>
              </a:rPr>
              <a:t>approx 90% stenosis of left subclavian artery and a hypoplastic left vertebral artery originating distal to this high grade stenosis along with approx 70% stenosis of mid right ICA</a:t>
            </a:r>
            <a:r>
              <a:rPr lang="en-US" sz="2000">
                <a:effectLst/>
              </a:rPr>
              <a:t> </a:t>
            </a:r>
            <a:endParaRPr lang="en-US" sz="2000"/>
          </a:p>
        </p:txBody>
      </p:sp>
    </p:spTree>
    <p:extLst>
      <p:ext uri="{BB962C8B-B14F-4D97-AF65-F5344CB8AC3E}">
        <p14:creationId xmlns:p14="http://schemas.microsoft.com/office/powerpoint/2010/main" val="593317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471843-FDD9-2B79-E55D-8F7D56E139DE}"/>
              </a:ext>
            </a:extLst>
          </p:cNvPr>
          <p:cNvSpPr>
            <a:spLocks noGrp="1"/>
          </p:cNvSpPr>
          <p:nvPr>
            <p:ph type="title"/>
          </p:nvPr>
        </p:nvSpPr>
        <p:spPr>
          <a:xfrm>
            <a:off x="572493" y="238539"/>
            <a:ext cx="11018520" cy="1434415"/>
          </a:xfrm>
        </p:spPr>
        <p:txBody>
          <a:bodyPr anchor="b">
            <a:normAutofit fontScale="90000"/>
          </a:bodyPr>
          <a:lstStyle/>
          <a:p>
            <a:r>
              <a:rPr lang="en-US" sz="5400" dirty="0"/>
              <a:t>Pathophysiology- Subclavian </a:t>
            </a:r>
            <a:r>
              <a:rPr lang="en-US" sz="5400"/>
              <a:t>Steal Syndrome</a:t>
            </a:r>
          </a:p>
        </p:txBody>
      </p:sp>
      <p:sp>
        <p:nvSpPr>
          <p:cNvPr id="3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EB0BB983-936E-F95E-AF84-58648E77FAE6}"/>
              </a:ext>
            </a:extLst>
          </p:cNvPr>
          <p:cNvSpPr>
            <a:spLocks noGrp="1"/>
          </p:cNvSpPr>
          <p:nvPr>
            <p:ph idx="1"/>
          </p:nvPr>
        </p:nvSpPr>
        <p:spPr>
          <a:xfrm>
            <a:off x="572493" y="2071316"/>
            <a:ext cx="6713552" cy="4119172"/>
          </a:xfrm>
        </p:spPr>
        <p:txBody>
          <a:bodyPr anchor="t">
            <a:normAutofit/>
          </a:bodyPr>
          <a:lstStyle/>
          <a:p>
            <a:r>
              <a:rPr lang="en-US" sz="2200"/>
              <a:t>Subclavian steal steal syndrome is where there is an occlusion or significant stenosis proximal to the origin of the vertebral artery. This results in lower pressure in the distal subclavian artery resulting in additional blood being pulled from the cerebral circulation to perfuse the arm.</a:t>
            </a:r>
          </a:p>
          <a:p>
            <a:r>
              <a:rPr lang="en-US" sz="2200"/>
              <a:t>Etiology: atherosclerosis is most common </a:t>
            </a:r>
          </a:p>
          <a:p>
            <a:r>
              <a:rPr lang="en-US" sz="2200"/>
              <a:t>S/S: measurable BP differences between the upper extremities with episodic neuro symptoms like dizziness/vertigo/headaches. Patient may present with upper extremity ischemic symptoms. </a:t>
            </a:r>
          </a:p>
          <a:p>
            <a:pPr marL="0" indent="0">
              <a:buNone/>
            </a:pPr>
            <a:r>
              <a:rPr lang="en-US" sz="2200"/>
              <a:t> </a:t>
            </a:r>
          </a:p>
        </p:txBody>
      </p:sp>
      <p:pic>
        <p:nvPicPr>
          <p:cNvPr id="5" name="Content Placeholder 4" descr="A diagram of a person's body&#10;&#10;Description automatically generated">
            <a:extLst>
              <a:ext uri="{FF2B5EF4-FFF2-40B4-BE49-F238E27FC236}">
                <a16:creationId xmlns:a16="http://schemas.microsoft.com/office/drawing/2014/main" id="{7EBB96A9-6F90-AA24-6F6D-4CE11A23F2B3}"/>
              </a:ext>
            </a:extLst>
          </p:cNvPr>
          <p:cNvPicPr>
            <a:picLocks noChangeAspect="1"/>
          </p:cNvPicPr>
          <p:nvPr/>
        </p:nvPicPr>
        <p:blipFill rotWithShape="1">
          <a:blip r:embed="rId3"/>
          <a:srcRect r="12932" b="-3"/>
          <a:stretch/>
        </p:blipFill>
        <p:spPr>
          <a:xfrm>
            <a:off x="7675658" y="2093976"/>
            <a:ext cx="3941064" cy="4096512"/>
          </a:xfrm>
          <a:prstGeom prst="rect">
            <a:avLst/>
          </a:prstGeom>
        </p:spPr>
      </p:pic>
    </p:spTree>
    <p:extLst>
      <p:ext uri="{BB962C8B-B14F-4D97-AF65-F5344CB8AC3E}">
        <p14:creationId xmlns:p14="http://schemas.microsoft.com/office/powerpoint/2010/main" val="1820615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4E5E51D-A76C-D5E8-EF25-07FE01160A64}"/>
              </a:ext>
            </a:extLst>
          </p:cNvPr>
          <p:cNvPicPr>
            <a:picLocks noChangeAspect="1"/>
          </p:cNvPicPr>
          <p:nvPr/>
        </p:nvPicPr>
        <p:blipFill rotWithShape="1">
          <a:blip r:embed="rId3"/>
          <a:srcRect b="807"/>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032D818-CC12-4F9E-74C7-2E1F68A95461}"/>
              </a:ext>
            </a:extLst>
          </p:cNvPr>
          <p:cNvSpPr>
            <a:spLocks noGrp="1"/>
          </p:cNvSpPr>
          <p:nvPr>
            <p:ph type="title"/>
          </p:nvPr>
        </p:nvSpPr>
        <p:spPr>
          <a:xfrm>
            <a:off x="838200" y="365125"/>
            <a:ext cx="3822189" cy="1899912"/>
          </a:xfrm>
        </p:spPr>
        <p:txBody>
          <a:bodyPr>
            <a:normAutofit/>
          </a:bodyPr>
          <a:lstStyle/>
          <a:p>
            <a:r>
              <a:rPr lang="en-US" sz="4000"/>
              <a:t>Management Course to Date:</a:t>
            </a:r>
          </a:p>
        </p:txBody>
      </p:sp>
      <p:sp>
        <p:nvSpPr>
          <p:cNvPr id="3" name="Content Placeholder 2">
            <a:extLst>
              <a:ext uri="{FF2B5EF4-FFF2-40B4-BE49-F238E27FC236}">
                <a16:creationId xmlns:a16="http://schemas.microsoft.com/office/drawing/2014/main" id="{3E4F1B5D-46CB-DBC7-2908-0BF16F51D893}"/>
              </a:ext>
            </a:extLst>
          </p:cNvPr>
          <p:cNvSpPr>
            <a:spLocks noGrp="1"/>
          </p:cNvSpPr>
          <p:nvPr>
            <p:ph idx="1"/>
          </p:nvPr>
        </p:nvSpPr>
        <p:spPr>
          <a:xfrm>
            <a:off x="838200" y="2434201"/>
            <a:ext cx="3822189" cy="3742762"/>
          </a:xfrm>
        </p:spPr>
        <p:txBody>
          <a:bodyPr>
            <a:normAutofit/>
          </a:bodyPr>
          <a:lstStyle/>
          <a:p>
            <a:r>
              <a:rPr lang="en-US" sz="1100" dirty="0"/>
              <a:t>End result: Bilateral angioplasty and stent placement x2 for left subclavian artery occlusion (STEAL syndrome) and right ICA occlusion on 10/25. </a:t>
            </a:r>
          </a:p>
          <a:p>
            <a:r>
              <a:rPr lang="en-US" sz="1100" dirty="0"/>
              <a:t>Has been in for follow-up with PCP: </a:t>
            </a:r>
            <a:r>
              <a:rPr lang="en-US" sz="1100" dirty="0">
                <a:effectLst/>
                <a:latin typeface="Calibri" panose="020F0502020204030204" pitchFamily="34" charset="0"/>
                <a:ea typeface="Calibri" panose="020F0502020204030204" pitchFamily="34" charset="0"/>
                <a:cs typeface="Times New Roman" panose="02020603050405020304" pitchFamily="18" charset="0"/>
              </a:rPr>
              <a:t>Has been at home recovering but did recently shoot and process a deer on his own taking him 12 hours noting it was usually a 3 hour ordeal in the past. He was started on Clopidogrel after procedure and feels he has had nausea often since starting use as well as a generalized fatigue. Says he expected "more gas in the tank" after surgery but has not felt he is bouncing back as fast as he would like noting he wished to be out elk hunting but does not have the energy for this. </a:t>
            </a:r>
          </a:p>
          <a:p>
            <a:r>
              <a:rPr lang="en-US" sz="1100" dirty="0">
                <a:latin typeface="Calibri" panose="020F0502020204030204" pitchFamily="34" charset="0"/>
                <a:cs typeface="Times New Roman" panose="02020603050405020304" pitchFamily="18" charset="0"/>
              </a:rPr>
              <a:t>Physical exam: L arm BP 138/90; R arm BP 134/82</a:t>
            </a:r>
          </a:p>
          <a:p>
            <a:r>
              <a:rPr lang="en-US" sz="1100" dirty="0">
                <a:latin typeface="Calibri" panose="020F0502020204030204" pitchFamily="34" charset="0"/>
                <a:cs typeface="Times New Roman" panose="02020603050405020304" pitchFamily="18" charset="0"/>
              </a:rPr>
              <a:t>Plan: patient has not followed up cardiovascular surgery as he was upset with the process of getting in/out of the hospital and when they called he did not answer. Recommended that he follow-up with the cardiac surgeon to establish how long they want him to be on clopidogrel for. Encouraged him to continue taking, but take with food to help with nausea. </a:t>
            </a:r>
            <a:endParaRPr lang="en-US" sz="1100" dirty="0"/>
          </a:p>
          <a:p>
            <a:endParaRPr lang="en-US" sz="1100" dirty="0"/>
          </a:p>
        </p:txBody>
      </p:sp>
    </p:spTree>
    <p:extLst>
      <p:ext uri="{BB962C8B-B14F-4D97-AF65-F5344CB8AC3E}">
        <p14:creationId xmlns:p14="http://schemas.microsoft.com/office/powerpoint/2010/main" val="2196255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{6B0CED9A-A0D9-CA48-9E63-9014DB2D974C}tf16401378</Template>
  <TotalTime>13604</TotalTime>
  <Words>3198</Words>
  <Application>Microsoft Macintosh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Helvetica</vt:lpstr>
      <vt:lpstr>Noto Sans</vt:lpstr>
      <vt:lpstr>Times New Roman</vt:lpstr>
      <vt:lpstr>Office Theme</vt:lpstr>
      <vt:lpstr>Primary Care Case Presentation</vt:lpstr>
      <vt:lpstr>Chief Complaint</vt:lpstr>
      <vt:lpstr>History</vt:lpstr>
      <vt:lpstr>Review of systems</vt:lpstr>
      <vt:lpstr>Physical Exam</vt:lpstr>
      <vt:lpstr>Management Plan</vt:lpstr>
      <vt:lpstr>Diagnostics</vt:lpstr>
      <vt:lpstr>Pathophysiology- Subclavian Steal Syndrome</vt:lpstr>
      <vt:lpstr>Management Course to Date:</vt:lpstr>
      <vt:lpstr>Summary</vt:lpstr>
      <vt:lpstr>Discussion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Primary Care Case Presentation</dc:title>
  <dc:creator>Megan R. Beam</dc:creator>
  <cp:lastModifiedBy>Megan R. Beam</cp:lastModifiedBy>
  <cp:revision>2</cp:revision>
  <cp:lastPrinted>2023-12-11T19:39:42Z</cp:lastPrinted>
  <dcterms:created xsi:type="dcterms:W3CDTF">2023-11-29T22:26:38Z</dcterms:created>
  <dcterms:modified xsi:type="dcterms:W3CDTF">2025-04-21T03:23:49Z</dcterms:modified>
</cp:coreProperties>
</file>