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028" autoAdjust="0"/>
  </p:normalViewPr>
  <p:slideViewPr>
    <p:cSldViewPr snapToGrid="0">
      <p:cViewPr varScale="1">
        <p:scale>
          <a:sx n="100" d="100"/>
          <a:sy n="100"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E7DF8-DDCB-4545-AC1E-435E616D8778}"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75ADB-D0BE-4D41-A887-CE19669A4D7F}" type="slidenum">
              <a:rPr lang="en-US" smtClean="0"/>
              <a:t>‹#›</a:t>
            </a:fld>
            <a:endParaRPr lang="en-US" dirty="0"/>
          </a:p>
        </p:txBody>
      </p:sp>
    </p:spTree>
    <p:extLst>
      <p:ext uri="{BB962C8B-B14F-4D97-AF65-F5344CB8AC3E}">
        <p14:creationId xmlns:p14="http://schemas.microsoft.com/office/powerpoint/2010/main" val="263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Greeting</a:t>
            </a:r>
          </a:p>
          <a:p>
            <a:pPr marL="171450" indent="-171450">
              <a:buFont typeface="Arial" panose="020B0604020202020204" pitchFamily="34" charset="0"/>
              <a:buChar char="•"/>
            </a:pPr>
            <a:r>
              <a:rPr lang="en-US" dirty="0"/>
              <a:t>Self &amp; company introduction</a:t>
            </a:r>
          </a:p>
          <a:p>
            <a:pPr marL="171450" indent="-171450">
              <a:buFont typeface="Arial" panose="020B0604020202020204" pitchFamily="34" charset="0"/>
              <a:buChar char="•"/>
            </a:pPr>
            <a:r>
              <a:rPr lang="en-US" sz="1800" dirty="0">
                <a:effectLst/>
                <a:latin typeface="Calibri" panose="020F0502020204030204" pitchFamily="34" charset="0"/>
                <a:ea typeface="Arial" panose="020B0604020202020204" pitchFamily="34" charset="0"/>
              </a:rPr>
              <a:t>Background: Selected as a consultant to design a secure network for J&amp;L Coffee</a:t>
            </a:r>
          </a:p>
          <a:p>
            <a:pPr marL="171450" indent="-171450">
              <a:buFont typeface="Arial" panose="020B0604020202020204" pitchFamily="34" charset="0"/>
              <a:buChar char="•"/>
            </a:pPr>
            <a:r>
              <a:rPr lang="en-US" sz="1800" dirty="0">
                <a:effectLst/>
                <a:latin typeface="Calibri" panose="020F0502020204030204" pitchFamily="34" charset="0"/>
              </a:rPr>
              <a:t>Purpose: Review the findings and recommendations for a more secure network</a:t>
            </a:r>
            <a:endParaRPr lang="en-US" dirty="0"/>
          </a:p>
        </p:txBody>
      </p:sp>
      <p:sp>
        <p:nvSpPr>
          <p:cNvPr id="4" name="Slide Number Placeholder 3"/>
          <p:cNvSpPr>
            <a:spLocks noGrp="1"/>
          </p:cNvSpPr>
          <p:nvPr>
            <p:ph type="sldNum" sz="quarter" idx="5"/>
          </p:nvPr>
        </p:nvSpPr>
        <p:spPr/>
        <p:txBody>
          <a:bodyPr/>
          <a:lstStyle/>
          <a:p>
            <a:fld id="{E4275ADB-D0BE-4D41-A887-CE19669A4D7F}" type="slidenum">
              <a:rPr lang="en-US" smtClean="0"/>
              <a:t>1</a:t>
            </a:fld>
            <a:endParaRPr lang="en-US" dirty="0"/>
          </a:p>
        </p:txBody>
      </p:sp>
    </p:spTree>
    <p:extLst>
      <p:ext uri="{BB962C8B-B14F-4D97-AF65-F5344CB8AC3E}">
        <p14:creationId xmlns:p14="http://schemas.microsoft.com/office/powerpoint/2010/main" val="100764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the current architecture and is the baseline for all other content covered in this presentation</a:t>
            </a:r>
          </a:p>
          <a:p>
            <a:pPr marL="171450" indent="-171450">
              <a:buFont typeface="Arial" panose="020B0604020202020204" pitchFamily="34" charset="0"/>
              <a:buChar char="•"/>
            </a:pPr>
            <a:r>
              <a:rPr lang="en-US" dirty="0"/>
              <a:t>There are several vulnerabilities associated with this hardware set up, but many other associated with current policies and procedures that we’ll discuss next.</a:t>
            </a:r>
          </a:p>
        </p:txBody>
      </p:sp>
      <p:sp>
        <p:nvSpPr>
          <p:cNvPr id="4" name="Slide Number Placeholder 3"/>
          <p:cNvSpPr>
            <a:spLocks noGrp="1"/>
          </p:cNvSpPr>
          <p:nvPr>
            <p:ph type="sldNum" sz="quarter" idx="5"/>
          </p:nvPr>
        </p:nvSpPr>
        <p:spPr/>
        <p:txBody>
          <a:bodyPr/>
          <a:lstStyle/>
          <a:p>
            <a:fld id="{E4275ADB-D0BE-4D41-A887-CE19669A4D7F}" type="slidenum">
              <a:rPr lang="en-US" smtClean="0"/>
              <a:t>2</a:t>
            </a:fld>
            <a:endParaRPr lang="en-US" dirty="0"/>
          </a:p>
        </p:txBody>
      </p:sp>
    </p:spTree>
    <p:extLst>
      <p:ext uri="{BB962C8B-B14F-4D97-AF65-F5344CB8AC3E}">
        <p14:creationId xmlns:p14="http://schemas.microsoft.com/office/powerpoint/2010/main" val="5682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914400" rtl="0" eaLnBrk="1" latinLnBrk="0" hangingPunct="1">
              <a:buFont typeface="Arial" panose="020B0604020202020204" pitchFamily="34" charset="0"/>
              <a:buNone/>
            </a:pPr>
            <a:r>
              <a:rPr lang="en-US" sz="1800" kern="1200" dirty="0">
                <a:solidFill>
                  <a:schemeClr val="tx1"/>
                </a:solidFill>
                <a:effectLst/>
                <a:latin typeface="Arial" panose="020B0604020202020204" pitchFamily="34" charset="0"/>
                <a:ea typeface="Calibri" panose="020F0502020204030204" pitchFamily="34" charset="0"/>
                <a:cs typeface="+mn-cs"/>
              </a:rPr>
              <a:t>Point of Sale Computers</a:t>
            </a:r>
          </a:p>
          <a:p>
            <a:pPr marL="171450" indent="-171450" algn="l" defTabSz="914400" rtl="0" eaLnBrk="1" latinLnBrk="0" hangingPunct="1">
              <a:buFont typeface="Arial" panose="020B0604020202020204" pitchFamily="34" charset="0"/>
              <a:buChar char="•"/>
            </a:pPr>
            <a:r>
              <a:rPr lang="en-US" sz="1800" kern="1200" dirty="0">
                <a:solidFill>
                  <a:schemeClr val="tx1"/>
                </a:solidFill>
                <a:effectLst/>
                <a:latin typeface="Arial" panose="020B0604020202020204" pitchFamily="34" charset="0"/>
                <a:ea typeface="Calibri" panose="020F0502020204030204" pitchFamily="34" charset="0"/>
                <a:cs typeface="+mn-cs"/>
              </a:rPr>
              <a:t>There are two point of sale computers that connect to the firewall and use the internet to connect to the corporate headquarters using a VPN to process payments. A vulnerability was created by allowing the point-of-sale software to be minimized, which resulted in those computers getting malware.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A vulnerability was also created by allowing the point-of-sale software to be minimized, which resulted in those computers getting malware.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Nothing preventing the point of sale computers from sharing the same login/connection point as the customers at these sites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tx1"/>
                </a:solidFill>
                <a:effectLst/>
                <a:latin typeface="Arial" panose="020B0604020202020204" pitchFamily="34" charset="0"/>
                <a:ea typeface="Calibri" panose="020F0502020204030204" pitchFamily="34" charset="0"/>
                <a:cs typeface="+mn-cs"/>
              </a:rPr>
              <a:t>Clover Payment 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Connected to, both on and off-campus locations is the Clover Payment Processing that connects via J&amp;L’s internet to Clover’s servers. These servers are cloud based and, since not owned by J&amp;L, cannot be controlled or configured with their security parameters.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Firewalls</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The current configuration of the firewall is to allow all traffic in both directions, making them ineffective. </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The web and email servers do not have firewalls on the external connections, allowing anything to be sent out. </a:t>
            </a:r>
          </a:p>
          <a:p>
            <a:pPr marL="171450" indent="-17145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endParaRPr>
          </a:p>
          <a:p>
            <a:pPr marL="0" indent="0">
              <a:buFont typeface="Arial" panose="020B0604020202020204" pitchFamily="34" charset="0"/>
              <a:buNone/>
            </a:pPr>
            <a:r>
              <a:rPr lang="en-US" sz="1800" dirty="0">
                <a:effectLst/>
                <a:latin typeface="Arial" panose="020B0604020202020204" pitchFamily="34" charset="0"/>
                <a:ea typeface="Calibri" panose="020F0502020204030204" pitchFamily="34" charset="0"/>
              </a:rPr>
              <a:t>Active Directory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The Active Directory domain controllers were configured using default settings and the password history and complexity requirements were disabled. They also only have one that services the entire campus, creating a single point of failure.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Another active directory controls the Chief Financial Officer for the Accounting and Finance Group, but allows all administrative assistants administrative privileges. This creates additional instances that the active directory could be misused or infiltrated.</a:t>
            </a:r>
          </a:p>
          <a:p>
            <a:pPr marL="0" indent="0">
              <a:buFont typeface="Arial" panose="020B0604020202020204" pitchFamily="34" charset="0"/>
              <a:buNone/>
            </a:pPr>
            <a:endParaRPr lang="en-US" sz="1800" dirty="0">
              <a:effectLst/>
              <a:latin typeface="Arial" panose="020B0604020202020204" pitchFamily="34" charset="0"/>
              <a:ea typeface="Calibri" panose="020F0502020204030204" pitchFamily="34" charset="0"/>
            </a:endParaRPr>
          </a:p>
          <a:p>
            <a:pPr marL="0" indent="0">
              <a:buFont typeface="Arial" panose="020B0604020202020204" pitchFamily="34" charset="0"/>
              <a:buNone/>
            </a:pPr>
            <a:r>
              <a:rPr lang="en-US" sz="1800" dirty="0">
                <a:effectLst/>
                <a:latin typeface="Arial" panose="020B0604020202020204" pitchFamily="34" charset="0"/>
                <a:ea typeface="Calibri" panose="020F0502020204030204" pitchFamily="34" charset="0"/>
              </a:rPr>
              <a:t>Updating Programs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There is no standard process for updating programs on the workstations except for WSUS to update Microsoft applications. Approximately one third of employees have administrator access on the workstations to run and install new applications. This can cause multiple configuration problems and lead to unapproved software being downloaded.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About 1/3 of employees have local administrator access for the +400 workstations in order to install and run applications. This large group makes it more likely for someone to install or configure something harmful to the network, intentionally or unintentionally.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A security policy should also detail how and when program updates, patches, or upgrades will be installed by the IT group/system administrators. This policy should also address how passwords should be handled, as a huge vulnerability currently is employees writing down their passwords and keeping it at their desk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WAP</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The access points are AP-300’s and there are over 100 points providing internet access to the whole campus. They do not require logon credentials to support they BYOD policy the company has. </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Presently, there is a single point of failure with one of the Cisco Catalyst 9300 Switches supporting the Wireless Access Points. </a:t>
            </a:r>
          </a:p>
          <a:p>
            <a:pPr marL="171450" indent="-17145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endParaRPr>
          </a:p>
          <a:p>
            <a:pPr marL="0" indent="0">
              <a:buFont typeface="Arial" panose="020B0604020202020204" pitchFamily="34" charset="0"/>
              <a:buNone/>
            </a:pPr>
            <a:r>
              <a:rPr lang="en-US" sz="1800" dirty="0">
                <a:effectLst/>
                <a:latin typeface="Arial" panose="020B0604020202020204" pitchFamily="34" charset="0"/>
                <a:ea typeface="Calibri" panose="020F0502020204030204" pitchFamily="34" charset="0"/>
              </a:rPr>
              <a:t>Physical Access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For the wired network infrastructure, there are communication closets with patch panels that could allow network administrators to manually bypass a defective switch.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Arial" panose="020B0604020202020204" pitchFamily="34" charset="0"/>
                <a:ea typeface="Calibri" panose="020F0502020204030204" pitchFamily="34" charset="0"/>
              </a:rPr>
              <a:t>Email</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Proofpoint Email Protection appliances do not have activated subscription that updates the signature files. </a:t>
            </a:r>
          </a:p>
          <a:p>
            <a:pPr marL="171450" indent="-17145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endParaRPr>
          </a:p>
          <a:p>
            <a:pPr marL="0" indent="0">
              <a:buFont typeface="Arial" panose="020B0604020202020204" pitchFamily="34" charset="0"/>
              <a:buNone/>
            </a:pPr>
            <a:r>
              <a:rPr lang="en-US" sz="1800" dirty="0">
                <a:effectLst/>
                <a:latin typeface="Arial" panose="020B0604020202020204" pitchFamily="34" charset="0"/>
                <a:ea typeface="Calibri" panose="020F0502020204030204" pitchFamily="34" charset="0"/>
              </a:rPr>
              <a:t>Virtual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The virtual servers currently do not have antivirus software installed.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Arial" panose="020B0604020202020204" pitchFamily="34" charset="0"/>
                <a:ea typeface="Calibri" panose="020F0502020204030204" pitchFamily="34" charset="0"/>
              </a:rPr>
              <a:t>SAN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Storage Area Networks firmware latest update was from 2018.</a:t>
            </a: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E4275ADB-D0BE-4D41-A887-CE19669A4D7F}" type="slidenum">
              <a:rPr lang="en-US" smtClean="0"/>
              <a:t>3</a:t>
            </a:fld>
            <a:endParaRPr lang="en-US" dirty="0"/>
          </a:p>
        </p:txBody>
      </p:sp>
    </p:spTree>
    <p:extLst>
      <p:ext uri="{BB962C8B-B14F-4D97-AF65-F5344CB8AC3E}">
        <p14:creationId xmlns:p14="http://schemas.microsoft.com/office/powerpoint/2010/main" val="130519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diagram represents the recommendations to your architecture with the changes in orange</a:t>
            </a:r>
          </a:p>
          <a:p>
            <a:pPr marL="171450" indent="-171450">
              <a:buFont typeface="Arial" panose="020B0604020202020204" pitchFamily="34" charset="0"/>
              <a:buChar char="•"/>
            </a:pPr>
            <a:r>
              <a:rPr lang="en-US" dirty="0"/>
              <a:t>There are many features that would be a policy or process change that also substantially assist in network security that we’ll detail on the next slide</a:t>
            </a:r>
          </a:p>
          <a:p>
            <a:pPr marL="171450" indent="-171450">
              <a:buFont typeface="Arial" panose="020B0604020202020204" pitchFamily="34" charset="0"/>
              <a:buChar char="•"/>
            </a:pPr>
            <a:r>
              <a:rPr lang="en-US" dirty="0"/>
              <a:t>Some of these recommendations do not require new hardware but are new connections to provide redundancy in case one component fails</a:t>
            </a:r>
          </a:p>
          <a:p>
            <a:pPr marL="171450" indent="-171450">
              <a:buFont typeface="Arial" panose="020B0604020202020204" pitchFamily="34" charset="0"/>
              <a:buChar char="•"/>
            </a:pPr>
            <a:r>
              <a:rPr lang="en-US" dirty="0"/>
              <a:t>The top left two orange figures are not hardware but represent software as a service functions (like email and data storage) provided by a third party</a:t>
            </a:r>
          </a:p>
          <a:p>
            <a:pPr marL="171450" indent="-171450">
              <a:buFont typeface="Arial" panose="020B0604020202020204" pitchFamily="34" charset="0"/>
              <a:buChar char="•"/>
            </a:pPr>
            <a:r>
              <a:rPr lang="en-US" dirty="0"/>
              <a:t>We also recommend instilling a DMZ encompassing the elements depicted in the orange box for separation and enhanced security</a:t>
            </a:r>
          </a:p>
          <a:p>
            <a:pPr marL="171450" indent="-171450">
              <a:buFont typeface="Arial" panose="020B0604020202020204" pitchFamily="34" charset="0"/>
              <a:buChar char="•"/>
            </a:pPr>
            <a:r>
              <a:rPr lang="en-US" dirty="0"/>
              <a:t>There are 4 recommended pieces of new hardware:</a:t>
            </a:r>
          </a:p>
          <a:p>
            <a:pPr marL="628650" lvl="1" indent="-171450">
              <a:buFont typeface="Arial" panose="020B0604020202020204" pitchFamily="34" charset="0"/>
              <a:buChar char="•"/>
            </a:pPr>
            <a:r>
              <a:rPr lang="en-US" dirty="0"/>
              <a:t>2 IDS Servers (for on and off campus locations) to inform the IT team when an intrusion is occurring and allow them to better mitigate potential breaches</a:t>
            </a:r>
          </a:p>
          <a:p>
            <a:pPr marL="628650" lvl="1" indent="-171450">
              <a:buFont typeface="Arial" panose="020B0604020202020204" pitchFamily="34" charset="0"/>
              <a:buChar char="•"/>
            </a:pPr>
            <a:r>
              <a:rPr lang="en-US" dirty="0"/>
              <a:t>Secondary SAN for redundancy and enhanced storage</a:t>
            </a:r>
          </a:p>
          <a:p>
            <a:pPr marL="628650" lvl="1" indent="-171450">
              <a:buFont typeface="Arial" panose="020B0604020202020204" pitchFamily="34" charset="0"/>
              <a:buChar char="•"/>
            </a:pPr>
            <a:r>
              <a:rPr lang="en-US" dirty="0"/>
              <a:t>Switch to connect the second SAN to the VM servers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4275ADB-D0BE-4D41-A887-CE19669A4D7F}" type="slidenum">
              <a:rPr lang="en-US" smtClean="0"/>
              <a:t>4</a:t>
            </a:fld>
            <a:endParaRPr lang="en-US" dirty="0"/>
          </a:p>
        </p:txBody>
      </p:sp>
    </p:spTree>
    <p:extLst>
      <p:ext uri="{BB962C8B-B14F-4D97-AF65-F5344CB8AC3E}">
        <p14:creationId xmlns:p14="http://schemas.microsoft.com/office/powerpoint/2010/main" val="194762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dirty="0">
                <a:effectLst/>
                <a:latin typeface="Arial" panose="020B0604020202020204" pitchFamily="34" charset="0"/>
                <a:ea typeface="Calibri" panose="020F0502020204030204" pitchFamily="34" charset="0"/>
              </a:rPr>
              <a:t>Firewalls</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All firewalls should serve as a security measure and prevent activity on the network from affecting other network components, its recommended to enable the firewall to scan data going to and from the network.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The Barracuda system relocated to offer a secure connectivity for the web and email servers, as depicted in the diagram.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endParaRPr>
          </a:p>
          <a:p>
            <a:pPr marL="171450" indent="-17145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endParaRPr>
          </a:p>
          <a:p>
            <a:pPr marL="0" indent="0">
              <a:buFont typeface="Arial" panose="020B0604020202020204" pitchFamily="34" charset="0"/>
              <a:buNone/>
            </a:pPr>
            <a:r>
              <a:rPr lang="en-US" sz="1800" dirty="0">
                <a:effectLst/>
                <a:latin typeface="Arial" panose="020B0604020202020204" pitchFamily="34" charset="0"/>
                <a:ea typeface="Calibri" panose="020F0502020204030204" pitchFamily="34" charset="0"/>
              </a:rPr>
              <a:t>Authentication (Security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effectLst/>
                <a:latin typeface="Arial" panose="020B0604020202020204" pitchFamily="34" charset="0"/>
                <a:ea typeface="Calibri" panose="020F0502020204030204" pitchFamily="34" charset="0"/>
                <a:cs typeface="+mn-cs"/>
              </a:rPr>
              <a:t>The firewall controls for the mobility controllers for wireless access points, but they will also be linked with the active directory servers to require users’ logon with their credentials before network access is granted.</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The wireless network current has open logon access but should require login with employee id number and password, at a minimum, but two factor authentication with an RSA token would be preferred to better verify personnel credentials. This can be used for company or personal devices to that the current Bring Your Own Device policy can still withstand. </a:t>
            </a:r>
          </a:p>
          <a:p>
            <a:pPr marL="171450" indent="-171450">
              <a:buFont typeface="Arial" panose="020B0604020202020204" pitchFamily="34" charset="0"/>
              <a:buChar char="•"/>
            </a:pPr>
            <a:r>
              <a:rPr lang="en-US" sz="1800" dirty="0">
                <a:effectLst/>
                <a:latin typeface="Arial" panose="020B0604020202020204" pitchFamily="34" charset="0"/>
                <a:ea typeface="Calibri" panose="020F0502020204030204" pitchFamily="34" charset="0"/>
              </a:rPr>
              <a:t>there are several risks with a Bring Your Own Device policy and it is recommended to create a security policy with access limitations and use policies, for instance, policies that allow for monitoring of certain device activities when connected to the network and same or similar access restrictions as other hard-wired devices. </a:t>
            </a:r>
          </a:p>
          <a:p>
            <a:pPr marL="171450" indent="-17145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endParaRPr>
          </a:p>
          <a:p>
            <a:pPr marL="0" indent="0">
              <a:buFont typeface="Arial" panose="020B0604020202020204" pitchFamily="34" charset="0"/>
              <a:buNone/>
            </a:pPr>
            <a:r>
              <a:rPr lang="en-US" sz="1800" dirty="0">
                <a:effectLst/>
                <a:latin typeface="Arial" panose="020B0604020202020204" pitchFamily="34" charset="0"/>
                <a:ea typeface="Calibri" panose="020F0502020204030204" pitchFamily="34" charset="0"/>
              </a:rPr>
              <a:t>Physical Access Restrictions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For the wired network infrastructure, there are communication closets with patch panels that could allow network administrators to manually bypass a defective switch. Access to these closets should be strictly limited to prevent unauthorized access to the switches and modification of any hardware/software.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Arial" panose="020B0604020202020204" pitchFamily="34" charset="0"/>
                <a:ea typeface="Calibri" panose="020F0502020204030204" pitchFamily="34" charset="0"/>
              </a:rPr>
              <a:t>Password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The Active Directory domain controllers were configured using default settings and the password history and complexity requirements were disabled. It’s recommended to enable these functions and require password updates every 90 days, at a minimum, and ensure complexity requirements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Arial" panose="020B0604020202020204" pitchFamily="34" charset="0"/>
                <a:ea typeface="Calibri" panose="020F0502020204030204" pitchFamily="34" charset="0"/>
              </a:rPr>
              <a:t>Privileged User Accounts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There is a second Active Directory Organization Unit for the Accounting and Finance Group currently allows all administrative assistants to be administrators in order to quickly add or remove user accounts. To limit the number of people with full access and potential vulnerabilities or misuse, its recommended to make only 1-3 people administrators, dependent on the size of the Accounting and Finance group.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About 1/3 of employees have local administrator access for the +400 workstations in order to install and run applications. This large group makes it more likely for someone to install or configure something harmful to the network, intentionally or unintentionally. It’s recommended to make only 5-10 people administrators, dependent on size of group supporting, to limit the number of people with full access and limit vulnerabilities.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Calibri" panose="020F0502020204030204" pitchFamily="34" charset="0"/>
              </a:rPr>
              <a:t>Updated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The virtual servers currently do not have antivirus software installed. It is suggested that antivirus software be installed to prevent any malicious software that could get introduced to the system by insider threats or file transfers to the virtual machines.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Ensuring the firmware on the Storage Area Networks are up to date is also important, as the latest update was from 2018.</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Arial" panose="020B0604020202020204" pitchFamily="34" charset="0"/>
                <a:ea typeface="Calibri" panose="020F0502020204030204" pitchFamily="34" charset="0"/>
              </a:rPr>
              <a:t>Anti-virus/Anti-malware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rPr>
              <a:t>A vulnerability was also created by allowing the point-of-sale software to be minimized, which resulted in those computers getting malware. To mitigate this concern, J&amp;L should install anti-malware software and change settings so that the point-of-sale software cannot be minimized. </a:t>
            </a:r>
            <a:endParaRPr lang="en-US" sz="1800" dirty="0">
              <a:effectLst/>
              <a:latin typeface="Calibri" panose="020F0502020204030204" pitchFamily="34" charset="0"/>
              <a:ea typeface="Calibri" panose="020F0502020204030204" pitchFamily="34" charset="0"/>
            </a:endParaRP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Calibri" panose="020F0502020204030204" pitchFamily="34" charset="0"/>
                <a:ea typeface="Calibri" panose="020F0502020204030204" pitchFamily="34" charset="0"/>
              </a:rPr>
              <a:t>Security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Arial" panose="020B0604020202020204" pitchFamily="34" charset="0"/>
                <a:ea typeface="Calibri" panose="020F0502020204030204" pitchFamily="34" charset="0"/>
              </a:rPr>
              <a:t>A security policy should also detail how and when program updates, patches, or upgrades will be installed by the IT group/system administrators. This policy should also address how passwords should be handled, as a huge vulnerability currently is employees writing down their passwords and keeping it at their desk, sometimes in view when approached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Arial" panose="020B0604020202020204" pitchFamily="34" charset="0"/>
                <a:ea typeface="Calibri" panose="020F0502020204030204" pitchFamily="34" charset="0"/>
              </a:rPr>
              <a:t>The implementation of Information Security Continuous Monitoring (ISCM) processes and instilling the risk management framework for all system architecture components is one step J&amp;L should take to keep their systems and personnel functioning properly.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Arial" panose="020B0604020202020204" pitchFamily="34" charset="0"/>
                <a:ea typeface="Calibri" panose="020F0502020204030204" pitchFamily="34" charset="0"/>
              </a:rPr>
              <a:t>CIRT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Arial" panose="020B0604020202020204" pitchFamily="34" charset="0"/>
                <a:ea typeface="Calibri" panose="020F0502020204030204" pitchFamily="34" charset="0"/>
              </a:rPr>
              <a:t>A Computer Incident Response Team (CIRT) and CIRT plan should also be established which encompasses policies and procedures to follow in the event of an attack and identifies individual’s roles in the response. This team can quickly react to an attack and establishing a CIRT plan helps an organization focus on the critical business functions and restoration of those services first.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Arial" panose="020B0604020202020204" pitchFamily="34" charset="0"/>
                <a:ea typeface="Calibri" panose="020F0502020204030204" pitchFamily="34" charset="0"/>
              </a:rPr>
              <a:t>Audit Records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Arial" panose="020B0604020202020204" pitchFamily="34" charset="0"/>
                <a:ea typeface="Calibri" panose="020F0502020204030204" pitchFamily="34" charset="0"/>
              </a:rPr>
              <a:t>Another key piece of data that will be recorded on J&amp;L’s servers are auditing records. This helps to establish when, where, and how an attack took place or a virus entered the system. It is also critical when addressing an insider threat concern and being able to track back to an individual based on their login credentials who may be responsible.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Arial" panose="020B0604020202020204" pitchFamily="34" charset="0"/>
                <a:ea typeface="Calibri" panose="020F0502020204030204" pitchFamily="34" charset="0"/>
              </a:rPr>
              <a:t>Companywide compliance and monitoring are necessary components to a successful security architecture and must be enforced through policy and leadership, even when not convenient.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Arial" panose="020B0604020202020204" pitchFamily="34" charset="0"/>
              <a:ea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Arial" panose="020B0604020202020204" pitchFamily="34" charset="0"/>
              <a:ea typeface="Calibri" panose="020F0502020204030204" pitchFamily="34"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4275ADB-D0BE-4D41-A887-CE19669A4D7F}" type="slidenum">
              <a:rPr lang="en-US" smtClean="0"/>
              <a:t>5</a:t>
            </a:fld>
            <a:endParaRPr lang="en-US" dirty="0"/>
          </a:p>
        </p:txBody>
      </p:sp>
    </p:spTree>
    <p:extLst>
      <p:ext uri="{BB962C8B-B14F-4D97-AF65-F5344CB8AC3E}">
        <p14:creationId xmlns:p14="http://schemas.microsoft.com/office/powerpoint/2010/main" val="3507350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Sales pitch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Closing statements</a:t>
            </a:r>
          </a:p>
          <a:p>
            <a:r>
              <a:rPr lang="en-US" dirty="0"/>
              <a:t>Thank for opportunity</a:t>
            </a:r>
          </a:p>
        </p:txBody>
      </p:sp>
      <p:sp>
        <p:nvSpPr>
          <p:cNvPr id="4" name="Slide Number Placeholder 3"/>
          <p:cNvSpPr>
            <a:spLocks noGrp="1"/>
          </p:cNvSpPr>
          <p:nvPr>
            <p:ph type="sldNum" sz="quarter" idx="5"/>
          </p:nvPr>
        </p:nvSpPr>
        <p:spPr/>
        <p:txBody>
          <a:bodyPr/>
          <a:lstStyle/>
          <a:p>
            <a:fld id="{E4275ADB-D0BE-4D41-A887-CE19669A4D7F}" type="slidenum">
              <a:rPr lang="en-US" smtClean="0"/>
              <a:t>6</a:t>
            </a:fld>
            <a:endParaRPr lang="en-US" dirty="0"/>
          </a:p>
        </p:txBody>
      </p:sp>
    </p:spTree>
    <p:extLst>
      <p:ext uri="{BB962C8B-B14F-4D97-AF65-F5344CB8AC3E}">
        <p14:creationId xmlns:p14="http://schemas.microsoft.com/office/powerpoint/2010/main" val="3687597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5FCF31-3FF3-4436-BF7E-7ECB8D53A9D1}" type="datetimeFigureOut">
              <a:rPr lang="en-US" smtClean="0"/>
              <a:t>6/12/2023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185725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161963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794927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3772B4-140F-4972-BB1A-8ED6B217F69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7798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885919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67818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289836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2091763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348232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44682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84163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7319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260209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78532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170790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40161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5FCF31-3FF3-4436-BF7E-7ECB8D53A9D1}"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3772B4-140F-4972-BB1A-8ED6B217F69D}" type="slidenum">
              <a:rPr lang="en-US" smtClean="0"/>
              <a:t>‹#›</a:t>
            </a:fld>
            <a:endParaRPr lang="en-US" dirty="0"/>
          </a:p>
        </p:txBody>
      </p:sp>
    </p:spTree>
    <p:extLst>
      <p:ext uri="{BB962C8B-B14F-4D97-AF65-F5344CB8AC3E}">
        <p14:creationId xmlns:p14="http://schemas.microsoft.com/office/powerpoint/2010/main" val="304490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5FCF31-3FF3-4436-BF7E-7ECB8D53A9D1}" type="datetimeFigureOut">
              <a:rPr lang="en-US" smtClean="0"/>
              <a:t>6/12/2023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3772B4-140F-4972-BB1A-8ED6B217F69D}" type="slidenum">
              <a:rPr lang="en-US" smtClean="0"/>
              <a:t>‹#›</a:t>
            </a:fld>
            <a:endParaRPr lang="en-US" dirty="0"/>
          </a:p>
        </p:txBody>
      </p:sp>
    </p:spTree>
    <p:extLst>
      <p:ext uri="{BB962C8B-B14F-4D97-AF65-F5344CB8AC3E}">
        <p14:creationId xmlns:p14="http://schemas.microsoft.com/office/powerpoint/2010/main" val="324617897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506-0C40-33E6-32C2-9A306164A703}"/>
              </a:ext>
            </a:extLst>
          </p:cNvPr>
          <p:cNvSpPr>
            <a:spLocks noGrp="1"/>
          </p:cNvSpPr>
          <p:nvPr>
            <p:ph type="ctrTitle"/>
          </p:nvPr>
        </p:nvSpPr>
        <p:spPr>
          <a:xfrm>
            <a:off x="1876424" y="911274"/>
            <a:ext cx="8791575" cy="2387600"/>
          </a:xfrm>
        </p:spPr>
        <p:txBody>
          <a:bodyPr/>
          <a:lstStyle/>
          <a:p>
            <a:r>
              <a:rPr lang="en-US" dirty="0"/>
              <a:t>J&amp;L Coffee Inc</a:t>
            </a:r>
          </a:p>
        </p:txBody>
      </p:sp>
      <p:sp>
        <p:nvSpPr>
          <p:cNvPr id="3" name="Subtitle 2">
            <a:extLst>
              <a:ext uri="{FF2B5EF4-FFF2-40B4-BE49-F238E27FC236}">
                <a16:creationId xmlns:a16="http://schemas.microsoft.com/office/drawing/2014/main" id="{E5BFAC60-F1E2-5E37-6389-30E029113826}"/>
              </a:ext>
            </a:extLst>
          </p:cNvPr>
          <p:cNvSpPr>
            <a:spLocks noGrp="1"/>
          </p:cNvSpPr>
          <p:nvPr>
            <p:ph type="subTitle" idx="1"/>
          </p:nvPr>
        </p:nvSpPr>
        <p:spPr>
          <a:xfrm>
            <a:off x="1876424" y="3475426"/>
            <a:ext cx="8791575" cy="1655762"/>
          </a:xfrm>
        </p:spPr>
        <p:txBody>
          <a:bodyPr>
            <a:normAutofit/>
          </a:bodyPr>
          <a:lstStyle/>
          <a:p>
            <a:r>
              <a:rPr lang="en-US" sz="2800" dirty="0"/>
              <a:t>Mace Network Security Services</a:t>
            </a:r>
          </a:p>
          <a:p>
            <a:r>
              <a:rPr lang="en-US" dirty="0"/>
              <a:t>Presenter: Alice Mace </a:t>
            </a:r>
          </a:p>
        </p:txBody>
      </p:sp>
    </p:spTree>
    <p:extLst>
      <p:ext uri="{BB962C8B-B14F-4D97-AF65-F5344CB8AC3E}">
        <p14:creationId xmlns:p14="http://schemas.microsoft.com/office/powerpoint/2010/main" val="190981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2814-306E-AA15-1733-678FD176C826}"/>
              </a:ext>
            </a:extLst>
          </p:cNvPr>
          <p:cNvSpPr>
            <a:spLocks noGrp="1"/>
          </p:cNvSpPr>
          <p:nvPr>
            <p:ph type="title"/>
          </p:nvPr>
        </p:nvSpPr>
        <p:spPr>
          <a:xfrm>
            <a:off x="1141413" y="-461"/>
            <a:ext cx="9905998" cy="951518"/>
          </a:xfrm>
        </p:spPr>
        <p:txBody>
          <a:bodyPr/>
          <a:lstStyle/>
          <a:p>
            <a:r>
              <a:rPr lang="en-US" dirty="0"/>
              <a:t>Current System Architecture</a:t>
            </a:r>
          </a:p>
        </p:txBody>
      </p:sp>
      <p:pic>
        <p:nvPicPr>
          <p:cNvPr id="9" name="Picture 8">
            <a:extLst>
              <a:ext uri="{FF2B5EF4-FFF2-40B4-BE49-F238E27FC236}">
                <a16:creationId xmlns:a16="http://schemas.microsoft.com/office/drawing/2014/main" id="{591A91C7-A55A-1B37-EF20-2C13ABBFAF4B}"/>
              </a:ext>
            </a:extLst>
          </p:cNvPr>
          <p:cNvPicPr>
            <a:picLocks noChangeAspect="1"/>
          </p:cNvPicPr>
          <p:nvPr/>
        </p:nvPicPr>
        <p:blipFill>
          <a:blip r:embed="rId3"/>
          <a:stretch>
            <a:fillRect/>
          </a:stretch>
        </p:blipFill>
        <p:spPr>
          <a:xfrm>
            <a:off x="1354898" y="806597"/>
            <a:ext cx="9477225" cy="5815688"/>
          </a:xfrm>
          <a:prstGeom prst="rect">
            <a:avLst/>
          </a:prstGeom>
        </p:spPr>
      </p:pic>
    </p:spTree>
    <p:extLst>
      <p:ext uri="{BB962C8B-B14F-4D97-AF65-F5344CB8AC3E}">
        <p14:creationId xmlns:p14="http://schemas.microsoft.com/office/powerpoint/2010/main" val="169371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FEE4-0179-00CF-0486-17B32E62D6BF}"/>
              </a:ext>
            </a:extLst>
          </p:cNvPr>
          <p:cNvSpPr>
            <a:spLocks noGrp="1"/>
          </p:cNvSpPr>
          <p:nvPr>
            <p:ph type="title"/>
          </p:nvPr>
        </p:nvSpPr>
        <p:spPr>
          <a:xfrm>
            <a:off x="1141413" y="-459"/>
            <a:ext cx="9905998" cy="1478570"/>
          </a:xfrm>
        </p:spPr>
        <p:txBody>
          <a:bodyPr/>
          <a:lstStyle/>
          <a:p>
            <a:r>
              <a:rPr lang="en-US" dirty="0"/>
              <a:t>Potential Vulnerabilities</a:t>
            </a:r>
          </a:p>
        </p:txBody>
      </p:sp>
      <p:sp>
        <p:nvSpPr>
          <p:cNvPr id="3" name="Content Placeholder 2">
            <a:extLst>
              <a:ext uri="{FF2B5EF4-FFF2-40B4-BE49-F238E27FC236}">
                <a16:creationId xmlns:a16="http://schemas.microsoft.com/office/drawing/2014/main" id="{12A8AF37-1EAB-5CBA-25F4-6C09056B934F}"/>
              </a:ext>
            </a:extLst>
          </p:cNvPr>
          <p:cNvSpPr>
            <a:spLocks noGrp="1"/>
          </p:cNvSpPr>
          <p:nvPr>
            <p:ph idx="1"/>
          </p:nvPr>
        </p:nvSpPr>
        <p:spPr>
          <a:xfrm>
            <a:off x="1424065" y="1167616"/>
            <a:ext cx="9683306" cy="5106572"/>
          </a:xfrm>
        </p:spPr>
        <p:txBody>
          <a:bodyPr>
            <a:normAutofit fontScale="92500" lnSpcReduction="20000"/>
          </a:bodyPr>
          <a:lstStyle/>
          <a:p>
            <a:r>
              <a:rPr lang="en-US" kern="1200" dirty="0">
                <a:solidFill>
                  <a:schemeClr val="tx1"/>
                </a:solidFill>
                <a:effectLst/>
                <a:ea typeface="Calibri" panose="020F0502020204030204" pitchFamily="34" charset="0"/>
                <a:cs typeface="+mn-cs"/>
              </a:rPr>
              <a:t>Point of Sale Computers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effectLst/>
              <a:ea typeface="Calibri" panose="020F0502020204030204" pitchFamily="34" charset="0"/>
            </a:endParaRPr>
          </a:p>
          <a:p>
            <a:pPr>
              <a:lnSpc>
                <a:spcPct val="100000"/>
              </a:lnSpc>
              <a:spcBef>
                <a:spcPts val="0"/>
              </a:spcBef>
              <a:buSzTx/>
              <a:defRPr/>
            </a:pPr>
            <a:r>
              <a:rPr lang="en-US" kern="1200" dirty="0">
                <a:solidFill>
                  <a:schemeClr val="tx1"/>
                </a:solidFill>
                <a:effectLst/>
                <a:ea typeface="Calibri" panose="020F0502020204030204" pitchFamily="34" charset="0"/>
                <a:cs typeface="+mn-cs"/>
              </a:rPr>
              <a:t>Clover Payment Processing</a:t>
            </a:r>
          </a:p>
          <a:p>
            <a:pPr>
              <a:lnSpc>
                <a:spcPct val="100000"/>
              </a:lnSpc>
              <a:spcBef>
                <a:spcPts val="0"/>
              </a:spcBef>
              <a:buSzTx/>
              <a:defRPr/>
            </a:pPr>
            <a:endParaRPr lang="en-US" dirty="0">
              <a:effectLst/>
              <a:ea typeface="Calibri" panose="020F0502020204030204" pitchFamily="34" charset="0"/>
              <a:cs typeface="Times New Roman" panose="02020603050405020304" pitchFamily="18" charset="0"/>
            </a:endParaRPr>
          </a:p>
          <a:p>
            <a:pPr>
              <a:lnSpc>
                <a:spcPct val="100000"/>
              </a:lnSpc>
              <a:spcBef>
                <a:spcPts val="0"/>
              </a:spcBef>
              <a:buSzTx/>
              <a:defRPr/>
            </a:pPr>
            <a:r>
              <a:rPr lang="en-US" dirty="0">
                <a:effectLst/>
                <a:ea typeface="Calibri" panose="020F0502020204030204" pitchFamily="34" charset="0"/>
                <a:cs typeface="Times New Roman" panose="02020603050405020304" pitchFamily="18" charset="0"/>
              </a:rPr>
              <a:t>Firewalls</a:t>
            </a:r>
          </a:p>
          <a:p>
            <a:r>
              <a:rPr lang="en-US" dirty="0">
                <a:effectLst/>
                <a:ea typeface="Calibri" panose="020F0502020204030204" pitchFamily="34" charset="0"/>
              </a:rPr>
              <a:t>Active Directory</a:t>
            </a:r>
          </a:p>
          <a:p>
            <a:r>
              <a:rPr lang="en-US" dirty="0">
                <a:effectLst/>
                <a:ea typeface="Calibri" panose="020F0502020204030204" pitchFamily="34" charset="0"/>
              </a:rPr>
              <a:t>Updating Programs</a:t>
            </a:r>
          </a:p>
          <a:p>
            <a:pPr>
              <a:lnSpc>
                <a:spcPct val="100000"/>
              </a:lnSpc>
              <a:spcBef>
                <a:spcPts val="0"/>
              </a:spcBef>
              <a:buSzTx/>
              <a:defRPr/>
            </a:pPr>
            <a:endParaRPr lang="en-US" dirty="0">
              <a:effectLst/>
              <a:ea typeface="Calibri" panose="020F0502020204030204" pitchFamily="34" charset="0"/>
              <a:cs typeface="Times New Roman" panose="02020603050405020304" pitchFamily="18" charset="0"/>
            </a:endParaRPr>
          </a:p>
          <a:p>
            <a:pPr>
              <a:lnSpc>
                <a:spcPct val="100000"/>
              </a:lnSpc>
              <a:spcBef>
                <a:spcPts val="0"/>
              </a:spcBef>
              <a:buSzTx/>
              <a:defRPr/>
            </a:pPr>
            <a:r>
              <a:rPr lang="en-US" dirty="0">
                <a:effectLst/>
                <a:ea typeface="Calibri" panose="020F0502020204030204" pitchFamily="34" charset="0"/>
                <a:cs typeface="Times New Roman" panose="02020603050405020304" pitchFamily="18" charset="0"/>
              </a:rPr>
              <a:t>Wireless Access Points</a:t>
            </a:r>
            <a:endParaRPr lang="en-US" dirty="0">
              <a:effectLst/>
              <a:ea typeface="Calibri" panose="020F0502020204030204" pitchFamily="34" charset="0"/>
            </a:endParaRPr>
          </a:p>
          <a:p>
            <a:r>
              <a:rPr lang="en-US" dirty="0">
                <a:effectLst/>
                <a:ea typeface="Calibri" panose="020F0502020204030204" pitchFamily="34" charset="0"/>
              </a:rPr>
              <a:t>Physical Access</a:t>
            </a:r>
          </a:p>
          <a:p>
            <a:pPr>
              <a:lnSpc>
                <a:spcPct val="100000"/>
              </a:lnSpc>
              <a:spcBef>
                <a:spcPts val="0"/>
              </a:spcBef>
              <a:buSzTx/>
              <a:defRPr/>
            </a:pPr>
            <a:endParaRPr lang="en-US" dirty="0">
              <a:effectLst/>
              <a:ea typeface="Calibri" panose="020F0502020204030204" pitchFamily="34" charset="0"/>
            </a:endParaRPr>
          </a:p>
          <a:p>
            <a:pPr>
              <a:lnSpc>
                <a:spcPct val="100000"/>
              </a:lnSpc>
              <a:spcBef>
                <a:spcPts val="0"/>
              </a:spcBef>
              <a:buSzTx/>
              <a:defRPr/>
            </a:pPr>
            <a:r>
              <a:rPr lang="en-US" dirty="0">
                <a:effectLst/>
                <a:ea typeface="Calibri" panose="020F0502020204030204" pitchFamily="34" charset="0"/>
              </a:rPr>
              <a:t>Email</a:t>
            </a:r>
          </a:p>
          <a:p>
            <a:r>
              <a:rPr lang="en-US" dirty="0">
                <a:effectLst/>
                <a:ea typeface="Calibri" panose="020F0502020204030204" pitchFamily="34" charset="0"/>
              </a:rPr>
              <a:t>Virtual Servers</a:t>
            </a:r>
          </a:p>
          <a:p>
            <a:pPr>
              <a:lnSpc>
                <a:spcPct val="100000"/>
              </a:lnSpc>
              <a:spcBef>
                <a:spcPts val="0"/>
              </a:spcBef>
              <a:buSzTx/>
              <a:defRPr/>
            </a:pPr>
            <a:endParaRPr lang="en-US" dirty="0">
              <a:effectLst/>
              <a:ea typeface="Calibri" panose="020F0502020204030204" pitchFamily="34" charset="0"/>
            </a:endParaRPr>
          </a:p>
          <a:p>
            <a:pPr>
              <a:lnSpc>
                <a:spcPct val="100000"/>
              </a:lnSpc>
              <a:spcBef>
                <a:spcPts val="0"/>
              </a:spcBef>
              <a:buSzTx/>
              <a:defRPr/>
            </a:pPr>
            <a:r>
              <a:rPr lang="en-US" dirty="0">
                <a:effectLst/>
                <a:ea typeface="Calibri" panose="020F0502020204030204" pitchFamily="34" charset="0"/>
              </a:rPr>
              <a:t>Storage Area Network</a:t>
            </a:r>
          </a:p>
        </p:txBody>
      </p:sp>
      <p:pic>
        <p:nvPicPr>
          <p:cNvPr id="1028" name="Picture 4" descr="See the source image">
            <a:extLst>
              <a:ext uri="{FF2B5EF4-FFF2-40B4-BE49-F238E27FC236}">
                <a16:creationId xmlns:a16="http://schemas.microsoft.com/office/drawing/2014/main" id="{FF51DFDA-355B-EA52-74AB-C6EFCABE4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190" y="1708543"/>
            <a:ext cx="5822221" cy="376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005B-9062-48A1-D9F4-0E2C978EBA8C}"/>
              </a:ext>
            </a:extLst>
          </p:cNvPr>
          <p:cNvSpPr>
            <a:spLocks noGrp="1"/>
          </p:cNvSpPr>
          <p:nvPr>
            <p:ph type="title"/>
          </p:nvPr>
        </p:nvSpPr>
        <p:spPr>
          <a:xfrm>
            <a:off x="1141413" y="13607"/>
            <a:ext cx="9905998" cy="886725"/>
          </a:xfrm>
        </p:spPr>
        <p:txBody>
          <a:bodyPr/>
          <a:lstStyle/>
          <a:p>
            <a:r>
              <a:rPr lang="en-US" dirty="0"/>
              <a:t>Recommended System Architecture</a:t>
            </a:r>
          </a:p>
        </p:txBody>
      </p:sp>
      <p:pic>
        <p:nvPicPr>
          <p:cNvPr id="7" name="Picture 6">
            <a:extLst>
              <a:ext uri="{FF2B5EF4-FFF2-40B4-BE49-F238E27FC236}">
                <a16:creationId xmlns:a16="http://schemas.microsoft.com/office/drawing/2014/main" id="{84DE08A8-2C9B-EF4F-0B75-90DD4AFB8D34}"/>
              </a:ext>
            </a:extLst>
          </p:cNvPr>
          <p:cNvPicPr>
            <a:picLocks noChangeAspect="1"/>
          </p:cNvPicPr>
          <p:nvPr/>
        </p:nvPicPr>
        <p:blipFill>
          <a:blip r:embed="rId3"/>
          <a:stretch>
            <a:fillRect/>
          </a:stretch>
        </p:blipFill>
        <p:spPr>
          <a:xfrm>
            <a:off x="1326543" y="783006"/>
            <a:ext cx="9473184" cy="5907399"/>
          </a:xfrm>
          <a:prstGeom prst="rect">
            <a:avLst/>
          </a:prstGeom>
        </p:spPr>
      </p:pic>
    </p:spTree>
    <p:extLst>
      <p:ext uri="{BB962C8B-B14F-4D97-AF65-F5344CB8AC3E}">
        <p14:creationId xmlns:p14="http://schemas.microsoft.com/office/powerpoint/2010/main" val="104485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89FF-4B7F-62AD-8221-E6C04B29C6D3}"/>
              </a:ext>
            </a:extLst>
          </p:cNvPr>
          <p:cNvSpPr>
            <a:spLocks noGrp="1"/>
          </p:cNvSpPr>
          <p:nvPr>
            <p:ph type="title"/>
          </p:nvPr>
        </p:nvSpPr>
        <p:spPr>
          <a:xfrm>
            <a:off x="1141413" y="13601"/>
            <a:ext cx="9905998" cy="1478570"/>
          </a:xfrm>
        </p:spPr>
        <p:txBody>
          <a:bodyPr/>
          <a:lstStyle/>
          <a:p>
            <a:r>
              <a:rPr lang="en-US" dirty="0"/>
              <a:t>Recommended Policies</a:t>
            </a:r>
          </a:p>
        </p:txBody>
      </p:sp>
      <p:sp>
        <p:nvSpPr>
          <p:cNvPr id="3" name="Content Placeholder 2">
            <a:extLst>
              <a:ext uri="{FF2B5EF4-FFF2-40B4-BE49-F238E27FC236}">
                <a16:creationId xmlns:a16="http://schemas.microsoft.com/office/drawing/2014/main" id="{300F49D1-0A52-9D22-3B58-F137C9CD4235}"/>
              </a:ext>
            </a:extLst>
          </p:cNvPr>
          <p:cNvSpPr>
            <a:spLocks noGrp="1"/>
          </p:cNvSpPr>
          <p:nvPr>
            <p:ph idx="1"/>
          </p:nvPr>
        </p:nvSpPr>
        <p:spPr>
          <a:xfrm>
            <a:off x="1408696" y="1244184"/>
            <a:ext cx="9905999" cy="4745168"/>
          </a:xfrm>
        </p:spPr>
        <p:txBody>
          <a:bodyPr>
            <a:normAutofit fontScale="92500" lnSpcReduction="20000"/>
          </a:bodyPr>
          <a:lstStyle/>
          <a:p>
            <a:r>
              <a:rPr lang="en-US" dirty="0"/>
              <a:t>Firewalls</a:t>
            </a:r>
          </a:p>
          <a:p>
            <a:r>
              <a:rPr lang="en-US" dirty="0"/>
              <a:t>Authentication</a:t>
            </a:r>
          </a:p>
          <a:p>
            <a:r>
              <a:rPr lang="en-US" dirty="0"/>
              <a:t>Physical Access Restrictions</a:t>
            </a:r>
          </a:p>
          <a:p>
            <a:r>
              <a:rPr lang="en-US" dirty="0"/>
              <a:t>Password Requirements</a:t>
            </a:r>
          </a:p>
          <a:p>
            <a:r>
              <a:rPr lang="en-US" dirty="0"/>
              <a:t>Privileged User Accounts</a:t>
            </a:r>
          </a:p>
          <a:p>
            <a:r>
              <a:rPr lang="en-US" dirty="0"/>
              <a:t>Updated Software</a:t>
            </a:r>
          </a:p>
          <a:p>
            <a:r>
              <a:rPr lang="en-US" dirty="0"/>
              <a:t>Anti-virus/Anti-malware</a:t>
            </a:r>
          </a:p>
          <a:p>
            <a:r>
              <a:rPr lang="en-US" dirty="0"/>
              <a:t>Security Policy</a:t>
            </a:r>
          </a:p>
          <a:p>
            <a:r>
              <a:rPr lang="en-US" dirty="0"/>
              <a:t>CIRT</a:t>
            </a:r>
          </a:p>
          <a:p>
            <a:r>
              <a:rPr lang="en-US" dirty="0"/>
              <a:t>Audit Records</a:t>
            </a:r>
          </a:p>
          <a:p>
            <a:endParaRPr lang="en-US" dirty="0"/>
          </a:p>
          <a:p>
            <a:endParaRPr lang="en-US" dirty="0"/>
          </a:p>
        </p:txBody>
      </p:sp>
      <p:pic>
        <p:nvPicPr>
          <p:cNvPr id="2050" name="Picture 2" descr="See the source image">
            <a:extLst>
              <a:ext uri="{FF2B5EF4-FFF2-40B4-BE49-F238E27FC236}">
                <a16:creationId xmlns:a16="http://schemas.microsoft.com/office/drawing/2014/main" id="{9FBC9C21-A449-0080-DD36-4ABBC7297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243" y="1285788"/>
            <a:ext cx="4745168" cy="474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2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46A8-428F-CFFF-003A-642D2CB68F22}"/>
              </a:ext>
            </a:extLst>
          </p:cNvPr>
          <p:cNvSpPr>
            <a:spLocks noGrp="1"/>
          </p:cNvSpPr>
          <p:nvPr>
            <p:ph type="title"/>
          </p:nvPr>
        </p:nvSpPr>
        <p:spPr>
          <a:xfrm>
            <a:off x="1141413" y="13604"/>
            <a:ext cx="9905998" cy="1478570"/>
          </a:xfrm>
        </p:spPr>
        <p:txBody>
          <a:bodyPr/>
          <a:lstStyle/>
          <a:p>
            <a:r>
              <a:rPr lang="en-US" dirty="0"/>
              <a:t>Services &amp; Contact Details</a:t>
            </a:r>
          </a:p>
        </p:txBody>
      </p:sp>
      <p:sp>
        <p:nvSpPr>
          <p:cNvPr id="3" name="Content Placeholder 2">
            <a:extLst>
              <a:ext uri="{FF2B5EF4-FFF2-40B4-BE49-F238E27FC236}">
                <a16:creationId xmlns:a16="http://schemas.microsoft.com/office/drawing/2014/main" id="{40AAC86E-09E6-588A-29BA-02B714B464DC}"/>
              </a:ext>
            </a:extLst>
          </p:cNvPr>
          <p:cNvSpPr>
            <a:spLocks noGrp="1"/>
          </p:cNvSpPr>
          <p:nvPr>
            <p:ph idx="1"/>
          </p:nvPr>
        </p:nvSpPr>
        <p:spPr>
          <a:xfrm>
            <a:off x="6260124" y="1883226"/>
            <a:ext cx="5293725" cy="3541714"/>
          </a:xfrm>
        </p:spPr>
        <p:txBody>
          <a:bodyPr/>
          <a:lstStyle/>
          <a:p>
            <a:r>
              <a:rPr lang="en-US" dirty="0"/>
              <a:t>Alice Mace – Consulting Officer</a:t>
            </a:r>
          </a:p>
          <a:p>
            <a:pPr lvl="1"/>
            <a:r>
              <a:rPr lang="en-US" sz="2400" dirty="0"/>
              <a:t>Phone: 555-555-5555</a:t>
            </a:r>
          </a:p>
          <a:p>
            <a:pPr lvl="1"/>
            <a:r>
              <a:rPr lang="en-US" sz="2400" dirty="0"/>
              <a:t>Email: mace@security.net</a:t>
            </a:r>
          </a:p>
          <a:p>
            <a:pPr lvl="1"/>
            <a:r>
              <a:rPr lang="en-US" sz="2400" dirty="0"/>
              <a:t>Website:  www.macenetworksecurity.com</a:t>
            </a:r>
          </a:p>
          <a:p>
            <a:endParaRPr lang="en-US" dirty="0"/>
          </a:p>
        </p:txBody>
      </p:sp>
      <p:sp>
        <p:nvSpPr>
          <p:cNvPr id="4" name="Content Placeholder 2">
            <a:extLst>
              <a:ext uri="{FF2B5EF4-FFF2-40B4-BE49-F238E27FC236}">
                <a16:creationId xmlns:a16="http://schemas.microsoft.com/office/drawing/2014/main" id="{EDB3BC8F-C7C8-7D63-BF5D-73285CD4DAA3}"/>
              </a:ext>
            </a:extLst>
          </p:cNvPr>
          <p:cNvSpPr txBox="1">
            <a:spLocks/>
          </p:cNvSpPr>
          <p:nvPr/>
        </p:nvSpPr>
        <p:spPr>
          <a:xfrm>
            <a:off x="1181689" y="1883226"/>
            <a:ext cx="4951828"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Mace Network Security Services</a:t>
            </a:r>
          </a:p>
          <a:p>
            <a:pPr lvl="1"/>
            <a:r>
              <a:rPr lang="en-US" sz="2400" dirty="0"/>
              <a:t>Security Evaluations</a:t>
            </a:r>
          </a:p>
          <a:p>
            <a:pPr lvl="1"/>
            <a:r>
              <a:rPr lang="en-US" sz="2400" dirty="0"/>
              <a:t>Improvement Recommendations</a:t>
            </a:r>
          </a:p>
          <a:p>
            <a:pPr lvl="1"/>
            <a:r>
              <a:rPr lang="en-US" sz="2400" dirty="0"/>
              <a:t>Upgrades/Installation</a:t>
            </a:r>
          </a:p>
          <a:p>
            <a:pPr lvl="1"/>
            <a:r>
              <a:rPr lang="en-US" sz="2400" dirty="0"/>
              <a:t>Maintenance</a:t>
            </a:r>
          </a:p>
          <a:p>
            <a:pPr lvl="1"/>
            <a:r>
              <a:rPr lang="en-US" sz="2400" dirty="0"/>
              <a:t>Policy Drafts &amp; Reviews</a:t>
            </a:r>
          </a:p>
          <a:p>
            <a:pPr marL="457200" lvl="1" indent="0">
              <a:buNone/>
            </a:pPr>
            <a:endParaRPr lang="en-US" dirty="0"/>
          </a:p>
        </p:txBody>
      </p:sp>
    </p:spTree>
    <p:extLst>
      <p:ext uri="{BB962C8B-B14F-4D97-AF65-F5344CB8AC3E}">
        <p14:creationId xmlns:p14="http://schemas.microsoft.com/office/powerpoint/2010/main" val="1546746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1024</TotalTime>
  <Words>1739</Words>
  <Application>Microsoft Office PowerPoint</Application>
  <PresentationFormat>Widescreen</PresentationFormat>
  <Paragraphs>141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Circuit</vt:lpstr>
      <vt:lpstr>J&amp;L Coffee Inc</vt:lpstr>
      <vt:lpstr>Current System Architecture</vt:lpstr>
      <vt:lpstr>Potential Vulnerabilities</vt:lpstr>
      <vt:lpstr>Recommended System Architecture</vt:lpstr>
      <vt:lpstr>Recommended Policies</vt:lpstr>
      <vt:lpstr>Services &amp; Contact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alicelmace@outlook.com</dc:creator>
  <cp:lastModifiedBy>alicelmace@outlook.com</cp:lastModifiedBy>
  <cp:revision>2</cp:revision>
  <dcterms:created xsi:type="dcterms:W3CDTF">2022-11-19T04:47:46Z</dcterms:created>
  <dcterms:modified xsi:type="dcterms:W3CDTF">2023-06-13T02:31:55Z</dcterms:modified>
</cp:coreProperties>
</file>