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24" r:id="rId10"/>
    <p:sldId id="325" r:id="rId11"/>
    <p:sldId id="318" r:id="rId12"/>
    <p:sldId id="319" r:id="rId13"/>
    <p:sldId id="320" r:id="rId14"/>
    <p:sldId id="321" r:id="rId15"/>
    <p:sldId id="322" r:id="rId16"/>
    <p:sldId id="323" r:id="rId17"/>
    <p:sldId id="309" r:id="rId18"/>
  </p:sldIdLst>
  <p:sldSz cx="9144000" cy="5143500" type="screen16x9"/>
  <p:notesSz cx="6858000" cy="9144000"/>
  <p:embeddedFontLst>
    <p:embeddedFont>
      <p:font typeface="Lucida Sans Unicode" pitchFamily="34" charset="0"/>
      <p:regular r:id="rId20"/>
    </p:embeddedFont>
    <p:embeddedFont>
      <p:font typeface="Wingdings 3" pitchFamily="18" charset="2"/>
      <p:regular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Satisfy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40F837-9811-408A-B63F-E3B26BF75A30}">
  <a:tblStyle styleId="{5340F837-9811-408A-B63F-E3B26BF7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" name="Google Shape;11448;ga0af79d061_0_5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9" name="Google Shape;11449;ga0af79d061_0_5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"/>
          <p:cNvSpPr txBox="1">
            <a:spLocks noGrp="1"/>
          </p:cNvSpPr>
          <p:nvPr>
            <p:ph type="title"/>
          </p:nvPr>
        </p:nvSpPr>
        <p:spPr>
          <a:xfrm>
            <a:off x="92700" y="13264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9" name="Google Shape;979;p14"/>
          <p:cNvSpPr txBox="1">
            <a:spLocks noGrp="1"/>
          </p:cNvSpPr>
          <p:nvPr>
            <p:ph type="subTitle" idx="1"/>
          </p:nvPr>
        </p:nvSpPr>
        <p:spPr>
          <a:xfrm>
            <a:off x="1366800" y="3241694"/>
            <a:ext cx="3819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None/>
              <a:defRPr sz="20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Výložka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1/10/2024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40"/>
          <p:cNvSpPr txBox="1">
            <a:spLocks noGrp="1"/>
          </p:cNvSpPr>
          <p:nvPr>
            <p:ph type="ctrTitle"/>
          </p:nvPr>
        </p:nvSpPr>
        <p:spPr>
          <a:xfrm>
            <a:off x="539552" y="483518"/>
            <a:ext cx="8208912" cy="1728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800" dirty="0" err="1" smtClean="0"/>
              <a:t>Automatized</a:t>
            </a:r>
            <a:r>
              <a:rPr lang="en-US" sz="2800" dirty="0" smtClean="0"/>
              <a:t> detection and </a:t>
            </a:r>
            <a:r>
              <a:rPr lang="en-US" sz="2800" dirty="0" err="1" smtClean="0"/>
              <a:t>classication</a:t>
            </a:r>
            <a:r>
              <a:rPr lang="en-US" sz="2800" dirty="0" smtClean="0"/>
              <a:t> of</a:t>
            </a:r>
            <a:br>
              <a:rPr lang="en-US" sz="2800" dirty="0" smtClean="0"/>
            </a:br>
            <a:r>
              <a:rPr lang="en-US" sz="2800" dirty="0" smtClean="0"/>
              <a:t>events in the time series of hydraulic sensors</a:t>
            </a:r>
            <a:endParaRPr sz="2800" dirty="0"/>
          </a:p>
        </p:txBody>
      </p:sp>
      <p:sp>
        <p:nvSpPr>
          <p:cNvPr id="3448" name="Google Shape;3448;p40"/>
          <p:cNvSpPr txBox="1">
            <a:spLocks noGrp="1"/>
          </p:cNvSpPr>
          <p:nvPr>
            <p:ph type="subTitle" idx="1"/>
          </p:nvPr>
        </p:nvSpPr>
        <p:spPr>
          <a:xfrm>
            <a:off x="755576" y="2715766"/>
            <a:ext cx="78488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smtClean="0"/>
              <a:t>Alexander </a:t>
            </a:r>
            <a:r>
              <a:rPr lang="sk-SK" sz="2000" dirty="0" err="1" smtClean="0"/>
              <a:t>Mačejovský</a:t>
            </a:r>
            <a:r>
              <a:rPr lang="sk-SK" sz="2000" dirty="0" smtClean="0"/>
              <a:t>, </a:t>
            </a:r>
            <a:r>
              <a:rPr lang="sk-SK" sz="2000" dirty="0" err="1" smtClean="0"/>
              <a:t>Štěpán</a:t>
            </a:r>
            <a:r>
              <a:rPr lang="sk-SK" sz="2000" dirty="0" smtClean="0"/>
              <a:t> Pardubický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Identified by large moving standard deviation</a:t>
            </a:r>
            <a:r>
              <a:rPr lang="en-GB" dirty="0" smtClean="0"/>
              <a:t> of the first differences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7" name="Obrázok 6" descr="vol_class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70" y="2139702"/>
            <a:ext cx="5006330" cy="3003798"/>
          </a:xfrm>
          <a:prstGeom prst="rect">
            <a:avLst/>
          </a:prstGeom>
        </p:spPr>
      </p:pic>
      <p:pic>
        <p:nvPicPr>
          <p:cNvPr id="8" name="Obrázok 7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1131590"/>
            <a:ext cx="8820472" cy="3754512"/>
          </a:xfrm>
        </p:spPr>
        <p:txBody>
          <a:bodyPr/>
          <a:lstStyle/>
          <a:p>
            <a:r>
              <a:rPr lang="en-GB" dirty="0" smtClean="0"/>
              <a:t>Depend on the length of sensor’s malfunction:</a:t>
            </a:r>
          </a:p>
          <a:p>
            <a:endParaRPr lang="en-GB" dirty="0" smtClean="0"/>
          </a:p>
          <a:p>
            <a:r>
              <a:rPr lang="en-GB" dirty="0" smtClean="0"/>
              <a:t>Short-term errors (&lt;8 periods)</a:t>
            </a:r>
          </a:p>
          <a:p>
            <a:endParaRPr lang="en-GB" dirty="0" smtClean="0"/>
          </a:p>
          <a:p>
            <a:r>
              <a:rPr lang="en-GB" dirty="0" smtClean="0"/>
              <a:t>Medium-term errors (8-60 periods)</a:t>
            </a:r>
          </a:p>
          <a:p>
            <a:endParaRPr lang="en-GB" dirty="0" smtClean="0"/>
          </a:p>
          <a:p>
            <a:r>
              <a:rPr lang="en-GB" dirty="0" smtClean="0"/>
              <a:t>Long-term errors (&gt;60 periods)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Corrections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Simple</a:t>
            </a:r>
            <a:r>
              <a:rPr lang="sk-SK" dirty="0" smtClean="0"/>
              <a:t> </a:t>
            </a:r>
            <a:r>
              <a:rPr lang="sk-SK" dirty="0" err="1" smtClean="0"/>
              <a:t>smoothing</a:t>
            </a:r>
            <a:r>
              <a:rPr lang="sk-SK" dirty="0" smtClean="0"/>
              <a:t>, </a:t>
            </a:r>
            <a:r>
              <a:rPr lang="sk-SK" dirty="0" err="1" smtClean="0"/>
              <a:t>practically</a:t>
            </a:r>
            <a:r>
              <a:rPr lang="sk-SK" dirty="0" smtClean="0"/>
              <a:t> </a:t>
            </a:r>
            <a:r>
              <a:rPr lang="sk-SK" dirty="0" err="1" smtClean="0"/>
              <a:t>enough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Short-term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short_corr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63638"/>
            <a:ext cx="5544616" cy="3326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Predictions</a:t>
            </a:r>
            <a:r>
              <a:rPr lang="sk-SK" dirty="0" smtClean="0"/>
              <a:t> </a:t>
            </a:r>
            <a:r>
              <a:rPr lang="sk-SK" dirty="0" err="1" smtClean="0"/>
              <a:t>from</a:t>
            </a:r>
            <a:r>
              <a:rPr lang="sk-SK" dirty="0" smtClean="0"/>
              <a:t> </a:t>
            </a:r>
            <a:r>
              <a:rPr lang="sk-SK" dirty="0" err="1" smtClean="0"/>
              <a:t>statistical</a:t>
            </a:r>
            <a:r>
              <a:rPr lang="sk-SK" dirty="0" smtClean="0"/>
              <a:t> </a:t>
            </a:r>
            <a:r>
              <a:rPr lang="sk-SK" dirty="0" err="1" smtClean="0"/>
              <a:t>models</a:t>
            </a:r>
            <a:r>
              <a:rPr lang="sk-SK" dirty="0" smtClean="0"/>
              <a:t>, </a:t>
            </a:r>
            <a:r>
              <a:rPr lang="sk-SK" dirty="0" err="1" smtClean="0"/>
              <a:t>namely</a:t>
            </a:r>
            <a:r>
              <a:rPr lang="sk-SK" dirty="0" smtClean="0"/>
              <a:t> ARIMA</a:t>
            </a:r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fully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Medium-term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Alex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Take</a:t>
            </a:r>
            <a:r>
              <a:rPr lang="sk-SK" dirty="0" smtClean="0"/>
              <a:t> </a:t>
            </a:r>
            <a:r>
              <a:rPr lang="sk-SK" dirty="0" err="1" smtClean="0"/>
              <a:t>advantage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cyclicity</a:t>
            </a:r>
            <a:endParaRPr lang="sk-SK" dirty="0" smtClean="0"/>
          </a:p>
          <a:p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yet</a:t>
            </a:r>
            <a:r>
              <a:rPr lang="sk-SK" dirty="0" smtClean="0"/>
              <a:t> </a:t>
            </a:r>
            <a:r>
              <a:rPr lang="sk-SK" dirty="0" err="1" smtClean="0"/>
              <a:t>implemented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Long-term</a:t>
            </a:r>
            <a:r>
              <a:rPr lang="sk-SK" dirty="0" smtClean="0"/>
              <a:t> </a:t>
            </a:r>
            <a:r>
              <a:rPr lang="sk-SK" dirty="0" err="1" smtClean="0"/>
              <a:t>corrections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Graphical tools</a:t>
            </a:r>
          </a:p>
          <a:p>
            <a:endParaRPr lang="en-GB" dirty="0" smtClean="0"/>
          </a:p>
          <a:p>
            <a:r>
              <a:rPr lang="en-GB" dirty="0" smtClean="0"/>
              <a:t>Automated detection and corrections</a:t>
            </a:r>
          </a:p>
          <a:p>
            <a:endParaRPr lang="en-GB" dirty="0" smtClean="0"/>
          </a:p>
          <a:p>
            <a:r>
              <a:rPr lang="en-GB" dirty="0" smtClean="0"/>
              <a:t>Option for changing parameters for individual time series or even individual groups of errors</a:t>
            </a:r>
          </a:p>
          <a:p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Python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Managed</a:t>
            </a:r>
            <a:r>
              <a:rPr lang="sk-SK" dirty="0" smtClean="0"/>
              <a:t> to </a:t>
            </a:r>
            <a:r>
              <a:rPr lang="sk-SK" dirty="0" err="1" smtClean="0"/>
              <a:t>create</a:t>
            </a:r>
            <a:r>
              <a:rPr lang="sk-SK" dirty="0" smtClean="0"/>
              <a:t> </a:t>
            </a:r>
            <a:r>
              <a:rPr lang="sk-SK" dirty="0" err="1" smtClean="0"/>
              <a:t>quite</a:t>
            </a:r>
            <a:r>
              <a:rPr lang="sk-SK" dirty="0" smtClean="0"/>
              <a:t> </a:t>
            </a:r>
            <a:r>
              <a:rPr lang="sk-SK" dirty="0" err="1" smtClean="0"/>
              <a:t>multi-functional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</a:t>
            </a:r>
            <a:r>
              <a:rPr lang="sk-SK" dirty="0" err="1" smtClean="0"/>
              <a:t>which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easily</a:t>
            </a:r>
            <a:r>
              <a:rPr lang="sk-SK" dirty="0" smtClean="0"/>
              <a:t> </a:t>
            </a:r>
            <a:r>
              <a:rPr lang="sk-SK" dirty="0" err="1" smtClean="0"/>
              <a:t>used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automatized</a:t>
            </a:r>
            <a:r>
              <a:rPr lang="sk-SK" dirty="0" smtClean="0"/>
              <a:t> </a:t>
            </a:r>
            <a:r>
              <a:rPr lang="sk-SK" dirty="0" err="1" smtClean="0"/>
              <a:t>detection</a:t>
            </a:r>
            <a:r>
              <a:rPr lang="sk-SK" dirty="0" smtClean="0"/>
              <a:t> and </a:t>
            </a:r>
            <a:r>
              <a:rPr lang="sk-SK" dirty="0" err="1" smtClean="0"/>
              <a:t>partially</a:t>
            </a:r>
            <a:r>
              <a:rPr lang="sk-SK" dirty="0" smtClean="0"/>
              <a:t> </a:t>
            </a:r>
            <a:r>
              <a:rPr lang="sk-SK" dirty="0" err="1" smtClean="0"/>
              <a:t>also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correction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Conclusion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" name="Google Shape;11451;p67"/>
          <p:cNvSpPr txBox="1">
            <a:spLocks noGrp="1"/>
          </p:cNvSpPr>
          <p:nvPr>
            <p:ph type="title"/>
          </p:nvPr>
        </p:nvSpPr>
        <p:spPr>
          <a:xfrm>
            <a:off x="1259632" y="1275606"/>
            <a:ext cx="6367800" cy="1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!</a:t>
            </a:r>
            <a:endParaRPr dirty="0"/>
          </a:p>
        </p:txBody>
      </p:sp>
      <p:sp>
        <p:nvSpPr>
          <p:cNvPr id="11453" name="Google Shape;11453;p67"/>
          <p:cNvSpPr/>
          <p:nvPr/>
        </p:nvSpPr>
        <p:spPr>
          <a:xfrm flipH="1">
            <a:off x="7490482" y="21423"/>
            <a:ext cx="46691" cy="46660"/>
          </a:xfrm>
          <a:custGeom>
            <a:avLst/>
            <a:gdLst/>
            <a:ahLst/>
            <a:cxnLst/>
            <a:rect l="l" t="t" r="r" b="b"/>
            <a:pathLst>
              <a:path w="1508" h="1507" extrusionOk="0">
                <a:moveTo>
                  <a:pt x="754" y="0"/>
                </a:moveTo>
                <a:cubicBezTo>
                  <a:pt x="366" y="0"/>
                  <a:pt x="1" y="274"/>
                  <a:pt x="1" y="753"/>
                </a:cubicBezTo>
                <a:cubicBezTo>
                  <a:pt x="1" y="1141"/>
                  <a:pt x="366" y="1507"/>
                  <a:pt x="754" y="1507"/>
                </a:cubicBezTo>
                <a:cubicBezTo>
                  <a:pt x="1234" y="1507"/>
                  <a:pt x="1507" y="1141"/>
                  <a:pt x="1507" y="753"/>
                </a:cubicBezTo>
                <a:cubicBezTo>
                  <a:pt x="1507" y="274"/>
                  <a:pt x="1234" y="0"/>
                  <a:pt x="7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15566"/>
            <a:ext cx="8892480" cy="3600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Assigned by DHI, a water management company</a:t>
            </a:r>
          </a:p>
          <a:p>
            <a:endParaRPr lang="en-GB" dirty="0" smtClean="0"/>
          </a:p>
          <a:p>
            <a:r>
              <a:rPr lang="en-GB" dirty="0" smtClean="0"/>
              <a:t>Automat</a:t>
            </a:r>
            <a:r>
              <a:rPr lang="sk-SK" dirty="0" smtClean="0"/>
              <a:t>e</a:t>
            </a:r>
            <a:r>
              <a:rPr lang="en-GB" dirty="0" smtClean="0"/>
              <a:t>d detection and correction of errors</a:t>
            </a:r>
          </a:p>
          <a:p>
            <a:pPr>
              <a:buNone/>
            </a:pPr>
            <a:r>
              <a:rPr lang="en-GB" dirty="0" smtClean="0"/>
              <a:t>in time series of waste-water measurements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Constraints given by the client</a:t>
            </a:r>
            <a:r>
              <a:rPr lang="sk-SK" dirty="0" smtClean="0"/>
              <a:t>: </a:t>
            </a:r>
            <a:r>
              <a:rPr lang="en-GB" dirty="0" smtClean="0"/>
              <a:t>no targets, </a:t>
            </a:r>
            <a:r>
              <a:rPr lang="en-GB" dirty="0" err="1" smtClean="0"/>
              <a:t>univariate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Output: practically usable Python library</a:t>
            </a:r>
          </a:p>
          <a:p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31024" cy="781595"/>
          </a:xfrm>
        </p:spPr>
        <p:txBody>
          <a:bodyPr/>
          <a:lstStyle/>
          <a:p>
            <a:r>
              <a:rPr lang="sk-SK" dirty="0" err="1" smtClean="0"/>
              <a:t>Task</a:t>
            </a:r>
            <a:r>
              <a:rPr lang="sk-SK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8 </a:t>
            </a:r>
            <a:r>
              <a:rPr lang="sk-SK" dirty="0" err="1" smtClean="0"/>
              <a:t>time</a:t>
            </a:r>
            <a:r>
              <a:rPr lang="sk-SK" dirty="0" smtClean="0"/>
              <a:t> </a:t>
            </a:r>
            <a:r>
              <a:rPr lang="sk-SK" dirty="0" err="1" smtClean="0"/>
              <a:t>series</a:t>
            </a:r>
            <a:r>
              <a:rPr lang="sk-SK" dirty="0" smtClean="0"/>
              <a:t>,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several</a:t>
            </a:r>
            <a:r>
              <a:rPr lang="sk-SK" dirty="0" smtClean="0"/>
              <a:t> </a:t>
            </a:r>
            <a:r>
              <a:rPr lang="sk-SK" dirty="0" err="1" smtClean="0"/>
              <a:t>moths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endParaRPr lang="sk-SK" dirty="0" smtClean="0"/>
          </a:p>
          <a:p>
            <a:r>
              <a:rPr lang="sk-SK" dirty="0" err="1" smtClean="0"/>
              <a:t>Noisy</a:t>
            </a:r>
            <a:r>
              <a:rPr lang="sk-SK" dirty="0" smtClean="0"/>
              <a:t>, </a:t>
            </a:r>
            <a:r>
              <a:rPr lang="sk-SK" dirty="0" err="1" smtClean="0"/>
              <a:t>rain</a:t>
            </a:r>
            <a:r>
              <a:rPr lang="sk-SK" dirty="0" smtClean="0"/>
              <a:t> has </a:t>
            </a:r>
            <a:r>
              <a:rPr lang="sk-SK" dirty="0" err="1" smtClean="0"/>
              <a:t>large</a:t>
            </a:r>
            <a:r>
              <a:rPr lang="sk-SK" dirty="0" smtClean="0"/>
              <a:t> </a:t>
            </a:r>
            <a:r>
              <a:rPr lang="sk-SK" dirty="0" err="1" smtClean="0"/>
              <a:t>impact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Rain 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53292"/>
            <a:ext cx="5150347" cy="3090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Machine</a:t>
            </a:r>
            <a:r>
              <a:rPr lang="sk-SK" dirty="0" smtClean="0"/>
              <a:t> </a:t>
            </a:r>
            <a:r>
              <a:rPr lang="sk-SK" dirty="0" err="1" smtClean="0"/>
              <a:t>learning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err="1" smtClean="0"/>
              <a:t>Visual</a:t>
            </a:r>
            <a:r>
              <a:rPr lang="sk-SK" dirty="0" smtClean="0"/>
              <a:t> </a:t>
            </a:r>
            <a:r>
              <a:rPr lang="sk-SK" dirty="0" err="1" smtClean="0"/>
              <a:t>inspection</a:t>
            </a:r>
            <a:r>
              <a:rPr lang="sk-SK" dirty="0" smtClean="0"/>
              <a:t> and </a:t>
            </a:r>
            <a:r>
              <a:rPr lang="sk-SK" dirty="0" err="1" smtClean="0"/>
              <a:t>heurisitcal</a:t>
            </a:r>
            <a:r>
              <a:rPr lang="sk-SK" dirty="0" smtClean="0"/>
              <a:t> </a:t>
            </a:r>
            <a:r>
              <a:rPr lang="sk-SK" dirty="0" err="1" smtClean="0"/>
              <a:t>methods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Detection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events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203598"/>
            <a:ext cx="8229600" cy="3394472"/>
          </a:xfrm>
        </p:spPr>
        <p:txBody>
          <a:bodyPr/>
          <a:lstStyle/>
          <a:p>
            <a:r>
              <a:rPr lang="en-US" dirty="0" smtClean="0"/>
              <a:t>Zero and constant values</a:t>
            </a:r>
          </a:p>
          <a:p>
            <a:endParaRPr lang="en-US" dirty="0" smtClean="0"/>
          </a:p>
          <a:p>
            <a:r>
              <a:rPr lang="en-US" dirty="0" smtClean="0"/>
              <a:t>Outliers and prolonged drops</a:t>
            </a:r>
          </a:p>
          <a:p>
            <a:endParaRPr lang="en-US" dirty="0" smtClean="0"/>
          </a:p>
          <a:p>
            <a:r>
              <a:rPr lang="en-US" dirty="0" smtClean="0"/>
              <a:t>Heightened volatility</a:t>
            </a: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Types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errors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Straightforward, easy to identify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Zero</a:t>
            </a:r>
            <a:r>
              <a:rPr lang="sk-SK" dirty="0" smtClean="0"/>
              <a:t> and </a:t>
            </a:r>
            <a:r>
              <a:rPr lang="sk-SK" dirty="0" err="1" smtClean="0"/>
              <a:t>constant</a:t>
            </a:r>
            <a:r>
              <a:rPr lang="sk-SK" dirty="0" smtClean="0"/>
              <a:t> </a:t>
            </a:r>
            <a:r>
              <a:rPr lang="sk-SK" dirty="0" err="1" smtClean="0"/>
              <a:t>values</a:t>
            </a:r>
            <a:endParaRPr lang="en-GB" dirty="0"/>
          </a:p>
        </p:txBody>
      </p:sp>
      <p:pic>
        <p:nvPicPr>
          <p:cNvPr id="8" name="Obrázok 7" descr="const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19622"/>
            <a:ext cx="5580112" cy="3348068"/>
          </a:xfrm>
          <a:prstGeom prst="rect">
            <a:avLst/>
          </a:prstGeom>
        </p:spPr>
      </p:pic>
      <p:pic>
        <p:nvPicPr>
          <p:cNvPr id="9" name="Obrázok 8" descr="zeros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0568" y="1419622"/>
            <a:ext cx="5616624" cy="3369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jump there and back again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Outliers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Measurements</a:t>
            </a:r>
            <a:r>
              <a:rPr lang="sk-SK" dirty="0" smtClean="0"/>
              <a:t> are </a:t>
            </a:r>
            <a:r>
              <a:rPr lang="sk-SK" dirty="0" err="1" smtClean="0"/>
              <a:t>hindered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some</a:t>
            </a:r>
            <a:r>
              <a:rPr lang="sk-SK" dirty="0" smtClean="0"/>
              <a:t> </a:t>
            </a:r>
            <a:r>
              <a:rPr lang="sk-SK" dirty="0" err="1" smtClean="0"/>
              <a:t>longer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Prolonged</a:t>
            </a:r>
            <a:r>
              <a:rPr lang="sk-SK" dirty="0" smtClean="0"/>
              <a:t> </a:t>
            </a:r>
            <a:r>
              <a:rPr lang="sk-SK" dirty="0" err="1" smtClean="0"/>
              <a:t>drops</a:t>
            </a:r>
            <a:endParaRPr lang="en-GB" dirty="0"/>
          </a:p>
        </p:txBody>
      </p:sp>
      <p:sp>
        <p:nvSpPr>
          <p:cNvPr id="4" name="BlokTextu 3"/>
          <p:cNvSpPr txBox="1"/>
          <p:nvPr/>
        </p:nvSpPr>
        <p:spPr>
          <a:xfrm>
            <a:off x="7956376" y="437195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Stepan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Obrázok 4" descr="prol_dr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35646"/>
            <a:ext cx="5846424" cy="3507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0" y="987574"/>
            <a:ext cx="8229600" cy="3394472"/>
          </a:xfrm>
        </p:spPr>
        <p:txBody>
          <a:bodyPr/>
          <a:lstStyle/>
          <a:p>
            <a:r>
              <a:rPr lang="en-GB" dirty="0" smtClean="0"/>
              <a:t>Suspiciously high volatility when compared to similar times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day</a:t>
            </a:r>
            <a:r>
              <a:rPr lang="en-GB" dirty="0" smtClean="0"/>
              <a:t> </a:t>
            </a:r>
            <a:r>
              <a:rPr lang="sk-SK" dirty="0" smtClean="0"/>
              <a:t>on</a:t>
            </a:r>
            <a:r>
              <a:rPr lang="en-GB" dirty="0" smtClean="0"/>
              <a:t> different days</a:t>
            </a:r>
            <a:endParaRPr lang="en-GB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Heightened</a:t>
            </a:r>
            <a:r>
              <a:rPr lang="sk-SK" dirty="0" smtClean="0"/>
              <a:t> </a:t>
            </a:r>
            <a:r>
              <a:rPr lang="sk-SK" dirty="0" err="1" smtClean="0"/>
              <a:t>volatility</a:t>
            </a:r>
            <a:endParaRPr lang="en-GB" dirty="0"/>
          </a:p>
        </p:txBody>
      </p:sp>
      <p:pic>
        <p:nvPicPr>
          <p:cNvPr id="5" name="Obrázok 4" descr="calm_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23678"/>
            <a:ext cx="5366371" cy="3219822"/>
          </a:xfrm>
          <a:prstGeom prst="rect">
            <a:avLst/>
          </a:prstGeom>
        </p:spPr>
      </p:pic>
      <p:pic>
        <p:nvPicPr>
          <p:cNvPr id="6" name="Obrázok 5" descr="volatile_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1946346"/>
            <a:ext cx="5328592" cy="319715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3441</TotalTime>
  <Words>252</Words>
  <Application>Microsoft Office PowerPoint</Application>
  <PresentationFormat>Prezentácia na obrazovke (16:9)</PresentationFormat>
  <Paragraphs>66</Paragraphs>
  <Slides>17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Wingdings 3</vt:lpstr>
      <vt:lpstr>Verdana</vt:lpstr>
      <vt:lpstr>Wingdings 2</vt:lpstr>
      <vt:lpstr>Satisfy</vt:lpstr>
      <vt:lpstr>Ubuntu</vt:lpstr>
      <vt:lpstr>Hala</vt:lpstr>
      <vt:lpstr>Automatized detection and classication of events in the time series of hydraulic sensors</vt:lpstr>
      <vt:lpstr>Task </vt:lpstr>
      <vt:lpstr>Data</vt:lpstr>
      <vt:lpstr>Detection of events</vt:lpstr>
      <vt:lpstr>Types of errors</vt:lpstr>
      <vt:lpstr>Zero and constant values</vt:lpstr>
      <vt:lpstr>Outliers</vt:lpstr>
      <vt:lpstr>Prolonged drops</vt:lpstr>
      <vt:lpstr>Heightened volatility</vt:lpstr>
      <vt:lpstr>Heightened volatility</vt:lpstr>
      <vt:lpstr>Corrections</vt:lpstr>
      <vt:lpstr>Short-term corrections</vt:lpstr>
      <vt:lpstr>Medium-term corrections</vt:lpstr>
      <vt:lpstr>Long-term corrections</vt:lpstr>
      <vt:lpstr>Python library</vt:lpstr>
      <vt:lpstr>Conclusion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am</dc:creator>
  <cp:lastModifiedBy>am</cp:lastModifiedBy>
  <cp:revision>20</cp:revision>
  <dcterms:modified xsi:type="dcterms:W3CDTF">2024-01-10T15:50:50Z</dcterms:modified>
</cp:coreProperties>
</file>