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9"/>
  </p:notes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24" r:id="rId10"/>
    <p:sldId id="325" r:id="rId11"/>
    <p:sldId id="318" r:id="rId12"/>
    <p:sldId id="319" r:id="rId13"/>
    <p:sldId id="320" r:id="rId14"/>
    <p:sldId id="321" r:id="rId15"/>
    <p:sldId id="322" r:id="rId16"/>
    <p:sldId id="323" r:id="rId17"/>
    <p:sldId id="309" r:id="rId18"/>
  </p:sldIdLst>
  <p:sldSz cx="9144000" cy="5143500" type="screen16x9"/>
  <p:notesSz cx="6858000" cy="9144000"/>
  <p:embeddedFontLst>
    <p:embeddedFont>
      <p:font typeface="Lucida Sans Unicode" panose="020B0602030504020204" pitchFamily="34" charset="0"/>
      <p:regular r:id="rId20"/>
    </p:embeddedFont>
    <p:embeddedFont>
      <p:font typeface="Satisfy" panose="020B0604020202020204" charset="0"/>
      <p:regular r:id="rId21"/>
    </p:embeddedFont>
    <p:embeddedFont>
      <p:font typeface="Ubuntu" panose="020B050403060203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  <p:embeddedFont>
      <p:font typeface="Wingdings 2" panose="05020102010507070707" pitchFamily="18" charset="2"/>
      <p:regular r:id="rId30"/>
    </p:embeddedFont>
    <p:embeddedFont>
      <p:font typeface="Wingdings 3" panose="05040102010807070707" pitchFamily="18" charset="2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40F837-9811-408A-B63F-E3B26BF75A30}">
  <a:tblStyle styleId="{5340F837-9811-408A-B63F-E3B26BF75A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442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an Pardubicky" userId="08e5f0ab36d1dc46" providerId="LiveId" clId="{86FFC6CC-199F-4968-BFDC-609DD14A5703}"/>
    <pc:docChg chg="custSel modSld">
      <pc:chgData name="Stepan Pardubicky" userId="08e5f0ab36d1dc46" providerId="LiveId" clId="{86FFC6CC-199F-4968-BFDC-609DD14A5703}" dt="2024-01-10T22:46:30.139" v="271" actId="1076"/>
      <pc:docMkLst>
        <pc:docMk/>
      </pc:docMkLst>
      <pc:sldChg chg="delSp modSp mod">
        <pc:chgData name="Stepan Pardubicky" userId="08e5f0ab36d1dc46" providerId="LiveId" clId="{86FFC6CC-199F-4968-BFDC-609DD14A5703}" dt="2024-01-10T22:46:30.139" v="271" actId="1076"/>
        <pc:sldMkLst>
          <pc:docMk/>
          <pc:sldMk cId="0" sldId="311"/>
        </pc:sldMkLst>
        <pc:spChg chg="mod">
          <ac:chgData name="Stepan Pardubicky" userId="08e5f0ab36d1dc46" providerId="LiveId" clId="{86FFC6CC-199F-4968-BFDC-609DD14A5703}" dt="2024-01-10T22:14:36.501" v="51" actId="20577"/>
          <ac:spMkLst>
            <pc:docMk/>
            <pc:sldMk cId="0" sldId="311"/>
            <ac:spMk id="2" creationId="{00000000-0000-0000-0000-000000000000}"/>
          </ac:spMkLst>
        </pc:spChg>
        <pc:spChg chg="del">
          <ac:chgData name="Stepan Pardubicky" userId="08e5f0ab36d1dc46" providerId="LiveId" clId="{86FFC6CC-199F-4968-BFDC-609DD14A5703}" dt="2024-01-10T22:46:12.001" v="266" actId="478"/>
          <ac:spMkLst>
            <pc:docMk/>
            <pc:sldMk cId="0" sldId="311"/>
            <ac:spMk id="4" creationId="{00000000-0000-0000-0000-000000000000}"/>
          </ac:spMkLst>
        </pc:spChg>
        <pc:picChg chg="mod">
          <ac:chgData name="Stepan Pardubicky" userId="08e5f0ab36d1dc46" providerId="LiveId" clId="{86FFC6CC-199F-4968-BFDC-609DD14A5703}" dt="2024-01-10T22:46:30.139" v="271" actId="1076"/>
          <ac:picMkLst>
            <pc:docMk/>
            <pc:sldMk cId="0" sldId="311"/>
            <ac:picMk id="5" creationId="{00000000-0000-0000-0000-000000000000}"/>
          </ac:picMkLst>
        </pc:picChg>
      </pc:sldChg>
      <pc:sldChg chg="delSp modSp mod">
        <pc:chgData name="Stepan Pardubicky" userId="08e5f0ab36d1dc46" providerId="LiveId" clId="{86FFC6CC-199F-4968-BFDC-609DD14A5703}" dt="2024-01-10T22:20:20.156" v="90" actId="5793"/>
        <pc:sldMkLst>
          <pc:docMk/>
          <pc:sldMk cId="0" sldId="312"/>
        </pc:sldMkLst>
        <pc:spChg chg="mod">
          <ac:chgData name="Stepan Pardubicky" userId="08e5f0ab36d1dc46" providerId="LiveId" clId="{86FFC6CC-199F-4968-BFDC-609DD14A5703}" dt="2024-01-10T22:20:20.156" v="90" actId="5793"/>
          <ac:spMkLst>
            <pc:docMk/>
            <pc:sldMk cId="0" sldId="312"/>
            <ac:spMk id="2" creationId="{00000000-0000-0000-0000-000000000000}"/>
          </ac:spMkLst>
        </pc:spChg>
        <pc:spChg chg="del mod">
          <ac:chgData name="Stepan Pardubicky" userId="08e5f0ab36d1dc46" providerId="LiveId" clId="{86FFC6CC-199F-4968-BFDC-609DD14A5703}" dt="2024-01-10T22:15:32.718" v="88" actId="478"/>
          <ac:spMkLst>
            <pc:docMk/>
            <pc:sldMk cId="0" sldId="312"/>
            <ac:spMk id="4" creationId="{00000000-0000-0000-0000-000000000000}"/>
          </ac:spMkLst>
        </pc:spChg>
      </pc:sldChg>
      <pc:sldChg chg="delSp modSp mod">
        <pc:chgData name="Stepan Pardubicky" userId="08e5f0ab36d1dc46" providerId="LiveId" clId="{86FFC6CC-199F-4968-BFDC-609DD14A5703}" dt="2024-01-10T22:27:14.099" v="94" actId="20577"/>
        <pc:sldMkLst>
          <pc:docMk/>
          <pc:sldMk cId="0" sldId="316"/>
        </pc:sldMkLst>
        <pc:spChg chg="mod">
          <ac:chgData name="Stepan Pardubicky" userId="08e5f0ab36d1dc46" providerId="LiveId" clId="{86FFC6CC-199F-4968-BFDC-609DD14A5703}" dt="2024-01-10T22:27:14.099" v="94" actId="20577"/>
          <ac:spMkLst>
            <pc:docMk/>
            <pc:sldMk cId="0" sldId="316"/>
            <ac:spMk id="2" creationId="{00000000-0000-0000-0000-000000000000}"/>
          </ac:spMkLst>
        </pc:spChg>
        <pc:spChg chg="del">
          <ac:chgData name="Stepan Pardubicky" userId="08e5f0ab36d1dc46" providerId="LiveId" clId="{86FFC6CC-199F-4968-BFDC-609DD14A5703}" dt="2024-01-10T22:22:13.592" v="91" actId="478"/>
          <ac:spMkLst>
            <pc:docMk/>
            <pc:sldMk cId="0" sldId="316"/>
            <ac:spMk id="4" creationId="{00000000-0000-0000-0000-000000000000}"/>
          </ac:spMkLst>
        </pc:spChg>
        <pc:picChg chg="mod">
          <ac:chgData name="Stepan Pardubicky" userId="08e5f0ab36d1dc46" providerId="LiveId" clId="{86FFC6CC-199F-4968-BFDC-609DD14A5703}" dt="2024-01-10T22:22:23.677" v="93" actId="1076"/>
          <ac:picMkLst>
            <pc:docMk/>
            <pc:sldMk cId="0" sldId="316"/>
            <ac:picMk id="5" creationId="{00000000-0000-0000-0000-000000000000}"/>
          </ac:picMkLst>
        </pc:picChg>
      </pc:sldChg>
      <pc:sldChg chg="delSp modSp mod">
        <pc:chgData name="Stepan Pardubicky" userId="08e5f0ab36d1dc46" providerId="LiveId" clId="{86FFC6CC-199F-4968-BFDC-609DD14A5703}" dt="2024-01-10T22:29:07.979" v="125" actId="20577"/>
        <pc:sldMkLst>
          <pc:docMk/>
          <pc:sldMk cId="0" sldId="319"/>
        </pc:sldMkLst>
        <pc:spChg chg="mod">
          <ac:chgData name="Stepan Pardubicky" userId="08e5f0ab36d1dc46" providerId="LiveId" clId="{86FFC6CC-199F-4968-BFDC-609DD14A5703}" dt="2024-01-10T22:29:07.979" v="125" actId="20577"/>
          <ac:spMkLst>
            <pc:docMk/>
            <pc:sldMk cId="0" sldId="319"/>
            <ac:spMk id="2" creationId="{00000000-0000-0000-0000-000000000000}"/>
          </ac:spMkLst>
        </pc:spChg>
        <pc:spChg chg="del mod">
          <ac:chgData name="Stepan Pardubicky" userId="08e5f0ab36d1dc46" providerId="LiveId" clId="{86FFC6CC-199F-4968-BFDC-609DD14A5703}" dt="2024-01-10T22:28:37.386" v="102"/>
          <ac:spMkLst>
            <pc:docMk/>
            <pc:sldMk cId="0" sldId="319"/>
            <ac:spMk id="4" creationId="{00000000-0000-0000-0000-000000000000}"/>
          </ac:spMkLst>
        </pc:spChg>
        <pc:picChg chg="mod">
          <ac:chgData name="Stepan Pardubicky" userId="08e5f0ab36d1dc46" providerId="LiveId" clId="{86FFC6CC-199F-4968-BFDC-609DD14A5703}" dt="2024-01-10T22:28:44.795" v="103" actId="1076"/>
          <ac:picMkLst>
            <pc:docMk/>
            <pc:sldMk cId="0" sldId="319"/>
            <ac:picMk id="5" creationId="{00000000-0000-0000-0000-000000000000}"/>
          </ac:picMkLst>
        </pc:picChg>
      </pc:sldChg>
      <pc:sldChg chg="delSp modSp mod">
        <pc:chgData name="Stepan Pardubicky" userId="08e5f0ab36d1dc46" providerId="LiveId" clId="{86FFC6CC-199F-4968-BFDC-609DD14A5703}" dt="2024-01-10T22:36:15.515" v="161" actId="478"/>
        <pc:sldMkLst>
          <pc:docMk/>
          <pc:sldMk cId="0" sldId="321"/>
        </pc:sldMkLst>
        <pc:spChg chg="mod">
          <ac:chgData name="Stepan Pardubicky" userId="08e5f0ab36d1dc46" providerId="LiveId" clId="{86FFC6CC-199F-4968-BFDC-609DD14A5703}" dt="2024-01-10T22:36:06.445" v="159" actId="5793"/>
          <ac:spMkLst>
            <pc:docMk/>
            <pc:sldMk cId="0" sldId="321"/>
            <ac:spMk id="2" creationId="{00000000-0000-0000-0000-000000000000}"/>
          </ac:spMkLst>
        </pc:spChg>
        <pc:spChg chg="del mod">
          <ac:chgData name="Stepan Pardubicky" userId="08e5f0ab36d1dc46" providerId="LiveId" clId="{86FFC6CC-199F-4968-BFDC-609DD14A5703}" dt="2024-01-10T22:36:15.515" v="161" actId="478"/>
          <ac:spMkLst>
            <pc:docMk/>
            <pc:sldMk cId="0" sldId="321"/>
            <ac:spMk id="4" creationId="{00000000-0000-0000-0000-000000000000}"/>
          </ac:spMkLst>
        </pc:spChg>
      </pc:sldChg>
      <pc:sldChg chg="delSp modSp mod">
        <pc:chgData name="Stepan Pardubicky" userId="08e5f0ab36d1dc46" providerId="LiveId" clId="{86FFC6CC-199F-4968-BFDC-609DD14A5703}" dt="2024-01-10T22:45:37.115" v="265"/>
        <pc:sldMkLst>
          <pc:docMk/>
          <pc:sldMk cId="0" sldId="323"/>
        </pc:sldMkLst>
        <pc:spChg chg="mod">
          <ac:chgData name="Stepan Pardubicky" userId="08e5f0ab36d1dc46" providerId="LiveId" clId="{86FFC6CC-199F-4968-BFDC-609DD14A5703}" dt="2024-01-10T22:39:08.084" v="257" actId="20577"/>
          <ac:spMkLst>
            <pc:docMk/>
            <pc:sldMk cId="0" sldId="323"/>
            <ac:spMk id="2" creationId="{00000000-0000-0000-0000-000000000000}"/>
          </ac:spMkLst>
        </pc:spChg>
        <pc:spChg chg="del mod">
          <ac:chgData name="Stepan Pardubicky" userId="08e5f0ab36d1dc46" providerId="LiveId" clId="{86FFC6CC-199F-4968-BFDC-609DD14A5703}" dt="2024-01-10T22:45:37.115" v="265"/>
          <ac:spMkLst>
            <pc:docMk/>
            <pc:sldMk cId="0" sldId="323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4" name="Google Shape;34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5" name="Google Shape;34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" name="Google Shape;11448;ga0af79d061_0_5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9" name="Google Shape;11449;ga0af79d061_0_5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4"/>
          <p:cNvSpPr txBox="1">
            <a:spLocks noGrp="1"/>
          </p:cNvSpPr>
          <p:nvPr>
            <p:ph type="title"/>
          </p:nvPr>
        </p:nvSpPr>
        <p:spPr>
          <a:xfrm>
            <a:off x="92700" y="1326406"/>
            <a:ext cx="6367800" cy="16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79" name="Google Shape;979;p14"/>
          <p:cNvSpPr txBox="1">
            <a:spLocks noGrp="1"/>
          </p:cNvSpPr>
          <p:nvPr>
            <p:ph type="subTitle" idx="1"/>
          </p:nvPr>
        </p:nvSpPr>
        <p:spPr>
          <a:xfrm>
            <a:off x="1366800" y="3241694"/>
            <a:ext cx="38196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None/>
              <a:defRPr sz="20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Výložka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9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7" name="Google Shape;3447;p40"/>
          <p:cNvSpPr txBox="1">
            <a:spLocks noGrp="1"/>
          </p:cNvSpPr>
          <p:nvPr>
            <p:ph type="ctrTitle"/>
          </p:nvPr>
        </p:nvSpPr>
        <p:spPr>
          <a:xfrm>
            <a:off x="539552" y="483518"/>
            <a:ext cx="8208912" cy="17281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800" dirty="0"/>
              <a:t>Automated detection and </a:t>
            </a:r>
            <a:r>
              <a:rPr lang="en-US" sz="2800" dirty="0" err="1"/>
              <a:t>classi</a:t>
            </a:r>
            <a:r>
              <a:rPr lang="sk-SK" sz="2800" dirty="0" err="1"/>
              <a:t>fi</a:t>
            </a:r>
            <a:r>
              <a:rPr lang="en-US" sz="2800" dirty="0" err="1"/>
              <a:t>cation</a:t>
            </a:r>
            <a:r>
              <a:rPr lang="en-US" sz="2800" dirty="0"/>
              <a:t> of</a:t>
            </a:r>
            <a:br>
              <a:rPr lang="en-US" sz="2800" dirty="0"/>
            </a:br>
            <a:r>
              <a:rPr lang="en-US" sz="2800" dirty="0"/>
              <a:t>events in the time series of hydraulic sensors</a:t>
            </a:r>
            <a:endParaRPr sz="2800" dirty="0"/>
          </a:p>
        </p:txBody>
      </p:sp>
      <p:sp>
        <p:nvSpPr>
          <p:cNvPr id="3448" name="Google Shape;3448;p40"/>
          <p:cNvSpPr txBox="1">
            <a:spLocks noGrp="1"/>
          </p:cNvSpPr>
          <p:nvPr>
            <p:ph type="subTitle" idx="1"/>
          </p:nvPr>
        </p:nvSpPr>
        <p:spPr>
          <a:xfrm>
            <a:off x="755576" y="2715766"/>
            <a:ext cx="784887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/>
              <a:t>Alexander </a:t>
            </a:r>
            <a:r>
              <a:rPr lang="sk-SK" sz="2000" dirty="0" err="1"/>
              <a:t>Mačejovský</a:t>
            </a:r>
            <a:r>
              <a:rPr lang="sk-SK" sz="2000" dirty="0"/>
              <a:t>, </a:t>
            </a:r>
            <a:r>
              <a:rPr lang="sk-SK" sz="2000" dirty="0" err="1"/>
              <a:t>Štěpán</a:t>
            </a:r>
            <a:r>
              <a:rPr lang="sk-SK" sz="2000" dirty="0"/>
              <a:t> Pardubický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0" y="987574"/>
            <a:ext cx="8229600" cy="3394472"/>
          </a:xfrm>
        </p:spPr>
        <p:txBody>
          <a:bodyPr/>
          <a:lstStyle/>
          <a:p>
            <a:r>
              <a:rPr lang="en-GB" dirty="0"/>
              <a:t>Identified by large moving standard deviation of the first differences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Heightened</a:t>
            </a:r>
            <a:r>
              <a:rPr lang="sk-SK" dirty="0"/>
              <a:t> </a:t>
            </a:r>
            <a:r>
              <a:rPr lang="sk-SK" dirty="0" err="1"/>
              <a:t>volatility</a:t>
            </a:r>
            <a:endParaRPr lang="en-GB" dirty="0"/>
          </a:p>
        </p:txBody>
      </p:sp>
      <p:pic>
        <p:nvPicPr>
          <p:cNvPr id="7" name="Obrázok 6" descr="vol_class_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670" y="2139702"/>
            <a:ext cx="5006330" cy="3003798"/>
          </a:xfrm>
          <a:prstGeom prst="rect">
            <a:avLst/>
          </a:prstGeom>
        </p:spPr>
      </p:pic>
      <p:pic>
        <p:nvPicPr>
          <p:cNvPr id="8" name="Obrázok 7" descr="volatile_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4544" y="1946346"/>
            <a:ext cx="5328592" cy="31971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0" y="1131590"/>
            <a:ext cx="8820472" cy="3754512"/>
          </a:xfrm>
        </p:spPr>
        <p:txBody>
          <a:bodyPr/>
          <a:lstStyle/>
          <a:p>
            <a:r>
              <a:rPr lang="en-GB" dirty="0"/>
              <a:t>Depend on the length of sensor’s malfunction:</a:t>
            </a:r>
          </a:p>
          <a:p>
            <a:endParaRPr lang="en-GB" dirty="0"/>
          </a:p>
          <a:p>
            <a:r>
              <a:rPr lang="en-GB" dirty="0"/>
              <a:t>Short-term errors (&lt;8 periods)</a:t>
            </a:r>
          </a:p>
          <a:p>
            <a:endParaRPr lang="en-GB" dirty="0"/>
          </a:p>
          <a:p>
            <a:r>
              <a:rPr lang="en-GB" dirty="0"/>
              <a:t>Medium-term errors (8-60 periods)</a:t>
            </a:r>
          </a:p>
          <a:p>
            <a:endParaRPr lang="en-GB" dirty="0"/>
          </a:p>
          <a:p>
            <a:r>
              <a:rPr lang="en-GB" dirty="0"/>
              <a:t>Long-term errors (&gt;60 periods)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Corrections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Simple smoothing, </a:t>
            </a:r>
            <a:r>
              <a:rPr lang="en-US" dirty="0"/>
              <a:t>sufficient in practice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Short-term</a:t>
            </a:r>
            <a:r>
              <a:rPr lang="sk-SK" dirty="0"/>
              <a:t> </a:t>
            </a:r>
            <a:r>
              <a:rPr lang="sk-SK" dirty="0" err="1"/>
              <a:t>corrections</a:t>
            </a:r>
            <a:endParaRPr lang="en-GB" dirty="0"/>
          </a:p>
        </p:txBody>
      </p:sp>
      <p:pic>
        <p:nvPicPr>
          <p:cNvPr id="5" name="Obrázok 4" descr="short_corr_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563638"/>
            <a:ext cx="5544616" cy="33267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179512" y="1491630"/>
            <a:ext cx="8712968" cy="3394472"/>
          </a:xfrm>
        </p:spPr>
        <p:txBody>
          <a:bodyPr/>
          <a:lstStyle/>
          <a:p>
            <a:r>
              <a:rPr lang="en-GB" dirty="0"/>
              <a:t>Predictions from ARIMA models, by default ARIMA(3,1,2), based on 200 prior observations</a:t>
            </a:r>
          </a:p>
          <a:p>
            <a:endParaRPr lang="en-GB" dirty="0"/>
          </a:p>
          <a:p>
            <a:r>
              <a:rPr lang="en-GB" dirty="0"/>
              <a:t>Not fully implemented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Medium-term</a:t>
            </a:r>
            <a:r>
              <a:rPr lang="sk-SK" dirty="0"/>
              <a:t> </a:t>
            </a:r>
            <a:r>
              <a:rPr lang="sk-SK" dirty="0" err="1"/>
              <a:t>corrections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Take</a:t>
            </a:r>
            <a:r>
              <a:rPr lang="en-US" dirty="0"/>
              <a:t>s</a:t>
            </a:r>
            <a:r>
              <a:rPr lang="sk-SK" dirty="0"/>
              <a:t> advantage of </a:t>
            </a:r>
            <a:r>
              <a:rPr lang="en-US" dirty="0"/>
              <a:t>underlying </a:t>
            </a:r>
            <a:r>
              <a:rPr lang="sk-SK" dirty="0"/>
              <a:t>cyclicity</a:t>
            </a:r>
            <a:r>
              <a:rPr lang="en-US" dirty="0"/>
              <a:t> in the data</a:t>
            </a:r>
          </a:p>
          <a:p>
            <a:pPr marL="109728" indent="0">
              <a:buNone/>
            </a:pPr>
            <a:endParaRPr lang="sk-SK" dirty="0"/>
          </a:p>
          <a:p>
            <a:r>
              <a:rPr lang="sk-SK" dirty="0"/>
              <a:t>Not yet</a:t>
            </a:r>
            <a:r>
              <a:rPr lang="en-US" dirty="0"/>
              <a:t> fully</a:t>
            </a:r>
            <a:r>
              <a:rPr lang="sk-SK" dirty="0"/>
              <a:t> implemented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Long-term</a:t>
            </a:r>
            <a:r>
              <a:rPr lang="sk-SK" dirty="0"/>
              <a:t> </a:t>
            </a:r>
            <a:r>
              <a:rPr lang="sk-SK" dirty="0" err="1"/>
              <a:t>corrections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Graphical tools</a:t>
            </a:r>
          </a:p>
          <a:p>
            <a:endParaRPr lang="en-GB" dirty="0"/>
          </a:p>
          <a:p>
            <a:r>
              <a:rPr lang="en-GB" dirty="0"/>
              <a:t>Automated detection and corrections</a:t>
            </a:r>
          </a:p>
          <a:p>
            <a:endParaRPr lang="en-GB" dirty="0"/>
          </a:p>
          <a:p>
            <a:r>
              <a:rPr lang="en-GB" dirty="0"/>
              <a:t>Option for changing parameters for individual time series or even individual groups of errors</a:t>
            </a:r>
          </a:p>
          <a:p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Python</a:t>
            </a:r>
            <a:r>
              <a:rPr lang="sk-SK" dirty="0"/>
              <a:t> </a:t>
            </a:r>
            <a:r>
              <a:rPr lang="sk-SK" dirty="0" err="1"/>
              <a:t>library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Managed to create multi-functional library which can be easily used for automatized detection and partially also for correction of errors</a:t>
            </a:r>
            <a:endParaRPr lang="en-US" dirty="0"/>
          </a:p>
          <a:p>
            <a:r>
              <a:rPr lang="en-US" dirty="0"/>
              <a:t>Functions are highly customizable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Conclusion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1" name="Google Shape;11451;p67"/>
          <p:cNvSpPr txBox="1">
            <a:spLocks noGrp="1"/>
          </p:cNvSpPr>
          <p:nvPr>
            <p:ph type="title"/>
          </p:nvPr>
        </p:nvSpPr>
        <p:spPr>
          <a:xfrm>
            <a:off x="1259632" y="1275606"/>
            <a:ext cx="6367800" cy="16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Thank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attention</a:t>
            </a:r>
            <a:r>
              <a:rPr lang="sk-SK" dirty="0"/>
              <a:t>!</a:t>
            </a:r>
            <a:endParaRPr dirty="0"/>
          </a:p>
        </p:txBody>
      </p:sp>
      <p:sp>
        <p:nvSpPr>
          <p:cNvPr id="11453" name="Google Shape;11453;p67"/>
          <p:cNvSpPr/>
          <p:nvPr/>
        </p:nvSpPr>
        <p:spPr>
          <a:xfrm flipH="1">
            <a:off x="7490482" y="21423"/>
            <a:ext cx="46691" cy="46660"/>
          </a:xfrm>
          <a:custGeom>
            <a:avLst/>
            <a:gdLst/>
            <a:ahLst/>
            <a:cxnLst/>
            <a:rect l="l" t="t" r="r" b="b"/>
            <a:pathLst>
              <a:path w="1508" h="1507" extrusionOk="0">
                <a:moveTo>
                  <a:pt x="754" y="0"/>
                </a:moveTo>
                <a:cubicBezTo>
                  <a:pt x="366" y="0"/>
                  <a:pt x="1" y="274"/>
                  <a:pt x="1" y="753"/>
                </a:cubicBezTo>
                <a:cubicBezTo>
                  <a:pt x="1" y="1141"/>
                  <a:pt x="366" y="1507"/>
                  <a:pt x="754" y="1507"/>
                </a:cubicBezTo>
                <a:cubicBezTo>
                  <a:pt x="1234" y="1507"/>
                  <a:pt x="1507" y="1141"/>
                  <a:pt x="1507" y="753"/>
                </a:cubicBezTo>
                <a:cubicBezTo>
                  <a:pt x="1507" y="274"/>
                  <a:pt x="1234" y="0"/>
                  <a:pt x="7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0" y="915566"/>
            <a:ext cx="8892480" cy="3600400"/>
          </a:xfrm>
        </p:spPr>
        <p:txBody>
          <a:bodyPr>
            <a:normAutofit fontScale="92500"/>
          </a:bodyPr>
          <a:lstStyle/>
          <a:p>
            <a:r>
              <a:rPr lang="en-GB" dirty="0"/>
              <a:t>Assigned by DHI, a water management company</a:t>
            </a:r>
          </a:p>
          <a:p>
            <a:endParaRPr lang="en-GB" dirty="0"/>
          </a:p>
          <a:p>
            <a:r>
              <a:rPr lang="en-GB" dirty="0"/>
              <a:t>Automat</a:t>
            </a:r>
            <a:r>
              <a:rPr lang="sk-SK" dirty="0"/>
              <a:t>e</a:t>
            </a:r>
            <a:r>
              <a:rPr lang="en-GB" dirty="0"/>
              <a:t>d detection and correction of errors</a:t>
            </a:r>
          </a:p>
          <a:p>
            <a:pPr>
              <a:buNone/>
            </a:pPr>
            <a:r>
              <a:rPr lang="en-GB" dirty="0"/>
              <a:t>in time series of waste-water measurements</a:t>
            </a:r>
          </a:p>
          <a:p>
            <a:endParaRPr lang="en-GB" dirty="0"/>
          </a:p>
          <a:p>
            <a:r>
              <a:rPr lang="en-GB" dirty="0"/>
              <a:t>Constraints given by the client</a:t>
            </a:r>
            <a:r>
              <a:rPr lang="sk-SK" dirty="0"/>
              <a:t>: </a:t>
            </a:r>
            <a:r>
              <a:rPr lang="en-GB" dirty="0"/>
              <a:t>no targets, </a:t>
            </a:r>
            <a:r>
              <a:rPr lang="en-GB" dirty="0" err="1"/>
              <a:t>univariate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Output: practically usable Python library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05979"/>
            <a:ext cx="6131024" cy="781595"/>
          </a:xfrm>
        </p:spPr>
        <p:txBody>
          <a:bodyPr/>
          <a:lstStyle/>
          <a:p>
            <a:r>
              <a:rPr lang="sk-SK" dirty="0" err="1"/>
              <a:t>Task</a:t>
            </a:r>
            <a:r>
              <a:rPr lang="sk-SK" dirty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8 time series, each </a:t>
            </a:r>
            <a:r>
              <a:rPr lang="en-US" dirty="0"/>
              <a:t>1 to 3 </a:t>
            </a:r>
            <a:r>
              <a:rPr lang="sk-SK" dirty="0"/>
              <a:t>mo</a:t>
            </a:r>
            <a:r>
              <a:rPr lang="en-US" dirty="0"/>
              <a:t>n</a:t>
            </a:r>
            <a:r>
              <a:rPr lang="sk-SK" dirty="0"/>
              <a:t>ths long</a:t>
            </a:r>
          </a:p>
          <a:p>
            <a:r>
              <a:rPr lang="en-US" dirty="0"/>
              <a:t>Natural daily cyclicity, big impact of rain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Data</a:t>
            </a:r>
            <a:endParaRPr lang="en-GB" dirty="0"/>
          </a:p>
        </p:txBody>
      </p:sp>
      <p:pic>
        <p:nvPicPr>
          <p:cNvPr id="5" name="Obrázok 4" descr="Rain Data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064330"/>
            <a:ext cx="5150347" cy="30902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Machine learning methods</a:t>
            </a:r>
            <a:endParaRPr lang="en-US" dirty="0"/>
          </a:p>
          <a:p>
            <a:pPr lvl="1"/>
            <a:r>
              <a:rPr lang="en-US" dirty="0" err="1"/>
              <a:t>Kmeans</a:t>
            </a:r>
            <a:r>
              <a:rPr lang="en-US" dirty="0"/>
              <a:t> clustering, Autoencoder</a:t>
            </a:r>
          </a:p>
          <a:p>
            <a:pPr marL="393192" lvl="1" indent="0">
              <a:buNone/>
            </a:pPr>
            <a:endParaRPr lang="sk-SK" dirty="0"/>
          </a:p>
          <a:p>
            <a:r>
              <a:rPr lang="sk-SK" dirty="0" err="1"/>
              <a:t>Visual</a:t>
            </a:r>
            <a:r>
              <a:rPr lang="sk-SK" dirty="0"/>
              <a:t> </a:t>
            </a:r>
            <a:r>
              <a:rPr lang="sk-SK" dirty="0" err="1"/>
              <a:t>inspection</a:t>
            </a:r>
            <a:r>
              <a:rPr lang="sk-SK" dirty="0"/>
              <a:t> and </a:t>
            </a:r>
            <a:r>
              <a:rPr lang="sk-SK" dirty="0" err="1"/>
              <a:t>heurisitcal</a:t>
            </a:r>
            <a:r>
              <a:rPr lang="sk-SK" dirty="0"/>
              <a:t> </a:t>
            </a:r>
            <a:r>
              <a:rPr lang="sk-SK" dirty="0" err="1"/>
              <a:t>methods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Detection</a:t>
            </a:r>
            <a:r>
              <a:rPr lang="sk-SK" dirty="0"/>
              <a:t> </a:t>
            </a:r>
            <a:r>
              <a:rPr lang="sk-SK" dirty="0" err="1"/>
              <a:t>of</a:t>
            </a:r>
            <a:r>
              <a:rPr lang="sk-SK" dirty="0"/>
              <a:t> </a:t>
            </a:r>
            <a:r>
              <a:rPr lang="sk-SK" dirty="0" err="1"/>
              <a:t>events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51520" y="1203598"/>
            <a:ext cx="8229600" cy="3394472"/>
          </a:xfrm>
        </p:spPr>
        <p:txBody>
          <a:bodyPr/>
          <a:lstStyle/>
          <a:p>
            <a:r>
              <a:rPr lang="en-US" dirty="0"/>
              <a:t>Zero and constant values</a:t>
            </a:r>
          </a:p>
          <a:p>
            <a:endParaRPr lang="en-US" dirty="0"/>
          </a:p>
          <a:p>
            <a:r>
              <a:rPr lang="en-US" dirty="0"/>
              <a:t>Outliers and prolonged drops</a:t>
            </a:r>
          </a:p>
          <a:p>
            <a:endParaRPr lang="en-US" dirty="0"/>
          </a:p>
          <a:p>
            <a:r>
              <a:rPr lang="en-US" dirty="0"/>
              <a:t>Heightened volatility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Types</a:t>
            </a:r>
            <a:r>
              <a:rPr lang="sk-SK" dirty="0"/>
              <a:t> </a:t>
            </a:r>
            <a:r>
              <a:rPr lang="sk-SK" dirty="0" err="1"/>
              <a:t>of</a:t>
            </a:r>
            <a:r>
              <a:rPr lang="sk-SK" dirty="0"/>
              <a:t> </a:t>
            </a:r>
            <a:r>
              <a:rPr lang="sk-SK" dirty="0" err="1"/>
              <a:t>errors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Straightforward, easy to identify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Zero</a:t>
            </a:r>
            <a:r>
              <a:rPr lang="sk-SK" dirty="0"/>
              <a:t> and </a:t>
            </a:r>
            <a:r>
              <a:rPr lang="sk-SK" dirty="0" err="1"/>
              <a:t>constant</a:t>
            </a:r>
            <a:r>
              <a:rPr lang="sk-SK" dirty="0"/>
              <a:t> </a:t>
            </a:r>
            <a:r>
              <a:rPr lang="sk-SK" dirty="0" err="1"/>
              <a:t>values</a:t>
            </a:r>
            <a:endParaRPr lang="en-GB" dirty="0"/>
          </a:p>
        </p:txBody>
      </p:sp>
      <p:pic>
        <p:nvPicPr>
          <p:cNvPr id="8" name="Obrázok 7" descr="const_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419622"/>
            <a:ext cx="5580112" cy="3348068"/>
          </a:xfrm>
          <a:prstGeom prst="rect">
            <a:avLst/>
          </a:prstGeom>
        </p:spPr>
      </p:pic>
      <p:pic>
        <p:nvPicPr>
          <p:cNvPr id="9" name="Obrázok 8" descr="zeros_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0568" y="1419622"/>
            <a:ext cx="5616624" cy="3369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prol_dro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635646"/>
            <a:ext cx="5846424" cy="3507854"/>
          </a:xfrm>
          <a:prstGeom prst="rect">
            <a:avLst/>
          </a:prstGeom>
        </p:spPr>
      </p:pic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Large jump there and back again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Outliers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Measurements are hindered for </a:t>
            </a:r>
            <a:r>
              <a:rPr lang="en-US" dirty="0"/>
              <a:t>a</a:t>
            </a:r>
            <a:r>
              <a:rPr lang="sk-SK" dirty="0"/>
              <a:t> longer time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Prolonged</a:t>
            </a:r>
            <a:r>
              <a:rPr lang="sk-SK" dirty="0"/>
              <a:t> </a:t>
            </a:r>
            <a:r>
              <a:rPr lang="sk-SK" dirty="0" err="1"/>
              <a:t>drops</a:t>
            </a:r>
            <a:endParaRPr lang="en-GB" dirty="0"/>
          </a:p>
        </p:txBody>
      </p:sp>
      <p:pic>
        <p:nvPicPr>
          <p:cNvPr id="5" name="Obrázok 4" descr="prol_dro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35646"/>
            <a:ext cx="5846424" cy="35078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0" y="987574"/>
            <a:ext cx="8229600" cy="3394472"/>
          </a:xfrm>
        </p:spPr>
        <p:txBody>
          <a:bodyPr/>
          <a:lstStyle/>
          <a:p>
            <a:r>
              <a:rPr lang="en-GB" dirty="0"/>
              <a:t>Suspiciously high volatility when compared to similar times</a:t>
            </a:r>
            <a:r>
              <a:rPr lang="sk-SK" dirty="0"/>
              <a:t> </a:t>
            </a:r>
            <a:r>
              <a:rPr lang="sk-SK" dirty="0" err="1"/>
              <a:t>of</a:t>
            </a:r>
            <a:r>
              <a:rPr lang="sk-SK" dirty="0"/>
              <a:t> </a:t>
            </a:r>
            <a:r>
              <a:rPr lang="sk-SK" dirty="0" err="1"/>
              <a:t>day</a:t>
            </a:r>
            <a:r>
              <a:rPr lang="en-GB" dirty="0"/>
              <a:t> </a:t>
            </a:r>
            <a:r>
              <a:rPr lang="sk-SK" dirty="0"/>
              <a:t>on</a:t>
            </a:r>
            <a:r>
              <a:rPr lang="en-GB" dirty="0"/>
              <a:t> different days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Heightened</a:t>
            </a:r>
            <a:r>
              <a:rPr lang="sk-SK" dirty="0"/>
              <a:t> </a:t>
            </a:r>
            <a:r>
              <a:rPr lang="sk-SK" dirty="0" err="1"/>
              <a:t>volatility</a:t>
            </a:r>
            <a:endParaRPr lang="en-GB" dirty="0"/>
          </a:p>
        </p:txBody>
      </p:sp>
      <p:pic>
        <p:nvPicPr>
          <p:cNvPr id="5" name="Obrázok 4" descr="calm_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923678"/>
            <a:ext cx="5366371" cy="3219822"/>
          </a:xfrm>
          <a:prstGeom prst="rect">
            <a:avLst/>
          </a:prstGeom>
        </p:spPr>
      </p:pic>
      <p:pic>
        <p:nvPicPr>
          <p:cNvPr id="6" name="Obrázok 5" descr="volatile_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4544" y="1946346"/>
            <a:ext cx="5328592" cy="319715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3807</TotalTime>
  <Words>285</Words>
  <Application>Microsoft Office PowerPoint</Application>
  <PresentationFormat>On-screen Show (16:9)</PresentationFormat>
  <Paragraphs>63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Lucida Sans Unicode</vt:lpstr>
      <vt:lpstr>Satisfy</vt:lpstr>
      <vt:lpstr>Wingdings 3</vt:lpstr>
      <vt:lpstr>Arial</vt:lpstr>
      <vt:lpstr>Ubuntu</vt:lpstr>
      <vt:lpstr>Verdana</vt:lpstr>
      <vt:lpstr>Wingdings 2</vt:lpstr>
      <vt:lpstr>Hala</vt:lpstr>
      <vt:lpstr>Automated detection and classification of events in the time series of hydraulic sensors</vt:lpstr>
      <vt:lpstr>Task </vt:lpstr>
      <vt:lpstr>Data</vt:lpstr>
      <vt:lpstr>Detection of events</vt:lpstr>
      <vt:lpstr>Types of errors</vt:lpstr>
      <vt:lpstr>Zero and constant values</vt:lpstr>
      <vt:lpstr>Outliers</vt:lpstr>
      <vt:lpstr>Prolonged drops</vt:lpstr>
      <vt:lpstr>Heightened volatility</vt:lpstr>
      <vt:lpstr>Heightened volatility</vt:lpstr>
      <vt:lpstr>Corrections</vt:lpstr>
      <vt:lpstr>Short-term corrections</vt:lpstr>
      <vt:lpstr>Medium-term corrections</vt:lpstr>
      <vt:lpstr>Long-term corrections</vt:lpstr>
      <vt:lpstr>Python library</vt:lpstr>
      <vt:lpstr>Conclusion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FOREX</dc:title>
  <dc:creator>am</dc:creator>
  <cp:lastModifiedBy>Stepan Pardubicky</cp:lastModifiedBy>
  <cp:revision>23</cp:revision>
  <dcterms:modified xsi:type="dcterms:W3CDTF">2024-01-10T22:48:32Z</dcterms:modified>
</cp:coreProperties>
</file>