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72" r:id="rId5"/>
    <p:sldId id="261" r:id="rId6"/>
    <p:sldId id="273" r:id="rId7"/>
    <p:sldId id="275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933-5072-452B-9E97-01DF6BA7A72F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38F-8F9F-4A98-9ADC-E01491686D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898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933-5072-452B-9E97-01DF6BA7A72F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38F-8F9F-4A98-9ADC-E01491686D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9615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933-5072-452B-9E97-01DF6BA7A72F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38F-8F9F-4A98-9ADC-E01491686D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570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933-5072-452B-9E97-01DF6BA7A72F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38F-8F9F-4A98-9ADC-E01491686D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234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933-5072-452B-9E97-01DF6BA7A72F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38F-8F9F-4A98-9ADC-E01491686D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5299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933-5072-452B-9E97-01DF6BA7A72F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38F-8F9F-4A98-9ADC-E01491686D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70130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933-5072-452B-9E97-01DF6BA7A72F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38F-8F9F-4A98-9ADC-E01491686D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74039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933-5072-452B-9E97-01DF6BA7A72F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38F-8F9F-4A98-9ADC-E01491686D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4759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933-5072-452B-9E97-01DF6BA7A72F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38F-8F9F-4A98-9ADC-E01491686D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2513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933-5072-452B-9E97-01DF6BA7A72F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38F-8F9F-4A98-9ADC-E01491686D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3264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933-5072-452B-9E97-01DF6BA7A72F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38F-8F9F-4A98-9ADC-E01491686D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8894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933-5072-452B-9E97-01DF6BA7A72F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38F-8F9F-4A98-9ADC-E01491686D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1199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933-5072-452B-9E97-01DF6BA7A72F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38F-8F9F-4A98-9ADC-E01491686D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8727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933-5072-452B-9E97-01DF6BA7A72F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38F-8F9F-4A98-9ADC-E01491686D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6878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933-5072-452B-9E97-01DF6BA7A72F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38F-8F9F-4A98-9ADC-E01491686D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783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933-5072-452B-9E97-01DF6BA7A72F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38F-8F9F-4A98-9ADC-E01491686D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6196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1933-5072-452B-9E97-01DF6BA7A72F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5FF38F-8F9F-4A98-9ADC-E01491686D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266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.br/maps/@-21.8590054,-51.8554082,506a,35y,270h/data=!3m1!1e3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122" y="713992"/>
            <a:ext cx="8918714" cy="3315748"/>
          </a:xfrm>
        </p:spPr>
        <p:txBody>
          <a:bodyPr>
            <a:norm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6436" y="3416508"/>
            <a:ext cx="8070574" cy="1027902"/>
          </a:xfrm>
        </p:spPr>
        <p:txBody>
          <a:bodyPr>
            <a:normAutofit/>
          </a:bodyPr>
          <a:lstStyle/>
          <a:p>
            <a:pPr algn="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5" y="713992"/>
            <a:ext cx="2411895" cy="162079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52663" y="2432510"/>
            <a:ext cx="8982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Curso Superior de Tecnologia em Análise e Desenvolvimento de Sistemas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09788" y="3696577"/>
            <a:ext cx="9529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SCMS -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Sistema de Controle de Movimentação de Sentenciado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125971" y="4481604"/>
            <a:ext cx="636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Orientador: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Prof.º Me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Vilson Francisco Maziero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61636" y="5202501"/>
            <a:ext cx="50079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Aluno: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Marco Antônio Macelan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454589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25702" y="637954"/>
            <a:ext cx="3689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27051" y="1860698"/>
            <a:ext cx="75810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Neste projeto de conclusão de curso foi desenvolvido uma solução informatizada para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presídios.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Foram utilizados para o desenvolvimento a linguagem JAVA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banco de dados MySQL.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47938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99921" y="291929"/>
            <a:ext cx="8939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PRINCIPAIS PROBLEMAS</a:t>
            </a:r>
          </a:p>
          <a:p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2353" y="1744783"/>
            <a:ext cx="74302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Falta de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informações confiáveis;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Conhecimento se perde no tempo;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Falta de Confiabilidade nas Informações;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Recorrência em eventos prejudiciais sem possibilidade de 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preve-los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3456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7116" y="484433"/>
            <a:ext cx="11470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Imagem Pent. I de Pres. Venceslau</a:t>
            </a:r>
            <a:endParaRPr lang="pt-B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1835" y="6464899"/>
            <a:ext cx="663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2"/>
              </a:rPr>
              <a:t>https://www.google.com.br/maps/@-21.8590054,-51.8554082,506a,35y,270h/data=!3m1!1e3</a:t>
            </a:r>
            <a:endParaRPr lang="pt-BR" sz="1200" dirty="0"/>
          </a:p>
        </p:txBody>
      </p:sp>
      <p:pic>
        <p:nvPicPr>
          <p:cNvPr id="5" name="Imagem 4" descr="fotoPresid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789268" y="466166"/>
            <a:ext cx="4730873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238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39433" y="712381"/>
            <a:ext cx="675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SOLUÇÃO PROPOSTA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78241" y="1337027"/>
            <a:ext cx="82402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Desenvolvimento de um software para gerenciar as movimentações dos sentenciados dentro de um presídio. Com as seguintes funções básicas e fundamentais principais:</a:t>
            </a:r>
            <a:endParaRPr lang="pt-BR" sz="2800" dirty="0"/>
          </a:p>
          <a:p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8552" y="3132875"/>
            <a:ext cx="42101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pt-BR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Manter Coordenadorias;</a:t>
            </a:r>
          </a:p>
          <a:p>
            <a:r>
              <a:rPr lang="pt-BR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Manter Presídios;</a:t>
            </a:r>
          </a:p>
          <a:p>
            <a:r>
              <a:rPr lang="pt-BR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Manter  Funcionários;</a:t>
            </a:r>
          </a:p>
          <a:p>
            <a:r>
              <a:rPr lang="pt-BR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Manter Pavilhões;</a:t>
            </a:r>
          </a:p>
          <a:p>
            <a:r>
              <a:rPr lang="pt-BR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Manter Facções;</a:t>
            </a:r>
          </a:p>
          <a:p>
            <a:endParaRPr lang="pt-BR" sz="28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193351" y="3551749"/>
            <a:ext cx="49309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Registrar Sindicância;</a:t>
            </a:r>
          </a:p>
          <a:p>
            <a:r>
              <a:rPr lang="pt-BR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Registrar Observações;</a:t>
            </a:r>
          </a:p>
          <a:p>
            <a:r>
              <a:rPr lang="pt-BR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Registrar Eventos Coletivos;</a:t>
            </a:r>
          </a:p>
          <a:p>
            <a:r>
              <a:rPr lang="pt-BR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Registrar Inclusões;</a:t>
            </a:r>
          </a:p>
          <a:p>
            <a:endParaRPr lang="pt-BR" sz="28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70286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93557" y="329609"/>
            <a:ext cx="9079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lang="pt-B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DAS MOVIMENTAÇÕES</a:t>
            </a:r>
            <a:endParaRPr lang="pt-B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3163686" y="2780449"/>
            <a:ext cx="1285884" cy="3143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0" name="Tabela 29"/>
          <p:cNvGraphicFramePr>
            <a:graphicFrameLocks noGrp="1"/>
          </p:cNvGraphicFramePr>
          <p:nvPr/>
        </p:nvGraphicFramePr>
        <p:xfrm>
          <a:off x="583811" y="3835543"/>
          <a:ext cx="1417984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7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Tipo ME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EX -&gt; Exclusão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IN -&gt;</a:t>
                      </a:r>
                      <a:r>
                        <a:rPr lang="pt-BR" sz="1200" baseline="0" dirty="0" smtClean="0"/>
                        <a:t> Inclusão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ela 30"/>
          <p:cNvGraphicFramePr>
            <a:graphicFrameLocks noGrp="1"/>
          </p:cNvGraphicFramePr>
          <p:nvPr/>
        </p:nvGraphicFramePr>
        <p:xfrm>
          <a:off x="3295135" y="2923325"/>
          <a:ext cx="1095633" cy="103907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95633"/>
              </a:tblGrid>
              <a:tr h="4134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Destino</a:t>
                      </a:r>
                      <a:endParaRPr lang="pt-BR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1335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Osasco</a:t>
                      </a:r>
                      <a:endParaRPr lang="pt-BR" sz="1200" dirty="0"/>
                    </a:p>
                  </a:txBody>
                  <a:tcPr/>
                </a:tc>
              </a:tr>
              <a:tr h="31227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Fora da SAP</a:t>
                      </a:r>
                      <a:endParaRPr lang="pt-BR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ela 31"/>
          <p:cNvGraphicFramePr>
            <a:graphicFrameLocks noGrp="1"/>
          </p:cNvGraphicFramePr>
          <p:nvPr/>
        </p:nvGraphicFramePr>
        <p:xfrm>
          <a:off x="7950032" y="1780317"/>
          <a:ext cx="1714512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Motivo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ER -&gt; Exclusão por Remoção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LB</a:t>
                      </a:r>
                      <a:r>
                        <a:rPr lang="pt-BR" sz="1200" baseline="0" dirty="0" smtClean="0"/>
                        <a:t> -&gt; Liberdade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FA -&gt; Falecimento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FU -&gt; Fuga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REC</a:t>
                      </a:r>
                      <a:r>
                        <a:rPr lang="pt-BR" sz="1200" baseline="0" dirty="0" smtClean="0"/>
                        <a:t> -&gt; Recaptura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IR -&gt; Inclusão por Remoção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CA</a:t>
                      </a:r>
                      <a:r>
                        <a:rPr lang="pt-BR" sz="1200" baseline="0" dirty="0" smtClean="0"/>
                        <a:t> -&gt; CASTIGO</a:t>
                      </a:r>
                      <a:endParaRPr lang="pt-B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SE -&gt; Seguro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CD</a:t>
                      </a:r>
                      <a:r>
                        <a:rPr lang="pt-BR" sz="1200" baseline="0" dirty="0" smtClean="0"/>
                        <a:t> -&gt; Cela Danificada</a:t>
                      </a:r>
                      <a:endParaRPr lang="pt-BR" sz="1200" dirty="0" smtClean="0"/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aseline="0" dirty="0" smtClean="0"/>
                        <a:t>SD -&gt; Sem Definição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ela 32"/>
          <p:cNvGraphicFramePr>
            <a:graphicFrameLocks noGrp="1"/>
          </p:cNvGraphicFramePr>
          <p:nvPr/>
        </p:nvGraphicFramePr>
        <p:xfrm>
          <a:off x="5087238" y="3148579"/>
          <a:ext cx="1535984" cy="15731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984"/>
              </a:tblGrid>
              <a:tr h="43741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Tipo MI</a:t>
                      </a:r>
                      <a:endParaRPr lang="pt-BR" sz="16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3924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DS -&gt; Desalojado</a:t>
                      </a:r>
                      <a:endParaRPr lang="pt-B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3924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 -&gt;</a:t>
                      </a:r>
                      <a:r>
                        <a:rPr lang="pt-BR" sz="1200" baseline="0" dirty="0" smtClean="0"/>
                        <a:t> Alojado</a:t>
                      </a:r>
                      <a:endParaRPr lang="pt-BR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1824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MC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</a:rPr>
                        <a:t> -&gt; Mudança de Cela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ela 33"/>
          <p:cNvGraphicFramePr>
            <a:graphicFrameLocks noGrp="1"/>
          </p:cNvGraphicFramePr>
          <p:nvPr/>
        </p:nvGraphicFramePr>
        <p:xfrm>
          <a:off x="3306561" y="4280647"/>
          <a:ext cx="1108919" cy="103275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08919"/>
              </a:tblGrid>
              <a:tr h="3917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 origem</a:t>
                      </a:r>
                      <a:endParaRPr lang="pt-BR" sz="16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205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  Osasco</a:t>
                      </a:r>
                      <a:endParaRPr lang="pt-BR" sz="1200" dirty="0"/>
                    </a:p>
                  </a:txBody>
                  <a:tcPr/>
                </a:tc>
              </a:tr>
              <a:tr h="3205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Fora da SAP</a:t>
                      </a:r>
                      <a:endParaRPr lang="pt-BR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Conector de seta reta 34"/>
          <p:cNvCxnSpPr/>
          <p:nvPr/>
        </p:nvCxnSpPr>
        <p:spPr>
          <a:xfrm rot="10800000" flipV="1">
            <a:off x="1949240" y="4352085"/>
            <a:ext cx="1428760" cy="357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0800000" flipV="1">
            <a:off x="1949240" y="3280515"/>
            <a:ext cx="1428760" cy="10715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 explicativo retangular 36"/>
          <p:cNvSpPr/>
          <p:nvPr/>
        </p:nvSpPr>
        <p:spPr>
          <a:xfrm>
            <a:off x="1592050" y="5566531"/>
            <a:ext cx="1271590" cy="969838"/>
          </a:xfrm>
          <a:prstGeom prst="wedgeRectCallout">
            <a:avLst>
              <a:gd name="adj1" fmla="val 84878"/>
              <a:gd name="adj2" fmla="val -15891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Seta Sentenciado como </a:t>
            </a:r>
            <a:r>
              <a:rPr lang="pt-BR" sz="1100" b="1" dirty="0" smtClean="0">
                <a:solidFill>
                  <a:srgbClr val="FF0000"/>
                </a:solidFill>
              </a:rPr>
              <a:t>ativo</a:t>
            </a:r>
            <a:r>
              <a:rPr lang="pt-BR" sz="1100" dirty="0" smtClean="0">
                <a:solidFill>
                  <a:schemeClr val="tx1"/>
                </a:solidFill>
              </a:rPr>
              <a:t> e  identificar que  não foi locado.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664148" y="2780449"/>
            <a:ext cx="1285884" cy="85725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V="1">
            <a:off x="6664148" y="3137639"/>
            <a:ext cx="1285884" cy="50006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6664148" y="3566267"/>
            <a:ext cx="1285884" cy="7143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V="1">
            <a:off x="6735586" y="3923457"/>
            <a:ext cx="1285884" cy="714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V="1">
            <a:off x="4306694" y="4110681"/>
            <a:ext cx="841955" cy="31284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4172056" y="3288753"/>
            <a:ext cx="1042495" cy="41003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6735586" y="3994895"/>
            <a:ext cx="1285884" cy="35719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rot="5400000" flipH="1" flipV="1">
            <a:off x="6664148" y="2351821"/>
            <a:ext cx="1285884" cy="128588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3020810" y="2208945"/>
            <a:ext cx="16209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Unidade</a:t>
            </a:r>
            <a:endParaRPr lang="pt-BR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>
            <a:off x="6735586" y="4494961"/>
            <a:ext cx="1370446" cy="241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6710872" y="4511436"/>
            <a:ext cx="1370447" cy="958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6735586" y="4494961"/>
            <a:ext cx="1403398" cy="645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o explicativo retangular 49"/>
          <p:cNvSpPr/>
          <p:nvPr/>
        </p:nvSpPr>
        <p:spPr>
          <a:xfrm>
            <a:off x="705853" y="1459832"/>
            <a:ext cx="1514845" cy="820551"/>
          </a:xfrm>
          <a:prstGeom prst="wedgeRectCallout">
            <a:avLst>
              <a:gd name="adj1" fmla="val 115440"/>
              <a:gd name="adj2" fmla="val 819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Pelo </a:t>
            </a:r>
            <a:r>
              <a:rPr lang="pt-BR" sz="1100" b="1" dirty="0" smtClean="0">
                <a:solidFill>
                  <a:schemeClr val="tx1"/>
                </a:solidFill>
              </a:rPr>
              <a:t>Tipo </a:t>
            </a:r>
            <a:r>
              <a:rPr lang="pt-BR" sz="1100" b="1" dirty="0" smtClean="0">
                <a:solidFill>
                  <a:srgbClr val="FF0000"/>
                </a:solidFill>
              </a:rPr>
              <a:t>ME</a:t>
            </a:r>
            <a:r>
              <a:rPr lang="pt-BR" sz="1100" b="1" dirty="0" smtClean="0">
                <a:solidFill>
                  <a:schemeClr val="tx1"/>
                </a:solidFill>
              </a:rPr>
              <a:t> </a:t>
            </a:r>
            <a:r>
              <a:rPr lang="pt-BR" sz="1100" dirty="0" smtClean="0">
                <a:solidFill>
                  <a:schemeClr val="tx1"/>
                </a:solidFill>
              </a:rPr>
              <a:t>será possível saber se a unidade é origem ou destino.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51" name="Conector de seta reta 50"/>
          <p:cNvCxnSpPr/>
          <p:nvPr/>
        </p:nvCxnSpPr>
        <p:spPr>
          <a:xfrm rot="16200000" flipH="1">
            <a:off x="6699867" y="4530680"/>
            <a:ext cx="1357322" cy="128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xto explicativo retangular 51"/>
          <p:cNvSpPr/>
          <p:nvPr/>
        </p:nvSpPr>
        <p:spPr>
          <a:xfrm>
            <a:off x="5235388" y="1566003"/>
            <a:ext cx="1271590" cy="969838"/>
          </a:xfrm>
          <a:prstGeom prst="wedgeRectCallout">
            <a:avLst>
              <a:gd name="adj1" fmla="val -132649"/>
              <a:gd name="adj2" fmla="val 10586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Seta Sentenciado como </a:t>
            </a:r>
            <a:r>
              <a:rPr lang="pt-BR" sz="1100" dirty="0" smtClean="0">
                <a:solidFill>
                  <a:srgbClr val="FF0000"/>
                </a:solidFill>
              </a:rPr>
              <a:t>Inativo</a:t>
            </a:r>
            <a:r>
              <a:rPr lang="pt-BR" sz="1100" dirty="0" smtClean="0">
                <a:solidFill>
                  <a:schemeClr val="tx1"/>
                </a:solidFill>
              </a:rPr>
              <a:t> e  identificar que  não foi locado.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53" name="Texto explicativo retangular 52"/>
          <p:cNvSpPr/>
          <p:nvPr/>
        </p:nvSpPr>
        <p:spPr>
          <a:xfrm>
            <a:off x="5457941" y="5599482"/>
            <a:ext cx="1200152" cy="571504"/>
          </a:xfrm>
          <a:prstGeom prst="wedgeRectCallout">
            <a:avLst>
              <a:gd name="adj1" fmla="val -24825"/>
              <a:gd name="adj2" fmla="val -20162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Este tipo só ocorrera na tabela de </a:t>
            </a:r>
            <a:r>
              <a:rPr lang="pt-BR" sz="1100" b="1" dirty="0" smtClean="0">
                <a:solidFill>
                  <a:srgbClr val="FF0000"/>
                </a:solidFill>
              </a:rPr>
              <a:t>MI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8" name="Texto explicativo retangular 27"/>
          <p:cNvSpPr/>
          <p:nvPr/>
        </p:nvSpPr>
        <p:spPr>
          <a:xfrm>
            <a:off x="7298724" y="1029729"/>
            <a:ext cx="2075935" cy="622803"/>
          </a:xfrm>
          <a:prstGeom prst="wedgeRectCallout">
            <a:avLst>
              <a:gd name="adj1" fmla="val -8276"/>
              <a:gd name="adj2" fmla="val 7571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Este Motivo </a:t>
            </a:r>
            <a:r>
              <a:rPr lang="pt-BR" sz="1100" b="1" dirty="0" smtClean="0">
                <a:solidFill>
                  <a:schemeClr val="tx1"/>
                </a:solidFill>
              </a:rPr>
              <a:t>ERR -&gt;ERRO </a:t>
            </a:r>
            <a:r>
              <a:rPr lang="pt-BR" sz="1100" dirty="0" smtClean="0">
                <a:solidFill>
                  <a:schemeClr val="tx1"/>
                </a:solidFill>
              </a:rPr>
              <a:t>será utilizado pra identificar erro no registro</a:t>
            </a:r>
            <a:endParaRPr lang="pt-B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7330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93557" y="329609"/>
            <a:ext cx="9079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EXEMPLO DAS MOVIMENTAÇÕES</a:t>
            </a:r>
            <a:endParaRPr lang="pt-B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999" y="1031404"/>
            <a:ext cx="81153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97330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18147" y="230755"/>
            <a:ext cx="8006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MODELO FÍSICO DE DADOS</a:t>
            </a:r>
          </a:p>
          <a:p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tcc_final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16" y="891283"/>
            <a:ext cx="8032230" cy="57442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97330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297</Words>
  <Application>Microsoft Office PowerPoint</Application>
  <PresentationFormat>Personalizar</PresentationFormat>
  <Paragraphs>65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Facetado</vt:lpstr>
      <vt:lpstr> 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Éder</dc:creator>
  <cp:lastModifiedBy>Macelan</cp:lastModifiedBy>
  <cp:revision>55</cp:revision>
  <dcterms:created xsi:type="dcterms:W3CDTF">2016-12-10T20:18:59Z</dcterms:created>
  <dcterms:modified xsi:type="dcterms:W3CDTF">2021-07-23T17:41:29Z</dcterms:modified>
</cp:coreProperties>
</file>