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1" r:id="rId8"/>
    <p:sldId id="28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125" d="100"/>
          <a:sy n="125" d="100"/>
        </p:scale>
        <p:origin x="-30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34886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Desenvolvendo</a:t>
            </a:r>
            <a:r>
              <a:rPr lang="en-US" sz="4800" dirty="0">
                <a:solidFill>
                  <a:schemeClr val="bg1"/>
                </a:solidFill>
              </a:rPr>
              <a:t> o CASE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Pacote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das classes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básicas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define 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mercadorias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CategoriaEnum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define 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comprando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ficam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 envoi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fica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que 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comprou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D5C0F-03D3-42A2-A4A2-A1E732A7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25" y="1610677"/>
            <a:ext cx="3345589" cy="20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Instância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Objeto</a:t>
            </a:r>
            <a:endParaRPr lang="en-US" b="1" dirty="0"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dirty="0"/>
              <a:t>Para construção de objetos complexos foi usado o Builder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BDC9A-8E64-4002-9357-6BCB457A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5" y="1285416"/>
            <a:ext cx="3745614" cy="5321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6EAF0-5E73-42C1-AD0C-FC4C13AA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4" y="4925028"/>
            <a:ext cx="4514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Pacote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predicado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54974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Para </a:t>
            </a:r>
            <a:r>
              <a:rPr lang="en-US" dirty="0" err="1"/>
              <a:t>definir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, </a:t>
            </a:r>
            <a:r>
              <a:rPr lang="en-US" dirty="0" err="1"/>
              <a:t>preferir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pt-BR" i="1" dirty="0"/>
              <a:t>Predicate</a:t>
            </a:r>
            <a:r>
              <a:rPr lang="pt-BR" dirty="0"/>
              <a:t> ao invés de fazer vários “</a:t>
            </a:r>
            <a:r>
              <a:rPr lang="pt-BR" i="1" dirty="0"/>
              <a:t>if(s)</a:t>
            </a:r>
            <a:r>
              <a:rPr lang="pt-BR" dirty="0"/>
              <a:t> e </a:t>
            </a:r>
            <a:r>
              <a:rPr lang="pt-BR" i="1" dirty="0"/>
              <a:t>else(s)</a:t>
            </a:r>
            <a:r>
              <a:rPr lang="pt-BR" dirty="0"/>
              <a:t>” </a:t>
            </a:r>
            <a:endParaRPr lang="en-US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pt-BR" i="1" dirty="0"/>
              <a:t>Predicate: </a:t>
            </a:r>
            <a:r>
              <a:rPr lang="pt-BR" dirty="0"/>
              <a:t>iniciado no JAVA a partir da versão 8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65861-B86A-456C-B1F0-1C706D0A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50" y="1617999"/>
            <a:ext cx="19431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C0734-7C01-465B-BE70-A58ABB38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350" y="2386012"/>
            <a:ext cx="7848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Pacote </a:t>
            </a:r>
            <a:r>
              <a:rPr lang="en-US" b="1" dirty="0" err="1"/>
              <a:t>servico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Interfaces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5029960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Interfaces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implementadas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pelas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classes de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0627E-0F22-4610-B6F1-C4E1C733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45" y="1451585"/>
            <a:ext cx="2266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Pacote </a:t>
            </a:r>
            <a:r>
              <a:rPr lang="en-US" b="1" dirty="0" err="1"/>
              <a:t>implementação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F45EE996-873C-4BA5-9C87-6EFD1BDBCFC6}"/>
              </a:ext>
            </a:extLst>
          </p:cNvPr>
          <p:cNvSpPr txBox="1">
            <a:spLocks/>
          </p:cNvSpPr>
          <p:nvPr/>
        </p:nvSpPr>
        <p:spPr>
          <a:xfrm>
            <a:off x="547585" y="1834870"/>
            <a:ext cx="5029960" cy="56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definidos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CB9E3-8307-428C-8EE2-D54A529B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431010"/>
            <a:ext cx="4248150" cy="3286125"/>
          </a:xfrm>
          <a:prstGeom prst="rect">
            <a:avLst/>
          </a:prstGeom>
        </p:spPr>
      </p:pic>
      <p:sp>
        <p:nvSpPr>
          <p:cNvPr id="29" name="Content Placeholder 17">
            <a:extLst>
              <a:ext uri="{FF2B5EF4-FFF2-40B4-BE49-F238E27FC236}">
                <a16:creationId xmlns:a16="http://schemas.microsoft.com/office/drawing/2014/main" id="{3AC00E66-36EF-4903-9412-81304B10BD76}"/>
              </a:ext>
            </a:extLst>
          </p:cNvPr>
          <p:cNvSpPr txBox="1">
            <a:spLocks/>
          </p:cNvSpPr>
          <p:nvPr/>
        </p:nvSpPr>
        <p:spPr>
          <a:xfrm>
            <a:off x="1066040" y="2405301"/>
            <a:ext cx="5029960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/>
              <a:t>calcularFrete</a:t>
            </a:r>
            <a:r>
              <a:rPr lang="en-US" dirty="0"/>
              <a:t>(</a:t>
            </a:r>
            <a:r>
              <a:rPr lang="en-US" dirty="0" err="1"/>
              <a:t>Carrinho</a:t>
            </a:r>
            <a:r>
              <a:rPr lang="en-US" dirty="0"/>
              <a:t>): </a:t>
            </a:r>
            <a:r>
              <a:rPr lang="en-US" dirty="0" err="1"/>
              <a:t>calcula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do </a:t>
            </a:r>
            <a:r>
              <a:rPr lang="en-US" dirty="0" err="1"/>
              <a:t>frete</a:t>
            </a:r>
            <a:endParaRPr lang="en-US" dirty="0"/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calcularValorFinalCompra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custoEnvio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solicitação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correios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calcularDesconto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(List&lt;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descontos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calcularImpost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(List&lt;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imposto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enviarEmail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implementado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180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WelcomeDoc</vt:lpstr>
      <vt:lpstr>Desenvolvendo o CASE</vt:lpstr>
      <vt:lpstr>Pacote modelo</vt:lpstr>
      <vt:lpstr>Padrão do Projeto</vt:lpstr>
      <vt:lpstr>Pacote predicado</vt:lpstr>
      <vt:lpstr>Pacote servico</vt:lpstr>
      <vt:lpstr>Pacote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2019-12-02T18:53:04Z</dcterms:created>
  <dcterms:modified xsi:type="dcterms:W3CDTF">2019-12-02T20:13:46Z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