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iercebiotech.com/biotech/johnson-johnson-pens-140m-deal-for-preclinical-oncolytic-virus-startup" TargetMode="External"/><Relationship Id="rId3" Type="http://schemas.openxmlformats.org/officeDocument/2006/relationships/hyperlink" Target="http://investors.merck.com/news/press-release-details/2018/Merck-and-Viralytics-Announce-Acquisition-Agreement-Expanding-Mercks-Leading-Immuno-Oncology-Pipeline/default.aspx"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spreadsheets/d/1bxUADGlL2ffTQisvHIyCJiq8RF9IfqEPASUUOFyzgjY/edit?usp=sharing"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livescience.com/26579-immune-system.html"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livescience.com/11041-10-deadliest-cancers-cure.html"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15a28caf7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15a28caf7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15a28caf7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15a28caf7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15a28caf7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15a28caf7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12121"/>
                </a:solidFill>
                <a:highlight>
                  <a:srgbClr val="FFFFFF"/>
                </a:highlight>
              </a:rPr>
              <a:t>Since the turn of the nineteenth century, when their existence was first recognized, viruses have attracted considerable interest as possible agents of tumor destruction. Early case reports emphasized regression of cancers during naturally acquired virus infections, providing the basis for clinical trials where body fluids containing human or animal viruses were used to transmit infections to cancer patients. Most often the viruses were arrested by the host immune system and failed to impact tumor growth, but sometimes, in immunosuppressed patients, infection persisted and tumors regressed, although morbidity as a result of the infection of normal tissues was unacceptable. With the advent of rodent models and new methods for virus propagation, there were numerous attempts through the 1950s and 1960s to force the evolution of viruses with greater tumor specificity, but success was limited and many researchers abandoned the field.</a:t>
            </a:r>
            <a:endParaRPr>
              <a:solidFill>
                <a:srgbClr val="212121"/>
              </a:solidFill>
              <a:highlight>
                <a:srgbClr val="FFFFFF"/>
              </a:highlight>
            </a:endParaRPr>
          </a:p>
          <a:p>
            <a:pPr indent="0" lvl="0" marL="0" rtl="0" algn="l">
              <a:spcBef>
                <a:spcPts val="0"/>
              </a:spcBef>
              <a:spcAft>
                <a:spcPts val="0"/>
              </a:spcAft>
              <a:buNone/>
            </a:pPr>
            <a:r>
              <a:t/>
            </a:r>
            <a:endParaRPr>
              <a:solidFill>
                <a:srgbClr val="212121"/>
              </a:solidFill>
              <a:highlight>
                <a:srgbClr val="FFFFFF"/>
              </a:highlight>
            </a:endParaRPr>
          </a:p>
          <a:p>
            <a:pPr indent="0" lvl="0" marL="0" rtl="0" algn="l">
              <a:spcBef>
                <a:spcPts val="0"/>
              </a:spcBef>
              <a:spcAft>
                <a:spcPts val="0"/>
              </a:spcAft>
              <a:buNone/>
            </a:pPr>
            <a:r>
              <a:rPr lang="en">
                <a:solidFill>
                  <a:srgbClr val="333333"/>
                </a:solidFill>
                <a:highlight>
                  <a:srgbClr val="FFFFFF"/>
                </a:highlight>
              </a:rPr>
              <a:t>Clinical research of oncolytic virus began in the sixties of the 20th century under the guidance of Professor Aina Muceniece, the outstanding Latvian scientist, at the Latvian Institute of Microbiology and Virology. A decades-long research led to the development of oncolytic virus ECHO-7 medication – Rigvir.</a:t>
            </a:r>
            <a:endParaRPr>
              <a:solidFill>
                <a:srgbClr val="212121"/>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15a28caf7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15a28caf7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12121"/>
                </a:solidFill>
                <a:highlight>
                  <a:srgbClr val="FFFFFF"/>
                </a:highlight>
                <a:latin typeface="Times New Roman"/>
                <a:ea typeface="Times New Roman"/>
                <a:cs typeface="Times New Roman"/>
                <a:sym typeface="Times New Roman"/>
              </a:rPr>
              <a:t>On 2015, October 27th, the US Food and Drug Administration (FDA) has officially approved talimogene laherparepvec (T-VEC, also known as OncoVEX</a:t>
            </a:r>
            <a:r>
              <a:rPr lang="en" sz="1150">
                <a:solidFill>
                  <a:srgbClr val="212121"/>
                </a:solidFill>
                <a:highlight>
                  <a:srgbClr val="FFFFFF"/>
                </a:highlight>
                <a:latin typeface="Times New Roman"/>
                <a:ea typeface="Times New Roman"/>
                <a:cs typeface="Times New Roman"/>
                <a:sym typeface="Times New Roman"/>
              </a:rPr>
              <a:t>GM-CSF</a:t>
            </a:r>
            <a:r>
              <a:rPr lang="en" sz="1500">
                <a:solidFill>
                  <a:srgbClr val="212121"/>
                </a:solidFill>
                <a:highlight>
                  <a:srgbClr val="FFFFFF"/>
                </a:highlight>
                <a:latin typeface="Times New Roman"/>
                <a:ea typeface="Times New Roman"/>
                <a:cs typeface="Times New Roman"/>
                <a:sym typeface="Times New Roman"/>
              </a:rPr>
              <a:t>) for use in melanoma patients with injectable but non-resectable lesions in the skin and lymph nodes. T-VEC (which is commercialized by Amgen, Inc. under the name of Imlygic®) becomes therefore the first oncolytic virus approved for cancer therapy in the US. - National Library of Medicine</a:t>
            </a:r>
            <a:endParaRPr sz="1500">
              <a:solidFill>
                <a:srgbClr val="21212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rgbClr val="21212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500">
                <a:solidFill>
                  <a:schemeClr val="dk1"/>
                </a:solidFill>
                <a:highlight>
                  <a:srgbClr val="FFFFFF"/>
                </a:highlight>
                <a:latin typeface="Times New Roman"/>
                <a:ea typeface="Times New Roman"/>
                <a:cs typeface="Times New Roman"/>
                <a:sym typeface="Times New Roman"/>
              </a:rPr>
              <a:t>How hopeful is oncolytic virotherapy? How about millions of dollars hopeful. Within the past year, large amounts of money have been contributed towards continued research, implementing strategies, and FDA approval. In April of this year, </a:t>
            </a:r>
            <a:r>
              <a:rPr lang="en" sz="1500">
                <a:solidFill>
                  <a:schemeClr val="dk1"/>
                </a:solidFill>
                <a:highlight>
                  <a:srgbClr val="FFFFFF"/>
                </a:highlight>
                <a:uFill>
                  <a:noFill/>
                </a:uFill>
                <a:latin typeface="Times New Roman"/>
                <a:ea typeface="Times New Roman"/>
                <a:cs typeface="Times New Roman"/>
                <a:sym typeface="Times New Roman"/>
                <a:hlinkClick r:id="rId2">
                  <a:extLst>
                    <a:ext uri="{A12FA001-AC4F-418D-AE19-62706E023703}">
                      <ahyp:hlinkClr val="tx"/>
                    </a:ext>
                  </a:extLst>
                </a:hlinkClick>
              </a:rPr>
              <a:t>Johnson &amp; Johnson purchased private pre-clinical stage BeneVir</a:t>
            </a:r>
            <a:r>
              <a:rPr lang="en" sz="1500">
                <a:solidFill>
                  <a:schemeClr val="dk1"/>
                </a:solidFill>
                <a:highlight>
                  <a:srgbClr val="FFFFFF"/>
                </a:highlight>
                <a:latin typeface="Times New Roman"/>
                <a:ea typeface="Times New Roman"/>
                <a:cs typeface="Times New Roman"/>
                <a:sym typeface="Times New Roman"/>
              </a:rPr>
              <a:t> with an upfront payment of $140 Million and is expected to complete payment in excess of 900 Million. Other major news in the hunt to lead the Oncolytic Virotherapy industry includes </a:t>
            </a:r>
            <a:r>
              <a:rPr lang="en" sz="1500">
                <a:solidFill>
                  <a:schemeClr val="dk1"/>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Merck acquiring the Australian company, Viralytics.</a:t>
            </a:r>
            <a:endParaRPr sz="1500">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1100"/>
              </a:spcBef>
              <a:spcAft>
                <a:spcPts val="0"/>
              </a:spcAft>
              <a:buNone/>
            </a:pPr>
            <a:r>
              <a:rPr lang="en" sz="1500">
                <a:solidFill>
                  <a:schemeClr val="dk1"/>
                </a:solidFill>
                <a:highlight>
                  <a:srgbClr val="FFFFFF"/>
                </a:highlight>
                <a:latin typeface="Times New Roman"/>
                <a:ea typeface="Times New Roman"/>
                <a:cs typeface="Times New Roman"/>
                <a:sym typeface="Times New Roman"/>
              </a:rPr>
              <a:t>Why are pharma-giants partnering with OV development leaders? Pharma companies recognize the potential of oncolytic viruses. What is known about OV’s is that genetic modification of common viruses allows for lysing of cancer cells in advanced staged cancers. The treatment is also well tolerated and thus far has shown in clinical studies increased efficacy when used in solo treatments as well as in conjunction with other traditional treatments.  A popular digital publication published an interview with Vyriad Founder, Dr. Russell. He revealed in the 2016 interview the “hope” that the viro-platform offers as the continued treatment studies of genetically engineered viruses expand. - virotherapy.com (see sources slide)</a:t>
            </a:r>
            <a:endParaRPr sz="1500">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1100"/>
              </a:spcBef>
              <a:spcAft>
                <a:spcPts val="0"/>
              </a:spcAft>
              <a:buClr>
                <a:schemeClr val="dk1"/>
              </a:buClr>
              <a:buSzPts val="1100"/>
              <a:buFont typeface="Arial"/>
              <a:buNone/>
            </a:pPr>
            <a:r>
              <a:t/>
            </a:r>
            <a:endParaRPr sz="1500">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110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500">
              <a:solidFill>
                <a:srgbClr val="21212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500">
              <a:solidFill>
                <a:srgbClr val="21212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rgbClr val="212121"/>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16edcd94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16edcd94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https://docs.google.com/spreadsheets/d/1bxUADGlL2ffTQisvHIyCJiq8RF9IfqEPASUUOFyzgjY/edit?usp=sharing</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15a28caf7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15a28caf7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highlight>
                  <a:srgbClr val="FFFFFF"/>
                </a:highlight>
              </a:rPr>
              <a:t>Some viruses prefer to attack cancerous tissues rather than healthy ones, and oncolytic virotherapy takes advantage of this fact. Anticancer viruses not only kill off tumor cells but also alert the host </a:t>
            </a:r>
            <a:r>
              <a:rPr lang="en" sz="1200">
                <a:solidFill>
                  <a:srgbClr val="026CA2"/>
                </a:solidFill>
                <a:highlight>
                  <a:srgbClr val="FFFFFF"/>
                </a:highlight>
                <a:uFill>
                  <a:noFill/>
                </a:uFill>
                <a:hlinkClick r:id="rId2">
                  <a:extLst>
                    <a:ext uri="{A12FA001-AC4F-418D-AE19-62706E023703}">
                      <ahyp:hlinkClr val="tx"/>
                    </a:ext>
                  </a:extLst>
                </a:hlinkClick>
              </a:rPr>
              <a:t>immune system</a:t>
            </a:r>
            <a:r>
              <a:rPr lang="en" sz="1200">
                <a:solidFill>
                  <a:srgbClr val="333333"/>
                </a:solidFill>
                <a:highlight>
                  <a:srgbClr val="FFFFFF"/>
                </a:highlight>
              </a:rPr>
              <a:t> to a cancer's presence.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15a28caf7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15a28caf7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02124"/>
                </a:solidFill>
                <a:highlight>
                  <a:srgbClr val="FFFFFF"/>
                </a:highlight>
                <a:latin typeface="Roboto"/>
                <a:ea typeface="Roboto"/>
                <a:cs typeface="Roboto"/>
                <a:sym typeface="Roboto"/>
              </a:rPr>
              <a:t>The most severe side effect is typically an inflammatory response to the treatment. Other possible side effects of virotherapy include </a:t>
            </a:r>
            <a:r>
              <a:rPr b="1" lang="en" sz="1200">
                <a:solidFill>
                  <a:srgbClr val="202124"/>
                </a:solidFill>
                <a:highlight>
                  <a:srgbClr val="FFFFFF"/>
                </a:highlight>
                <a:latin typeface="Roboto"/>
                <a:ea typeface="Roboto"/>
                <a:cs typeface="Roboto"/>
                <a:sym typeface="Roboto"/>
              </a:rPr>
              <a:t>flu-like symptoms such as fever, chills, nausea, and muscle aches</a:t>
            </a:r>
            <a:r>
              <a:rPr lang="en" sz="1200">
                <a:solidFill>
                  <a:srgbClr val="202124"/>
                </a:solidFill>
                <a:highlight>
                  <a:srgbClr val="FFFFFF"/>
                </a:highlight>
                <a:latin typeface="Roboto"/>
                <a:ea typeface="Roboto"/>
                <a:cs typeface="Roboto"/>
                <a:sym typeface="Roboto"/>
              </a:rPr>
              <a:t>. </a:t>
            </a:r>
            <a:r>
              <a:rPr lang="en" sz="1200">
                <a:solidFill>
                  <a:srgbClr val="333333"/>
                </a:solidFill>
                <a:highlight>
                  <a:srgbClr val="FFFFFF"/>
                </a:highlight>
              </a:rPr>
              <a:t>Some virotherapies can be injected directly into a tumor bed, making delivery a breeze. But </a:t>
            </a:r>
            <a:r>
              <a:rPr lang="en" sz="1200">
                <a:solidFill>
                  <a:srgbClr val="026CA2"/>
                </a:solidFill>
                <a:highlight>
                  <a:srgbClr val="FFFFFF"/>
                </a:highlight>
                <a:uFill>
                  <a:noFill/>
                </a:uFill>
                <a:hlinkClick r:id="rId2">
                  <a:extLst>
                    <a:ext uri="{A12FA001-AC4F-418D-AE19-62706E023703}">
                      <ahyp:hlinkClr val="tx"/>
                    </a:ext>
                  </a:extLst>
                </a:hlinkClick>
              </a:rPr>
              <a:t>many cancers</a:t>
            </a:r>
            <a:r>
              <a:rPr lang="en" sz="1200">
                <a:solidFill>
                  <a:srgbClr val="333333"/>
                </a:solidFill>
                <a:highlight>
                  <a:srgbClr val="FFFFFF"/>
                </a:highlight>
              </a:rPr>
              <a:t> are difficult to reach with a needle, or they might be scattered throughout the body. "This delivery problem is a major challenge. But virotherapy is not a cure on its own. Research suggests that virotherapies will serve to supplement chemotherapy, radiation therapy or immunotherapy.</a:t>
            </a:r>
            <a:endParaRPr sz="1200">
              <a:solidFill>
                <a:srgbClr val="333333"/>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sz="1200">
              <a:solidFill>
                <a:srgbClr val="333333"/>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15a28caf7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15a28caf7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16edcd94a1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16edcd94a1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txBox="1"/>
          <p:nvPr>
            <p:ph type="title"/>
          </p:nvPr>
        </p:nvSpPr>
        <p:spPr>
          <a:xfrm>
            <a:off x="304475" y="307825"/>
            <a:ext cx="4779300" cy="14181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chemeClr val="dk1"/>
              </a:buClr>
              <a:buSzPts val="3000"/>
              <a:buNone/>
              <a:defRPr sz="3000">
                <a:solidFill>
                  <a:srgbClr val="CFE2F3"/>
                </a:solidFill>
              </a:defRPr>
            </a:lvl1pPr>
            <a:lvl2pPr lvl="1" algn="l">
              <a:lnSpc>
                <a:spcPct val="100000"/>
              </a:lnSpc>
              <a:spcBef>
                <a:spcPts val="0"/>
              </a:spcBef>
              <a:spcAft>
                <a:spcPts val="0"/>
              </a:spcAft>
              <a:buClr>
                <a:schemeClr val="dk1"/>
              </a:buClr>
              <a:buSzPts val="3000"/>
              <a:buNone/>
              <a:defRPr sz="3000">
                <a:solidFill>
                  <a:srgbClr val="CFE2F3"/>
                </a:solidFill>
              </a:defRPr>
            </a:lvl2pPr>
            <a:lvl3pPr lvl="2" algn="l">
              <a:lnSpc>
                <a:spcPct val="100000"/>
              </a:lnSpc>
              <a:spcBef>
                <a:spcPts val="0"/>
              </a:spcBef>
              <a:spcAft>
                <a:spcPts val="0"/>
              </a:spcAft>
              <a:buClr>
                <a:schemeClr val="dk1"/>
              </a:buClr>
              <a:buSzPts val="3000"/>
              <a:buNone/>
              <a:defRPr sz="3000">
                <a:solidFill>
                  <a:srgbClr val="CFE2F3"/>
                </a:solidFill>
              </a:defRPr>
            </a:lvl3pPr>
            <a:lvl4pPr lvl="3" algn="l">
              <a:lnSpc>
                <a:spcPct val="100000"/>
              </a:lnSpc>
              <a:spcBef>
                <a:spcPts val="0"/>
              </a:spcBef>
              <a:spcAft>
                <a:spcPts val="0"/>
              </a:spcAft>
              <a:buClr>
                <a:schemeClr val="dk1"/>
              </a:buClr>
              <a:buSzPts val="3000"/>
              <a:buNone/>
              <a:defRPr sz="3000">
                <a:solidFill>
                  <a:srgbClr val="CFE2F3"/>
                </a:solidFill>
              </a:defRPr>
            </a:lvl4pPr>
            <a:lvl5pPr lvl="4" algn="l">
              <a:lnSpc>
                <a:spcPct val="100000"/>
              </a:lnSpc>
              <a:spcBef>
                <a:spcPts val="0"/>
              </a:spcBef>
              <a:spcAft>
                <a:spcPts val="0"/>
              </a:spcAft>
              <a:buClr>
                <a:schemeClr val="dk1"/>
              </a:buClr>
              <a:buSzPts val="3000"/>
              <a:buNone/>
              <a:defRPr sz="3000">
                <a:solidFill>
                  <a:srgbClr val="CFE2F3"/>
                </a:solidFill>
              </a:defRPr>
            </a:lvl5pPr>
            <a:lvl6pPr lvl="5" algn="l">
              <a:lnSpc>
                <a:spcPct val="100000"/>
              </a:lnSpc>
              <a:spcBef>
                <a:spcPts val="0"/>
              </a:spcBef>
              <a:spcAft>
                <a:spcPts val="0"/>
              </a:spcAft>
              <a:buClr>
                <a:schemeClr val="dk1"/>
              </a:buClr>
              <a:buSzPts val="3000"/>
              <a:buNone/>
              <a:defRPr sz="3000">
                <a:solidFill>
                  <a:srgbClr val="CFE2F3"/>
                </a:solidFill>
              </a:defRPr>
            </a:lvl6pPr>
            <a:lvl7pPr lvl="6" algn="l">
              <a:lnSpc>
                <a:spcPct val="100000"/>
              </a:lnSpc>
              <a:spcBef>
                <a:spcPts val="0"/>
              </a:spcBef>
              <a:spcAft>
                <a:spcPts val="0"/>
              </a:spcAft>
              <a:buClr>
                <a:schemeClr val="dk1"/>
              </a:buClr>
              <a:buSzPts val="3000"/>
              <a:buNone/>
              <a:defRPr sz="3000">
                <a:solidFill>
                  <a:srgbClr val="CFE2F3"/>
                </a:solidFill>
              </a:defRPr>
            </a:lvl7pPr>
            <a:lvl8pPr lvl="7" algn="l">
              <a:lnSpc>
                <a:spcPct val="100000"/>
              </a:lnSpc>
              <a:spcBef>
                <a:spcPts val="0"/>
              </a:spcBef>
              <a:spcAft>
                <a:spcPts val="0"/>
              </a:spcAft>
              <a:buClr>
                <a:schemeClr val="dk1"/>
              </a:buClr>
              <a:buSzPts val="3000"/>
              <a:buNone/>
              <a:defRPr sz="3000">
                <a:solidFill>
                  <a:srgbClr val="CFE2F3"/>
                </a:solidFill>
              </a:defRPr>
            </a:lvl8pPr>
            <a:lvl9pPr lvl="8" algn="l">
              <a:lnSpc>
                <a:spcPct val="100000"/>
              </a:lnSpc>
              <a:spcBef>
                <a:spcPts val="0"/>
              </a:spcBef>
              <a:spcAft>
                <a:spcPts val="0"/>
              </a:spcAft>
              <a:buClr>
                <a:schemeClr val="dk1"/>
              </a:buClr>
              <a:buSzPts val="3000"/>
              <a:buNone/>
              <a:defRPr sz="3000">
                <a:solidFill>
                  <a:srgbClr val="CFE2F3"/>
                </a:solidFill>
              </a:defRPr>
            </a:lvl9pPr>
          </a:lstStyle>
          <a:p/>
        </p:txBody>
      </p:sp>
      <p:sp>
        <p:nvSpPr>
          <p:cNvPr id="53" name="Google Shape;53;p13"/>
          <p:cNvSpPr txBox="1"/>
          <p:nvPr>
            <p:ph idx="1" type="body"/>
          </p:nvPr>
        </p:nvSpPr>
        <p:spPr>
          <a:xfrm>
            <a:off x="304475" y="1808125"/>
            <a:ext cx="4779300" cy="30138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chemeClr val="dk2"/>
              </a:buClr>
              <a:buSzPts val="1400"/>
              <a:buChar char="●"/>
              <a:defRPr sz="1400">
                <a:solidFill>
                  <a:schemeClr val="dk2"/>
                </a:solidFill>
              </a:defRPr>
            </a:lvl1pPr>
            <a:lvl2pPr indent="-304800" lvl="1" marL="914400" algn="l">
              <a:lnSpc>
                <a:spcPct val="115000"/>
              </a:lnSpc>
              <a:spcBef>
                <a:spcPts val="0"/>
              </a:spcBef>
              <a:spcAft>
                <a:spcPts val="0"/>
              </a:spcAft>
              <a:buClr>
                <a:schemeClr val="dk2"/>
              </a:buClr>
              <a:buSzPts val="1200"/>
              <a:buChar char="○"/>
              <a:defRPr sz="1200">
                <a:solidFill>
                  <a:schemeClr val="dk2"/>
                </a:solidFill>
              </a:defRPr>
            </a:lvl2pPr>
            <a:lvl3pPr indent="-304800" lvl="2" marL="1371600" algn="l">
              <a:lnSpc>
                <a:spcPct val="115000"/>
              </a:lnSpc>
              <a:spcBef>
                <a:spcPts val="0"/>
              </a:spcBef>
              <a:spcAft>
                <a:spcPts val="0"/>
              </a:spcAft>
              <a:buClr>
                <a:schemeClr val="dk2"/>
              </a:buClr>
              <a:buSzPts val="1200"/>
              <a:buChar char="■"/>
              <a:defRPr sz="1200">
                <a:solidFill>
                  <a:schemeClr val="dk2"/>
                </a:solidFill>
              </a:defRPr>
            </a:lvl3pPr>
            <a:lvl4pPr indent="-304800" lvl="3" marL="1828800" algn="l">
              <a:lnSpc>
                <a:spcPct val="115000"/>
              </a:lnSpc>
              <a:spcBef>
                <a:spcPts val="0"/>
              </a:spcBef>
              <a:spcAft>
                <a:spcPts val="0"/>
              </a:spcAft>
              <a:buClr>
                <a:schemeClr val="dk2"/>
              </a:buClr>
              <a:buSzPts val="1200"/>
              <a:buChar char="●"/>
              <a:defRPr sz="1200">
                <a:solidFill>
                  <a:schemeClr val="dk2"/>
                </a:solidFill>
              </a:defRPr>
            </a:lvl4pPr>
            <a:lvl5pPr indent="-304800" lvl="4" marL="2286000" algn="l">
              <a:lnSpc>
                <a:spcPct val="115000"/>
              </a:lnSpc>
              <a:spcBef>
                <a:spcPts val="0"/>
              </a:spcBef>
              <a:spcAft>
                <a:spcPts val="0"/>
              </a:spcAft>
              <a:buClr>
                <a:schemeClr val="dk2"/>
              </a:buClr>
              <a:buSzPts val="1200"/>
              <a:buChar char="○"/>
              <a:defRPr sz="1200">
                <a:solidFill>
                  <a:schemeClr val="dk2"/>
                </a:solidFill>
              </a:defRPr>
            </a:lvl5pPr>
            <a:lvl6pPr indent="-304800" lvl="5" marL="2743200" algn="l">
              <a:lnSpc>
                <a:spcPct val="115000"/>
              </a:lnSpc>
              <a:spcBef>
                <a:spcPts val="0"/>
              </a:spcBef>
              <a:spcAft>
                <a:spcPts val="0"/>
              </a:spcAft>
              <a:buClr>
                <a:schemeClr val="dk2"/>
              </a:buClr>
              <a:buSzPts val="1200"/>
              <a:buChar char="■"/>
              <a:defRPr sz="1200">
                <a:solidFill>
                  <a:schemeClr val="dk2"/>
                </a:solidFill>
              </a:defRPr>
            </a:lvl6pPr>
            <a:lvl7pPr indent="-304800" lvl="6" marL="3200400" algn="l">
              <a:lnSpc>
                <a:spcPct val="115000"/>
              </a:lnSpc>
              <a:spcBef>
                <a:spcPts val="0"/>
              </a:spcBef>
              <a:spcAft>
                <a:spcPts val="0"/>
              </a:spcAft>
              <a:buClr>
                <a:schemeClr val="dk2"/>
              </a:buClr>
              <a:buSzPts val="1200"/>
              <a:buChar char="●"/>
              <a:defRPr sz="1200">
                <a:solidFill>
                  <a:schemeClr val="dk2"/>
                </a:solidFill>
              </a:defRPr>
            </a:lvl7pPr>
            <a:lvl8pPr indent="-304800" lvl="7" marL="3657600" algn="l">
              <a:lnSpc>
                <a:spcPct val="115000"/>
              </a:lnSpc>
              <a:spcBef>
                <a:spcPts val="0"/>
              </a:spcBef>
              <a:spcAft>
                <a:spcPts val="0"/>
              </a:spcAft>
              <a:buClr>
                <a:schemeClr val="dk2"/>
              </a:buClr>
              <a:buSzPts val="1200"/>
              <a:buChar char="○"/>
              <a:defRPr sz="1200">
                <a:solidFill>
                  <a:schemeClr val="dk2"/>
                </a:solidFill>
              </a:defRPr>
            </a:lvl8pPr>
            <a:lvl9pPr indent="-304800" lvl="8" marL="4114800" algn="l">
              <a:lnSpc>
                <a:spcPct val="115000"/>
              </a:lnSpc>
              <a:spcBef>
                <a:spcPts val="0"/>
              </a:spcBef>
              <a:spcAft>
                <a:spcPts val="0"/>
              </a:spcAft>
              <a:buClr>
                <a:schemeClr val="dk2"/>
              </a:buClr>
              <a:buSzPts val="1200"/>
              <a:buChar char="■"/>
              <a:defRPr sz="1200">
                <a:solidFill>
                  <a:schemeClr val="dk2"/>
                </a:solidFill>
              </a:defRPr>
            </a:lvl9pPr>
          </a:lstStyle>
          <a:p/>
        </p:txBody>
      </p:sp>
      <p:sp>
        <p:nvSpPr>
          <p:cNvPr id="54" name="Google Shape;54;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1" Type="http://schemas.openxmlformats.org/officeDocument/2006/relationships/hyperlink" Target="http://www.virotherapyfoundation.org/en/prof-aina-muceniece-2/" TargetMode="External"/><Relationship Id="rId10" Type="http://schemas.openxmlformats.org/officeDocument/2006/relationships/hyperlink" Target="https://www.livescience.com/64121-virotherapy.html" TargetMode="External"/><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pubmed.ncbi.nlm.nih.gov/17299401/" TargetMode="External"/><Relationship Id="rId4" Type="http://schemas.openxmlformats.org/officeDocument/2006/relationships/hyperlink" Target="https://www.virotherapy.com/history.php" TargetMode="External"/><Relationship Id="rId9" Type="http://schemas.openxmlformats.org/officeDocument/2006/relationships/hyperlink" Target="https://www.mesotheliomahope.com/treatment/virotherapy/#:~:text=Virotherapy%20has%20been%20praised%20as,%2C%20nausea%2C%20and%20muscle%20aches" TargetMode="External"/><Relationship Id="rId5" Type="http://schemas.openxmlformats.org/officeDocument/2006/relationships/hyperlink" Target="https://www.ncbi.nlm.nih.gov/pmc/articles/PMC4142919/" TargetMode="External"/><Relationship Id="rId6" Type="http://schemas.openxmlformats.org/officeDocument/2006/relationships/hyperlink" Target="https://www.mesotheliomahope.com/treatment/virotherapy/" TargetMode="External"/><Relationship Id="rId7" Type="http://schemas.openxmlformats.org/officeDocument/2006/relationships/hyperlink" Target="https://www.ncbi.nlm.nih.gov/pmc/articles/PMC4760283/" TargetMode="External"/><Relationship Id="rId8" Type="http://schemas.openxmlformats.org/officeDocument/2006/relationships/hyperlink" Target="https://www.virotherapy.com/blog/oncolytic-viruses-gain-traction-medical-communit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8.jpg"/><Relationship Id="rId4" Type="http://schemas.openxmlformats.org/officeDocument/2006/relationships/image" Target="../media/image3.jpg"/><Relationship Id="rId5" Type="http://schemas.openxmlformats.org/officeDocument/2006/relationships/hyperlink" Target="http://www.virotherapyfoundation.org/en/prof-aina-muceniece-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jnj.com/" TargetMode="External"/><Relationship Id="rId4" Type="http://schemas.openxmlformats.org/officeDocument/2006/relationships/image" Target="../media/image2.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mayoclinic.org/tests-procedures/chemotherapy/about/pac-20385033#:~:text=Chemotherapy%20is%20a%20drug%20treatment,different%20chemotherapy%20drugs%20are%20available." TargetMode="Externa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4"/>
          <p:cNvSpPr txBox="1"/>
          <p:nvPr>
            <p:ph type="ctrTitle"/>
          </p:nvPr>
        </p:nvSpPr>
        <p:spPr>
          <a:xfrm>
            <a:off x="311708" y="5933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1"/>
                </a:solidFill>
                <a:highlight>
                  <a:schemeClr val="dk1"/>
                </a:highlight>
              </a:rPr>
              <a:t>Virotherapy</a:t>
            </a:r>
            <a:endParaRPr>
              <a:solidFill>
                <a:schemeClr val="lt1"/>
              </a:solidFill>
              <a:highlight>
                <a:schemeClr val="dk1"/>
              </a:highlight>
            </a:endParaRPr>
          </a:p>
        </p:txBody>
      </p:sp>
      <p:sp>
        <p:nvSpPr>
          <p:cNvPr id="60" name="Google Shape;60;p14"/>
          <p:cNvSpPr txBox="1"/>
          <p:nvPr>
            <p:ph idx="1" type="subTitle"/>
          </p:nvPr>
        </p:nvSpPr>
        <p:spPr>
          <a:xfrm>
            <a:off x="311700" y="26102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highlight>
                  <a:schemeClr val="dk1"/>
                </a:highlight>
              </a:rPr>
              <a:t>By Zoë Liang &amp; Macey Love</a:t>
            </a:r>
            <a:endParaRPr>
              <a:solidFill>
                <a:schemeClr val="lt1"/>
              </a:solidFill>
              <a:highlight>
                <a:schemeClr val="dk1"/>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a:t>
            </a:r>
            <a:endParaRPr/>
          </a:p>
        </p:txBody>
      </p:sp>
      <p:sp>
        <p:nvSpPr>
          <p:cNvPr id="122" name="Google Shape;122;p23"/>
          <p:cNvSpPr txBox="1"/>
          <p:nvPr>
            <p:ph idx="1" type="body"/>
          </p:nvPr>
        </p:nvSpPr>
        <p:spPr>
          <a:xfrm>
            <a:off x="354050" y="1134300"/>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3000" u="sng">
                <a:solidFill>
                  <a:schemeClr val="hlink"/>
                </a:solidFill>
                <a:hlinkClick r:id="rId3"/>
              </a:rPr>
              <a:t>https://pubmed.ncbi.nlm.nih.gov/17299401/</a:t>
            </a:r>
            <a:endParaRPr sz="3000"/>
          </a:p>
          <a:p>
            <a:pPr indent="0" lvl="0" marL="0" rtl="0" algn="l">
              <a:spcBef>
                <a:spcPts val="1200"/>
              </a:spcBef>
              <a:spcAft>
                <a:spcPts val="0"/>
              </a:spcAft>
              <a:buNone/>
            </a:pPr>
            <a:r>
              <a:rPr lang="en" sz="3000" u="sng">
                <a:solidFill>
                  <a:schemeClr val="hlink"/>
                </a:solidFill>
                <a:hlinkClick r:id="rId4"/>
              </a:rPr>
              <a:t>https://www.virotherapy.com/history.php</a:t>
            </a:r>
            <a:endParaRPr sz="3000"/>
          </a:p>
          <a:p>
            <a:pPr indent="0" lvl="0" marL="0" rtl="0" algn="l">
              <a:spcBef>
                <a:spcPts val="1200"/>
              </a:spcBef>
              <a:spcAft>
                <a:spcPts val="0"/>
              </a:spcAft>
              <a:buNone/>
            </a:pPr>
            <a:r>
              <a:rPr lang="en" sz="3000" u="sng">
                <a:solidFill>
                  <a:schemeClr val="hlink"/>
                </a:solidFill>
                <a:hlinkClick r:id="rId5"/>
              </a:rPr>
              <a:t>https://www.ncbi.nlm.nih.gov/pmc/articles/PMC4142919/</a:t>
            </a:r>
            <a:endParaRPr sz="3000"/>
          </a:p>
          <a:p>
            <a:pPr indent="0" lvl="0" marL="0" rtl="0" algn="l">
              <a:spcBef>
                <a:spcPts val="1200"/>
              </a:spcBef>
              <a:spcAft>
                <a:spcPts val="0"/>
              </a:spcAft>
              <a:buNone/>
            </a:pPr>
            <a:r>
              <a:rPr lang="en" sz="3000" u="sng">
                <a:solidFill>
                  <a:schemeClr val="hlink"/>
                </a:solidFill>
                <a:hlinkClick r:id="rId6"/>
              </a:rPr>
              <a:t>https://www.mesotheliomahope.com/treatment/virotherapy/</a:t>
            </a:r>
            <a:endParaRPr sz="3000"/>
          </a:p>
          <a:p>
            <a:pPr indent="0" lvl="0" marL="0" rtl="0" algn="l">
              <a:spcBef>
                <a:spcPts val="1200"/>
              </a:spcBef>
              <a:spcAft>
                <a:spcPts val="0"/>
              </a:spcAft>
              <a:buNone/>
            </a:pPr>
            <a:r>
              <a:rPr lang="en" sz="3000" u="sng">
                <a:solidFill>
                  <a:schemeClr val="hlink"/>
                </a:solidFill>
                <a:hlinkClick r:id="rId7"/>
              </a:rPr>
              <a:t>https://www.ncbi.nlm.nih.gov/pmc/articles/PMC4760283/</a:t>
            </a:r>
            <a:endParaRPr sz="3000"/>
          </a:p>
          <a:p>
            <a:pPr indent="0" lvl="0" marL="0" rtl="0" algn="l">
              <a:spcBef>
                <a:spcPts val="1200"/>
              </a:spcBef>
              <a:spcAft>
                <a:spcPts val="0"/>
              </a:spcAft>
              <a:buNone/>
            </a:pPr>
            <a:r>
              <a:rPr lang="en" sz="3000" u="sng">
                <a:solidFill>
                  <a:schemeClr val="hlink"/>
                </a:solidFill>
                <a:hlinkClick r:id="rId8"/>
              </a:rPr>
              <a:t>https://www.virotherapy.com/blog/oncolytic-viruses-gain-traction-medical-community/</a:t>
            </a:r>
            <a:endParaRPr sz="3000"/>
          </a:p>
          <a:p>
            <a:pPr indent="0" lvl="0" marL="0" rtl="0" algn="l">
              <a:spcBef>
                <a:spcPts val="1200"/>
              </a:spcBef>
              <a:spcAft>
                <a:spcPts val="0"/>
              </a:spcAft>
              <a:buNone/>
            </a:pPr>
            <a:r>
              <a:rPr lang="en" sz="3000" u="sng">
                <a:solidFill>
                  <a:schemeClr val="hlink"/>
                </a:solidFill>
                <a:hlinkClick r:id="rId9"/>
              </a:rPr>
              <a:t>https://www.mesotheliomahope.com/treatment/virotherapy/#:~:text=Virotherapy%20has%20been%20praised%20as,%2C%20nausea%2C%20and%20muscle%20ache</a:t>
            </a:r>
            <a:endParaRPr sz="3000"/>
          </a:p>
          <a:p>
            <a:pPr indent="0" lvl="0" marL="0" rtl="0" algn="l">
              <a:spcBef>
                <a:spcPts val="1200"/>
              </a:spcBef>
              <a:spcAft>
                <a:spcPts val="0"/>
              </a:spcAft>
              <a:buNone/>
            </a:pPr>
            <a:r>
              <a:rPr lang="en" sz="3000" u="sng">
                <a:solidFill>
                  <a:schemeClr val="hlink"/>
                </a:solidFill>
                <a:hlinkClick r:id="rId10"/>
              </a:rPr>
              <a:t>https://www.livescience.com/64121-virotherapy.html</a:t>
            </a:r>
            <a:endParaRPr sz="3000"/>
          </a:p>
          <a:p>
            <a:pPr indent="0" lvl="0" marL="0" rtl="0" algn="l">
              <a:spcBef>
                <a:spcPts val="1200"/>
              </a:spcBef>
              <a:spcAft>
                <a:spcPts val="0"/>
              </a:spcAft>
              <a:buNone/>
            </a:pPr>
            <a:r>
              <a:rPr lang="en" sz="3000" u="sng">
                <a:solidFill>
                  <a:schemeClr val="hlink"/>
                </a:solidFill>
                <a:hlinkClick r:id="rId11"/>
              </a:rPr>
              <a:t>http://www.virotherapyfoundation.org/en/prof-aina-muceniece-2/</a:t>
            </a:r>
            <a:endParaRPr sz="3000"/>
          </a:p>
          <a:p>
            <a:pPr indent="0" lvl="0" marL="0" rtl="0" algn="l">
              <a:spcBef>
                <a:spcPts val="1200"/>
              </a:spcBef>
              <a:spcAft>
                <a:spcPts val="0"/>
              </a:spcAft>
              <a:buNone/>
            </a:pPr>
            <a:r>
              <a:t/>
            </a:r>
            <a:endParaRPr sz="30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300"/>
              <a:t>Slide 1: Title</a:t>
            </a:r>
            <a:endParaRPr sz="1300"/>
          </a:p>
          <a:p>
            <a:pPr indent="0" lvl="0" marL="0" rtl="0" algn="l">
              <a:spcBef>
                <a:spcPts val="1200"/>
              </a:spcBef>
              <a:spcAft>
                <a:spcPts val="0"/>
              </a:spcAft>
              <a:buNone/>
            </a:pPr>
            <a:r>
              <a:rPr lang="en" sz="1300"/>
              <a:t>Slide 2: Overview</a:t>
            </a:r>
            <a:endParaRPr sz="1300"/>
          </a:p>
          <a:p>
            <a:pPr indent="0" lvl="0" marL="0" rtl="0" algn="l">
              <a:spcBef>
                <a:spcPts val="1200"/>
              </a:spcBef>
              <a:spcAft>
                <a:spcPts val="0"/>
              </a:spcAft>
              <a:buNone/>
            </a:pPr>
            <a:r>
              <a:rPr lang="en" sz="1300"/>
              <a:t>Slide 3: History</a:t>
            </a:r>
            <a:endParaRPr sz="1300"/>
          </a:p>
          <a:p>
            <a:pPr indent="0" lvl="0" marL="0" rtl="0" algn="l">
              <a:spcBef>
                <a:spcPts val="1200"/>
              </a:spcBef>
              <a:spcAft>
                <a:spcPts val="0"/>
              </a:spcAft>
              <a:buNone/>
            </a:pPr>
            <a:r>
              <a:rPr lang="en" sz="1300"/>
              <a:t>Slide 4: Plan and Implementation</a:t>
            </a:r>
            <a:endParaRPr sz="1300"/>
          </a:p>
          <a:p>
            <a:pPr indent="0" lvl="0" marL="0" rtl="0" algn="l">
              <a:spcBef>
                <a:spcPts val="1200"/>
              </a:spcBef>
              <a:spcAft>
                <a:spcPts val="0"/>
              </a:spcAft>
              <a:buNone/>
            </a:pPr>
            <a:r>
              <a:rPr lang="en" sz="1300"/>
              <a:t>Slide 5: Plan and Implementation Visual</a:t>
            </a:r>
            <a:endParaRPr sz="1300"/>
          </a:p>
          <a:p>
            <a:pPr indent="0" lvl="0" marL="0" rtl="0" algn="l">
              <a:spcBef>
                <a:spcPts val="1200"/>
              </a:spcBef>
              <a:spcAft>
                <a:spcPts val="0"/>
              </a:spcAft>
              <a:buNone/>
            </a:pPr>
            <a:r>
              <a:rPr lang="en" sz="1300"/>
              <a:t>Slide 6: Pros of Advancement</a:t>
            </a:r>
            <a:endParaRPr sz="1300"/>
          </a:p>
          <a:p>
            <a:pPr indent="0" lvl="0" marL="0" rtl="0" algn="l">
              <a:spcBef>
                <a:spcPts val="1200"/>
              </a:spcBef>
              <a:spcAft>
                <a:spcPts val="0"/>
              </a:spcAft>
              <a:buNone/>
            </a:pPr>
            <a:r>
              <a:rPr lang="en" sz="1300"/>
              <a:t>Slide 7: Downsides of Advancement</a:t>
            </a:r>
            <a:endParaRPr sz="1300"/>
          </a:p>
          <a:p>
            <a:pPr indent="0" lvl="0" marL="0" rtl="0" algn="l">
              <a:spcBef>
                <a:spcPts val="1200"/>
              </a:spcBef>
              <a:spcAft>
                <a:spcPts val="0"/>
              </a:spcAft>
              <a:buNone/>
            </a:pPr>
            <a:r>
              <a:rPr lang="en" sz="1300"/>
              <a:t>Slide 8: Summary</a:t>
            </a:r>
            <a:endParaRPr sz="1300"/>
          </a:p>
          <a:p>
            <a:pPr indent="0" lvl="0" marL="0" rtl="0" algn="l">
              <a:spcBef>
                <a:spcPts val="1200"/>
              </a:spcBef>
              <a:spcAft>
                <a:spcPts val="0"/>
              </a:spcAft>
              <a:buNone/>
            </a:pPr>
            <a:r>
              <a:rPr lang="en" sz="1300"/>
              <a:t>Slide 9: Summary Opinion on Advancement</a:t>
            </a:r>
            <a:endParaRPr sz="1300"/>
          </a:p>
          <a:p>
            <a:pPr indent="0" lvl="0" marL="0" rtl="0" algn="l">
              <a:spcBef>
                <a:spcPts val="1200"/>
              </a:spcBef>
              <a:spcAft>
                <a:spcPts val="1200"/>
              </a:spcAft>
              <a:buNone/>
            </a:pPr>
            <a:r>
              <a:rPr lang="en" sz="1300"/>
              <a:t>Slide 10: Sources</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6"/>
          <p:cNvPicPr preferRelativeResize="0"/>
          <p:nvPr/>
        </p:nvPicPr>
        <p:blipFill rotWithShape="1">
          <a:blip r:embed="rId3">
            <a:alphaModFix/>
          </a:blip>
          <a:srcRect b="16298" l="0" r="0" t="16298"/>
          <a:stretch/>
        </p:blipFill>
        <p:spPr>
          <a:xfrm>
            <a:off x="5890075" y="321600"/>
            <a:ext cx="2949447" cy="2212021"/>
          </a:xfrm>
          <a:prstGeom prst="rect">
            <a:avLst/>
          </a:prstGeom>
          <a:noFill/>
          <a:ln>
            <a:noFill/>
          </a:ln>
        </p:spPr>
      </p:pic>
      <p:pic>
        <p:nvPicPr>
          <p:cNvPr id="72" name="Google Shape;72;p16"/>
          <p:cNvPicPr preferRelativeResize="0"/>
          <p:nvPr/>
        </p:nvPicPr>
        <p:blipFill rotWithShape="1">
          <a:blip r:embed="rId4">
            <a:alphaModFix/>
          </a:blip>
          <a:srcRect b="12495" l="0" r="0" t="12502"/>
          <a:stretch/>
        </p:blipFill>
        <p:spPr>
          <a:xfrm>
            <a:off x="5897312" y="2609825"/>
            <a:ext cx="2949447" cy="2212073"/>
          </a:xfrm>
          <a:prstGeom prst="rect">
            <a:avLst/>
          </a:prstGeom>
          <a:noFill/>
          <a:ln>
            <a:noFill/>
          </a:ln>
        </p:spPr>
      </p:pic>
      <p:sp>
        <p:nvSpPr>
          <p:cNvPr id="73" name="Google Shape;73;p16"/>
          <p:cNvSpPr txBox="1"/>
          <p:nvPr>
            <p:ph type="title"/>
          </p:nvPr>
        </p:nvSpPr>
        <p:spPr>
          <a:xfrm>
            <a:off x="304475" y="307825"/>
            <a:ext cx="4779300" cy="64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History</a:t>
            </a:r>
            <a:endParaRPr>
              <a:solidFill>
                <a:schemeClr val="dk2"/>
              </a:solidFill>
            </a:endParaRPr>
          </a:p>
        </p:txBody>
      </p:sp>
      <p:sp>
        <p:nvSpPr>
          <p:cNvPr id="74" name="Google Shape;74;p16"/>
          <p:cNvSpPr txBox="1"/>
          <p:nvPr>
            <p:ph idx="1" type="body"/>
          </p:nvPr>
        </p:nvSpPr>
        <p:spPr>
          <a:xfrm>
            <a:off x="280250" y="1239325"/>
            <a:ext cx="4779300" cy="30138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Lativan scientist </a:t>
            </a:r>
            <a:r>
              <a:rPr lang="en" u="sng">
                <a:solidFill>
                  <a:schemeClr val="accent5"/>
                </a:solidFill>
                <a:hlinkClick r:id="rId5">
                  <a:extLst>
                    <a:ext uri="{A12FA001-AC4F-418D-AE19-62706E023703}">
                      <ahyp:hlinkClr val="tx"/>
                    </a:ext>
                  </a:extLst>
                </a:hlinkClick>
              </a:rPr>
              <a:t>Professor Aina Muceniece</a:t>
            </a:r>
            <a:r>
              <a:rPr lang="en"/>
              <a:t> discovered it in the early 19th century, used culture-passaged viruses. </a:t>
            </a:r>
            <a:endParaRPr/>
          </a:p>
          <a:p>
            <a:pPr indent="-317500" lvl="0" marL="457200" rtl="0" algn="l">
              <a:spcBef>
                <a:spcPts val="0"/>
              </a:spcBef>
              <a:spcAft>
                <a:spcPts val="0"/>
              </a:spcAft>
              <a:buSzPts val="1400"/>
              <a:buChar char="-"/>
            </a:pPr>
            <a:r>
              <a:rPr lang="en"/>
              <a:t>First trials, unsuccessful or successful with side effect of morbidity</a:t>
            </a:r>
            <a:endParaRPr/>
          </a:p>
          <a:p>
            <a:pPr indent="-317500" lvl="0" marL="457200" rtl="0" algn="l">
              <a:spcBef>
                <a:spcPts val="0"/>
              </a:spcBef>
              <a:spcAft>
                <a:spcPts val="0"/>
              </a:spcAft>
              <a:buSzPts val="1400"/>
              <a:buChar char="-"/>
            </a:pPr>
            <a:r>
              <a:rPr lang="en"/>
              <a:t>1950s/1960s rodent trials- evolution of viruses to focus on tumors</a:t>
            </a:r>
            <a:endParaRPr/>
          </a:p>
          <a:p>
            <a:pPr indent="-317500" lvl="0" marL="457200" rtl="0" algn="l">
              <a:spcBef>
                <a:spcPts val="0"/>
              </a:spcBef>
              <a:spcAft>
                <a:spcPts val="0"/>
              </a:spcAft>
              <a:buSzPts val="1400"/>
              <a:buChar char="-"/>
            </a:pPr>
            <a:r>
              <a:rPr lang="en"/>
              <a:t>Genetically engineered oncolytic virus discovered in the 1990s.</a:t>
            </a:r>
            <a:endParaRPr/>
          </a:p>
          <a:p>
            <a:pPr indent="-317500" lvl="0" marL="457200" rtl="0" algn="l">
              <a:spcBef>
                <a:spcPts val="0"/>
              </a:spcBef>
              <a:spcAft>
                <a:spcPts val="0"/>
              </a:spcAft>
              <a:buSzPts val="1400"/>
              <a:buChar char="-"/>
            </a:pPr>
            <a:r>
              <a:rPr lang="en"/>
              <a:t>Discovery of Riga Virus led to development of virotherapy medication Rigvir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 and </a:t>
            </a:r>
            <a:r>
              <a:rPr lang="en"/>
              <a:t>Implementation</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2017-2018: investment in research, </a:t>
            </a:r>
            <a:r>
              <a:rPr lang="en" u="sng">
                <a:solidFill>
                  <a:schemeClr val="hlink"/>
                </a:solidFill>
                <a:hlinkClick r:id="rId3"/>
              </a:rPr>
              <a:t>Johnson and Johnson </a:t>
            </a:r>
            <a:r>
              <a:rPr lang="en"/>
              <a:t>buy Benevir for $140 million</a:t>
            </a:r>
            <a:endParaRPr/>
          </a:p>
          <a:p>
            <a:pPr indent="-342900" lvl="0" marL="457200" rtl="0" algn="l">
              <a:spcBef>
                <a:spcPts val="0"/>
              </a:spcBef>
              <a:spcAft>
                <a:spcPts val="0"/>
              </a:spcAft>
              <a:buSzPts val="1800"/>
              <a:buChar char="-"/>
            </a:pPr>
            <a:r>
              <a:rPr lang="en"/>
              <a:t>Clinical trials in the treatment of melanoma, breast cancer, prostate cancer, and brain cancer</a:t>
            </a:r>
            <a:endParaRPr/>
          </a:p>
          <a:p>
            <a:pPr indent="-342900" lvl="0" marL="457200" rtl="0" algn="l">
              <a:spcBef>
                <a:spcPts val="0"/>
              </a:spcBef>
              <a:spcAft>
                <a:spcPts val="0"/>
              </a:spcAft>
              <a:buSzPts val="1800"/>
              <a:buChar char="-"/>
            </a:pPr>
            <a:r>
              <a:rPr lang="en"/>
              <a:t>Clinical trials, funding/investment, and FDA approval</a:t>
            </a:r>
            <a:endParaRPr/>
          </a:p>
          <a:p>
            <a:pPr indent="-342900" lvl="0" marL="457200" rtl="0" algn="l">
              <a:spcBef>
                <a:spcPts val="0"/>
              </a:spcBef>
              <a:spcAft>
                <a:spcPts val="0"/>
              </a:spcAft>
              <a:buSzPts val="1800"/>
              <a:buChar char="-"/>
            </a:pPr>
            <a:r>
              <a:rPr lang="en"/>
              <a:t>T-VEC first approved in 2015</a:t>
            </a:r>
            <a:endParaRPr/>
          </a:p>
          <a:p>
            <a:pPr indent="-342900" lvl="0" marL="457200" rtl="0" algn="l">
              <a:spcBef>
                <a:spcPts val="0"/>
              </a:spcBef>
              <a:spcAft>
                <a:spcPts val="0"/>
              </a:spcAft>
              <a:buSzPts val="1800"/>
              <a:buChar char="-"/>
            </a:pPr>
            <a:r>
              <a:rPr lang="en"/>
              <a:t>Other virotherapy treatments following in 2016 onward</a:t>
            </a:r>
            <a:endParaRPr/>
          </a:p>
          <a:p>
            <a:pPr indent="-342900" lvl="0" marL="457200" rtl="0" algn="l">
              <a:spcBef>
                <a:spcPts val="0"/>
              </a:spcBef>
              <a:spcAft>
                <a:spcPts val="0"/>
              </a:spcAft>
              <a:buSzPts val="1800"/>
              <a:buChar char="-"/>
            </a:pPr>
            <a:r>
              <a:rPr lang="en"/>
              <a:t>Increased use expected in the near future</a:t>
            </a:r>
            <a:endParaRPr/>
          </a:p>
          <a:p>
            <a:pPr indent="0" lvl="0" marL="457200" rtl="0" algn="l">
              <a:spcBef>
                <a:spcPts val="1200"/>
              </a:spcBef>
              <a:spcAft>
                <a:spcPts val="1200"/>
              </a:spcAft>
              <a:buNone/>
            </a:pPr>
            <a:r>
              <a:t/>
            </a:r>
            <a:endParaRPr/>
          </a:p>
        </p:txBody>
      </p:sp>
      <p:pic>
        <p:nvPicPr>
          <p:cNvPr id="81" name="Google Shape;81;p17"/>
          <p:cNvPicPr preferRelativeResize="0"/>
          <p:nvPr/>
        </p:nvPicPr>
        <p:blipFill>
          <a:blip r:embed="rId4">
            <a:alphaModFix/>
          </a:blip>
          <a:stretch>
            <a:fillRect/>
          </a:stretch>
        </p:blipFill>
        <p:spPr>
          <a:xfrm>
            <a:off x="7113250" y="2737788"/>
            <a:ext cx="1428750" cy="1428750"/>
          </a:xfrm>
          <a:prstGeom prst="rect">
            <a:avLst/>
          </a:prstGeom>
          <a:noFill/>
          <a:ln>
            <a:noFill/>
          </a:ln>
        </p:spPr>
      </p:pic>
      <p:pic>
        <p:nvPicPr>
          <p:cNvPr id="82" name="Google Shape;82;p17"/>
          <p:cNvPicPr preferRelativeResize="0"/>
          <p:nvPr/>
        </p:nvPicPr>
        <p:blipFill>
          <a:blip r:embed="rId5">
            <a:alphaModFix/>
          </a:blip>
          <a:stretch>
            <a:fillRect/>
          </a:stretch>
        </p:blipFill>
        <p:spPr>
          <a:xfrm>
            <a:off x="6571525" y="3669925"/>
            <a:ext cx="2365550" cy="1243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 and Implementation Visual</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excel pie chart shows the current clinical trials treatment strategies. Notice the high amount of OV and chemotherapy. The ability of virotherapy to work with other treatments is a large factor in this percentage.</a:t>
            </a:r>
            <a:endParaRPr/>
          </a:p>
        </p:txBody>
      </p:sp>
      <p:pic>
        <p:nvPicPr>
          <p:cNvPr id="89" name="Google Shape;89;p18" title="Chart"/>
          <p:cNvPicPr preferRelativeResize="0"/>
          <p:nvPr/>
        </p:nvPicPr>
        <p:blipFill>
          <a:blip r:embed="rId3">
            <a:alphaModFix/>
          </a:blip>
          <a:stretch>
            <a:fillRect/>
          </a:stretch>
        </p:blipFill>
        <p:spPr>
          <a:xfrm>
            <a:off x="2209605" y="2222000"/>
            <a:ext cx="4724799" cy="2921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Pros of Advancement</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Virotherapy doesn’t slow down or stop other treatments (ex. </a:t>
            </a:r>
            <a:r>
              <a:rPr lang="en" u="sng">
                <a:solidFill>
                  <a:schemeClr val="hlink"/>
                </a:solidFill>
                <a:hlinkClick r:id="rId3"/>
              </a:rPr>
              <a:t>chemotherapy</a:t>
            </a:r>
            <a:r>
              <a:rPr lang="en"/>
              <a:t>), allowing them all to work at the same time</a:t>
            </a:r>
            <a:endParaRPr/>
          </a:p>
          <a:p>
            <a:pPr indent="-342900" lvl="0" marL="457200" rtl="0" algn="l">
              <a:spcBef>
                <a:spcPts val="0"/>
              </a:spcBef>
              <a:spcAft>
                <a:spcPts val="0"/>
              </a:spcAft>
              <a:buSzPts val="1800"/>
              <a:buChar char="-"/>
            </a:pPr>
            <a:r>
              <a:rPr lang="en"/>
              <a:t>It directly affects the tumor cells, and doesn’t interact with healthy cells, keeping the patient as healthy as possible.</a:t>
            </a:r>
            <a:endParaRPr/>
          </a:p>
          <a:p>
            <a:pPr indent="-342900" lvl="0" marL="457200" rtl="0" algn="l">
              <a:spcBef>
                <a:spcPts val="0"/>
              </a:spcBef>
              <a:spcAft>
                <a:spcPts val="0"/>
              </a:spcAft>
              <a:buSzPts val="1800"/>
              <a:buChar char="-"/>
            </a:pPr>
            <a:r>
              <a:rPr lang="en"/>
              <a:t>Virotherapy has much less severe, if any, side effects compared to other cancer treatments.  </a:t>
            </a:r>
            <a:endParaRPr/>
          </a:p>
        </p:txBody>
      </p:sp>
      <p:pic>
        <p:nvPicPr>
          <p:cNvPr id="96" name="Google Shape;96;p19"/>
          <p:cNvPicPr preferRelativeResize="0"/>
          <p:nvPr/>
        </p:nvPicPr>
        <p:blipFill>
          <a:blip r:embed="rId4">
            <a:alphaModFix/>
          </a:blip>
          <a:stretch>
            <a:fillRect/>
          </a:stretch>
        </p:blipFill>
        <p:spPr>
          <a:xfrm>
            <a:off x="2946949" y="2945649"/>
            <a:ext cx="3973651" cy="2001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Downsides of Advancement</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Virotherapy purposefully causes illness to kickstart the immune system, but these </a:t>
            </a:r>
            <a:r>
              <a:rPr lang="en"/>
              <a:t>illnesses</a:t>
            </a:r>
            <a:r>
              <a:rPr lang="en"/>
              <a:t> may cause additional harm to the patient. </a:t>
            </a:r>
            <a:endParaRPr/>
          </a:p>
          <a:p>
            <a:pPr indent="-342900" lvl="0" marL="457200" rtl="0" algn="l">
              <a:spcBef>
                <a:spcPts val="0"/>
              </a:spcBef>
              <a:spcAft>
                <a:spcPts val="0"/>
              </a:spcAft>
              <a:buSzPts val="1800"/>
              <a:buChar char="-"/>
            </a:pPr>
            <a:r>
              <a:rPr lang="en"/>
              <a:t>Virotherapy only has a complete remission rate of 25%, which is much lower than chemotherapy, depending on the type of cancer. </a:t>
            </a:r>
            <a:endParaRPr/>
          </a:p>
          <a:p>
            <a:pPr indent="-342900" lvl="0" marL="457200" rtl="0" algn="l">
              <a:spcBef>
                <a:spcPts val="0"/>
              </a:spcBef>
              <a:spcAft>
                <a:spcPts val="0"/>
              </a:spcAft>
              <a:buSzPts val="1800"/>
              <a:buChar char="-"/>
            </a:pPr>
            <a:r>
              <a:rPr lang="en"/>
              <a:t>Most cancers are very difficult to reach, and because virotherapy is an injection this treatment won’t work for everyone. </a:t>
            </a:r>
            <a:endParaRPr/>
          </a:p>
          <a:p>
            <a:pPr indent="-342900" lvl="0" marL="457200" rtl="0" algn="l">
              <a:spcBef>
                <a:spcPts val="0"/>
              </a:spcBef>
              <a:spcAft>
                <a:spcPts val="0"/>
              </a:spcAft>
              <a:buSzPts val="1800"/>
              <a:buChar char="-"/>
            </a:pPr>
            <a:r>
              <a:rPr lang="en"/>
              <a:t>Virotherapy cannot work alone, and therefore must be used alongside other treatments such as chemo or radiation.</a:t>
            </a:r>
            <a:endParaRPr/>
          </a:p>
        </p:txBody>
      </p:sp>
      <p:pic>
        <p:nvPicPr>
          <p:cNvPr id="103" name="Google Shape;103;p20"/>
          <p:cNvPicPr preferRelativeResize="0"/>
          <p:nvPr/>
        </p:nvPicPr>
        <p:blipFill>
          <a:blip r:embed="rId3">
            <a:alphaModFix/>
          </a:blip>
          <a:stretch>
            <a:fillRect/>
          </a:stretch>
        </p:blipFill>
        <p:spPr>
          <a:xfrm>
            <a:off x="5338125" y="3612075"/>
            <a:ext cx="2349776" cy="1342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Virotherapy is when a cancer patient is injected with a low-risk virus. The injection is directly at the cancer site, and it kickstarts the immune system and helps it recognize that there is cancer there. It positively doesn’t affect healthy cells, but it has to be used with other treatments, which do affect them. </a:t>
            </a:r>
            <a:endParaRPr/>
          </a:p>
          <a:p>
            <a:pPr indent="-342900" lvl="0" marL="457200" rtl="0" algn="l">
              <a:spcBef>
                <a:spcPts val="0"/>
              </a:spcBef>
              <a:spcAft>
                <a:spcPts val="0"/>
              </a:spcAft>
              <a:buSzPts val="1800"/>
              <a:buChar char="-"/>
            </a:pPr>
            <a:r>
              <a:rPr lang="en"/>
              <a:t>It was first discovered in the early 19th century, but only started gaining more traction in the late 1900s/early 2000s. </a:t>
            </a:r>
            <a:endParaRPr/>
          </a:p>
        </p:txBody>
      </p:sp>
      <p:pic>
        <p:nvPicPr>
          <p:cNvPr id="110" name="Google Shape;110;p21"/>
          <p:cNvPicPr preferRelativeResize="0"/>
          <p:nvPr/>
        </p:nvPicPr>
        <p:blipFill>
          <a:blip r:embed="rId3">
            <a:alphaModFix/>
          </a:blip>
          <a:stretch>
            <a:fillRect/>
          </a:stretch>
        </p:blipFill>
        <p:spPr>
          <a:xfrm>
            <a:off x="5116275" y="2885525"/>
            <a:ext cx="3486150" cy="2095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Opinion on Advancement</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Due to the low risk and high reward properties of virotherapy, I am for the advancement of this medical technology and so are many major medical companies and </a:t>
            </a:r>
            <a:r>
              <a:rPr lang="en"/>
              <a:t>committees</a:t>
            </a:r>
            <a:r>
              <a:rPr lang="en"/>
              <a:t>. Virotherapy research and </a:t>
            </a:r>
            <a:r>
              <a:rPr lang="en"/>
              <a:t>implementation</a:t>
            </a:r>
            <a:r>
              <a:rPr lang="en"/>
              <a:t> is being funded by major companies like Johnson and Johnson and is approved in many countries throughout Europe. WIth the clinical trials and research to back virotherapy, I believe that the continuous advancement of this cancer treatment could in the future save lives globally.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