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A866C-3412-4B3E-A081-2CE51D437AED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5171-2333-4E94-B298-C2FE768F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6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0160"/>
            <a:ext cx="8595360" cy="48463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4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>
                <a:lumMod val="85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8229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D161-A456-460D-8D92-782BD2C0DBBB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F431-5C8C-455A-9F25-EC7CE07A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nvestmentpropertycentral.org/the-evolution-of-a-property-management-company/" TargetMode="External"/><Relationship Id="rId2" Type="http://schemas.openxmlformats.org/officeDocument/2006/relationships/hyperlink" Target="http://tamino.wordpress.com/2010/03/11/not-a-random-wal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kcd.com/534/" TargetMode="External"/><Relationship Id="rId5" Type="http://schemas.openxmlformats.org/officeDocument/2006/relationships/hyperlink" Target="http://nebezial.deviantart.com/art/teenage-mutant-ninja-turtles-121465691" TargetMode="External"/><Relationship Id="rId4" Type="http://schemas.openxmlformats.org/officeDocument/2006/relationships/hyperlink" Target="http://www.genetic-programming.com/gpflowchar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Predicting Stock Prices with Genetic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 365</a:t>
            </a:r>
          </a:p>
          <a:p>
            <a:r>
              <a:rPr lang="en-US" dirty="0" smtClean="0"/>
              <a:t>Spring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Rinse and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0160"/>
            <a:ext cx="3430172" cy="483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rest is just iterating the process for a set number of generations or until an individual arises that satisfies the desired parameters.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280160"/>
            <a:ext cx="47625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is done with historical data (1960s-70s) on different companies with differing input data.</a:t>
            </a:r>
          </a:p>
          <a:p>
            <a:pPr marL="400050" lvl="1" indent="0">
              <a:buNone/>
            </a:pPr>
            <a:r>
              <a:rPr lang="en-US" dirty="0" smtClean="0"/>
              <a:t>As the program learns and the overall fitness of the population increases, the algorithm should converge on a solution.</a:t>
            </a:r>
          </a:p>
          <a:p>
            <a:pPr marL="400050" lvl="1" indent="0">
              <a:buNone/>
            </a:pPr>
            <a:r>
              <a:rPr lang="en-US" dirty="0" smtClean="0"/>
              <a:t>Once the initial parameters are optimized the algorithm will be trained and tested on data sets of progressively longer time periods and various prediction dates.</a:t>
            </a:r>
          </a:p>
        </p:txBody>
      </p:sp>
    </p:spTree>
    <p:extLst>
      <p:ext uri="{BB962C8B-B14F-4D97-AF65-F5344CB8AC3E}">
        <p14:creationId xmlns:p14="http://schemas.microsoft.com/office/powerpoint/2010/main" val="27564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0160"/>
            <a:ext cx="7156994" cy="48463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Kernel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The basic set of functions for implementing a genetic algorithm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About 80% 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problem-specific implementation: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About 10% done, but luckily there’s not much to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data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Mostly in Excel</a:t>
            </a:r>
          </a:p>
        </p:txBody>
      </p:sp>
      <p:pic>
        <p:nvPicPr>
          <p:cNvPr id="6147" name="Picture 3" descr="C:\Users\Eric\Dropbox\Senior Year 2\CMPU 365\Final Project\Presentation\Pictures\kernel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733" y="333829"/>
            <a:ext cx="1488609" cy="63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 the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 Excel macro or a batch script to pull data from yahoo finance and format it properly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runs with simple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Optimize initial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246" y="1418492"/>
            <a:ext cx="46775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FIN</a:t>
            </a:r>
            <a:endParaRPr lang="en-US" sz="6600" dirty="0"/>
          </a:p>
        </p:txBody>
      </p:sp>
      <p:pic>
        <p:nvPicPr>
          <p:cNvPr id="5122" name="Picture 2" descr="Genetic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71" y="2889903"/>
            <a:ext cx="5649058" cy="23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Random walk graph: </a:t>
            </a:r>
            <a:r>
              <a:rPr lang="en-US" sz="2000" dirty="0" err="1" smtClean="0"/>
              <a:t>Rabett</a:t>
            </a:r>
            <a:r>
              <a:rPr lang="en-US" sz="2000" dirty="0" smtClean="0"/>
              <a:t>, </a:t>
            </a:r>
            <a:r>
              <a:rPr lang="en-US" sz="2000" i="1" dirty="0" smtClean="0"/>
              <a:t>Open Mind</a:t>
            </a:r>
            <a:r>
              <a:rPr lang="en-US" sz="2000" dirty="0"/>
              <a:t> </a:t>
            </a:r>
            <a:r>
              <a:rPr lang="en-US" sz="2000" dirty="0" smtClean="0"/>
              <a:t>Blog </a:t>
            </a:r>
            <a:r>
              <a:rPr lang="en-US" sz="2000" dirty="0">
                <a:hlinkClick r:id="rId2"/>
              </a:rPr>
              <a:t>http://tamino.wordpress.com/2010/03/11/not-a-random-walk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Evolution: </a:t>
            </a:r>
            <a:r>
              <a:rPr lang="en-US" sz="2000" dirty="0">
                <a:hlinkClick r:id="rId3"/>
              </a:rPr>
              <a:t>http://investmentpropertycentral.org/the-evolution-of-a-property-management-company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Flow Chart:  </a:t>
            </a:r>
            <a:r>
              <a:rPr lang="en-US" sz="2000" dirty="0" err="1" smtClean="0"/>
              <a:t>Koza</a:t>
            </a:r>
            <a:r>
              <a:rPr lang="en-US" sz="2000" dirty="0" smtClean="0"/>
              <a:t>, </a:t>
            </a:r>
            <a:r>
              <a:rPr lang="en-US" sz="2000" dirty="0">
                <a:hlinkClick r:id="rId4"/>
              </a:rPr>
              <a:t>http://www.genetic-programming.com/gpflowchart.html</a:t>
            </a:r>
            <a:endParaRPr lang="en-US" sz="20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Ninja Turtles: </a:t>
            </a:r>
            <a:r>
              <a:rPr lang="en-US" sz="2000" dirty="0">
                <a:hlinkClick r:id="rId5"/>
              </a:rPr>
              <a:t>http://nebezial.deviantart.com/art/teenage-mutant-ninja-turtles-121465691</a:t>
            </a:r>
            <a:endParaRPr lang="en-US" sz="2000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Jokes: </a:t>
            </a:r>
            <a:r>
              <a:rPr lang="en-US" sz="2000" dirty="0">
                <a:hlinkClick r:id="rId6"/>
              </a:rPr>
              <a:t>http://xkcd.com/534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134794"/>
            <a:ext cx="8503920" cy="1345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Create a program that will give a reasonably accurate prediction of the closing price of a given stock tomorrow using information available now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2625969"/>
            <a:ext cx="4023360" cy="3416320"/>
          </a:xfrm>
          <a:prstGeom prst="rect">
            <a:avLst/>
          </a:prstGeom>
          <a:noFill/>
        </p:spPr>
        <p:txBody>
          <a:bodyPr wrap="square" lIns="0" rIns="45720" rtlCol="0">
            <a:spAutoFit/>
          </a:bodyPr>
          <a:lstStyle/>
          <a:p>
            <a:r>
              <a:rPr lang="en-US" b="1" dirty="0" smtClean="0"/>
              <a:t>Why is this such a difficult </a:t>
            </a:r>
            <a:r>
              <a:rPr lang="en-US" b="1" dirty="0" smtClean="0"/>
              <a:t>problem?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According to the prevailing theories stock prices are inherently random and impossible to predict.</a:t>
            </a:r>
          </a:p>
          <a:p>
            <a:pPr lvl="1"/>
            <a:endParaRPr lang="en-US" dirty="0"/>
          </a:p>
          <a:p>
            <a:r>
              <a:rPr lang="en-US" b="1" dirty="0" smtClean="0"/>
              <a:t>What makes you think you’ve got a </a:t>
            </a:r>
            <a:r>
              <a:rPr lang="en-US" b="1" dirty="0" smtClean="0"/>
              <a:t>chance?</a:t>
            </a:r>
            <a:endParaRPr lang="en-US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Genetic </a:t>
            </a:r>
            <a:r>
              <a:rPr lang="en-US" dirty="0" smtClean="0"/>
              <a:t>programs are inherently flexible and if some nonlinear predictive relation exists this is one of the best ways to find it.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37" y="2625967"/>
            <a:ext cx="3977363" cy="25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002447"/>
            <a:ext cx="8503920" cy="461665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400" dirty="0" smtClean="0"/>
              <a:t>Random Walks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1" y="2633533"/>
            <a:ext cx="4023360" cy="2031325"/>
          </a:xfrm>
          <a:prstGeom prst="rect">
            <a:avLst/>
          </a:prstGeom>
          <a:noFill/>
        </p:spPr>
        <p:txBody>
          <a:bodyPr wrap="square" lIns="0" rIns="45720" rtlCol="0">
            <a:spAutoFit/>
          </a:bodyPr>
          <a:lstStyle/>
          <a:p>
            <a:r>
              <a:rPr lang="en-US" dirty="0" smtClean="0"/>
              <a:t>The efficient market hypothesis: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All available information has already been priced into the market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other words, you’re screwed and financial analysts have the same success rate as a monkey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80" y="2368002"/>
            <a:ext cx="3522785" cy="2296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" y="4821269"/>
                <a:ext cx="7771679" cy="1730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walk randomly:</a:t>
                </a:r>
              </a:p>
              <a:p>
                <a:pPr lvl="1"/>
                <a:r>
                  <a:rPr lang="en-US" dirty="0" smtClean="0"/>
                  <a:t>A random walk can easily be modeled as a cumulative sum of random terms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are Gaussian white noise values.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821269"/>
                <a:ext cx="7771679" cy="1730025"/>
              </a:xfrm>
              <a:prstGeom prst="rect">
                <a:avLst/>
              </a:prstGeom>
              <a:blipFill rotWithShape="1">
                <a:blip r:embed="rId3"/>
                <a:stretch>
                  <a:fillRect l="-706" t="-1761" b="-4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041" y="1596460"/>
                <a:ext cx="83353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random walk is analogous to the path a freshman takes from Main to </a:t>
                </a:r>
                <a:r>
                  <a:rPr lang="en-US" dirty="0" err="1" smtClean="0"/>
                  <a:t>Ballintine</a:t>
                </a:r>
                <a:r>
                  <a:rPr lang="en-US" dirty="0" smtClean="0"/>
                  <a:t> Field</a:t>
                </a:r>
              </a:p>
              <a:p>
                <a:r>
                  <a:rPr lang="en-US" dirty="0" smtClean="0"/>
                  <a:t>on Founder’s Day.  We want to know the probability at time,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, that the freshman is a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from Main.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596460"/>
                <a:ext cx="8335324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58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0160"/>
            <a:ext cx="4405964" cy="48559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What is a Genetic Algorithm?</a:t>
            </a:r>
          </a:p>
          <a:p>
            <a:r>
              <a:rPr lang="en-US" sz="2400" dirty="0" smtClean="0"/>
              <a:t>An algorithm for search and optimization, based on the principles of Darwinian evolution</a:t>
            </a:r>
          </a:p>
          <a:p>
            <a:pPr lvl="1"/>
            <a:r>
              <a:rPr lang="en-US" sz="2000" dirty="0" smtClean="0"/>
              <a:t>Create a group of </a:t>
            </a:r>
            <a:r>
              <a:rPr lang="en-US" sz="2000" i="1" dirty="0" smtClean="0"/>
              <a:t>M </a:t>
            </a:r>
            <a:r>
              <a:rPr lang="en-US" sz="2000" dirty="0" smtClean="0"/>
              <a:t>INDIVIDUALS, call that group a generation, </a:t>
            </a:r>
            <a:r>
              <a:rPr lang="en-US" sz="2000" i="1" dirty="0" err="1" smtClean="0"/>
              <a:t>G</a:t>
            </a:r>
            <a:r>
              <a:rPr lang="en-US" sz="2000" i="1" baseline="-25000" dirty="0" err="1" smtClean="0"/>
              <a:t>i</a:t>
            </a:r>
            <a:endParaRPr lang="en-US" sz="2000" dirty="0" smtClean="0"/>
          </a:p>
          <a:p>
            <a:pPr lvl="2"/>
            <a:r>
              <a:rPr lang="en-US" sz="1800" dirty="0" smtClean="0"/>
              <a:t>Each individual represents a possible solution to the problem</a:t>
            </a:r>
          </a:p>
          <a:p>
            <a:pPr lvl="1"/>
            <a:r>
              <a:rPr lang="en-US" sz="2000" dirty="0" smtClean="0"/>
              <a:t>Now take the best individuals from that generation and combine them to create a new generation of individuals with desirable traits from the previous generation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8487" y="1282505"/>
            <a:ext cx="3578314" cy="32932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;;;========================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;;;  INDIVIDUAL-STRUCT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;;;========================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defstruct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individual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program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(raw-fitness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(standardized-fitness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(adjusted-fitness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(normalized-fitness 0))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104" y="1359876"/>
            <a:ext cx="83186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Genetic Programming vs. Genetic Algorithms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 classic Genetic </a:t>
            </a:r>
            <a:r>
              <a:rPr lang="en-US" sz="2400" i="1" dirty="0" smtClean="0"/>
              <a:t>Algorithms</a:t>
            </a:r>
            <a:r>
              <a:rPr lang="en-US" sz="2400" dirty="0" smtClean="0"/>
              <a:t> the individuals are represented by fixed-length bit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I’m using variable-length function (trees) instead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As it turns out, this is really easy to do in LISP because a function can be composed as a list and easily evaluated with EVAL</a:t>
            </a:r>
          </a:p>
        </p:txBody>
      </p:sp>
    </p:spTree>
    <p:extLst>
      <p:ext uri="{BB962C8B-B14F-4D97-AF65-F5344CB8AC3E}">
        <p14:creationId xmlns:p14="http://schemas.microsoft.com/office/powerpoint/2010/main" val="22115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Individual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" y="1280158"/>
            <a:ext cx="4386890" cy="5209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 set</a:t>
            </a:r>
          </a:p>
          <a:p>
            <a:pPr lvl="1"/>
            <a:r>
              <a:rPr lang="en-US" dirty="0" smtClean="0"/>
              <a:t>The set of functions available</a:t>
            </a:r>
          </a:p>
          <a:p>
            <a:pPr lvl="2"/>
            <a:r>
              <a:rPr lang="en-US" dirty="0" smtClean="0"/>
              <a:t>E.g. { +, -, *, /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Terminal Set</a:t>
            </a:r>
          </a:p>
          <a:p>
            <a:pPr lvl="1"/>
            <a:r>
              <a:rPr lang="en-US" dirty="0" smtClean="0"/>
              <a:t>Set of terminals available</a:t>
            </a:r>
          </a:p>
          <a:p>
            <a:pPr lvl="2"/>
            <a:r>
              <a:rPr lang="en-US" dirty="0" smtClean="0"/>
              <a:t>Open, high, low, close price from yesterday,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90" y="1418493"/>
            <a:ext cx="2985615" cy="212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50" y="4255477"/>
            <a:ext cx="2972155" cy="214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2750" y="984738"/>
            <a:ext cx="297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2750" y="3856892"/>
            <a:ext cx="297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The fitness of an individual is how close the individual’s evaluated function is to the expected solution</a:t>
                </a:r>
              </a:p>
              <a:p>
                <a:pPr lvl="1"/>
                <a:r>
                  <a:rPr lang="en-US" sz="2400" dirty="0" smtClean="0"/>
                  <a:t>The “raw” fitness is really just the error, how far the calculated value is from the expected value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raw-fitness = (abs (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eval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(individual-program individual)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en-US" sz="2400" dirty="0" smtClean="0">
                    <a:cs typeface="Courier New" pitchFamily="49" charset="0"/>
                  </a:rPr>
                  <a:t>In order to facilitate selecting individuals probabilistically it’s easier to use the normalized fitness: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" sz="2000"/>
                        <m:t>𝑛</m:t>
                      </m:r>
                      <m:d>
                        <m:dPr>
                          <m:ctrlPr>
                            <a:rPr lang="" sz="2000" i="1"/>
                          </m:ctrlPr>
                        </m:dPr>
                        <m:e>
                          <m:r>
                            <a:rPr lang="" sz="2000"/>
                            <m:t>𝑖</m:t>
                          </m:r>
                        </m:e>
                      </m:d>
                      <m:r>
                        <a:rPr lang="" sz="2000"/>
                        <m:t>=</m:t>
                      </m:r>
                      <m:r>
                        <a:rPr lang="" sz="2000" i="1"/>
                        <m:t> </m:t>
                      </m:r>
                      <m:f>
                        <m:fPr>
                          <m:ctrlPr>
                            <a:rPr lang="" sz="2000" i="1"/>
                          </m:ctrlPr>
                        </m:fPr>
                        <m:num>
                          <m:d>
                            <m:dPr>
                              <m:ctrlPr>
                                <a:rPr lang="" sz="20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" sz="2000" i="1"/>
                                  </m:ctrlPr>
                                </m:fPr>
                                <m:num>
                                  <m:r>
                                    <a:rPr lang="" sz="2000"/>
                                    <m:t>1</m:t>
                                  </m:r>
                                </m:num>
                                <m:den>
                                  <m:r>
                                    <a:rPr lang="" sz="2000"/>
                                    <m:t>1+</m:t>
                                  </m:r>
                                  <m:r>
                                    <a:rPr lang="" sz="2000"/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" sz="2000" i="1"/>
                                      </m:ctrlPr>
                                    </m:dPr>
                                    <m:e>
                                      <m:r>
                                        <a:rPr lang="" sz="2000"/>
                                        <m:t>𝑖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" sz="2000" i="1"/>
                              </m:ctrlPr>
                            </m:naryPr>
                            <m:sub>
                              <m:r>
                                <a:rPr lang="" sz="2000"/>
                                <m:t>𝑘</m:t>
                              </m:r>
                              <m:r>
                                <a:rPr lang="" sz="2000"/>
                                <m:t>=1</m:t>
                              </m:r>
                            </m:sub>
                            <m:sup>
                              <m:r>
                                <a:rPr lang="" sz="2000"/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" sz="20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" sz="2000" i="1"/>
                                      </m:ctrlPr>
                                    </m:fPr>
                                    <m:num>
                                      <m:r>
                                        <a:rPr lang="" sz="2000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" sz="2000"/>
                                        <m:t>1+</m:t>
                                      </m:r>
                                      <m:r>
                                        <a:rPr lang="" sz="2000"/>
                                        <m:t>𝑓</m:t>
                                      </m:r>
                                      <m:r>
                                        <a:rPr lang="" sz="2000"/>
                                        <m:t>(</m:t>
                                      </m:r>
                                      <m:r>
                                        <a:rPr lang="" sz="2000"/>
                                        <m:t>𝑘</m:t>
                                      </m:r>
                                      <m:r>
                                        <a:rPr lang="" sz="2000"/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 smtClean="0"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7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“Breeding”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0160"/>
            <a:ext cx="8595360" cy="10761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options for creating new individuals from the current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277" y="2942119"/>
            <a:ext cx="272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Darwinian Reproduction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6333" y="2942119"/>
            <a:ext cx="267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Mutation</a:t>
            </a:r>
            <a:endParaRPr lang="en-US" dirty="0"/>
          </a:p>
        </p:txBody>
      </p:sp>
      <p:pic>
        <p:nvPicPr>
          <p:cNvPr id="2050" name="Picture 2" descr="Property Management Evolution, Property Management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76" y="3452812"/>
            <a:ext cx="2857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40" y="3452812"/>
            <a:ext cx="2990080" cy="201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43955"/>
            <a:ext cx="3137095" cy="39396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node from each parent tree (function) is selected as a crossover point.  The crossover point is the root of a new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and the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are swapped.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allows for great variation in potential trees as they can grow bigger and smaller depending on the crossover point selected.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12" y="2459695"/>
            <a:ext cx="2357445" cy="180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43" y="2458927"/>
            <a:ext cx="2505625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42" y="4664232"/>
            <a:ext cx="2505625" cy="175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71" y="4670870"/>
            <a:ext cx="2330326" cy="175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" y="1097280"/>
            <a:ext cx="8726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Genetic Programming Darwinian Reproduction is called </a:t>
            </a:r>
            <a:r>
              <a:rPr lang="en-US" sz="3200" dirty="0" smtClean="0"/>
              <a:t>Crossover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08582" y="2007812"/>
            <a:ext cx="45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8582" y="4301538"/>
            <a:ext cx="45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7607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792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Stock Prices with Genetic Programming</vt:lpstr>
      <vt:lpstr>The Problem</vt:lpstr>
      <vt:lpstr>The Problem</vt:lpstr>
      <vt:lpstr>Approach and Implementation</vt:lpstr>
      <vt:lpstr>Approach and Implementation</vt:lpstr>
      <vt:lpstr>Generating Individual Functions</vt:lpstr>
      <vt:lpstr>Fitness</vt:lpstr>
      <vt:lpstr>“Breeding”</vt:lpstr>
      <vt:lpstr>Crossover</vt:lpstr>
      <vt:lpstr>Rinse and Repeat</vt:lpstr>
      <vt:lpstr>Testing</vt:lpstr>
      <vt:lpstr>Status</vt:lpstr>
      <vt:lpstr>Plans</vt:lpstr>
      <vt:lpstr>PowerPoint Presentation</vt:lpstr>
      <vt:lpstr>Photo Credits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 with Genetic Programming</dc:title>
  <dc:creator>Eric Lind</dc:creator>
  <cp:lastModifiedBy>Eric Lind</cp:lastModifiedBy>
  <cp:revision>39</cp:revision>
  <dcterms:created xsi:type="dcterms:W3CDTF">2013-05-06T05:38:50Z</dcterms:created>
  <dcterms:modified xsi:type="dcterms:W3CDTF">2013-05-06T18:34:26Z</dcterms:modified>
</cp:coreProperties>
</file>