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E5AE-3680-46F5-9ED2-442C51BFF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FE6E1-E9AD-40B7-BBE9-18FB57AD1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835B-C833-4D5B-9076-2D20A43C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E42-3BF1-4958-BB68-287FF5E9524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70495-397A-4237-99F4-1BB6BDF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C444-4750-4BD4-9E37-82837A6D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BD4E-1D0C-4F04-826C-A55BABC0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45AC-A92D-4A17-B791-924ABF62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DF42E-86C0-4993-A512-53EAD1666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095F-91A1-49B2-8336-4AF6755E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E42-3BF1-4958-BB68-287FF5E9524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B7F4-BBE3-4C1D-831A-4EB985BC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1F3F-5810-4CB8-A633-C58B7D16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BD4E-1D0C-4F04-826C-A55BABC0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A779C-8F76-47AA-9FB2-E066E2B1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7BFAF-A6B3-426A-BA1D-00BF1D22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644FD-E06C-4DCF-9B7E-19A09245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E42-3BF1-4958-BB68-287FF5E9524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A17D4-C11B-49A5-B155-86F817A2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B7C7-D301-4332-870B-5A6C5F88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BD4E-1D0C-4F04-826C-A55BABC0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D35-FE82-46D4-AF2F-C19E2C13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F0E3-2D57-4B6E-B098-57D1CA45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9EA9-110A-48BB-A6C9-58107F5B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E42-3BF1-4958-BB68-287FF5E9524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0FDE0-5B9F-42EE-A2CD-96D6718D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A7B94-834D-4845-9D7E-B665763D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BD4E-1D0C-4F04-826C-A55BABC0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1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0B8D-0B3A-4496-BE25-F0CD7962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4F37D-EF4C-497D-8BFF-52C9F8F5F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76A1-7A3D-4427-9822-26CFD102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E42-3BF1-4958-BB68-287FF5E9524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065B-EA36-46A4-9836-E163C29C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78B14-C69B-49DD-BC73-622AB40F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BD4E-1D0C-4F04-826C-A55BABC0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78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04FF-C220-4E80-977A-3F3AFB16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FCF9-D879-4499-B1C4-2CCE93AED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BE845-C819-439D-A95E-1FED8A5B5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DAB00-495B-41BD-84DD-0E145399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E42-3BF1-4958-BB68-287FF5E9524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83C49-3289-4DC7-B7DE-29E6FED0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D6277-20CD-415A-A3F6-BEC50993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BD4E-1D0C-4F04-826C-A55BABC0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3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213A-9AF0-4ED4-8638-310A189F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2E9EF-9142-480F-A625-FC55BAB5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B4A90-28B8-4979-8786-80029E571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1BFFF-95C1-428F-8E3C-B00F1F94D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6A9A8-9A08-427B-A182-5F65E6D24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BD395-7594-4065-A23F-C6685C9F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E42-3BF1-4958-BB68-287FF5E9524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07F70-CEBF-4A2D-8EDD-01B925C3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E32A9-6AED-40AB-94CF-65355596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BD4E-1D0C-4F04-826C-A55BABC0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8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297E-D469-4E87-A18C-4A35D009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8DB54-5917-45B6-9C51-134FCA86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E42-3BF1-4958-BB68-287FF5E9524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DA39-3BD3-4C94-AAF4-8DA67F41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EB45-F4DC-4E0C-8CE6-B0AF9901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BD4E-1D0C-4F04-826C-A55BABC0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6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47CCA-B602-410F-BBEE-63ACDE5D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E42-3BF1-4958-BB68-287FF5E9524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BC5E0-8CC0-487E-A0B8-543B9A5E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BE7D9-3BAC-43FD-8702-89FC4CD4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BD4E-1D0C-4F04-826C-A55BABC0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6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9E76-374D-437D-A1B2-8DBD5093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5314-2903-4D64-AAC9-7E284C68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970CA-14C8-4D2B-BBE5-69FF7590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5350-029E-4945-9947-5D0A33DE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E42-3BF1-4958-BB68-287FF5E9524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02791-A8D3-41FE-833B-D5135E6D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17367-0B8B-488C-BCA3-F16352A9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BD4E-1D0C-4F04-826C-A55BABC0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5334-22B4-4678-A553-B6CA4C85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E6851-4B9C-416A-8B71-85B3B019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8E4FF-01B5-4BD1-AE58-1F1C6CF74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DCFD-96CF-4DEF-947F-978DB1FF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E42-3BF1-4958-BB68-287FF5E9524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00C1F-63A5-4A7D-B541-4B4FFA73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2DD1C-3A11-48E3-9403-41BCDE62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BD4E-1D0C-4F04-826C-A55BABC0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1F73F-FA2E-4439-B69C-4B87C817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DCE90-5C3F-48D1-8FCD-96756E6E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0B1F-9BA6-4244-BD5E-C45B74AD0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8E42-3BF1-4958-BB68-287FF5E9524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0A155-6BD5-4415-93A0-4A02B894E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8D702-3A14-4E7F-9FAE-987CF0E57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BD4E-1D0C-4F04-826C-A55BABC0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2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BA17-7304-431B-BAAC-E27209AB6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9870"/>
            <a:ext cx="9144000" cy="1109609"/>
          </a:xfrm>
        </p:spPr>
        <p:txBody>
          <a:bodyPr/>
          <a:lstStyle/>
          <a:p>
            <a:r>
              <a:rPr lang="en-IN" b="1" i="1" dirty="0">
                <a:solidFill>
                  <a:srgbClr val="FF0000"/>
                </a:solidFill>
              </a:rPr>
              <a:t>What are java Annotations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6E359-19B9-4C38-A147-CEB4BA7F9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5928"/>
            <a:ext cx="9144000" cy="3161872"/>
          </a:xfrm>
        </p:spPr>
        <p:txBody>
          <a:bodyPr/>
          <a:lstStyle/>
          <a:p>
            <a:r>
              <a:rPr lang="en-I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Java annotations are used to provide meta data for your Java code.</a:t>
            </a:r>
          </a:p>
          <a:p>
            <a:r>
              <a:rPr lang="en-IN" sz="28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2.Being meta data(information), Java annotations do not directly affect the execution of your code</a:t>
            </a:r>
            <a:endParaRPr lang="en-I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2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1A6E-E6BF-4870-8742-22B44332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3338"/>
          </a:xfrm>
        </p:spPr>
        <p:txBody>
          <a:bodyPr/>
          <a:lstStyle/>
          <a:p>
            <a:r>
              <a:rPr lang="en-IN" b="1" i="1" dirty="0">
                <a:solidFill>
                  <a:srgbClr val="7030A0"/>
                </a:solidFill>
              </a:rPr>
              <a:t>What is java Annotations used for?</a:t>
            </a:r>
            <a:br>
              <a:rPr lang="en-IN" b="1" i="1" dirty="0">
                <a:solidFill>
                  <a:srgbClr val="7030A0"/>
                </a:solidFill>
              </a:rPr>
            </a:br>
            <a:r>
              <a:rPr lang="en-IN" b="1" i="1" dirty="0">
                <a:solidFill>
                  <a:srgbClr val="7030A0"/>
                </a:solidFill>
              </a:rPr>
              <a:t>Why do we use Annotations ?</a:t>
            </a:r>
          </a:p>
        </p:txBody>
      </p:sp>
    </p:spTree>
    <p:extLst>
      <p:ext uri="{BB962C8B-B14F-4D97-AF65-F5344CB8AC3E}">
        <p14:creationId xmlns:p14="http://schemas.microsoft.com/office/powerpoint/2010/main" val="213212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7C5-5E01-46AB-84CD-0011D9C4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8951"/>
          </a:xfrm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rgbClr val="FF0000"/>
                </a:solidFill>
              </a:rPr>
              <a:t>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83416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8805-D17D-475D-8396-2E2CA012B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611"/>
            <a:ext cx="9144000" cy="986319"/>
          </a:xfrm>
        </p:spPr>
        <p:txBody>
          <a:bodyPr/>
          <a:lstStyle/>
          <a:p>
            <a:r>
              <a:rPr lang="en-IN" b="1" i="1" dirty="0">
                <a:solidFill>
                  <a:srgbClr val="FF0000"/>
                </a:solidFill>
              </a:rPr>
              <a:t>Purpose of Annotations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545A9-06A9-4465-A3ED-9F2D951D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9622"/>
            <a:ext cx="9144000" cy="339817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Compiler instructions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Build-time instructions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Runtime instructions</a:t>
            </a:r>
          </a:p>
          <a:p>
            <a:endParaRPr lang="en-IN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0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53BC-25EF-45DE-A6CD-5253F2FE6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6175"/>
            <a:ext cx="9144000" cy="1181528"/>
          </a:xfrm>
        </p:spPr>
        <p:txBody>
          <a:bodyPr/>
          <a:lstStyle/>
          <a:p>
            <a:r>
              <a:rPr lang="en-IN" b="1" i="1" dirty="0">
                <a:solidFill>
                  <a:srgbClr val="FF0000"/>
                </a:solidFill>
              </a:rPr>
              <a:t>Build-In Annotations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32E52-CC24-47AF-AB1C-1EE22E5AF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8813"/>
            <a:ext cx="9144000" cy="267898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B050"/>
                </a:solidFill>
                <a:effectLst/>
                <a:latin typeface="inter-regular"/>
              </a:rPr>
              <a:t>@Override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B050"/>
                </a:solidFill>
                <a:effectLst/>
                <a:latin typeface="inter-regular"/>
              </a:rPr>
              <a:t>@SuppressWarnings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B050"/>
                </a:solidFill>
                <a:effectLst/>
                <a:latin typeface="inter-regular"/>
              </a:rPr>
              <a:t>@Deprecated</a:t>
            </a:r>
          </a:p>
          <a:p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5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C6D6-35A8-4CF8-99B6-11B7BD1FA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3708"/>
            <a:ext cx="9144000" cy="2445249"/>
          </a:xfrm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FF0000"/>
                </a:solidFill>
                <a:effectLst/>
                <a:latin typeface="erdana"/>
              </a:rPr>
              <a:t>@Override</a:t>
            </a:r>
            <a:br>
              <a:rPr lang="en-IN" sz="4000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86930-8268-4968-9ABC-BEF7EB6E5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00B050"/>
                </a:solidFill>
                <a:effectLst/>
                <a:latin typeface="inter-regular"/>
              </a:rPr>
              <a:t>@Override annotation assures that the subclass method is overriding the parent class method. If it is not so, compile time error occurs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8505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9B20-2E56-4F65-AA4E-BD74A2106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erdana"/>
              </a:rPr>
              <a:t>@SuppressWarnings</a:t>
            </a:r>
            <a:br>
              <a:rPr lang="en-IN" b="0" i="0" dirty="0">
                <a:solidFill>
                  <a:srgbClr val="FF0000"/>
                </a:solidFill>
                <a:effectLst/>
                <a:latin typeface="erdana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88647-6960-4FF8-9BE8-423AD96FE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00B050"/>
                </a:solidFill>
                <a:effectLst/>
                <a:latin typeface="inter-regular"/>
              </a:rPr>
              <a:t>@SuppressWarnings annotation: is used to suppress warnings issued by the compiler.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63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5237-9912-48B1-88DF-85E4F6B77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erdana"/>
              </a:rPr>
              <a:t>@Deprecated</a:t>
            </a:r>
            <a:br>
              <a:rPr lang="en-IN" b="0" i="0" dirty="0">
                <a:solidFill>
                  <a:srgbClr val="FF0000"/>
                </a:solidFill>
                <a:effectLst/>
                <a:latin typeface="erdana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8D983-92D2-4D9D-B83D-F951FCB8F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00B050"/>
                </a:solidFill>
                <a:effectLst/>
                <a:latin typeface="inter-regular"/>
              </a:rPr>
              <a:t>@Deprecated </a:t>
            </a:r>
            <a:r>
              <a:rPr lang="en-IN" sz="2800" b="0" i="0" dirty="0" err="1">
                <a:solidFill>
                  <a:srgbClr val="00B050"/>
                </a:solidFill>
                <a:effectLst/>
                <a:latin typeface="inter-regular"/>
              </a:rPr>
              <a:t>annoation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inter-regular"/>
              </a:rPr>
              <a:t> marks that this method is deprecated so compiler prints warning.</a:t>
            </a:r>
            <a:endParaRPr lang="en-I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1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CD2A-4BFD-46A6-9A55-F4DAC747E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erdana"/>
              </a:rPr>
              <a:t>Java Custom Annotations</a:t>
            </a:r>
            <a:br>
              <a:rPr lang="en-IN" b="0" i="0" dirty="0">
                <a:solidFill>
                  <a:srgbClr val="FF0000"/>
                </a:solidFill>
                <a:effectLst/>
                <a:latin typeface="erdana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DF546-1743-4016-A2EB-B86CB6850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800" b="1" i="0" dirty="0">
                <a:solidFill>
                  <a:srgbClr val="00B050"/>
                </a:solidFill>
                <a:effectLst/>
                <a:latin typeface="inter-bold"/>
              </a:rPr>
              <a:t>Java Custom annotations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inter-regular"/>
              </a:rPr>
              <a:t> or Java User-defined annotations are easy to create and use. The </a:t>
            </a:r>
            <a:r>
              <a:rPr lang="en-IN" sz="2800" b="0" i="1" dirty="0">
                <a:solidFill>
                  <a:srgbClr val="00B050"/>
                </a:solidFill>
                <a:effectLst/>
                <a:latin typeface="inter-regular"/>
              </a:rPr>
              <a:t>@interface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inter-regular"/>
              </a:rPr>
              <a:t> element is used to declare an annotation. For example:</a:t>
            </a:r>
          </a:p>
          <a:p>
            <a:pPr algn="just"/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@interface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MyAnnotation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{}  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4910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4A50-B936-4FC2-AE0E-69D432352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789"/>
            <a:ext cx="9144000" cy="1900719"/>
          </a:xfrm>
        </p:spPr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erdana"/>
              </a:rPr>
              <a:t>Types of Annotation</a:t>
            </a:r>
            <a:br>
              <a:rPr lang="en-IN" b="0" i="0" dirty="0">
                <a:solidFill>
                  <a:srgbClr val="FF0000"/>
                </a:solidFill>
                <a:effectLst/>
                <a:latin typeface="erdana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8FAD7-3F04-4F3E-B229-52AAA9BD1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4427"/>
            <a:ext cx="9144000" cy="2843373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IN" sz="3200" b="0" i="0" dirty="0">
                <a:solidFill>
                  <a:srgbClr val="00B050"/>
                </a:solidFill>
                <a:effectLst/>
                <a:latin typeface="inter-regular"/>
              </a:rPr>
              <a:t>Marker </a:t>
            </a:r>
            <a:r>
              <a:rPr lang="en-IN" sz="3200" b="0" i="0" dirty="0">
                <a:solidFill>
                  <a:srgbClr val="0070C0"/>
                </a:solidFill>
                <a:effectLst/>
                <a:latin typeface="inter-regular"/>
              </a:rPr>
              <a:t>Annotation-annotation that has no method</a:t>
            </a:r>
          </a:p>
          <a:p>
            <a:pPr algn="just">
              <a:buFont typeface="+mj-lt"/>
              <a:buAutoNum type="arabicPeriod"/>
            </a:pPr>
            <a:r>
              <a:rPr lang="en-IN" sz="3200" b="0" i="0" dirty="0">
                <a:solidFill>
                  <a:srgbClr val="00B050"/>
                </a:solidFill>
                <a:effectLst/>
                <a:latin typeface="inter-regular"/>
              </a:rPr>
              <a:t>Single-Value </a:t>
            </a:r>
            <a:r>
              <a:rPr lang="en-IN" sz="3200" b="0" i="0" dirty="0">
                <a:solidFill>
                  <a:srgbClr val="0070C0"/>
                </a:solidFill>
                <a:effectLst/>
                <a:latin typeface="inter-regular"/>
              </a:rPr>
              <a:t>Annotation-that has only one method</a:t>
            </a:r>
          </a:p>
          <a:p>
            <a:pPr algn="just">
              <a:buFont typeface="+mj-lt"/>
              <a:buAutoNum type="arabicPeriod"/>
            </a:pPr>
            <a:r>
              <a:rPr lang="en-IN" sz="3200" b="0" i="0" dirty="0">
                <a:solidFill>
                  <a:srgbClr val="00B050"/>
                </a:solidFill>
                <a:effectLst/>
                <a:latin typeface="inter-regular"/>
              </a:rPr>
              <a:t>Multi-Value </a:t>
            </a:r>
            <a:r>
              <a:rPr lang="en-IN" sz="3200" b="0" i="0" dirty="0">
                <a:solidFill>
                  <a:srgbClr val="0070C0"/>
                </a:solidFill>
                <a:effectLst/>
                <a:latin typeface="inter-regular"/>
              </a:rPr>
              <a:t>Annotation-that has more than one method</a:t>
            </a:r>
          </a:p>
          <a:p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3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EBA4-8A6D-49B8-ADF2-5E518B966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047"/>
            <a:ext cx="9144000" cy="2044558"/>
          </a:xfrm>
        </p:spPr>
        <p:txBody>
          <a:bodyPr>
            <a:noAutofit/>
          </a:bodyPr>
          <a:lstStyle/>
          <a:p>
            <a:r>
              <a:rPr lang="en-IN" sz="3600" b="0" i="0" dirty="0">
                <a:solidFill>
                  <a:srgbClr val="FF0000"/>
                </a:solidFill>
                <a:effectLst/>
                <a:latin typeface="erdana"/>
              </a:rPr>
              <a:t>Built-in Annotations used in custom annotations in java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erdana"/>
              </a:rPr>
            </a:br>
            <a:br>
              <a:rPr lang="en-IN" sz="3600" b="0" i="0" dirty="0">
                <a:solidFill>
                  <a:srgbClr val="FF0000"/>
                </a:solidFill>
                <a:effectLst/>
                <a:latin typeface="inter-regular"/>
              </a:rPr>
            </a:b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154A4-727B-42A3-ACEA-EFD83D832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0040"/>
            <a:ext cx="9144000" cy="375006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B050"/>
                </a:solidFill>
                <a:effectLst/>
                <a:latin typeface="inter-regular"/>
              </a:rPr>
              <a:t>@Target-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inter-bold"/>
              </a:rPr>
              <a:t> </a:t>
            </a:r>
            <a:r>
              <a:rPr lang="en-IN" sz="2400" b="1" i="0" dirty="0">
                <a:solidFill>
                  <a:srgbClr val="0070C0"/>
                </a:solidFill>
                <a:effectLst/>
                <a:latin typeface="inter-bold"/>
              </a:rPr>
              <a:t>@Target</a:t>
            </a:r>
            <a:r>
              <a:rPr lang="en-IN" sz="2400" b="0" i="0" dirty="0">
                <a:solidFill>
                  <a:srgbClr val="0070C0"/>
                </a:solidFill>
                <a:effectLst/>
                <a:latin typeface="inter-regular"/>
              </a:rPr>
              <a:t> tag is used to specify at which type, the annotation is used.</a:t>
            </a:r>
            <a:endParaRPr lang="en-IN" sz="3200" b="0" i="0" dirty="0">
              <a:solidFill>
                <a:srgbClr val="0070C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B050"/>
                </a:solidFill>
                <a:effectLst/>
                <a:latin typeface="inter-regular"/>
              </a:rPr>
              <a:t>@Retention-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inter-bold"/>
              </a:rPr>
              <a:t> </a:t>
            </a:r>
            <a:r>
              <a:rPr lang="en-IN" sz="2400" b="1" i="0" dirty="0">
                <a:solidFill>
                  <a:srgbClr val="0070C0"/>
                </a:solidFill>
                <a:effectLst/>
                <a:latin typeface="inter-bold"/>
              </a:rPr>
              <a:t>@Retention</a:t>
            </a:r>
            <a:r>
              <a:rPr lang="en-IN" sz="2400" b="0" i="0" dirty="0">
                <a:solidFill>
                  <a:srgbClr val="0070C0"/>
                </a:solidFill>
                <a:effectLst/>
                <a:latin typeface="inter-regular"/>
              </a:rPr>
              <a:t> annotation is used to specify to what level annotation will be available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sz="3200" b="0" i="0" dirty="0">
              <a:solidFill>
                <a:srgbClr val="00B05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B050"/>
                </a:solidFill>
                <a:effectLst/>
                <a:latin typeface="inter-regular"/>
              </a:rPr>
              <a:t>@Inherited-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IN" sz="2400" b="0" i="0" dirty="0">
                <a:solidFill>
                  <a:srgbClr val="0070C0"/>
                </a:solidFill>
                <a:effectLst/>
                <a:latin typeface="inter-regular"/>
              </a:rPr>
              <a:t>The</a:t>
            </a:r>
            <a:r>
              <a:rPr lang="en-IN" sz="2400" b="1" i="0" dirty="0">
                <a:solidFill>
                  <a:srgbClr val="0070C0"/>
                </a:solidFill>
                <a:effectLst/>
                <a:latin typeface="inter-regular"/>
              </a:rPr>
              <a:t> @Inherited </a:t>
            </a:r>
            <a:r>
              <a:rPr lang="en-IN" sz="2400" b="0" i="0" dirty="0">
                <a:solidFill>
                  <a:srgbClr val="0070C0"/>
                </a:solidFill>
                <a:effectLst/>
                <a:latin typeface="inter-regular"/>
              </a:rPr>
              <a:t>annotation marks the annotation to be inherited to subclasses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sz="3200" b="0" i="0" dirty="0">
              <a:solidFill>
                <a:srgbClr val="00B05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B050"/>
                </a:solidFill>
                <a:effectLst/>
                <a:latin typeface="inter-regular"/>
              </a:rPr>
              <a:t>@Documented-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IN" sz="2400" b="0" i="0" dirty="0">
                <a:solidFill>
                  <a:srgbClr val="0070C0"/>
                </a:solidFill>
                <a:effectLst/>
                <a:latin typeface="inter-regular"/>
              </a:rPr>
              <a:t>The </a:t>
            </a:r>
            <a:r>
              <a:rPr lang="en-IN" sz="2400" b="1" i="0" dirty="0">
                <a:solidFill>
                  <a:srgbClr val="0070C0"/>
                </a:solidFill>
                <a:effectLst/>
                <a:latin typeface="inter-regular"/>
              </a:rPr>
              <a:t>@Documented </a:t>
            </a:r>
            <a:r>
              <a:rPr lang="en-IN" sz="2400" b="0" i="0" dirty="0">
                <a:solidFill>
                  <a:srgbClr val="0070C0"/>
                </a:solidFill>
                <a:effectLst/>
                <a:latin typeface="inter-regular"/>
              </a:rPr>
              <a:t>Marks the annotation for inclusion in the documentation</a:t>
            </a:r>
            <a:endParaRPr lang="en-IN" sz="3200" b="0" i="0" dirty="0">
              <a:solidFill>
                <a:srgbClr val="0070C0"/>
              </a:solidFill>
              <a:effectLst/>
              <a:latin typeface="inter-regular"/>
            </a:endParaRPr>
          </a:p>
          <a:p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9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267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What are java Annotations</vt:lpstr>
      <vt:lpstr>Purpose of Annotations</vt:lpstr>
      <vt:lpstr>Build-In Annotations</vt:lpstr>
      <vt:lpstr>@Override </vt:lpstr>
      <vt:lpstr>@SuppressWarnings </vt:lpstr>
      <vt:lpstr>@Deprecated </vt:lpstr>
      <vt:lpstr>Java Custom Annotations </vt:lpstr>
      <vt:lpstr>Types of Annotation </vt:lpstr>
      <vt:lpstr>Built-in Annotations used in custom annotations in java  </vt:lpstr>
      <vt:lpstr>What is java Annotations used for? Why do we use Annotations ?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java Annotations</dc:title>
  <dc:creator>Machado, Glenn</dc:creator>
  <cp:lastModifiedBy>Machado, Glenn</cp:lastModifiedBy>
  <cp:revision>12</cp:revision>
  <dcterms:created xsi:type="dcterms:W3CDTF">2021-11-17T02:51:41Z</dcterms:created>
  <dcterms:modified xsi:type="dcterms:W3CDTF">2021-11-17T09:22:15Z</dcterms:modified>
</cp:coreProperties>
</file>