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b1a7b57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b1a7b57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b1a7b57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bb1a7b57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62cdfba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62cdfba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6e0e5c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b6e0e5c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b80a702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b80a702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b1a7b57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b1a7b57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62cdfba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62cdfba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bb1a7b5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bb1a7b5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bb1a7b5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bb1a7b5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bb1a7b5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bb1a7b5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2cdfba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2cdfba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Sihala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bb1a7b5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bb1a7b5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b1a7b57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bb1a7b57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b1a7b5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b1a7b5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b1a7b57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bb1a7b57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bb1a7b5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bb1a7b5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62cdfbaa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62cdfbaa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bb1a7b57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bb1a7b57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bb1a7b578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bb1a7b578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bb1a7b57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bb1a7b57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bb1a7b57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bb1a7b57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2cdfba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2cdfba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2cdfbaa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2cdfba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62cdfbaa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62cdfbaa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62cdfbaa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62cdfbaa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2cdfbaa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2cdfbaa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2cdfba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2cdfba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b1a7b57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b1a7b57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lainguyn123/student-performance-factor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CIS4930 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 (Eric Brown, Macguire Mcduff, Zachary Miller, Sihala Senevirathne, Julian Beloiu)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Visualization 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49475" y="3229575"/>
            <a:ext cx="8482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participants fall into the medium category across all three factors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 and low extremes are not as common</a:t>
            </a:r>
            <a:endParaRPr sz="21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975" y="972872"/>
            <a:ext cx="6674848" cy="2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Visualization 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49250" y="1017725"/>
            <a:ext cx="49623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Pairplot (numerical features)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numerical feature is strong correlated with one another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Hours_Studied and Attendance seem to be decently correlated with Exam_Score (Bottom left)</a:t>
            </a:r>
            <a:endParaRPr sz="18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675" y="936825"/>
            <a:ext cx="4020777" cy="4020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Preparation (1)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Null values found in columns: Teacher_Quality (78), Parental_Education_Level (90), Distance_From_Home (67). These are dropped, they comprise a small proportion of total dataset.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No duplicate values found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Encode categorical features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arenR"/>
            </a:pPr>
            <a:r>
              <a:rPr lang="en" sz="1490"/>
              <a:t>Example - Binary features mapped 1/0</a:t>
            </a:r>
            <a:endParaRPr sz="1490"/>
          </a:p>
          <a:p>
            <a:pPr indent="-3232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AutoNum type="romanLcParenR"/>
            </a:pPr>
            <a:r>
              <a:rPr lang="en" sz="1490"/>
              <a:t>Gender: Male/Female becomes 1/0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arenR"/>
            </a:pPr>
            <a:r>
              <a:rPr lang="en" sz="1490"/>
              <a:t>Example - Ordinal encoding (clear order that reflects rank)</a:t>
            </a:r>
            <a:endParaRPr sz="1490"/>
          </a:p>
          <a:p>
            <a:pPr indent="-32321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AutoNum type="romanLcParenR"/>
            </a:pPr>
            <a:r>
              <a:rPr lang="en" sz="1490"/>
              <a:t>Family_Income: Low/Medium/High becomes 0/0.5/1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Numerical features are scaled using StandardScaler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arenR"/>
            </a:pPr>
            <a:r>
              <a:rPr lang="en" sz="1490"/>
              <a:t>Performance of models when using StandardScaler, on average, was better than when using MinMax</a:t>
            </a:r>
            <a:endParaRPr sz="14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Preparation (2)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4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Correlations between features and target: only Attendance and Hours_Studied have a notable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correlation between feature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with a correlation less than |0.05| were dropped.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includes: Sleep hours, School type, Physical Activity and Gender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00" y="1047250"/>
            <a:ext cx="3908487" cy="37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and Preparation (3)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54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case of classification, we labeled exam scores above 70 as passing (1) and below that as failing (0)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 scores </a:t>
            </a:r>
            <a:r>
              <a:rPr lang="en"/>
              <a:t>contain an imbalance, with roughly 3x more failing scores than passing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SMOTE is applied to address this, increasing the number of passing training examples (label 1) to equal failing examples (label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a 80/20 train/test split is used for training all models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225" y="445025"/>
            <a:ext cx="2669300" cy="208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025" y="2816325"/>
            <a:ext cx="2596125" cy="218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6606675" y="101425"/>
            <a:ext cx="18612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Before SMOTE: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6144000" y="2437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After </a:t>
            </a:r>
            <a:r>
              <a:rPr lang="en" sz="1800">
                <a:solidFill>
                  <a:schemeClr val="lt2"/>
                </a:solidFill>
              </a:rPr>
              <a:t>SMOTE: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for Finding Model Parameters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2531975"/>
            <a:ext cx="85206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most scikit-learn models, GridSearchCV was performed locally to optimize the hyperparameters by testing multiple parameter combinations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Often took  &gt;15 minutes depending on the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best hyperparameters were used when training the models in the cloud notebook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the Neural Networks, we used the same model structure used in Coding Assignment 4 due to its complexity and ability to </a:t>
            </a:r>
            <a:r>
              <a:rPr lang="en"/>
              <a:t>detect</a:t>
            </a:r>
            <a:r>
              <a:rPr lang="en"/>
              <a:t> complex patterns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sigmoid activation function for classification and linear activation </a:t>
            </a:r>
            <a:r>
              <a:rPr lang="en"/>
              <a:t>function</a:t>
            </a:r>
            <a:r>
              <a:rPr lang="en"/>
              <a:t> for regression in output layer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mae loss function for regression and binary_crossentropy loss function for classification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Needed to binarize predictions for classification (&gt;0.5 = 1 and &lt;0.5 = 0)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62" y="1017725"/>
            <a:ext cx="6119876" cy="14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(Regression)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compared 10 different models on the same data in order to find the best: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with L2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 with L1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Neighbors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SVM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Adaboost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Regressor (linear regression and SVM)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(Regression)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computing each of the models, they were evaluated with a simple </a:t>
            </a:r>
            <a:r>
              <a:rPr lang="en"/>
              <a:t>function</a:t>
            </a:r>
            <a:r>
              <a:rPr lang="en"/>
              <a:t> to retrieve the Mean Squared Error, the Root Mean Squared Error, the Mean Absolute Error, and the R2 Score.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49" y="2851899"/>
            <a:ext cx="3471050" cy="18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650" y="2851900"/>
            <a:ext cx="5017151" cy="16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288225" y="2394400"/>
            <a:ext cx="3059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Evaluation Function for regression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403425" y="2397888"/>
            <a:ext cx="41916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Example of using evaluation </a:t>
            </a:r>
            <a:r>
              <a:rPr lang="en" sz="1200">
                <a:solidFill>
                  <a:schemeClr val="lt2"/>
                </a:solidFill>
              </a:rPr>
              <a:t>function</a:t>
            </a:r>
            <a:r>
              <a:rPr lang="en" sz="1200">
                <a:solidFill>
                  <a:schemeClr val="lt2"/>
                </a:solidFill>
              </a:rPr>
              <a:t> on a linear regression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(Regression)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147800" y="1152475"/>
            <a:ext cx="8684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computing these values for all models. We compared all the values into a table.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763" y="1618400"/>
            <a:ext cx="5604475" cy="344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/>
          <p:nvPr/>
        </p:nvSpPr>
        <p:spPr>
          <a:xfrm>
            <a:off x="1611050" y="4537525"/>
            <a:ext cx="29610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(Regression)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525" y="1182425"/>
            <a:ext cx="5480574" cy="33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133025" y="1130675"/>
            <a:ext cx="33108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-For our dataset, the linear regression models performed the best, hinting that our model was linearly correlated.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-Stacking also performed well, due to the fact that we used a linear model and a svm.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-Adaboost was by far the worst model. Likely because its main mechanism focuses on misclassified points. This could have led to overfitting.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-The Decision tree model didn’t perform well </a:t>
            </a:r>
            <a:r>
              <a:rPr lang="en" sz="1300">
                <a:solidFill>
                  <a:schemeClr val="lt2"/>
                </a:solidFill>
              </a:rPr>
              <a:t>either. This is likely because it creates predictions by dividing the data into regions, which is not well-suited to capture the smooth linear pattern of our data.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centered around predicting student’s exam scores based on several factors such as hours studied, attendance, parental involvement,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Significance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help educators better understand factors that affect student performance and provide support to students that are struggling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 tasks: Regression and Classification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Regression: Predict a numerical exam score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Classification: Predict pass/fail (with 70 set as the cutoff for a passing grade)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Metrics used to evaluate models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Regression: MSE, RMSE, MAE, R</a:t>
            </a:r>
            <a:r>
              <a:rPr baseline="30000" lang="en"/>
              <a:t>2</a:t>
            </a:r>
            <a:endParaRPr baseline="300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Classification: Accuracy, Precision, Recall, F1 Score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https://www.kaggle.com/datasets/lainguyn123/student-performance-factors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Number of Features: 20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Number of Records: 6,607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(Classification)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133825" y="1152475"/>
            <a:ext cx="89583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compared 8 different models on the same dataset in order to find </a:t>
            </a:r>
            <a:r>
              <a:rPr lang="en" sz="1700"/>
              <a:t>which</a:t>
            </a:r>
            <a:r>
              <a:rPr lang="en" sz="1700"/>
              <a:t> performed best: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Simple Logistic Regression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Decision Tree 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 N</a:t>
            </a:r>
            <a:r>
              <a:rPr lang="en" sz="1700"/>
              <a:t>earest Neighbors 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 Forest 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Support Vector Machine 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Adaboost 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Stacking Classifier (Decision Tree, Logistic Regression, and KNN)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Neural Network Classifier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Reminder: In order to classify this data. We split the data by pass and fail on a grade of 70. We considered anything under 70 a fail and anything 70 and above a pass.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</a:t>
            </a:r>
            <a:r>
              <a:rPr lang="en"/>
              <a:t>Classification</a:t>
            </a:r>
            <a:r>
              <a:rPr lang="en"/>
              <a:t>)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computing each of the models, they were evaluated with a simple function to retrieve the Accuracy, the Precision, the Recall, and the F1 Score.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289150" y="2213325"/>
            <a:ext cx="3059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Evaluation Function for Classification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4408275" y="2213325"/>
            <a:ext cx="4290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Example of using evaluation function on a logistic regression</a:t>
            </a:r>
            <a:endParaRPr sz="1100">
              <a:solidFill>
                <a:schemeClr val="lt2"/>
              </a:solidFill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0625"/>
            <a:ext cx="3686775" cy="2188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750" y="2690625"/>
            <a:ext cx="4991350" cy="13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/>
          <p:nvPr/>
        </p:nvSpPr>
        <p:spPr>
          <a:xfrm>
            <a:off x="305900" y="3994175"/>
            <a:ext cx="3472500" cy="884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4109125" y="4390775"/>
            <a:ext cx="4424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Included in the evaluation function is a confusion matrix, which will be show on the next page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3534475" y="4589325"/>
            <a:ext cx="606300" cy="1575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</a:t>
            </a:r>
            <a:r>
              <a:rPr lang="en"/>
              <a:t>Classification</a:t>
            </a:r>
            <a:r>
              <a:rPr lang="en"/>
              <a:t>)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147800" y="1152475"/>
            <a:ext cx="86844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seen in the previous page, a confusion matrix is generated whilst evaluating each classification model. Here is the confusion matrix for the Logistic Regression model: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525" y="1771075"/>
            <a:ext cx="3532248" cy="306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</a:t>
            </a:r>
            <a:r>
              <a:rPr lang="en"/>
              <a:t>Classification</a:t>
            </a:r>
            <a:r>
              <a:rPr lang="en"/>
              <a:t>)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147800" y="1152475"/>
            <a:ext cx="8684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computing these values for all models. We compared all the values into a table.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875" y="1559275"/>
            <a:ext cx="3925583" cy="32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/>
          <p:nvPr/>
        </p:nvSpPr>
        <p:spPr>
          <a:xfrm>
            <a:off x="2000775" y="4195150"/>
            <a:ext cx="29610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148775" y="933088"/>
            <a:ext cx="43461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-For our dataset, the stacking model outperformed all other across all </a:t>
            </a:r>
            <a:r>
              <a:rPr lang="en" sz="1300">
                <a:solidFill>
                  <a:schemeClr val="lt2"/>
                </a:solidFill>
              </a:rPr>
              <a:t>tracked</a:t>
            </a:r>
            <a:r>
              <a:rPr lang="en" sz="1300">
                <a:solidFill>
                  <a:schemeClr val="lt2"/>
                </a:solidFill>
              </a:rPr>
              <a:t> statistics. Our stacking model combined a </a:t>
            </a:r>
            <a:r>
              <a:rPr lang="en" sz="1300">
                <a:solidFill>
                  <a:schemeClr val="lt2"/>
                </a:solidFill>
              </a:rPr>
              <a:t>decision</a:t>
            </a:r>
            <a:r>
              <a:rPr lang="en" sz="1300">
                <a:solidFill>
                  <a:schemeClr val="lt2"/>
                </a:solidFill>
              </a:rPr>
              <a:t> tree, logistic regression as well as knn.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-SVM performed </a:t>
            </a:r>
            <a:r>
              <a:rPr lang="en" sz="1300">
                <a:solidFill>
                  <a:schemeClr val="lt2"/>
                </a:solidFill>
              </a:rPr>
              <a:t>next</a:t>
            </a:r>
            <a:r>
              <a:rPr lang="en" sz="1300">
                <a:solidFill>
                  <a:schemeClr val="lt2"/>
                </a:solidFill>
              </a:rPr>
              <a:t> best. SVM tries to find the optimal hyperplane do </a:t>
            </a:r>
            <a:r>
              <a:rPr lang="en" sz="1300">
                <a:solidFill>
                  <a:schemeClr val="lt2"/>
                </a:solidFill>
              </a:rPr>
              <a:t>divide</a:t>
            </a:r>
            <a:r>
              <a:rPr lang="en" sz="1300">
                <a:solidFill>
                  <a:schemeClr val="lt2"/>
                </a:solidFill>
              </a:rPr>
              <a:t> the data. This is perfect for a linear dataset (which discovered during regression models) as the nature of it makes it easy to divide.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-The Decision Tree model didn’t perform very well relative to the others. This is likely because it creates non-linear decision boundaries, even though our dataset is best separated by a straight line.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-Overall, our models all performed well, with accuracies above 93% for all but decision tree. This goes to show that our data manipulation prior to evaluating the models was </a:t>
            </a:r>
            <a:r>
              <a:rPr lang="en" sz="1300">
                <a:solidFill>
                  <a:schemeClr val="lt2"/>
                </a:solidFill>
              </a:rPr>
              <a:t>effective</a:t>
            </a:r>
            <a:r>
              <a:rPr lang="en" sz="1300">
                <a:solidFill>
                  <a:schemeClr val="lt2"/>
                </a:solidFill>
              </a:rPr>
              <a:t> at properly identifying and </a:t>
            </a:r>
            <a:r>
              <a:rPr lang="en" sz="1300">
                <a:solidFill>
                  <a:schemeClr val="lt2"/>
                </a:solidFill>
              </a:rPr>
              <a:t>classifying</a:t>
            </a:r>
            <a:r>
              <a:rPr lang="en" sz="1300">
                <a:solidFill>
                  <a:schemeClr val="lt2"/>
                </a:solidFill>
              </a:rPr>
              <a:t> the data.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(</a:t>
            </a:r>
            <a:r>
              <a:rPr lang="en"/>
              <a:t>Classification</a:t>
            </a:r>
            <a:r>
              <a:rPr lang="en"/>
              <a:t>)</a:t>
            </a:r>
            <a:endParaRPr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500" y="1130675"/>
            <a:ext cx="4245300" cy="35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(Data Found: Regression)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After finding the best models, we retrieved the coefficients (or feature importance values) for that model.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Our most accurate model, Linear Regression with L1 Regularization, uses the Attendance, Access to Resources, and Parental Involvement features the most.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Since all of our features have similar ranges, this is not due to a difference in scale.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9814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(Data Found: Classification)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Our most accurate model, the Stacking Classifier, doesn’t have direct correlations to features. Instead, it has coefficients for its base learners. The Logistic Regression model was the most </a:t>
            </a:r>
            <a:r>
              <a:rPr lang="en"/>
              <a:t>influential</a:t>
            </a:r>
            <a:r>
              <a:rPr lang="en"/>
              <a:t> model, followed shortly by the KNN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Since the KNN model doesn’t directly analyze the features passed to it, we can’t learn anything about the features using this model.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06875"/>
            <a:ext cx="36195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(Data Found: </a:t>
            </a:r>
            <a:r>
              <a:rPr lang="en"/>
              <a:t>Classification</a:t>
            </a:r>
            <a:r>
              <a:rPr lang="en"/>
              <a:t> cont.)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Therefore, we can only analyze the Decision Tree Classifier and the Logistic Regression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Both of these models agree that </a:t>
            </a:r>
            <a:r>
              <a:rPr lang="en"/>
              <a:t>attendance</a:t>
            </a:r>
            <a:r>
              <a:rPr lang="en"/>
              <a:t> is the most important feature. They both show how access to resources and hours studied are important.</a:t>
            </a:r>
            <a:endParaRPr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2146100" cy="243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525" y="2133725"/>
            <a:ext cx="2146102" cy="2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(Data Found: Summary)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By ranking these models, and seeing the most important features, we can come to a conclusion about what the most important features 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Overall, Attendance, a student’s access to resources, and the number of hours studied are the most impactful features. Additionally, a student’s involvement with extracurricular activities seem to have the least impact on their exam scores.</a:t>
            </a: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700" y="1017725"/>
            <a:ext cx="370222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(Machine Learning)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When attempting to find trends a set of data, a complicated model isn’t necessarily the most applicable model. Neural Networks are known to find nonlinear trends in data, making them applicable for a lot of scenarios.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However, as shown with our Linear Regression model, data can be split linearly. Therefore, all types of models must be considered.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(Numerical Features)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Hours_Studied: Number of hours spent studying per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1, Mean: 19.96, Max: 44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Attendance: Percentage of classes attended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60, Mean: 79.98, Max: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Sleep_Hours: Average number of hours of sleep per night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4, Mean: 7.03, Maximum: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Previous_Scores: Scores from previous exams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50, Mean: 75.07, Maximum: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Tutoring_Sessions: Number of tutoring sessions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0, Mean: 1.15, Maximum: 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Physical_Activity: Average number of hours of physical activity per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0, Mean: 2.97, Maximum: 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(Categorical Features)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Parental_Involvement: Level of parental involvement in the student’s education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Low, Medium, or High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Access_to_Resources: The availability of educational resources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Low, </a:t>
            </a:r>
            <a:r>
              <a:rPr lang="en"/>
              <a:t>Medium</a:t>
            </a:r>
            <a:r>
              <a:rPr lang="en"/>
              <a:t>, or High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Extracurricular_Activities: Whether the </a:t>
            </a:r>
            <a:r>
              <a:rPr lang="en"/>
              <a:t>student</a:t>
            </a:r>
            <a:r>
              <a:rPr lang="en"/>
              <a:t> participates in extracurricular activities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Yes or No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Motivation_Level: The student’s Level of motivation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Low, Medium, or High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Internet_Access: Whether the student had access to the internet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Yes or No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Family Income: Family income level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Low, Medium, or High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(Categorical Features cont.)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Teacher Quality: Quality of the teachers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Low, Medium, or High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School Type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Public or Private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Peer_Influence: Influence of peers on academic performance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Positive, Neutral, or Negative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Learning_Disabilities: Presence of learning disabilities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Yes or No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Parental_Education_Level: Highest education level of parents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 School, College, Postgraduate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Distance_from_Home: Distance from home to school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Near, Moderate, Far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Male or Female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(Target)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Exam_Score: Final Exam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Minimum: 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1st Quartile: 65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Median: 67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3rd Quartile: 69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Maximum: 101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Mean: 67.24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500" y="1282750"/>
            <a:ext cx="4476050" cy="26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Visualization (1) - Outliers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50" y="1017725"/>
            <a:ext cx="3056475" cy="17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50" y="1017725"/>
            <a:ext cx="3112131" cy="17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44" y="3227885"/>
            <a:ext cx="36195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4859050" y="2927650"/>
            <a:ext cx="34845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Checked the number of outliers in each numerical feature using a threshold of 1.5 IQR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Tested the performance of the </a:t>
            </a:r>
            <a:r>
              <a:rPr lang="en" sz="1200">
                <a:solidFill>
                  <a:schemeClr val="lt2"/>
                </a:solidFill>
              </a:rPr>
              <a:t>models before and after removing the outliers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Removing the outliers decreased the performance of the regression models by a significant amount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As a result, we did not remove the outliers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Visualization (2) 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4350" y="1152000"/>
            <a:ext cx="72948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</a:t>
            </a:r>
            <a:r>
              <a:rPr lang="en"/>
              <a:t>sed on the correlation heatmap (correlation with target exam score):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4350" y="1611050"/>
            <a:ext cx="29634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Moderate Correlation(&gt;|0.30|):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Hours Studied (0.45)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Attendance (0.58)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963425" y="1611050"/>
            <a:ext cx="3127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Weak </a:t>
            </a:r>
            <a:r>
              <a:rPr lang="en" sz="1600">
                <a:solidFill>
                  <a:schemeClr val="lt2"/>
                </a:solidFill>
              </a:rPr>
              <a:t>Correlation</a:t>
            </a:r>
            <a:r>
              <a:rPr lang="en" sz="1600">
                <a:solidFill>
                  <a:schemeClr val="lt2"/>
                </a:solidFill>
              </a:rPr>
              <a:t>(|0.08|-|0.2|)</a:t>
            </a:r>
            <a:r>
              <a:rPr lang="en" sz="1600">
                <a:solidFill>
                  <a:schemeClr val="lt2"/>
                </a:solidFill>
              </a:rPr>
              <a:t>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Parental </a:t>
            </a:r>
            <a:r>
              <a:rPr lang="en" sz="1600">
                <a:solidFill>
                  <a:schemeClr val="lt2"/>
                </a:solidFill>
              </a:rPr>
              <a:t>Involvement(0.16)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Access to </a:t>
            </a:r>
            <a:r>
              <a:rPr lang="en" sz="1600">
                <a:solidFill>
                  <a:schemeClr val="lt2"/>
                </a:solidFill>
              </a:rPr>
              <a:t>resources(0.17)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Previous Scores</a:t>
            </a:r>
            <a:r>
              <a:rPr lang="en" sz="1600">
                <a:solidFill>
                  <a:schemeClr val="lt2"/>
                </a:solidFill>
              </a:rPr>
              <a:t>(0.17)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Motivation Level (0.09)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Tutoring Sessions</a:t>
            </a:r>
            <a:r>
              <a:rPr lang="en" sz="1600">
                <a:solidFill>
                  <a:schemeClr val="lt2"/>
                </a:solidFill>
              </a:rPr>
              <a:t>(0.16)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Family Income (0.09)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Teacher Quality (0.08)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Parental Education Level(0.11)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187325" y="1611050"/>
            <a:ext cx="28887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No </a:t>
            </a:r>
            <a:r>
              <a:rPr lang="en" sz="1600">
                <a:solidFill>
                  <a:schemeClr val="lt2"/>
                </a:solidFill>
              </a:rPr>
              <a:t>Correlation (&lt;|0.08|):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Extracurricular Activities</a:t>
            </a:r>
            <a:r>
              <a:rPr lang="en" sz="1600">
                <a:solidFill>
                  <a:schemeClr val="lt2"/>
                </a:solidFill>
              </a:rPr>
              <a:t>(0.06)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Sleep hours(-0.02)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Internet access(0.05)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School type (-0.01)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Physical Activity(0.03)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Gender(0.00)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Peer Influence (-0.10)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Learning Disability(-0.08)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>
                <a:solidFill>
                  <a:schemeClr val="lt2"/>
                </a:solidFill>
              </a:rPr>
              <a:t>Distance from home(-0.09)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Visualization (3)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6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internet access and participation in extracurricular activities are associated with higher medians and more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IQRs in positive class suggests that </a:t>
            </a:r>
            <a:r>
              <a:rPr lang="en"/>
              <a:t>benefit</a:t>
            </a:r>
            <a:r>
              <a:rPr lang="en"/>
              <a:t> is not equally consistent for all students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likely that these two features won’t have much of an impact on exam scores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700" y="305375"/>
            <a:ext cx="3166575" cy="16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28699"/>
            <a:ext cx="4398049" cy="18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