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64" r:id="rId2"/>
    <p:sldId id="331" r:id="rId3"/>
    <p:sldId id="268" r:id="rId4"/>
    <p:sldId id="257" r:id="rId5"/>
    <p:sldId id="271" r:id="rId6"/>
    <p:sldId id="332" r:id="rId7"/>
    <p:sldId id="259" r:id="rId8"/>
    <p:sldId id="260" r:id="rId9"/>
    <p:sldId id="265" r:id="rId10"/>
    <p:sldId id="261" r:id="rId11"/>
    <p:sldId id="266" r:id="rId12"/>
    <p:sldId id="262" r:id="rId13"/>
    <p:sldId id="263" r:id="rId14"/>
    <p:sldId id="272" r:id="rId15"/>
    <p:sldId id="274" r:id="rId16"/>
    <p:sldId id="275" r:id="rId17"/>
    <p:sldId id="276" r:id="rId18"/>
    <p:sldId id="277" r:id="rId19"/>
    <p:sldId id="278" r:id="rId20"/>
    <p:sldId id="279" r:id="rId21"/>
    <p:sldId id="338" r:id="rId22"/>
    <p:sldId id="280" r:id="rId23"/>
    <p:sldId id="337" r:id="rId24"/>
    <p:sldId id="281" r:id="rId25"/>
    <p:sldId id="282" r:id="rId26"/>
    <p:sldId id="283" r:id="rId27"/>
    <p:sldId id="284" r:id="rId28"/>
    <p:sldId id="285" r:id="rId29"/>
    <p:sldId id="286" r:id="rId30"/>
    <p:sldId id="340" r:id="rId31"/>
    <p:sldId id="341" r:id="rId32"/>
    <p:sldId id="287" r:id="rId33"/>
    <p:sldId id="288" r:id="rId34"/>
    <p:sldId id="289" r:id="rId35"/>
    <p:sldId id="334" r:id="rId36"/>
    <p:sldId id="291" r:id="rId37"/>
    <p:sldId id="292" r:id="rId38"/>
    <p:sldId id="293" r:id="rId39"/>
    <p:sldId id="335" r:id="rId40"/>
    <p:sldId id="295" r:id="rId41"/>
    <p:sldId id="296" r:id="rId42"/>
    <p:sldId id="297" r:id="rId43"/>
    <p:sldId id="298" r:id="rId44"/>
    <p:sldId id="299" r:id="rId45"/>
    <p:sldId id="300" r:id="rId46"/>
    <p:sldId id="301" r:id="rId47"/>
    <p:sldId id="302"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8" r:id="rId62"/>
    <p:sldId id="319" r:id="rId63"/>
    <p:sldId id="320" r:id="rId64"/>
    <p:sldId id="321" r:id="rId65"/>
    <p:sldId id="322" r:id="rId66"/>
    <p:sldId id="323" r:id="rId67"/>
    <p:sldId id="325" r:id="rId68"/>
    <p:sldId id="326" r:id="rId69"/>
    <p:sldId id="32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830"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47B6A-347F-48C8-A230-14AEC9F62B56}" type="datetimeFigureOut">
              <a:rPr lang="en-IE" smtClean="0"/>
              <a:t>17/05/2018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4BDF9-19F0-446A-9519-F74C04CAADD0}" type="slidenum">
              <a:rPr lang="en-IE" smtClean="0"/>
              <a:t>‹#›</a:t>
            </a:fld>
            <a:endParaRPr lang="en-IE"/>
          </a:p>
        </p:txBody>
      </p:sp>
    </p:spTree>
    <p:extLst>
      <p:ext uri="{BB962C8B-B14F-4D97-AF65-F5344CB8AC3E}">
        <p14:creationId xmlns:p14="http://schemas.microsoft.com/office/powerpoint/2010/main" val="360037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000" dirty="0">
              <a:cs typeface="Tahoma" charset="0"/>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5</a:t>
            </a:fld>
            <a:endParaRPr lang="en-US"/>
          </a:p>
        </p:txBody>
      </p:sp>
    </p:spTree>
    <p:extLst>
      <p:ext uri="{BB962C8B-B14F-4D97-AF65-F5344CB8AC3E}">
        <p14:creationId xmlns:p14="http://schemas.microsoft.com/office/powerpoint/2010/main" val="3763624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24</a:t>
            </a:fld>
            <a:endParaRPr lang="en-US"/>
          </a:p>
        </p:txBody>
      </p:sp>
    </p:spTree>
    <p:extLst>
      <p:ext uri="{BB962C8B-B14F-4D97-AF65-F5344CB8AC3E}">
        <p14:creationId xmlns:p14="http://schemas.microsoft.com/office/powerpoint/2010/main" val="74392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25</a:t>
            </a:fld>
            <a:endParaRPr lang="en-US"/>
          </a:p>
        </p:txBody>
      </p:sp>
    </p:spTree>
    <p:extLst>
      <p:ext uri="{BB962C8B-B14F-4D97-AF65-F5344CB8AC3E}">
        <p14:creationId xmlns:p14="http://schemas.microsoft.com/office/powerpoint/2010/main" val="249398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a:p>
        </p:txBody>
      </p:sp>
    </p:spTree>
    <p:extLst>
      <p:ext uri="{BB962C8B-B14F-4D97-AF65-F5344CB8AC3E}">
        <p14:creationId xmlns:p14="http://schemas.microsoft.com/office/powerpoint/2010/main" val="258446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eaLnBrk="1" hangingPunct="1">
              <a:spcBef>
                <a:spcPct val="60000"/>
              </a:spcBef>
              <a:buFont typeface="Wingdings" pitchFamily="2" charset="2"/>
              <a:buNone/>
            </a:pPr>
            <a:endParaRPr lang="en-US" sz="1000" dirty="0">
              <a:solidFill>
                <a:srgbClr val="CC3300"/>
              </a:solidFill>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a:p>
        </p:txBody>
      </p:sp>
    </p:spTree>
    <p:extLst>
      <p:ext uri="{BB962C8B-B14F-4D97-AF65-F5344CB8AC3E}">
        <p14:creationId xmlns:p14="http://schemas.microsoft.com/office/powerpoint/2010/main" val="876727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28</a:t>
            </a:fld>
            <a:endParaRPr lang="en-US"/>
          </a:p>
        </p:txBody>
      </p:sp>
    </p:spTree>
    <p:extLst>
      <p:ext uri="{BB962C8B-B14F-4D97-AF65-F5344CB8AC3E}">
        <p14:creationId xmlns:p14="http://schemas.microsoft.com/office/powerpoint/2010/main" val="349069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defRPr/>
            </a:pPr>
            <a:endParaRPr lang="en-US"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29</a:t>
            </a:fld>
            <a:endParaRPr lang="en-US"/>
          </a:p>
        </p:txBody>
      </p:sp>
    </p:spTree>
    <p:extLst>
      <p:ext uri="{BB962C8B-B14F-4D97-AF65-F5344CB8AC3E}">
        <p14:creationId xmlns:p14="http://schemas.microsoft.com/office/powerpoint/2010/main" val="404043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32</a:t>
            </a:fld>
            <a:endParaRPr lang="en-US"/>
          </a:p>
        </p:txBody>
      </p:sp>
    </p:spTree>
    <p:extLst>
      <p:ext uri="{BB962C8B-B14F-4D97-AF65-F5344CB8AC3E}">
        <p14:creationId xmlns:p14="http://schemas.microsoft.com/office/powerpoint/2010/main" val="37571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33</a:t>
            </a:fld>
            <a:endParaRPr lang="en-US"/>
          </a:p>
        </p:txBody>
      </p:sp>
    </p:spTree>
    <p:extLst>
      <p:ext uri="{BB962C8B-B14F-4D97-AF65-F5344CB8AC3E}">
        <p14:creationId xmlns:p14="http://schemas.microsoft.com/office/powerpoint/2010/main" val="193650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GB" dirty="0">
                <a:latin typeface="+mn-lt"/>
              </a:rPr>
              <a:t>2</a:t>
            </a:r>
          </a:p>
        </p:txBody>
      </p:sp>
      <p:sp>
        <p:nvSpPr>
          <p:cNvPr id="4" name="Slide Number Placeholder 3"/>
          <p:cNvSpPr>
            <a:spLocks noGrp="1"/>
          </p:cNvSpPr>
          <p:nvPr>
            <p:ph type="sldNum" sz="quarter" idx="10"/>
          </p:nvPr>
        </p:nvSpPr>
        <p:spPr/>
        <p:txBody>
          <a:bodyPr/>
          <a:lstStyle/>
          <a:p>
            <a:fld id="{B1D41364-15E5-4D19-9F44-7E52E8E6B660}" type="slidenum">
              <a:rPr lang="en-US" smtClean="0"/>
              <a:pPr/>
              <a:t>34</a:t>
            </a:fld>
            <a:endParaRPr lang="en-US"/>
          </a:p>
        </p:txBody>
      </p:sp>
    </p:spTree>
    <p:extLst>
      <p:ext uri="{BB962C8B-B14F-4D97-AF65-F5344CB8AC3E}">
        <p14:creationId xmlns:p14="http://schemas.microsoft.com/office/powerpoint/2010/main" val="185163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14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000" dirty="0">
              <a:cs typeface="Tahoma" charset="0"/>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14</a:t>
            </a:fld>
            <a:endParaRPr lang="en-US"/>
          </a:p>
        </p:txBody>
      </p:sp>
    </p:spTree>
    <p:extLst>
      <p:ext uri="{BB962C8B-B14F-4D97-AF65-F5344CB8AC3E}">
        <p14:creationId xmlns:p14="http://schemas.microsoft.com/office/powerpoint/2010/main" val="2032004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GB" dirty="0">
              <a:latin typeface="+mn-lt"/>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36</a:t>
            </a:fld>
            <a:endParaRPr lang="en-US"/>
          </a:p>
        </p:txBody>
      </p:sp>
    </p:spTree>
    <p:extLst>
      <p:ext uri="{BB962C8B-B14F-4D97-AF65-F5344CB8AC3E}">
        <p14:creationId xmlns:p14="http://schemas.microsoft.com/office/powerpoint/2010/main" val="2666386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37</a:t>
            </a:fld>
            <a:endParaRPr lang="en-US"/>
          </a:p>
        </p:txBody>
      </p:sp>
    </p:spTree>
    <p:extLst>
      <p:ext uri="{BB962C8B-B14F-4D97-AF65-F5344CB8AC3E}">
        <p14:creationId xmlns:p14="http://schemas.microsoft.com/office/powerpoint/2010/main" val="1257532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r>
              <a:rPr lang="en-GB" dirty="0">
                <a:latin typeface="+mn-lt"/>
              </a:rPr>
              <a:t>Lots</a:t>
            </a:r>
            <a:r>
              <a:rPr lang="en-GB" baseline="0" dirty="0">
                <a:latin typeface="+mn-lt"/>
              </a:rPr>
              <a:t> of answers are correct here:</a:t>
            </a:r>
          </a:p>
          <a:p>
            <a:pPr marL="171450" indent="-171450" eaLnBrk="1" hangingPunct="1">
              <a:buFont typeface="Arial" panose="020B0604020202020204" pitchFamily="34" charset="0"/>
              <a:buChar char="•"/>
            </a:pPr>
            <a:r>
              <a:rPr lang="en-GB" baseline="0" dirty="0">
                <a:latin typeface="+mn-lt"/>
              </a:rPr>
              <a:t>Determine a methodology for your pmp</a:t>
            </a:r>
          </a:p>
          <a:p>
            <a:pPr marL="171450" indent="-171450" eaLnBrk="1" hangingPunct="1">
              <a:buFont typeface="Arial" panose="020B0604020202020204" pitchFamily="34" charset="0"/>
              <a:buChar char="•"/>
            </a:pPr>
            <a:r>
              <a:rPr lang="en-GB" baseline="0" dirty="0">
                <a:latin typeface="+mn-lt"/>
              </a:rPr>
              <a:t>Agreed reporting formats/comms plans</a:t>
            </a:r>
          </a:p>
          <a:p>
            <a:pPr marL="171450" indent="-171450" eaLnBrk="1" hangingPunct="1">
              <a:buFont typeface="Arial" panose="020B0604020202020204" pitchFamily="34" charset="0"/>
              <a:buChar char="•"/>
            </a:pPr>
            <a:r>
              <a:rPr lang="en-GB" baseline="0" dirty="0">
                <a:latin typeface="+mn-lt"/>
              </a:rPr>
              <a:t>Agreed processes to report, control  and incorporate changes</a:t>
            </a:r>
          </a:p>
          <a:p>
            <a:pPr marL="171450" indent="-171450" eaLnBrk="1" hangingPunct="1">
              <a:buFont typeface="Arial" panose="020B0604020202020204" pitchFamily="34" charset="0"/>
              <a:buChar char="•"/>
            </a:pPr>
            <a:r>
              <a:rPr lang="en-GB" baseline="0" dirty="0">
                <a:latin typeface="+mn-lt"/>
              </a:rPr>
              <a:t>Analyse stakeholder needs, wants expectations and assumptions</a:t>
            </a:r>
          </a:p>
          <a:p>
            <a:pPr marL="171450" indent="-171450" eaLnBrk="1" hangingPunct="1">
              <a:buFont typeface="Arial" panose="020B0604020202020204" pitchFamily="34" charset="0"/>
              <a:buChar char="•"/>
            </a:pPr>
            <a:r>
              <a:rPr lang="en-GB" baseline="0" dirty="0">
                <a:latin typeface="+mn-lt"/>
              </a:rPr>
              <a:t>Capture requirements (project/product) as completely as possible</a:t>
            </a:r>
          </a:p>
          <a:p>
            <a:pPr marL="171450" indent="-171450" eaLnBrk="1" hangingPunct="1">
              <a:buFont typeface="Arial" panose="020B0604020202020204" pitchFamily="34" charset="0"/>
              <a:buChar char="•"/>
            </a:pPr>
            <a:r>
              <a:rPr lang="en-GB" baseline="0" dirty="0">
                <a:latin typeface="+mn-lt"/>
              </a:rPr>
              <a:t>Analyse the skills, knowledge, influence of all stakeholders to determine how you will use them on the project</a:t>
            </a:r>
          </a:p>
          <a:p>
            <a:pPr marL="171450" indent="-171450" eaLnBrk="1" hangingPunct="1">
              <a:buFont typeface="Arial" panose="020B0604020202020204" pitchFamily="34" charset="0"/>
              <a:buChar char="•"/>
            </a:pPr>
            <a:r>
              <a:rPr lang="en-GB" baseline="0" dirty="0">
                <a:latin typeface="+mn-lt"/>
              </a:rPr>
              <a:t>Defined roles on the project</a:t>
            </a:r>
          </a:p>
          <a:p>
            <a:pPr marL="171450" indent="-171450" eaLnBrk="1" hangingPunct="1">
              <a:buFont typeface="Arial" panose="020B0604020202020204" pitchFamily="34" charset="0"/>
              <a:buChar char="•"/>
            </a:pPr>
            <a:r>
              <a:rPr lang="en-GB" baseline="0" dirty="0">
                <a:latin typeface="+mn-lt"/>
              </a:rPr>
              <a:t>Get buy in from resource managers</a:t>
            </a:r>
          </a:p>
          <a:p>
            <a:pPr marL="171450" indent="-171450" eaLnBrk="1" hangingPunct="1">
              <a:buFont typeface="Arial" panose="020B0604020202020204" pitchFamily="34" charset="0"/>
              <a:buChar char="•"/>
            </a:pPr>
            <a:r>
              <a:rPr lang="en-GB" baseline="0" dirty="0">
                <a:latin typeface="+mn-lt"/>
              </a:rPr>
              <a:t>Ensure that you have the correct resources for the right amount of time</a:t>
            </a:r>
          </a:p>
          <a:p>
            <a:pPr marL="171450" indent="-171450" eaLnBrk="1" hangingPunct="1">
              <a:buFont typeface="Arial" panose="020B0604020202020204" pitchFamily="34" charset="0"/>
              <a:buChar char="•"/>
            </a:pPr>
            <a:r>
              <a:rPr lang="en-GB" baseline="0" dirty="0">
                <a:latin typeface="+mn-lt"/>
              </a:rPr>
              <a:t>Give team members a chance to approve the final schedule and convert time estimations into a calendar schedule</a:t>
            </a:r>
          </a:p>
          <a:p>
            <a:pPr marL="171450" indent="-171450" eaLnBrk="1" hangingPunct="1">
              <a:buFont typeface="Arial" panose="020B0604020202020204" pitchFamily="34" charset="0"/>
              <a:buChar char="•"/>
            </a:pPr>
            <a:r>
              <a:rPr lang="en-GB" baseline="0" dirty="0">
                <a:latin typeface="+mn-lt"/>
              </a:rPr>
              <a:t>Work through iterations of the plan (i.e. updated WBS after you conduct detailed risk analysis)</a:t>
            </a:r>
          </a:p>
          <a:p>
            <a:pPr marL="171450" indent="-171450" eaLnBrk="1" hangingPunct="1">
              <a:buFont typeface="Arial" panose="020B0604020202020204" pitchFamily="34" charset="0"/>
              <a:buChar char="•"/>
            </a:pPr>
            <a:r>
              <a:rPr lang="en-GB" baseline="0" dirty="0">
                <a:latin typeface="+mn-lt"/>
              </a:rPr>
              <a:t>Create all necessary project documents</a:t>
            </a:r>
          </a:p>
          <a:p>
            <a:pPr marL="171450" indent="-171450" eaLnBrk="1" hangingPunct="1">
              <a:buFont typeface="Arial" panose="020B0604020202020204" pitchFamily="34" charset="0"/>
              <a:buChar char="•"/>
            </a:pPr>
            <a:r>
              <a:rPr lang="en-GB" baseline="0" dirty="0">
                <a:latin typeface="+mn-lt"/>
              </a:rPr>
              <a:t>Apply risk reserves to project schedule and budget</a:t>
            </a:r>
          </a:p>
          <a:p>
            <a:pPr marL="171450" indent="-171450" eaLnBrk="1" hangingPunct="1">
              <a:buFont typeface="Arial" panose="020B0604020202020204" pitchFamily="34" charset="0"/>
              <a:buChar char="•"/>
            </a:pPr>
            <a:r>
              <a:rPr lang="en-GB" baseline="0" dirty="0">
                <a:latin typeface="+mn-lt"/>
              </a:rPr>
              <a:t>Look for dependencies between your projects and other projects</a:t>
            </a:r>
          </a:p>
          <a:p>
            <a:pPr marL="171450" indent="-171450" eaLnBrk="1" hangingPunct="1">
              <a:buFont typeface="Arial" panose="020B0604020202020204" pitchFamily="34" charset="0"/>
              <a:buChar char="•"/>
            </a:pPr>
            <a:r>
              <a:rPr lang="en-GB" baseline="0" dirty="0">
                <a:latin typeface="+mn-lt"/>
              </a:rPr>
              <a:t>Inform sponsor on the reality of their constraints that were outlined in the charter i.e. can they be met?</a:t>
            </a:r>
          </a:p>
          <a:p>
            <a:pPr marL="171450" indent="-171450" eaLnBrk="1" hangingPunct="1">
              <a:buFont typeface="Arial" panose="020B0604020202020204" pitchFamily="34" charset="0"/>
              <a:buChar char="•"/>
            </a:pPr>
            <a:r>
              <a:rPr lang="en-GB" baseline="0" dirty="0">
                <a:latin typeface="+mn-lt"/>
              </a:rPr>
              <a:t>Perform schedule compression techniques and present options to the sponsor</a:t>
            </a:r>
            <a:endParaRPr lang="en-GB" dirty="0">
              <a:latin typeface="+mn-lt"/>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38</a:t>
            </a:fld>
            <a:endParaRPr lang="en-US"/>
          </a:p>
        </p:txBody>
      </p:sp>
    </p:spTree>
    <p:extLst>
      <p:ext uri="{BB962C8B-B14F-4D97-AF65-F5344CB8AC3E}">
        <p14:creationId xmlns:p14="http://schemas.microsoft.com/office/powerpoint/2010/main" val="156193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527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40</a:t>
            </a:fld>
            <a:endParaRPr lang="en-US"/>
          </a:p>
        </p:txBody>
      </p:sp>
    </p:spTree>
    <p:extLst>
      <p:ext uri="{BB962C8B-B14F-4D97-AF65-F5344CB8AC3E}">
        <p14:creationId xmlns:p14="http://schemas.microsoft.com/office/powerpoint/2010/main" val="305984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41</a:t>
            </a:fld>
            <a:endParaRPr lang="en-US"/>
          </a:p>
        </p:txBody>
      </p:sp>
    </p:spTree>
    <p:extLst>
      <p:ext uri="{BB962C8B-B14F-4D97-AF65-F5344CB8AC3E}">
        <p14:creationId xmlns:p14="http://schemas.microsoft.com/office/powerpoint/2010/main" val="1363818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42</a:t>
            </a:fld>
            <a:endParaRPr lang="en-US"/>
          </a:p>
        </p:txBody>
      </p:sp>
    </p:spTree>
    <p:extLst>
      <p:ext uri="{BB962C8B-B14F-4D97-AF65-F5344CB8AC3E}">
        <p14:creationId xmlns:p14="http://schemas.microsoft.com/office/powerpoint/2010/main" val="2407704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endParaRPr lang="en-US" sz="1400" dirty="0">
              <a:solidFill>
                <a:srgbClr val="CC3300"/>
              </a:solidFill>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43</a:t>
            </a:fld>
            <a:endParaRPr lang="en-US"/>
          </a:p>
        </p:txBody>
      </p:sp>
    </p:spTree>
    <p:extLst>
      <p:ext uri="{BB962C8B-B14F-4D97-AF65-F5344CB8AC3E}">
        <p14:creationId xmlns:p14="http://schemas.microsoft.com/office/powerpoint/2010/main" val="2389518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44</a:t>
            </a:fld>
            <a:endParaRPr lang="en-US"/>
          </a:p>
        </p:txBody>
      </p:sp>
    </p:spTree>
    <p:extLst>
      <p:ext uri="{BB962C8B-B14F-4D97-AF65-F5344CB8AC3E}">
        <p14:creationId xmlns:p14="http://schemas.microsoft.com/office/powerpoint/2010/main" val="1293177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t>Risks: Events that will have a negative impact on your project if they occur. Risk refers to the combined likelihood the event will occur and the impact on the project if it does occur</a:t>
            </a:r>
          </a:p>
          <a:p>
            <a:r>
              <a:rPr lang="en-GB" sz="1000" dirty="0"/>
              <a:t>Assumptions: Any factors that you are assuming to be in place that will contribute to the successful result of your project. The log includes details of the assumption, the reason it is assumed and the action needed to confirm whether the assumption is valid.</a:t>
            </a:r>
          </a:p>
          <a:p>
            <a:r>
              <a:rPr lang="en-GB" sz="1000" dirty="0"/>
              <a:t>Issues: Something that is going wrong on your project and needs to be managed. Failure to manage issues may result in a poor delivery or even failure. The log includes a description of each issue, the impact it is having, its seriousness and actions needed to contain and remove it.</a:t>
            </a:r>
          </a:p>
          <a:p>
            <a:r>
              <a:rPr lang="en-GB" sz="1000" dirty="0"/>
              <a:t>Dependencies: Any event or work that are either dependent on the result of your project, or your project will depend on. The log captures who you are dependent on, what they should deliver and when. It may also include who is dependent on you.</a:t>
            </a:r>
          </a:p>
        </p:txBody>
      </p:sp>
      <p:sp>
        <p:nvSpPr>
          <p:cNvPr id="4" name="Slide Number Placeholder 3"/>
          <p:cNvSpPr>
            <a:spLocks noGrp="1"/>
          </p:cNvSpPr>
          <p:nvPr>
            <p:ph type="sldNum" sz="quarter" idx="10"/>
          </p:nvPr>
        </p:nvSpPr>
        <p:spPr/>
        <p:txBody>
          <a:bodyPr/>
          <a:lstStyle/>
          <a:p>
            <a:fld id="{B1D41364-15E5-4D19-9F44-7E52E8E6B660}" type="slidenum">
              <a:rPr lang="en-US" smtClean="0"/>
              <a:pPr/>
              <a:t>45</a:t>
            </a:fld>
            <a:endParaRPr lang="en-US"/>
          </a:p>
        </p:txBody>
      </p:sp>
    </p:spTree>
    <p:extLst>
      <p:ext uri="{BB962C8B-B14F-4D97-AF65-F5344CB8AC3E}">
        <p14:creationId xmlns:p14="http://schemas.microsoft.com/office/powerpoint/2010/main" val="243763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000" dirty="0">
              <a:cs typeface="Tahoma" charset="0"/>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15</a:t>
            </a:fld>
            <a:endParaRPr lang="en-US"/>
          </a:p>
        </p:txBody>
      </p:sp>
    </p:spTree>
    <p:extLst>
      <p:ext uri="{BB962C8B-B14F-4D97-AF65-F5344CB8AC3E}">
        <p14:creationId xmlns:p14="http://schemas.microsoft.com/office/powerpoint/2010/main" val="1329944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a:latin typeface="+mn-lt"/>
              </a:rPr>
              <a:t>Common</a:t>
            </a:r>
            <a:r>
              <a:rPr lang="en-GB" baseline="0" dirty="0">
                <a:latin typeface="+mn-lt"/>
              </a:rPr>
              <a:t> responses to this scenario are:</a:t>
            </a:r>
          </a:p>
          <a:p>
            <a:pPr marL="2286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GB" baseline="0" dirty="0">
                <a:latin typeface="+mn-lt"/>
              </a:rPr>
              <a:t>Meet with the project team to determine if this change can be made</a:t>
            </a:r>
          </a:p>
          <a:p>
            <a:pPr marL="2286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GB" baseline="0" dirty="0">
                <a:latin typeface="+mn-lt"/>
              </a:rPr>
              <a:t>Ask the customer for a detailed description of the change</a:t>
            </a:r>
          </a:p>
          <a:p>
            <a:pPr marL="2286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GB" baseline="0" dirty="0">
                <a:latin typeface="+mn-lt"/>
              </a:rPr>
              <a:t>Say no  too late</a:t>
            </a:r>
          </a:p>
          <a:p>
            <a:pPr marL="2286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GB" baseline="0" dirty="0">
                <a:latin typeface="+mn-lt"/>
              </a:rPr>
              <a:t>Inform the sponsor</a:t>
            </a:r>
          </a:p>
          <a:p>
            <a:pPr marL="2286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GB" baseline="0" dirty="0">
              <a:latin typeface="+mn-lt"/>
            </a:endParaRPr>
          </a:p>
          <a:p>
            <a:pPr marL="0" marR="0" lvl="1" indent="0" algn="l" defTabSz="457200" rtl="0" eaLnBrk="1" fontAlgn="auto" latinLnBrk="0" hangingPunct="1">
              <a:lnSpc>
                <a:spcPct val="100000"/>
              </a:lnSpc>
              <a:spcBef>
                <a:spcPts val="0"/>
              </a:spcBef>
              <a:spcAft>
                <a:spcPts val="0"/>
              </a:spcAft>
              <a:buClrTx/>
              <a:buSzTx/>
              <a:buFont typeface="+mj-lt"/>
              <a:buNone/>
              <a:tabLst/>
              <a:defRPr/>
            </a:pPr>
            <a:r>
              <a:rPr lang="en-GB" baseline="0" dirty="0">
                <a:latin typeface="+mn-lt"/>
              </a:rPr>
              <a:t>The correct answer here for the PM is 2 – get a detailed description of the change so that they can understand the impact of the change.  The role of the PM is to bring order, clarity and information to senior managers for the sole purpose of informed decision making.  Impact of change should be quantified in terms of cost, time, risk, quality, scope.</a:t>
            </a:r>
            <a:endParaRPr lang="en-GB" dirty="0">
              <a:latin typeface="+mn-lt"/>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46</a:t>
            </a:fld>
            <a:endParaRPr lang="en-US"/>
          </a:p>
        </p:txBody>
      </p:sp>
    </p:spTree>
    <p:extLst>
      <p:ext uri="{BB962C8B-B14F-4D97-AF65-F5344CB8AC3E}">
        <p14:creationId xmlns:p14="http://schemas.microsoft.com/office/powerpoint/2010/main" val="841965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a:latin typeface="+mn-lt"/>
              </a:rPr>
              <a:t>3 - </a:t>
            </a:r>
            <a:r>
              <a:rPr lang="en-GB" sz="2000" dirty="0">
                <a:solidFill>
                  <a:schemeClr val="tx1"/>
                </a:solidFill>
              </a:rPr>
              <a:t>The control scope process must be integrated with all other project processes </a:t>
            </a:r>
          </a:p>
          <a:p>
            <a:pPr eaLnBrk="1" hangingPunct="1"/>
            <a:endParaRPr lang="en-GB" dirty="0">
              <a:latin typeface="+mn-lt"/>
            </a:endParaRPr>
          </a:p>
          <a:p>
            <a:pPr eaLnBrk="1" hangingPunct="1"/>
            <a:r>
              <a:rPr lang="en-GB" dirty="0">
                <a:latin typeface="+mn-lt"/>
              </a:rPr>
              <a:t>Though it is correct that effective scope definition can lead to a more  complete</a:t>
            </a:r>
            <a:r>
              <a:rPr lang="en-GB" baseline="0" dirty="0">
                <a:latin typeface="+mn-lt"/>
              </a:rPr>
              <a:t> project scope statement, this cannot be the answer, because it does not deal with control.  Scope planning happens before you begin to control the scope not after it.  Controlling the schedule is not the best way to control scope.  Scope control does not act in isolation – remember the triple constraint – a change to one is more than likely going to impact the others – therefore the need to integrate the scope process with other processes is the best answer.</a:t>
            </a:r>
            <a:endParaRPr lang="en-GB" dirty="0">
              <a:latin typeface="+mn-lt"/>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47</a:t>
            </a:fld>
            <a:endParaRPr lang="en-US"/>
          </a:p>
        </p:txBody>
      </p:sp>
    </p:spTree>
    <p:extLst>
      <p:ext uri="{BB962C8B-B14F-4D97-AF65-F5344CB8AC3E}">
        <p14:creationId xmlns:p14="http://schemas.microsoft.com/office/powerpoint/2010/main" val="3143871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48</a:t>
            </a:fld>
            <a:endParaRPr lang="en-US"/>
          </a:p>
        </p:txBody>
      </p:sp>
    </p:spTree>
    <p:extLst>
      <p:ext uri="{BB962C8B-B14F-4D97-AF65-F5344CB8AC3E}">
        <p14:creationId xmlns:p14="http://schemas.microsoft.com/office/powerpoint/2010/main" val="3126975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49</a:t>
            </a:fld>
            <a:endParaRPr lang="en-US"/>
          </a:p>
        </p:txBody>
      </p:sp>
    </p:spTree>
    <p:extLst>
      <p:ext uri="{BB962C8B-B14F-4D97-AF65-F5344CB8AC3E}">
        <p14:creationId xmlns:p14="http://schemas.microsoft.com/office/powerpoint/2010/main" val="1950694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50</a:t>
            </a:fld>
            <a:endParaRPr lang="en-US"/>
          </a:p>
        </p:txBody>
      </p:sp>
    </p:spTree>
    <p:extLst>
      <p:ext uri="{BB962C8B-B14F-4D97-AF65-F5344CB8AC3E}">
        <p14:creationId xmlns:p14="http://schemas.microsoft.com/office/powerpoint/2010/main" val="1613345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51</a:t>
            </a:fld>
            <a:endParaRPr lang="en-US"/>
          </a:p>
        </p:txBody>
      </p:sp>
    </p:spTree>
    <p:extLst>
      <p:ext uri="{BB962C8B-B14F-4D97-AF65-F5344CB8AC3E}">
        <p14:creationId xmlns:p14="http://schemas.microsoft.com/office/powerpoint/2010/main" val="3490438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52</a:t>
            </a:fld>
            <a:endParaRPr lang="en-US"/>
          </a:p>
        </p:txBody>
      </p:sp>
    </p:spTree>
    <p:extLst>
      <p:ext uri="{BB962C8B-B14F-4D97-AF65-F5344CB8AC3E}">
        <p14:creationId xmlns:p14="http://schemas.microsoft.com/office/powerpoint/2010/main" val="3679109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53</a:t>
            </a:fld>
            <a:endParaRPr lang="en-US"/>
          </a:p>
        </p:txBody>
      </p:sp>
    </p:spTree>
    <p:extLst>
      <p:ext uri="{BB962C8B-B14F-4D97-AF65-F5344CB8AC3E}">
        <p14:creationId xmlns:p14="http://schemas.microsoft.com/office/powerpoint/2010/main" val="2483427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Project Evaluation and Review Technique</a:t>
            </a:r>
          </a:p>
        </p:txBody>
      </p:sp>
      <p:sp>
        <p:nvSpPr>
          <p:cNvPr id="4" name="Slide Number Placeholder 3"/>
          <p:cNvSpPr>
            <a:spLocks noGrp="1"/>
          </p:cNvSpPr>
          <p:nvPr>
            <p:ph type="sldNum" sz="quarter" idx="10"/>
          </p:nvPr>
        </p:nvSpPr>
        <p:spPr/>
        <p:txBody>
          <a:bodyPr/>
          <a:lstStyle/>
          <a:p>
            <a:fld id="{B1D41364-15E5-4D19-9F44-7E52E8E6B660}" type="slidenum">
              <a:rPr lang="en-US" smtClean="0"/>
              <a:pPr/>
              <a:t>54</a:t>
            </a:fld>
            <a:endParaRPr lang="en-US"/>
          </a:p>
        </p:txBody>
      </p:sp>
    </p:spTree>
    <p:extLst>
      <p:ext uri="{BB962C8B-B14F-4D97-AF65-F5344CB8AC3E}">
        <p14:creationId xmlns:p14="http://schemas.microsoft.com/office/powerpoint/2010/main" val="3502671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55</a:t>
            </a:fld>
            <a:endParaRPr lang="en-US"/>
          </a:p>
        </p:txBody>
      </p:sp>
    </p:spTree>
    <p:extLst>
      <p:ext uri="{BB962C8B-B14F-4D97-AF65-F5344CB8AC3E}">
        <p14:creationId xmlns:p14="http://schemas.microsoft.com/office/powerpoint/2010/main" val="117383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16</a:t>
            </a:fld>
            <a:endParaRPr lang="en-US"/>
          </a:p>
        </p:txBody>
      </p:sp>
    </p:spTree>
    <p:extLst>
      <p:ext uri="{BB962C8B-B14F-4D97-AF65-F5344CB8AC3E}">
        <p14:creationId xmlns:p14="http://schemas.microsoft.com/office/powerpoint/2010/main" val="99849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56</a:t>
            </a:fld>
            <a:endParaRPr lang="en-US"/>
          </a:p>
        </p:txBody>
      </p:sp>
    </p:spTree>
    <p:extLst>
      <p:ext uri="{BB962C8B-B14F-4D97-AF65-F5344CB8AC3E}">
        <p14:creationId xmlns:p14="http://schemas.microsoft.com/office/powerpoint/2010/main" val="3483688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57</a:t>
            </a:fld>
            <a:endParaRPr lang="en-US"/>
          </a:p>
        </p:txBody>
      </p:sp>
    </p:spTree>
    <p:extLst>
      <p:ext uri="{BB962C8B-B14F-4D97-AF65-F5344CB8AC3E}">
        <p14:creationId xmlns:p14="http://schemas.microsoft.com/office/powerpoint/2010/main" val="1361101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58</a:t>
            </a:fld>
            <a:endParaRPr lang="en-US"/>
          </a:p>
        </p:txBody>
      </p:sp>
    </p:spTree>
    <p:extLst>
      <p:ext uri="{BB962C8B-B14F-4D97-AF65-F5344CB8AC3E}">
        <p14:creationId xmlns:p14="http://schemas.microsoft.com/office/powerpoint/2010/main" val="4037445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1" indent="0">
              <a:buFont typeface="Arial" panose="020B0604020202020204" pitchFamily="34" charset="0"/>
              <a:buNone/>
            </a:pPr>
            <a:endParaRPr lang="en-GB" sz="1000"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59</a:t>
            </a:fld>
            <a:endParaRPr lang="en-US"/>
          </a:p>
        </p:txBody>
      </p:sp>
    </p:spTree>
    <p:extLst>
      <p:ext uri="{BB962C8B-B14F-4D97-AF65-F5344CB8AC3E}">
        <p14:creationId xmlns:p14="http://schemas.microsoft.com/office/powerpoint/2010/main" val="3316932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60</a:t>
            </a:fld>
            <a:endParaRPr lang="en-US"/>
          </a:p>
        </p:txBody>
      </p:sp>
    </p:spTree>
    <p:extLst>
      <p:ext uri="{BB962C8B-B14F-4D97-AF65-F5344CB8AC3E}">
        <p14:creationId xmlns:p14="http://schemas.microsoft.com/office/powerpoint/2010/main" val="929388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Delphi Technique</a:t>
            </a:r>
            <a:r>
              <a:rPr lang="en-GB" sz="1200" b="0" i="0" u="none" strike="noStrike" kern="1200" dirty="0">
                <a:solidFill>
                  <a:schemeClr val="tx1"/>
                </a:solidFill>
                <a:effectLst/>
                <a:latin typeface="+mn-lt"/>
                <a:ea typeface="+mn-ea"/>
                <a:cs typeface="+mn-cs"/>
              </a:rPr>
              <a:t> is a </a:t>
            </a:r>
            <a:r>
              <a:rPr lang="en-GB" sz="1200" b="1" i="0" u="none" strike="noStrike" kern="1200" dirty="0">
                <a:solidFill>
                  <a:schemeClr val="tx1"/>
                </a:solidFill>
                <a:effectLst/>
                <a:latin typeface="+mn-lt"/>
                <a:ea typeface="+mn-ea"/>
                <a:cs typeface="+mn-cs"/>
              </a:rPr>
              <a:t>method</a:t>
            </a:r>
            <a:r>
              <a:rPr lang="en-GB" sz="1200" b="0" i="0" u="none" strike="noStrike" kern="1200" dirty="0">
                <a:solidFill>
                  <a:schemeClr val="tx1"/>
                </a:solidFill>
                <a:effectLst/>
                <a:latin typeface="+mn-lt"/>
                <a:ea typeface="+mn-ea"/>
                <a:cs typeface="+mn-cs"/>
              </a:rPr>
              <a:t> used to estimate the likelihood and outcome of future events. A group of experts exchange views, and each independently gives estimates and assumptions to a facilitator who reviews the data and issues a summary report.</a:t>
            </a:r>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61</a:t>
            </a:fld>
            <a:endParaRPr lang="en-US"/>
          </a:p>
        </p:txBody>
      </p:sp>
    </p:spTree>
    <p:extLst>
      <p:ext uri="{BB962C8B-B14F-4D97-AF65-F5344CB8AC3E}">
        <p14:creationId xmlns:p14="http://schemas.microsoft.com/office/powerpoint/2010/main" val="3807889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000"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62</a:t>
            </a:fld>
            <a:endParaRPr lang="en-US"/>
          </a:p>
        </p:txBody>
      </p:sp>
    </p:spTree>
    <p:extLst>
      <p:ext uri="{BB962C8B-B14F-4D97-AF65-F5344CB8AC3E}">
        <p14:creationId xmlns:p14="http://schemas.microsoft.com/office/powerpoint/2010/main" val="794630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63</a:t>
            </a:fld>
            <a:endParaRPr lang="en-US"/>
          </a:p>
        </p:txBody>
      </p:sp>
    </p:spTree>
    <p:extLst>
      <p:ext uri="{BB962C8B-B14F-4D97-AF65-F5344CB8AC3E}">
        <p14:creationId xmlns:p14="http://schemas.microsoft.com/office/powerpoint/2010/main" val="978227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64</a:t>
            </a:fld>
            <a:endParaRPr lang="en-US"/>
          </a:p>
        </p:txBody>
      </p:sp>
    </p:spTree>
    <p:extLst>
      <p:ext uri="{BB962C8B-B14F-4D97-AF65-F5344CB8AC3E}">
        <p14:creationId xmlns:p14="http://schemas.microsoft.com/office/powerpoint/2010/main" val="64458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GB" sz="1000" baseline="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65</a:t>
            </a:fld>
            <a:endParaRPr lang="en-US"/>
          </a:p>
        </p:txBody>
      </p:sp>
    </p:spTree>
    <p:extLst>
      <p:ext uri="{BB962C8B-B14F-4D97-AF65-F5344CB8AC3E}">
        <p14:creationId xmlns:p14="http://schemas.microsoft.com/office/powerpoint/2010/main" val="169957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spcBef>
                <a:spcPct val="60000"/>
              </a:spcBef>
            </a:pPr>
            <a:endParaRPr lang="en-GB"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17</a:t>
            </a:fld>
            <a:endParaRPr lang="en-US"/>
          </a:p>
        </p:txBody>
      </p:sp>
    </p:spTree>
    <p:extLst>
      <p:ext uri="{BB962C8B-B14F-4D97-AF65-F5344CB8AC3E}">
        <p14:creationId xmlns:p14="http://schemas.microsoft.com/office/powerpoint/2010/main" val="20088885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a:latin typeface="+mn-lt"/>
              </a:rPr>
              <a:t>2 - </a:t>
            </a:r>
            <a:r>
              <a:rPr lang="en-GB" sz="2000" dirty="0">
                <a:solidFill>
                  <a:schemeClr val="tx1"/>
                </a:solidFill>
              </a:rPr>
              <a:t>Transfer</a:t>
            </a:r>
          </a:p>
          <a:p>
            <a:pPr eaLnBrk="1" hangingPunct="1"/>
            <a:endParaRPr lang="en-GB" dirty="0">
              <a:latin typeface="+mn-lt"/>
            </a:endParaRPr>
          </a:p>
          <a:p>
            <a:pPr eaLnBrk="1" hangingPunct="1"/>
            <a:r>
              <a:rPr lang="en-GB" dirty="0">
                <a:latin typeface="+mn-lt"/>
              </a:rPr>
              <a:t>To</a:t>
            </a:r>
            <a:r>
              <a:rPr lang="en-GB" baseline="0" dirty="0">
                <a:latin typeface="+mn-lt"/>
              </a:rPr>
              <a:t> mitigate we either reduce the probability of it happening or reduce its impact.  Acceptance means we acknowledge its existence but do nothing to prevent it.  Avoidance means we will make changes to the project schedule so that we can avoid the risk entirely.</a:t>
            </a:r>
          </a:p>
          <a:p>
            <a:pPr eaLnBrk="1" hangingPunct="1"/>
            <a:endParaRPr lang="en-GB" baseline="0" dirty="0">
              <a:latin typeface="+mn-lt"/>
            </a:endParaRPr>
          </a:p>
          <a:p>
            <a:pPr eaLnBrk="1" hangingPunct="1"/>
            <a:r>
              <a:rPr lang="en-GB" baseline="0" dirty="0">
                <a:latin typeface="+mn-lt"/>
              </a:rPr>
              <a:t>Transference is the passing of risk onto others.  It doesn’t decrease the impact, you merely transfer the risk to another party.</a:t>
            </a:r>
            <a:endParaRPr lang="en-GB" dirty="0">
              <a:latin typeface="+mn-lt"/>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66</a:t>
            </a:fld>
            <a:endParaRPr lang="en-US"/>
          </a:p>
        </p:txBody>
      </p:sp>
    </p:spTree>
    <p:extLst>
      <p:ext uri="{BB962C8B-B14F-4D97-AF65-F5344CB8AC3E}">
        <p14:creationId xmlns:p14="http://schemas.microsoft.com/office/powerpoint/2010/main" val="2837588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67</a:t>
            </a:fld>
            <a:endParaRPr lang="en-US"/>
          </a:p>
        </p:txBody>
      </p:sp>
    </p:spTree>
    <p:extLst>
      <p:ext uri="{BB962C8B-B14F-4D97-AF65-F5344CB8AC3E}">
        <p14:creationId xmlns:p14="http://schemas.microsoft.com/office/powerpoint/2010/main" val="13232413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68</a:t>
            </a:fld>
            <a:endParaRPr lang="en-US"/>
          </a:p>
        </p:txBody>
      </p:sp>
    </p:spTree>
    <p:extLst>
      <p:ext uri="{BB962C8B-B14F-4D97-AF65-F5344CB8AC3E}">
        <p14:creationId xmlns:p14="http://schemas.microsoft.com/office/powerpoint/2010/main" val="3988746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69</a:t>
            </a:fld>
            <a:endParaRPr lang="en-US"/>
          </a:p>
        </p:txBody>
      </p:sp>
    </p:spTree>
    <p:extLst>
      <p:ext uri="{BB962C8B-B14F-4D97-AF65-F5344CB8AC3E}">
        <p14:creationId xmlns:p14="http://schemas.microsoft.com/office/powerpoint/2010/main" val="68502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9D50AC12-589C-41B6-912B-359AFB09804C}" type="slidenum">
              <a:rPr lang="en-US" smtClean="0"/>
              <a:pPr>
                <a:defRPr/>
              </a:pPr>
              <a:t>18</a:t>
            </a:fld>
            <a:endParaRPr lang="en-US"/>
          </a:p>
        </p:txBody>
      </p:sp>
    </p:spTree>
    <p:extLst>
      <p:ext uri="{BB962C8B-B14F-4D97-AF65-F5344CB8AC3E}">
        <p14:creationId xmlns:p14="http://schemas.microsoft.com/office/powerpoint/2010/main" val="240296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Irish examples ? Water Meters ? Electronic Voting machines ?</a:t>
            </a:r>
          </a:p>
        </p:txBody>
      </p:sp>
      <p:sp>
        <p:nvSpPr>
          <p:cNvPr id="4" name="Slide Number Placeholder 3"/>
          <p:cNvSpPr>
            <a:spLocks noGrp="1"/>
          </p:cNvSpPr>
          <p:nvPr>
            <p:ph type="sldNum" sz="quarter" idx="10"/>
          </p:nvPr>
        </p:nvSpPr>
        <p:spPr/>
        <p:txBody>
          <a:bodyPr/>
          <a:lstStyle/>
          <a:p>
            <a:pPr>
              <a:defRPr/>
            </a:pPr>
            <a:fld id="{9D50AC12-589C-41B6-912B-359AFB09804C}" type="slidenum">
              <a:rPr lang="en-US" smtClean="0"/>
              <a:pPr>
                <a:defRPr/>
              </a:pPr>
              <a:t>19</a:t>
            </a:fld>
            <a:endParaRPr lang="en-US"/>
          </a:p>
        </p:txBody>
      </p:sp>
    </p:spTree>
    <p:extLst>
      <p:ext uri="{BB962C8B-B14F-4D97-AF65-F5344CB8AC3E}">
        <p14:creationId xmlns:p14="http://schemas.microsoft.com/office/powerpoint/2010/main" val="40382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20</a:t>
            </a:fld>
            <a:endParaRPr lang="en-US"/>
          </a:p>
        </p:txBody>
      </p:sp>
    </p:spTree>
    <p:extLst>
      <p:ext uri="{BB962C8B-B14F-4D97-AF65-F5344CB8AC3E}">
        <p14:creationId xmlns:p14="http://schemas.microsoft.com/office/powerpoint/2010/main" val="137479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22</a:t>
            </a:fld>
            <a:endParaRPr lang="en-US"/>
          </a:p>
        </p:txBody>
      </p:sp>
    </p:spTree>
    <p:extLst>
      <p:ext uri="{BB962C8B-B14F-4D97-AF65-F5344CB8AC3E}">
        <p14:creationId xmlns:p14="http://schemas.microsoft.com/office/powerpoint/2010/main" val="392742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722E9DA8-134B-4B96-A828-22A55687D42B}" type="datetimeFigureOut">
              <a:rPr lang="en-IE" smtClean="0"/>
              <a:t>17/05/2018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177116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2E9DA8-134B-4B96-A828-22A55687D42B}" type="datetimeFigureOut">
              <a:rPr lang="en-IE" smtClean="0"/>
              <a:t>17/05/2018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198200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2E9DA8-134B-4B96-A828-22A55687D42B}" type="datetimeFigureOut">
              <a:rPr lang="en-IE" smtClean="0"/>
              <a:t>17/05/2018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223793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237818" y="2"/>
            <a:ext cx="5954183" cy="6857999"/>
          </a:xfrm>
          <a:solidFill>
            <a:schemeClr val="bg2">
              <a:lumMod val="20000"/>
              <a:lumOff val="80000"/>
            </a:schemeClr>
          </a:solidFill>
        </p:spPr>
        <p:txBody>
          <a:bodyPr/>
          <a:lstStyle/>
          <a:p>
            <a:r>
              <a:rPr lang="en-US"/>
              <a:t>Click icon to add picture</a:t>
            </a:r>
          </a:p>
        </p:txBody>
      </p:sp>
      <p:sp>
        <p:nvSpPr>
          <p:cNvPr id="19" name="Picture Placeholder 10"/>
          <p:cNvSpPr>
            <a:spLocks noGrp="1" noChangeAspect="1"/>
          </p:cNvSpPr>
          <p:nvPr>
            <p:ph type="pic" sz="quarter" idx="14"/>
          </p:nvPr>
        </p:nvSpPr>
        <p:spPr>
          <a:xfrm>
            <a:off x="0" y="6406896"/>
            <a:ext cx="12192000"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33">
                <a:solidFill>
                  <a:schemeClr val="bg1"/>
                </a:solidFill>
              </a:defRPr>
            </a:lvl1pPr>
          </a:lstStyle>
          <a:p>
            <a:r>
              <a:rPr lang="en-US"/>
              <a:t>Click icon to add picture</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aseline="0"/>
            </a:lvl1pPr>
          </a:lstStyle>
          <a:p>
            <a:r>
              <a:rPr lang="en-US" dirty="0" err="1"/>
              <a:t>28pt</a:t>
            </a:r>
            <a:r>
              <a:rPr lang="en-US" dirty="0"/>
              <a:t> Intel Clear Light Headline</a:t>
            </a:r>
          </a:p>
        </p:txBody>
      </p:sp>
      <p:sp>
        <p:nvSpPr>
          <p:cNvPr id="13" name="Date Placeholder 1"/>
          <p:cNvSpPr>
            <a:spLocks noGrp="1"/>
          </p:cNvSpPr>
          <p:nvPr>
            <p:ph type="dt" sz="half" idx="10"/>
          </p:nvPr>
        </p:nvSpPr>
        <p:spPr>
          <a:xfrm>
            <a:off x="609600" y="6356351"/>
            <a:ext cx="2844800" cy="365125"/>
          </a:xfrm>
        </p:spPr>
        <p:txBody>
          <a:bodyPr/>
          <a:lstStyle/>
          <a:p>
            <a:endParaRPr lang="en-US"/>
          </a:p>
        </p:txBody>
      </p:sp>
      <p:sp>
        <p:nvSpPr>
          <p:cNvPr id="14" name="Footer Placeholder 2"/>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cxnSp>
        <p:nvCxnSpPr>
          <p:cNvPr id="11" name="Straight Connector 10"/>
          <p:cNvCxnSpPr/>
          <p:nvPr userDrawn="1"/>
        </p:nvCxnSpPr>
        <p:spPr>
          <a:xfrm>
            <a:off x="11633712" y="6511692"/>
            <a:ext cx="0" cy="238125"/>
          </a:xfrm>
          <a:prstGeom prst="line">
            <a:avLst/>
          </a:prstGeom>
          <a:ln w="12700">
            <a:solidFill>
              <a:srgbClr val="FFC000"/>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1694161" y="6438118"/>
            <a:ext cx="538479" cy="338554"/>
          </a:xfrm>
          <a:prstGeom prst="rect">
            <a:avLst/>
          </a:prstGeom>
          <a:noFill/>
        </p:spPr>
        <p:txBody>
          <a:bodyPr wrap="square" rtlCol="0">
            <a:spAutoFit/>
          </a:bodyPr>
          <a:lstStyle/>
          <a:p>
            <a:r>
              <a:rPr lang="en-US" sz="1600" dirty="0">
                <a:solidFill>
                  <a:schemeClr val="bg1"/>
                </a:solidFill>
                <a:latin typeface="Intel Clear" panose="020B0604020203020204" pitchFamily="34" charset="0"/>
                <a:cs typeface="Neo Sans Intel"/>
              </a:rPr>
              <a:t>HR</a:t>
            </a:r>
          </a:p>
        </p:txBody>
      </p:sp>
    </p:spTree>
    <p:extLst>
      <p:ext uri="{BB962C8B-B14F-4D97-AF65-F5344CB8AC3E}">
        <p14:creationId xmlns:p14="http://schemas.microsoft.com/office/powerpoint/2010/main" val="386557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22E9DA8-134B-4B96-A828-22A55687D42B}" type="datetimeFigureOut">
              <a:rPr lang="en-IE" smtClean="0"/>
              <a:t>17/05/2018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E936901-A268-466C-90B7-ABA63197F3F9}" type="slidenum">
              <a:rPr lang="en-IE" smtClean="0"/>
              <a:t>‹#›</a:t>
            </a:fld>
            <a:endParaRPr lang="en-IE"/>
          </a:p>
        </p:txBody>
      </p:sp>
      <p:pic>
        <p:nvPicPr>
          <p:cNvPr id="7" name="Picture 6">
            <a:extLst>
              <a:ext uri="{FF2B5EF4-FFF2-40B4-BE49-F238E27FC236}">
                <a16:creationId xmlns:a16="http://schemas.microsoft.com/office/drawing/2014/main" id="{347B528B-37A7-4117-8D61-1F80B97A9B10}"/>
              </a:ext>
            </a:extLst>
          </p:cNvPr>
          <p:cNvPicPr>
            <a:picLocks noChangeAspect="1"/>
          </p:cNvPicPr>
          <p:nvPr userDrawn="1"/>
        </p:nvPicPr>
        <p:blipFill>
          <a:blip r:embed="rId2"/>
          <a:stretch>
            <a:fillRect/>
          </a:stretch>
        </p:blipFill>
        <p:spPr>
          <a:xfrm>
            <a:off x="10910189" y="5745884"/>
            <a:ext cx="949302" cy="1011382"/>
          </a:xfrm>
          <a:prstGeom prst="rect">
            <a:avLst/>
          </a:prstGeom>
        </p:spPr>
      </p:pic>
    </p:spTree>
    <p:extLst>
      <p:ext uri="{BB962C8B-B14F-4D97-AF65-F5344CB8AC3E}">
        <p14:creationId xmlns:p14="http://schemas.microsoft.com/office/powerpoint/2010/main" val="306893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E9DA8-134B-4B96-A828-22A55687D42B}" type="datetimeFigureOut">
              <a:rPr lang="en-IE" smtClean="0"/>
              <a:t>17/05/2018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226679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722E9DA8-134B-4B96-A828-22A55687D42B}" type="datetimeFigureOut">
              <a:rPr lang="en-IE" smtClean="0"/>
              <a:t>17/05/2018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247260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722E9DA8-134B-4B96-A828-22A55687D42B}" type="datetimeFigureOut">
              <a:rPr lang="en-IE" smtClean="0"/>
              <a:t>17/05/2018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34419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722E9DA8-134B-4B96-A828-22A55687D42B}" type="datetimeFigureOut">
              <a:rPr lang="en-IE" smtClean="0"/>
              <a:t>17/05/2018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186928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E9DA8-134B-4B96-A828-22A55687D42B}" type="datetimeFigureOut">
              <a:rPr lang="en-IE" smtClean="0"/>
              <a:t>17/05/2018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105463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E9DA8-134B-4B96-A828-22A55687D42B}" type="datetimeFigureOut">
              <a:rPr lang="en-IE" smtClean="0"/>
              <a:t>17/05/2018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369989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2E9DA8-134B-4B96-A828-22A55687D42B}" type="datetimeFigureOut">
              <a:rPr lang="en-IE" smtClean="0"/>
              <a:t>17/05/2018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E936901-A268-466C-90B7-ABA63197F3F9}" type="slidenum">
              <a:rPr lang="en-IE" smtClean="0"/>
              <a:t>‹#›</a:t>
            </a:fld>
            <a:endParaRPr lang="en-IE"/>
          </a:p>
        </p:txBody>
      </p:sp>
    </p:spTree>
    <p:extLst>
      <p:ext uri="{BB962C8B-B14F-4D97-AF65-F5344CB8AC3E}">
        <p14:creationId xmlns:p14="http://schemas.microsoft.com/office/powerpoint/2010/main" val="393736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E9DA8-134B-4B96-A828-22A55687D42B}" type="datetimeFigureOut">
              <a:rPr lang="en-IE" smtClean="0"/>
              <a:t>17/05/2018</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36901-A268-466C-90B7-ABA63197F3F9}" type="slidenum">
              <a:rPr lang="en-IE" smtClean="0"/>
              <a:t>‹#›</a:t>
            </a:fld>
            <a:endParaRPr lang="en-IE"/>
          </a:p>
        </p:txBody>
      </p:sp>
    </p:spTree>
    <p:extLst>
      <p:ext uri="{BB962C8B-B14F-4D97-AF65-F5344CB8AC3E}">
        <p14:creationId xmlns:p14="http://schemas.microsoft.com/office/powerpoint/2010/main" val="169093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sp2010.amr.ith.intel.com/sites/PM_Central/Shared%20Documents/Job%20Aids/JA-49%20Life%20Cycle%20Job%20Aid.pdf"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nkman.com/how-to-make-the-perfect-email-introduct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sp2010.amr.ith.intel.com/sites/PM_Central/SitePages/PLC%20Documents%20and%20Templates.aspx?View=%7b93C450BE-67AD-47AC-B823-E3C644F70C37%7d&amp;FilterField1=LinkTitle&amp;FilterValue1=Exploration&amp;InitialTabId=Ribbon.Read&amp;VisibilityContext=WSSTabPersistence&amp;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224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 is about building a team.</a:t>
            </a:r>
            <a:endParaRPr lang="en-IE" dirty="0"/>
          </a:p>
        </p:txBody>
      </p:sp>
      <p:sp>
        <p:nvSpPr>
          <p:cNvPr id="3" name="Content Placeholder 2"/>
          <p:cNvSpPr>
            <a:spLocks noGrp="1"/>
          </p:cNvSpPr>
          <p:nvPr>
            <p:ph idx="1"/>
          </p:nvPr>
        </p:nvSpPr>
        <p:spPr/>
        <p:txBody>
          <a:bodyPr/>
          <a:lstStyle/>
          <a:p>
            <a:pPr marL="0" indent="0">
              <a:buNone/>
            </a:pPr>
            <a:r>
              <a:rPr lang="en-IE" dirty="0"/>
              <a:t>It's about developing relationships.</a:t>
            </a:r>
          </a:p>
          <a:p>
            <a:pPr marL="0" indent="0">
              <a:buNone/>
            </a:pPr>
            <a:br>
              <a:rPr lang="en-IE" dirty="0"/>
            </a:br>
            <a:r>
              <a:rPr lang="en-IE" dirty="0"/>
              <a:t>It's about motivating and recognizing people.</a:t>
            </a:r>
          </a:p>
          <a:p>
            <a:pPr marL="0" indent="0">
              <a:buNone/>
            </a:pPr>
            <a:br>
              <a:rPr lang="en-IE" dirty="0"/>
            </a:br>
            <a:r>
              <a:rPr lang="en-IE" dirty="0"/>
              <a:t>It's about celebrating together.</a:t>
            </a:r>
          </a:p>
          <a:p>
            <a:pPr marL="0" indent="0">
              <a:buNone/>
            </a:pPr>
            <a:br>
              <a:rPr lang="en-IE" dirty="0"/>
            </a:br>
            <a:r>
              <a:rPr lang="en-IE" dirty="0"/>
              <a:t>It's about leadership</a:t>
            </a:r>
          </a:p>
          <a:p>
            <a:pPr marL="0" indent="0">
              <a:buNone/>
            </a:pPr>
            <a:endParaRPr lang="en-IE" dirty="0"/>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329573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 is about making a plan come together.</a:t>
            </a:r>
            <a:endParaRPr lang="en-IE" dirty="0"/>
          </a:p>
        </p:txBody>
      </p:sp>
      <p:sp>
        <p:nvSpPr>
          <p:cNvPr id="3" name="Content Placeholder 2"/>
          <p:cNvSpPr>
            <a:spLocks noGrp="1"/>
          </p:cNvSpPr>
          <p:nvPr>
            <p:ph idx="1"/>
          </p:nvPr>
        </p:nvSpPr>
        <p:spPr/>
        <p:txBody>
          <a:bodyPr/>
          <a:lstStyle/>
          <a:p>
            <a:pPr marL="0" indent="0">
              <a:buNone/>
            </a:pPr>
            <a:r>
              <a:rPr lang="en-IE" dirty="0"/>
              <a:t>It's about bringing order to the chaos.</a:t>
            </a:r>
          </a:p>
          <a:p>
            <a:pPr marL="0" indent="0">
              <a:buNone/>
            </a:pPr>
            <a:br>
              <a:rPr lang="en-IE" dirty="0"/>
            </a:br>
            <a:r>
              <a:rPr lang="en-IE" dirty="0"/>
              <a:t>It's about getting everyone pointed in the right direction.</a:t>
            </a:r>
          </a:p>
          <a:p>
            <a:pPr marL="0" indent="0">
              <a:buNone/>
            </a:pPr>
            <a:br>
              <a:rPr lang="en-IE" dirty="0"/>
            </a:br>
            <a:r>
              <a:rPr lang="en-IE" dirty="0"/>
              <a:t>It's about action and achievement.</a:t>
            </a:r>
          </a:p>
        </p:txBody>
      </p:sp>
      <p:pic>
        <p:nvPicPr>
          <p:cNvPr id="5" name="Picture 4"/>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85529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In a world of faster, better, cheaper...</a:t>
            </a:r>
            <a:endParaRPr lang="en-IE" dirty="0"/>
          </a:p>
        </p:txBody>
      </p:sp>
      <p:sp>
        <p:nvSpPr>
          <p:cNvPr id="3" name="Content Placeholder 2"/>
          <p:cNvSpPr>
            <a:spLocks noGrp="1"/>
          </p:cNvSpPr>
          <p:nvPr>
            <p:ph idx="1"/>
          </p:nvPr>
        </p:nvSpPr>
        <p:spPr/>
        <p:txBody>
          <a:bodyPr/>
          <a:lstStyle/>
          <a:p>
            <a:pPr marL="0" indent="0">
              <a:buNone/>
            </a:pPr>
            <a:r>
              <a:rPr lang="en-IE" dirty="0"/>
              <a:t>Project management brings the discipline to the table that makes the impossible possible.</a:t>
            </a:r>
          </a:p>
          <a:p>
            <a:pPr marL="0" indent="0">
              <a:buNone/>
            </a:pPr>
            <a:br>
              <a:rPr lang="en-IE" dirty="0"/>
            </a:br>
            <a:r>
              <a:rPr lang="en-IE" dirty="0"/>
              <a:t>Discipline brings consistency, repeatability, and visibility.</a:t>
            </a:r>
          </a:p>
          <a:p>
            <a:pPr marL="0" indent="0">
              <a:buNone/>
            </a:pPr>
            <a:br>
              <a:rPr lang="en-IE" dirty="0"/>
            </a:br>
            <a:r>
              <a:rPr lang="en-IE" dirty="0"/>
              <a:t>It's about learning from each project so that the next one is even faster, better, and more profitable.</a:t>
            </a:r>
          </a:p>
          <a:p>
            <a:endParaRPr lang="en-IE" dirty="0"/>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39431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 Institute (PMI) </a:t>
            </a:r>
          </a:p>
        </p:txBody>
      </p:sp>
      <p:sp>
        <p:nvSpPr>
          <p:cNvPr id="3" name="Content Placeholder 2"/>
          <p:cNvSpPr>
            <a:spLocks noGrp="1"/>
          </p:cNvSpPr>
          <p:nvPr>
            <p:ph idx="1"/>
          </p:nvPr>
        </p:nvSpPr>
        <p:spPr/>
        <p:txBody>
          <a:bodyPr/>
          <a:lstStyle/>
          <a:p>
            <a:pPr marL="0" indent="0">
              <a:buNone/>
            </a:pPr>
            <a:r>
              <a:rPr lang="en-IE" dirty="0"/>
              <a:t>Oh, and in case you were looking for a formal </a:t>
            </a:r>
            <a:r>
              <a:rPr lang="en-IE" i="1" dirty="0"/>
              <a:t>definition of project management</a:t>
            </a:r>
            <a:r>
              <a:rPr lang="en-IE" dirty="0"/>
              <a:t>, here's what the Project Management Institute (PMI) has to say about it...</a:t>
            </a:r>
          </a:p>
          <a:p>
            <a:pPr marL="0" indent="0">
              <a:buNone/>
            </a:pPr>
            <a:endParaRPr lang="en-IE" dirty="0"/>
          </a:p>
          <a:p>
            <a:pPr marL="0" indent="0">
              <a:buNone/>
            </a:pPr>
            <a:r>
              <a:rPr lang="en-IE" b="1" dirty="0"/>
              <a:t>"Project management is the application of knowledge, skills, tools, and techniques to project activities to meet the project requirements.“</a:t>
            </a:r>
          </a:p>
          <a:p>
            <a:pPr marL="0" indent="0">
              <a:buNone/>
            </a:pPr>
            <a:endParaRPr lang="en-IE" dirty="0"/>
          </a:p>
          <a:p>
            <a:pPr marL="0" indent="0">
              <a:buNone/>
            </a:pPr>
            <a:r>
              <a:rPr lang="en-IE" dirty="0"/>
              <a:t>- PMBOK</a:t>
            </a:r>
          </a:p>
          <a:p>
            <a:endParaRPr lang="en-IE" dirty="0"/>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222220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ja-JP" b="1" dirty="0"/>
              <a:t>Knowledge Areas that we will cover</a:t>
            </a:r>
          </a:p>
        </p:txBody>
      </p:sp>
      <p:sp>
        <p:nvSpPr>
          <p:cNvPr id="3" name="Content Placeholder 2"/>
          <p:cNvSpPr>
            <a:spLocks noGrp="1"/>
          </p:cNvSpPr>
          <p:nvPr>
            <p:ph idx="1"/>
          </p:nvPr>
        </p:nvSpPr>
        <p:spPr>
          <a:xfrm>
            <a:off x="291152" y="1091823"/>
            <a:ext cx="11718877" cy="5404512"/>
          </a:xfrm>
        </p:spPr>
        <p:txBody>
          <a:bodyPr/>
          <a:lstStyle/>
          <a:p>
            <a:pPr marL="865696" lvl="1" indent="-609585">
              <a:spcBef>
                <a:spcPts val="1600"/>
              </a:spcBef>
              <a:buFont typeface="+mj-lt"/>
              <a:buAutoNum type="arabicPeriod"/>
              <a:defRPr/>
            </a:pPr>
            <a:endParaRPr lang="en-US" altLang="ja-JP" sz="2133" b="1" dirty="0">
              <a:latin typeface="+mj-lt"/>
            </a:endParaRPr>
          </a:p>
          <a:p>
            <a:pPr marL="865696" lvl="1" indent="-609585">
              <a:spcBef>
                <a:spcPts val="1600"/>
              </a:spcBef>
              <a:buFont typeface="+mj-lt"/>
              <a:buAutoNum type="arabicPeriod"/>
              <a:defRPr/>
            </a:pPr>
            <a:endParaRPr lang="en-US" altLang="ja-JP" sz="2133" b="1" dirty="0">
              <a:latin typeface="+mj-lt"/>
            </a:endParaRPr>
          </a:p>
          <a:p>
            <a:pPr marL="865696" lvl="1" indent="-609585">
              <a:spcBef>
                <a:spcPts val="1600"/>
              </a:spcBef>
              <a:buFont typeface="+mj-lt"/>
              <a:buAutoNum type="arabicPeriod"/>
              <a:defRPr/>
            </a:pPr>
            <a:endParaRPr lang="en-US" altLang="ja-JP" sz="2133" b="1" dirty="0">
              <a:latin typeface="+mj-lt"/>
            </a:endParaRPr>
          </a:p>
          <a:p>
            <a:pPr marL="865696" lvl="1" indent="-609585">
              <a:spcBef>
                <a:spcPts val="1600"/>
              </a:spcBef>
              <a:buFont typeface="+mj-lt"/>
              <a:buAutoNum type="arabicPeriod"/>
              <a:defRPr/>
            </a:pPr>
            <a:r>
              <a:rPr lang="en-US" altLang="ja-JP" sz="3200" b="1" dirty="0">
                <a:latin typeface="+mj-lt"/>
              </a:rPr>
              <a:t>Framework for Project Management</a:t>
            </a:r>
          </a:p>
          <a:p>
            <a:pPr marL="865696" lvl="1" indent="-609585">
              <a:spcBef>
                <a:spcPts val="1600"/>
              </a:spcBef>
              <a:buFont typeface="+mj-lt"/>
              <a:buAutoNum type="arabicPeriod"/>
              <a:defRPr/>
            </a:pPr>
            <a:r>
              <a:rPr lang="en-US" altLang="ja-JP" sz="3200" b="1" dirty="0">
                <a:latin typeface="+mj-lt"/>
              </a:rPr>
              <a:t>Scope Management</a:t>
            </a:r>
          </a:p>
          <a:p>
            <a:pPr marL="865696" lvl="1" indent="-609585">
              <a:spcBef>
                <a:spcPts val="1600"/>
              </a:spcBef>
              <a:buFont typeface="+mj-lt"/>
              <a:buAutoNum type="arabicPeriod"/>
              <a:defRPr/>
            </a:pPr>
            <a:r>
              <a:rPr lang="en-US" altLang="ja-JP" sz="3200" b="1" dirty="0">
                <a:latin typeface="+mj-lt"/>
              </a:rPr>
              <a:t>Time Management</a:t>
            </a:r>
          </a:p>
          <a:p>
            <a:pPr marL="865696" lvl="1" indent="-609585">
              <a:spcBef>
                <a:spcPts val="1600"/>
              </a:spcBef>
              <a:buFont typeface="+mj-lt"/>
              <a:buAutoNum type="arabicPeriod"/>
              <a:defRPr/>
            </a:pPr>
            <a:r>
              <a:rPr lang="en-US" altLang="ja-JP" sz="3200" b="1" dirty="0">
                <a:latin typeface="+mj-lt"/>
              </a:rPr>
              <a:t>Risk Management</a:t>
            </a:r>
          </a:p>
          <a:p>
            <a:pPr marL="865696" lvl="1" indent="-609585">
              <a:spcBef>
                <a:spcPts val="1600"/>
              </a:spcBef>
              <a:buFont typeface="+mj-lt"/>
              <a:buAutoNum type="arabicPeriod"/>
              <a:defRPr/>
            </a:pPr>
            <a:r>
              <a:rPr lang="en-US" altLang="ja-JP" sz="3200" b="1" dirty="0">
                <a:latin typeface="+mj-lt"/>
              </a:rPr>
              <a:t>Comms Management</a:t>
            </a:r>
          </a:p>
        </p:txBody>
      </p:sp>
    </p:spTree>
    <p:extLst>
      <p:ext uri="{BB962C8B-B14F-4D97-AF65-F5344CB8AC3E}">
        <p14:creationId xmlns:p14="http://schemas.microsoft.com/office/powerpoint/2010/main" val="5874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ja-JP" b="1" dirty="0"/>
              <a:t>Exercise</a:t>
            </a:r>
          </a:p>
        </p:txBody>
      </p:sp>
      <p:sp>
        <p:nvSpPr>
          <p:cNvPr id="3" name="Content Placeholder 2"/>
          <p:cNvSpPr>
            <a:spLocks noGrp="1"/>
          </p:cNvSpPr>
          <p:nvPr>
            <p:ph idx="1"/>
          </p:nvPr>
        </p:nvSpPr>
        <p:spPr>
          <a:xfrm>
            <a:off x="291152" y="1528549"/>
            <a:ext cx="11718877" cy="4967785"/>
          </a:xfrm>
        </p:spPr>
        <p:txBody>
          <a:bodyPr anchor="t">
            <a:normAutofit/>
          </a:bodyPr>
          <a:lstStyle/>
          <a:p>
            <a:pPr marL="256111" lvl="1" indent="0">
              <a:spcBef>
                <a:spcPts val="1600"/>
              </a:spcBef>
              <a:buNone/>
              <a:defRPr/>
            </a:pPr>
            <a:r>
              <a:rPr lang="en-US" altLang="ja-JP" sz="3600" b="1" dirty="0">
                <a:latin typeface="+mj-lt"/>
              </a:rPr>
              <a:t>Discuss the below three topics:</a:t>
            </a:r>
          </a:p>
          <a:p>
            <a:pPr marL="256111" lvl="1" indent="0">
              <a:spcBef>
                <a:spcPts val="1600"/>
              </a:spcBef>
              <a:buNone/>
              <a:defRPr/>
            </a:pPr>
            <a:endParaRPr lang="en-US" altLang="ja-JP" sz="3600" b="1" dirty="0">
              <a:latin typeface="+mj-lt"/>
            </a:endParaRPr>
          </a:p>
          <a:p>
            <a:pPr lvl="1">
              <a:defRPr/>
            </a:pPr>
            <a:r>
              <a:rPr lang="en-US" altLang="ja-JP" sz="3600" b="1" dirty="0">
                <a:latin typeface="+mj-lt"/>
              </a:rPr>
              <a:t>What is a project?</a:t>
            </a:r>
          </a:p>
          <a:p>
            <a:pPr marL="256111" lvl="1" indent="0">
              <a:buNone/>
              <a:defRPr/>
            </a:pPr>
            <a:endParaRPr lang="en-US" altLang="ja-JP" sz="3600" b="1" dirty="0">
              <a:latin typeface="+mj-lt"/>
            </a:endParaRPr>
          </a:p>
          <a:p>
            <a:pPr lvl="1">
              <a:defRPr/>
            </a:pPr>
            <a:r>
              <a:rPr lang="en-US" altLang="ja-JP" sz="3600" b="1" dirty="0">
                <a:latin typeface="+mj-lt"/>
              </a:rPr>
              <a:t>What are the common activities that Project Managers perform</a:t>
            </a:r>
          </a:p>
          <a:p>
            <a:pPr marL="256111" lvl="1" indent="0">
              <a:buNone/>
              <a:defRPr/>
            </a:pPr>
            <a:endParaRPr lang="en-US" altLang="ja-JP" sz="3600" b="1" dirty="0">
              <a:latin typeface="+mj-lt"/>
            </a:endParaRPr>
          </a:p>
          <a:p>
            <a:pPr lvl="1">
              <a:defRPr/>
            </a:pPr>
            <a:r>
              <a:rPr lang="en-US" altLang="ja-JP" sz="3600" b="1" dirty="0">
                <a:latin typeface="+mj-lt"/>
              </a:rPr>
              <a:t>What are some of the reasons that projects fail</a:t>
            </a:r>
          </a:p>
        </p:txBody>
      </p:sp>
    </p:spTree>
    <p:extLst>
      <p:ext uri="{BB962C8B-B14F-4D97-AF65-F5344CB8AC3E}">
        <p14:creationId xmlns:p14="http://schemas.microsoft.com/office/powerpoint/2010/main" val="249240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howtorunsuccessfulprojects.com/wp-content/uploads/2011/09/projectpuzzl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212" b="8468"/>
          <a:stretch/>
        </p:blipFill>
        <p:spPr bwMode="auto">
          <a:xfrm>
            <a:off x="7433901" y="49843"/>
            <a:ext cx="4758099" cy="2829007"/>
          </a:xfrm>
          <a:prstGeom prst="rect">
            <a:avLst/>
          </a:prstGeom>
          <a:noFill/>
          <a:extLst>
            <a:ext uri="{909E8E84-426E-40DD-AFC4-6F175D3DCCD1}">
              <a14:hiddenFill xmlns:a14="http://schemas.microsoft.com/office/drawing/2010/main">
                <a:solidFill>
                  <a:srgbClr val="FFFFFF"/>
                </a:solidFill>
              </a14:hiddenFill>
            </a:ext>
          </a:extLst>
        </p:spPr>
      </p:pic>
      <p:sp>
        <p:nvSpPr>
          <p:cNvPr id="6146" name="Title 1"/>
          <p:cNvSpPr>
            <a:spLocks noGrp="1"/>
          </p:cNvSpPr>
          <p:nvPr>
            <p:ph type="title"/>
          </p:nvPr>
        </p:nvSpPr>
        <p:spPr/>
        <p:txBody>
          <a:bodyPr/>
          <a:lstStyle/>
          <a:p>
            <a:r>
              <a:rPr lang="en-US" altLang="ja-JP" b="1" dirty="0"/>
              <a:t>What is a project?</a:t>
            </a:r>
            <a:br>
              <a:rPr lang="en-US" altLang="ja-JP" b="1" dirty="0"/>
            </a:br>
            <a:endParaRPr lang="en-US" altLang="ja-JP" b="1" dirty="0"/>
          </a:p>
        </p:txBody>
      </p:sp>
      <p:sp>
        <p:nvSpPr>
          <p:cNvPr id="3" name="Content Placeholder 2"/>
          <p:cNvSpPr>
            <a:spLocks noGrp="1"/>
          </p:cNvSpPr>
          <p:nvPr>
            <p:ph idx="1"/>
          </p:nvPr>
        </p:nvSpPr>
        <p:spPr>
          <a:xfrm>
            <a:off x="153458" y="1100877"/>
            <a:ext cx="10970684" cy="4567767"/>
          </a:xfrm>
        </p:spPr>
        <p:txBody>
          <a:bodyPr/>
          <a:lstStyle/>
          <a:p>
            <a:pPr lvl="1">
              <a:spcBef>
                <a:spcPts val="1600"/>
              </a:spcBef>
              <a:defRPr/>
            </a:pPr>
            <a:r>
              <a:rPr lang="en-US" altLang="ja-JP" sz="2933" dirty="0"/>
              <a:t>Temporary</a:t>
            </a:r>
          </a:p>
          <a:p>
            <a:pPr lvl="2">
              <a:spcBef>
                <a:spcPts val="1600"/>
              </a:spcBef>
              <a:defRPr/>
            </a:pPr>
            <a:r>
              <a:rPr lang="en-US" altLang="ja-JP" sz="2667" dirty="0"/>
              <a:t>Specific start and end date</a:t>
            </a:r>
          </a:p>
          <a:p>
            <a:pPr lvl="1">
              <a:spcBef>
                <a:spcPts val="1600"/>
              </a:spcBef>
              <a:defRPr/>
            </a:pPr>
            <a:r>
              <a:rPr lang="en-US" altLang="ja-JP" sz="2933" dirty="0"/>
              <a:t>Unique</a:t>
            </a:r>
          </a:p>
          <a:p>
            <a:pPr lvl="2">
              <a:spcBef>
                <a:spcPts val="1600"/>
              </a:spcBef>
              <a:defRPr/>
            </a:pPr>
            <a:r>
              <a:rPr lang="en-US" altLang="ja-JP" sz="2667" dirty="0"/>
              <a:t>Results in a new or revised end product/service</a:t>
            </a:r>
          </a:p>
          <a:p>
            <a:pPr marL="914400" lvl="2" indent="0">
              <a:spcBef>
                <a:spcPts val="1600"/>
              </a:spcBef>
              <a:buNone/>
              <a:defRPr/>
            </a:pPr>
            <a:endParaRPr lang="en-US" altLang="ja-JP" sz="2667" dirty="0"/>
          </a:p>
          <a:p>
            <a:pPr lvl="1">
              <a:defRPr/>
            </a:pPr>
            <a:r>
              <a:rPr lang="en-US" altLang="ja-JP" sz="2933" dirty="0"/>
              <a:t>Progressively Elaborated</a:t>
            </a:r>
          </a:p>
          <a:p>
            <a:pPr lvl="2">
              <a:defRPr/>
            </a:pPr>
            <a:r>
              <a:rPr lang="en-US" altLang="ja-JP" sz="2667" dirty="0"/>
              <a:t>Broadly defined initially and then more explicitly defined as work progresses</a:t>
            </a:r>
          </a:p>
          <a:p>
            <a:pPr marL="0" indent="0">
              <a:defRPr/>
            </a:pPr>
            <a:endParaRPr lang="en-US" sz="2133" dirty="0"/>
          </a:p>
        </p:txBody>
      </p:sp>
    </p:spTree>
    <p:extLst>
      <p:ext uri="{BB962C8B-B14F-4D97-AF65-F5344CB8AC3E}">
        <p14:creationId xmlns:p14="http://schemas.microsoft.com/office/powerpoint/2010/main" val="825735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ja-JP" b="1" dirty="0"/>
              <a:t>Project Management Activities</a:t>
            </a:r>
          </a:p>
        </p:txBody>
      </p:sp>
      <p:graphicFrame>
        <p:nvGraphicFramePr>
          <p:cNvPr id="2" name="Table 1"/>
          <p:cNvGraphicFramePr>
            <a:graphicFrameLocks noGrp="1"/>
          </p:cNvGraphicFramePr>
          <p:nvPr>
            <p:extLst>
              <p:ext uri="{D42A27DB-BD31-4B8C-83A1-F6EECF244321}">
                <p14:modId xmlns:p14="http://schemas.microsoft.com/office/powerpoint/2010/main" val="3856421436"/>
              </p:ext>
            </p:extLst>
          </p:nvPr>
        </p:nvGraphicFramePr>
        <p:xfrm>
          <a:off x="650461" y="1382799"/>
          <a:ext cx="8375260" cy="5110078"/>
        </p:xfrm>
        <a:graphic>
          <a:graphicData uri="http://schemas.openxmlformats.org/drawingml/2006/table">
            <a:tbl>
              <a:tblPr firstRow="1" bandRow="1">
                <a:tableStyleId>{5C22544A-7EE6-4342-B048-85BDC9FD1C3A}</a:tableStyleId>
              </a:tblPr>
              <a:tblGrid>
                <a:gridCol w="914933">
                  <a:extLst>
                    <a:ext uri="{9D8B030D-6E8A-4147-A177-3AD203B41FA5}">
                      <a16:colId xmlns:a16="http://schemas.microsoft.com/office/drawing/2014/main" val="20000"/>
                    </a:ext>
                  </a:extLst>
                </a:gridCol>
                <a:gridCol w="7460327">
                  <a:extLst>
                    <a:ext uri="{9D8B030D-6E8A-4147-A177-3AD203B41FA5}">
                      <a16:colId xmlns:a16="http://schemas.microsoft.com/office/drawing/2014/main" val="20001"/>
                    </a:ext>
                  </a:extLst>
                </a:gridCol>
              </a:tblGrid>
              <a:tr h="645922">
                <a:tc>
                  <a:txBody>
                    <a:bodyPr/>
                    <a:lstStyle/>
                    <a:p>
                      <a:pPr algn="ctr"/>
                      <a:endParaRPr lang="en-GB" sz="1900" dirty="0"/>
                    </a:p>
                  </a:txBody>
                  <a:tcPr marL="121920" marR="121920"/>
                </a:tc>
                <a:tc>
                  <a:txBody>
                    <a:bodyPr/>
                    <a:lstStyle/>
                    <a:p>
                      <a:r>
                        <a:rPr lang="en-GB" sz="2300" dirty="0"/>
                        <a:t>Typical PM Activities</a:t>
                      </a:r>
                    </a:p>
                  </a:txBody>
                  <a:tcPr marL="121920" marR="121920"/>
                </a:tc>
                <a:extLst>
                  <a:ext uri="{0D108BD9-81ED-4DB2-BD59-A6C34878D82A}">
                    <a16:rowId xmlns:a16="http://schemas.microsoft.com/office/drawing/2014/main" val="10000"/>
                  </a:ext>
                </a:extLst>
              </a:tr>
              <a:tr h="628762">
                <a:tc>
                  <a:txBody>
                    <a:bodyPr/>
                    <a:lstStyle/>
                    <a:p>
                      <a:pPr algn="ctr"/>
                      <a:r>
                        <a:rPr lang="en-GB" sz="1600" dirty="0"/>
                        <a:t>√</a:t>
                      </a:r>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Help identify requirements</a:t>
                      </a:r>
                    </a:p>
                  </a:txBody>
                  <a:tcPr marL="121920" marR="121920" anchor="ctr"/>
                </a:tc>
                <a:extLst>
                  <a:ext uri="{0D108BD9-81ED-4DB2-BD59-A6C34878D82A}">
                    <a16:rowId xmlns:a16="http://schemas.microsoft.com/office/drawing/2014/main" val="10001"/>
                  </a:ext>
                </a:extLst>
              </a:tr>
              <a:tr h="645922">
                <a:tc>
                  <a:txBody>
                    <a:bodyPr/>
                    <a:lstStyle/>
                    <a:p>
                      <a:pPr algn="ctr"/>
                      <a:r>
                        <a:rPr lang="en-GB" sz="1600" dirty="0"/>
                        <a:t>√</a:t>
                      </a:r>
                    </a:p>
                  </a:txBody>
                  <a:tcPr marL="121920" marR="121920" anchor="ctr"/>
                </a:tc>
                <a:tc>
                  <a:txBody>
                    <a:bodyPr/>
                    <a:lstStyle/>
                    <a:p>
                      <a:pPr algn="l"/>
                      <a:r>
                        <a:rPr lang="en-GB" sz="2000" dirty="0"/>
                        <a:t>Establish clear and achievable goals</a:t>
                      </a:r>
                    </a:p>
                  </a:txBody>
                  <a:tcPr marL="121920" marR="121920" anchor="ctr"/>
                </a:tc>
                <a:extLst>
                  <a:ext uri="{0D108BD9-81ED-4DB2-BD59-A6C34878D82A}">
                    <a16:rowId xmlns:a16="http://schemas.microsoft.com/office/drawing/2014/main" val="10002"/>
                  </a:ext>
                </a:extLst>
              </a:tr>
              <a:tr h="605784">
                <a:tc>
                  <a:txBody>
                    <a:bodyPr/>
                    <a:lstStyle/>
                    <a:p>
                      <a:pPr algn="ctr"/>
                      <a:r>
                        <a:rPr lang="en-GB" sz="1600" dirty="0"/>
                        <a:t>√</a:t>
                      </a:r>
                    </a:p>
                  </a:txBody>
                  <a:tcPr marL="121920" marR="121920" anchor="ctr"/>
                </a:tc>
                <a:tc>
                  <a:txBody>
                    <a:bodyPr/>
                    <a:lstStyle/>
                    <a:p>
                      <a:pPr algn="l"/>
                      <a:r>
                        <a:rPr lang="en-GB" sz="2000" dirty="0"/>
                        <a:t>Balance competing demands for quality, scope, time and cost</a:t>
                      </a:r>
                    </a:p>
                  </a:txBody>
                  <a:tcPr marL="121920" marR="121920" anchor="ctr"/>
                </a:tc>
                <a:extLst>
                  <a:ext uri="{0D108BD9-81ED-4DB2-BD59-A6C34878D82A}">
                    <a16:rowId xmlns:a16="http://schemas.microsoft.com/office/drawing/2014/main" val="10003"/>
                  </a:ext>
                </a:extLst>
              </a:tr>
              <a:tr h="645922">
                <a:tc>
                  <a:txBody>
                    <a:bodyPr/>
                    <a:lstStyle/>
                    <a:p>
                      <a:pPr algn="ctr"/>
                      <a:r>
                        <a:rPr lang="en-GB" sz="1600" dirty="0"/>
                        <a:t>√</a:t>
                      </a:r>
                    </a:p>
                  </a:txBody>
                  <a:tcPr marL="121920" marR="121920" anchor="ctr"/>
                </a:tc>
                <a:tc>
                  <a:txBody>
                    <a:bodyPr/>
                    <a:lstStyle/>
                    <a:p>
                      <a:pPr algn="l"/>
                      <a:r>
                        <a:rPr lang="en-GB" sz="2000" dirty="0"/>
                        <a:t>Manage risks to project objectives</a:t>
                      </a:r>
                    </a:p>
                  </a:txBody>
                  <a:tcPr marL="121920" marR="121920" anchor="ctr"/>
                </a:tc>
                <a:extLst>
                  <a:ext uri="{0D108BD9-81ED-4DB2-BD59-A6C34878D82A}">
                    <a16:rowId xmlns:a16="http://schemas.microsoft.com/office/drawing/2014/main" val="10004"/>
                  </a:ext>
                </a:extLst>
              </a:tr>
              <a:tr h="645922">
                <a:tc>
                  <a:txBody>
                    <a:bodyPr/>
                    <a:lstStyle/>
                    <a:p>
                      <a:pPr algn="ctr"/>
                      <a:r>
                        <a:rPr lang="en-GB" sz="1600" dirty="0"/>
                        <a:t>√</a:t>
                      </a:r>
                    </a:p>
                  </a:txBody>
                  <a:tcPr marL="121920" marR="121920" anchor="ctr"/>
                </a:tc>
                <a:tc>
                  <a:txBody>
                    <a:bodyPr/>
                    <a:lstStyle/>
                    <a:p>
                      <a:pPr algn="l"/>
                      <a:r>
                        <a:rPr lang="en-GB" sz="2000" dirty="0"/>
                        <a:t>Stakeholders Management</a:t>
                      </a:r>
                    </a:p>
                  </a:txBody>
                  <a:tcPr marL="121920" marR="121920" anchor="ctr"/>
                </a:tc>
                <a:extLst>
                  <a:ext uri="{0D108BD9-81ED-4DB2-BD59-A6C34878D82A}">
                    <a16:rowId xmlns:a16="http://schemas.microsoft.com/office/drawing/2014/main" val="10005"/>
                  </a:ext>
                </a:extLst>
              </a:tr>
              <a:tr h="645922">
                <a:tc>
                  <a:txBody>
                    <a:bodyPr/>
                    <a:lstStyle/>
                    <a:p>
                      <a:pPr algn="ctr"/>
                      <a:r>
                        <a:rPr lang="en-GB" sz="1600" dirty="0"/>
                        <a:t>√</a:t>
                      </a:r>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t>Communication</a:t>
                      </a:r>
                    </a:p>
                  </a:txBody>
                  <a:tcPr marL="121920" marR="121920" anchor="ctr"/>
                </a:tc>
                <a:extLst>
                  <a:ext uri="{0D108BD9-81ED-4DB2-BD59-A6C34878D82A}">
                    <a16:rowId xmlns:a16="http://schemas.microsoft.com/office/drawing/2014/main" val="10006"/>
                  </a:ext>
                </a:extLst>
              </a:tr>
              <a:tr h="645922">
                <a:tc>
                  <a:txBody>
                    <a:bodyPr/>
                    <a:lstStyle/>
                    <a:p>
                      <a:pPr algn="ctr"/>
                      <a:r>
                        <a:rPr lang="en-GB" sz="1600" dirty="0"/>
                        <a:t>√</a:t>
                      </a:r>
                    </a:p>
                  </a:txBody>
                  <a:tcPr marL="121920" marR="12192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Proactively exercise project control</a:t>
                      </a:r>
                      <a:endParaRPr lang="en-IE" sz="2100" dirty="0"/>
                    </a:p>
                  </a:txBody>
                  <a:tcPr marL="121920" marR="121920" anchor="ctr"/>
                </a:tc>
                <a:extLst>
                  <a:ext uri="{0D108BD9-81ED-4DB2-BD59-A6C34878D82A}">
                    <a16:rowId xmlns:a16="http://schemas.microsoft.com/office/drawing/2014/main" val="10007"/>
                  </a:ext>
                </a:extLst>
              </a:tr>
            </a:tbl>
          </a:graphicData>
        </a:graphic>
      </p:graphicFrame>
      <p:sp>
        <p:nvSpPr>
          <p:cNvPr id="3" name="TextBox 2"/>
          <p:cNvSpPr txBox="1"/>
          <p:nvPr/>
        </p:nvSpPr>
        <p:spPr>
          <a:xfrm>
            <a:off x="9444251" y="2734831"/>
            <a:ext cx="2747749" cy="913199"/>
          </a:xfrm>
          <a:prstGeom prst="rect">
            <a:avLst/>
          </a:prstGeom>
          <a:noFill/>
        </p:spPr>
        <p:txBody>
          <a:bodyPr wrap="square" rtlCol="0">
            <a:spAutoFit/>
          </a:bodyPr>
          <a:lstStyle/>
          <a:p>
            <a:r>
              <a:rPr lang="en-GB" sz="2667" b="1" dirty="0">
                <a:solidFill>
                  <a:srgbClr val="FF0000"/>
                </a:solidFill>
                <a:cs typeface="Neo Sans Intel"/>
              </a:rPr>
              <a:t>MANDATORY FOR ALL PROJECTS</a:t>
            </a:r>
            <a:endParaRPr lang="en-IE" sz="2667" b="1" dirty="0">
              <a:solidFill>
                <a:srgbClr val="FF0000"/>
              </a:solidFill>
              <a:cs typeface="Neo Sans Intel"/>
            </a:endParaRPr>
          </a:p>
        </p:txBody>
      </p:sp>
      <p:sp>
        <p:nvSpPr>
          <p:cNvPr id="4" name="Right Brace 3"/>
          <p:cNvSpPr/>
          <p:nvPr/>
        </p:nvSpPr>
        <p:spPr>
          <a:xfrm>
            <a:off x="9262282" y="1508536"/>
            <a:ext cx="181969" cy="4858603"/>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sz="2400"/>
          </a:p>
        </p:txBody>
      </p:sp>
    </p:spTree>
    <p:extLst>
      <p:ext uri="{BB962C8B-B14F-4D97-AF65-F5344CB8AC3E}">
        <p14:creationId xmlns:p14="http://schemas.microsoft.com/office/powerpoint/2010/main" val="101869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30D57B5-6827-4370-9F03-EB4D35A151EC}" type="slidenum">
              <a:rPr lang="en-US" smtClean="0"/>
              <a:pPr>
                <a:defRPr/>
              </a:pPr>
              <a:t>18</a:t>
            </a:fld>
            <a:endParaRPr lang="en-US"/>
          </a:p>
        </p:txBody>
      </p:sp>
      <p:sp>
        <p:nvSpPr>
          <p:cNvPr id="2" name="Title 1"/>
          <p:cNvSpPr>
            <a:spLocks noGrp="1"/>
          </p:cNvSpPr>
          <p:nvPr>
            <p:ph type="title"/>
          </p:nvPr>
        </p:nvSpPr>
        <p:spPr/>
        <p:txBody>
          <a:bodyPr/>
          <a:lstStyle/>
          <a:p>
            <a:r>
              <a:rPr lang="en-GB" dirty="0"/>
              <a:t>Why Projects Fail?</a:t>
            </a:r>
          </a:p>
        </p:txBody>
      </p:sp>
      <p:graphicFrame>
        <p:nvGraphicFramePr>
          <p:cNvPr id="7" name="Table 6"/>
          <p:cNvGraphicFramePr>
            <a:graphicFrameLocks noGrp="1"/>
          </p:cNvGraphicFramePr>
          <p:nvPr>
            <p:extLst/>
          </p:nvPr>
        </p:nvGraphicFramePr>
        <p:xfrm>
          <a:off x="666711" y="1257300"/>
          <a:ext cx="10668075" cy="4635140"/>
        </p:xfrm>
        <a:graphic>
          <a:graphicData uri="http://schemas.openxmlformats.org/drawingml/2006/table">
            <a:tbl>
              <a:tblPr firstRow="1" bandRow="1">
                <a:tableStyleId>{5C22544A-7EE6-4342-B048-85BDC9FD1C3A}</a:tableStyleId>
              </a:tblPr>
              <a:tblGrid>
                <a:gridCol w="3556025">
                  <a:extLst>
                    <a:ext uri="{9D8B030D-6E8A-4147-A177-3AD203B41FA5}">
                      <a16:colId xmlns:a16="http://schemas.microsoft.com/office/drawing/2014/main" val="20000"/>
                    </a:ext>
                  </a:extLst>
                </a:gridCol>
                <a:gridCol w="1778012">
                  <a:extLst>
                    <a:ext uri="{9D8B030D-6E8A-4147-A177-3AD203B41FA5}">
                      <a16:colId xmlns:a16="http://schemas.microsoft.com/office/drawing/2014/main" val="20001"/>
                    </a:ext>
                  </a:extLst>
                </a:gridCol>
                <a:gridCol w="1778013">
                  <a:extLst>
                    <a:ext uri="{9D8B030D-6E8A-4147-A177-3AD203B41FA5}">
                      <a16:colId xmlns:a16="http://schemas.microsoft.com/office/drawing/2014/main" val="20002"/>
                    </a:ext>
                  </a:extLst>
                </a:gridCol>
                <a:gridCol w="3556025">
                  <a:extLst>
                    <a:ext uri="{9D8B030D-6E8A-4147-A177-3AD203B41FA5}">
                      <a16:colId xmlns:a16="http://schemas.microsoft.com/office/drawing/2014/main" val="20003"/>
                    </a:ext>
                  </a:extLst>
                </a:gridCol>
              </a:tblGrid>
              <a:tr h="450125">
                <a:tc gridSpan="4">
                  <a:txBody>
                    <a:bodyPr/>
                    <a:lstStyle/>
                    <a:p>
                      <a:pPr algn="ctr"/>
                      <a:r>
                        <a:rPr lang="en-GB" sz="1900" dirty="0"/>
                        <a:t>Level  One</a:t>
                      </a:r>
                    </a:p>
                  </a:txBody>
                  <a:tcPr marL="121920" marR="121920"/>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0"/>
                  </a:ext>
                </a:extLst>
              </a:tr>
              <a:tr h="640080">
                <a:tc gridSpan="2">
                  <a:txBody>
                    <a:bodyPr/>
                    <a:lstStyle/>
                    <a:p>
                      <a:r>
                        <a:rPr lang="en-GB" sz="1900" dirty="0"/>
                        <a:t>Inappropriate Project Management Approach</a:t>
                      </a:r>
                    </a:p>
                  </a:txBody>
                  <a:tcPr marL="121920" marR="121920"/>
                </a:tc>
                <a:tc hMerge="1">
                  <a:txBody>
                    <a:bodyPr/>
                    <a:lstStyle/>
                    <a:p>
                      <a:endParaRPr lang="en-GB" dirty="0"/>
                    </a:p>
                  </a:txBody>
                  <a:tcPr/>
                </a:tc>
                <a:tc gridSpan="2">
                  <a:txBody>
                    <a:bodyPr/>
                    <a:lstStyle/>
                    <a:p>
                      <a:r>
                        <a:rPr lang="en-GB" sz="1900" dirty="0"/>
                        <a:t>Unsupportive Top Management</a:t>
                      </a:r>
                    </a:p>
                  </a:txBody>
                  <a:tcPr marL="121920" marR="121920"/>
                </a:tc>
                <a:tc hMerge="1">
                  <a:txBody>
                    <a:bodyPr/>
                    <a:lstStyle/>
                    <a:p>
                      <a:endParaRPr lang="en-GB" dirty="0"/>
                    </a:p>
                  </a:txBody>
                  <a:tcPr/>
                </a:tc>
                <a:extLst>
                  <a:ext uri="{0D108BD9-81ED-4DB2-BD59-A6C34878D82A}">
                    <a16:rowId xmlns:a16="http://schemas.microsoft.com/office/drawing/2014/main" val="10001"/>
                  </a:ext>
                </a:extLst>
              </a:tr>
              <a:tr h="450125">
                <a:tc gridSpan="4">
                  <a:txBody>
                    <a:bodyPr/>
                    <a:lstStyle/>
                    <a:p>
                      <a:pPr marL="0" algn="ctr" defTabSz="914400" rtl="0" eaLnBrk="1" latinLnBrk="0" hangingPunct="1"/>
                      <a:r>
                        <a:rPr lang="en-GB" sz="1900" b="1" kern="1200" dirty="0">
                          <a:solidFill>
                            <a:schemeClr val="lt1"/>
                          </a:solidFill>
                          <a:latin typeface="+mn-lt"/>
                          <a:ea typeface="+mn-ea"/>
                          <a:cs typeface="+mn-cs"/>
                        </a:rPr>
                        <a:t>Level Two</a:t>
                      </a:r>
                    </a:p>
                  </a:txBody>
                  <a:tcPr marL="121920" marR="121920">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2"/>
                  </a:ext>
                </a:extLst>
              </a:tr>
              <a:tr h="914400">
                <a:tc>
                  <a:txBody>
                    <a:bodyPr/>
                    <a:lstStyle/>
                    <a:p>
                      <a:r>
                        <a:rPr lang="en-GB" sz="1900" dirty="0"/>
                        <a:t>Wrong Project Manager</a:t>
                      </a:r>
                    </a:p>
                  </a:txBody>
                  <a:tcPr marL="121920" marR="121920"/>
                </a:tc>
                <a:tc gridSpan="2">
                  <a:txBody>
                    <a:bodyPr/>
                    <a:lstStyle/>
                    <a:p>
                      <a:r>
                        <a:rPr lang="en-GB" sz="1900" dirty="0"/>
                        <a:t>Failure to use Methodology</a:t>
                      </a:r>
                    </a:p>
                  </a:txBody>
                  <a:tcPr marL="121920" marR="121920"/>
                </a:tc>
                <a:tc hMerge="1">
                  <a:txBody>
                    <a:bodyPr/>
                    <a:lstStyle/>
                    <a:p>
                      <a:endParaRPr lang="en-GB"/>
                    </a:p>
                  </a:txBody>
                  <a:tcPr/>
                </a:tc>
                <a:tc>
                  <a:txBody>
                    <a:bodyPr/>
                    <a:lstStyle/>
                    <a:p>
                      <a:r>
                        <a:rPr lang="en-GB" sz="1900" dirty="0"/>
                        <a:t>Misuse</a:t>
                      </a:r>
                      <a:r>
                        <a:rPr lang="en-GB" sz="1900" baseline="0" dirty="0"/>
                        <a:t> of Project Management Techniques</a:t>
                      </a:r>
                      <a:endParaRPr lang="en-GB" sz="1900" dirty="0"/>
                    </a:p>
                  </a:txBody>
                  <a:tcPr marL="121920" marR="121920"/>
                </a:tc>
                <a:extLst>
                  <a:ext uri="{0D108BD9-81ED-4DB2-BD59-A6C34878D82A}">
                    <a16:rowId xmlns:a16="http://schemas.microsoft.com/office/drawing/2014/main" val="10003"/>
                  </a:ext>
                </a:extLst>
              </a:tr>
              <a:tr h="450125">
                <a:tc gridSpan="4">
                  <a:txBody>
                    <a:bodyPr/>
                    <a:lstStyle/>
                    <a:p>
                      <a:pPr algn="ctr"/>
                      <a:r>
                        <a:rPr lang="en-GB" sz="1900" b="1" dirty="0">
                          <a:solidFill>
                            <a:schemeClr val="bg1"/>
                          </a:solidFill>
                        </a:rPr>
                        <a:t>Level</a:t>
                      </a:r>
                      <a:r>
                        <a:rPr lang="en-GB" sz="1900" b="1" baseline="0" dirty="0">
                          <a:solidFill>
                            <a:schemeClr val="bg1"/>
                          </a:solidFill>
                        </a:rPr>
                        <a:t> Three</a:t>
                      </a:r>
                      <a:endParaRPr lang="en-GB" sz="1900" b="1" dirty="0">
                        <a:solidFill>
                          <a:schemeClr val="bg1"/>
                        </a:solidFill>
                      </a:endParaRPr>
                    </a:p>
                  </a:txBody>
                  <a:tcPr marL="121920" marR="121920">
                    <a:solidFill>
                      <a:schemeClr val="accent1"/>
                    </a:solidFill>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4"/>
                  </a:ext>
                </a:extLst>
              </a:tr>
              <a:tr h="640080">
                <a:tc>
                  <a:txBody>
                    <a:bodyPr/>
                    <a:lstStyle/>
                    <a:p>
                      <a:r>
                        <a:rPr lang="en-GB" sz="1900" dirty="0"/>
                        <a:t>Inadequate</a:t>
                      </a:r>
                      <a:r>
                        <a:rPr lang="en-GB" sz="1900" baseline="0" dirty="0"/>
                        <a:t> Communication</a:t>
                      </a:r>
                      <a:endParaRPr lang="en-GB" sz="1900" dirty="0"/>
                    </a:p>
                  </a:txBody>
                  <a:tcPr marL="121920" marR="121920"/>
                </a:tc>
                <a:tc gridSpan="2">
                  <a:txBody>
                    <a:bodyPr/>
                    <a:lstStyle/>
                    <a:p>
                      <a:r>
                        <a:rPr lang="en-GB" sz="1900" dirty="0"/>
                        <a:t>Non-involvement of the user</a:t>
                      </a:r>
                    </a:p>
                  </a:txBody>
                  <a:tcPr marL="121920" marR="121920"/>
                </a:tc>
                <a:tc hMerge="1">
                  <a:txBody>
                    <a:bodyPr/>
                    <a:lstStyle/>
                    <a:p>
                      <a:endParaRPr lang="en-GB"/>
                    </a:p>
                  </a:txBody>
                  <a:tcPr/>
                </a:tc>
                <a:tc>
                  <a:txBody>
                    <a:bodyPr/>
                    <a:lstStyle/>
                    <a:p>
                      <a:r>
                        <a:rPr lang="en-GB" sz="1900" dirty="0"/>
                        <a:t>Inadequate planning</a:t>
                      </a:r>
                    </a:p>
                  </a:txBody>
                  <a:tcPr marL="121920" marR="121920"/>
                </a:tc>
                <a:extLst>
                  <a:ext uri="{0D108BD9-81ED-4DB2-BD59-A6C34878D82A}">
                    <a16:rowId xmlns:a16="http://schemas.microsoft.com/office/drawing/2014/main" val="10005"/>
                  </a:ext>
                </a:extLst>
              </a:tr>
              <a:tr h="640080">
                <a:tc>
                  <a:txBody>
                    <a:bodyPr/>
                    <a:lstStyle/>
                    <a:p>
                      <a:r>
                        <a:rPr lang="en-GB" sz="1900" dirty="0"/>
                        <a:t>Inadequate definition</a:t>
                      </a:r>
                    </a:p>
                  </a:txBody>
                  <a:tcPr marL="121920" marR="121920"/>
                </a:tc>
                <a:tc gridSpan="2">
                  <a:txBody>
                    <a:bodyPr/>
                    <a:lstStyle/>
                    <a:p>
                      <a:r>
                        <a:rPr lang="en-GB" sz="1900" dirty="0"/>
                        <a:t>Bad estimating</a:t>
                      </a:r>
                    </a:p>
                  </a:txBody>
                  <a:tcPr marL="121920" marR="121920"/>
                </a:tc>
                <a:tc hMerge="1">
                  <a:txBody>
                    <a:bodyPr/>
                    <a:lstStyle/>
                    <a:p>
                      <a:endParaRPr lang="en-GB"/>
                    </a:p>
                  </a:txBody>
                  <a:tcPr/>
                </a:tc>
                <a:tc>
                  <a:txBody>
                    <a:bodyPr/>
                    <a:lstStyle/>
                    <a:p>
                      <a:r>
                        <a:rPr lang="en-GB" sz="1900" dirty="0"/>
                        <a:t>Incorrect  scheduling</a:t>
                      </a:r>
                      <a:r>
                        <a:rPr lang="en-GB" sz="1900" baseline="0" dirty="0"/>
                        <a:t>  / resources</a:t>
                      </a:r>
                      <a:endParaRPr lang="en-GB" sz="1900" dirty="0"/>
                    </a:p>
                  </a:txBody>
                  <a:tcPr marL="121920" marR="121920"/>
                </a:tc>
                <a:extLst>
                  <a:ext uri="{0D108BD9-81ED-4DB2-BD59-A6C34878D82A}">
                    <a16:rowId xmlns:a16="http://schemas.microsoft.com/office/drawing/2014/main" val="10006"/>
                  </a:ext>
                </a:extLst>
              </a:tr>
              <a:tr h="450125">
                <a:tc>
                  <a:txBody>
                    <a:bodyPr/>
                    <a:lstStyle/>
                    <a:p>
                      <a:r>
                        <a:rPr lang="en-GB" sz="1900" dirty="0"/>
                        <a:t>Numerous changes</a:t>
                      </a:r>
                    </a:p>
                  </a:txBody>
                  <a:tcPr marL="121920" marR="121920"/>
                </a:tc>
                <a:tc gridSpan="2">
                  <a:txBody>
                    <a:bodyPr/>
                    <a:lstStyle/>
                    <a:p>
                      <a:r>
                        <a:rPr lang="en-GB" sz="1900" dirty="0"/>
                        <a:t>Inadequate control</a:t>
                      </a:r>
                    </a:p>
                  </a:txBody>
                  <a:tcPr marL="121920" marR="121920"/>
                </a:tc>
                <a:tc hMerge="1">
                  <a:txBody>
                    <a:bodyPr/>
                    <a:lstStyle/>
                    <a:p>
                      <a:endParaRPr lang="en-GB"/>
                    </a:p>
                  </a:txBody>
                  <a:tcPr/>
                </a:tc>
                <a:tc>
                  <a:txBody>
                    <a:bodyPr/>
                    <a:lstStyle/>
                    <a:p>
                      <a:r>
                        <a:rPr lang="en-GB" sz="1900" dirty="0"/>
                        <a:t>Poorly planned rollout</a:t>
                      </a:r>
                    </a:p>
                  </a:txBody>
                  <a:tcPr marL="121920" marR="121920"/>
                </a:tc>
                <a:extLst>
                  <a:ext uri="{0D108BD9-81ED-4DB2-BD59-A6C34878D82A}">
                    <a16:rowId xmlns:a16="http://schemas.microsoft.com/office/drawing/2014/main" val="10007"/>
                  </a:ext>
                </a:extLst>
              </a:tr>
            </a:tbl>
          </a:graphicData>
        </a:graphic>
      </p:graphicFrame>
      <p:sp>
        <p:nvSpPr>
          <p:cNvPr id="8" name="TextBox 7"/>
          <p:cNvSpPr txBox="1"/>
          <p:nvPr/>
        </p:nvSpPr>
        <p:spPr>
          <a:xfrm>
            <a:off x="7797814" y="5891769"/>
            <a:ext cx="3333773" cy="461665"/>
          </a:xfrm>
          <a:prstGeom prst="rect">
            <a:avLst/>
          </a:prstGeom>
          <a:noFill/>
        </p:spPr>
        <p:txBody>
          <a:bodyPr wrap="square" rtlCol="0">
            <a:spAutoFit/>
          </a:bodyPr>
          <a:lstStyle/>
          <a:p>
            <a:r>
              <a:rPr lang="en-GB" sz="2400" dirty="0"/>
              <a:t>Source: John Nicolas</a:t>
            </a:r>
          </a:p>
        </p:txBody>
      </p:sp>
    </p:spTree>
    <p:extLst>
      <p:ext uri="{BB962C8B-B14F-4D97-AF65-F5344CB8AC3E}">
        <p14:creationId xmlns:p14="http://schemas.microsoft.com/office/powerpoint/2010/main" val="14583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pectrum.ieee.org/image/1436123"/>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grpSp>
        <p:nvGrpSpPr>
          <p:cNvPr id="6" name="Group 5"/>
          <p:cNvGrpSpPr/>
          <p:nvPr/>
        </p:nvGrpSpPr>
        <p:grpSpPr>
          <a:xfrm rot="21307507">
            <a:off x="7398949" y="3827829"/>
            <a:ext cx="3719795" cy="1391315"/>
            <a:chOff x="1857356" y="2504382"/>
            <a:chExt cx="5445125" cy="2586725"/>
          </a:xfrm>
        </p:grpSpPr>
        <p:pic>
          <p:nvPicPr>
            <p:cNvPr id="7" name="Picture 6"/>
            <p:cNvPicPr>
              <a:picLocks noChangeAspect="1" noChangeArrowheads="1"/>
            </p:cNvPicPr>
            <p:nvPr/>
          </p:nvPicPr>
          <p:blipFill>
            <a:blip r:embed="rId4" cstate="print"/>
            <a:srcRect r="1848"/>
            <a:stretch>
              <a:fillRect/>
            </a:stretch>
          </p:blipFill>
          <p:spPr bwMode="gray">
            <a:xfrm>
              <a:off x="1857356" y="2643182"/>
              <a:ext cx="5445125" cy="2447925"/>
            </a:xfrm>
            <a:prstGeom prst="rect">
              <a:avLst/>
            </a:prstGeom>
            <a:noFill/>
            <a:ln w="9525">
              <a:noFill/>
              <a:miter lim="800000"/>
              <a:headEnd/>
              <a:tailEnd/>
            </a:ln>
            <a:effectLst/>
          </p:spPr>
        </p:pic>
        <p:sp>
          <p:nvSpPr>
            <p:cNvPr id="8" name="Rectangle 7"/>
            <p:cNvSpPr/>
            <p:nvPr/>
          </p:nvSpPr>
          <p:spPr>
            <a:xfrm>
              <a:off x="2428857" y="2504382"/>
              <a:ext cx="4643469" cy="2460531"/>
            </a:xfrm>
            <a:prstGeom prst="rect">
              <a:avLst/>
            </a:prstGeom>
          </p:spPr>
          <p:txBody>
            <a:bodyPr wrap="square">
              <a:spAutoFit/>
            </a:bodyPr>
            <a:lstStyle/>
            <a:p>
              <a:r>
                <a:rPr lang="en-GB" sz="1600" b="1" dirty="0">
                  <a:solidFill>
                    <a:schemeClr val="accent2"/>
                  </a:solidFill>
                  <a:latin typeface="Bookman Old Style" pitchFamily="18" charset="0"/>
                </a:rPr>
                <a:t>2005 - Hudson Bay Co (Canada) problems with Inventory systems contribute to $33.3million loss </a:t>
              </a:r>
              <a:endParaRPr lang="en-GB" sz="1600" b="1" dirty="0">
                <a:solidFill>
                  <a:schemeClr val="accent2"/>
                </a:solidFill>
              </a:endParaRPr>
            </a:p>
          </p:txBody>
        </p:sp>
      </p:grpSp>
      <p:grpSp>
        <p:nvGrpSpPr>
          <p:cNvPr id="16" name="Group 15"/>
          <p:cNvGrpSpPr/>
          <p:nvPr/>
        </p:nvGrpSpPr>
        <p:grpSpPr>
          <a:xfrm>
            <a:off x="7427923" y="1942657"/>
            <a:ext cx="3719795" cy="1316659"/>
            <a:chOff x="1857356" y="2643182"/>
            <a:chExt cx="5445125" cy="2447925"/>
          </a:xfrm>
        </p:grpSpPr>
        <p:pic>
          <p:nvPicPr>
            <p:cNvPr id="17" name="Picture 16"/>
            <p:cNvPicPr>
              <a:picLocks noChangeAspect="1" noChangeArrowheads="1"/>
            </p:cNvPicPr>
            <p:nvPr/>
          </p:nvPicPr>
          <p:blipFill>
            <a:blip r:embed="rId4" cstate="print"/>
            <a:srcRect r="1848"/>
            <a:stretch>
              <a:fillRect/>
            </a:stretch>
          </p:blipFill>
          <p:spPr bwMode="gray">
            <a:xfrm>
              <a:off x="1857356" y="2643182"/>
              <a:ext cx="5445125" cy="2447925"/>
            </a:xfrm>
            <a:prstGeom prst="rect">
              <a:avLst/>
            </a:prstGeom>
            <a:noFill/>
            <a:ln w="9525">
              <a:noFill/>
              <a:miter lim="800000"/>
              <a:headEnd/>
              <a:tailEnd/>
            </a:ln>
            <a:effectLst/>
          </p:spPr>
        </p:pic>
        <p:sp>
          <p:nvSpPr>
            <p:cNvPr id="18" name="Rectangle 17"/>
            <p:cNvSpPr/>
            <p:nvPr/>
          </p:nvSpPr>
          <p:spPr>
            <a:xfrm>
              <a:off x="2428861" y="2962149"/>
              <a:ext cx="4643469" cy="2002758"/>
            </a:xfrm>
            <a:prstGeom prst="rect">
              <a:avLst/>
            </a:prstGeom>
          </p:spPr>
          <p:txBody>
            <a:bodyPr wrap="square">
              <a:spAutoFit/>
            </a:bodyPr>
            <a:lstStyle/>
            <a:p>
              <a:r>
                <a:rPr lang="en-GB" sz="1600" b="1" dirty="0">
                  <a:solidFill>
                    <a:schemeClr val="accent2"/>
                  </a:solidFill>
                  <a:latin typeface="Bookman Old Style" pitchFamily="18" charset="0"/>
                </a:rPr>
                <a:t>2004-95 - UK Inland Revenue: Software errors contribute to $3.45bn tax credit overpayment</a:t>
              </a:r>
              <a:endParaRPr lang="en-GB" sz="1600" b="1" dirty="0">
                <a:solidFill>
                  <a:schemeClr val="accent2"/>
                </a:solidFill>
              </a:endParaRPr>
            </a:p>
          </p:txBody>
        </p:sp>
      </p:grpSp>
      <p:grpSp>
        <p:nvGrpSpPr>
          <p:cNvPr id="19" name="Group 18"/>
          <p:cNvGrpSpPr/>
          <p:nvPr/>
        </p:nvGrpSpPr>
        <p:grpSpPr>
          <a:xfrm rot="21157395">
            <a:off x="3365174" y="2455904"/>
            <a:ext cx="2930837" cy="1081756"/>
            <a:chOff x="1388437" y="3192891"/>
            <a:chExt cx="5445125" cy="2724350"/>
          </a:xfrm>
        </p:grpSpPr>
        <p:pic>
          <p:nvPicPr>
            <p:cNvPr id="20" name="Picture 19"/>
            <p:cNvPicPr>
              <a:picLocks noChangeAspect="1" noChangeArrowheads="1"/>
            </p:cNvPicPr>
            <p:nvPr/>
          </p:nvPicPr>
          <p:blipFill>
            <a:blip r:embed="rId4" cstate="print"/>
            <a:srcRect r="1848"/>
            <a:stretch>
              <a:fillRect/>
            </a:stretch>
          </p:blipFill>
          <p:spPr bwMode="gray">
            <a:xfrm>
              <a:off x="1388437" y="3469316"/>
              <a:ext cx="5445125" cy="2447925"/>
            </a:xfrm>
            <a:prstGeom prst="rect">
              <a:avLst/>
            </a:prstGeom>
            <a:noFill/>
            <a:ln w="9525">
              <a:noFill/>
              <a:miter lim="800000"/>
              <a:headEnd/>
              <a:tailEnd/>
            </a:ln>
            <a:effectLst/>
          </p:spPr>
        </p:pic>
        <p:sp>
          <p:nvSpPr>
            <p:cNvPr id="21" name="Rectangle 20"/>
            <p:cNvSpPr/>
            <p:nvPr/>
          </p:nvSpPr>
          <p:spPr>
            <a:xfrm>
              <a:off x="2027910" y="3192891"/>
              <a:ext cx="4643469" cy="2712921"/>
            </a:xfrm>
            <a:prstGeom prst="rect">
              <a:avLst/>
            </a:prstGeom>
          </p:spPr>
          <p:txBody>
            <a:bodyPr wrap="square">
              <a:spAutoFit/>
            </a:bodyPr>
            <a:lstStyle/>
            <a:p>
              <a:r>
                <a:rPr lang="en-GB" sz="1600" b="1" dirty="0">
                  <a:solidFill>
                    <a:schemeClr val="accent2"/>
                  </a:solidFill>
                  <a:latin typeface="Bookman Old Style" pitchFamily="18" charset="0"/>
                </a:rPr>
                <a:t>2004 – Sainsbury: Supply chain system abandoned after costing $527m </a:t>
              </a:r>
              <a:endParaRPr lang="en-GB" sz="1600" b="1" dirty="0">
                <a:solidFill>
                  <a:schemeClr val="accent2"/>
                </a:solidFill>
              </a:endParaRPr>
            </a:p>
          </p:txBody>
        </p:sp>
      </p:grpSp>
      <p:grpSp>
        <p:nvGrpSpPr>
          <p:cNvPr id="22" name="Group 21"/>
          <p:cNvGrpSpPr/>
          <p:nvPr/>
        </p:nvGrpSpPr>
        <p:grpSpPr>
          <a:xfrm rot="495066">
            <a:off x="903580" y="1313011"/>
            <a:ext cx="2930837" cy="1081757"/>
            <a:chOff x="1388437" y="3192890"/>
            <a:chExt cx="5445125" cy="2724351"/>
          </a:xfrm>
        </p:grpSpPr>
        <p:pic>
          <p:nvPicPr>
            <p:cNvPr id="23" name="Picture 22"/>
            <p:cNvPicPr>
              <a:picLocks noChangeAspect="1" noChangeArrowheads="1"/>
            </p:cNvPicPr>
            <p:nvPr/>
          </p:nvPicPr>
          <p:blipFill>
            <a:blip r:embed="rId4" cstate="print"/>
            <a:srcRect r="1848"/>
            <a:stretch>
              <a:fillRect/>
            </a:stretch>
          </p:blipFill>
          <p:spPr bwMode="gray">
            <a:xfrm>
              <a:off x="1388437" y="3469316"/>
              <a:ext cx="5445125" cy="2447925"/>
            </a:xfrm>
            <a:prstGeom prst="rect">
              <a:avLst/>
            </a:prstGeom>
            <a:noFill/>
            <a:ln w="9525">
              <a:noFill/>
              <a:miter lim="800000"/>
              <a:headEnd/>
              <a:tailEnd/>
            </a:ln>
            <a:effectLst/>
          </p:spPr>
        </p:pic>
        <p:sp>
          <p:nvSpPr>
            <p:cNvPr id="24" name="Rectangle 23"/>
            <p:cNvSpPr/>
            <p:nvPr/>
          </p:nvSpPr>
          <p:spPr>
            <a:xfrm>
              <a:off x="2027913" y="3192890"/>
              <a:ext cx="4643469" cy="2712921"/>
            </a:xfrm>
            <a:prstGeom prst="rect">
              <a:avLst/>
            </a:prstGeom>
          </p:spPr>
          <p:txBody>
            <a:bodyPr wrap="square">
              <a:spAutoFit/>
            </a:bodyPr>
            <a:lstStyle/>
            <a:p>
              <a:r>
                <a:rPr lang="en-GB" sz="1600" b="1" dirty="0">
                  <a:solidFill>
                    <a:schemeClr val="accent2"/>
                  </a:solidFill>
                  <a:latin typeface="Bookman Old Style" pitchFamily="18" charset="0"/>
                </a:rPr>
                <a:t>2002 – </a:t>
              </a:r>
              <a:r>
                <a:rPr lang="en-GB" sz="1600" b="1" dirty="0" err="1">
                  <a:solidFill>
                    <a:schemeClr val="accent2"/>
                  </a:solidFill>
                  <a:latin typeface="Bookman Old Style" pitchFamily="18" charset="0"/>
                </a:rPr>
                <a:t>MacDonalds</a:t>
              </a:r>
              <a:r>
                <a:rPr lang="en-GB" sz="1600" b="1" dirty="0">
                  <a:solidFill>
                    <a:schemeClr val="accent2"/>
                  </a:solidFill>
                  <a:latin typeface="Bookman Old Style" pitchFamily="18" charset="0"/>
                </a:rPr>
                <a:t>: purchasing system cancelled after costing $170m </a:t>
              </a:r>
              <a:endParaRPr lang="en-GB" sz="1600" b="1" dirty="0">
                <a:solidFill>
                  <a:schemeClr val="accent2"/>
                </a:solidFill>
              </a:endParaRPr>
            </a:p>
          </p:txBody>
        </p:sp>
      </p:grpSp>
      <p:grpSp>
        <p:nvGrpSpPr>
          <p:cNvPr id="25" name="Group 24"/>
          <p:cNvGrpSpPr/>
          <p:nvPr/>
        </p:nvGrpSpPr>
        <p:grpSpPr>
          <a:xfrm rot="21307507">
            <a:off x="1471061" y="4109390"/>
            <a:ext cx="3465540" cy="858006"/>
            <a:chOff x="-2050936" y="5658140"/>
            <a:chExt cx="5445125" cy="2447925"/>
          </a:xfrm>
        </p:grpSpPr>
        <p:pic>
          <p:nvPicPr>
            <p:cNvPr id="26" name="Picture 25"/>
            <p:cNvPicPr>
              <a:picLocks noChangeAspect="1" noChangeArrowheads="1"/>
            </p:cNvPicPr>
            <p:nvPr/>
          </p:nvPicPr>
          <p:blipFill>
            <a:blip r:embed="rId4" cstate="print"/>
            <a:srcRect r="1848"/>
            <a:stretch>
              <a:fillRect/>
            </a:stretch>
          </p:blipFill>
          <p:spPr bwMode="gray">
            <a:xfrm>
              <a:off x="-2050936" y="5658140"/>
              <a:ext cx="5445125" cy="2447925"/>
            </a:xfrm>
            <a:prstGeom prst="rect">
              <a:avLst/>
            </a:prstGeom>
            <a:noFill/>
            <a:ln w="9525">
              <a:noFill/>
              <a:miter lim="800000"/>
              <a:headEnd/>
              <a:tailEnd/>
            </a:ln>
            <a:effectLst/>
          </p:spPr>
        </p:pic>
        <p:sp>
          <p:nvSpPr>
            <p:cNvPr id="27" name="Rectangle 26"/>
            <p:cNvSpPr/>
            <p:nvPr/>
          </p:nvSpPr>
          <p:spPr>
            <a:xfrm>
              <a:off x="-1684698" y="5675948"/>
              <a:ext cx="4643468" cy="2107437"/>
            </a:xfrm>
            <a:prstGeom prst="rect">
              <a:avLst/>
            </a:prstGeom>
          </p:spPr>
          <p:txBody>
            <a:bodyPr wrap="square">
              <a:spAutoFit/>
            </a:bodyPr>
            <a:lstStyle/>
            <a:p>
              <a:r>
                <a:rPr lang="en-GB" sz="1400" b="1" dirty="0">
                  <a:solidFill>
                    <a:schemeClr val="accent2"/>
                  </a:solidFill>
                  <a:latin typeface="Bookman Old Style" pitchFamily="18" charset="0"/>
                </a:rPr>
                <a:t>1997– US Internal Revenue tax modernization is cancelled after costing $4bn</a:t>
              </a:r>
              <a:endParaRPr lang="en-GB" sz="1400" b="1" dirty="0">
                <a:solidFill>
                  <a:schemeClr val="accent2"/>
                </a:solidFill>
              </a:endParaRPr>
            </a:p>
          </p:txBody>
        </p:sp>
      </p:grpSp>
      <p:grpSp>
        <p:nvGrpSpPr>
          <p:cNvPr id="28" name="Group 27"/>
          <p:cNvGrpSpPr/>
          <p:nvPr/>
        </p:nvGrpSpPr>
        <p:grpSpPr>
          <a:xfrm rot="460267">
            <a:off x="3948409" y="5341061"/>
            <a:ext cx="3465540" cy="954107"/>
            <a:chOff x="-2761870" y="7261730"/>
            <a:chExt cx="5445125" cy="2722104"/>
          </a:xfrm>
        </p:grpSpPr>
        <p:pic>
          <p:nvPicPr>
            <p:cNvPr id="29" name="Picture 28"/>
            <p:cNvPicPr>
              <a:picLocks noChangeAspect="1" noChangeArrowheads="1"/>
            </p:cNvPicPr>
            <p:nvPr/>
          </p:nvPicPr>
          <p:blipFill>
            <a:blip r:embed="rId4" cstate="print"/>
            <a:srcRect r="1848"/>
            <a:stretch>
              <a:fillRect/>
            </a:stretch>
          </p:blipFill>
          <p:spPr bwMode="gray">
            <a:xfrm>
              <a:off x="-2761870" y="7416560"/>
              <a:ext cx="5445125" cy="2447925"/>
            </a:xfrm>
            <a:prstGeom prst="rect">
              <a:avLst/>
            </a:prstGeom>
            <a:noFill/>
            <a:ln w="9525">
              <a:noFill/>
              <a:miter lim="800000"/>
              <a:headEnd/>
              <a:tailEnd/>
            </a:ln>
            <a:effectLst/>
          </p:spPr>
        </p:pic>
        <p:sp>
          <p:nvSpPr>
            <p:cNvPr id="30" name="Rectangle 29"/>
            <p:cNvSpPr/>
            <p:nvPr/>
          </p:nvSpPr>
          <p:spPr>
            <a:xfrm>
              <a:off x="-2185048" y="7261730"/>
              <a:ext cx="4643468" cy="2722104"/>
            </a:xfrm>
            <a:prstGeom prst="rect">
              <a:avLst/>
            </a:prstGeom>
          </p:spPr>
          <p:txBody>
            <a:bodyPr wrap="square">
              <a:spAutoFit/>
            </a:bodyPr>
            <a:lstStyle/>
            <a:p>
              <a:r>
                <a:rPr lang="en-GB" sz="1400" b="1" dirty="0">
                  <a:solidFill>
                    <a:schemeClr val="accent2"/>
                  </a:solidFill>
                  <a:latin typeface="Bookman Old Style" pitchFamily="18" charset="0"/>
                </a:rPr>
                <a:t>1993– London Stock Exchange Taurus stock settlement system cancelled after $600m</a:t>
              </a:r>
              <a:endParaRPr lang="en-GB" sz="1400" b="1" dirty="0">
                <a:solidFill>
                  <a:schemeClr val="accent2"/>
                </a:solidFill>
              </a:endParaRPr>
            </a:p>
          </p:txBody>
        </p:sp>
      </p:grpSp>
      <p:sp>
        <p:nvSpPr>
          <p:cNvPr id="2" name="Title 1"/>
          <p:cNvSpPr>
            <a:spLocks noGrp="1"/>
          </p:cNvSpPr>
          <p:nvPr>
            <p:ph type="ctrTitle"/>
          </p:nvPr>
        </p:nvSpPr>
        <p:spPr>
          <a:xfrm rot="21242175">
            <a:off x="761963" y="0"/>
            <a:ext cx="10566400" cy="1143000"/>
          </a:xfrm>
        </p:spPr>
        <p:txBody>
          <a:bodyPr/>
          <a:lstStyle/>
          <a:p>
            <a:pPr algn="ctr"/>
            <a:r>
              <a:rPr lang="en-GB" dirty="0">
                <a:solidFill>
                  <a:schemeClr val="accent2"/>
                </a:solidFill>
              </a:rPr>
              <a:t>Past project failures</a:t>
            </a:r>
          </a:p>
        </p:txBody>
      </p:sp>
    </p:spTree>
    <p:extLst>
      <p:ext uri="{BB962C8B-B14F-4D97-AF65-F5344CB8AC3E}">
        <p14:creationId xmlns:p14="http://schemas.microsoft.com/office/powerpoint/2010/main" val="28314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2000" fill="hold"/>
                                        <p:tgtEl>
                                          <p:spTgt spid="22"/>
                                        </p:tgtEl>
                                        <p:attrNameLst>
                                          <p:attrName>ppt_x</p:attrName>
                                        </p:attrNameLst>
                                      </p:cBhvr>
                                      <p:tavLst>
                                        <p:tav tm="0">
                                          <p:val>
                                            <p:strVal val="#ppt_x"/>
                                          </p:val>
                                        </p:tav>
                                        <p:tav tm="100000">
                                          <p:val>
                                            <p:strVal val="#ppt_x"/>
                                          </p:val>
                                        </p:tav>
                                      </p:tavLst>
                                    </p:anim>
                                    <p:anim calcmode="lin" valueType="num">
                                      <p:cBhvr additive="base">
                                        <p:cTn id="13" dur="20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2000" fill="hold"/>
                                        <p:tgtEl>
                                          <p:spTgt spid="16"/>
                                        </p:tgtEl>
                                        <p:attrNameLst>
                                          <p:attrName>ppt_x</p:attrName>
                                        </p:attrNameLst>
                                      </p:cBhvr>
                                      <p:tavLst>
                                        <p:tav tm="0">
                                          <p:val>
                                            <p:strVal val="#ppt_x"/>
                                          </p:val>
                                        </p:tav>
                                        <p:tav tm="100000">
                                          <p:val>
                                            <p:strVal val="#ppt_x"/>
                                          </p:val>
                                        </p:tav>
                                      </p:tavLst>
                                    </p:anim>
                                    <p:anim calcmode="lin" valueType="num">
                                      <p:cBhvr additive="base">
                                        <p:cTn id="17" dur="20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2000" fill="hold"/>
                                        <p:tgtEl>
                                          <p:spTgt spid="6"/>
                                        </p:tgtEl>
                                        <p:attrNameLst>
                                          <p:attrName>ppt_x</p:attrName>
                                        </p:attrNameLst>
                                      </p:cBhvr>
                                      <p:tavLst>
                                        <p:tav tm="0">
                                          <p:val>
                                            <p:strVal val="#ppt_x"/>
                                          </p:val>
                                        </p:tav>
                                        <p:tav tm="100000">
                                          <p:val>
                                            <p:strVal val="#ppt_x"/>
                                          </p:val>
                                        </p:tav>
                                      </p:tavLst>
                                    </p:anim>
                                    <p:anim calcmode="lin" valueType="num">
                                      <p:cBhvr additive="base">
                                        <p:cTn id="21" dur="20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2000" fill="hold"/>
                                        <p:tgtEl>
                                          <p:spTgt spid="19"/>
                                        </p:tgtEl>
                                        <p:attrNameLst>
                                          <p:attrName>ppt_x</p:attrName>
                                        </p:attrNameLst>
                                      </p:cBhvr>
                                      <p:tavLst>
                                        <p:tav tm="0">
                                          <p:val>
                                            <p:strVal val="#ppt_x"/>
                                          </p:val>
                                        </p:tav>
                                        <p:tav tm="100000">
                                          <p:val>
                                            <p:strVal val="#ppt_x"/>
                                          </p:val>
                                        </p:tav>
                                      </p:tavLst>
                                    </p:anim>
                                    <p:anim calcmode="lin" valueType="num">
                                      <p:cBhvr additive="base">
                                        <p:cTn id="25" dur="20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2000" fill="hold"/>
                                        <p:tgtEl>
                                          <p:spTgt spid="25"/>
                                        </p:tgtEl>
                                        <p:attrNameLst>
                                          <p:attrName>ppt_x</p:attrName>
                                        </p:attrNameLst>
                                      </p:cBhvr>
                                      <p:tavLst>
                                        <p:tav tm="0">
                                          <p:val>
                                            <p:strVal val="#ppt_x"/>
                                          </p:val>
                                        </p:tav>
                                        <p:tav tm="100000">
                                          <p:val>
                                            <p:strVal val="#ppt_x"/>
                                          </p:val>
                                        </p:tav>
                                      </p:tavLst>
                                    </p:anim>
                                    <p:anim calcmode="lin" valueType="num">
                                      <p:cBhvr additive="base">
                                        <p:cTn id="29" dur="20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2000" fill="hold"/>
                                        <p:tgtEl>
                                          <p:spTgt spid="28"/>
                                        </p:tgtEl>
                                        <p:attrNameLst>
                                          <p:attrName>ppt_x</p:attrName>
                                        </p:attrNameLst>
                                      </p:cBhvr>
                                      <p:tavLst>
                                        <p:tav tm="0">
                                          <p:val>
                                            <p:strVal val="#ppt_x"/>
                                          </p:val>
                                        </p:tav>
                                        <p:tav tm="100000">
                                          <p:val>
                                            <p:strVal val="#ppt_x"/>
                                          </p:val>
                                        </p:tav>
                                      </p:tavLst>
                                    </p:anim>
                                    <p:anim calcmode="lin" valueType="num">
                                      <p:cBhvr additive="base">
                                        <p:cTn id="33" dur="2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7389F-0CE0-4A6D-80B2-8D873A3BD614}"/>
              </a:ext>
            </a:extLst>
          </p:cNvPr>
          <p:cNvSpPr>
            <a:spLocks noGrp="1"/>
          </p:cNvSpPr>
          <p:nvPr>
            <p:ph idx="1"/>
          </p:nvPr>
        </p:nvSpPr>
        <p:spPr/>
        <p:txBody>
          <a:bodyPr/>
          <a:lstStyle/>
          <a:p>
            <a:pPr algn="ctr"/>
            <a:endParaRPr lang="fr-FR" b="1" dirty="0">
              <a:solidFill>
                <a:schemeClr val="accent2">
                  <a:lumMod val="75000"/>
                </a:schemeClr>
              </a:solidFill>
            </a:endParaRPr>
          </a:p>
          <a:p>
            <a:pPr marL="0" indent="0" algn="ctr">
              <a:buNone/>
            </a:pPr>
            <a:r>
              <a:rPr lang="fr-FR" sz="8800" b="1" dirty="0">
                <a:solidFill>
                  <a:schemeClr val="accent2">
                    <a:lumMod val="75000"/>
                  </a:schemeClr>
                </a:solidFill>
              </a:rPr>
              <a:t>Introduction ’s</a:t>
            </a:r>
            <a:endParaRPr lang="en-IE" sz="8800" b="1" dirty="0">
              <a:solidFill>
                <a:schemeClr val="accent2">
                  <a:lumMod val="75000"/>
                </a:schemeClr>
              </a:solidFill>
            </a:endParaRPr>
          </a:p>
          <a:p>
            <a:endParaRPr lang="en-IE" dirty="0"/>
          </a:p>
        </p:txBody>
      </p:sp>
      <p:pic>
        <p:nvPicPr>
          <p:cNvPr id="6" name="Picture 5">
            <a:extLst>
              <a:ext uri="{FF2B5EF4-FFF2-40B4-BE49-F238E27FC236}">
                <a16:creationId xmlns:a16="http://schemas.microsoft.com/office/drawing/2014/main" id="{F4D56290-BAB2-4166-80A2-52E664D35819}"/>
              </a:ext>
            </a:extLst>
          </p:cNvPr>
          <p:cNvPicPr>
            <a:picLocks noChangeAspect="1"/>
          </p:cNvPicPr>
          <p:nvPr/>
        </p:nvPicPr>
        <p:blipFill>
          <a:blip r:embed="rId2"/>
          <a:stretch>
            <a:fillRect/>
          </a:stretch>
        </p:blipFill>
        <p:spPr>
          <a:xfrm>
            <a:off x="4248540" y="3706762"/>
            <a:ext cx="3188484" cy="2786113"/>
          </a:xfrm>
          <a:prstGeom prst="rect">
            <a:avLst/>
          </a:prstGeom>
        </p:spPr>
      </p:pic>
    </p:spTree>
    <p:extLst>
      <p:ext uri="{BB962C8B-B14F-4D97-AF65-F5344CB8AC3E}">
        <p14:creationId xmlns:p14="http://schemas.microsoft.com/office/powerpoint/2010/main" val="80569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ja-JP" b="1" dirty="0"/>
              <a:t>The Triple? Constraint</a:t>
            </a:r>
          </a:p>
        </p:txBody>
      </p:sp>
      <p:sp>
        <p:nvSpPr>
          <p:cNvPr id="3" name="AutoShape 4" descr="data:image/jpeg;base64,/9j/4AAQSkZJRgABAQAAAQABAAD/2wBDAAkGBwgHBgkIBwgKCgkLDRYPDQwMDRsUFRAWIB0iIiAdHx8kKDQsJCYxJx8fLT0tMTU3Ojo6Iys/RD84QzQ5Ojf/2wBDAQoKCg0MDRoPDxo3JR8lNzc3Nzc3Nzc3Nzc3Nzc3Nzc3Nzc3Nzc3Nzc3Nzc3Nzc3Nzc3Nzc3Nzc3Nzc3Nzc3Nzf/wAARCACCAMcDASIAAhEBAxEB/8QAHAABAAIDAQEBAAAAAAAAAAAAAAYHAQMFBAII/8QAOxAAAQQBAgMEBwcDAwUAAAAAAQACAwQFBhESITETIkFRBxQXMlRhcRUkM0KBkZIjUmJDcoKhscHR8P/EABkBAQADAQEAAAAAAAAAAAAAAAADBAUCAf/EACERAQACAgEFAQEBAAAAAAAAAAABAgMREgQUITFRQRMi/9oADAMBAAIRAxEAPwCydaauj0wMfBHRnvZDJTGGpWieG8buXVx5Ac2/uujjcnYOHdfz9JmGfGXGaOe0x7IwPzcY5bH9Fw/SS/Tj8VDT1NNZg7RxkqWK8Ej5IZGbbPa5gPCRxDr1UHuT53LaM0nkNX0ZpqNfI8WSj7BznyRAbRyPYPD3t+XPkfFBbdTL4y5TfcqZGnNUj9+eGdr427dd3A7BfVLLY6/Udao36tmuz3pYJmvYNuu5BIVd6tGKyGDwt7C4/tNNMyYlyUNWk6PtGAbcTo+EFzQdt+R8PJca9FTv3NUZjS9X1bBDTk0Mz21HV2TTcMh5NIG5ALee3ggtajqHCZCyatDMY6zYG57GC1G93LryB3W2/msVj5oYb+RpVppvwo5rDGOk8O6HEb9VTkTcRfwWmMbgsNLW1LHNBL2jKTonRN33c90vCA5pG/ieZHkvTkKFc6k1NX1XlLNB96YmJ32bHK2avts0MkcxxBA5bAjnudt+gXSCsrmafqMo4WlWinlnjiha1kso2e5vhvyHh4bLpoCIiAiIgIiICFFg9Cgh2L1pczWZnrYfAT2MdWsmtZvOsxs4HgAnaM83DmPEKRW8ziqVuKnbyVKCzMQ2OCWwxj3knYANJBPM+Crk5OrFr6o7RnrUktuwWZeoa0kcIaBsZd3NADht1B5r60x9i0dUZWrqfH8ebt5PtK0s1J0vG0BvAWP4SGgEeY5jdBL8frHF2BkHXbEOOZTuOqdpbnYwSODWu3G5/wAhyXatZClTqeuW7leCtsD20srWs2/3E7KsMBpbF5GDWGSy2IjntG3M2B9iIkhjYgQWb9O8TzC5fqNuvhdEy5KWzUxlem4SzCoJ/V5yO6XMc0gcjtuRyQXHWv07VX1ytahmqkcQnjlDmbDqeIHbZcGLW2It6kq4XG2a94zwPmdYrWI5GRBvg7Y8iq+yuIpxaXmnxV6/lMRazEUuWDa/Ygxjh7ThYxrdwRtvsNtwPFeusMbd13VsaVw7oaX2JYa2RlI12zP6ADdo38tyP3QWn9o0vUxdNyv6of8AX7VvZnnt13268vquXjNSQ5DUmYwrIJGHFsidJO544X9o3iG36efkqcyGWbN6Ho9M1MVkXZKCRrbUYpu4Yj2hcXF22x3O223PmuvqzHZi5a9JQxNWwZJvUGN7NpBljAPaBp8enMDw380FuY/MYzKSyR43IVLjovxBXsNeWHyIB5Iq/wBHY7AW9S4/I4/O2bNqpWe1ldmNZVDY9uEtfwRN6Eghp8Ry5bogtBERAXgzGOiy2LuY6y97IbcLoXmMgODXAg7b7+BXvRBF8nl4NHYyrXlrWJKcMbYmTjvbbDYcWw5dBz225rm+07E/D2f4qW5ahFkqMtWdvE2QbKhcziJcRkJ6snE18bu67we3wO3RWcGOmTxPtXzXvTzHpZvtNxfwtn9lj2m4v4Wz+yqbjez8Rv8Ayb0/bwX2Dx+6rPa41fuLrW9puM+Fs/xT2m4z4Wz/ABVVInaYzubrV9puM+Fs/wAU9puM+Fs/xVVInaYzubrV9puM+Fs/xT2m4z4Wz/FVUidpjO5utX2m4z4Wz/FPabi/hbP8VVSJ2mM7m61faZi/h7P8U9puL+Hs/wAVU5kLu6wcRHiOn6rBYXe+8/7R0XnbYzuLrfoekTH5G6ynSq2pZ5HbAcPJvzJUyYXFrS4bOI5jfooH6M9O+p1/tO1HtNKP6Y29xqnwVLLFYtqq5jm013ZlERRpBERAREQEREBERBhQv0iae+0qPrlZn3mD+3q9viFNV8Pa17eFw5FdUtNZ3Dm1YtGpfnJfBjb7ze67/H/7mpZr7AHEZN08LPu9klw2/K7xH69VFlrUtF67hmWrNJ1LXxPZ7zeL/If+l9tc1/urp4DGNyuREEsgiiax0ksn9rB12Xor18Dnatx2Iq36lmrCZo5J3Aidg+QO4P1XlssVnUva45tG4cVF0YsDfdkIqRdEZH1vWt+LbZnPr+y+YcYLWPntVb9Gf1eHtpoY5QXxt67kDx+S9/pT684W+PAsEgDc9FJ8hgYWWJ69OIBjXwRmeewGhjn7b8tue+68eb0y/Hz3XRWorcVV7GvAcC8F3TdoXFc1ZnW3U4rR5cEvcfwxv8z0Tsy47yOJPkOi92SoyY226pYex0rAC7gO+2432+q8qljyjnwx7vTopFovAvzWVaHD7vCQ6Q+fyXCrwvtTMr128ckjgG/VXhpLCx4TFRQNG8jhxSO8yoOoy8K6j2mwY+Vtz6diGNkUbY427Bo2AWxEWY0RERAREQEREBERAREQEREHJ1FiIszjJasg5uHdd4gqi7tWWlclq2G8MkTuE/P5j6r9EqvfSZp3toRlarO/H+KG/mHmrXTZeNuM+pV+ox8o5R7hAsHk24m920lcTxPY6OaMHYua7rt817IMrprH4+/XoS5Q2LUDoWE1ucTT5Hp+q4abK5fFFv3SnTJNfxJn6mwzLD7zIsgL76AqdmIwY2EA7Hf57rTe1Lj3463jqgnir2aPq7arKobwO22JL/H67qPrW/8AFj+pXE9PX67jPPxIr+o6tkWQ2GcmXIVp2hzP9OIM33/VpXZwFqlYz2XysMc7sXNGZbL7DAxrXs2LQPPooQknHJD2PbStgJ3dE15DXfUeKT0/jw9jN58sy2H3bVi9Y3EtmUyOHlv0H6DYLCAbNAHuhdXTGHkzeVjrMB7NpDpDt4eX6qXxSu/iKN3tr6l/oz09u77VtM2A5Qjw+qssLRSrR06scETQ1jGgALesrJeb220qV410yiIuHYiIgIiICIiAiIgIiICIiAtU8LJ4XxSDia4bEFbUQUXrDBvwmWfG1v3eQ8UTtv3C4avDWGCZnMU+ID+szvRu+apKWN8Mz4pW8EkbuFwI6FanT5eddT7hnZ8fC3j1L4Wt/wCLH9Sti1v/ABY/qVNKGGxERevGWNc9zWsBLnHYAeJVz6GwDcNi2OkH3mYB0jv/AAoZ6ONPm9cGRsN/oQnZgP5neatkABoAHIKh1WXc8YXunx6jlL6REVNaEREBERAREQEREBERAREQEREBERBhVd6S9PdjN9rVWdx3KYDw8irRXnvVIr1WStOwOje0ggrvHkmltw4yUi9dPzwtb/xY/qV1tQ4mXDZSSpIDwA7xO26hcl/4sf1K1omJjcMzUxOpbF7cPjZspkYqkDd3OPe/xHiV4uvIdfkrb9HWnhjaAuWWbWZhvz6geAUebJGOqTDTnZJ8Tj4sbRiqwMDWRtA5L2rKLKmdzuWjEajUCIiPRERAREQEREBERAREQEREBERARE3QEWNx5rKCJ6+099sY3tYG/eoe80gcyPJUvLymjB3BBIIPUL9JEDbn4qptdaTsMzsE2PYTFafsQBya4+Kt9Pm4/wCZVc+LfmHj0FgTl8o2eZn3WA7nl7x8lcjGhjQ1oAA5DZczTmIhwuMiqxDZwA43eJPzXV5KHNk/pbf4lxU4V1+soibqJKIiICIiAiIgIiICIiAiIgIiICIiDVYl7GvJLy7jSVV9bXuqBpqpqO1TwbqUz2N9XjlkbYcHOA7oPInn0Vl5NskmPssiZxvdE4NZ03Oyq/BaMymFr6WyrMQyXI1GmtfrExk9kejgeLbiafLns4oJxkNX4nHSdjZksGZsbZJmQ1pJvV2nxkLAQz9dl85LW2AxjqzZrj5ZLUfaxMrQPmcY/wC7ZgPL6qJ2sDPj9SZqbI4XOZSrkZmywTYy+6IDuBpZIwSx9NveO/LZNR4e7TdiG6S07kauRpRNZUstnYYWsJ70U3E8lzeW/wD2KCXZnWOEw0rIr1l/bSRiTsoa75Xhh/M4NBLR9dui3u1BhJq+Os+txSxXpQyo9jXPEj9iduQ5HYHqowaub09qnKZVuFny0eUij2dUkYHQva3YsIeQeDfc7/MrlTad1Di8DhLcWLFy5WysuQs0YpW7xiTj7rT0JHH4eSCf39SYjHWbNe5cEUtWv6zM3gceCLn3uQ+R5DmudX1/pixWuW4crGatRrTNYLHBg4jsACRzO/gOah+Vwups9f1HkLOCdTNzDeq1IvWI3uc7vHYkHunnz8Pmu3qPTuQfo3C18bT458ZLBMabXtZ2gYQS0eG/Llz6oO9S1hhbeNsZEWJoatcgSPsV5Ijuemwc0E778tkqawwtplpxtSVTVi7aVlyvJA5sf9+zwCW/MLgaqrZfV+mYnw4e9SmrXIpvUp52RvnaxwcQ1zXd09diS07+S+MfiqEou3zo/OustrGBzMldMjpmOPeYwPmePAczt8kEm0/qfGai7V2KfO8RcJcZa0kQIO+xBcACOR6LuKE+jeDN1a9yvkKlqrio5QMbFeka+wxm3NpLfyg9NyT/ANFNkBERAREQEREBERAREQEREBERAREQEREBERAREQEREBERAREQEREBERAREQf/2Q=="/>
          <p:cNvSpPr>
            <a:spLocks noChangeAspect="1" noChangeArrowheads="1"/>
          </p:cNvSpPr>
          <p:nvPr/>
        </p:nvSpPr>
        <p:spPr bwMode="auto">
          <a:xfrm>
            <a:off x="2" y="-512762"/>
            <a:ext cx="2146300" cy="10572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GB" sz="2400"/>
          </a:p>
        </p:txBody>
      </p:sp>
      <p:sp>
        <p:nvSpPr>
          <p:cNvPr id="4" name="TextBox 3"/>
          <p:cNvSpPr txBox="1"/>
          <p:nvPr/>
        </p:nvSpPr>
        <p:spPr>
          <a:xfrm>
            <a:off x="898460" y="5667449"/>
            <a:ext cx="10363200" cy="995016"/>
          </a:xfrm>
          <a:prstGeom prst="rect">
            <a:avLst/>
          </a:prstGeom>
          <a:noFill/>
        </p:spPr>
        <p:txBody>
          <a:bodyPr wrap="square" rtlCol="0">
            <a:spAutoFit/>
          </a:bodyPr>
          <a:lstStyle/>
          <a:p>
            <a:pPr algn="ctr"/>
            <a:r>
              <a:rPr lang="en-GB" sz="2933" dirty="0"/>
              <a:t>One side of the triangle cannot be changed without affecting the others.</a:t>
            </a:r>
          </a:p>
        </p:txBody>
      </p:sp>
      <p:pic>
        <p:nvPicPr>
          <p:cNvPr id="28674" name="Picture 2" descr="http://blogs.pmi.org/blog/voices_on_project_management/Tri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875" y="1477334"/>
            <a:ext cx="4626816" cy="315893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584813" y="1110018"/>
            <a:ext cx="5386316" cy="4221708"/>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sz="2400"/>
          </a:p>
        </p:txBody>
      </p:sp>
      <p:sp>
        <p:nvSpPr>
          <p:cNvPr id="5" name="TextBox 4"/>
          <p:cNvSpPr txBox="1"/>
          <p:nvPr/>
        </p:nvSpPr>
        <p:spPr>
          <a:xfrm>
            <a:off x="6459941" y="1346580"/>
            <a:ext cx="1164609" cy="461665"/>
          </a:xfrm>
          <a:prstGeom prst="rect">
            <a:avLst/>
          </a:prstGeom>
          <a:noFill/>
        </p:spPr>
        <p:txBody>
          <a:bodyPr wrap="square" rtlCol="0">
            <a:spAutoFit/>
          </a:bodyPr>
          <a:lstStyle/>
          <a:p>
            <a:r>
              <a:rPr lang="en-GB" sz="2400" dirty="0">
                <a:solidFill>
                  <a:srgbClr val="FF0000"/>
                </a:solidFill>
                <a:cs typeface="Neo Sans Intel"/>
              </a:rPr>
              <a:t>Risk</a:t>
            </a:r>
            <a:endParaRPr lang="en-IE" sz="2400" dirty="0">
              <a:solidFill>
                <a:srgbClr val="FF0000"/>
              </a:solidFill>
              <a:cs typeface="Neo Sans Intel"/>
            </a:endParaRPr>
          </a:p>
        </p:txBody>
      </p:sp>
    </p:spTree>
    <p:extLst>
      <p:ext uri="{BB962C8B-B14F-4D97-AF65-F5344CB8AC3E}">
        <p14:creationId xmlns:p14="http://schemas.microsoft.com/office/powerpoint/2010/main" val="15321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a:extLst>
              <a:ext uri="{FF2B5EF4-FFF2-40B4-BE49-F238E27FC236}">
                <a16:creationId xmlns:a16="http://schemas.microsoft.com/office/drawing/2014/main" id="{2B0C5E50-CD63-40D8-AFF2-00BF602D34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fld id="{6A5CE7BB-1448-4BAD-9BFA-3C823B1D5880}" type="slidenum">
              <a:rPr lang="en-US" altLang="en-US" sz="1400"/>
              <a:pPr/>
              <a:t>21</a:t>
            </a:fld>
            <a:endParaRPr lang="en-US" altLang="en-US" sz="1400"/>
          </a:p>
        </p:txBody>
      </p:sp>
      <p:pic>
        <p:nvPicPr>
          <p:cNvPr id="24580" name="Picture 2">
            <a:extLst>
              <a:ext uri="{FF2B5EF4-FFF2-40B4-BE49-F238E27FC236}">
                <a16:creationId xmlns:a16="http://schemas.microsoft.com/office/drawing/2014/main" id="{AE66849C-7AC4-4D17-844F-4C2E4F27B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86868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3">
            <a:extLst>
              <a:ext uri="{FF2B5EF4-FFF2-40B4-BE49-F238E27FC236}">
                <a16:creationId xmlns:a16="http://schemas.microsoft.com/office/drawing/2014/main" id="{67196E9D-2B51-431E-B5F2-6E713451CB9A}"/>
              </a:ext>
            </a:extLst>
          </p:cNvPr>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spcBef>
                <a:spcPct val="0"/>
              </a:spcBef>
            </a:pPr>
            <a:r>
              <a:rPr lang="en-US" altLang="en-US" sz="4400">
                <a:solidFill>
                  <a:schemeClr val="tx2"/>
                </a:solidFill>
                <a:latin typeface="Arial" panose="020B0604020202020204" pitchFamily="34" charset="0"/>
              </a:rPr>
              <a:t>Cost and Resource Curve</a:t>
            </a:r>
          </a:p>
        </p:txBody>
      </p:sp>
    </p:spTree>
    <p:extLst>
      <p:ext uri="{BB962C8B-B14F-4D97-AF65-F5344CB8AC3E}">
        <p14:creationId xmlns:p14="http://schemas.microsoft.com/office/powerpoint/2010/main" val="134917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56592" y="459270"/>
            <a:ext cx="10972800" cy="544583"/>
          </a:xfrm>
        </p:spPr>
        <p:txBody>
          <a:bodyPr>
            <a:normAutofit fontScale="90000"/>
          </a:bodyPr>
          <a:lstStyle/>
          <a:p>
            <a:pPr eaLnBrk="0" hangingPunct="0">
              <a:lnSpc>
                <a:spcPct val="90000"/>
              </a:lnSpc>
              <a:defRPr/>
            </a:pPr>
            <a:r>
              <a:rPr lang="en-US" b="1" kern="0" dirty="0">
                <a:cs typeface="Microsoft Uighur" pitchFamily="2" charset="-78"/>
              </a:rPr>
              <a:t>Program/Project Life Cycle (PLC)</a:t>
            </a:r>
          </a:p>
        </p:txBody>
      </p:sp>
      <p:pic>
        <p:nvPicPr>
          <p:cNvPr id="25604" name="Picture 4" descr="http://ithfe.intel.com/prototypes/pmoss/plc/HiRes/PLC-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610" y="1218357"/>
            <a:ext cx="8963124" cy="2882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1881" y="4144616"/>
            <a:ext cx="10654748" cy="2759282"/>
          </a:xfrm>
          <a:prstGeom prst="rect">
            <a:avLst/>
          </a:prstGeom>
          <a:noFill/>
        </p:spPr>
        <p:txBody>
          <a:bodyPr wrap="square" rtlCol="0">
            <a:spAutoFit/>
          </a:bodyPr>
          <a:lstStyle/>
          <a:p>
            <a:r>
              <a:rPr lang="en-GB" sz="2133" dirty="0"/>
              <a:t>The PLC is a framework of controls that provides a minimum set of information to ensure program and projects:</a:t>
            </a:r>
          </a:p>
          <a:p>
            <a:endParaRPr lang="en-GB" sz="2133" dirty="0"/>
          </a:p>
          <a:p>
            <a:pPr marL="380990" indent="-380990">
              <a:buFont typeface="Arial" pitchFamily="34" charset="0"/>
              <a:buChar char="•"/>
            </a:pPr>
            <a:r>
              <a:rPr lang="en-GB" sz="2133" dirty="0"/>
              <a:t>Align to business objectives</a:t>
            </a:r>
          </a:p>
          <a:p>
            <a:pPr marL="380990" indent="-380990">
              <a:buFont typeface="Arial" pitchFamily="34" charset="0"/>
              <a:buChar char="•"/>
            </a:pPr>
            <a:r>
              <a:rPr lang="en-GB" sz="2133" dirty="0"/>
              <a:t>Launch only when they are ready</a:t>
            </a:r>
          </a:p>
          <a:p>
            <a:pPr marL="380990" indent="-380990">
              <a:buFont typeface="Arial" pitchFamily="34" charset="0"/>
              <a:buChar char="•"/>
            </a:pPr>
            <a:r>
              <a:rPr lang="en-GB" sz="2133" dirty="0"/>
              <a:t>Stay healthy throughout their lifecycle</a:t>
            </a:r>
          </a:p>
          <a:p>
            <a:pPr marL="380990" indent="-380990">
              <a:buFont typeface="Arial" pitchFamily="34" charset="0"/>
              <a:buChar char="•"/>
            </a:pPr>
            <a:r>
              <a:rPr lang="en-GB" sz="2133" dirty="0"/>
              <a:t>Deliver the intended capability </a:t>
            </a:r>
          </a:p>
          <a:p>
            <a:endParaRPr lang="en-GB" sz="2400" dirty="0"/>
          </a:p>
        </p:txBody>
      </p:sp>
      <p:sp>
        <p:nvSpPr>
          <p:cNvPr id="2" name="Rounded Rectangle 1"/>
          <p:cNvSpPr/>
          <p:nvPr/>
        </p:nvSpPr>
        <p:spPr>
          <a:xfrm>
            <a:off x="1401171" y="1218357"/>
            <a:ext cx="4531056" cy="2882027"/>
          </a:xfrm>
          <a:prstGeom prst="roundRect">
            <a:avLst/>
          </a:prstGeom>
          <a:no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sz="2400"/>
          </a:p>
        </p:txBody>
      </p:sp>
    </p:spTree>
    <p:extLst>
      <p:ext uri="{BB962C8B-B14F-4D97-AF65-F5344CB8AC3E}">
        <p14:creationId xmlns:p14="http://schemas.microsoft.com/office/powerpoint/2010/main" val="255848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a:extLst>
              <a:ext uri="{FF2B5EF4-FFF2-40B4-BE49-F238E27FC236}">
                <a16:creationId xmlns:a16="http://schemas.microsoft.com/office/drawing/2014/main" id="{1CC442D1-DEB3-442B-8B62-99355A3A8D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fld id="{FC7ECF3B-DA19-467E-9356-B0A9C939149D}" type="slidenum">
              <a:rPr lang="en-US" altLang="en-US" sz="1400"/>
              <a:pPr/>
              <a:t>23</a:t>
            </a:fld>
            <a:endParaRPr lang="en-US" altLang="en-US" sz="1400"/>
          </a:p>
        </p:txBody>
      </p:sp>
      <p:sp>
        <p:nvSpPr>
          <p:cNvPr id="22532" name="Line 4">
            <a:extLst>
              <a:ext uri="{FF2B5EF4-FFF2-40B4-BE49-F238E27FC236}">
                <a16:creationId xmlns:a16="http://schemas.microsoft.com/office/drawing/2014/main" id="{E4500EBE-C947-4AA0-B271-2E0C0AFC92BB}"/>
              </a:ext>
            </a:extLst>
          </p:cNvPr>
          <p:cNvSpPr>
            <a:spLocks noChangeShapeType="1"/>
          </p:cNvSpPr>
          <p:nvPr/>
        </p:nvSpPr>
        <p:spPr bwMode="auto">
          <a:xfrm>
            <a:off x="3838575" y="1987550"/>
            <a:ext cx="4419600" cy="0"/>
          </a:xfrm>
          <a:prstGeom prst="line">
            <a:avLst/>
          </a:prstGeom>
          <a:noFill/>
          <a:ln w="254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33" name="Text Box 5">
            <a:extLst>
              <a:ext uri="{FF2B5EF4-FFF2-40B4-BE49-F238E27FC236}">
                <a16:creationId xmlns:a16="http://schemas.microsoft.com/office/drawing/2014/main" id="{B870C023-834F-45CA-8157-23D054A6CA96}"/>
              </a:ext>
            </a:extLst>
          </p:cNvPr>
          <p:cNvSpPr txBox="1">
            <a:spLocks noChangeArrowheads="1"/>
          </p:cNvSpPr>
          <p:nvPr/>
        </p:nvSpPr>
        <p:spPr bwMode="auto">
          <a:xfrm>
            <a:off x="4038600" y="838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400">
                <a:latin typeface="Arial" panose="020B0604020202020204" pitchFamily="34" charset="0"/>
              </a:rPr>
              <a:t>Software Project Life Cycle</a:t>
            </a:r>
          </a:p>
        </p:txBody>
      </p:sp>
      <p:sp>
        <p:nvSpPr>
          <p:cNvPr id="22534" name="Text Box 6">
            <a:extLst>
              <a:ext uri="{FF2B5EF4-FFF2-40B4-BE49-F238E27FC236}">
                <a16:creationId xmlns:a16="http://schemas.microsoft.com/office/drawing/2014/main" id="{231B3CC8-A0CD-4B3F-88C4-50F1021D3688}"/>
              </a:ext>
            </a:extLst>
          </p:cNvPr>
          <p:cNvSpPr txBox="1">
            <a:spLocks noChangeArrowheads="1"/>
          </p:cNvSpPr>
          <p:nvPr/>
        </p:nvSpPr>
        <p:spPr bwMode="auto">
          <a:xfrm>
            <a:off x="2590800" y="1600201"/>
            <a:ext cx="1219200" cy="646331"/>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Systems</a:t>
            </a:r>
          </a:p>
          <a:p>
            <a:pPr algn="ctr"/>
            <a:r>
              <a:rPr lang="en-US" altLang="en-US" sz="1800" b="1">
                <a:latin typeface="Arial" panose="020B0604020202020204" pitchFamily="34" charset="0"/>
              </a:rPr>
              <a:t>Analysis</a:t>
            </a:r>
          </a:p>
        </p:txBody>
      </p:sp>
      <p:sp>
        <p:nvSpPr>
          <p:cNvPr id="22535" name="Text Box 7">
            <a:extLst>
              <a:ext uri="{FF2B5EF4-FFF2-40B4-BE49-F238E27FC236}">
                <a16:creationId xmlns:a16="http://schemas.microsoft.com/office/drawing/2014/main" id="{09EADE78-1BE9-4D7E-BAB5-6AFDB233E223}"/>
              </a:ext>
            </a:extLst>
          </p:cNvPr>
          <p:cNvSpPr txBox="1">
            <a:spLocks noChangeArrowheads="1"/>
          </p:cNvSpPr>
          <p:nvPr/>
        </p:nvSpPr>
        <p:spPr bwMode="auto">
          <a:xfrm>
            <a:off x="3962400" y="1752600"/>
            <a:ext cx="1219200" cy="369332"/>
          </a:xfrm>
          <a:prstGeom prst="rect">
            <a:avLst/>
          </a:prstGeom>
          <a:solidFill>
            <a:schemeClr val="bg1"/>
          </a:solidFill>
          <a:ln w="38100">
            <a:solidFill>
              <a:srgbClr val="000099"/>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Design</a:t>
            </a:r>
            <a:endParaRPr lang="en-US" altLang="en-US" sz="2000">
              <a:latin typeface="Arial" panose="020B0604020202020204" pitchFamily="34" charset="0"/>
            </a:endParaRPr>
          </a:p>
        </p:txBody>
      </p:sp>
      <p:sp>
        <p:nvSpPr>
          <p:cNvPr id="22536" name="Text Box 8">
            <a:extLst>
              <a:ext uri="{FF2B5EF4-FFF2-40B4-BE49-F238E27FC236}">
                <a16:creationId xmlns:a16="http://schemas.microsoft.com/office/drawing/2014/main" id="{64B757C0-1FA2-48CA-97E9-555043601BD6}"/>
              </a:ext>
            </a:extLst>
          </p:cNvPr>
          <p:cNvSpPr txBox="1">
            <a:spLocks noChangeArrowheads="1"/>
          </p:cNvSpPr>
          <p:nvPr/>
        </p:nvSpPr>
        <p:spPr bwMode="auto">
          <a:xfrm>
            <a:off x="5410200" y="1752600"/>
            <a:ext cx="1219200" cy="400110"/>
          </a:xfrm>
          <a:prstGeom prst="rect">
            <a:avLst/>
          </a:prstGeom>
          <a:solidFill>
            <a:schemeClr val="bg1"/>
          </a:solidFill>
          <a:ln w="38100">
            <a:solidFill>
              <a:srgbClr val="000099"/>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000">
                <a:latin typeface="Arial" panose="020B0604020202020204" pitchFamily="34" charset="0"/>
              </a:rPr>
              <a:t>Coding</a:t>
            </a:r>
          </a:p>
        </p:txBody>
      </p:sp>
      <p:sp>
        <p:nvSpPr>
          <p:cNvPr id="22537" name="Text Box 9">
            <a:extLst>
              <a:ext uri="{FF2B5EF4-FFF2-40B4-BE49-F238E27FC236}">
                <a16:creationId xmlns:a16="http://schemas.microsoft.com/office/drawing/2014/main" id="{6ED4BDC4-037D-4522-9CBD-78C51E43074A}"/>
              </a:ext>
            </a:extLst>
          </p:cNvPr>
          <p:cNvSpPr txBox="1">
            <a:spLocks noChangeArrowheads="1"/>
          </p:cNvSpPr>
          <p:nvPr/>
        </p:nvSpPr>
        <p:spPr bwMode="auto">
          <a:xfrm>
            <a:off x="6781800" y="1752600"/>
            <a:ext cx="1219200" cy="400110"/>
          </a:xfrm>
          <a:prstGeom prst="rect">
            <a:avLst/>
          </a:prstGeom>
          <a:solidFill>
            <a:schemeClr val="bg1"/>
          </a:solidFill>
          <a:ln w="38100">
            <a:solidFill>
              <a:srgbClr val="000099"/>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000">
                <a:latin typeface="Arial" panose="020B0604020202020204" pitchFamily="34" charset="0"/>
              </a:rPr>
              <a:t>Build</a:t>
            </a:r>
          </a:p>
        </p:txBody>
      </p:sp>
      <p:sp>
        <p:nvSpPr>
          <p:cNvPr id="22538" name="Text Box 10">
            <a:extLst>
              <a:ext uri="{FF2B5EF4-FFF2-40B4-BE49-F238E27FC236}">
                <a16:creationId xmlns:a16="http://schemas.microsoft.com/office/drawing/2014/main" id="{EDB954E5-3C71-4B5C-8186-87C98F9D3B53}"/>
              </a:ext>
            </a:extLst>
          </p:cNvPr>
          <p:cNvSpPr txBox="1">
            <a:spLocks noChangeArrowheads="1"/>
          </p:cNvSpPr>
          <p:nvPr/>
        </p:nvSpPr>
        <p:spPr bwMode="auto">
          <a:xfrm>
            <a:off x="8229600" y="1752600"/>
            <a:ext cx="1295400" cy="40011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000">
                <a:latin typeface="Arial" panose="020B0604020202020204" pitchFamily="34" charset="0"/>
              </a:rPr>
              <a:t>Release</a:t>
            </a:r>
          </a:p>
        </p:txBody>
      </p:sp>
      <p:sp>
        <p:nvSpPr>
          <p:cNvPr id="22539" name="Rectangle 11">
            <a:extLst>
              <a:ext uri="{FF2B5EF4-FFF2-40B4-BE49-F238E27FC236}">
                <a16:creationId xmlns:a16="http://schemas.microsoft.com/office/drawing/2014/main" id="{966EA5DA-5C5B-4911-BE5A-1FC71C7AF131}"/>
              </a:ext>
            </a:extLst>
          </p:cNvPr>
          <p:cNvSpPr>
            <a:spLocks noChangeArrowheads="1"/>
          </p:cNvSpPr>
          <p:nvPr/>
        </p:nvSpPr>
        <p:spPr bwMode="auto">
          <a:xfrm>
            <a:off x="2209800" y="533400"/>
            <a:ext cx="7620000" cy="228600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endParaRPr lang="en-US" altLang="en-US"/>
          </a:p>
        </p:txBody>
      </p:sp>
      <p:sp>
        <p:nvSpPr>
          <p:cNvPr id="22540" name="Text Box 12">
            <a:extLst>
              <a:ext uri="{FF2B5EF4-FFF2-40B4-BE49-F238E27FC236}">
                <a16:creationId xmlns:a16="http://schemas.microsoft.com/office/drawing/2014/main" id="{DA7C05D1-2D3A-4AE7-B556-130FA20D6E8D}"/>
              </a:ext>
            </a:extLst>
          </p:cNvPr>
          <p:cNvSpPr txBox="1">
            <a:spLocks noChangeArrowheads="1"/>
          </p:cNvSpPr>
          <p:nvPr/>
        </p:nvSpPr>
        <p:spPr bwMode="auto">
          <a:xfrm>
            <a:off x="1828800" y="381000"/>
            <a:ext cx="1219200" cy="400110"/>
          </a:xfrm>
          <a:prstGeom prst="rect">
            <a:avLst/>
          </a:prstGeom>
          <a:solidFill>
            <a:schemeClr val="bg1"/>
          </a:solidFill>
          <a:ln w="38100">
            <a:solidFill>
              <a:schemeClr val="tx1"/>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000">
                <a:latin typeface="Arial" panose="020B0604020202020204" pitchFamily="34" charset="0"/>
              </a:rPr>
              <a:t>Initiation</a:t>
            </a:r>
          </a:p>
        </p:txBody>
      </p:sp>
      <p:sp>
        <p:nvSpPr>
          <p:cNvPr id="22541" name="Text Box 13">
            <a:extLst>
              <a:ext uri="{FF2B5EF4-FFF2-40B4-BE49-F238E27FC236}">
                <a16:creationId xmlns:a16="http://schemas.microsoft.com/office/drawing/2014/main" id="{5288CE80-1ECF-4782-8BF8-0C91A020F3F7}"/>
              </a:ext>
            </a:extLst>
          </p:cNvPr>
          <p:cNvSpPr txBox="1">
            <a:spLocks noChangeArrowheads="1"/>
          </p:cNvSpPr>
          <p:nvPr/>
        </p:nvSpPr>
        <p:spPr bwMode="auto">
          <a:xfrm>
            <a:off x="8534400" y="381000"/>
            <a:ext cx="1600200" cy="400110"/>
          </a:xfrm>
          <a:prstGeom prst="rect">
            <a:avLst/>
          </a:prstGeom>
          <a:solidFill>
            <a:schemeClr val="bg1"/>
          </a:solidFill>
          <a:ln w="38100">
            <a:solidFill>
              <a:schemeClr val="tx1"/>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2000">
                <a:latin typeface="Arial" panose="020B0604020202020204" pitchFamily="34" charset="0"/>
              </a:rPr>
              <a:t>Conclusion</a:t>
            </a:r>
          </a:p>
        </p:txBody>
      </p:sp>
      <p:sp>
        <p:nvSpPr>
          <p:cNvPr id="22542" name="Line 14">
            <a:extLst>
              <a:ext uri="{FF2B5EF4-FFF2-40B4-BE49-F238E27FC236}">
                <a16:creationId xmlns:a16="http://schemas.microsoft.com/office/drawing/2014/main" id="{6E0D2258-F6F6-46F8-9018-1966B656CC6A}"/>
              </a:ext>
            </a:extLst>
          </p:cNvPr>
          <p:cNvSpPr>
            <a:spLocks noChangeShapeType="1"/>
          </p:cNvSpPr>
          <p:nvPr/>
        </p:nvSpPr>
        <p:spPr bwMode="auto">
          <a:xfrm>
            <a:off x="2590800" y="838200"/>
            <a:ext cx="0" cy="762000"/>
          </a:xfrm>
          <a:prstGeom prst="line">
            <a:avLst/>
          </a:prstGeom>
          <a:noFill/>
          <a:ln w="254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3" name="Line 15">
            <a:extLst>
              <a:ext uri="{FF2B5EF4-FFF2-40B4-BE49-F238E27FC236}">
                <a16:creationId xmlns:a16="http://schemas.microsoft.com/office/drawing/2014/main" id="{517EBA78-91C1-4FB5-8538-0BC2FCC114C1}"/>
              </a:ext>
            </a:extLst>
          </p:cNvPr>
          <p:cNvSpPr>
            <a:spLocks noChangeShapeType="1"/>
          </p:cNvSpPr>
          <p:nvPr/>
        </p:nvSpPr>
        <p:spPr bwMode="auto">
          <a:xfrm flipV="1">
            <a:off x="9448800" y="762000"/>
            <a:ext cx="0" cy="838200"/>
          </a:xfrm>
          <a:prstGeom prst="line">
            <a:avLst/>
          </a:prstGeom>
          <a:noFill/>
          <a:ln w="254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4" name="Line 16">
            <a:extLst>
              <a:ext uri="{FF2B5EF4-FFF2-40B4-BE49-F238E27FC236}">
                <a16:creationId xmlns:a16="http://schemas.microsoft.com/office/drawing/2014/main" id="{C0A4A4D9-9748-4B2C-809C-5F2AD1A59994}"/>
              </a:ext>
            </a:extLst>
          </p:cNvPr>
          <p:cNvSpPr>
            <a:spLocks noChangeShapeType="1"/>
          </p:cNvSpPr>
          <p:nvPr/>
        </p:nvSpPr>
        <p:spPr bwMode="auto">
          <a:xfrm>
            <a:off x="3810000" y="2438400"/>
            <a:ext cx="0" cy="2133600"/>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5" name="Line 18">
            <a:extLst>
              <a:ext uri="{FF2B5EF4-FFF2-40B4-BE49-F238E27FC236}">
                <a16:creationId xmlns:a16="http://schemas.microsoft.com/office/drawing/2014/main" id="{E935A2C6-221D-49C1-9D1F-2323C537EA8A}"/>
              </a:ext>
            </a:extLst>
          </p:cNvPr>
          <p:cNvSpPr>
            <a:spLocks noChangeShapeType="1"/>
          </p:cNvSpPr>
          <p:nvPr/>
        </p:nvSpPr>
        <p:spPr bwMode="auto">
          <a:xfrm>
            <a:off x="5181600" y="2438400"/>
            <a:ext cx="0" cy="2133600"/>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6" name="Line 19">
            <a:extLst>
              <a:ext uri="{FF2B5EF4-FFF2-40B4-BE49-F238E27FC236}">
                <a16:creationId xmlns:a16="http://schemas.microsoft.com/office/drawing/2014/main" id="{E9D221EC-00CC-4FB9-9F28-2BB553B7F239}"/>
              </a:ext>
            </a:extLst>
          </p:cNvPr>
          <p:cNvSpPr>
            <a:spLocks noChangeShapeType="1"/>
          </p:cNvSpPr>
          <p:nvPr/>
        </p:nvSpPr>
        <p:spPr bwMode="auto">
          <a:xfrm>
            <a:off x="6629400" y="2438400"/>
            <a:ext cx="0" cy="2133600"/>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7" name="Line 20">
            <a:extLst>
              <a:ext uri="{FF2B5EF4-FFF2-40B4-BE49-F238E27FC236}">
                <a16:creationId xmlns:a16="http://schemas.microsoft.com/office/drawing/2014/main" id="{B5B20591-6CFD-440E-8429-17E68F962C62}"/>
              </a:ext>
            </a:extLst>
          </p:cNvPr>
          <p:cNvSpPr>
            <a:spLocks noChangeShapeType="1"/>
          </p:cNvSpPr>
          <p:nvPr/>
        </p:nvSpPr>
        <p:spPr bwMode="auto">
          <a:xfrm>
            <a:off x="8001000" y="2438400"/>
            <a:ext cx="0" cy="2133600"/>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8" name="Line 21">
            <a:extLst>
              <a:ext uri="{FF2B5EF4-FFF2-40B4-BE49-F238E27FC236}">
                <a16:creationId xmlns:a16="http://schemas.microsoft.com/office/drawing/2014/main" id="{9D768F4F-DCB8-49CB-B20F-C37C49B7C131}"/>
              </a:ext>
            </a:extLst>
          </p:cNvPr>
          <p:cNvSpPr>
            <a:spLocks noChangeShapeType="1"/>
          </p:cNvSpPr>
          <p:nvPr/>
        </p:nvSpPr>
        <p:spPr bwMode="auto">
          <a:xfrm>
            <a:off x="9448800" y="2438400"/>
            <a:ext cx="0" cy="2133600"/>
          </a:xfrm>
          <a:prstGeom prst="line">
            <a:avLst/>
          </a:prstGeom>
          <a:noFill/>
          <a:ln w="254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49" name="Text Box 22">
            <a:extLst>
              <a:ext uri="{FF2B5EF4-FFF2-40B4-BE49-F238E27FC236}">
                <a16:creationId xmlns:a16="http://schemas.microsoft.com/office/drawing/2014/main" id="{39D888C9-D367-49C9-9DD1-B8FB809B127A}"/>
              </a:ext>
            </a:extLst>
          </p:cNvPr>
          <p:cNvSpPr txBox="1">
            <a:spLocks noChangeArrowheads="1"/>
          </p:cNvSpPr>
          <p:nvPr/>
        </p:nvSpPr>
        <p:spPr bwMode="auto">
          <a:xfrm>
            <a:off x="1946275" y="4724401"/>
            <a:ext cx="1828800" cy="646331"/>
          </a:xfrm>
          <a:prstGeom prst="rect">
            <a:avLst/>
          </a:prstGeom>
          <a:solidFill>
            <a:schemeClr val="bg1"/>
          </a:solidFill>
          <a:ln w="38100">
            <a:solidFill>
              <a:srgbClr val="FF3300"/>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requirements specification</a:t>
            </a:r>
            <a:endParaRPr lang="en-US" altLang="en-US" sz="2000">
              <a:latin typeface="Arial" panose="020B0604020202020204" pitchFamily="34" charset="0"/>
            </a:endParaRPr>
          </a:p>
        </p:txBody>
      </p:sp>
      <p:sp>
        <p:nvSpPr>
          <p:cNvPr id="22550" name="Text Box 23">
            <a:extLst>
              <a:ext uri="{FF2B5EF4-FFF2-40B4-BE49-F238E27FC236}">
                <a16:creationId xmlns:a16="http://schemas.microsoft.com/office/drawing/2014/main" id="{A14CF02C-172B-4A71-8B89-FF1E5C1A7764}"/>
              </a:ext>
            </a:extLst>
          </p:cNvPr>
          <p:cNvSpPr txBox="1">
            <a:spLocks noChangeArrowheads="1"/>
          </p:cNvSpPr>
          <p:nvPr/>
        </p:nvSpPr>
        <p:spPr bwMode="auto">
          <a:xfrm>
            <a:off x="3892550" y="4724401"/>
            <a:ext cx="1828800" cy="1200329"/>
          </a:xfrm>
          <a:prstGeom prst="rect">
            <a:avLst/>
          </a:prstGeom>
          <a:solidFill>
            <a:schemeClr val="bg1"/>
          </a:solidFill>
          <a:ln w="38100">
            <a:solidFill>
              <a:srgbClr val="FF3300"/>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design specification</a:t>
            </a:r>
          </a:p>
          <a:p>
            <a:pPr algn="ctr"/>
            <a:r>
              <a:rPr lang="en-US" altLang="en-US" sz="1800" b="1">
                <a:latin typeface="Arial" panose="020B0604020202020204" pitchFamily="34" charset="0"/>
              </a:rPr>
              <a:t>or</a:t>
            </a:r>
          </a:p>
          <a:p>
            <a:pPr algn="ctr"/>
            <a:r>
              <a:rPr lang="en-US" altLang="en-US" sz="1800" b="1">
                <a:latin typeface="Arial" panose="020B0604020202020204" pitchFamily="34" charset="0"/>
              </a:rPr>
              <a:t>prototype</a:t>
            </a:r>
            <a:endParaRPr lang="en-US" altLang="en-US" sz="2000">
              <a:latin typeface="Arial" panose="020B0604020202020204" pitchFamily="34" charset="0"/>
            </a:endParaRPr>
          </a:p>
        </p:txBody>
      </p:sp>
      <p:sp>
        <p:nvSpPr>
          <p:cNvPr id="22551" name="Text Box 24">
            <a:extLst>
              <a:ext uri="{FF2B5EF4-FFF2-40B4-BE49-F238E27FC236}">
                <a16:creationId xmlns:a16="http://schemas.microsoft.com/office/drawing/2014/main" id="{2B762EC9-5C36-4448-8F99-5B59C63F3D2D}"/>
              </a:ext>
            </a:extLst>
          </p:cNvPr>
          <p:cNvSpPr txBox="1">
            <a:spLocks noChangeArrowheads="1"/>
          </p:cNvSpPr>
          <p:nvPr/>
        </p:nvSpPr>
        <p:spPr bwMode="auto">
          <a:xfrm>
            <a:off x="5888038" y="4724401"/>
            <a:ext cx="990600" cy="646331"/>
          </a:xfrm>
          <a:prstGeom prst="rect">
            <a:avLst/>
          </a:prstGeom>
          <a:solidFill>
            <a:schemeClr val="bg1"/>
          </a:solidFill>
          <a:ln w="38100">
            <a:solidFill>
              <a:srgbClr val="FF3300"/>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source</a:t>
            </a:r>
          </a:p>
          <a:p>
            <a:pPr algn="ctr"/>
            <a:r>
              <a:rPr lang="en-US" altLang="en-US" sz="1800" b="1">
                <a:latin typeface="Arial" panose="020B0604020202020204" pitchFamily="34" charset="0"/>
              </a:rPr>
              <a:t>code</a:t>
            </a:r>
            <a:endParaRPr lang="en-US" altLang="en-US" sz="2000">
              <a:latin typeface="Arial" panose="020B0604020202020204" pitchFamily="34" charset="0"/>
            </a:endParaRPr>
          </a:p>
        </p:txBody>
      </p:sp>
      <p:sp>
        <p:nvSpPr>
          <p:cNvPr id="22552" name="Text Box 25">
            <a:extLst>
              <a:ext uri="{FF2B5EF4-FFF2-40B4-BE49-F238E27FC236}">
                <a16:creationId xmlns:a16="http://schemas.microsoft.com/office/drawing/2014/main" id="{38598361-58B4-49BE-A446-06C8DE5D5262}"/>
              </a:ext>
            </a:extLst>
          </p:cNvPr>
          <p:cNvSpPr txBox="1">
            <a:spLocks noChangeArrowheads="1"/>
          </p:cNvSpPr>
          <p:nvPr/>
        </p:nvSpPr>
        <p:spPr bwMode="auto">
          <a:xfrm>
            <a:off x="7010400" y="4724400"/>
            <a:ext cx="1828800" cy="923330"/>
          </a:xfrm>
          <a:prstGeom prst="rect">
            <a:avLst/>
          </a:prstGeom>
          <a:solidFill>
            <a:schemeClr val="bg1"/>
          </a:solidFill>
          <a:ln w="38100">
            <a:solidFill>
              <a:srgbClr val="FF3300"/>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compiled code &amp;</a:t>
            </a:r>
          </a:p>
          <a:p>
            <a:pPr algn="ctr"/>
            <a:r>
              <a:rPr lang="en-US" altLang="en-US" sz="1800" b="1">
                <a:latin typeface="Arial" panose="020B0604020202020204" pitchFamily="34" charset="0"/>
              </a:rPr>
              <a:t>libraries</a:t>
            </a:r>
            <a:endParaRPr lang="en-US" altLang="en-US" sz="2000">
              <a:latin typeface="Arial" panose="020B0604020202020204" pitchFamily="34" charset="0"/>
            </a:endParaRPr>
          </a:p>
        </p:txBody>
      </p:sp>
      <p:sp>
        <p:nvSpPr>
          <p:cNvPr id="22553" name="Text Box 26">
            <a:extLst>
              <a:ext uri="{FF2B5EF4-FFF2-40B4-BE49-F238E27FC236}">
                <a16:creationId xmlns:a16="http://schemas.microsoft.com/office/drawing/2014/main" id="{6FB987E0-6831-405D-860D-C9E38FC1A53C}"/>
              </a:ext>
            </a:extLst>
          </p:cNvPr>
          <p:cNvSpPr txBox="1">
            <a:spLocks noChangeArrowheads="1"/>
          </p:cNvSpPr>
          <p:nvPr/>
        </p:nvSpPr>
        <p:spPr bwMode="auto">
          <a:xfrm>
            <a:off x="8956675" y="4724401"/>
            <a:ext cx="1447800" cy="984885"/>
          </a:xfrm>
          <a:prstGeom prst="rect">
            <a:avLst/>
          </a:prstGeom>
          <a:solidFill>
            <a:schemeClr val="bg1"/>
          </a:solidFill>
          <a:ln w="38100">
            <a:solidFill>
              <a:srgbClr val="FF3300"/>
            </a:solidFill>
            <a:miter lim="800000"/>
            <a:headEnd/>
            <a:tailEnd/>
          </a:ln>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32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help files</a:t>
            </a:r>
          </a:p>
          <a:p>
            <a:pPr algn="ctr"/>
            <a:r>
              <a:rPr lang="en-US" altLang="en-US" sz="2000">
                <a:latin typeface="Arial" panose="020B0604020202020204" pitchFamily="34" charset="0"/>
              </a:rPr>
              <a:t>packaging</a:t>
            </a:r>
          </a:p>
          <a:p>
            <a:pPr algn="ctr"/>
            <a:r>
              <a:rPr lang="en-US" altLang="en-US" sz="2000">
                <a:latin typeface="Arial" panose="020B0604020202020204" pitchFamily="34" charset="0"/>
              </a:rPr>
              <a:t>media</a:t>
            </a:r>
          </a:p>
        </p:txBody>
      </p:sp>
    </p:spTree>
    <p:extLst>
      <p:ext uri="{BB962C8B-B14F-4D97-AF65-F5344CB8AC3E}">
        <p14:creationId xmlns:p14="http://schemas.microsoft.com/office/powerpoint/2010/main" val="2613154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Phase &amp; Outputs</a:t>
            </a:r>
            <a:br>
              <a:rPr lang="en-US" dirty="0"/>
            </a:br>
            <a:endParaRPr lang="en-US" dirty="0"/>
          </a:p>
        </p:txBody>
      </p:sp>
      <p:graphicFrame>
        <p:nvGraphicFramePr>
          <p:cNvPr id="12" name="Group 247"/>
          <p:cNvGraphicFramePr>
            <a:graphicFrameLocks/>
          </p:cNvGraphicFramePr>
          <p:nvPr>
            <p:extLst/>
          </p:nvPr>
        </p:nvGraphicFramePr>
        <p:xfrm>
          <a:off x="789712" y="1282954"/>
          <a:ext cx="10668001" cy="4494391"/>
        </p:xfrm>
        <a:graphic>
          <a:graphicData uri="http://schemas.openxmlformats.org/drawingml/2006/table">
            <a:tbl>
              <a:tblPr firstRow="1" bandRow="1">
                <a:tableStyleId>{5C22544A-7EE6-4342-B048-85BDC9FD1C3A}</a:tableStyleId>
              </a:tblPr>
              <a:tblGrid>
                <a:gridCol w="2471757">
                  <a:extLst>
                    <a:ext uri="{9D8B030D-6E8A-4147-A177-3AD203B41FA5}">
                      <a16:colId xmlns:a16="http://schemas.microsoft.com/office/drawing/2014/main" val="20000"/>
                    </a:ext>
                  </a:extLst>
                </a:gridCol>
                <a:gridCol w="5676127">
                  <a:extLst>
                    <a:ext uri="{9D8B030D-6E8A-4147-A177-3AD203B41FA5}">
                      <a16:colId xmlns:a16="http://schemas.microsoft.com/office/drawing/2014/main" val="20001"/>
                    </a:ext>
                  </a:extLst>
                </a:gridCol>
                <a:gridCol w="2520117">
                  <a:extLst>
                    <a:ext uri="{9D8B030D-6E8A-4147-A177-3AD203B41FA5}">
                      <a16:colId xmlns:a16="http://schemas.microsoft.com/office/drawing/2014/main" val="20002"/>
                    </a:ext>
                  </a:extLst>
                </a:gridCol>
              </a:tblGrid>
              <a:tr h="7558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u="none" strike="noStrike" cap="none" normalizeH="0" baseline="0" dirty="0">
                          <a:ln>
                            <a:noFill/>
                          </a:ln>
                          <a:effectLst/>
                        </a:rPr>
                        <a:t>Phase</a:t>
                      </a:r>
                      <a:endParaRPr kumimoji="0" lang="en-US" sz="2000" b="0" i="0" u="none" strike="noStrike" cap="none" normalizeH="0" baseline="0" dirty="0">
                        <a:ln>
                          <a:noFill/>
                        </a:ln>
                        <a:solidFill>
                          <a:schemeClr val="bg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Major Output</a:t>
                      </a:r>
                      <a:endParaRPr kumimoji="0" lang="en-US" sz="2000" b="0" i="0" u="none" strike="noStrike" cap="none" normalizeH="0" baseline="0" dirty="0">
                        <a:ln>
                          <a:noFill/>
                        </a:ln>
                        <a:solidFill>
                          <a:schemeClr val="bg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Gating Decision</a:t>
                      </a:r>
                      <a:endParaRPr kumimoji="0" lang="en-US" sz="2000" b="0" i="0" u="none" strike="noStrike" cap="none" normalizeH="0" baseline="0" dirty="0">
                        <a:ln>
                          <a:noFill/>
                        </a:ln>
                        <a:solidFill>
                          <a:schemeClr val="bg1"/>
                        </a:solidFill>
                        <a:effectLst/>
                        <a:latin typeface="+mn-lt"/>
                        <a:cs typeface="Neo Sans Intel"/>
                      </a:endParaRPr>
                    </a:p>
                  </a:txBody>
                  <a:tcPr marL="0" marR="0" anchor="ctr" anchorCtr="1" horzOverflow="overflow"/>
                </a:tc>
                <a:extLst>
                  <a:ext uri="{0D108BD9-81ED-4DB2-BD59-A6C34878D82A}">
                    <a16:rowId xmlns:a16="http://schemas.microsoft.com/office/drawing/2014/main" val="10000"/>
                  </a:ext>
                </a:extLst>
              </a:tr>
              <a:tr h="690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Pre-Explore</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Charter Document</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Concept Approval</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extLst>
                  <a:ext uri="{0D108BD9-81ED-4DB2-BD59-A6C34878D82A}">
                    <a16:rowId xmlns:a16="http://schemas.microsoft.com/office/drawing/2014/main" val="10001"/>
                  </a:ext>
                </a:extLst>
              </a:tr>
              <a:tr h="503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Explore</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Initial Project Management Plan</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Value Approval</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extLst>
                  <a:ext uri="{0D108BD9-81ED-4DB2-BD59-A6C34878D82A}">
                    <a16:rowId xmlns:a16="http://schemas.microsoft.com/office/drawing/2014/main" val="10002"/>
                  </a:ext>
                </a:extLst>
              </a:tr>
              <a:tr h="690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Planning</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Detailed Project Management Plan</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Commit Approval</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extLst>
                  <a:ext uri="{0D108BD9-81ED-4DB2-BD59-A6C34878D82A}">
                    <a16:rowId xmlns:a16="http://schemas.microsoft.com/office/drawing/2014/main" val="10003"/>
                  </a:ext>
                </a:extLst>
              </a:tr>
              <a:tr h="690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Development</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kern="1200" cap="none" normalizeH="0" baseline="0" dirty="0">
                          <a:ln>
                            <a:noFill/>
                          </a:ln>
                          <a:effectLst/>
                        </a:rPr>
                        <a:t>Execution/ Deliverables/ Tracking</a:t>
                      </a:r>
                      <a:endParaRPr kumimoji="0" lang="en-US" sz="1900" b="0" i="0" u="none" strike="noStrike" kern="1200" cap="none" normalizeH="0" baseline="0" dirty="0">
                        <a:ln>
                          <a:noFill/>
                        </a:ln>
                        <a:solidFill>
                          <a:schemeClr val="lt1"/>
                        </a:solidFill>
                        <a:effectLst/>
                        <a:latin typeface="+mn-lt"/>
                        <a:ea typeface="+mn-ea"/>
                        <a:cs typeface="Neo Sans Intel"/>
                      </a:endParaRPr>
                    </a:p>
                  </a:txBody>
                  <a:tcPr marL="0" marR="0" anchor="ctr" anchorCtr="1" horzOverflow="overflow"/>
                </a:tc>
                <a:tc>
                  <a:txBody>
                    <a:bodyPr/>
                    <a:lstStyle/>
                    <a:p>
                      <a:pPr algn="ctr"/>
                      <a:r>
                        <a:rPr lang="en-US" sz="1900" dirty="0"/>
                        <a:t>Go/No Go Approval</a:t>
                      </a:r>
                    </a:p>
                  </a:txBody>
                  <a:tcPr marL="0" marR="0" anchor="ctr" anchorCtr="1" horzOverflow="overflow"/>
                </a:tc>
                <a:extLst>
                  <a:ext uri="{0D108BD9-81ED-4DB2-BD59-A6C34878D82A}">
                    <a16:rowId xmlns:a16="http://schemas.microsoft.com/office/drawing/2014/main" val="10004"/>
                  </a:ext>
                </a:extLst>
              </a:tr>
              <a:tr h="690155">
                <a:tc>
                  <a:txBody>
                    <a:bodyPr/>
                    <a:lstStyle/>
                    <a:p>
                      <a:r>
                        <a:rPr lang="en-US" sz="1900" dirty="0"/>
                        <a:t>Deployment</a:t>
                      </a: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kern="1200" cap="none" normalizeH="0" baseline="0" dirty="0">
                          <a:ln>
                            <a:noFill/>
                          </a:ln>
                          <a:effectLst/>
                        </a:rPr>
                        <a:t>Product/ Service/ Process Implementation</a:t>
                      </a:r>
                      <a:endParaRPr kumimoji="0" lang="en-US" sz="1900" b="0" i="0" u="none" strike="noStrike" kern="1200" cap="none" normalizeH="0" baseline="0" dirty="0">
                        <a:ln>
                          <a:noFill/>
                        </a:ln>
                        <a:solidFill>
                          <a:schemeClr val="lt1"/>
                        </a:solidFill>
                        <a:effectLst/>
                        <a:latin typeface="+mn-lt"/>
                        <a:ea typeface="+mn-ea"/>
                        <a:cs typeface="Neo Sans Intel"/>
                      </a:endParaRPr>
                    </a:p>
                  </a:txBody>
                  <a:tcPr marL="0" marR="0" anchor="ctr" anchorCtr="1" horzOverflow="overflow"/>
                </a:tc>
                <a:tc>
                  <a:txBody>
                    <a:bodyPr/>
                    <a:lstStyle/>
                    <a:p>
                      <a:pPr algn="ctr"/>
                      <a:r>
                        <a:rPr lang="en-US" sz="1900" dirty="0"/>
                        <a:t>Closure Approval</a:t>
                      </a:r>
                    </a:p>
                  </a:txBody>
                  <a:tcPr marL="0" marR="0" anchor="ctr" anchorCtr="1" horzOverflow="overflow"/>
                </a:tc>
                <a:extLst>
                  <a:ext uri="{0D108BD9-81ED-4DB2-BD59-A6C34878D82A}">
                    <a16:rowId xmlns:a16="http://schemas.microsoft.com/office/drawing/2014/main" val="10005"/>
                  </a:ext>
                </a:extLst>
              </a:tr>
              <a:tr h="474859">
                <a:tc>
                  <a:txBody>
                    <a:bodyPr/>
                    <a:lstStyle/>
                    <a:p>
                      <a:r>
                        <a:rPr lang="en-US" sz="1900" dirty="0"/>
                        <a:t>Closure</a:t>
                      </a: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kern="1200" cap="none" normalizeH="0" baseline="0" dirty="0">
                          <a:ln>
                            <a:noFill/>
                          </a:ln>
                          <a:effectLst/>
                        </a:rPr>
                        <a:t>Post Implementation Review</a:t>
                      </a:r>
                      <a:endParaRPr kumimoji="0" lang="en-US" sz="1900" b="0" i="0" u="none" strike="noStrike" kern="1200" cap="none" normalizeH="0" baseline="0" dirty="0">
                        <a:ln>
                          <a:noFill/>
                        </a:ln>
                        <a:solidFill>
                          <a:schemeClr val="lt1"/>
                        </a:solidFill>
                        <a:effectLst/>
                        <a:latin typeface="+mn-lt"/>
                        <a:ea typeface="+mn-ea"/>
                        <a:cs typeface="Neo Sans Intel"/>
                      </a:endParaRPr>
                    </a:p>
                  </a:txBody>
                  <a:tcPr marL="0" marR="0" anchor="ctr" anchorCtr="1" horzOverflow="overflow"/>
                </a:tc>
                <a:tc>
                  <a:txBody>
                    <a:bodyPr/>
                    <a:lstStyle/>
                    <a:p>
                      <a:pPr algn="ctr"/>
                      <a:r>
                        <a:rPr lang="en-US" sz="1900" dirty="0"/>
                        <a:t>- - - - - -</a:t>
                      </a:r>
                    </a:p>
                  </a:txBody>
                  <a:tcPr marL="0" marR="0" anchor="ctr" anchorCtr="1" horzOverflow="overflow"/>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0"/>
          </p:nvPr>
        </p:nvSpPr>
        <p:spPr/>
        <p:txBody>
          <a:bodyPr/>
          <a:lstStyle/>
          <a:p>
            <a:fld id="{F10CCBB2-23CF-43DD-999B-A7E7F6652AA9}" type="slidenum">
              <a:rPr lang="en-US" smtClean="0"/>
              <a:pPr/>
              <a:t>24</a:t>
            </a:fld>
            <a:endParaRPr lang="en-US" dirty="0"/>
          </a:p>
        </p:txBody>
      </p:sp>
      <p:pic>
        <p:nvPicPr>
          <p:cNvPr id="6" name="Picture 5">
            <a:extLst>
              <a:ext uri="{FF2B5EF4-FFF2-40B4-BE49-F238E27FC236}">
                <a16:creationId xmlns:a16="http://schemas.microsoft.com/office/drawing/2014/main" id="{A7DAA551-AD2A-42E3-9F1D-809127298C75}"/>
              </a:ext>
            </a:extLst>
          </p:cNvPr>
          <p:cNvPicPr>
            <a:picLocks noChangeAspect="1"/>
          </p:cNvPicPr>
          <p:nvPr/>
        </p:nvPicPr>
        <p:blipFill>
          <a:blip r:embed="rId3"/>
          <a:stretch>
            <a:fillRect/>
          </a:stretch>
        </p:blipFill>
        <p:spPr>
          <a:xfrm>
            <a:off x="11189872" y="5913437"/>
            <a:ext cx="831452" cy="885825"/>
          </a:xfrm>
          <a:prstGeom prst="rect">
            <a:avLst/>
          </a:prstGeom>
        </p:spPr>
      </p:pic>
    </p:spTree>
    <p:extLst>
      <p:ext uri="{BB962C8B-B14F-4D97-AF65-F5344CB8AC3E}">
        <p14:creationId xmlns:p14="http://schemas.microsoft.com/office/powerpoint/2010/main" val="311058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08" y="186480"/>
            <a:ext cx="10972800" cy="886968"/>
          </a:xfrm>
        </p:spPr>
        <p:txBody>
          <a:bodyPr/>
          <a:lstStyle/>
          <a:p>
            <a:r>
              <a:rPr lang="en-GB" dirty="0"/>
              <a:t>Methodologies</a:t>
            </a:r>
          </a:p>
        </p:txBody>
      </p:sp>
      <p:sp>
        <p:nvSpPr>
          <p:cNvPr id="3" name="Slide Number Placeholder 2"/>
          <p:cNvSpPr>
            <a:spLocks noGrp="1"/>
          </p:cNvSpPr>
          <p:nvPr>
            <p:ph type="sldNum" sz="quarter" idx="12"/>
          </p:nvPr>
        </p:nvSpPr>
        <p:spPr>
          <a:xfrm>
            <a:off x="8610600" y="6370638"/>
            <a:ext cx="2743200" cy="365125"/>
          </a:xfrm>
        </p:spPr>
        <p:txBody>
          <a:bodyPr/>
          <a:lstStyle/>
          <a:p>
            <a:fld id="{F10CCBB2-23CF-43DD-999B-A7E7F6652AA9}" type="slidenum">
              <a:rPr lang="en-US" smtClean="0"/>
              <a:pPr/>
              <a:t>25</a:t>
            </a:fld>
            <a:endParaRPr lang="en-US" dirty="0"/>
          </a:p>
        </p:txBody>
      </p:sp>
      <p:graphicFrame>
        <p:nvGraphicFramePr>
          <p:cNvPr id="4" name="Group 247"/>
          <p:cNvGraphicFramePr>
            <a:graphicFrameLocks/>
          </p:cNvGraphicFramePr>
          <p:nvPr>
            <p:extLst/>
          </p:nvPr>
        </p:nvGraphicFramePr>
        <p:xfrm>
          <a:off x="281212" y="823258"/>
          <a:ext cx="11635081" cy="5544790"/>
        </p:xfrm>
        <a:graphic>
          <a:graphicData uri="http://schemas.openxmlformats.org/drawingml/2006/table">
            <a:tbl>
              <a:tblPr firstRow="1" bandRow="1">
                <a:tableStyleId>{5C22544A-7EE6-4342-B048-85BDC9FD1C3A}</a:tableStyleId>
              </a:tblPr>
              <a:tblGrid>
                <a:gridCol w="2348089">
                  <a:extLst>
                    <a:ext uri="{9D8B030D-6E8A-4147-A177-3AD203B41FA5}">
                      <a16:colId xmlns:a16="http://schemas.microsoft.com/office/drawing/2014/main" val="20000"/>
                    </a:ext>
                  </a:extLst>
                </a:gridCol>
                <a:gridCol w="5012267">
                  <a:extLst>
                    <a:ext uri="{9D8B030D-6E8A-4147-A177-3AD203B41FA5}">
                      <a16:colId xmlns:a16="http://schemas.microsoft.com/office/drawing/2014/main" val="20001"/>
                    </a:ext>
                  </a:extLst>
                </a:gridCol>
                <a:gridCol w="4274725">
                  <a:extLst>
                    <a:ext uri="{9D8B030D-6E8A-4147-A177-3AD203B41FA5}">
                      <a16:colId xmlns:a16="http://schemas.microsoft.com/office/drawing/2014/main" val="20002"/>
                    </a:ext>
                  </a:extLst>
                </a:gridCol>
              </a:tblGrid>
              <a:tr h="460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900" u="none" strike="noStrike" cap="none" normalizeH="0" baseline="0" dirty="0">
                          <a:ln>
                            <a:noFill/>
                          </a:ln>
                          <a:effectLst/>
                        </a:rPr>
                        <a:t>Phase</a:t>
                      </a:r>
                      <a:endParaRPr kumimoji="0" lang="en-US" sz="1900" b="0" i="0" u="none" strike="noStrike" cap="none" normalizeH="0" baseline="0" dirty="0">
                        <a:ln>
                          <a:noFill/>
                        </a:ln>
                        <a:solidFill>
                          <a:schemeClr val="bg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a:ln>
                            <a:noFill/>
                          </a:ln>
                          <a:solidFill>
                            <a:schemeClr val="lt1"/>
                          </a:solidFill>
                          <a:effectLst/>
                          <a:latin typeface="+mn-lt"/>
                          <a:cs typeface="+mn-cs"/>
                        </a:rPr>
                        <a:t>Value or Benefit</a:t>
                      </a:r>
                      <a:endParaRPr kumimoji="0" lang="en-US" sz="1900" b="0" i="0" u="none" strike="noStrike" cap="none" normalizeH="0" baseline="0" dirty="0">
                        <a:ln>
                          <a:noFill/>
                        </a:ln>
                        <a:solidFill>
                          <a:schemeClr val="bg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u="none" strike="noStrike" cap="none" normalizeH="0" baseline="0" dirty="0">
                          <a:ln>
                            <a:noFill/>
                          </a:ln>
                          <a:effectLst/>
                        </a:rPr>
                        <a:t>Gating Decision</a:t>
                      </a:r>
                      <a:endParaRPr kumimoji="0" lang="en-US" sz="1900" b="0" i="0" u="none" strike="noStrike" cap="none" normalizeH="0" baseline="0" dirty="0">
                        <a:ln>
                          <a:noFill/>
                        </a:ln>
                        <a:solidFill>
                          <a:schemeClr val="bg1"/>
                        </a:solidFill>
                        <a:effectLst/>
                        <a:latin typeface="+mn-lt"/>
                        <a:cs typeface="Neo Sans Intel"/>
                      </a:endParaRPr>
                    </a:p>
                  </a:txBody>
                  <a:tcPr marL="0" marR="0" anchor="ctr" anchorCtr="1" horzOverflow="overflow"/>
                </a:tc>
                <a:extLst>
                  <a:ext uri="{0D108BD9-81ED-4DB2-BD59-A6C34878D82A}">
                    <a16:rowId xmlns:a16="http://schemas.microsoft.com/office/drawing/2014/main" val="10000"/>
                  </a:ext>
                </a:extLst>
              </a:tr>
              <a:tr h="165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Neo Sans Intel"/>
                        </a:rPr>
                        <a:t>Waterfall</a:t>
                      </a:r>
                    </a:p>
                  </a:txBody>
                  <a:tcPr marL="0" marR="0"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n-lt"/>
                          <a:cs typeface="Neo Sans Intel"/>
                        </a:rPr>
                        <a:t>Projects where requirements are known up front and are stable and for projects with a single release.</a:t>
                      </a:r>
                      <a:endParaRPr kumimoji="0" lang="en-US" sz="16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cs typeface="Neo Sans Intel"/>
                      </a:endParaRPr>
                    </a:p>
                  </a:txBody>
                  <a:tcPr marL="0" marR="0" anchor="ctr" anchorCtr="1" horzOverflow="overflow"/>
                </a:tc>
                <a:extLst>
                  <a:ext uri="{0D108BD9-81ED-4DB2-BD59-A6C34878D82A}">
                    <a16:rowId xmlns:a16="http://schemas.microsoft.com/office/drawing/2014/main" val="10001"/>
                  </a:ext>
                </a:extLst>
              </a:tr>
              <a:tr h="17196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Neo Sans Intel"/>
                        </a:rPr>
                        <a:t>SCRUM / XP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Neo Sans Intel"/>
                        </a:rPr>
                        <a:t>(Agile)</a:t>
                      </a:r>
                      <a:endParaRPr kumimoji="0" lang="en-US" sz="1900" b="0" i="0" u="none" strike="noStrike" cap="none" normalizeH="0" baseline="0" dirty="0">
                        <a:ln>
                          <a:noFill/>
                        </a:ln>
                        <a:solidFill>
                          <a:schemeClr val="tx1"/>
                        </a:solidFill>
                        <a:effectLst/>
                        <a:latin typeface="+mn-lt"/>
                        <a:cs typeface="Neo Sans Intel"/>
                      </a:endParaRPr>
                    </a:p>
                  </a:txBody>
                  <a:tcPr marL="0" marR="0" anchor="ctr" anchorCtr="1" horzOverflow="overflow"/>
                </a:tc>
                <a:tc>
                  <a:txBody>
                    <a:bodyPr/>
                    <a:lstStyle/>
                    <a:p>
                      <a:pPr marL="0" marR="0" lvl="0" indent="-45720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dirty="0">
                          <a:ln>
                            <a:noFill/>
                          </a:ln>
                          <a:solidFill>
                            <a:schemeClr val="tx1"/>
                          </a:solidFill>
                          <a:effectLst/>
                          <a:latin typeface="+mn-lt"/>
                          <a:cs typeface="Neo Sans Intel"/>
                        </a:rPr>
                        <a:t>Satisfy customers through early and continuous delivery of working features. Allows projects to adapt to frequent requirement changes more quickly and emphasizes continual stakeholder involvement. </a:t>
                      </a:r>
                    </a:p>
                  </a:txBody>
                  <a:tcPr marL="0" marR="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cs typeface="Neo Sans Intel"/>
                      </a:endParaRPr>
                    </a:p>
                  </a:txBody>
                  <a:tcPr marL="0" marR="0" anchor="ctr" anchorCtr="1" horzOverflow="overflow"/>
                </a:tc>
                <a:extLst>
                  <a:ext uri="{0D108BD9-81ED-4DB2-BD59-A6C34878D82A}">
                    <a16:rowId xmlns:a16="http://schemas.microsoft.com/office/drawing/2014/main" val="10002"/>
                  </a:ext>
                </a:extLst>
              </a:tr>
              <a:tr h="17119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Neo Sans Intel"/>
                        </a:rPr>
                        <a:t>Lean Six Sigma</a:t>
                      </a:r>
                    </a:p>
                  </a:txBody>
                  <a:tcPr marL="0" marR="0"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600" b="0" i="0" u="none" strike="noStrike" cap="none" normalizeH="0" baseline="0" dirty="0">
                          <a:ln>
                            <a:noFill/>
                          </a:ln>
                          <a:solidFill>
                            <a:schemeClr val="tx1"/>
                          </a:solidFill>
                          <a:effectLst/>
                          <a:latin typeface="+mn-lt"/>
                          <a:cs typeface="Neo Sans Intel"/>
                        </a:rPr>
                        <a:t>Helps continuously improve our performance to customer expectations. Integrating LSS compliments a projects methodology for improved quality assurance to a project's targeted end product and/or service. </a:t>
                      </a:r>
                    </a:p>
                  </a:txBody>
                  <a:tcPr marL="0" marR="0" anchor="ctr" anchorCtr="1" horzOverflow="overflow"/>
                </a:tc>
                <a:tc>
                  <a:txBody>
                    <a:bodyPr/>
                    <a:lstStyle/>
                    <a:p>
                      <a:pPr algn="ctr"/>
                      <a:endParaRPr lang="en-US" sz="1600" dirty="0"/>
                    </a:p>
                  </a:txBody>
                  <a:tcPr marL="0" marR="0" anchor="ctr" anchorCtr="1" horzOverflow="overflow"/>
                </a:tc>
                <a:extLst>
                  <a:ext uri="{0D108BD9-81ED-4DB2-BD59-A6C34878D82A}">
                    <a16:rowId xmlns:a16="http://schemas.microsoft.com/office/drawing/2014/main" val="10003"/>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786" y="1341628"/>
            <a:ext cx="3253223" cy="151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310" y="3021187"/>
            <a:ext cx="2602172" cy="1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487" y="4723848"/>
            <a:ext cx="3782727" cy="156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ction Button: Document 4">
            <a:hlinkClick r:id="rId6" highlightClick="1"/>
          </p:cNvPr>
          <p:cNvSpPr>
            <a:spLocks noChangeArrowheads="1"/>
          </p:cNvSpPr>
          <p:nvPr/>
        </p:nvSpPr>
        <p:spPr bwMode="auto">
          <a:xfrm>
            <a:off x="10518965" y="182600"/>
            <a:ext cx="522515" cy="510741"/>
          </a:xfrm>
          <a:prstGeom prst="actionButtonDocument">
            <a:avLst/>
          </a:prstGeom>
          <a:solidFill>
            <a:srgbClr val="0070C0"/>
          </a:solidFill>
          <a:ln w="12700" algn="ctr">
            <a:solidFill>
              <a:schemeClr val="tx1"/>
            </a:solidFill>
            <a:round/>
            <a:headEnd/>
            <a:tailEnd/>
          </a:ln>
          <a:effectLst>
            <a:outerShdw dist="35921" dir="2700000" algn="ctr" rotWithShape="0">
              <a:srgbClr val="808080">
                <a:alpha val="50000"/>
              </a:srgbClr>
            </a:outerShdw>
          </a:effectLst>
        </p:spPr>
        <p:txBody>
          <a:bodyPr rot="10800000" wrap="none" anchor="ctr"/>
          <a:lstStyle/>
          <a:p>
            <a:endParaRPr lang="en-US" sz="2400">
              <a:solidFill>
                <a:schemeClr val="tx2"/>
              </a:solidFill>
            </a:endParaRPr>
          </a:p>
        </p:txBody>
      </p:sp>
      <p:sp>
        <p:nvSpPr>
          <p:cNvPr id="9" name="TextBox 6"/>
          <p:cNvSpPr txBox="1">
            <a:spLocks noChangeArrowheads="1"/>
          </p:cNvSpPr>
          <p:nvPr/>
        </p:nvSpPr>
        <p:spPr bwMode="auto">
          <a:xfrm>
            <a:off x="11041480" y="317286"/>
            <a:ext cx="1082304" cy="318100"/>
          </a:xfrm>
          <a:prstGeom prst="rect">
            <a:avLst/>
          </a:prstGeom>
          <a:noFill/>
          <a:ln w="9525">
            <a:noFill/>
            <a:miter lim="800000"/>
            <a:headEnd/>
            <a:tailEnd/>
          </a:ln>
        </p:spPr>
        <p:txBody>
          <a:bodyPr wrap="square">
            <a:spAutoFit/>
          </a:bodyPr>
          <a:lstStyle/>
          <a:p>
            <a:r>
              <a:rPr lang="en-US" sz="1467" dirty="0"/>
              <a:t>Job Aid</a:t>
            </a:r>
            <a:endParaRPr lang="en-US" sz="2133" dirty="0"/>
          </a:p>
        </p:txBody>
      </p:sp>
      <p:pic>
        <p:nvPicPr>
          <p:cNvPr id="10" name="Picture 9">
            <a:extLst>
              <a:ext uri="{FF2B5EF4-FFF2-40B4-BE49-F238E27FC236}">
                <a16:creationId xmlns:a16="http://schemas.microsoft.com/office/drawing/2014/main" id="{BDC0049A-E599-495B-9913-3C2F88442FAB}"/>
              </a:ext>
            </a:extLst>
          </p:cNvPr>
          <p:cNvPicPr>
            <a:picLocks noChangeAspect="1"/>
          </p:cNvPicPr>
          <p:nvPr/>
        </p:nvPicPr>
        <p:blipFill>
          <a:blip r:embed="rId7"/>
          <a:stretch>
            <a:fillRect/>
          </a:stretch>
        </p:blipFill>
        <p:spPr>
          <a:xfrm>
            <a:off x="11648693" y="6293561"/>
            <a:ext cx="529793" cy="564439"/>
          </a:xfrm>
          <a:prstGeom prst="rect">
            <a:avLst/>
          </a:prstGeom>
        </p:spPr>
      </p:pic>
    </p:spTree>
    <p:extLst>
      <p:ext uri="{BB962C8B-B14F-4D97-AF65-F5344CB8AC3E}">
        <p14:creationId xmlns:p14="http://schemas.microsoft.com/office/powerpoint/2010/main" val="96711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Module 2: Scope Management </a:t>
            </a:r>
          </a:p>
        </p:txBody>
      </p:sp>
      <p:sp>
        <p:nvSpPr>
          <p:cNvPr id="5" name="Subtitle 4">
            <a:extLst>
              <a:ext uri="{FF2B5EF4-FFF2-40B4-BE49-F238E27FC236}">
                <a16:creationId xmlns:a16="http://schemas.microsoft.com/office/drawing/2014/main" id="{641AC699-095E-496A-938E-3EC0D4A85A9D}"/>
              </a:ext>
            </a:extLst>
          </p:cNvPr>
          <p:cNvSpPr>
            <a:spLocks noGrp="1"/>
          </p:cNvSpPr>
          <p:nvPr>
            <p:ph type="subTitle" idx="1"/>
          </p:nvPr>
        </p:nvSpPr>
        <p:spPr/>
        <p:txBody>
          <a:bodyPr>
            <a:normAutofit/>
          </a:bodyPr>
          <a:lstStyle/>
          <a:p>
            <a:r>
              <a:rPr lang="en-US" sz="4800" b="1" dirty="0">
                <a:solidFill>
                  <a:schemeClr val="accent6">
                    <a:lumMod val="50000"/>
                  </a:schemeClr>
                </a:solidFill>
              </a:rPr>
              <a:t>Phase 1: Pre-Explore</a:t>
            </a:r>
            <a:endParaRPr lang="en-IE" sz="4800"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pic>
        <p:nvPicPr>
          <p:cNvPr id="6" name="Picture 5">
            <a:extLst>
              <a:ext uri="{FF2B5EF4-FFF2-40B4-BE49-F238E27FC236}">
                <a16:creationId xmlns:a16="http://schemas.microsoft.com/office/drawing/2014/main" id="{6F94389C-2A7E-4437-95D5-5A248081A2A0}"/>
              </a:ext>
            </a:extLst>
          </p:cNvPr>
          <p:cNvPicPr>
            <a:picLocks noChangeAspect="1"/>
          </p:cNvPicPr>
          <p:nvPr/>
        </p:nvPicPr>
        <p:blipFill>
          <a:blip r:embed="rId3"/>
          <a:stretch>
            <a:fillRect/>
          </a:stretch>
        </p:blipFill>
        <p:spPr>
          <a:xfrm>
            <a:off x="11414087" y="6043613"/>
            <a:ext cx="764399" cy="814387"/>
          </a:xfrm>
          <a:prstGeom prst="rect">
            <a:avLst/>
          </a:prstGeom>
        </p:spPr>
      </p:pic>
    </p:spTree>
    <p:extLst>
      <p:ext uri="{BB962C8B-B14F-4D97-AF65-F5344CB8AC3E}">
        <p14:creationId xmlns:p14="http://schemas.microsoft.com/office/powerpoint/2010/main" val="405445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590" r="6590"/>
          <a:stretch>
            <a:fillRect/>
          </a:stretch>
        </p:blipFill>
        <p:spPr>
          <a:xfrm>
            <a:off x="5752043" y="867471"/>
            <a:ext cx="5120503" cy="5123057"/>
          </a:xfrm>
        </p:spPr>
      </p:pic>
      <p:cxnSp>
        <p:nvCxnSpPr>
          <p:cNvPr id="8" name="Straight Connector 7"/>
          <p:cNvCxnSpPr/>
          <p:nvPr/>
        </p:nvCxnSpPr>
        <p:spPr>
          <a:xfrm>
            <a:off x="11633712" y="6511692"/>
            <a:ext cx="0" cy="238125"/>
          </a:xfrm>
          <a:prstGeom prst="line">
            <a:avLst/>
          </a:prstGeom>
          <a:ln w="12700">
            <a:solidFill>
              <a:srgbClr val="FFC000"/>
            </a:solidFill>
            <a:prstDash val="sysDot"/>
          </a:ln>
          <a:effectLst/>
        </p:spPr>
        <p:style>
          <a:lnRef idx="2">
            <a:schemeClr val="accent1"/>
          </a:lnRef>
          <a:fillRef idx="0">
            <a:schemeClr val="accent1"/>
          </a:fillRef>
          <a:effectRef idx="1">
            <a:schemeClr val="accent1"/>
          </a:effectRef>
          <a:fontRef idx="minor">
            <a:schemeClr val="tx1"/>
          </a:fontRef>
        </p:style>
      </p:cxn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394" y="774716"/>
            <a:ext cx="3028349" cy="512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5326" y="2533906"/>
            <a:ext cx="3638836" cy="297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42BFBABB-4647-41A1-A184-EEEE7CE8F455}"/>
              </a:ext>
            </a:extLst>
          </p:cNvPr>
          <p:cNvPicPr>
            <a:picLocks noChangeAspect="1"/>
          </p:cNvPicPr>
          <p:nvPr/>
        </p:nvPicPr>
        <p:blipFill>
          <a:blip r:embed="rId6"/>
          <a:stretch>
            <a:fillRect/>
          </a:stretch>
        </p:blipFill>
        <p:spPr>
          <a:xfrm>
            <a:off x="11183068" y="5789590"/>
            <a:ext cx="901287" cy="960227"/>
          </a:xfrm>
          <a:prstGeom prst="rect">
            <a:avLst/>
          </a:prstGeom>
        </p:spPr>
      </p:pic>
    </p:spTree>
    <p:extLst>
      <p:ext uri="{BB962C8B-B14F-4D97-AF65-F5344CB8AC3E}">
        <p14:creationId xmlns:p14="http://schemas.microsoft.com/office/powerpoint/2010/main" val="363912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a Project Charter</a:t>
            </a:r>
          </a:p>
        </p:txBody>
      </p:sp>
      <p:pic>
        <p:nvPicPr>
          <p:cNvPr id="29700" name="Picture 4" descr="http://cedar-root.com/static/501d4ddee4b0a9587c716fd1/501d6355e4b09c4dce8f8006/501d6355e4b09c4dce8f8009/1326743845857/1000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2119" y="3813175"/>
            <a:ext cx="4839852" cy="27224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5625"/>
            <a:ext cx="9748838" cy="3975100"/>
          </a:xfrm>
        </p:spPr>
        <p:txBody>
          <a:bodyPr/>
          <a:lstStyle/>
          <a:p>
            <a:pPr marL="0" lvl="1" indent="0" algn="ctr">
              <a:lnSpc>
                <a:spcPct val="150000"/>
              </a:lnSpc>
              <a:spcBef>
                <a:spcPts val="1600"/>
              </a:spcBef>
              <a:buNone/>
              <a:defRPr/>
            </a:pPr>
            <a:r>
              <a:rPr lang="en-US" altLang="ja-JP" sz="2667" dirty="0">
                <a:latin typeface="+mj-lt"/>
              </a:rPr>
              <a:t>“ A document issued by the project initiator or sponsor that formally authorizes the existence of a project, and provides the project manager with the authority to apply organizational resources to project activities” </a:t>
            </a:r>
          </a:p>
          <a:p>
            <a:pPr marL="0" lvl="1" indent="0" algn="ctr">
              <a:spcBef>
                <a:spcPts val="1600"/>
              </a:spcBef>
              <a:buNone/>
              <a:defRPr/>
            </a:pPr>
            <a:endParaRPr lang="en-US" altLang="ja-JP" sz="2933" dirty="0"/>
          </a:p>
          <a:p>
            <a:pPr marL="0" lvl="1" indent="0">
              <a:spcBef>
                <a:spcPts val="1600"/>
              </a:spcBef>
              <a:buNone/>
              <a:defRPr/>
            </a:pPr>
            <a:r>
              <a:rPr lang="en-US" altLang="ja-JP" i="1" dirty="0">
                <a:latin typeface="+mj-lt"/>
              </a:rPr>
              <a:t>PMBOK® Guide</a:t>
            </a:r>
          </a:p>
          <a:p>
            <a:endParaRPr lang="en-GB"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5481" y="79024"/>
            <a:ext cx="978371" cy="12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582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ja-JP" b="1" dirty="0"/>
              <a:t>Project Charter Content </a:t>
            </a:r>
          </a:p>
        </p:txBody>
      </p:sp>
      <p:sp>
        <p:nvSpPr>
          <p:cNvPr id="3" name="Content Placeholder 2"/>
          <p:cNvSpPr>
            <a:spLocks noGrp="1"/>
          </p:cNvSpPr>
          <p:nvPr>
            <p:ph idx="1"/>
          </p:nvPr>
        </p:nvSpPr>
        <p:spPr>
          <a:xfrm>
            <a:off x="522287" y="2002631"/>
            <a:ext cx="5260453" cy="2852737"/>
          </a:xfrm>
        </p:spPr>
        <p:txBody>
          <a:bodyPr>
            <a:normAutofit fontScale="92500" lnSpcReduction="20000"/>
          </a:bodyPr>
          <a:lstStyle/>
          <a:p>
            <a:pPr marL="457200" lvl="1" indent="0">
              <a:buNone/>
              <a:defRPr/>
            </a:pPr>
            <a:endParaRPr lang="en-US" altLang="ja-JP" sz="2133" dirty="0">
              <a:latin typeface="+mj-lt"/>
            </a:endParaRPr>
          </a:p>
          <a:p>
            <a:pPr lvl="1">
              <a:defRPr/>
            </a:pPr>
            <a:r>
              <a:rPr lang="en-US" altLang="ja-JP" sz="2133" dirty="0">
                <a:latin typeface="+mj-lt"/>
              </a:rPr>
              <a:t>Key Stakeholders</a:t>
            </a:r>
          </a:p>
          <a:p>
            <a:pPr lvl="1">
              <a:defRPr/>
            </a:pPr>
            <a:r>
              <a:rPr lang="en-US" altLang="ja-JP" sz="2133" dirty="0">
                <a:latin typeface="+mj-lt"/>
              </a:rPr>
              <a:t>Problem or Opportunity and Vision</a:t>
            </a:r>
          </a:p>
          <a:p>
            <a:pPr lvl="1">
              <a:defRPr/>
            </a:pPr>
            <a:r>
              <a:rPr lang="en-US" altLang="ja-JP" sz="2133" dirty="0">
                <a:latin typeface="+mj-lt"/>
              </a:rPr>
              <a:t>Alignment with Strategic Priorities </a:t>
            </a:r>
          </a:p>
          <a:p>
            <a:pPr lvl="1">
              <a:defRPr/>
            </a:pPr>
            <a:r>
              <a:rPr lang="en-US" altLang="ja-JP" sz="2133" dirty="0">
                <a:latin typeface="+mj-lt"/>
              </a:rPr>
              <a:t>Business Transformation</a:t>
            </a:r>
          </a:p>
          <a:p>
            <a:pPr lvl="1">
              <a:defRPr/>
            </a:pPr>
            <a:r>
              <a:rPr lang="en-US" altLang="ja-JP" sz="2133" dirty="0">
                <a:latin typeface="+mj-lt"/>
              </a:rPr>
              <a:t>Scope - Mandatory</a:t>
            </a:r>
          </a:p>
          <a:p>
            <a:pPr lvl="1">
              <a:defRPr/>
            </a:pPr>
            <a:r>
              <a:rPr lang="en-US" altLang="ja-JP" sz="2133" dirty="0">
                <a:latin typeface="+mj-lt"/>
              </a:rPr>
              <a:t>Key Features / Requirements </a:t>
            </a:r>
          </a:p>
          <a:p>
            <a:pPr lvl="1">
              <a:defRPr/>
            </a:pPr>
            <a:endParaRPr lang="en-US" altLang="ja-JP" sz="2133" dirty="0">
              <a:latin typeface="+mj-lt"/>
            </a:endParaRPr>
          </a:p>
          <a:p>
            <a:pPr lvl="1">
              <a:defRPr/>
            </a:pPr>
            <a:endParaRPr lang="en-US" altLang="ja-JP" sz="2133" dirty="0">
              <a:latin typeface="+mj-lt"/>
            </a:endParaRPr>
          </a:p>
          <a:p>
            <a:pPr lvl="1">
              <a:defRPr/>
            </a:pPr>
            <a:r>
              <a:rPr lang="en-US" altLang="ja-JP" sz="2133" dirty="0">
                <a:latin typeface="+mj-lt"/>
              </a:rPr>
              <a:t>Solution Alternatives </a:t>
            </a:r>
          </a:p>
        </p:txBody>
      </p:sp>
      <p:sp>
        <p:nvSpPr>
          <p:cNvPr id="4" name="Content Placeholder 2"/>
          <p:cNvSpPr txBox="1">
            <a:spLocks/>
          </p:cNvSpPr>
          <p:nvPr/>
        </p:nvSpPr>
        <p:spPr>
          <a:xfrm>
            <a:off x="6534245" y="1043296"/>
            <a:ext cx="4893480" cy="5505851"/>
          </a:xfrm>
          <a:prstGeom prst="rect">
            <a:avLst/>
          </a:prstGeom>
        </p:spPr>
        <p:txBody>
          <a:bodyPr vert="horz" lIns="0" tIns="0" rIns="0" bIns="0" rtlCol="0" anchor="ctr" anchorCtr="0">
            <a:noAutofit/>
          </a:bodyPr>
          <a:lstStyle>
            <a:lvl1pPr marL="190500" indent="-190500" algn="l" defTabSz="457200" rtl="0" eaLnBrk="1" latinLnBrk="0" hangingPunct="1">
              <a:spcBef>
                <a:spcPts val="1200"/>
              </a:spcBef>
              <a:spcAft>
                <a:spcPts val="0"/>
              </a:spcAft>
              <a:buFont typeface="Wingdings" panose="05000000000000000000" pitchFamily="2" charset="2"/>
              <a:buNone/>
              <a:defRPr sz="4400" b="0" kern="1200" baseline="0">
                <a:solidFill>
                  <a:schemeClr val="accent2"/>
                </a:solidFill>
                <a:latin typeface="+mj-lt"/>
                <a:ea typeface="+mn-ea"/>
                <a:cs typeface="Intel Clear Light" panose="020B0404020203020204" pitchFamily="34" charset="0"/>
              </a:defRPr>
            </a:lvl1pPr>
            <a:lvl2pPr marL="417513" indent="-225425" algn="l" defTabSz="457200" rtl="0" eaLnBrk="1" latinLnBrk="0" hangingPunct="1">
              <a:spcBef>
                <a:spcPts val="1200"/>
              </a:spcBef>
              <a:buFont typeface="Lucida Grande"/>
              <a:buChar char="−"/>
              <a:defRPr sz="1200" kern="1200" baseline="0">
                <a:solidFill>
                  <a:schemeClr val="tx2"/>
                </a:solidFill>
                <a:latin typeface="+mn-lt"/>
                <a:ea typeface="+mn-ea"/>
                <a:cs typeface="Intel Clear" panose="020B0604020203020204" pitchFamily="34" charset="0"/>
              </a:defRPr>
            </a:lvl2pPr>
            <a:lvl3pPr marL="685800" indent="-228600" algn="l" defTabSz="457200" rtl="0" eaLnBrk="1" latinLnBrk="0" hangingPunct="1">
              <a:spcBef>
                <a:spcPts val="800"/>
              </a:spcBef>
              <a:buFont typeface="Wingdings" charset="2"/>
              <a:buChar char="§"/>
              <a:defRPr sz="12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1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05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lang="en-US" altLang="ja-JP" sz="2133" dirty="0">
                <a:solidFill>
                  <a:schemeClr val="tx1"/>
                </a:solidFill>
                <a:latin typeface="+mj-lt"/>
              </a:rPr>
              <a:t>Dependencies </a:t>
            </a:r>
          </a:p>
          <a:p>
            <a:pPr lvl="1">
              <a:defRPr/>
            </a:pPr>
            <a:r>
              <a:rPr lang="en-US" altLang="ja-JP" sz="2133" dirty="0">
                <a:solidFill>
                  <a:schemeClr val="tx1"/>
                </a:solidFill>
                <a:latin typeface="+mj-lt"/>
              </a:rPr>
              <a:t>Assumptions / Risks</a:t>
            </a:r>
          </a:p>
          <a:p>
            <a:pPr lvl="1">
              <a:defRPr/>
            </a:pPr>
            <a:r>
              <a:rPr lang="en-US" altLang="ja-JP" sz="2133" dirty="0">
                <a:solidFill>
                  <a:schemeClr val="tx1"/>
                </a:solidFill>
                <a:latin typeface="+mj-lt"/>
              </a:rPr>
              <a:t>High-Level Schedule</a:t>
            </a:r>
          </a:p>
          <a:p>
            <a:pPr lvl="1">
              <a:defRPr/>
            </a:pPr>
            <a:r>
              <a:rPr lang="en-US" altLang="ja-JP" sz="2133" dirty="0">
                <a:solidFill>
                  <a:schemeClr val="tx1"/>
                </a:solidFill>
                <a:latin typeface="+mj-lt"/>
              </a:rPr>
              <a:t>Resources / Budget </a:t>
            </a:r>
          </a:p>
          <a:p>
            <a:pPr lvl="1">
              <a:defRPr/>
            </a:pPr>
            <a:r>
              <a:rPr lang="en-US" altLang="ja-JP" sz="2133" dirty="0">
                <a:solidFill>
                  <a:schemeClr val="tx1"/>
                </a:solidFill>
                <a:latin typeface="+mj-lt"/>
              </a:rPr>
              <a:t>Critical Success Indicators </a:t>
            </a:r>
          </a:p>
          <a:p>
            <a:pPr lvl="1">
              <a:defRPr/>
            </a:pPr>
            <a:r>
              <a:rPr lang="en-US" altLang="ja-JP" sz="2133" dirty="0">
                <a:solidFill>
                  <a:schemeClr val="tx1"/>
                </a:solidFill>
                <a:latin typeface="+mj-lt"/>
              </a:rPr>
              <a:t>Boundary Conditions</a:t>
            </a:r>
          </a:p>
          <a:p>
            <a:pPr lvl="1">
              <a:defRPr/>
            </a:pPr>
            <a:r>
              <a:rPr lang="en-US" altLang="ja-JP" sz="2133" dirty="0">
                <a:solidFill>
                  <a:schemeClr val="tx1"/>
                </a:solidFill>
                <a:latin typeface="+mj-lt"/>
              </a:rPr>
              <a:t>PM Authority</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5481" y="79024"/>
            <a:ext cx="978371" cy="12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25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5219D-DE22-4A08-A258-594288054EDE}"/>
              </a:ext>
            </a:extLst>
          </p:cNvPr>
          <p:cNvSpPr>
            <a:spLocks noGrp="1"/>
          </p:cNvSpPr>
          <p:nvPr>
            <p:ph idx="1"/>
          </p:nvPr>
        </p:nvSpPr>
        <p:spPr>
          <a:xfrm>
            <a:off x="711591" y="1253331"/>
            <a:ext cx="10515600" cy="4351338"/>
          </a:xfrm>
        </p:spPr>
        <p:txBody>
          <a:bodyPr>
            <a:normAutofit/>
          </a:bodyPr>
          <a:lstStyle/>
          <a:p>
            <a:pPr marL="0" indent="0">
              <a:buNone/>
            </a:pPr>
            <a:endParaRPr lang="en-IE" dirty="0"/>
          </a:p>
          <a:p>
            <a:r>
              <a:rPr lang="fr-FR" sz="3600" b="1" dirty="0" err="1">
                <a:solidFill>
                  <a:schemeClr val="accent2">
                    <a:lumMod val="75000"/>
                  </a:schemeClr>
                </a:solidFill>
              </a:rPr>
              <a:t>Any</a:t>
            </a:r>
            <a:r>
              <a:rPr lang="fr-FR" sz="3600" b="1" dirty="0">
                <a:solidFill>
                  <a:schemeClr val="accent2">
                    <a:lumMod val="75000"/>
                  </a:schemeClr>
                </a:solidFill>
              </a:rPr>
              <a:t> Project Management </a:t>
            </a:r>
            <a:r>
              <a:rPr lang="fr-FR" sz="3600" b="1" dirty="0" err="1">
                <a:solidFill>
                  <a:schemeClr val="accent2">
                    <a:lumMod val="75000"/>
                  </a:schemeClr>
                </a:solidFill>
              </a:rPr>
              <a:t>Experience</a:t>
            </a:r>
            <a:r>
              <a:rPr lang="fr-FR" sz="3600" b="1" dirty="0">
                <a:solidFill>
                  <a:schemeClr val="accent2">
                    <a:lumMod val="75000"/>
                  </a:schemeClr>
                </a:solidFill>
              </a:rPr>
              <a:t>?</a:t>
            </a:r>
          </a:p>
          <a:p>
            <a:pPr marL="0" indent="0">
              <a:buNone/>
            </a:pPr>
            <a:endParaRPr lang="fr-FR" sz="3600" b="1" dirty="0">
              <a:solidFill>
                <a:schemeClr val="accent2">
                  <a:lumMod val="75000"/>
                </a:schemeClr>
              </a:solidFill>
            </a:endParaRPr>
          </a:p>
          <a:p>
            <a:pPr marL="0" indent="0">
              <a:buNone/>
            </a:pPr>
            <a:endParaRPr lang="fr-FR" sz="3600" b="1" dirty="0">
              <a:solidFill>
                <a:schemeClr val="accent2">
                  <a:lumMod val="75000"/>
                </a:schemeClr>
              </a:solidFill>
            </a:endParaRPr>
          </a:p>
          <a:p>
            <a:pPr marL="0" indent="0">
              <a:buNone/>
            </a:pPr>
            <a:endParaRPr lang="fr-FR" sz="3600" b="1" dirty="0">
              <a:solidFill>
                <a:schemeClr val="accent2">
                  <a:lumMod val="75000"/>
                </a:schemeClr>
              </a:solidFill>
            </a:endParaRPr>
          </a:p>
          <a:p>
            <a:r>
              <a:rPr lang="fr-FR" sz="3600" b="1" dirty="0">
                <a:solidFill>
                  <a:schemeClr val="accent2">
                    <a:lumMod val="75000"/>
                  </a:schemeClr>
                </a:solidFill>
              </a:rPr>
              <a:t>Expectations </a:t>
            </a:r>
            <a:r>
              <a:rPr lang="en-IE" sz="3600" b="1" dirty="0">
                <a:solidFill>
                  <a:schemeClr val="accent2">
                    <a:lumMod val="75000"/>
                  </a:schemeClr>
                </a:solidFill>
              </a:rPr>
              <a:t>of</a:t>
            </a:r>
            <a:r>
              <a:rPr lang="fr-FR" sz="3600" b="1" dirty="0">
                <a:solidFill>
                  <a:schemeClr val="accent2">
                    <a:lumMod val="75000"/>
                  </a:schemeClr>
                </a:solidFill>
              </a:rPr>
              <a:t> the session:</a:t>
            </a:r>
            <a:endParaRPr lang="en-IE" sz="3600" b="1" dirty="0">
              <a:solidFill>
                <a:schemeClr val="accent2">
                  <a:lumMod val="75000"/>
                </a:schemeClr>
              </a:solidFill>
            </a:endParaRPr>
          </a:p>
          <a:p>
            <a:pPr marL="457200" lvl="1" indent="0">
              <a:buNone/>
            </a:pPr>
            <a:endParaRPr lang="en-IE" dirty="0"/>
          </a:p>
        </p:txBody>
      </p:sp>
      <p:pic>
        <p:nvPicPr>
          <p:cNvPr id="4" name="Picture 3">
            <a:extLst>
              <a:ext uri="{FF2B5EF4-FFF2-40B4-BE49-F238E27FC236}">
                <a16:creationId xmlns:a16="http://schemas.microsoft.com/office/drawing/2014/main" id="{B6C5F563-D0CA-41B2-88F3-8AA14ED321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42238" y="2324686"/>
            <a:ext cx="3188700" cy="2790113"/>
          </a:xfrm>
          <a:prstGeom prst="rect">
            <a:avLst/>
          </a:prstGeom>
        </p:spPr>
      </p:pic>
    </p:spTree>
    <p:extLst>
      <p:ext uri="{BB962C8B-B14F-4D97-AF65-F5344CB8AC3E}">
        <p14:creationId xmlns:p14="http://schemas.microsoft.com/office/powerpoint/2010/main" val="3999845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03A0-A2C7-4D22-9C77-968CDC18F135}"/>
              </a:ext>
            </a:extLst>
          </p:cNvPr>
          <p:cNvSpPr>
            <a:spLocks noGrp="1"/>
          </p:cNvSpPr>
          <p:nvPr>
            <p:ph type="title"/>
          </p:nvPr>
        </p:nvSpPr>
        <p:spPr/>
        <p:txBody>
          <a:bodyPr/>
          <a:lstStyle/>
          <a:p>
            <a:endParaRPr lang="en-GB" dirty="0"/>
          </a:p>
        </p:txBody>
      </p:sp>
      <p:graphicFrame>
        <p:nvGraphicFramePr>
          <p:cNvPr id="15" name="Content Placeholder 14">
            <a:extLst>
              <a:ext uri="{FF2B5EF4-FFF2-40B4-BE49-F238E27FC236}">
                <a16:creationId xmlns:a16="http://schemas.microsoft.com/office/drawing/2014/main" id="{52E06DDA-0C2D-4637-9A03-2E24EF6C0F48}"/>
              </a:ext>
            </a:extLst>
          </p:cNvPr>
          <p:cNvGraphicFramePr>
            <a:graphicFrameLocks noGrp="1"/>
          </p:cNvGraphicFramePr>
          <p:nvPr>
            <p:ph idx="1"/>
            <p:extLst>
              <p:ext uri="{D42A27DB-BD31-4B8C-83A1-F6EECF244321}">
                <p14:modId xmlns:p14="http://schemas.microsoft.com/office/powerpoint/2010/main" val="3578937819"/>
              </p:ext>
            </p:extLst>
          </p:nvPr>
        </p:nvGraphicFramePr>
        <p:xfrm>
          <a:off x="174170" y="188686"/>
          <a:ext cx="11800113" cy="6531430"/>
        </p:xfrm>
        <a:graphic>
          <a:graphicData uri="http://schemas.openxmlformats.org/drawingml/2006/table">
            <a:tbl>
              <a:tblPr>
                <a:tableStyleId>{5C22544A-7EE6-4342-B048-85BDC9FD1C3A}</a:tableStyleId>
              </a:tblPr>
              <a:tblGrid>
                <a:gridCol w="859755">
                  <a:extLst>
                    <a:ext uri="{9D8B030D-6E8A-4147-A177-3AD203B41FA5}">
                      <a16:colId xmlns:a16="http://schemas.microsoft.com/office/drawing/2014/main" val="415383254"/>
                    </a:ext>
                  </a:extLst>
                </a:gridCol>
                <a:gridCol w="693275">
                  <a:extLst>
                    <a:ext uri="{9D8B030D-6E8A-4147-A177-3AD203B41FA5}">
                      <a16:colId xmlns:a16="http://schemas.microsoft.com/office/drawing/2014/main" val="2468557926"/>
                    </a:ext>
                  </a:extLst>
                </a:gridCol>
                <a:gridCol w="1628058">
                  <a:extLst>
                    <a:ext uri="{9D8B030D-6E8A-4147-A177-3AD203B41FA5}">
                      <a16:colId xmlns:a16="http://schemas.microsoft.com/office/drawing/2014/main" val="1671958355"/>
                    </a:ext>
                  </a:extLst>
                </a:gridCol>
                <a:gridCol w="2321333">
                  <a:extLst>
                    <a:ext uri="{9D8B030D-6E8A-4147-A177-3AD203B41FA5}">
                      <a16:colId xmlns:a16="http://schemas.microsoft.com/office/drawing/2014/main" val="1637554196"/>
                    </a:ext>
                  </a:extLst>
                </a:gridCol>
                <a:gridCol w="2321333">
                  <a:extLst>
                    <a:ext uri="{9D8B030D-6E8A-4147-A177-3AD203B41FA5}">
                      <a16:colId xmlns:a16="http://schemas.microsoft.com/office/drawing/2014/main" val="4042158650"/>
                    </a:ext>
                  </a:extLst>
                </a:gridCol>
                <a:gridCol w="2321333">
                  <a:extLst>
                    <a:ext uri="{9D8B030D-6E8A-4147-A177-3AD203B41FA5}">
                      <a16:colId xmlns:a16="http://schemas.microsoft.com/office/drawing/2014/main" val="2768829776"/>
                    </a:ext>
                  </a:extLst>
                </a:gridCol>
                <a:gridCol w="657710">
                  <a:extLst>
                    <a:ext uri="{9D8B030D-6E8A-4147-A177-3AD203B41FA5}">
                      <a16:colId xmlns:a16="http://schemas.microsoft.com/office/drawing/2014/main" val="2833141506"/>
                    </a:ext>
                  </a:extLst>
                </a:gridCol>
                <a:gridCol w="997316">
                  <a:extLst>
                    <a:ext uri="{9D8B030D-6E8A-4147-A177-3AD203B41FA5}">
                      <a16:colId xmlns:a16="http://schemas.microsoft.com/office/drawing/2014/main" val="814649863"/>
                    </a:ext>
                  </a:extLst>
                </a:gridCol>
              </a:tblGrid>
              <a:tr h="762887">
                <a:tc gridSpan="8">
                  <a:txBody>
                    <a:bodyPr/>
                    <a:lstStyle/>
                    <a:p>
                      <a:pPr algn="ctr" fontAlgn="b"/>
                      <a:r>
                        <a:rPr lang="en-GB" sz="2400" u="none" strike="noStrike" dirty="0" err="1">
                          <a:effectLst/>
                        </a:rPr>
                        <a:t>Makey</a:t>
                      </a:r>
                      <a:r>
                        <a:rPr lang="en-GB" sz="2400" u="none" strike="noStrike" dirty="0">
                          <a:effectLst/>
                        </a:rPr>
                        <a:t> Up Project Charter</a:t>
                      </a:r>
                      <a:endParaRPr lang="en-GB" sz="2400" b="1" i="0" u="none" strike="noStrike" dirty="0">
                        <a:effectLst/>
                        <a:latin typeface="Arial" panose="020B0604020202020204" pitchFamily="34" charset="0"/>
                      </a:endParaRPr>
                    </a:p>
                  </a:txBody>
                  <a:tcPr marL="9215" marR="9215" marT="921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13856085"/>
                  </a:ext>
                </a:extLst>
              </a:tr>
              <a:tr h="644462">
                <a:tc gridSpan="2">
                  <a:txBody>
                    <a:bodyPr/>
                    <a:lstStyle/>
                    <a:p>
                      <a:pPr algn="l" fontAlgn="ctr"/>
                      <a:r>
                        <a:rPr lang="en-GB" sz="1800" u="none" strike="noStrike">
                          <a:effectLst/>
                        </a:rPr>
                        <a:t>Project  Name:</a:t>
                      </a:r>
                      <a:endParaRPr lang="en-GB" sz="1800" b="1" i="0" u="none" strike="noStrike">
                        <a:effectLst/>
                        <a:latin typeface="Arial" panose="020B0604020202020204" pitchFamily="34" charset="0"/>
                      </a:endParaRPr>
                    </a:p>
                  </a:txBody>
                  <a:tcPr marL="9215" marR="9215" marT="9215" marB="0" anchor="ctr"/>
                </a:tc>
                <a:tc hMerge="1">
                  <a:txBody>
                    <a:bodyPr/>
                    <a:lstStyle/>
                    <a:p>
                      <a:pPr algn="l" fontAlgn="ctr"/>
                      <a:r>
                        <a:rPr lang="en-GB" sz="1400" u="none" strike="noStrike">
                          <a:effectLst/>
                        </a:rPr>
                        <a:t> </a:t>
                      </a:r>
                      <a:endParaRPr lang="en-GB" sz="1400" b="0" i="0" u="none" strike="noStrike">
                        <a:effectLst/>
                        <a:latin typeface="Arial" panose="020B0604020202020204" pitchFamily="34" charset="0"/>
                      </a:endParaRPr>
                    </a:p>
                  </a:txBody>
                  <a:tcPr marL="9215" marR="9215" marT="9215" marB="0" anchor="ctr"/>
                </a:tc>
                <a:tc>
                  <a:txBody>
                    <a:bodyPr/>
                    <a:lstStyle/>
                    <a:p>
                      <a:pPr algn="l" fontAlgn="ctr"/>
                      <a:r>
                        <a:rPr lang="en-GB" sz="1800" u="none" strike="noStrike" dirty="0">
                          <a:effectLst/>
                        </a:rPr>
                        <a:t> </a:t>
                      </a:r>
                      <a:endParaRPr lang="en-GB" sz="1800" b="0" i="0" u="none" strike="noStrike" dirty="0">
                        <a:effectLst/>
                        <a:latin typeface="Arial" panose="020B0604020202020204" pitchFamily="34" charset="0"/>
                      </a:endParaRPr>
                    </a:p>
                  </a:txBody>
                  <a:tcPr marL="9215" marR="9215" marT="9215" marB="0" anchor="ctr"/>
                </a:tc>
                <a:tc gridSpan="3">
                  <a:txBody>
                    <a:bodyPr/>
                    <a:lstStyle/>
                    <a:p>
                      <a:pPr algn="l" fontAlgn="ctr"/>
                      <a:r>
                        <a:rPr lang="en-GB" sz="2000" u="none" strike="noStrike" dirty="0">
                          <a:effectLst/>
                        </a:rPr>
                        <a:t>*** Standardisation</a:t>
                      </a:r>
                      <a:endParaRPr lang="en-GB" sz="2000" b="0" i="0" u="none" strike="noStrike" dirty="0">
                        <a:effectLst/>
                        <a:latin typeface="Arial" panose="020B0604020202020204" pitchFamily="34" charset="0"/>
                      </a:endParaRPr>
                    </a:p>
                  </a:txBody>
                  <a:tcPr marL="9215" marR="9215" marT="9215" marB="0" anchor="ctr"/>
                </a:tc>
                <a:tc hMerge="1">
                  <a:txBody>
                    <a:bodyPr/>
                    <a:lstStyle/>
                    <a:p>
                      <a:endParaRPr lang="en-GB"/>
                    </a:p>
                  </a:txBody>
                  <a:tcPr/>
                </a:tc>
                <a:tc hMerge="1">
                  <a:txBody>
                    <a:bodyPr/>
                    <a:lstStyle/>
                    <a:p>
                      <a:endParaRPr lang="en-GB"/>
                    </a:p>
                  </a:txBody>
                  <a:tcPr/>
                </a:tc>
                <a:tc gridSpan="2">
                  <a:txBody>
                    <a:bodyPr/>
                    <a:lstStyle/>
                    <a:p>
                      <a:pPr algn="l" fontAlgn="ctr"/>
                      <a:r>
                        <a:rPr lang="en-GB" sz="1400" u="none" strike="noStrike">
                          <a:effectLst/>
                        </a:rPr>
                        <a:t> </a:t>
                      </a:r>
                      <a:endParaRPr lang="en-GB" sz="1400" b="1" i="0" u="none" strike="noStrike">
                        <a:effectLst/>
                        <a:latin typeface="Arial" panose="020B0604020202020204" pitchFamily="34" charset="0"/>
                      </a:endParaRPr>
                    </a:p>
                  </a:txBody>
                  <a:tcPr marL="9215" marR="9215" marT="9215" marB="0" anchor="ctr"/>
                </a:tc>
                <a:tc hMerge="1">
                  <a:txBody>
                    <a:bodyPr/>
                    <a:lstStyle/>
                    <a:p>
                      <a:endParaRPr lang="en-GB"/>
                    </a:p>
                  </a:txBody>
                  <a:tcPr/>
                </a:tc>
                <a:extLst>
                  <a:ext uri="{0D108BD9-81ED-4DB2-BD59-A6C34878D82A}">
                    <a16:rowId xmlns:a16="http://schemas.microsoft.com/office/drawing/2014/main" val="4159556487"/>
                  </a:ext>
                </a:extLst>
              </a:tr>
              <a:tr h="644462">
                <a:tc gridSpan="2">
                  <a:txBody>
                    <a:bodyPr/>
                    <a:lstStyle/>
                    <a:p>
                      <a:pPr algn="l" fontAlgn="ctr"/>
                      <a:r>
                        <a:rPr lang="en-GB" sz="1800" u="none" strike="noStrike">
                          <a:effectLst/>
                        </a:rPr>
                        <a:t>Department:</a:t>
                      </a:r>
                      <a:endParaRPr lang="en-GB" sz="1800" b="1" i="0" u="none" strike="noStrike">
                        <a:effectLst/>
                        <a:latin typeface="Arial" panose="020B0604020202020204" pitchFamily="34" charset="0"/>
                      </a:endParaRPr>
                    </a:p>
                  </a:txBody>
                  <a:tcPr marL="9215" marR="9215" marT="9215" marB="0" anchor="ctr"/>
                </a:tc>
                <a:tc hMerge="1">
                  <a:txBody>
                    <a:bodyPr/>
                    <a:lstStyle/>
                    <a:p>
                      <a:pPr algn="l" fontAlgn="ctr"/>
                      <a:r>
                        <a:rPr lang="en-GB" sz="1400" u="none" strike="noStrike">
                          <a:effectLst/>
                        </a:rPr>
                        <a:t> </a:t>
                      </a:r>
                      <a:endParaRPr lang="en-GB" sz="1400" b="0" i="0" u="none" strike="noStrike">
                        <a:effectLst/>
                        <a:latin typeface="Arial" panose="020B0604020202020204" pitchFamily="34" charset="0"/>
                      </a:endParaRPr>
                    </a:p>
                  </a:txBody>
                  <a:tcPr marL="9215" marR="9215" marT="9215" marB="0" anchor="ctr"/>
                </a:tc>
                <a:tc>
                  <a:txBody>
                    <a:bodyPr/>
                    <a:lstStyle/>
                    <a:p>
                      <a:pPr algn="l" fontAlgn="ctr"/>
                      <a:r>
                        <a:rPr lang="en-GB" sz="1800" u="none" strike="noStrike">
                          <a:effectLst/>
                        </a:rPr>
                        <a:t> </a:t>
                      </a:r>
                      <a:endParaRPr lang="en-GB" sz="1800" b="0" i="0" u="none" strike="noStrike">
                        <a:effectLst/>
                        <a:latin typeface="Arial" panose="020B0604020202020204" pitchFamily="34" charset="0"/>
                      </a:endParaRPr>
                    </a:p>
                  </a:txBody>
                  <a:tcPr marL="9215" marR="9215" marT="9215" marB="0" anchor="ctr"/>
                </a:tc>
                <a:tc gridSpan="3">
                  <a:txBody>
                    <a:bodyPr/>
                    <a:lstStyle/>
                    <a:p>
                      <a:pPr algn="l" fontAlgn="ctr"/>
                      <a:r>
                        <a:rPr lang="en-GB" sz="2000" u="none" strike="noStrike" dirty="0">
                          <a:effectLst/>
                        </a:rPr>
                        <a:t>My Old Department</a:t>
                      </a:r>
                      <a:endParaRPr lang="en-GB" sz="2000" b="0" i="0" u="none" strike="noStrike" dirty="0">
                        <a:effectLst/>
                        <a:latin typeface="Arial" panose="020B0604020202020204" pitchFamily="34" charset="0"/>
                      </a:endParaRPr>
                    </a:p>
                  </a:txBody>
                  <a:tcPr marL="9215" marR="9215" marT="9215" marB="0" anchor="ctr"/>
                </a:tc>
                <a:tc hMerge="1">
                  <a:txBody>
                    <a:bodyPr/>
                    <a:lstStyle/>
                    <a:p>
                      <a:endParaRPr lang="en-GB"/>
                    </a:p>
                  </a:txBody>
                  <a:tcPr/>
                </a:tc>
                <a:tc hMerge="1">
                  <a:txBody>
                    <a:bodyPr/>
                    <a:lstStyle/>
                    <a:p>
                      <a:endParaRPr lang="en-GB"/>
                    </a:p>
                  </a:txBody>
                  <a:tcPr/>
                </a:tc>
                <a:tc gridSpan="2">
                  <a:txBody>
                    <a:bodyPr/>
                    <a:lstStyle/>
                    <a:p>
                      <a:pPr algn="l" fontAlgn="ctr"/>
                      <a:r>
                        <a:rPr lang="en-GB" sz="1400" u="none" strike="noStrike">
                          <a:effectLst/>
                        </a:rPr>
                        <a:t> </a:t>
                      </a:r>
                      <a:endParaRPr lang="en-GB" sz="1400" b="0" i="0" u="none" strike="noStrike">
                        <a:effectLst/>
                        <a:latin typeface="Arial" panose="020B0604020202020204" pitchFamily="34" charset="0"/>
                      </a:endParaRPr>
                    </a:p>
                  </a:txBody>
                  <a:tcPr marL="9215" marR="9215" marT="9215" marB="0" anchor="ctr"/>
                </a:tc>
                <a:tc hMerge="1">
                  <a:txBody>
                    <a:bodyPr/>
                    <a:lstStyle/>
                    <a:p>
                      <a:endParaRPr lang="en-GB"/>
                    </a:p>
                  </a:txBody>
                  <a:tcPr/>
                </a:tc>
                <a:extLst>
                  <a:ext uri="{0D108BD9-81ED-4DB2-BD59-A6C34878D82A}">
                    <a16:rowId xmlns:a16="http://schemas.microsoft.com/office/drawing/2014/main" val="4159192343"/>
                  </a:ext>
                </a:extLst>
              </a:tr>
              <a:tr h="644462">
                <a:tc gridSpan="2">
                  <a:txBody>
                    <a:bodyPr/>
                    <a:lstStyle/>
                    <a:p>
                      <a:pPr algn="l" fontAlgn="ctr"/>
                      <a:r>
                        <a:rPr lang="en-GB" sz="1800" u="none" strike="noStrike">
                          <a:effectLst/>
                        </a:rPr>
                        <a:t>Facilitator:</a:t>
                      </a:r>
                      <a:endParaRPr lang="en-GB" sz="1800" b="1" i="0" u="none" strike="noStrike">
                        <a:effectLst/>
                        <a:latin typeface="Arial" panose="020B0604020202020204" pitchFamily="34" charset="0"/>
                      </a:endParaRPr>
                    </a:p>
                  </a:txBody>
                  <a:tcPr marL="9215" marR="9215" marT="9215" marB="0" anchor="ctr"/>
                </a:tc>
                <a:tc hMerge="1">
                  <a:txBody>
                    <a:bodyPr/>
                    <a:lstStyle/>
                    <a:p>
                      <a:pPr algn="l" fontAlgn="ctr"/>
                      <a:r>
                        <a:rPr lang="en-GB" sz="1400" u="sng" strike="noStrike">
                          <a:effectLst/>
                        </a:rPr>
                        <a:t> </a:t>
                      </a:r>
                      <a:endParaRPr lang="en-GB" sz="1400" b="0" i="0" u="sng" strike="noStrike">
                        <a:effectLst/>
                        <a:latin typeface="Arial" panose="020B0604020202020204" pitchFamily="34" charset="0"/>
                      </a:endParaRPr>
                    </a:p>
                  </a:txBody>
                  <a:tcPr marL="9215" marR="9215" marT="9215" marB="0" anchor="ctr"/>
                </a:tc>
                <a:tc>
                  <a:txBody>
                    <a:bodyPr/>
                    <a:lstStyle/>
                    <a:p>
                      <a:pPr algn="l" fontAlgn="ctr"/>
                      <a:r>
                        <a:rPr lang="en-GB" sz="1800" u="sng" strike="noStrike" dirty="0">
                          <a:effectLst/>
                        </a:rPr>
                        <a:t> </a:t>
                      </a:r>
                      <a:endParaRPr lang="en-GB" sz="1800" b="0" i="0" u="sng" strike="noStrike" dirty="0">
                        <a:effectLst/>
                        <a:latin typeface="Arial" panose="020B0604020202020204" pitchFamily="34" charset="0"/>
                      </a:endParaRPr>
                    </a:p>
                  </a:txBody>
                  <a:tcPr marL="9215" marR="9215" marT="9215" marB="0" anchor="ctr"/>
                </a:tc>
                <a:tc gridSpan="3">
                  <a:txBody>
                    <a:bodyPr/>
                    <a:lstStyle/>
                    <a:p>
                      <a:pPr algn="ctr" fontAlgn="ctr"/>
                      <a:r>
                        <a:rPr lang="en-GB" sz="2000" u="none" strike="noStrike" dirty="0">
                          <a:effectLst/>
                        </a:rPr>
                        <a:t> </a:t>
                      </a:r>
                      <a:endParaRPr lang="en-GB" sz="2000" b="0" i="0" u="none" strike="noStrike" dirty="0">
                        <a:effectLst/>
                        <a:latin typeface="Arial" panose="020B0604020202020204" pitchFamily="34" charset="0"/>
                      </a:endParaRPr>
                    </a:p>
                  </a:txBody>
                  <a:tcPr marL="9215" marR="9215" marT="9215" marB="0" anchor="ctr"/>
                </a:tc>
                <a:tc hMerge="1">
                  <a:txBody>
                    <a:bodyPr/>
                    <a:lstStyle/>
                    <a:p>
                      <a:endParaRPr lang="en-GB"/>
                    </a:p>
                  </a:txBody>
                  <a:tcPr/>
                </a:tc>
                <a:tc hMerge="1">
                  <a:txBody>
                    <a:bodyPr/>
                    <a:lstStyle/>
                    <a:p>
                      <a:endParaRPr lang="en-GB"/>
                    </a:p>
                  </a:txBody>
                  <a:tcPr/>
                </a:tc>
                <a:tc>
                  <a:txBody>
                    <a:bodyPr/>
                    <a:lstStyle/>
                    <a:p>
                      <a:pPr algn="l" fontAlgn="ctr"/>
                      <a:r>
                        <a:rPr lang="en-GB" sz="1400" u="none" strike="noStrike">
                          <a:effectLst/>
                        </a:rPr>
                        <a:t> </a:t>
                      </a:r>
                      <a:endParaRPr lang="en-GB" sz="1400" b="1" i="0" u="none" strike="noStrike">
                        <a:effectLst/>
                        <a:latin typeface="Arial" panose="020B0604020202020204" pitchFamily="34" charset="0"/>
                      </a:endParaRPr>
                    </a:p>
                  </a:txBody>
                  <a:tcPr marL="9215" marR="9215" marT="9215" marB="0" anchor="ctr"/>
                </a:tc>
                <a:tc>
                  <a:txBody>
                    <a:bodyPr/>
                    <a:lstStyle/>
                    <a:p>
                      <a:pPr algn="l" fontAlgn="ctr"/>
                      <a:r>
                        <a:rPr lang="en-GB" sz="1400" u="none" strike="noStrike">
                          <a:effectLst/>
                        </a:rPr>
                        <a:t> </a:t>
                      </a:r>
                      <a:endParaRPr lang="en-GB" sz="1400" b="1" i="0" u="none" strike="noStrike">
                        <a:effectLst/>
                        <a:latin typeface="Arial" panose="020B0604020202020204" pitchFamily="34" charset="0"/>
                      </a:endParaRPr>
                    </a:p>
                  </a:txBody>
                  <a:tcPr marL="9215" marR="9215" marT="9215" marB="0" anchor="ctr"/>
                </a:tc>
                <a:extLst>
                  <a:ext uri="{0D108BD9-81ED-4DB2-BD59-A6C34878D82A}">
                    <a16:rowId xmlns:a16="http://schemas.microsoft.com/office/drawing/2014/main" val="41884825"/>
                  </a:ext>
                </a:extLst>
              </a:tr>
              <a:tr h="476805">
                <a:tc gridSpan="4">
                  <a:txBody>
                    <a:bodyPr/>
                    <a:lstStyle/>
                    <a:p>
                      <a:pPr algn="l" fontAlgn="t"/>
                      <a:r>
                        <a:rPr lang="en-GB" sz="2000" u="none" strike="noStrike">
                          <a:effectLst/>
                        </a:rPr>
                        <a:t>Name: James Kearney</a:t>
                      </a:r>
                      <a:endParaRPr lang="en-GB" sz="2000" b="0" i="0" u="none" strike="noStrike">
                        <a:effectLst/>
                        <a:latin typeface="Arial" panose="020B0604020202020204" pitchFamily="34" charset="0"/>
                      </a:endParaRPr>
                    </a:p>
                  </a:txBody>
                  <a:tcPr marL="9215" marR="9215" marT="9215"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t"/>
                      <a:r>
                        <a:rPr lang="en-GB" sz="2000" u="none" strike="noStrike" dirty="0">
                          <a:effectLst/>
                        </a:rPr>
                        <a:t>Role: Facilitator</a:t>
                      </a:r>
                      <a:endParaRPr lang="en-GB" sz="2000" b="0" i="0" u="none" strike="noStrike" dirty="0">
                        <a:effectLst/>
                        <a:latin typeface="Arial" panose="020B0604020202020204" pitchFamily="34" charset="0"/>
                      </a:endParaRPr>
                    </a:p>
                  </a:txBody>
                  <a:tcPr marL="9215" marR="9215" marT="9215" marB="0"/>
                </a:tc>
                <a:tc>
                  <a:txBody>
                    <a:bodyPr/>
                    <a:lstStyle/>
                    <a:p>
                      <a:pPr algn="l" fontAlgn="t"/>
                      <a:r>
                        <a:rPr lang="en-GB" sz="2000" u="none" strike="noStrike">
                          <a:effectLst/>
                        </a:rPr>
                        <a:t>Mobile:0876148378</a:t>
                      </a:r>
                      <a:endParaRPr lang="en-GB" sz="2000" b="0" i="0" u="none" strike="noStrike">
                        <a:effectLst/>
                        <a:latin typeface="Arial" panose="020B0604020202020204" pitchFamily="34" charset="0"/>
                      </a:endParaRPr>
                    </a:p>
                  </a:txBody>
                  <a:tcPr marL="9215" marR="9215" marT="9215" marB="0"/>
                </a:tc>
                <a:tc>
                  <a:txBody>
                    <a:bodyPr/>
                    <a:lstStyle/>
                    <a:p>
                      <a:pPr algn="l" fontAlgn="t"/>
                      <a:r>
                        <a:rPr lang="en-GB" sz="1400" u="none" strike="noStrike">
                          <a:effectLst/>
                        </a:rPr>
                        <a:t>Extn: </a:t>
                      </a:r>
                      <a:endParaRPr lang="en-GB" sz="1400" b="0" i="0" u="none" strike="noStrike">
                        <a:effectLst/>
                        <a:latin typeface="Arial" panose="020B0604020202020204" pitchFamily="34" charset="0"/>
                      </a:endParaRPr>
                    </a:p>
                  </a:txBody>
                  <a:tcPr marL="9215" marR="9215" marT="9215" marB="0"/>
                </a:tc>
                <a:tc>
                  <a:txBody>
                    <a:bodyPr/>
                    <a:lstStyle/>
                    <a:p>
                      <a:pPr algn="l" fontAlgn="t"/>
                      <a:r>
                        <a:rPr lang="en-GB" sz="1400" u="none" strike="noStrike">
                          <a:effectLst/>
                        </a:rPr>
                        <a:t> </a:t>
                      </a:r>
                      <a:endParaRPr lang="en-GB" sz="1400" b="0" i="0" u="none" strike="noStrike">
                        <a:effectLst/>
                        <a:latin typeface="Arial" panose="020B0604020202020204" pitchFamily="34" charset="0"/>
                      </a:endParaRPr>
                    </a:p>
                  </a:txBody>
                  <a:tcPr marL="9215" marR="9215" marT="9215" marB="0"/>
                </a:tc>
                <a:extLst>
                  <a:ext uri="{0D108BD9-81ED-4DB2-BD59-A6C34878D82A}">
                    <a16:rowId xmlns:a16="http://schemas.microsoft.com/office/drawing/2014/main" val="3305481768"/>
                  </a:ext>
                </a:extLst>
              </a:tr>
              <a:tr h="340576">
                <a:tc gridSpan="3">
                  <a:txBody>
                    <a:bodyPr/>
                    <a:lstStyle/>
                    <a:p>
                      <a:pPr algn="l" fontAlgn="ctr"/>
                      <a:r>
                        <a:rPr lang="en-GB" sz="1800" u="none" strike="noStrike">
                          <a:effectLst/>
                        </a:rPr>
                        <a:t>Champion:</a:t>
                      </a:r>
                      <a:endParaRPr lang="en-GB" sz="1800" b="1" i="0" u="none" strike="noStrike">
                        <a:effectLst/>
                        <a:latin typeface="Arial" panose="020B0604020202020204" pitchFamily="34" charset="0"/>
                      </a:endParaRPr>
                    </a:p>
                  </a:txBody>
                  <a:tcPr marL="9215" marR="9215" marT="9215" marB="0" anchor="ctr"/>
                </a:tc>
                <a:tc hMerge="1">
                  <a:txBody>
                    <a:bodyPr/>
                    <a:lstStyle/>
                    <a:p>
                      <a:endParaRPr lang="en-GB"/>
                    </a:p>
                  </a:txBody>
                  <a:tcPr/>
                </a:tc>
                <a:tc hMerge="1">
                  <a:txBody>
                    <a:bodyPr/>
                    <a:lstStyle/>
                    <a:p>
                      <a:pPr algn="l" fontAlgn="ctr"/>
                      <a:endParaRPr lang="en-GB" sz="1400" b="1" i="0" u="none" strike="noStrike">
                        <a:effectLst/>
                        <a:latin typeface="Arial" panose="020B0604020202020204" pitchFamily="34" charset="0"/>
                      </a:endParaRPr>
                    </a:p>
                  </a:txBody>
                  <a:tcPr marL="9215" marR="9215" marT="9215" marB="0" anchor="ctr"/>
                </a:tc>
                <a:tc>
                  <a:txBody>
                    <a:bodyPr/>
                    <a:lstStyle/>
                    <a:p>
                      <a:pPr algn="l" fontAlgn="ctr"/>
                      <a:r>
                        <a:rPr lang="en-GB" sz="2000" u="sng" strike="noStrike">
                          <a:effectLst/>
                        </a:rPr>
                        <a:t> </a:t>
                      </a:r>
                      <a:endParaRPr lang="en-GB" sz="2000" b="0" i="0" u="sng" strike="noStrike">
                        <a:effectLst/>
                        <a:latin typeface="Arial" panose="020B0604020202020204" pitchFamily="34" charset="0"/>
                      </a:endParaRPr>
                    </a:p>
                  </a:txBody>
                  <a:tcPr marL="9215" marR="9215" marT="9215" marB="0" anchor="ctr"/>
                </a:tc>
                <a:tc>
                  <a:txBody>
                    <a:bodyPr/>
                    <a:lstStyle/>
                    <a:p>
                      <a:pPr algn="l" fontAlgn="ctr"/>
                      <a:r>
                        <a:rPr lang="en-GB" sz="2000" u="none" strike="noStrike" dirty="0">
                          <a:effectLst/>
                        </a:rPr>
                        <a:t> </a:t>
                      </a:r>
                      <a:endParaRPr lang="en-GB" sz="2000" b="0" i="0" u="none" strike="noStrike" dirty="0">
                        <a:effectLst/>
                        <a:latin typeface="Arial" panose="020B0604020202020204" pitchFamily="34" charset="0"/>
                      </a:endParaRPr>
                    </a:p>
                  </a:txBody>
                  <a:tcPr marL="9215" marR="9215" marT="9215" marB="0" anchor="ctr"/>
                </a:tc>
                <a:tc>
                  <a:txBody>
                    <a:bodyPr/>
                    <a:lstStyle/>
                    <a:p>
                      <a:pPr algn="l" fontAlgn="ctr"/>
                      <a:r>
                        <a:rPr lang="en-GB" sz="2000" u="none" strike="noStrike">
                          <a:effectLst/>
                        </a:rPr>
                        <a:t> </a:t>
                      </a:r>
                      <a:endParaRPr lang="en-GB" sz="2000" b="0" i="0" u="none" strike="noStrike">
                        <a:effectLst/>
                        <a:latin typeface="Arial" panose="020B0604020202020204" pitchFamily="34" charset="0"/>
                      </a:endParaRPr>
                    </a:p>
                  </a:txBody>
                  <a:tcPr marL="9215" marR="9215" marT="9215" marB="0" anchor="ctr"/>
                </a:tc>
                <a:tc>
                  <a:txBody>
                    <a:bodyPr/>
                    <a:lstStyle/>
                    <a:p>
                      <a:pPr algn="l" fontAlgn="ctr"/>
                      <a:r>
                        <a:rPr lang="en-GB" sz="1400" u="none" strike="noStrike">
                          <a:effectLst/>
                        </a:rPr>
                        <a:t> </a:t>
                      </a:r>
                      <a:endParaRPr lang="en-GB" sz="1400" b="1" i="0" u="none" strike="noStrike">
                        <a:effectLst/>
                        <a:latin typeface="Arial" panose="020B0604020202020204" pitchFamily="34" charset="0"/>
                      </a:endParaRPr>
                    </a:p>
                  </a:txBody>
                  <a:tcPr marL="9215" marR="9215" marT="9215" marB="0" anchor="ctr"/>
                </a:tc>
                <a:tc>
                  <a:txBody>
                    <a:bodyPr/>
                    <a:lstStyle/>
                    <a:p>
                      <a:pPr algn="l" fontAlgn="ctr"/>
                      <a:r>
                        <a:rPr lang="en-GB" sz="1400" u="none" strike="noStrike">
                          <a:effectLst/>
                        </a:rPr>
                        <a:t> </a:t>
                      </a:r>
                      <a:endParaRPr lang="en-GB" sz="1400" b="0" i="0" u="none" strike="noStrike">
                        <a:effectLst/>
                        <a:latin typeface="Arial" panose="020B0604020202020204" pitchFamily="34" charset="0"/>
                      </a:endParaRPr>
                    </a:p>
                  </a:txBody>
                  <a:tcPr marL="9215" marR="9215" marT="9215" marB="0" anchor="ctr"/>
                </a:tc>
                <a:extLst>
                  <a:ext uri="{0D108BD9-81ED-4DB2-BD59-A6C34878D82A}">
                    <a16:rowId xmlns:a16="http://schemas.microsoft.com/office/drawing/2014/main" val="1234316569"/>
                  </a:ext>
                </a:extLst>
              </a:tr>
              <a:tr h="644462">
                <a:tc gridSpan="4">
                  <a:txBody>
                    <a:bodyPr/>
                    <a:lstStyle/>
                    <a:p>
                      <a:pPr algn="l" fontAlgn="t"/>
                      <a:r>
                        <a:rPr lang="en-GB" sz="2000" u="none" strike="noStrike">
                          <a:effectLst/>
                        </a:rPr>
                        <a:t>Name:    James Kearney's Boss</a:t>
                      </a:r>
                      <a:endParaRPr lang="en-GB" sz="2000" b="0" i="0" u="none" strike="noStrike">
                        <a:effectLst/>
                        <a:latin typeface="Arial" panose="020B0604020202020204" pitchFamily="34" charset="0"/>
                      </a:endParaRPr>
                    </a:p>
                  </a:txBody>
                  <a:tcPr marL="9215" marR="9215" marT="9215" marB="0"/>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t"/>
                      <a:r>
                        <a:rPr lang="en-GB" sz="2000" u="none" strike="noStrike" dirty="0">
                          <a:effectLst/>
                        </a:rPr>
                        <a:t>Role: Coach/Team Leader</a:t>
                      </a:r>
                      <a:endParaRPr lang="en-GB" sz="2000" b="0" i="0" u="none" strike="noStrike" dirty="0">
                        <a:effectLst/>
                        <a:latin typeface="Arial" panose="020B0604020202020204" pitchFamily="34" charset="0"/>
                      </a:endParaRPr>
                    </a:p>
                  </a:txBody>
                  <a:tcPr marL="9215" marR="9215" marT="9215" marB="0"/>
                </a:tc>
                <a:tc>
                  <a:txBody>
                    <a:bodyPr/>
                    <a:lstStyle/>
                    <a:p>
                      <a:pPr algn="l" fontAlgn="t"/>
                      <a:r>
                        <a:rPr lang="en-GB" sz="2000" u="none" strike="noStrike">
                          <a:effectLst/>
                        </a:rPr>
                        <a:t>Mobile:  </a:t>
                      </a:r>
                      <a:endParaRPr lang="en-GB" sz="2000" b="0" i="0" u="none" strike="noStrike">
                        <a:effectLst/>
                        <a:latin typeface="Arial" panose="020B0604020202020204" pitchFamily="34" charset="0"/>
                      </a:endParaRPr>
                    </a:p>
                  </a:txBody>
                  <a:tcPr marL="9215" marR="9215" marT="9215" marB="0"/>
                </a:tc>
                <a:tc>
                  <a:txBody>
                    <a:bodyPr/>
                    <a:lstStyle/>
                    <a:p>
                      <a:pPr algn="l" fontAlgn="t"/>
                      <a:r>
                        <a:rPr lang="en-GB" sz="1400" u="none" strike="noStrike">
                          <a:effectLst/>
                        </a:rPr>
                        <a:t>Extn: </a:t>
                      </a:r>
                      <a:endParaRPr lang="en-GB" sz="1400" b="0" i="0" u="none" strike="noStrike">
                        <a:effectLst/>
                        <a:latin typeface="Arial" panose="020B0604020202020204" pitchFamily="34" charset="0"/>
                      </a:endParaRPr>
                    </a:p>
                  </a:txBody>
                  <a:tcPr marL="9215" marR="9215" marT="9215" marB="0"/>
                </a:tc>
                <a:tc>
                  <a:txBody>
                    <a:bodyPr/>
                    <a:lstStyle/>
                    <a:p>
                      <a:pPr algn="l" fontAlgn="t"/>
                      <a:r>
                        <a:rPr lang="en-GB" sz="1400" u="none" strike="noStrike">
                          <a:effectLst/>
                        </a:rPr>
                        <a:t> </a:t>
                      </a:r>
                      <a:endParaRPr lang="en-GB" sz="1400" b="0" i="0" u="none" strike="noStrike">
                        <a:effectLst/>
                        <a:latin typeface="Arial" panose="020B0604020202020204" pitchFamily="34" charset="0"/>
                      </a:endParaRPr>
                    </a:p>
                  </a:txBody>
                  <a:tcPr marL="9215" marR="9215" marT="9215" marB="0"/>
                </a:tc>
                <a:extLst>
                  <a:ext uri="{0D108BD9-81ED-4DB2-BD59-A6C34878D82A}">
                    <a16:rowId xmlns:a16="http://schemas.microsoft.com/office/drawing/2014/main" val="3811251806"/>
                  </a:ext>
                </a:extLst>
              </a:tr>
              <a:tr h="329042">
                <a:tc>
                  <a:txBody>
                    <a:bodyPr/>
                    <a:lstStyle/>
                    <a:p>
                      <a:pPr algn="l" fontAlgn="t"/>
                      <a:r>
                        <a:rPr lang="en-GB" sz="1800" u="none" strike="noStrike">
                          <a:effectLst/>
                        </a:rPr>
                        <a:t> </a:t>
                      </a:r>
                      <a:endParaRPr lang="en-GB" sz="1800" b="0" i="0" u="none" strike="noStrike">
                        <a:effectLst/>
                        <a:latin typeface="Arial" panose="020B0604020202020204" pitchFamily="34" charset="0"/>
                      </a:endParaRPr>
                    </a:p>
                  </a:txBody>
                  <a:tcPr marL="9215" marR="9215" marT="9215" marB="0"/>
                </a:tc>
                <a:tc gridSpan="2">
                  <a:txBody>
                    <a:bodyPr/>
                    <a:lstStyle/>
                    <a:p>
                      <a:pPr algn="l" fontAlgn="t"/>
                      <a:r>
                        <a:rPr lang="en-GB" sz="1800" u="none" strike="noStrike">
                          <a:effectLst/>
                        </a:rPr>
                        <a:t> </a:t>
                      </a:r>
                      <a:endParaRPr lang="en-GB" sz="1800" b="0" i="0" u="none" strike="noStrike">
                        <a:effectLst/>
                        <a:latin typeface="Arial" panose="020B0604020202020204" pitchFamily="34" charset="0"/>
                      </a:endParaRPr>
                    </a:p>
                  </a:txBody>
                  <a:tcPr marL="9215" marR="9215" marT="9215" marB="0"/>
                </a:tc>
                <a:tc hMerge="1">
                  <a:txBody>
                    <a:bodyPr/>
                    <a:lstStyle/>
                    <a:p>
                      <a:pPr algn="l" fontAlgn="t"/>
                      <a:endParaRPr lang="en-GB" sz="1400" b="0" i="0" u="none" strike="noStrike">
                        <a:effectLst/>
                        <a:latin typeface="Arial" panose="020B0604020202020204" pitchFamily="34" charset="0"/>
                      </a:endParaRPr>
                    </a:p>
                  </a:txBody>
                  <a:tcPr marL="9215" marR="9215" marT="9215" marB="0"/>
                </a:tc>
                <a:tc>
                  <a:txBody>
                    <a:bodyPr/>
                    <a:lstStyle/>
                    <a:p>
                      <a:pPr algn="l" fontAlgn="t"/>
                      <a:r>
                        <a:rPr lang="en-GB" sz="2000" u="none" strike="noStrike">
                          <a:effectLst/>
                        </a:rPr>
                        <a:t> </a:t>
                      </a:r>
                      <a:endParaRPr lang="en-GB" sz="2000" b="0" i="0" u="none" strike="noStrike">
                        <a:effectLst/>
                        <a:latin typeface="Arial" panose="020B0604020202020204" pitchFamily="34" charset="0"/>
                      </a:endParaRPr>
                    </a:p>
                  </a:txBody>
                  <a:tcPr marL="9215" marR="9215" marT="9215" marB="0"/>
                </a:tc>
                <a:tc>
                  <a:txBody>
                    <a:bodyPr/>
                    <a:lstStyle/>
                    <a:p>
                      <a:pPr algn="l" fontAlgn="t"/>
                      <a:r>
                        <a:rPr lang="en-GB" sz="2000" u="none" strike="noStrike" dirty="0">
                          <a:effectLst/>
                        </a:rPr>
                        <a:t> </a:t>
                      </a:r>
                      <a:endParaRPr lang="en-GB" sz="2000" b="0" i="0" u="none" strike="noStrike" dirty="0">
                        <a:effectLst/>
                        <a:latin typeface="Arial" panose="020B0604020202020204" pitchFamily="34" charset="0"/>
                      </a:endParaRPr>
                    </a:p>
                  </a:txBody>
                  <a:tcPr marL="9215" marR="9215" marT="9215" marB="0"/>
                </a:tc>
                <a:tc>
                  <a:txBody>
                    <a:bodyPr/>
                    <a:lstStyle/>
                    <a:p>
                      <a:pPr algn="l" fontAlgn="b"/>
                      <a:r>
                        <a:rPr lang="en-GB" sz="2000" u="none" strike="noStrike">
                          <a:effectLst/>
                        </a:rPr>
                        <a:t> </a:t>
                      </a:r>
                      <a:endParaRPr lang="en-GB" sz="2000" b="0" i="0" u="none" strike="noStrike">
                        <a:effectLst/>
                        <a:latin typeface="Arial" panose="020B0604020202020204" pitchFamily="34" charset="0"/>
                      </a:endParaRPr>
                    </a:p>
                  </a:txBody>
                  <a:tcPr marL="9215" marR="9215" marT="9215" marB="0" anchor="b"/>
                </a:tc>
                <a:tc>
                  <a:txBody>
                    <a:bodyPr/>
                    <a:lstStyle/>
                    <a:p>
                      <a:pPr algn="l" fontAlgn="t"/>
                      <a:r>
                        <a:rPr lang="en-GB" sz="1400" u="none" strike="noStrike">
                          <a:effectLst/>
                        </a:rPr>
                        <a:t> </a:t>
                      </a:r>
                      <a:endParaRPr lang="en-GB" sz="1400" b="0" i="0" u="none" strike="noStrike">
                        <a:effectLst/>
                        <a:latin typeface="Arial" panose="020B0604020202020204" pitchFamily="34" charset="0"/>
                      </a:endParaRPr>
                    </a:p>
                  </a:txBody>
                  <a:tcPr marL="9215" marR="9215" marT="9215" marB="0"/>
                </a:tc>
                <a:tc>
                  <a:txBody>
                    <a:bodyPr/>
                    <a:lstStyle/>
                    <a:p>
                      <a:pPr algn="l" fontAlgn="t"/>
                      <a:r>
                        <a:rPr lang="en-GB" sz="1400" u="none" strike="noStrike">
                          <a:effectLst/>
                        </a:rPr>
                        <a:t> </a:t>
                      </a:r>
                      <a:endParaRPr lang="en-GB" sz="1400" b="0" i="0" u="none" strike="noStrike">
                        <a:effectLst/>
                        <a:latin typeface="Arial" panose="020B0604020202020204" pitchFamily="34" charset="0"/>
                      </a:endParaRPr>
                    </a:p>
                  </a:txBody>
                  <a:tcPr marL="9215" marR="9215" marT="9215" marB="0"/>
                </a:tc>
                <a:extLst>
                  <a:ext uri="{0D108BD9-81ED-4DB2-BD59-A6C34878D82A}">
                    <a16:rowId xmlns:a16="http://schemas.microsoft.com/office/drawing/2014/main" val="1463110527"/>
                  </a:ext>
                </a:extLst>
              </a:tr>
              <a:tr h="365096">
                <a:tc>
                  <a:txBody>
                    <a:bodyPr/>
                    <a:lstStyle/>
                    <a:p>
                      <a:pPr algn="ctr" fontAlgn="t"/>
                      <a:r>
                        <a:rPr lang="en-GB" sz="1800" u="none" strike="noStrike">
                          <a:effectLst/>
                        </a:rPr>
                        <a:t>1</a:t>
                      </a:r>
                      <a:endParaRPr lang="en-GB" sz="1800" b="1" i="0" u="none" strike="noStrike">
                        <a:effectLst/>
                        <a:latin typeface="Arial" panose="020B0604020202020204" pitchFamily="34" charset="0"/>
                      </a:endParaRPr>
                    </a:p>
                  </a:txBody>
                  <a:tcPr marL="9215" marR="9215" marT="9215" marB="0"/>
                </a:tc>
                <a:tc gridSpan="7">
                  <a:txBody>
                    <a:bodyPr/>
                    <a:lstStyle/>
                    <a:p>
                      <a:pPr algn="l" fontAlgn="ctr"/>
                      <a:r>
                        <a:rPr lang="en-GB" sz="2000" u="none" strike="noStrike" dirty="0">
                          <a:effectLst/>
                        </a:rPr>
                        <a:t>Timelines</a:t>
                      </a:r>
                      <a:endParaRPr lang="en-GB" sz="2000" b="1" i="0" u="none" strike="noStrike" dirty="0">
                        <a:effectLst/>
                        <a:latin typeface="Arial" panose="020B0604020202020204" pitchFamily="34" charset="0"/>
                      </a:endParaRPr>
                    </a:p>
                  </a:txBody>
                  <a:tcPr marL="9215" marR="9215" marT="921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75187836"/>
                  </a:ext>
                </a:extLst>
              </a:tr>
              <a:tr h="329042">
                <a:tc rowSpan="2">
                  <a:txBody>
                    <a:bodyPr/>
                    <a:lstStyle/>
                    <a:p>
                      <a:pPr algn="ctr" fontAlgn="b"/>
                      <a:r>
                        <a:rPr lang="en-GB" sz="1800" u="none" strike="noStrike">
                          <a:effectLst/>
                        </a:rPr>
                        <a:t> </a:t>
                      </a:r>
                      <a:endParaRPr lang="en-GB" sz="1800" b="0" i="0" u="none" strike="noStrike">
                        <a:effectLst/>
                        <a:latin typeface="Arial" panose="020B0604020202020204" pitchFamily="34" charset="0"/>
                      </a:endParaRPr>
                    </a:p>
                  </a:txBody>
                  <a:tcPr marL="9215" marR="9215" marT="9215" marB="0" anchor="b"/>
                </a:tc>
                <a:tc gridSpan="2">
                  <a:txBody>
                    <a:bodyPr/>
                    <a:lstStyle/>
                    <a:p>
                      <a:pPr algn="r" fontAlgn="b"/>
                      <a:r>
                        <a:rPr lang="en-GB" sz="1800" u="none" strike="noStrike">
                          <a:effectLst/>
                        </a:rPr>
                        <a:t>Start date</a:t>
                      </a:r>
                      <a:endParaRPr lang="en-GB" sz="1800" b="0" i="0" u="none" strike="noStrike">
                        <a:effectLst/>
                        <a:latin typeface="Arial" panose="020B0604020202020204" pitchFamily="34" charset="0"/>
                      </a:endParaRPr>
                    </a:p>
                  </a:txBody>
                  <a:tcPr marL="9215" marR="9215" marT="9215" marB="0" anchor="b"/>
                </a:tc>
                <a:tc hMerge="1">
                  <a:txBody>
                    <a:bodyPr/>
                    <a:lstStyle/>
                    <a:p>
                      <a:pPr algn="r" fontAlgn="b"/>
                      <a:endParaRPr lang="en-GB" sz="1400" b="0" i="0" u="none" strike="noStrike">
                        <a:effectLst/>
                        <a:latin typeface="Arial" panose="020B0604020202020204" pitchFamily="34" charset="0"/>
                      </a:endParaRPr>
                    </a:p>
                  </a:txBody>
                  <a:tcPr marL="9215" marR="9215" marT="9215" marB="0" anchor="b"/>
                </a:tc>
                <a:tc>
                  <a:txBody>
                    <a:bodyPr/>
                    <a:lstStyle/>
                    <a:p>
                      <a:pPr algn="ctr" fontAlgn="b"/>
                      <a:r>
                        <a:rPr lang="en-GB" sz="2000" u="none" strike="noStrike">
                          <a:effectLst/>
                        </a:rPr>
                        <a:t>18/05/2018</a:t>
                      </a:r>
                      <a:endParaRPr lang="en-GB" sz="2000" b="0" i="0" u="none" strike="noStrike">
                        <a:effectLst/>
                        <a:latin typeface="Arial" panose="020B0604020202020204" pitchFamily="34" charset="0"/>
                      </a:endParaRPr>
                    </a:p>
                  </a:txBody>
                  <a:tcPr marL="9215" marR="9215" marT="9215" marB="0" anchor="b"/>
                </a:tc>
                <a:tc>
                  <a:txBody>
                    <a:bodyPr/>
                    <a:lstStyle/>
                    <a:p>
                      <a:pPr algn="r" fontAlgn="b"/>
                      <a:r>
                        <a:rPr lang="en-GB" sz="2000" u="none" strike="noStrike" dirty="0">
                          <a:effectLst/>
                        </a:rPr>
                        <a:t>Finish Date</a:t>
                      </a:r>
                      <a:endParaRPr lang="en-GB" sz="2000" b="0" i="0" u="none" strike="noStrike" dirty="0">
                        <a:effectLst/>
                        <a:latin typeface="Arial" panose="020B0604020202020204" pitchFamily="34" charset="0"/>
                      </a:endParaRPr>
                    </a:p>
                  </a:txBody>
                  <a:tcPr marL="9215" marR="9215" marT="9215" marB="0" anchor="b"/>
                </a:tc>
                <a:tc>
                  <a:txBody>
                    <a:bodyPr/>
                    <a:lstStyle/>
                    <a:p>
                      <a:pPr algn="ctr" fontAlgn="b"/>
                      <a:r>
                        <a:rPr lang="en-GB" sz="2000" u="none" strike="noStrike" dirty="0">
                          <a:effectLst/>
                        </a:rPr>
                        <a:t>20/06/2018</a:t>
                      </a:r>
                      <a:endParaRPr lang="en-GB" sz="2000" b="0" i="0" u="none" strike="noStrike" dirty="0">
                        <a:effectLst/>
                        <a:latin typeface="Arial" panose="020B0604020202020204" pitchFamily="34" charset="0"/>
                      </a:endParaRPr>
                    </a:p>
                  </a:txBody>
                  <a:tcPr marL="9215" marR="9215" marT="9215" marB="0" anchor="b"/>
                </a:tc>
                <a:tc>
                  <a:txBody>
                    <a:bodyPr/>
                    <a:lstStyle/>
                    <a:p>
                      <a:pPr algn="l" fontAlgn="b"/>
                      <a:r>
                        <a:rPr lang="en-GB" sz="1400" u="none" strike="noStrike">
                          <a:effectLst/>
                        </a:rPr>
                        <a:t> </a:t>
                      </a:r>
                      <a:endParaRPr lang="en-GB" sz="1400" b="1" i="0" u="none" strike="noStrike">
                        <a:effectLst/>
                        <a:latin typeface="Arial" panose="020B0604020202020204" pitchFamily="34" charset="0"/>
                      </a:endParaRPr>
                    </a:p>
                  </a:txBody>
                  <a:tcPr marL="9215" marR="9215" marT="9215" marB="0" anchor="b"/>
                </a:tc>
                <a:tc>
                  <a:txBody>
                    <a:bodyPr/>
                    <a:lstStyle/>
                    <a:p>
                      <a:pPr algn="l" fontAlgn="b"/>
                      <a:r>
                        <a:rPr lang="en-GB" sz="1400" u="none" strike="noStrike">
                          <a:effectLst/>
                        </a:rPr>
                        <a:t> </a:t>
                      </a:r>
                      <a:endParaRPr lang="en-GB" sz="1400" b="1" i="0" u="none" strike="noStrike">
                        <a:effectLst/>
                        <a:latin typeface="Arial" panose="020B0604020202020204" pitchFamily="34" charset="0"/>
                      </a:endParaRPr>
                    </a:p>
                  </a:txBody>
                  <a:tcPr marL="9215" marR="9215" marT="9215" marB="0" anchor="b"/>
                </a:tc>
                <a:extLst>
                  <a:ext uri="{0D108BD9-81ED-4DB2-BD59-A6C34878D82A}">
                    <a16:rowId xmlns:a16="http://schemas.microsoft.com/office/drawing/2014/main" val="468761893"/>
                  </a:ext>
                </a:extLst>
              </a:tr>
              <a:tr h="340576">
                <a:tc vMerge="1">
                  <a:txBody>
                    <a:bodyPr/>
                    <a:lstStyle/>
                    <a:p>
                      <a:endParaRPr lang="en-GB"/>
                    </a:p>
                  </a:txBody>
                  <a:tcPr/>
                </a:tc>
                <a:tc gridSpan="2">
                  <a:txBody>
                    <a:bodyPr/>
                    <a:lstStyle/>
                    <a:p>
                      <a:pPr algn="r" fontAlgn="b"/>
                      <a:r>
                        <a:rPr lang="en-GB" sz="1800" u="none" strike="noStrike">
                          <a:effectLst/>
                        </a:rPr>
                        <a:t>Start time</a:t>
                      </a:r>
                      <a:endParaRPr lang="en-GB" sz="1800" b="0" i="0" u="none" strike="noStrike">
                        <a:effectLst/>
                        <a:latin typeface="Arial" panose="020B0604020202020204" pitchFamily="34" charset="0"/>
                      </a:endParaRPr>
                    </a:p>
                  </a:txBody>
                  <a:tcPr marL="9215" marR="9215" marT="9215" marB="0" anchor="b"/>
                </a:tc>
                <a:tc hMerge="1">
                  <a:txBody>
                    <a:bodyPr/>
                    <a:lstStyle/>
                    <a:p>
                      <a:pPr algn="r" fontAlgn="b"/>
                      <a:endParaRPr lang="en-GB" sz="1400" b="0" i="0" u="none" strike="noStrike">
                        <a:effectLst/>
                        <a:latin typeface="Arial" panose="020B0604020202020204" pitchFamily="34" charset="0"/>
                      </a:endParaRPr>
                    </a:p>
                  </a:txBody>
                  <a:tcPr marL="9215" marR="9215" marT="9215" marB="0" anchor="b"/>
                </a:tc>
                <a:tc>
                  <a:txBody>
                    <a:bodyPr/>
                    <a:lstStyle/>
                    <a:p>
                      <a:pPr algn="ctr" fontAlgn="b"/>
                      <a:r>
                        <a:rPr lang="en-GB" sz="2000" u="none" strike="noStrike">
                          <a:effectLst/>
                        </a:rPr>
                        <a:t>8am </a:t>
                      </a:r>
                      <a:endParaRPr lang="en-GB" sz="2000" b="0" i="0" u="none" strike="noStrike">
                        <a:effectLst/>
                        <a:latin typeface="Arial" panose="020B0604020202020204" pitchFamily="34" charset="0"/>
                      </a:endParaRPr>
                    </a:p>
                  </a:txBody>
                  <a:tcPr marL="9215" marR="9215" marT="9215" marB="0" anchor="b"/>
                </a:tc>
                <a:tc>
                  <a:txBody>
                    <a:bodyPr/>
                    <a:lstStyle/>
                    <a:p>
                      <a:pPr algn="r" fontAlgn="b"/>
                      <a:r>
                        <a:rPr lang="en-GB" sz="2000" u="none" strike="noStrike" dirty="0">
                          <a:effectLst/>
                        </a:rPr>
                        <a:t>Finish time</a:t>
                      </a:r>
                      <a:endParaRPr lang="en-GB" sz="2000" b="0" i="0" u="none" strike="noStrike" dirty="0">
                        <a:effectLst/>
                        <a:latin typeface="Arial" panose="020B0604020202020204" pitchFamily="34" charset="0"/>
                      </a:endParaRPr>
                    </a:p>
                  </a:txBody>
                  <a:tcPr marL="9215" marR="9215" marT="9215" marB="0" anchor="b"/>
                </a:tc>
                <a:tc gridSpan="3">
                  <a:txBody>
                    <a:bodyPr/>
                    <a:lstStyle/>
                    <a:p>
                      <a:pPr algn="ctr" fontAlgn="b"/>
                      <a:r>
                        <a:rPr lang="en-GB" sz="2000" u="none" strike="noStrike">
                          <a:effectLst/>
                        </a:rPr>
                        <a:t>5pm</a:t>
                      </a:r>
                      <a:endParaRPr lang="en-GB" sz="2000" b="0" i="0" u="none" strike="noStrike">
                        <a:effectLst/>
                        <a:latin typeface="Arial" panose="020B0604020202020204" pitchFamily="34" charset="0"/>
                      </a:endParaRPr>
                    </a:p>
                  </a:txBody>
                  <a:tcPr marL="9215" marR="9215" marT="9215"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518143029"/>
                  </a:ext>
                </a:extLst>
              </a:tr>
              <a:tr h="365096">
                <a:tc>
                  <a:txBody>
                    <a:bodyPr/>
                    <a:lstStyle/>
                    <a:p>
                      <a:pPr algn="ctr" fontAlgn="t"/>
                      <a:r>
                        <a:rPr lang="en-GB" sz="1800" u="none" strike="noStrike">
                          <a:effectLst/>
                        </a:rPr>
                        <a:t>2</a:t>
                      </a:r>
                      <a:endParaRPr lang="en-GB" sz="1800" b="1" i="0" u="none" strike="noStrike">
                        <a:effectLst/>
                        <a:latin typeface="Arial" panose="020B0604020202020204" pitchFamily="34" charset="0"/>
                      </a:endParaRPr>
                    </a:p>
                  </a:txBody>
                  <a:tcPr marL="9215" marR="9215" marT="9215" marB="0"/>
                </a:tc>
                <a:tc gridSpan="7">
                  <a:txBody>
                    <a:bodyPr/>
                    <a:lstStyle/>
                    <a:p>
                      <a:pPr algn="l" fontAlgn="t"/>
                      <a:r>
                        <a:rPr lang="en-GB" sz="2000" u="none" strike="noStrike" dirty="0">
                          <a:effectLst/>
                        </a:rPr>
                        <a:t>Problem Statement</a:t>
                      </a:r>
                      <a:endParaRPr lang="en-GB" sz="2000" b="1" i="0" u="none" strike="noStrike" dirty="0">
                        <a:effectLst/>
                        <a:latin typeface="Arial" panose="020B0604020202020204" pitchFamily="34" charset="0"/>
                      </a:endParaRPr>
                    </a:p>
                  </a:txBody>
                  <a:tcPr marL="9215" marR="9215" marT="9215"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7432117"/>
                  </a:ext>
                </a:extLst>
              </a:tr>
              <a:tr h="644462">
                <a:tc>
                  <a:txBody>
                    <a:bodyPr/>
                    <a:lstStyle/>
                    <a:p>
                      <a:pPr algn="ctr" fontAlgn="t"/>
                      <a:r>
                        <a:rPr lang="en-GB" sz="1800" u="none" strike="noStrike">
                          <a:effectLst/>
                        </a:rPr>
                        <a:t> </a:t>
                      </a:r>
                      <a:endParaRPr lang="en-GB" sz="1800" b="1" i="0" u="none" strike="noStrike">
                        <a:effectLst/>
                        <a:latin typeface="Arial" panose="020B0604020202020204" pitchFamily="34" charset="0"/>
                      </a:endParaRPr>
                    </a:p>
                  </a:txBody>
                  <a:tcPr marL="9215" marR="9215" marT="9215" marB="0"/>
                </a:tc>
                <a:tc gridSpan="7">
                  <a:txBody>
                    <a:bodyPr/>
                    <a:lstStyle/>
                    <a:p>
                      <a:pPr algn="l" fontAlgn="t"/>
                      <a:r>
                        <a:rPr lang="en-GB" sz="2000" u="none" strike="noStrike" dirty="0">
                          <a:effectLst/>
                        </a:rPr>
                        <a:t>For **** , F24 takes longer than F32 from start to first monitor results. The PM is not standardised across the 4 shifts.</a:t>
                      </a:r>
                      <a:endParaRPr lang="en-GB" sz="2000" b="1" i="0" u="none" strike="noStrike" dirty="0">
                        <a:effectLst/>
                        <a:latin typeface="Arial" panose="020B0604020202020204" pitchFamily="34" charset="0"/>
                      </a:endParaRPr>
                    </a:p>
                  </a:txBody>
                  <a:tcPr marL="9215" marR="9215" marT="9215"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19739049"/>
                  </a:ext>
                </a:extLst>
              </a:tr>
            </a:tbl>
          </a:graphicData>
        </a:graphic>
      </p:graphicFrame>
    </p:spTree>
    <p:extLst>
      <p:ext uri="{BB962C8B-B14F-4D97-AF65-F5344CB8AC3E}">
        <p14:creationId xmlns:p14="http://schemas.microsoft.com/office/powerpoint/2010/main" val="190197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0946-1044-4AF9-A4E7-D490A3A9A5C4}"/>
              </a:ext>
            </a:extLst>
          </p:cNvPr>
          <p:cNvSpPr>
            <a:spLocks noGrp="1"/>
          </p:cNvSpPr>
          <p:nvPr>
            <p:ph type="title"/>
          </p:nvPr>
        </p:nvSpPr>
        <p:spPr/>
        <p:txBody>
          <a:bodyPr/>
          <a:lstStyle/>
          <a:p>
            <a:endParaRPr lang="en-GB" dirty="0"/>
          </a:p>
        </p:txBody>
      </p:sp>
      <p:graphicFrame>
        <p:nvGraphicFramePr>
          <p:cNvPr id="7" name="Content Placeholder 6">
            <a:extLst>
              <a:ext uri="{FF2B5EF4-FFF2-40B4-BE49-F238E27FC236}">
                <a16:creationId xmlns:a16="http://schemas.microsoft.com/office/drawing/2014/main" id="{14EE8F57-B853-4AA2-BC08-0315DAEBF480}"/>
              </a:ext>
            </a:extLst>
          </p:cNvPr>
          <p:cNvGraphicFramePr>
            <a:graphicFrameLocks noGrp="1"/>
          </p:cNvGraphicFramePr>
          <p:nvPr>
            <p:ph idx="1"/>
            <p:extLst>
              <p:ext uri="{D42A27DB-BD31-4B8C-83A1-F6EECF244321}">
                <p14:modId xmlns:p14="http://schemas.microsoft.com/office/powerpoint/2010/main" val="3515162930"/>
              </p:ext>
            </p:extLst>
          </p:nvPr>
        </p:nvGraphicFramePr>
        <p:xfrm>
          <a:off x="304800" y="188686"/>
          <a:ext cx="11495312" cy="6907476"/>
        </p:xfrm>
        <a:graphic>
          <a:graphicData uri="http://schemas.openxmlformats.org/drawingml/2006/table">
            <a:tbl>
              <a:tblPr>
                <a:tableStyleId>{5C22544A-7EE6-4342-B048-85BDC9FD1C3A}</a:tableStyleId>
              </a:tblPr>
              <a:tblGrid>
                <a:gridCol w="1961906">
                  <a:extLst>
                    <a:ext uri="{9D8B030D-6E8A-4147-A177-3AD203B41FA5}">
                      <a16:colId xmlns:a16="http://schemas.microsoft.com/office/drawing/2014/main" val="2181863141"/>
                    </a:ext>
                  </a:extLst>
                </a:gridCol>
                <a:gridCol w="1961906">
                  <a:extLst>
                    <a:ext uri="{9D8B030D-6E8A-4147-A177-3AD203B41FA5}">
                      <a16:colId xmlns:a16="http://schemas.microsoft.com/office/drawing/2014/main" val="1925693472"/>
                    </a:ext>
                  </a:extLst>
                </a:gridCol>
                <a:gridCol w="1961906">
                  <a:extLst>
                    <a:ext uri="{9D8B030D-6E8A-4147-A177-3AD203B41FA5}">
                      <a16:colId xmlns:a16="http://schemas.microsoft.com/office/drawing/2014/main" val="3579394644"/>
                    </a:ext>
                  </a:extLst>
                </a:gridCol>
                <a:gridCol w="1961906">
                  <a:extLst>
                    <a:ext uri="{9D8B030D-6E8A-4147-A177-3AD203B41FA5}">
                      <a16:colId xmlns:a16="http://schemas.microsoft.com/office/drawing/2014/main" val="1052302746"/>
                    </a:ext>
                  </a:extLst>
                </a:gridCol>
                <a:gridCol w="1961906">
                  <a:extLst>
                    <a:ext uri="{9D8B030D-6E8A-4147-A177-3AD203B41FA5}">
                      <a16:colId xmlns:a16="http://schemas.microsoft.com/office/drawing/2014/main" val="673208987"/>
                    </a:ext>
                  </a:extLst>
                </a:gridCol>
                <a:gridCol w="842891">
                  <a:extLst>
                    <a:ext uri="{9D8B030D-6E8A-4147-A177-3AD203B41FA5}">
                      <a16:colId xmlns:a16="http://schemas.microsoft.com/office/drawing/2014/main" val="3406353197"/>
                    </a:ext>
                  </a:extLst>
                </a:gridCol>
                <a:gridCol w="842891">
                  <a:extLst>
                    <a:ext uri="{9D8B030D-6E8A-4147-A177-3AD203B41FA5}">
                      <a16:colId xmlns:a16="http://schemas.microsoft.com/office/drawing/2014/main" val="488998153"/>
                    </a:ext>
                  </a:extLst>
                </a:gridCol>
              </a:tblGrid>
              <a:tr h="230280">
                <a:tc>
                  <a:txBody>
                    <a:bodyPr/>
                    <a:lstStyle/>
                    <a:p>
                      <a:pPr algn="ctr" fontAlgn="t"/>
                      <a:r>
                        <a:rPr lang="en-GB" sz="900" u="none" strike="noStrike">
                          <a:effectLst/>
                        </a:rPr>
                        <a:t>2.1</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dirty="0">
                          <a:solidFill>
                            <a:srgbClr val="FF0000"/>
                          </a:solidFill>
                          <a:effectLst/>
                        </a:rPr>
                        <a:t>Objectives</a:t>
                      </a:r>
                      <a:endParaRPr lang="en-GB" sz="1600" b="1" i="0" u="none" strike="noStrike" dirty="0">
                        <a:solidFill>
                          <a:srgbClr val="FF0000"/>
                        </a:solidFill>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07163062"/>
                  </a:ext>
                </a:extLst>
              </a:tr>
              <a:tr h="211222">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Educate team on Lean/HPM Tools and methodologies</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39732120"/>
                  </a:ext>
                </a:extLst>
              </a:tr>
              <a:tr h="214397">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dirty="0">
                          <a:effectLst/>
                        </a:rPr>
                        <a:t>Standardise PM across all shifts with improvements agreed</a:t>
                      </a:r>
                      <a:endParaRPr lang="en-GB" sz="1600" b="0" i="0" u="none" strike="noStrike" dirty="0">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84379433"/>
                  </a:ext>
                </a:extLst>
              </a:tr>
              <a:tr h="214397">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Agree Work changes</a:t>
                      </a:r>
                      <a:endParaRPr lang="en-GB" sz="1600" b="0" i="0" u="none" strike="noStrike">
                        <a:solidFill>
                          <a:srgbClr val="000000"/>
                        </a:solidFill>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9857495"/>
                  </a:ext>
                </a:extLst>
              </a:tr>
              <a:tr h="214397">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Have training plan agreed to roll out to all shifts</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056063"/>
                  </a:ext>
                </a:extLst>
              </a:tr>
              <a:tr h="230280">
                <a:tc>
                  <a:txBody>
                    <a:bodyPr/>
                    <a:lstStyle/>
                    <a:p>
                      <a:pPr algn="ctr" fontAlgn="t"/>
                      <a:r>
                        <a:rPr lang="en-GB" sz="900" u="none" strike="noStrike">
                          <a:effectLst/>
                        </a:rPr>
                        <a:t>2.2</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b="1" u="none" strike="noStrike" dirty="0">
                          <a:solidFill>
                            <a:srgbClr val="FF0000"/>
                          </a:solidFill>
                          <a:effectLst/>
                        </a:rPr>
                        <a:t>Out of Scope</a:t>
                      </a:r>
                      <a:endParaRPr lang="en-GB" sz="1600" b="1" i="0" u="none" strike="noStrike" dirty="0">
                        <a:solidFill>
                          <a:srgbClr val="FF0000"/>
                        </a:solidFill>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91033446"/>
                  </a:ext>
                </a:extLst>
              </a:tr>
              <a:tr h="214397">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Reducing the PM time , working on similar PMs</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40365131"/>
                  </a:ext>
                </a:extLst>
              </a:tr>
              <a:tr h="214397">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 </a:t>
                      </a:r>
                      <a:endParaRPr lang="en-GB" sz="1600" b="1"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13461571"/>
                  </a:ext>
                </a:extLst>
              </a:tr>
              <a:tr h="230280">
                <a:tc>
                  <a:txBody>
                    <a:bodyPr/>
                    <a:lstStyle/>
                    <a:p>
                      <a:pPr algn="ctr" fontAlgn="t"/>
                      <a:r>
                        <a:rPr lang="en-GB" sz="900" u="none" strike="noStrike">
                          <a:effectLst/>
                        </a:rPr>
                        <a:t>2.3</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b="1" u="none" strike="noStrike" dirty="0">
                          <a:solidFill>
                            <a:srgbClr val="FF0000"/>
                          </a:solidFill>
                          <a:effectLst/>
                        </a:rPr>
                        <a:t>Customers</a:t>
                      </a:r>
                      <a:endParaRPr lang="en-GB" sz="1600" b="1" i="0" u="none" strike="noStrike" dirty="0">
                        <a:solidFill>
                          <a:srgbClr val="FF0000"/>
                        </a:solidFill>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579222368"/>
                  </a:ext>
                </a:extLst>
              </a:tr>
              <a:tr h="211222">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gridSpan="2">
                  <a:txBody>
                    <a:bodyPr/>
                    <a:lstStyle/>
                    <a:p>
                      <a:pPr algn="l" fontAlgn="t"/>
                      <a:r>
                        <a:rPr lang="en-GB" sz="1600" u="none" strike="noStrike">
                          <a:effectLst/>
                        </a:rPr>
                        <a:t>F24 /F32/Managers A,B,C</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gridSpan="2">
                  <a:txBody>
                    <a:bodyPr/>
                    <a:lstStyle/>
                    <a:p>
                      <a:pPr algn="l" fontAlgn="t"/>
                      <a:r>
                        <a:rPr lang="en-GB" sz="1600" u="none" strike="noStrike">
                          <a:effectLst/>
                        </a:rPr>
                        <a:t> </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1781010785"/>
                  </a:ext>
                </a:extLst>
              </a:tr>
              <a:tr h="230280">
                <a:tc>
                  <a:txBody>
                    <a:bodyPr/>
                    <a:lstStyle/>
                    <a:p>
                      <a:pPr algn="ctr" fontAlgn="t"/>
                      <a:r>
                        <a:rPr lang="en-GB" sz="900" u="none" strike="noStrike">
                          <a:effectLst/>
                        </a:rPr>
                        <a:t>2.4</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dirty="0">
                          <a:effectLst/>
                        </a:rPr>
                        <a:t>Mapping Definition </a:t>
                      </a:r>
                      <a:endParaRPr lang="en-GB" sz="1600" b="1" i="0" u="none" strike="noStrike" dirty="0">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7203482"/>
                  </a:ext>
                </a:extLst>
              </a:tr>
              <a:tr h="211222">
                <a:tc>
                  <a:txBody>
                    <a:bodyPr/>
                    <a:lstStyle/>
                    <a:p>
                      <a:pPr algn="ctr" fontAlgn="t"/>
                      <a:r>
                        <a:rPr lang="en-GB" sz="900" u="none" strike="noStrike">
                          <a:effectLst/>
                        </a:rPr>
                        <a:t> </a:t>
                      </a:r>
                      <a:endParaRPr lang="en-GB" sz="900" b="0" i="0" u="none" strike="noStrike">
                        <a:effectLst/>
                        <a:latin typeface="Times New Roman" panose="02020603050405020304" pitchFamily="18" charset="0"/>
                      </a:endParaRPr>
                    </a:p>
                  </a:txBody>
                  <a:tcPr marL="5374" marR="5374" marT="5374" marB="0"/>
                </a:tc>
                <a:tc>
                  <a:txBody>
                    <a:bodyPr/>
                    <a:lstStyle/>
                    <a:p>
                      <a:pPr algn="l" fontAlgn="ctr"/>
                      <a:r>
                        <a:rPr lang="en-GB" sz="1600" u="none" strike="noStrike">
                          <a:effectLst/>
                        </a:rPr>
                        <a:t> </a:t>
                      </a:r>
                      <a:endParaRPr lang="en-GB" sz="1600" b="0" i="1" u="none" strike="noStrike">
                        <a:solidFill>
                          <a:srgbClr val="FF0000"/>
                        </a:solidFill>
                        <a:effectLst/>
                        <a:latin typeface="Arial" panose="020B0604020202020204" pitchFamily="34" charset="0"/>
                      </a:endParaRPr>
                    </a:p>
                  </a:txBody>
                  <a:tcPr marL="5374" marR="5374" marT="5374" marB="0" anchor="ctr"/>
                </a:tc>
                <a:tc>
                  <a:txBody>
                    <a:bodyPr/>
                    <a:lstStyle/>
                    <a:p>
                      <a:pPr algn="l" fontAlgn="ctr"/>
                      <a:r>
                        <a:rPr lang="en-GB" sz="1600" u="none" strike="noStrike">
                          <a:effectLst/>
                        </a:rPr>
                        <a:t> </a:t>
                      </a:r>
                      <a:endParaRPr lang="en-GB" sz="1600" b="0" i="1" u="none" strike="noStrike">
                        <a:solidFill>
                          <a:srgbClr val="FF0000"/>
                        </a:solidFill>
                        <a:effectLst/>
                        <a:latin typeface="Arial" panose="020B0604020202020204" pitchFamily="34" charset="0"/>
                      </a:endParaRPr>
                    </a:p>
                  </a:txBody>
                  <a:tcPr marL="5374" marR="5374" marT="5374" marB="0" anchor="ctr"/>
                </a:tc>
                <a:tc>
                  <a:txBody>
                    <a:bodyPr/>
                    <a:lstStyle/>
                    <a:p>
                      <a:pPr algn="l" fontAlgn="ctr"/>
                      <a:r>
                        <a:rPr lang="en-GB" sz="1600" u="none" strike="noStrike" dirty="0">
                          <a:effectLst/>
                        </a:rPr>
                        <a:t> </a:t>
                      </a:r>
                      <a:endParaRPr lang="en-GB" sz="1600" b="0" i="1" u="none" strike="noStrike" dirty="0">
                        <a:solidFill>
                          <a:srgbClr val="FF0000"/>
                        </a:solidFill>
                        <a:effectLst/>
                        <a:latin typeface="Arial" panose="020B0604020202020204" pitchFamily="34" charset="0"/>
                      </a:endParaRPr>
                    </a:p>
                  </a:txBody>
                  <a:tcPr marL="5374" marR="5374" marT="5374" marB="0" anchor="ctr"/>
                </a:tc>
                <a:tc>
                  <a:txBody>
                    <a:bodyPr/>
                    <a:lstStyle/>
                    <a:p>
                      <a:pPr algn="l" fontAlgn="ctr"/>
                      <a:r>
                        <a:rPr lang="en-GB" sz="900" u="none" strike="noStrike">
                          <a:effectLst/>
                        </a:rPr>
                        <a:t> </a:t>
                      </a:r>
                      <a:endParaRPr lang="en-GB" sz="900" b="0" i="1" u="none" strike="noStrike">
                        <a:solidFill>
                          <a:srgbClr val="FF0000"/>
                        </a:solidFill>
                        <a:effectLst/>
                        <a:latin typeface="Arial" panose="020B0604020202020204" pitchFamily="34" charset="0"/>
                      </a:endParaRPr>
                    </a:p>
                  </a:txBody>
                  <a:tcPr marL="5374" marR="5374" marT="5374" marB="0" anchor="ctr"/>
                </a:tc>
                <a:tc>
                  <a:txBody>
                    <a:bodyPr/>
                    <a:lstStyle/>
                    <a:p>
                      <a:pPr algn="l" fontAlgn="ctr"/>
                      <a:r>
                        <a:rPr lang="en-GB" sz="900" u="none" strike="noStrike">
                          <a:effectLst/>
                        </a:rPr>
                        <a:t> </a:t>
                      </a:r>
                      <a:endParaRPr lang="en-GB" sz="900" b="0" i="1" u="none" strike="noStrike">
                        <a:solidFill>
                          <a:srgbClr val="FF0000"/>
                        </a:solidFill>
                        <a:effectLst/>
                        <a:latin typeface="Arial" panose="020B0604020202020204" pitchFamily="34" charset="0"/>
                      </a:endParaRPr>
                    </a:p>
                  </a:txBody>
                  <a:tcPr marL="5374" marR="5374" marT="5374" marB="0" anchor="ctr"/>
                </a:tc>
                <a:tc>
                  <a:txBody>
                    <a:bodyPr/>
                    <a:lstStyle/>
                    <a:p>
                      <a:pPr algn="l" fontAlgn="ctr"/>
                      <a:r>
                        <a:rPr lang="en-GB" sz="900" u="none" strike="noStrike">
                          <a:effectLst/>
                        </a:rPr>
                        <a:t> </a:t>
                      </a:r>
                      <a:endParaRPr lang="en-GB" sz="900" b="0" i="1" u="none" strike="noStrike">
                        <a:solidFill>
                          <a:srgbClr val="FF0000"/>
                        </a:solidFill>
                        <a:effectLst/>
                        <a:latin typeface="Arial" panose="020B0604020202020204" pitchFamily="34" charset="0"/>
                      </a:endParaRPr>
                    </a:p>
                  </a:txBody>
                  <a:tcPr marL="5374" marR="5374" marT="5374" marB="0" anchor="ctr"/>
                </a:tc>
                <a:extLst>
                  <a:ext uri="{0D108BD9-81ED-4DB2-BD59-A6C34878D82A}">
                    <a16:rowId xmlns:a16="http://schemas.microsoft.com/office/drawing/2014/main" val="95473855"/>
                  </a:ext>
                </a:extLst>
              </a:tr>
              <a:tr h="230280">
                <a:tc>
                  <a:txBody>
                    <a:bodyPr/>
                    <a:lstStyle/>
                    <a:p>
                      <a:pPr algn="ctr" fontAlgn="t"/>
                      <a:r>
                        <a:rPr lang="en-GB" sz="900" u="none" strike="noStrike">
                          <a:effectLst/>
                        </a:rPr>
                        <a:t>3</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ARs ( Defined at Prep Meeting)</a:t>
                      </a:r>
                      <a:endParaRPr lang="en-GB" sz="1600" b="1"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61567777"/>
                  </a:ext>
                </a:extLst>
              </a:tr>
              <a:tr h="414503">
                <a:tc>
                  <a:txBody>
                    <a:bodyPr/>
                    <a:lstStyle/>
                    <a:p>
                      <a:pPr algn="ctr" fontAlgn="t"/>
                      <a:r>
                        <a:rPr lang="en-GB" sz="900" u="none" strike="noStrike">
                          <a:effectLst/>
                        </a:rPr>
                        <a:t>#</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Item</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Status</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ECD</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Comment</a:t>
                      </a:r>
                      <a:endParaRPr lang="en-GB" sz="900" b="1"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331202440"/>
                  </a:ext>
                </a:extLst>
              </a:tr>
              <a:tr h="414503">
                <a:tc>
                  <a:txBody>
                    <a:bodyPr/>
                    <a:lstStyle/>
                    <a:p>
                      <a:pPr algn="ctr" fontAlgn="t"/>
                      <a:r>
                        <a:rPr lang="en-GB" sz="900" u="none" strike="noStrike">
                          <a:effectLst/>
                        </a:rPr>
                        <a:t>3.1</a:t>
                      </a:r>
                      <a:endParaRPr lang="en-GB" sz="900" b="0" i="0" u="none" strike="noStrike">
                        <a:effectLst/>
                        <a:latin typeface="Arial" panose="020B0604020202020204" pitchFamily="34" charset="0"/>
                      </a:endParaRPr>
                    </a:p>
                  </a:txBody>
                  <a:tcPr marL="5374" marR="5374" marT="5374" marB="0"/>
                </a:tc>
                <a:tc gridSpan="3">
                  <a:txBody>
                    <a:bodyPr/>
                    <a:lstStyle/>
                    <a:p>
                      <a:pPr algn="l" fontAlgn="t"/>
                      <a:r>
                        <a:rPr lang="en-GB" sz="1600" u="none" strike="noStrike">
                          <a:effectLst/>
                        </a:rPr>
                        <a:t>Book Kaizen room, organise all materials for event</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a:txBody>
                    <a:bodyPr/>
                    <a:lstStyle/>
                    <a:p>
                      <a:pPr algn="l" fontAlgn="t"/>
                      <a:r>
                        <a:rPr lang="en-GB" sz="900" u="none" strike="noStrike">
                          <a:effectLst/>
                        </a:rPr>
                        <a:t>Open</a:t>
                      </a:r>
                      <a:endParaRPr lang="en-GB" sz="900" b="0" i="0" u="none" strike="noStrike">
                        <a:effectLst/>
                        <a:latin typeface="Arial" panose="020B0604020202020204" pitchFamily="34" charset="0"/>
                      </a:endParaRPr>
                    </a:p>
                  </a:txBody>
                  <a:tcPr marL="5374" marR="5374" marT="5374" marB="0"/>
                </a:tc>
                <a:tc>
                  <a:txBody>
                    <a:bodyPr/>
                    <a:lstStyle/>
                    <a:p>
                      <a:pPr algn="r"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r" fontAlgn="t"/>
                      <a:r>
                        <a:rPr lang="en-GB" sz="900" u="none" strike="noStrike">
                          <a:effectLst/>
                        </a:rPr>
                        <a:t>JK</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3306652338"/>
                  </a:ext>
                </a:extLst>
              </a:tr>
              <a:tr h="254102">
                <a:tc>
                  <a:txBody>
                    <a:bodyPr/>
                    <a:lstStyle/>
                    <a:p>
                      <a:pPr algn="ctr" fontAlgn="t"/>
                      <a:r>
                        <a:rPr lang="en-GB" sz="900" u="none" strike="noStrike">
                          <a:effectLst/>
                        </a:rPr>
                        <a:t>3.2</a:t>
                      </a:r>
                      <a:endParaRPr lang="en-GB" sz="900" b="0" i="0" u="none" strike="noStrike">
                        <a:effectLst/>
                        <a:latin typeface="Arial" panose="020B0604020202020204" pitchFamily="34" charset="0"/>
                      </a:endParaRPr>
                    </a:p>
                  </a:txBody>
                  <a:tcPr marL="5374" marR="5374" marT="5374" marB="0"/>
                </a:tc>
                <a:tc gridSpan="3">
                  <a:txBody>
                    <a:bodyPr/>
                    <a:lstStyle/>
                    <a:p>
                      <a:pPr algn="l" fontAlgn="t"/>
                      <a:r>
                        <a:rPr lang="en-GB" sz="1600" u="none" strike="noStrike">
                          <a:effectLst/>
                        </a:rPr>
                        <a:t>Assemble Team - 4 from across the shifts </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a:txBody>
                    <a:bodyPr/>
                    <a:lstStyle/>
                    <a:p>
                      <a:pPr algn="l" fontAlgn="t"/>
                      <a:r>
                        <a:rPr lang="en-GB" sz="900" u="none" strike="noStrike">
                          <a:effectLst/>
                        </a:rPr>
                        <a:t>Open</a:t>
                      </a:r>
                      <a:endParaRPr lang="en-GB" sz="900" b="0" i="0" u="none" strike="noStrike">
                        <a:effectLst/>
                        <a:latin typeface="Arial" panose="020B0604020202020204" pitchFamily="34" charset="0"/>
                      </a:endParaRPr>
                    </a:p>
                  </a:txBody>
                  <a:tcPr marL="5374" marR="5374" marT="5374" marB="0"/>
                </a:tc>
                <a:tc>
                  <a:txBody>
                    <a:bodyPr/>
                    <a:lstStyle/>
                    <a:p>
                      <a:pPr algn="r"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r" fontAlgn="t"/>
                      <a:r>
                        <a:rPr lang="en-GB" sz="900" u="none" strike="noStrike">
                          <a:effectLst/>
                        </a:rPr>
                        <a:t>JK</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3129953008"/>
                  </a:ext>
                </a:extLst>
              </a:tr>
              <a:tr h="211222">
                <a:tc>
                  <a:txBody>
                    <a:bodyPr/>
                    <a:lstStyle/>
                    <a:p>
                      <a:pPr algn="ctr" fontAlgn="t"/>
                      <a:r>
                        <a:rPr lang="en-GB" sz="900" u="none" strike="noStrike">
                          <a:effectLst/>
                        </a:rPr>
                        <a:t> </a:t>
                      </a:r>
                      <a:endParaRPr lang="en-GB" sz="900" b="0" i="0" u="none" strike="noStrike">
                        <a:effectLst/>
                        <a:latin typeface="Times New Roman" panose="02020603050405020304" pitchFamily="18" charset="0"/>
                      </a:endParaRPr>
                    </a:p>
                  </a:txBody>
                  <a:tcPr marL="5374" marR="5374" marT="5374" marB="0"/>
                </a:tc>
                <a:tc>
                  <a:txBody>
                    <a:bodyPr/>
                    <a:lstStyle/>
                    <a:p>
                      <a:pPr algn="l" fontAlgn="b"/>
                      <a:r>
                        <a:rPr lang="en-GB" sz="1600" u="none" strike="noStrike">
                          <a:effectLst/>
                        </a:rPr>
                        <a:t> </a:t>
                      </a:r>
                      <a:endParaRPr lang="en-GB" sz="1600" b="0" i="0" u="none" strike="noStrike">
                        <a:effectLst/>
                        <a:latin typeface="Arial" panose="020B0604020202020204" pitchFamily="34" charset="0"/>
                      </a:endParaRPr>
                    </a:p>
                  </a:txBody>
                  <a:tcPr marL="5374" marR="5374" marT="5374" marB="0" anchor="b"/>
                </a:tc>
                <a:tc>
                  <a:txBody>
                    <a:bodyPr/>
                    <a:lstStyle/>
                    <a:p>
                      <a:pPr algn="l" fontAlgn="b"/>
                      <a:r>
                        <a:rPr lang="en-GB" sz="1600" u="none" strike="noStrike">
                          <a:effectLst/>
                        </a:rPr>
                        <a:t> </a:t>
                      </a:r>
                      <a:endParaRPr lang="en-GB" sz="1600" b="0" i="0" u="none" strike="noStrike">
                        <a:effectLst/>
                        <a:latin typeface="Arial" panose="020B0604020202020204" pitchFamily="34" charset="0"/>
                      </a:endParaRPr>
                    </a:p>
                  </a:txBody>
                  <a:tcPr marL="5374" marR="5374" marT="5374" marB="0" anchor="b"/>
                </a:tc>
                <a:tc>
                  <a:txBody>
                    <a:bodyPr/>
                    <a:lstStyle/>
                    <a:p>
                      <a:pPr algn="l" fontAlgn="b"/>
                      <a:r>
                        <a:rPr lang="en-GB" sz="1600" u="none" strike="noStrike">
                          <a:effectLst/>
                        </a:rPr>
                        <a:t> </a:t>
                      </a:r>
                      <a:endParaRPr lang="en-GB" sz="1600" b="0" i="0" u="none" strike="noStrike">
                        <a:effectLst/>
                        <a:latin typeface="Arial" panose="020B0604020202020204" pitchFamily="34" charset="0"/>
                      </a:endParaRPr>
                    </a:p>
                  </a:txBody>
                  <a:tcPr marL="5374" marR="5374" marT="5374" marB="0" anchor="b"/>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extLst>
                  <a:ext uri="{0D108BD9-81ED-4DB2-BD59-A6C34878D82A}">
                    <a16:rowId xmlns:a16="http://schemas.microsoft.com/office/drawing/2014/main" val="3336494682"/>
                  </a:ext>
                </a:extLst>
              </a:tr>
              <a:tr h="230280">
                <a:tc>
                  <a:txBody>
                    <a:bodyPr/>
                    <a:lstStyle/>
                    <a:p>
                      <a:pPr algn="ctr" fontAlgn="t"/>
                      <a:r>
                        <a:rPr lang="en-GB" sz="900" u="none" strike="noStrike">
                          <a:effectLst/>
                        </a:rPr>
                        <a:t>4</a:t>
                      </a:r>
                      <a:endParaRPr lang="en-GB" sz="900" b="1" i="0" u="none" strike="noStrike">
                        <a:effectLst/>
                        <a:latin typeface="Arial" panose="020B0604020202020204" pitchFamily="34" charset="0"/>
                      </a:endParaRPr>
                    </a:p>
                  </a:txBody>
                  <a:tcPr marL="5374" marR="5374" marT="5374" marB="0"/>
                </a:tc>
                <a:tc gridSpan="6">
                  <a:txBody>
                    <a:bodyPr/>
                    <a:lstStyle/>
                    <a:p>
                      <a:pPr algn="l" fontAlgn="t"/>
                      <a:r>
                        <a:rPr lang="en-GB" sz="1600" u="none" strike="noStrike">
                          <a:effectLst/>
                        </a:rPr>
                        <a:t>Team</a:t>
                      </a:r>
                      <a:endParaRPr lang="en-GB" sz="1600" b="1" i="0" u="none" strike="noStrike">
                        <a:effectLst/>
                        <a:latin typeface="Arial" panose="020B0604020202020204" pitchFamily="34" charset="0"/>
                      </a:endParaRPr>
                    </a:p>
                  </a:txBody>
                  <a:tcPr marL="5374" marR="5374" marT="5374"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42163164"/>
                  </a:ext>
                </a:extLst>
              </a:tr>
              <a:tr h="211222">
                <a:tc>
                  <a:txBody>
                    <a:bodyPr/>
                    <a:lstStyle/>
                    <a:p>
                      <a:pPr algn="ctr"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Name: </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Role</a:t>
                      </a:r>
                      <a:endParaRPr lang="en-GB" sz="16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Mobile:</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Extn: </a:t>
                      </a:r>
                      <a:endParaRPr lang="en-GB" sz="900" b="1"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2178023735"/>
                  </a:ext>
                </a:extLst>
              </a:tr>
              <a:tr h="264160">
                <a:tc rowSpan="7">
                  <a:txBody>
                    <a:bodyPr/>
                    <a:lstStyle/>
                    <a:p>
                      <a:pPr algn="ctr"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gridSpan="2">
                  <a:txBody>
                    <a:bodyPr/>
                    <a:lstStyle/>
                    <a:p>
                      <a:pPr algn="l" fontAlgn="t"/>
                      <a:r>
                        <a:rPr lang="en-GB" sz="1600" u="none" strike="noStrike">
                          <a:effectLst/>
                        </a:rPr>
                        <a:t>Engineer</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a:txBody>
                    <a:bodyPr/>
                    <a:lstStyle/>
                    <a:p>
                      <a:pPr algn="l" fontAlgn="t"/>
                      <a:r>
                        <a:rPr lang="en-GB" sz="1600" u="none" strike="noStrike">
                          <a:effectLst/>
                        </a:rPr>
                        <a:t>Leader</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3988780380"/>
                  </a:ext>
                </a:extLst>
              </a:tr>
              <a:tr h="264160">
                <a:tc vMerge="1">
                  <a:txBody>
                    <a:bodyPr/>
                    <a:lstStyle/>
                    <a:p>
                      <a:endParaRPr lang="en-GB"/>
                    </a:p>
                  </a:txBody>
                  <a:tcPr/>
                </a:tc>
                <a:tc gridSpan="2">
                  <a:txBody>
                    <a:bodyPr/>
                    <a:lstStyle/>
                    <a:p>
                      <a:pPr algn="l" fontAlgn="t"/>
                      <a:r>
                        <a:rPr lang="en-GB" sz="1600" u="none" strike="noStrike">
                          <a:effectLst/>
                        </a:rPr>
                        <a:t>Manager</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a:txBody>
                    <a:bodyPr/>
                    <a:lstStyle/>
                    <a:p>
                      <a:pPr algn="l" fontAlgn="t"/>
                      <a:r>
                        <a:rPr lang="en-GB" sz="1600" u="none" strike="noStrike">
                          <a:effectLst/>
                        </a:rPr>
                        <a:t>Coach</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4217317006"/>
                  </a:ext>
                </a:extLst>
              </a:tr>
              <a:tr h="264160">
                <a:tc vMerge="1">
                  <a:txBody>
                    <a:bodyPr/>
                    <a:lstStyle/>
                    <a:p>
                      <a:endParaRPr lang="en-GB"/>
                    </a:p>
                  </a:txBody>
                  <a:tcPr/>
                </a:tc>
                <a:tc>
                  <a:txBody>
                    <a:bodyPr/>
                    <a:lstStyle/>
                    <a:p>
                      <a:pPr algn="l" fontAlgn="t"/>
                      <a:r>
                        <a:rPr lang="en-GB" sz="1600" u="none" strike="noStrike">
                          <a:effectLst/>
                        </a:rPr>
                        <a:t>Tech1  ShA</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Tech</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823820892"/>
                  </a:ext>
                </a:extLst>
              </a:tr>
              <a:tr h="264160">
                <a:tc vMerge="1">
                  <a:txBody>
                    <a:bodyPr/>
                    <a:lstStyle/>
                    <a:p>
                      <a:endParaRPr lang="en-GB"/>
                    </a:p>
                  </a:txBody>
                  <a:tcPr/>
                </a:tc>
                <a:tc>
                  <a:txBody>
                    <a:bodyPr/>
                    <a:lstStyle/>
                    <a:p>
                      <a:pPr algn="l" fontAlgn="t"/>
                      <a:r>
                        <a:rPr lang="en-GB" sz="1600" u="none" strike="noStrike">
                          <a:effectLst/>
                        </a:rPr>
                        <a:t>Tech2 ShB</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Tech</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1444465787"/>
                  </a:ext>
                </a:extLst>
              </a:tr>
              <a:tr h="254102">
                <a:tc vMerge="1">
                  <a:txBody>
                    <a:bodyPr/>
                    <a:lstStyle/>
                    <a:p>
                      <a:endParaRPr lang="en-GB"/>
                    </a:p>
                  </a:txBody>
                  <a:tcPr/>
                </a:tc>
                <a:tc gridSpan="2">
                  <a:txBody>
                    <a:bodyPr/>
                    <a:lstStyle/>
                    <a:p>
                      <a:pPr algn="l" fontAlgn="t"/>
                      <a:r>
                        <a:rPr lang="en-GB" sz="1600" u="none" strike="noStrike">
                          <a:effectLst/>
                        </a:rPr>
                        <a:t>Tech3 ShC</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a:txBody>
                    <a:bodyPr/>
                    <a:lstStyle/>
                    <a:p>
                      <a:pPr algn="l" fontAlgn="t"/>
                      <a:r>
                        <a:rPr lang="en-GB" sz="1600" u="none" strike="noStrike">
                          <a:effectLst/>
                        </a:rPr>
                        <a:t>Tech</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1673437934"/>
                  </a:ext>
                </a:extLst>
              </a:tr>
              <a:tr h="262042">
                <a:tc vMerge="1">
                  <a:txBody>
                    <a:bodyPr/>
                    <a:lstStyle/>
                    <a:p>
                      <a:endParaRPr lang="en-GB"/>
                    </a:p>
                  </a:txBody>
                  <a:tcPr/>
                </a:tc>
                <a:tc>
                  <a:txBody>
                    <a:bodyPr/>
                    <a:lstStyle/>
                    <a:p>
                      <a:pPr algn="l" fontAlgn="t"/>
                      <a:r>
                        <a:rPr lang="en-GB" sz="1600" u="none" strike="noStrike">
                          <a:effectLst/>
                        </a:rPr>
                        <a:t>Tech4 ShD</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 </a:t>
                      </a:r>
                      <a:endParaRPr lang="en-GB" sz="1600" b="0" i="0" u="none" strike="noStrike">
                        <a:effectLst/>
                        <a:latin typeface="Arial" panose="020B0604020202020204" pitchFamily="34" charset="0"/>
                      </a:endParaRPr>
                    </a:p>
                  </a:txBody>
                  <a:tcPr marL="5374" marR="5374" marT="5374" marB="0"/>
                </a:tc>
                <a:tc>
                  <a:txBody>
                    <a:bodyPr/>
                    <a:lstStyle/>
                    <a:p>
                      <a:pPr algn="l" fontAlgn="t"/>
                      <a:r>
                        <a:rPr lang="en-GB" sz="1600" u="none" strike="noStrike">
                          <a:effectLst/>
                        </a:rPr>
                        <a:t>Tech</a:t>
                      </a:r>
                      <a:endParaRPr lang="en-GB" sz="1600" b="0" i="0" u="none" strike="noStrike">
                        <a:effectLst/>
                        <a:latin typeface="Arial" panose="020B0604020202020204" pitchFamily="34" charset="0"/>
                      </a:endParaRPr>
                    </a:p>
                  </a:txBody>
                  <a:tcPr marL="5374" marR="5374" marT="5374" marB="0"/>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a:effectLst/>
                        </a:rPr>
                        <a:t> </a:t>
                      </a:r>
                      <a:endParaRPr lang="en-GB" sz="900" b="1" i="0" u="none" strike="noStrike">
                        <a:effectLst/>
                        <a:latin typeface="Arial" panose="020B0604020202020204" pitchFamily="34" charset="0"/>
                      </a:endParaRPr>
                    </a:p>
                  </a:txBody>
                  <a:tcPr marL="5374" marR="5374" marT="5374" marB="0"/>
                </a:tc>
                <a:extLst>
                  <a:ext uri="{0D108BD9-81ED-4DB2-BD59-A6C34878D82A}">
                    <a16:rowId xmlns:a16="http://schemas.microsoft.com/office/drawing/2014/main" val="3686795418"/>
                  </a:ext>
                </a:extLst>
              </a:tr>
              <a:tr h="264160">
                <a:tc vMerge="1">
                  <a:txBody>
                    <a:bodyPr/>
                    <a:lstStyle/>
                    <a:p>
                      <a:endParaRPr lang="en-GB"/>
                    </a:p>
                  </a:txBody>
                  <a:tcPr/>
                </a:tc>
                <a:tc gridSpan="2">
                  <a:txBody>
                    <a:bodyPr/>
                    <a:lstStyle/>
                    <a:p>
                      <a:pPr algn="l" fontAlgn="t"/>
                      <a:r>
                        <a:rPr lang="en-GB" sz="1600" u="none" strike="noStrike">
                          <a:effectLst/>
                        </a:rPr>
                        <a:t>James Kearney</a:t>
                      </a:r>
                      <a:endParaRPr lang="en-GB" sz="1600" b="0" i="0" u="none" strike="noStrike">
                        <a:effectLst/>
                        <a:latin typeface="Arial" panose="020B0604020202020204" pitchFamily="34" charset="0"/>
                      </a:endParaRPr>
                    </a:p>
                  </a:txBody>
                  <a:tcPr marL="5374" marR="5374" marT="5374" marB="0"/>
                </a:tc>
                <a:tc hMerge="1">
                  <a:txBody>
                    <a:bodyPr/>
                    <a:lstStyle/>
                    <a:p>
                      <a:endParaRPr lang="en-GB"/>
                    </a:p>
                  </a:txBody>
                  <a:tcPr/>
                </a:tc>
                <a:tc>
                  <a:txBody>
                    <a:bodyPr/>
                    <a:lstStyle/>
                    <a:p>
                      <a:pPr algn="l" fontAlgn="b"/>
                      <a:r>
                        <a:rPr lang="en-GB" sz="1600" u="none" strike="noStrike" dirty="0">
                          <a:effectLst/>
                        </a:rPr>
                        <a:t>Facilitator</a:t>
                      </a:r>
                      <a:endParaRPr lang="en-GB" sz="1600" b="0" i="0" u="none" strike="noStrike" dirty="0">
                        <a:effectLst/>
                        <a:latin typeface="Arial" panose="020B0604020202020204" pitchFamily="34" charset="0"/>
                      </a:endParaRPr>
                    </a:p>
                  </a:txBody>
                  <a:tcPr marL="5374" marR="5374" marT="5374" marB="0" anchor="b"/>
                </a:tc>
                <a:tc>
                  <a:txBody>
                    <a:bodyPr/>
                    <a:lstStyle/>
                    <a:p>
                      <a:pPr algn="l" fontAlgn="b"/>
                      <a:r>
                        <a:rPr lang="en-GB" sz="900" u="none" strike="noStrike">
                          <a:effectLst/>
                        </a:rPr>
                        <a:t> </a:t>
                      </a:r>
                      <a:endParaRPr lang="en-GB" sz="900" b="0" i="0" u="none" strike="noStrike">
                        <a:effectLst/>
                        <a:latin typeface="Arial" panose="020B0604020202020204" pitchFamily="34" charset="0"/>
                      </a:endParaRPr>
                    </a:p>
                  </a:txBody>
                  <a:tcPr marL="5374" marR="5374" marT="5374" marB="0" anchor="b"/>
                </a:tc>
                <a:tc>
                  <a:txBody>
                    <a:bodyPr/>
                    <a:lstStyle/>
                    <a:p>
                      <a:pPr algn="l" fontAlgn="t"/>
                      <a:r>
                        <a:rPr lang="en-GB" sz="900" u="none" strike="noStrike">
                          <a:effectLst/>
                        </a:rPr>
                        <a:t> </a:t>
                      </a:r>
                      <a:endParaRPr lang="en-GB" sz="900" b="0" i="0" u="none" strike="noStrike">
                        <a:effectLst/>
                        <a:latin typeface="Arial" panose="020B0604020202020204" pitchFamily="34" charset="0"/>
                      </a:endParaRPr>
                    </a:p>
                  </a:txBody>
                  <a:tcPr marL="5374" marR="5374" marT="5374" marB="0"/>
                </a:tc>
                <a:tc>
                  <a:txBody>
                    <a:bodyPr/>
                    <a:lstStyle/>
                    <a:p>
                      <a:pPr algn="l" fontAlgn="t"/>
                      <a:r>
                        <a:rPr lang="en-GB" sz="900" u="none" strike="noStrike" dirty="0">
                          <a:effectLst/>
                        </a:rPr>
                        <a:t> </a:t>
                      </a:r>
                      <a:endParaRPr lang="en-GB" sz="900" b="1" i="0" u="none" strike="noStrike" dirty="0">
                        <a:effectLst/>
                        <a:latin typeface="Arial" panose="020B0604020202020204" pitchFamily="34" charset="0"/>
                      </a:endParaRPr>
                    </a:p>
                  </a:txBody>
                  <a:tcPr marL="5374" marR="5374" marT="5374" marB="0"/>
                </a:tc>
                <a:extLst>
                  <a:ext uri="{0D108BD9-81ED-4DB2-BD59-A6C34878D82A}">
                    <a16:rowId xmlns:a16="http://schemas.microsoft.com/office/drawing/2014/main" val="858127454"/>
                  </a:ext>
                </a:extLst>
              </a:tr>
            </a:tbl>
          </a:graphicData>
        </a:graphic>
      </p:graphicFrame>
    </p:spTree>
    <p:extLst>
      <p:ext uri="{BB962C8B-B14F-4D97-AF65-F5344CB8AC3E}">
        <p14:creationId xmlns:p14="http://schemas.microsoft.com/office/powerpoint/2010/main" val="197863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43984" y="1294805"/>
            <a:ext cx="10970683" cy="5401696"/>
          </a:xfrm>
          <a:prstGeom prst="rect">
            <a:avLst/>
          </a:prstGeom>
        </p:spPr>
        <p:txBody>
          <a:bodyPr/>
          <a:lstStyle/>
          <a:p>
            <a:r>
              <a:rPr lang="en-GB" sz="2133" dirty="0"/>
              <a:t>Scope</a:t>
            </a:r>
          </a:p>
          <a:p>
            <a:pPr marL="457189" indent="-457189"/>
            <a:r>
              <a:rPr lang="en-GB" sz="2133" dirty="0"/>
              <a:t>The main purpose of scope definition is to clearly describe the boundaries of your project at a high level.</a:t>
            </a:r>
          </a:p>
          <a:p>
            <a:pPr marL="457189" indent="-457189"/>
            <a:r>
              <a:rPr lang="en-GB" sz="2133" dirty="0"/>
              <a:t>Scope consists of two elements – In Scope &amp; Outside of Scope</a:t>
            </a:r>
          </a:p>
          <a:p>
            <a:r>
              <a:rPr lang="en-GB" sz="2133" dirty="0"/>
              <a:t>Assumptions</a:t>
            </a:r>
          </a:p>
          <a:p>
            <a:pPr marL="457189" indent="-457189"/>
            <a:r>
              <a:rPr lang="en-GB" sz="2133" dirty="0"/>
              <a:t>Assumptions are considered to be true, real or certain without proof.</a:t>
            </a:r>
          </a:p>
          <a:p>
            <a:pPr marL="457189" indent="-457189"/>
            <a:r>
              <a:rPr lang="en-GB" sz="2133" dirty="0"/>
              <a:t>The project sponsor(s) should be aware of these before making a decision on funding the project. </a:t>
            </a:r>
          </a:p>
          <a:p>
            <a:r>
              <a:rPr lang="en-GB" sz="2133" dirty="0"/>
              <a:t>Dependencies</a:t>
            </a:r>
          </a:p>
          <a:p>
            <a:pPr marL="457189" indent="-457189"/>
            <a:r>
              <a:rPr lang="en-US" sz="2133" dirty="0"/>
              <a:t>List of any known interdependencies or links between your project and other programs, projects, capabilities, initiatives. </a:t>
            </a:r>
          </a:p>
          <a:p>
            <a:pPr marL="457189" indent="-457189"/>
            <a:endParaRPr lang="en-GB" dirty="0"/>
          </a:p>
          <a:p>
            <a:endParaRPr lang="en-GB" dirty="0"/>
          </a:p>
        </p:txBody>
      </p:sp>
      <p:sp>
        <p:nvSpPr>
          <p:cNvPr id="4" name="Title 3"/>
          <p:cNvSpPr>
            <a:spLocks noGrp="1"/>
          </p:cNvSpPr>
          <p:nvPr>
            <p:ph type="title"/>
          </p:nvPr>
        </p:nvSpPr>
        <p:spPr/>
        <p:txBody>
          <a:bodyPr/>
          <a:lstStyle/>
          <a:p>
            <a:r>
              <a:rPr lang="en-GB" b="1" dirty="0"/>
              <a:t>Scope/ Assumptions/ Dependencies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5481" y="79024"/>
            <a:ext cx="978371" cy="12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643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ja-JP" b="1" dirty="0"/>
              <a:t>Stakeholder Management &amp; Communication</a:t>
            </a:r>
          </a:p>
        </p:txBody>
      </p:sp>
      <p:sp>
        <p:nvSpPr>
          <p:cNvPr id="3" name="Content Placeholder 2"/>
          <p:cNvSpPr>
            <a:spLocks noGrp="1"/>
          </p:cNvSpPr>
          <p:nvPr>
            <p:ph idx="1"/>
          </p:nvPr>
        </p:nvSpPr>
        <p:spPr/>
        <p:txBody>
          <a:bodyPr/>
          <a:lstStyle/>
          <a:p>
            <a:pPr lvl="1">
              <a:spcBef>
                <a:spcPts val="1600"/>
              </a:spcBef>
              <a:defRPr/>
            </a:pPr>
            <a:r>
              <a:rPr lang="en-US" altLang="ja-JP" dirty="0">
                <a:latin typeface="+mj-lt"/>
              </a:rPr>
              <a:t>Effective communication with key stakeholders is essential to the project’s success.</a:t>
            </a:r>
          </a:p>
          <a:p>
            <a:pPr lvl="1">
              <a:spcBef>
                <a:spcPts val="1600"/>
              </a:spcBef>
              <a:defRPr/>
            </a:pPr>
            <a:r>
              <a:rPr lang="en-US" altLang="ja-JP" dirty="0">
                <a:latin typeface="+mj-lt"/>
              </a:rPr>
              <a:t>Manages stakeholder expectations through all project phases.</a:t>
            </a:r>
          </a:p>
          <a:p>
            <a:pPr lvl="1">
              <a:spcBef>
                <a:spcPts val="1600"/>
              </a:spcBef>
              <a:defRPr/>
            </a:pPr>
            <a:r>
              <a:rPr lang="en-US" altLang="ja-JP" dirty="0">
                <a:latin typeface="+mj-lt"/>
              </a:rPr>
              <a:t>Encourages buy-in by managed involvement .</a:t>
            </a:r>
          </a:p>
          <a:p>
            <a:pPr lvl="1">
              <a:spcBef>
                <a:spcPts val="1600"/>
              </a:spcBef>
              <a:defRPr/>
            </a:pPr>
            <a:r>
              <a:rPr lang="en-US" altLang="ja-JP" dirty="0">
                <a:latin typeface="+mj-lt"/>
              </a:rPr>
              <a:t>Improves co-operation and co-ordination.</a:t>
            </a:r>
          </a:p>
          <a:p>
            <a:pPr lvl="1">
              <a:spcBef>
                <a:spcPts val="1600"/>
              </a:spcBef>
              <a:defRPr/>
            </a:pPr>
            <a:r>
              <a:rPr lang="en-US" altLang="ja-JP" dirty="0">
                <a:latin typeface="+mj-lt"/>
              </a:rPr>
              <a:t>Avoids unexpected intervention.</a:t>
            </a:r>
          </a:p>
          <a:p>
            <a:pPr lvl="1">
              <a:spcBef>
                <a:spcPts val="1600"/>
              </a:spcBef>
              <a:defRPr/>
            </a:pPr>
            <a:r>
              <a:rPr lang="en-US" altLang="ja-JP" dirty="0">
                <a:latin typeface="+mj-lt"/>
              </a:rPr>
              <a:t>Timely &amp; relevant communication is key to align perceptions with facts.</a:t>
            </a:r>
          </a:p>
          <a:p>
            <a:pPr marL="0" lvl="1" indent="0">
              <a:buNone/>
              <a:defRPr/>
            </a:pPr>
            <a:endParaRPr lang="en-US" altLang="ja-JP" sz="2933" dirty="0"/>
          </a:p>
        </p:txBody>
      </p:sp>
      <p:graphicFrame>
        <p:nvGraphicFramePr>
          <p:cNvPr id="4" name="Object 3"/>
          <p:cNvGraphicFramePr>
            <a:graphicFrameLocks noChangeAspect="1"/>
          </p:cNvGraphicFramePr>
          <p:nvPr>
            <p:extLst>
              <p:ext uri="{D42A27DB-BD31-4B8C-83A1-F6EECF244321}">
                <p14:modId xmlns:p14="http://schemas.microsoft.com/office/powerpoint/2010/main" val="246811310"/>
              </p:ext>
            </p:extLst>
          </p:nvPr>
        </p:nvGraphicFramePr>
        <p:xfrm>
          <a:off x="0" y="6049066"/>
          <a:ext cx="1528549" cy="771525"/>
        </p:xfrm>
        <a:graphic>
          <a:graphicData uri="http://schemas.openxmlformats.org/presentationml/2006/ole">
            <mc:AlternateContent xmlns:mc="http://schemas.openxmlformats.org/markup-compatibility/2006">
              <mc:Choice xmlns:v="urn:schemas-microsoft-com:vml" Requires="v">
                <p:oleObj spid="_x0000_s1074" name="Worksheet" showAsIcon="1" r:id="rId4" imgW="914400" imgH="771480" progId="Excel.Sheet.8">
                  <p:embed/>
                </p:oleObj>
              </mc:Choice>
              <mc:Fallback>
                <p:oleObj name="Worksheet" showAsIcon="1" r:id="rId4" imgW="914400" imgH="771480" progId="Excel.Sheet.8">
                  <p:embed/>
                  <p:pic>
                    <p:nvPicPr>
                      <p:cNvPr id="4" name="Object 3"/>
                      <p:cNvPicPr>
                        <a:picLocks noChangeAspect="1" noChangeArrowheads="1"/>
                      </p:cNvPicPr>
                      <p:nvPr/>
                    </p:nvPicPr>
                    <p:blipFill>
                      <a:blip r:embed="rId5"/>
                      <a:srcRect/>
                      <a:stretch>
                        <a:fillRect/>
                      </a:stretch>
                    </p:blipFill>
                    <p:spPr bwMode="auto">
                      <a:xfrm>
                        <a:off x="0" y="6049066"/>
                        <a:ext cx="1528549" cy="771525"/>
                      </a:xfrm>
                      <a:prstGeom prst="rect">
                        <a:avLst/>
                      </a:prstGeom>
                      <a:noFill/>
                      <a:extLst/>
                    </p:spPr>
                  </p:pic>
                </p:oleObj>
              </mc:Fallback>
            </mc:AlternateContent>
          </a:graphicData>
        </a:graphic>
      </p:graphicFrame>
      <p:sp>
        <p:nvSpPr>
          <p:cNvPr id="5" name="TextBox 4"/>
          <p:cNvSpPr txBox="1"/>
          <p:nvPr/>
        </p:nvSpPr>
        <p:spPr>
          <a:xfrm>
            <a:off x="1336845" y="6021745"/>
            <a:ext cx="4865243" cy="584775"/>
          </a:xfrm>
          <a:prstGeom prst="rect">
            <a:avLst/>
          </a:prstGeom>
          <a:noFill/>
        </p:spPr>
        <p:txBody>
          <a:bodyPr wrap="none" rtlCol="0">
            <a:spAutoFit/>
          </a:bodyPr>
          <a:lstStyle/>
          <a:p>
            <a:r>
              <a:rPr lang="en-GB" sz="1600" dirty="0"/>
              <a:t>Note: other stakeholder mgmt tools exist on PM central.</a:t>
            </a:r>
          </a:p>
          <a:p>
            <a:r>
              <a:rPr lang="en-GB" sz="1600" dirty="0"/>
              <a:t>This is an additional tool to help identify stakeholders</a:t>
            </a:r>
            <a:endParaRPr lang="en-US" sz="1600" dirty="0"/>
          </a:p>
        </p:txBody>
      </p:sp>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25481" y="79024"/>
            <a:ext cx="978371" cy="12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66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Question</a:t>
            </a:r>
          </a:p>
        </p:txBody>
      </p:sp>
      <p:sp>
        <p:nvSpPr>
          <p:cNvPr id="13" name="Content Placeholder 2"/>
          <p:cNvSpPr>
            <a:spLocks noGrp="1"/>
          </p:cNvSpPr>
          <p:nvPr>
            <p:ph idx="4294967295"/>
          </p:nvPr>
        </p:nvSpPr>
        <p:spPr>
          <a:xfrm>
            <a:off x="480890" y="1382974"/>
            <a:ext cx="10970684" cy="4913193"/>
          </a:xfrm>
          <a:prstGeom prst="rect">
            <a:avLst/>
          </a:prstGeom>
        </p:spPr>
        <p:txBody>
          <a:bodyPr/>
          <a:lstStyle/>
          <a:p>
            <a:pPr marL="380990" indent="-380990">
              <a:spcBef>
                <a:spcPts val="1600"/>
              </a:spcBef>
            </a:pPr>
            <a:r>
              <a:rPr lang="en-GB" sz="3733" dirty="0"/>
              <a:t>All of the following must be performed during Pre-Explore phase except?</a:t>
            </a:r>
          </a:p>
          <a:p>
            <a:pPr marL="910144" lvl="1" indent="-609585">
              <a:buFont typeface="+mj-lt"/>
              <a:buAutoNum type="arabicPeriod"/>
            </a:pPr>
            <a:r>
              <a:rPr lang="en-GB" sz="3200" dirty="0"/>
              <a:t>Identify and document business needs</a:t>
            </a:r>
          </a:p>
          <a:p>
            <a:pPr marL="910144" lvl="1" indent="-609585">
              <a:buFont typeface="+mj-lt"/>
              <a:buAutoNum type="arabicPeriod"/>
            </a:pPr>
            <a:r>
              <a:rPr lang="en-GB" sz="3200" dirty="0"/>
              <a:t>Create a detailed project scope statement</a:t>
            </a:r>
          </a:p>
          <a:p>
            <a:pPr marL="910144" lvl="1" indent="-609585">
              <a:buFont typeface="+mj-lt"/>
              <a:buAutoNum type="arabicPeriod"/>
            </a:pPr>
            <a:r>
              <a:rPr lang="en-GB" sz="3200" dirty="0"/>
              <a:t>Divide a large project into phases</a:t>
            </a:r>
          </a:p>
          <a:p>
            <a:pPr marL="910144" lvl="1" indent="-609585">
              <a:buFont typeface="+mj-lt"/>
              <a:buAutoNum type="arabicPeriod"/>
            </a:pPr>
            <a:r>
              <a:rPr lang="en-GB" sz="3200" dirty="0"/>
              <a:t>Accumulate and evaluate historical information</a:t>
            </a:r>
          </a:p>
          <a:p>
            <a:pPr marL="685783" lvl="1" indent="-380990"/>
            <a:endParaRPr lang="en-GB" sz="2667"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5481" y="79024"/>
            <a:ext cx="978371" cy="121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001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Module 2: Scope Management </a:t>
            </a:r>
          </a:p>
        </p:txBody>
      </p:sp>
      <p:sp>
        <p:nvSpPr>
          <p:cNvPr id="5" name="Subtitle 4">
            <a:extLst>
              <a:ext uri="{FF2B5EF4-FFF2-40B4-BE49-F238E27FC236}">
                <a16:creationId xmlns:a16="http://schemas.microsoft.com/office/drawing/2014/main" id="{641AC699-095E-496A-938E-3EC0D4A85A9D}"/>
              </a:ext>
            </a:extLst>
          </p:cNvPr>
          <p:cNvSpPr>
            <a:spLocks noGrp="1"/>
          </p:cNvSpPr>
          <p:nvPr>
            <p:ph type="subTitle" idx="1"/>
          </p:nvPr>
        </p:nvSpPr>
        <p:spPr/>
        <p:txBody>
          <a:bodyPr>
            <a:normAutofit/>
          </a:bodyPr>
          <a:lstStyle/>
          <a:p>
            <a:r>
              <a:rPr lang="en-US" sz="4800" b="1" dirty="0">
                <a:solidFill>
                  <a:schemeClr val="accent6">
                    <a:lumMod val="50000"/>
                  </a:schemeClr>
                </a:solidFill>
              </a:rPr>
              <a:t>Phase 2: Explore and Planning</a:t>
            </a:r>
            <a:endParaRPr lang="en-IE" sz="4800"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4487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470075" y="1601789"/>
            <a:ext cx="5108093" cy="4570411"/>
          </a:xfrm>
          <a:prstGeom prst="rect">
            <a:avLst/>
          </a:prstGeom>
        </p:spPr>
        <p:txBody>
          <a:bodyPr>
            <a:normAutofit lnSpcReduction="10000"/>
          </a:bodyPr>
          <a:lstStyle/>
          <a:p>
            <a:pPr marL="457189" indent="-457189"/>
            <a:r>
              <a:rPr lang="en-GB" dirty="0"/>
              <a:t>The purpose of these phases are to plan how the project will be executed, monitored &amp; controlled, and closed.</a:t>
            </a:r>
          </a:p>
          <a:p>
            <a:pPr marL="457189" indent="-457189"/>
            <a:r>
              <a:rPr lang="en-GB" dirty="0"/>
              <a:t>The objective is to receive formal </a:t>
            </a:r>
            <a:r>
              <a:rPr lang="en-GB" b="1" dirty="0"/>
              <a:t>value &amp; commit approval </a:t>
            </a:r>
            <a:r>
              <a:rPr lang="en-GB" dirty="0"/>
              <a:t>and prepare to move into the PLC Development Phase.</a:t>
            </a:r>
          </a:p>
          <a:p>
            <a:pPr marL="457189" indent="-457189"/>
            <a:r>
              <a:rPr lang="en-GB" dirty="0"/>
              <a:t>The </a:t>
            </a:r>
            <a:r>
              <a:rPr lang="en-GB" b="1" dirty="0"/>
              <a:t>Project Management Plan (PMP) </a:t>
            </a:r>
            <a:r>
              <a:rPr lang="en-GB" dirty="0"/>
              <a:t>is the output of this phase.</a:t>
            </a:r>
          </a:p>
          <a:p>
            <a:endParaRPr lang="en-GB" sz="2133" dirty="0"/>
          </a:p>
        </p:txBody>
      </p:sp>
      <p:sp>
        <p:nvSpPr>
          <p:cNvPr id="3" name="Slide Number Placeholder 2"/>
          <p:cNvSpPr>
            <a:spLocks noGrp="1"/>
          </p:cNvSpPr>
          <p:nvPr>
            <p:ph type="sldNum" sz="quarter" idx="12"/>
          </p:nvPr>
        </p:nvSpPr>
        <p:spPr/>
        <p:txBody>
          <a:bodyPr/>
          <a:lstStyle/>
          <a:p>
            <a:fld id="{F10CCBB2-23CF-43DD-999B-A7E7F6652AA9}" type="slidenum">
              <a:rPr lang="en-US" smtClean="0"/>
              <a:pPr/>
              <a:t>36</a:t>
            </a:fld>
            <a:endParaRPr lang="en-US" dirty="0"/>
          </a:p>
        </p:txBody>
      </p:sp>
      <p:sp>
        <p:nvSpPr>
          <p:cNvPr id="4" name="Title 3"/>
          <p:cNvSpPr>
            <a:spLocks noGrp="1"/>
          </p:cNvSpPr>
          <p:nvPr>
            <p:ph type="title"/>
          </p:nvPr>
        </p:nvSpPr>
        <p:spPr/>
        <p:txBody>
          <a:bodyPr/>
          <a:lstStyle/>
          <a:p>
            <a:r>
              <a:rPr lang="en-GB" b="1" dirty="0"/>
              <a:t>Explore &amp; Planning</a:t>
            </a:r>
          </a:p>
        </p:txBody>
      </p:sp>
      <p:pic>
        <p:nvPicPr>
          <p:cNvPr id="8" name="Picture 7"/>
          <p:cNvPicPr>
            <a:picLocks noChangeAspect="1"/>
          </p:cNvPicPr>
          <p:nvPr/>
        </p:nvPicPr>
        <p:blipFill>
          <a:blip r:embed="rId3"/>
          <a:stretch>
            <a:fillRect/>
          </a:stretch>
        </p:blipFill>
        <p:spPr>
          <a:xfrm>
            <a:off x="607484" y="2781679"/>
            <a:ext cx="5075699" cy="2327636"/>
          </a:xfrm>
          <a:prstGeom prst="rect">
            <a:avLst/>
          </a:prstGeom>
        </p:spPr>
      </p:pic>
      <p:pic>
        <p:nvPicPr>
          <p:cNvPr id="10" name="Picture 9"/>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12963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Project Management Plan (PMP)</a:t>
            </a:r>
          </a:p>
        </p:txBody>
      </p:sp>
      <p:sp>
        <p:nvSpPr>
          <p:cNvPr id="3" name="Content Placeholder 2"/>
          <p:cNvSpPr>
            <a:spLocks noGrp="1"/>
          </p:cNvSpPr>
          <p:nvPr>
            <p:ph idx="1"/>
          </p:nvPr>
        </p:nvSpPr>
        <p:spPr>
          <a:xfrm>
            <a:off x="480890" y="1382975"/>
            <a:ext cx="10970684" cy="5278155"/>
          </a:xfrm>
        </p:spPr>
        <p:txBody>
          <a:bodyPr/>
          <a:lstStyle/>
          <a:p>
            <a:pPr marL="380990" indent="-380990">
              <a:spcBef>
                <a:spcPts val="1600"/>
              </a:spcBef>
            </a:pPr>
            <a:r>
              <a:rPr lang="en-GB" sz="2133" dirty="0"/>
              <a:t>The PMP is a document that contains project plan information.</a:t>
            </a:r>
          </a:p>
          <a:p>
            <a:pPr marL="380990" indent="-380990">
              <a:spcBef>
                <a:spcPts val="1600"/>
              </a:spcBef>
            </a:pPr>
            <a:r>
              <a:rPr lang="en-US" sz="2133" dirty="0">
                <a:cs typeface="Arial" pitchFamily="34" charset="0"/>
              </a:rPr>
              <a:t>The PM starts this in the Exploration Phase and flushes out the details in the Planning Phase. </a:t>
            </a:r>
          </a:p>
          <a:p>
            <a:pPr marL="380990" indent="-380990">
              <a:spcBef>
                <a:spcPts val="1600"/>
              </a:spcBef>
            </a:pPr>
            <a:r>
              <a:rPr lang="en-GB" sz="2133" dirty="0"/>
              <a:t>Examples of information contained in the PMP:</a:t>
            </a:r>
          </a:p>
          <a:p>
            <a:pPr marL="685783" lvl="1" indent="-380990">
              <a:spcBef>
                <a:spcPts val="1600"/>
              </a:spcBef>
            </a:pPr>
            <a:r>
              <a:rPr lang="en-GB" sz="2133" dirty="0">
                <a:latin typeface="+mj-lt"/>
              </a:rPr>
              <a:t>Scope Management Plan</a:t>
            </a:r>
          </a:p>
          <a:p>
            <a:pPr marL="685783" lvl="1" indent="-380990">
              <a:spcBef>
                <a:spcPts val="1600"/>
              </a:spcBef>
            </a:pPr>
            <a:r>
              <a:rPr lang="en-GB" sz="2133" dirty="0">
                <a:latin typeface="+mj-lt"/>
              </a:rPr>
              <a:t>Time Management Plan</a:t>
            </a:r>
          </a:p>
          <a:p>
            <a:pPr marL="685783" lvl="1" indent="-380990">
              <a:spcBef>
                <a:spcPts val="1600"/>
              </a:spcBef>
            </a:pPr>
            <a:r>
              <a:rPr lang="en-GB" sz="2133" dirty="0">
                <a:latin typeface="+mj-lt"/>
              </a:rPr>
              <a:t>Communication Plan</a:t>
            </a:r>
          </a:p>
          <a:p>
            <a:pPr marL="685783" lvl="1" indent="-380990">
              <a:spcBef>
                <a:spcPts val="1600"/>
              </a:spcBef>
            </a:pPr>
            <a:r>
              <a:rPr lang="en-GB" sz="2133" dirty="0">
                <a:latin typeface="+mj-lt"/>
              </a:rPr>
              <a:t>Risk Management Plan</a:t>
            </a:r>
          </a:p>
          <a:p>
            <a:pPr marL="685783" lvl="1" indent="-380990">
              <a:spcBef>
                <a:spcPts val="1600"/>
              </a:spcBef>
            </a:pPr>
            <a:r>
              <a:rPr lang="en-GB" sz="2133" dirty="0">
                <a:latin typeface="+mj-lt"/>
              </a:rPr>
              <a:t>Quality Management Plan</a:t>
            </a:r>
          </a:p>
          <a:p>
            <a:pPr marL="380990" indent="-380990">
              <a:spcBef>
                <a:spcPts val="1600"/>
              </a:spcBef>
            </a:pPr>
            <a:r>
              <a:rPr lang="en-GB" sz="2133" dirty="0"/>
              <a:t>After each significant change to the PMP and prior to the PLC Value decision, the project team and appropriate stakeholders should review the PMP.</a:t>
            </a:r>
          </a:p>
          <a:p>
            <a:pPr marL="685783" lvl="1" indent="-380990"/>
            <a:endParaRPr lang="en-GB" sz="2667" dirty="0"/>
          </a:p>
        </p:txBody>
      </p:sp>
      <p:pic>
        <p:nvPicPr>
          <p:cNvPr id="6" name="Picture 5"/>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213133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Exercise</a:t>
            </a:r>
          </a:p>
        </p:txBody>
      </p:sp>
      <p:pic>
        <p:nvPicPr>
          <p:cNvPr id="10" name="Picture 9"/>
          <p:cNvPicPr>
            <a:picLocks noChangeAspect="1"/>
          </p:cNvPicPr>
          <p:nvPr/>
        </p:nvPicPr>
        <p:blipFill>
          <a:blip r:embed="rId3"/>
          <a:stretch>
            <a:fillRect/>
          </a:stretch>
        </p:blipFill>
        <p:spPr>
          <a:xfrm>
            <a:off x="10154992" y="158288"/>
            <a:ext cx="1852944" cy="849731"/>
          </a:xfrm>
          <a:prstGeom prst="rect">
            <a:avLst/>
          </a:prstGeom>
        </p:spPr>
      </p:pic>
      <p:sp>
        <p:nvSpPr>
          <p:cNvPr id="13" name="Content Placeholder 2"/>
          <p:cNvSpPr>
            <a:spLocks noGrp="1"/>
          </p:cNvSpPr>
          <p:nvPr>
            <p:ph idx="4294967295"/>
          </p:nvPr>
        </p:nvSpPr>
        <p:spPr>
          <a:xfrm>
            <a:off x="480890" y="1382974"/>
            <a:ext cx="10970684" cy="4913193"/>
          </a:xfrm>
          <a:prstGeom prst="rect">
            <a:avLst/>
          </a:prstGeom>
        </p:spPr>
        <p:txBody>
          <a:bodyPr/>
          <a:lstStyle/>
          <a:p>
            <a:pPr marL="380990" indent="-380990">
              <a:spcBef>
                <a:spcPts val="1600"/>
              </a:spcBef>
            </a:pPr>
            <a:r>
              <a:rPr lang="en-GB" sz="3733" dirty="0"/>
              <a:t>Brainstorm some of the actions required to create a project management plan (PMP) that is </a:t>
            </a:r>
          </a:p>
          <a:p>
            <a:pPr marL="681550" lvl="1" indent="-380990"/>
            <a:r>
              <a:rPr lang="en-GB" sz="3200" dirty="0"/>
              <a:t>bought into by team members</a:t>
            </a:r>
          </a:p>
          <a:p>
            <a:pPr marL="681550" lvl="1" indent="-380990"/>
            <a:r>
              <a:rPr lang="en-GB" sz="3200" dirty="0"/>
              <a:t>Approved by your sponsor</a:t>
            </a:r>
          </a:p>
          <a:p>
            <a:pPr marL="681550" lvl="1" indent="-380990"/>
            <a:r>
              <a:rPr lang="en-GB" sz="3200" dirty="0"/>
              <a:t>Realistic in terms of constraints</a:t>
            </a:r>
          </a:p>
          <a:p>
            <a:pPr marL="681550" lvl="1" indent="-380990"/>
            <a:r>
              <a:rPr lang="en-GB" sz="3200" dirty="0"/>
              <a:t>formally recognized in your teams portfolio</a:t>
            </a:r>
          </a:p>
          <a:p>
            <a:pPr marL="685783" lvl="1" indent="-380990"/>
            <a:endParaRPr lang="en-GB" sz="2667" dirty="0"/>
          </a:p>
        </p:txBody>
      </p:sp>
    </p:spTree>
    <p:extLst>
      <p:ext uri="{BB962C8B-B14F-4D97-AF65-F5344CB8AC3E}">
        <p14:creationId xmlns:p14="http://schemas.microsoft.com/office/powerpoint/2010/main" val="2902014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Module 2: Scope Management </a:t>
            </a:r>
          </a:p>
        </p:txBody>
      </p:sp>
      <p:sp>
        <p:nvSpPr>
          <p:cNvPr id="5" name="Subtitle 4">
            <a:extLst>
              <a:ext uri="{FF2B5EF4-FFF2-40B4-BE49-F238E27FC236}">
                <a16:creationId xmlns:a16="http://schemas.microsoft.com/office/drawing/2014/main" id="{641AC699-095E-496A-938E-3EC0D4A85A9D}"/>
              </a:ext>
            </a:extLst>
          </p:cNvPr>
          <p:cNvSpPr>
            <a:spLocks noGrp="1"/>
          </p:cNvSpPr>
          <p:nvPr>
            <p:ph type="subTitle" idx="1"/>
          </p:nvPr>
        </p:nvSpPr>
        <p:spPr/>
        <p:txBody>
          <a:bodyPr>
            <a:normAutofit/>
          </a:bodyPr>
          <a:lstStyle/>
          <a:p>
            <a:r>
              <a:rPr lang="en-US" sz="4800" b="1" dirty="0">
                <a:solidFill>
                  <a:schemeClr val="accent6">
                    <a:lumMod val="50000"/>
                  </a:schemeClr>
                </a:solidFill>
              </a:rPr>
              <a:t>Phase 3: Scope Management Plan</a:t>
            </a:r>
            <a:endParaRPr lang="en-IE" sz="4800" dirty="0">
              <a:solidFill>
                <a:schemeClr val="accent6">
                  <a:lumMod val="50000"/>
                </a:schemeClr>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77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a:t>
            </a:r>
          </a:p>
        </p:txBody>
      </p:sp>
      <p:sp>
        <p:nvSpPr>
          <p:cNvPr id="3" name="Content Placeholder 2"/>
          <p:cNvSpPr>
            <a:spLocks noGrp="1"/>
          </p:cNvSpPr>
          <p:nvPr>
            <p:ph idx="1"/>
          </p:nvPr>
        </p:nvSpPr>
        <p:spPr/>
        <p:txBody>
          <a:bodyPr/>
          <a:lstStyle/>
          <a:p>
            <a:pPr marL="0" indent="0">
              <a:buNone/>
            </a:pPr>
            <a:r>
              <a:rPr lang="en-IE" dirty="0"/>
              <a:t>Objectives:</a:t>
            </a:r>
          </a:p>
          <a:p>
            <a:pPr marL="0" indent="0">
              <a:buNone/>
            </a:pPr>
            <a:r>
              <a:rPr lang="en-IE" dirty="0"/>
              <a:t>At the end of this short class you will be able to:</a:t>
            </a:r>
          </a:p>
          <a:p>
            <a:pPr marL="514350" indent="-514350">
              <a:buFont typeface="+mj-lt"/>
              <a:buAutoNum type="arabicPeriod"/>
            </a:pPr>
            <a:r>
              <a:rPr lang="en-IE" dirty="0"/>
              <a:t>Define what Project Management is</a:t>
            </a:r>
          </a:p>
          <a:p>
            <a:pPr marL="514350" indent="-514350">
              <a:buFont typeface="+mj-lt"/>
              <a:buAutoNum type="arabicPeriod"/>
            </a:pPr>
            <a:r>
              <a:rPr lang="en-IE" dirty="0"/>
              <a:t>Understand what the “Scope” of a project is.</a:t>
            </a:r>
          </a:p>
          <a:p>
            <a:pPr marL="514350" indent="-514350">
              <a:buFont typeface="+mj-lt"/>
              <a:buAutoNum type="arabicPeriod"/>
            </a:pPr>
            <a:r>
              <a:rPr lang="en-IE" dirty="0"/>
              <a:t>Identify Stakeholders.</a:t>
            </a:r>
          </a:p>
          <a:p>
            <a:pPr marL="514350" indent="-514350">
              <a:buFont typeface="+mj-lt"/>
              <a:buAutoNum type="arabicPeriod"/>
            </a:pPr>
            <a:r>
              <a:rPr lang="en-IE" dirty="0"/>
              <a:t>Identify Critical Path Analysis.</a:t>
            </a:r>
          </a:p>
        </p:txBody>
      </p:sp>
      <p:pic>
        <p:nvPicPr>
          <p:cNvPr id="4" name="Picture 3"/>
          <p:cNvPicPr>
            <a:picLocks noChangeAspect="1"/>
          </p:cNvPicPr>
          <p:nvPr/>
        </p:nvPicPr>
        <p:blipFill>
          <a:blip r:embed="rId2"/>
          <a:stretch>
            <a:fillRect/>
          </a:stretch>
        </p:blipFill>
        <p:spPr>
          <a:xfrm>
            <a:off x="10623073" y="5186363"/>
            <a:ext cx="1569030" cy="1671637"/>
          </a:xfrm>
          <a:prstGeom prst="rect">
            <a:avLst/>
          </a:prstGeom>
        </p:spPr>
      </p:pic>
    </p:spTree>
    <p:extLst>
      <p:ext uri="{BB962C8B-B14F-4D97-AF65-F5344CB8AC3E}">
        <p14:creationId xmlns:p14="http://schemas.microsoft.com/office/powerpoint/2010/main" val="3966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Scope Management Plan</a:t>
            </a:r>
          </a:p>
        </p:txBody>
      </p:sp>
      <p:sp>
        <p:nvSpPr>
          <p:cNvPr id="3" name="Content Placeholder 2"/>
          <p:cNvSpPr>
            <a:spLocks noGrp="1"/>
          </p:cNvSpPr>
          <p:nvPr>
            <p:ph idx="1"/>
          </p:nvPr>
        </p:nvSpPr>
        <p:spPr>
          <a:xfrm>
            <a:off x="609600" y="1285336"/>
            <a:ext cx="10972800" cy="4992635"/>
          </a:xfrm>
        </p:spPr>
        <p:txBody>
          <a:bodyPr anchor="t"/>
          <a:lstStyle/>
          <a:p>
            <a:pPr marL="380990" indent="-380990">
              <a:spcBef>
                <a:spcPts val="1600"/>
              </a:spcBef>
            </a:pPr>
            <a:r>
              <a:rPr lang="en-GB" sz="2400" dirty="0"/>
              <a:t>The Scope Mgmt Plan essentially covers three important topics on your project:</a:t>
            </a:r>
          </a:p>
          <a:p>
            <a:pPr marL="0" indent="0">
              <a:spcBef>
                <a:spcPts val="1600"/>
              </a:spcBef>
            </a:pPr>
            <a:r>
              <a:rPr lang="en-GB" sz="2400" dirty="0"/>
              <a:t>	 - How will scope be planned</a:t>
            </a:r>
          </a:p>
          <a:p>
            <a:pPr marL="0" indent="0">
              <a:spcBef>
                <a:spcPts val="1600"/>
              </a:spcBef>
            </a:pPr>
            <a:r>
              <a:rPr lang="en-GB" sz="2400" dirty="0"/>
              <a:t>	 - How will scope be executed</a:t>
            </a:r>
          </a:p>
          <a:p>
            <a:pPr marL="0" indent="0"/>
            <a:r>
              <a:rPr lang="en-GB" sz="2400" dirty="0"/>
              <a:t>	 - How will scope be validated, controlled, and verified</a:t>
            </a:r>
          </a:p>
          <a:p>
            <a:pPr marL="0" indent="0">
              <a:spcBef>
                <a:spcPts val="1600"/>
              </a:spcBef>
            </a:pPr>
            <a:r>
              <a:rPr lang="en-GB" sz="2400" dirty="0"/>
              <a:t>The scope of your project is everything that you will do to deliver exactly what the customer wants, </a:t>
            </a:r>
            <a:r>
              <a:rPr lang="en-GB" sz="2400" u="sng" dirty="0">
                <a:solidFill>
                  <a:srgbClr val="FF0000"/>
                </a:solidFill>
              </a:rPr>
              <a:t>nothing more, nothing less</a:t>
            </a:r>
            <a:r>
              <a:rPr lang="en-GB" sz="2400" dirty="0"/>
              <a:t>. The scope is often split into project and product:</a:t>
            </a:r>
          </a:p>
          <a:p>
            <a:pPr marL="380990" indent="-380990">
              <a:spcBef>
                <a:spcPts val="1600"/>
              </a:spcBef>
            </a:pPr>
            <a:r>
              <a:rPr lang="en-GB" sz="2400" dirty="0"/>
              <a:t>Product scope – everything required for the customer</a:t>
            </a:r>
          </a:p>
          <a:p>
            <a:pPr marL="380990" indent="-380990">
              <a:spcBef>
                <a:spcPts val="1600"/>
              </a:spcBef>
            </a:pPr>
            <a:r>
              <a:rPr lang="en-GB" sz="2400" dirty="0"/>
              <a:t>Project Scope –everything the project team need to do to deliver the product</a:t>
            </a:r>
          </a:p>
        </p:txBody>
      </p:sp>
      <p:pic>
        <p:nvPicPr>
          <p:cNvPr id="4" name="Picture 3"/>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3202065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http://csiworkforce.com/ProjectManageme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464" y="5219708"/>
            <a:ext cx="6015036" cy="14954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a:t>Requirements</a:t>
            </a:r>
            <a:endParaRPr lang="en-US" b="1" dirty="0"/>
          </a:p>
        </p:txBody>
      </p:sp>
      <p:sp>
        <p:nvSpPr>
          <p:cNvPr id="4" name="Text Placeholder 2"/>
          <p:cNvSpPr>
            <a:spLocks noGrp="1"/>
          </p:cNvSpPr>
          <p:nvPr>
            <p:ph type="body" sz="quarter" idx="11"/>
          </p:nvPr>
        </p:nvSpPr>
        <p:spPr>
          <a:xfrm>
            <a:off x="411237" y="1199621"/>
            <a:ext cx="10972800" cy="4572000"/>
          </a:xfrm>
        </p:spPr>
        <p:txBody>
          <a:bodyPr anchor="ctr"/>
          <a:lstStyle/>
          <a:p>
            <a:pPr lvl="1">
              <a:lnSpc>
                <a:spcPct val="85000"/>
              </a:lnSpc>
              <a:spcBef>
                <a:spcPts val="1600"/>
              </a:spcBef>
              <a:defRPr/>
            </a:pPr>
            <a:r>
              <a:rPr lang="en-GB" altLang="ja-JP" sz="2133" dirty="0">
                <a:latin typeface="+mj-lt"/>
              </a:rPr>
              <a:t>Defines and documents stakeholders’ needs to meet the project objectives</a:t>
            </a:r>
          </a:p>
          <a:p>
            <a:pPr lvl="1">
              <a:lnSpc>
                <a:spcPct val="85000"/>
              </a:lnSpc>
              <a:spcBef>
                <a:spcPts val="1600"/>
              </a:spcBef>
              <a:defRPr/>
            </a:pPr>
            <a:r>
              <a:rPr lang="en-GB" altLang="ja-JP" sz="2133" dirty="0">
                <a:latin typeface="+mj-lt"/>
              </a:rPr>
              <a:t>Requirements define the characteristics and behaviour of the product or service to be provided.</a:t>
            </a:r>
          </a:p>
          <a:p>
            <a:pPr lvl="1">
              <a:lnSpc>
                <a:spcPct val="85000"/>
              </a:lnSpc>
              <a:spcBef>
                <a:spcPts val="1600"/>
              </a:spcBef>
              <a:defRPr/>
            </a:pPr>
            <a:r>
              <a:rPr lang="en-GB" altLang="ja-JP" sz="2133" dirty="0">
                <a:latin typeface="+mj-lt"/>
              </a:rPr>
              <a:t>Requirements are often broken down into Functional and Non-functional.</a:t>
            </a:r>
          </a:p>
          <a:p>
            <a:pPr lvl="1">
              <a:lnSpc>
                <a:spcPct val="85000"/>
              </a:lnSpc>
              <a:spcBef>
                <a:spcPts val="1600"/>
              </a:spcBef>
              <a:defRPr/>
            </a:pPr>
            <a:r>
              <a:rPr lang="en-GB" altLang="ja-JP" sz="2133" dirty="0">
                <a:latin typeface="+mj-lt"/>
              </a:rPr>
              <a:t>Occurs during PLC </a:t>
            </a:r>
            <a:r>
              <a:rPr lang="en-GB" altLang="ja-JP" sz="2133" b="1" dirty="0">
                <a:latin typeface="+mj-lt"/>
              </a:rPr>
              <a:t>Exploration</a:t>
            </a:r>
            <a:r>
              <a:rPr lang="en-GB" altLang="ja-JP" sz="2133" dirty="0">
                <a:latin typeface="+mj-lt"/>
              </a:rPr>
              <a:t> and </a:t>
            </a:r>
            <a:r>
              <a:rPr lang="en-GB" altLang="ja-JP" sz="2133" b="1" dirty="0">
                <a:latin typeface="+mj-lt"/>
              </a:rPr>
              <a:t>Planning</a:t>
            </a:r>
            <a:r>
              <a:rPr lang="en-GB" altLang="ja-JP" sz="2133" dirty="0">
                <a:latin typeface="+mj-lt"/>
              </a:rPr>
              <a:t> phases.</a:t>
            </a:r>
          </a:p>
          <a:p>
            <a:pPr lvl="1">
              <a:lnSpc>
                <a:spcPct val="85000"/>
              </a:lnSpc>
              <a:spcBef>
                <a:spcPts val="1600"/>
              </a:spcBef>
              <a:defRPr/>
            </a:pPr>
            <a:r>
              <a:rPr lang="en-GB" altLang="ja-JP" sz="2133" dirty="0">
                <a:latin typeface="+mj-lt"/>
              </a:rPr>
              <a:t>Techniques for gathering requirements can include interviews, focus groups, surveys, prototyping and observing users etc.</a:t>
            </a:r>
          </a:p>
          <a:p>
            <a:pPr lvl="1">
              <a:lnSpc>
                <a:spcPct val="85000"/>
              </a:lnSpc>
              <a:spcBef>
                <a:spcPts val="1600"/>
              </a:spcBef>
              <a:defRPr/>
            </a:pPr>
            <a:r>
              <a:rPr lang="en-GB" altLang="ja-JP" sz="2133" dirty="0">
                <a:latin typeface="+mj-lt"/>
              </a:rPr>
              <a:t>Cost, schedule and quality planning are built upon these requirements. Thus a change in requirements results in a potential change in these 3 vectors.</a:t>
            </a:r>
          </a:p>
          <a:p>
            <a:endParaRPr lang="en-US" sz="933" dirty="0"/>
          </a:p>
        </p:txBody>
      </p:sp>
      <p:pic>
        <p:nvPicPr>
          <p:cNvPr id="9" name="Picture 8"/>
          <p:cNvPicPr>
            <a:picLocks noChangeAspect="1"/>
          </p:cNvPicPr>
          <p:nvPr/>
        </p:nvPicPr>
        <p:blipFill>
          <a:blip r:embed="rId4"/>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295060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Requirements Exercise</a:t>
            </a:r>
            <a:endParaRPr lang="en-US" b="1" dirty="0"/>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5" name="Content Placeholder 2"/>
          <p:cNvSpPr>
            <a:spLocks noGrp="1"/>
          </p:cNvSpPr>
          <p:nvPr>
            <p:ph idx="4294967295"/>
          </p:nvPr>
        </p:nvSpPr>
        <p:spPr>
          <a:xfrm>
            <a:off x="591403" y="1576488"/>
            <a:ext cx="10972800" cy="4319345"/>
          </a:xfrm>
          <a:prstGeom prst="rect">
            <a:avLst/>
          </a:prstGeom>
        </p:spPr>
        <p:txBody>
          <a:bodyPr anchor="t">
            <a:normAutofit lnSpcReduction="10000"/>
          </a:bodyPr>
          <a:lstStyle/>
          <a:p>
            <a:pPr marL="681550" lvl="1" indent="-380990"/>
            <a:r>
              <a:rPr lang="en-GB" sz="3200" u="sng" dirty="0">
                <a:solidFill>
                  <a:srgbClr val="FF0000"/>
                </a:solidFill>
                <a:latin typeface="+mj-lt"/>
              </a:rPr>
              <a:t>You</a:t>
            </a:r>
            <a:r>
              <a:rPr lang="en-GB" sz="2133" dirty="0">
                <a:latin typeface="+mj-lt"/>
              </a:rPr>
              <a:t> are a Project Manager who has been given the below opportunity statement by the head of HR – what are the key requirements?</a:t>
            </a:r>
          </a:p>
          <a:p>
            <a:pPr marL="681550" lvl="1" indent="-380990"/>
            <a:endParaRPr lang="en-GB" dirty="0">
              <a:solidFill>
                <a:schemeClr val="tx1"/>
              </a:solidFill>
              <a:latin typeface="+mj-lt"/>
            </a:endParaRPr>
          </a:p>
          <a:p>
            <a:pPr marL="681550" lvl="1" indent="-380990">
              <a:lnSpc>
                <a:spcPct val="150000"/>
              </a:lnSpc>
            </a:pPr>
            <a:r>
              <a:rPr lang="en-GB" b="1" dirty="0">
                <a:solidFill>
                  <a:srgbClr val="FF0000"/>
                </a:solidFill>
                <a:latin typeface="+mj-lt"/>
              </a:rPr>
              <a:t>“Assess the opportunity to eliminate the need for hardcopy paystub printing and postage costs across all of our companies, where legally permissible,  through the deployment of a best in class , cost effective cloud based solution that can support Single Sign On.  ”</a:t>
            </a:r>
          </a:p>
          <a:p>
            <a:pPr marL="681550" lvl="1" indent="-380990"/>
            <a:endParaRPr lang="en-GB" dirty="0">
              <a:solidFill>
                <a:schemeClr val="tx1"/>
              </a:solidFill>
              <a:latin typeface="+mj-lt"/>
            </a:endParaRPr>
          </a:p>
          <a:p>
            <a:pPr marL="681550" lvl="1" indent="-380990"/>
            <a:r>
              <a:rPr lang="en-GB" sz="2133" dirty="0">
                <a:latin typeface="+mj-lt"/>
              </a:rPr>
              <a:t>Take some time to discuss both the process that you would go through to gather requirements and what they might look like</a:t>
            </a:r>
            <a:endParaRPr lang="en-GB" dirty="0">
              <a:solidFill>
                <a:schemeClr val="tx1"/>
              </a:solidFill>
              <a:latin typeface="+mj-lt"/>
            </a:endParaRPr>
          </a:p>
          <a:p>
            <a:pPr marL="681550" lvl="1" indent="-380990"/>
            <a:endParaRPr lang="en-GB" sz="2133" dirty="0">
              <a:latin typeface="+mj-lt"/>
            </a:endParaRPr>
          </a:p>
        </p:txBody>
      </p:sp>
    </p:spTree>
    <p:extLst>
      <p:ext uri="{BB962C8B-B14F-4D97-AF65-F5344CB8AC3E}">
        <p14:creationId xmlns:p14="http://schemas.microsoft.com/office/powerpoint/2010/main" val="630016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07485" y="1601789"/>
            <a:ext cx="10970683" cy="4570411"/>
          </a:xfrm>
          <a:prstGeom prst="rect">
            <a:avLst/>
          </a:prstGeom>
        </p:spPr>
        <p:txBody>
          <a:bodyPr/>
          <a:lstStyle/>
          <a:p>
            <a:r>
              <a:rPr lang="en-GB" dirty="0"/>
              <a:t>PMI PMBOK defines a WBS as …</a:t>
            </a:r>
          </a:p>
          <a:p>
            <a:pPr algn="ctr"/>
            <a:r>
              <a:rPr lang="en-GB" sz="2667" dirty="0"/>
              <a:t> “a deliverable-oriented hierarchical decomposition of the work to be executed by the project team, to accomplish the project objectives and create the required deliverables. The WBS defines the total scope of the project.”</a:t>
            </a:r>
          </a:p>
          <a:p>
            <a:endParaRPr lang="en-GB" dirty="0"/>
          </a:p>
          <a:p>
            <a:pPr marL="457189" indent="-457189"/>
            <a:r>
              <a:rPr lang="en-GB" sz="2667" dirty="0"/>
              <a:t>Organizes and defines </a:t>
            </a:r>
          </a:p>
          <a:p>
            <a:pPr marL="457189" indent="-457189"/>
            <a:r>
              <a:rPr lang="en-GB" sz="2667" dirty="0"/>
              <a:t>Decomposition</a:t>
            </a:r>
          </a:p>
          <a:p>
            <a:pPr marL="457189" indent="-457189"/>
            <a:r>
              <a:rPr lang="en-GB" sz="2667" dirty="0"/>
              <a:t>Products, goals, deliverables and/or phases</a:t>
            </a:r>
          </a:p>
        </p:txBody>
      </p:sp>
      <p:sp>
        <p:nvSpPr>
          <p:cNvPr id="3" name="Slide Number Placeholder 2"/>
          <p:cNvSpPr>
            <a:spLocks noGrp="1"/>
          </p:cNvSpPr>
          <p:nvPr>
            <p:ph type="sldNum" sz="quarter" idx="12"/>
          </p:nvPr>
        </p:nvSpPr>
        <p:spPr/>
        <p:txBody>
          <a:bodyPr/>
          <a:lstStyle/>
          <a:p>
            <a:fld id="{F10CCBB2-23CF-43DD-999B-A7E7F6652AA9}" type="slidenum">
              <a:rPr lang="en-US" smtClean="0"/>
              <a:pPr/>
              <a:t>43</a:t>
            </a:fld>
            <a:endParaRPr lang="en-US" dirty="0"/>
          </a:p>
        </p:txBody>
      </p:sp>
      <p:sp>
        <p:nvSpPr>
          <p:cNvPr id="4" name="Title 3"/>
          <p:cNvSpPr>
            <a:spLocks noGrp="1"/>
          </p:cNvSpPr>
          <p:nvPr>
            <p:ph type="title"/>
          </p:nvPr>
        </p:nvSpPr>
        <p:spPr/>
        <p:txBody>
          <a:bodyPr/>
          <a:lstStyle/>
          <a:p>
            <a:r>
              <a:rPr lang="en-GB" b="1" dirty="0"/>
              <a:t>Work Breakdown Structure (WBS)</a:t>
            </a:r>
          </a:p>
        </p:txBody>
      </p:sp>
      <p:pic>
        <p:nvPicPr>
          <p:cNvPr id="6" name="Picture 2" descr="work breakdown struct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50" b="2300"/>
          <a:stretch/>
        </p:blipFill>
        <p:spPr bwMode="auto">
          <a:xfrm>
            <a:off x="7754999" y="3591820"/>
            <a:ext cx="4144344" cy="25803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2726197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07485" y="1672936"/>
            <a:ext cx="10970683" cy="4499264"/>
          </a:xfrm>
          <a:prstGeom prst="rect">
            <a:avLst/>
          </a:prstGeom>
        </p:spPr>
        <p:txBody>
          <a:bodyPr/>
          <a:lstStyle/>
          <a:p>
            <a:pPr marL="457189" indent="-457189"/>
            <a:r>
              <a:rPr lang="en-GB" dirty="0"/>
              <a:t>Take the requirements you gathered from the last exercise and build an example WBS. </a:t>
            </a:r>
          </a:p>
          <a:p>
            <a:endParaRPr lang="en-GB" dirty="0"/>
          </a:p>
          <a:p>
            <a:pPr marL="457189" indent="-457189"/>
            <a:r>
              <a:rPr lang="en-GB" dirty="0"/>
              <a:t>What does the Work-Break-Down (WBS) structure look like?</a:t>
            </a:r>
          </a:p>
          <a:p>
            <a:pPr marL="457189" indent="-457189"/>
            <a:endParaRPr lang="en-GB" dirty="0"/>
          </a:p>
          <a:p>
            <a:pPr marL="457189" indent="-457189"/>
            <a:r>
              <a:rPr lang="en-GB" dirty="0"/>
              <a:t>Take a few mins, draw a WBS, you can chose how it is structured – take it to 2 levels</a:t>
            </a:r>
          </a:p>
          <a:p>
            <a:endParaRPr lang="en-GB" dirty="0"/>
          </a:p>
        </p:txBody>
      </p:sp>
      <p:sp>
        <p:nvSpPr>
          <p:cNvPr id="3" name="Slide Number Placeholder 2"/>
          <p:cNvSpPr>
            <a:spLocks noGrp="1"/>
          </p:cNvSpPr>
          <p:nvPr>
            <p:ph type="sldNum" sz="quarter" idx="12"/>
          </p:nvPr>
        </p:nvSpPr>
        <p:spPr/>
        <p:txBody>
          <a:bodyPr/>
          <a:lstStyle/>
          <a:p>
            <a:fld id="{F10CCBB2-23CF-43DD-999B-A7E7F6652AA9}" type="slidenum">
              <a:rPr lang="en-US" smtClean="0"/>
              <a:pPr/>
              <a:t>44</a:t>
            </a:fld>
            <a:endParaRPr lang="en-US" dirty="0"/>
          </a:p>
        </p:txBody>
      </p:sp>
      <p:sp>
        <p:nvSpPr>
          <p:cNvPr id="4" name="Title 3"/>
          <p:cNvSpPr>
            <a:spLocks noGrp="1"/>
          </p:cNvSpPr>
          <p:nvPr>
            <p:ph type="title"/>
          </p:nvPr>
        </p:nvSpPr>
        <p:spPr/>
        <p:txBody>
          <a:bodyPr/>
          <a:lstStyle/>
          <a:p>
            <a:r>
              <a:rPr lang="en-GB" b="1" dirty="0"/>
              <a:t>Example WBS</a:t>
            </a:r>
          </a:p>
        </p:txBody>
      </p:sp>
      <p:pic>
        <p:nvPicPr>
          <p:cNvPr id="6" name="Picture 5"/>
          <p:cNvPicPr>
            <a:picLocks noChangeAspect="1"/>
          </p:cNvPicPr>
          <p:nvPr/>
        </p:nvPicPr>
        <p:blipFill>
          <a:blip r:embed="rId4"/>
          <a:stretch>
            <a:fillRect/>
          </a:stretch>
        </p:blipFill>
        <p:spPr>
          <a:xfrm>
            <a:off x="10154992" y="158288"/>
            <a:ext cx="1852944" cy="84973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985797963"/>
              </p:ext>
            </p:extLst>
          </p:nvPr>
        </p:nvGraphicFramePr>
        <p:xfrm>
          <a:off x="160338" y="5748338"/>
          <a:ext cx="914400" cy="768350"/>
        </p:xfrm>
        <a:graphic>
          <a:graphicData uri="http://schemas.openxmlformats.org/presentationml/2006/ole">
            <mc:AlternateContent xmlns:mc="http://schemas.openxmlformats.org/markup-compatibility/2006">
              <mc:Choice xmlns:v="urn:schemas-microsoft-com:vml" Requires="v">
                <p:oleObj spid="_x0000_s2097" name="Visio" showAsIcon="1" r:id="rId5" imgW="914400" imgH="771480" progId="Visio.Drawing.11">
                  <p:embed/>
                </p:oleObj>
              </mc:Choice>
              <mc:Fallback>
                <p:oleObj name="Visio" showAsIcon="1" r:id="rId5" imgW="914400" imgH="771480" progId="Visio.Drawing.11">
                  <p:embed/>
                  <p:pic>
                    <p:nvPicPr>
                      <p:cNvPr id="5" name="Object 4"/>
                      <p:cNvPicPr/>
                      <p:nvPr/>
                    </p:nvPicPr>
                    <p:blipFill>
                      <a:blip r:embed="rId6"/>
                      <a:stretch>
                        <a:fillRect/>
                      </a:stretch>
                    </p:blipFill>
                    <p:spPr>
                      <a:xfrm>
                        <a:off x="160338" y="5748338"/>
                        <a:ext cx="914400" cy="768350"/>
                      </a:xfrm>
                      <a:prstGeom prst="rect">
                        <a:avLst/>
                      </a:prstGeom>
                    </p:spPr>
                  </p:pic>
                </p:oleObj>
              </mc:Fallback>
            </mc:AlternateContent>
          </a:graphicData>
        </a:graphic>
      </p:graphicFrame>
      <p:sp>
        <p:nvSpPr>
          <p:cNvPr id="7" name="TextBox 6"/>
          <p:cNvSpPr txBox="1">
            <a:spLocks noChangeArrowheads="1"/>
          </p:cNvSpPr>
          <p:nvPr/>
        </p:nvSpPr>
        <p:spPr bwMode="auto">
          <a:xfrm>
            <a:off x="235161" y="5341987"/>
            <a:ext cx="1223819" cy="318100"/>
          </a:xfrm>
          <a:prstGeom prst="rect">
            <a:avLst/>
          </a:prstGeom>
          <a:noFill/>
          <a:ln w="9525">
            <a:noFill/>
            <a:miter lim="800000"/>
            <a:headEnd/>
            <a:tailEnd/>
          </a:ln>
        </p:spPr>
        <p:txBody>
          <a:bodyPr wrap="square">
            <a:spAutoFit/>
          </a:bodyPr>
          <a:lstStyle/>
          <a:p>
            <a:r>
              <a:rPr lang="en-US" sz="1467" dirty="0"/>
              <a:t>Template</a:t>
            </a:r>
            <a:endParaRPr lang="en-US" sz="2133" dirty="0"/>
          </a:p>
        </p:txBody>
      </p:sp>
    </p:spTree>
    <p:extLst>
      <p:ext uri="{BB962C8B-B14F-4D97-AF65-F5344CB8AC3E}">
        <p14:creationId xmlns:p14="http://schemas.microsoft.com/office/powerpoint/2010/main" val="2774784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Control Scope</a:t>
            </a:r>
            <a:endParaRPr lang="en-US" b="1" dirty="0"/>
          </a:p>
        </p:txBody>
      </p:sp>
      <p:sp>
        <p:nvSpPr>
          <p:cNvPr id="4" name="Text Placeholder 2"/>
          <p:cNvSpPr>
            <a:spLocks noGrp="1"/>
          </p:cNvSpPr>
          <p:nvPr>
            <p:ph type="body" sz="quarter" idx="11"/>
          </p:nvPr>
        </p:nvSpPr>
        <p:spPr>
          <a:xfrm>
            <a:off x="411237" y="1199621"/>
            <a:ext cx="10972800" cy="4572000"/>
          </a:xfrm>
        </p:spPr>
        <p:txBody>
          <a:bodyPr anchor="ctr"/>
          <a:lstStyle/>
          <a:p>
            <a:pPr lvl="1">
              <a:lnSpc>
                <a:spcPct val="85000"/>
              </a:lnSpc>
              <a:spcBef>
                <a:spcPts val="1600"/>
              </a:spcBef>
              <a:defRPr/>
            </a:pPr>
            <a:r>
              <a:rPr lang="en-GB" altLang="ja-JP" sz="2133" dirty="0">
                <a:latin typeface="+mj-lt"/>
              </a:rPr>
              <a:t>Now that you have your WBS and a general understanding of the totality of your project – your responsibility as a project manager turns to ensuring you can control your scope:</a:t>
            </a:r>
          </a:p>
          <a:p>
            <a:pPr lvl="1">
              <a:lnSpc>
                <a:spcPct val="85000"/>
              </a:lnSpc>
              <a:spcBef>
                <a:spcPts val="1600"/>
              </a:spcBef>
              <a:defRPr/>
            </a:pPr>
            <a:endParaRPr lang="en-GB" sz="2133" dirty="0">
              <a:latin typeface="+mj-lt"/>
            </a:endParaRPr>
          </a:p>
          <a:p>
            <a:pPr lvl="1">
              <a:lnSpc>
                <a:spcPct val="85000"/>
              </a:lnSpc>
              <a:spcBef>
                <a:spcPts val="1600"/>
              </a:spcBef>
              <a:defRPr/>
            </a:pPr>
            <a:r>
              <a:rPr lang="en-GB" sz="2133" dirty="0">
                <a:latin typeface="+mj-lt"/>
              </a:rPr>
              <a:t>What is involved in controlling your scope?</a:t>
            </a:r>
          </a:p>
          <a:p>
            <a:pPr marL="838179" lvl="1" indent="-228594">
              <a:lnSpc>
                <a:spcPct val="85000"/>
              </a:lnSpc>
              <a:spcBef>
                <a:spcPts val="1600"/>
              </a:spcBef>
              <a:buFont typeface="Arial" panose="020B0604020202020204" pitchFamily="34" charset="0"/>
              <a:buChar char="•"/>
              <a:defRPr/>
            </a:pPr>
            <a:r>
              <a:rPr lang="en-GB" sz="2133" dirty="0">
                <a:latin typeface="+mj-lt"/>
              </a:rPr>
              <a:t>Measuring progress as agreed with the customer</a:t>
            </a:r>
          </a:p>
          <a:p>
            <a:pPr marL="838179" lvl="1" indent="-228594">
              <a:lnSpc>
                <a:spcPct val="85000"/>
              </a:lnSpc>
              <a:spcBef>
                <a:spcPts val="1600"/>
              </a:spcBef>
              <a:buFont typeface="Arial" panose="020B0604020202020204" pitchFamily="34" charset="0"/>
              <a:buChar char="•"/>
              <a:defRPr/>
            </a:pPr>
            <a:r>
              <a:rPr lang="en-GB" sz="2133" dirty="0">
                <a:latin typeface="+mj-lt"/>
              </a:rPr>
              <a:t>Assess, monitor and control any changes to originally agreed requirements</a:t>
            </a:r>
          </a:p>
          <a:p>
            <a:pPr marL="838179" lvl="1" indent="-228594">
              <a:lnSpc>
                <a:spcPct val="85000"/>
              </a:lnSpc>
              <a:spcBef>
                <a:spcPts val="1600"/>
              </a:spcBef>
              <a:buFont typeface="Arial" panose="020B0604020202020204" pitchFamily="34" charset="0"/>
              <a:buChar char="•"/>
              <a:defRPr/>
            </a:pPr>
            <a:r>
              <a:rPr lang="en-GB" sz="2133" dirty="0">
                <a:latin typeface="+mj-lt"/>
              </a:rPr>
              <a:t>Assess, monitor and control any known/unknown risks or quality incidents</a:t>
            </a:r>
          </a:p>
          <a:p>
            <a:pPr marL="838179" lvl="1" indent="-228594">
              <a:lnSpc>
                <a:spcPct val="85000"/>
              </a:lnSpc>
              <a:spcBef>
                <a:spcPts val="1600"/>
              </a:spcBef>
              <a:buFont typeface="Arial" panose="020B0604020202020204" pitchFamily="34" charset="0"/>
              <a:buChar char="•"/>
              <a:defRPr/>
            </a:pPr>
            <a:endParaRPr lang="en-GB" sz="2133" dirty="0">
              <a:latin typeface="+mj-lt"/>
            </a:endParaRPr>
          </a:p>
          <a:p>
            <a:pPr marL="838179" lvl="1" indent="-228594">
              <a:lnSpc>
                <a:spcPct val="85000"/>
              </a:lnSpc>
              <a:spcBef>
                <a:spcPts val="1600"/>
              </a:spcBef>
              <a:buFont typeface="Arial" panose="020B0604020202020204" pitchFamily="34" charset="0"/>
              <a:buChar char="•"/>
              <a:defRPr/>
            </a:pPr>
            <a:r>
              <a:rPr lang="en-GB" sz="2133" dirty="0">
                <a:latin typeface="+mj-lt"/>
              </a:rPr>
              <a:t>How?  Start and maintain a RAID log</a:t>
            </a:r>
            <a:endParaRPr lang="en-US" sz="933" dirty="0"/>
          </a:p>
        </p:txBody>
      </p:sp>
      <p:pic>
        <p:nvPicPr>
          <p:cNvPr id="9" name="Picture 8"/>
          <p:cNvPicPr>
            <a:picLocks noChangeAspect="1"/>
          </p:cNvPicPr>
          <p:nvPr/>
        </p:nvPicPr>
        <p:blipFill>
          <a:blip r:embed="rId4"/>
          <a:stretch>
            <a:fillRect/>
          </a:stretch>
        </p:blipFill>
        <p:spPr>
          <a:xfrm>
            <a:off x="10154992" y="158288"/>
            <a:ext cx="1852944" cy="849731"/>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458510597"/>
              </p:ext>
            </p:extLst>
          </p:nvPr>
        </p:nvGraphicFramePr>
        <p:xfrm>
          <a:off x="8670925" y="5516563"/>
          <a:ext cx="1484313" cy="1028700"/>
        </p:xfrm>
        <a:graphic>
          <a:graphicData uri="http://schemas.openxmlformats.org/presentationml/2006/ole">
            <mc:AlternateContent xmlns:mc="http://schemas.openxmlformats.org/markup-compatibility/2006">
              <mc:Choice xmlns:v="urn:schemas-microsoft-com:vml" Requires="v">
                <p:oleObj spid="_x0000_s3124" name="Worksheet" showAsIcon="1" r:id="rId5" imgW="914400" imgH="771480" progId="Excel.Sheet.12">
                  <p:embed/>
                </p:oleObj>
              </mc:Choice>
              <mc:Fallback>
                <p:oleObj name="Worksheet" showAsIcon="1" r:id="rId5" imgW="914400" imgH="771480" progId="Excel.Sheet.12">
                  <p:embed/>
                  <p:pic>
                    <p:nvPicPr>
                      <p:cNvPr id="3" name="Object 2"/>
                      <p:cNvPicPr/>
                      <p:nvPr/>
                    </p:nvPicPr>
                    <p:blipFill>
                      <a:blip r:embed="rId6"/>
                      <a:stretch>
                        <a:fillRect/>
                      </a:stretch>
                    </p:blipFill>
                    <p:spPr>
                      <a:xfrm>
                        <a:off x="8670925" y="5516563"/>
                        <a:ext cx="1484313" cy="1028700"/>
                      </a:xfrm>
                      <a:prstGeom prst="rect">
                        <a:avLst/>
                      </a:prstGeom>
                    </p:spPr>
                  </p:pic>
                </p:oleObj>
              </mc:Fallback>
            </mc:AlternateContent>
          </a:graphicData>
        </a:graphic>
      </p:graphicFrame>
    </p:spTree>
    <p:extLst>
      <p:ext uri="{BB962C8B-B14F-4D97-AF65-F5344CB8AC3E}">
        <p14:creationId xmlns:p14="http://schemas.microsoft.com/office/powerpoint/2010/main" val="279160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Question</a:t>
            </a:r>
          </a:p>
        </p:txBody>
      </p:sp>
      <p:sp>
        <p:nvSpPr>
          <p:cNvPr id="13" name="Content Placeholder 2"/>
          <p:cNvSpPr>
            <a:spLocks noGrp="1"/>
          </p:cNvSpPr>
          <p:nvPr>
            <p:ph idx="4294967295"/>
          </p:nvPr>
        </p:nvSpPr>
        <p:spPr>
          <a:xfrm>
            <a:off x="468190" y="1344874"/>
            <a:ext cx="10970684" cy="4913193"/>
          </a:xfrm>
          <a:prstGeom prst="rect">
            <a:avLst/>
          </a:prstGeom>
        </p:spPr>
        <p:txBody>
          <a:bodyPr>
            <a:normAutofit lnSpcReduction="10000"/>
          </a:bodyPr>
          <a:lstStyle/>
          <a:p>
            <a:pPr>
              <a:spcBef>
                <a:spcPts val="1600"/>
              </a:spcBef>
            </a:pPr>
            <a:r>
              <a:rPr lang="en-GB" dirty="0">
                <a:solidFill>
                  <a:schemeClr val="tx1"/>
                </a:solidFill>
              </a:rPr>
              <a:t>A Project is 95% complete.  All but one of the scheduled quality inspections have been completed and all have met the desired level of quality.</a:t>
            </a:r>
          </a:p>
          <a:p>
            <a:pPr>
              <a:spcBef>
                <a:spcPts val="1600"/>
              </a:spcBef>
            </a:pPr>
            <a:r>
              <a:rPr lang="en-GB" dirty="0">
                <a:solidFill>
                  <a:schemeClr val="tx1"/>
                </a:solidFill>
              </a:rPr>
              <a:t>All items in the project RAID log have been closed.  This has been a huge effort by the team as the project has had a significant number of challenges along the way , predominantly caused by frequent scope change requests by the customer.</a:t>
            </a:r>
          </a:p>
          <a:p>
            <a:pPr>
              <a:spcBef>
                <a:spcPts val="1600"/>
              </a:spcBef>
            </a:pPr>
            <a:r>
              <a:rPr lang="en-GB" dirty="0">
                <a:solidFill>
                  <a:schemeClr val="tx1"/>
                </a:solidFill>
              </a:rPr>
              <a:t>The sponsor has scheduled the final product acceptance call.  Almost immediately the customer calls you to request a major scope change.</a:t>
            </a:r>
          </a:p>
          <a:p>
            <a:pPr>
              <a:spcBef>
                <a:spcPts val="1600"/>
              </a:spcBef>
            </a:pPr>
            <a:endParaRPr lang="en-GB" dirty="0">
              <a:solidFill>
                <a:schemeClr val="tx1"/>
              </a:solidFill>
            </a:endParaRPr>
          </a:p>
          <a:p>
            <a:pPr>
              <a:spcBef>
                <a:spcPts val="1600"/>
              </a:spcBef>
            </a:pPr>
            <a:r>
              <a:rPr lang="en-GB" dirty="0">
                <a:solidFill>
                  <a:schemeClr val="tx1"/>
                </a:solidFill>
              </a:rPr>
              <a:t>What should the PM do?</a:t>
            </a:r>
          </a:p>
        </p:txBody>
      </p:sp>
      <p:pic>
        <p:nvPicPr>
          <p:cNvPr id="6" name="Picture 5"/>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138872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Question</a:t>
            </a:r>
          </a:p>
        </p:txBody>
      </p:sp>
      <p:sp>
        <p:nvSpPr>
          <p:cNvPr id="13" name="Content Placeholder 2"/>
          <p:cNvSpPr>
            <a:spLocks noGrp="1"/>
          </p:cNvSpPr>
          <p:nvPr>
            <p:ph idx="4294967295"/>
          </p:nvPr>
        </p:nvSpPr>
        <p:spPr>
          <a:xfrm>
            <a:off x="468190" y="1344874"/>
            <a:ext cx="10970684" cy="4913193"/>
          </a:xfrm>
          <a:prstGeom prst="rect">
            <a:avLst/>
          </a:prstGeom>
        </p:spPr>
        <p:txBody>
          <a:bodyPr/>
          <a:lstStyle/>
          <a:p>
            <a:pPr marL="380990" indent="-380990">
              <a:spcBef>
                <a:spcPts val="1600"/>
              </a:spcBef>
            </a:pPr>
            <a:r>
              <a:rPr lang="en-GB" sz="3733" dirty="0"/>
              <a:t>Which of the following is most correct in regard to controlling scope:</a:t>
            </a:r>
          </a:p>
          <a:p>
            <a:pPr marL="910144" lvl="1" indent="-609585">
              <a:buFont typeface="+mj-lt"/>
              <a:buAutoNum type="arabicPeriod"/>
            </a:pPr>
            <a:r>
              <a:rPr lang="en-GB" sz="2667" dirty="0"/>
              <a:t>Effective scope definition can lead to a more complete project scope statement</a:t>
            </a:r>
          </a:p>
          <a:p>
            <a:pPr marL="910144" lvl="1" indent="-609585">
              <a:buFont typeface="+mj-lt"/>
              <a:buAutoNum type="arabicPeriod"/>
            </a:pPr>
            <a:r>
              <a:rPr lang="en-GB" sz="2667" dirty="0"/>
              <a:t>The control scope process must be done before scope planning</a:t>
            </a:r>
          </a:p>
          <a:p>
            <a:pPr marL="910144" lvl="1" indent="-609585">
              <a:buFont typeface="+mj-lt"/>
              <a:buAutoNum type="arabicPeriod"/>
            </a:pPr>
            <a:r>
              <a:rPr lang="en-GB" sz="2667" dirty="0"/>
              <a:t>The control scope process must be integrated with all other project processes </a:t>
            </a:r>
          </a:p>
          <a:p>
            <a:pPr marL="910144" lvl="1" indent="-609585">
              <a:buFont typeface="+mj-lt"/>
              <a:buAutoNum type="arabicPeriod"/>
            </a:pPr>
            <a:r>
              <a:rPr lang="en-GB" sz="2667" dirty="0"/>
              <a:t>Controlling the schedule is the most effective way of controlling scope</a:t>
            </a:r>
          </a:p>
        </p:txBody>
      </p:sp>
      <p:pic>
        <p:nvPicPr>
          <p:cNvPr id="6" name="Picture 5"/>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3608519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 Management Plan</a:t>
            </a:r>
          </a:p>
        </p:txBody>
      </p:sp>
      <p:sp>
        <p:nvSpPr>
          <p:cNvPr id="3" name="Content Placeholder 2"/>
          <p:cNvSpPr>
            <a:spLocks noGrp="1"/>
          </p:cNvSpPr>
          <p:nvPr>
            <p:ph idx="1"/>
          </p:nvPr>
        </p:nvSpPr>
        <p:spPr>
          <a:xfrm>
            <a:off x="609600" y="1285335"/>
            <a:ext cx="10972800" cy="5229196"/>
          </a:xfrm>
        </p:spPr>
        <p:txBody>
          <a:bodyPr anchor="t"/>
          <a:lstStyle/>
          <a:p>
            <a:pPr marL="380990" indent="-380990">
              <a:spcBef>
                <a:spcPts val="1600"/>
              </a:spcBef>
            </a:pPr>
            <a:r>
              <a:rPr lang="en-GB" sz="2400" dirty="0"/>
              <a:t>Time Management plan requires Project Managers to think about the below in detail before any scheduling occurs:</a:t>
            </a:r>
          </a:p>
          <a:p>
            <a:pPr marL="0" indent="0">
              <a:spcBef>
                <a:spcPts val="1600"/>
              </a:spcBef>
            </a:pPr>
            <a:r>
              <a:rPr lang="en-GB" sz="2400" dirty="0"/>
              <a:t>	- What methodology/ software will be used</a:t>
            </a:r>
          </a:p>
          <a:p>
            <a:pPr marL="0" indent="0">
              <a:spcBef>
                <a:spcPts val="1600"/>
              </a:spcBef>
            </a:pPr>
            <a:r>
              <a:rPr lang="en-GB" sz="2400" dirty="0"/>
              <a:t>	- Rules for estimations</a:t>
            </a:r>
          </a:p>
          <a:p>
            <a:pPr marL="0" indent="0">
              <a:spcBef>
                <a:spcPts val="1600"/>
              </a:spcBef>
            </a:pPr>
            <a:r>
              <a:rPr lang="en-GB" sz="2400" dirty="0"/>
              <a:t>	- How will the schedule be measured / controlled?</a:t>
            </a:r>
          </a:p>
          <a:p>
            <a:pPr marL="0" indent="0">
              <a:spcBef>
                <a:spcPts val="1600"/>
              </a:spcBef>
            </a:pPr>
            <a:r>
              <a:rPr lang="en-GB" sz="2400" dirty="0"/>
              <a:t>	- How will variances / changes be managed</a:t>
            </a:r>
          </a:p>
          <a:p>
            <a:pPr marL="0" indent="0">
              <a:spcBef>
                <a:spcPts val="1600"/>
              </a:spcBef>
            </a:pPr>
            <a:r>
              <a:rPr lang="en-GB" sz="2400" dirty="0"/>
              <a:t>	- How will I report progress throughout the schedule?</a:t>
            </a:r>
          </a:p>
          <a:p>
            <a:pPr marL="380990" indent="-380990">
              <a:spcBef>
                <a:spcPts val="1600"/>
              </a:spcBef>
            </a:pPr>
            <a:r>
              <a:rPr lang="en-GB" sz="2400" dirty="0"/>
              <a:t>Key output of Time Management Plan</a:t>
            </a:r>
          </a:p>
          <a:p>
            <a:pPr marL="0" indent="0">
              <a:spcBef>
                <a:spcPts val="1600"/>
              </a:spcBef>
            </a:pPr>
            <a:r>
              <a:rPr lang="en-GB" sz="2400" dirty="0"/>
              <a:t>The creation of a</a:t>
            </a:r>
            <a:r>
              <a:rPr lang="en-GB" sz="2400" dirty="0">
                <a:solidFill>
                  <a:srgbClr val="FF0000"/>
                </a:solidFill>
              </a:rPr>
              <a:t> </a:t>
            </a:r>
            <a:r>
              <a:rPr lang="en-GB" sz="2400" b="1" dirty="0">
                <a:solidFill>
                  <a:srgbClr val="FF0000"/>
                </a:solidFill>
              </a:rPr>
              <a:t>realistic</a:t>
            </a:r>
            <a:r>
              <a:rPr lang="en-GB" sz="2400" dirty="0">
                <a:solidFill>
                  <a:srgbClr val="FF0000"/>
                </a:solidFill>
              </a:rPr>
              <a:t> </a:t>
            </a:r>
            <a:r>
              <a:rPr lang="en-GB" sz="2400" dirty="0"/>
              <a:t>and </a:t>
            </a:r>
            <a:r>
              <a:rPr lang="en-GB" sz="2400" b="1" dirty="0">
                <a:solidFill>
                  <a:srgbClr val="FF0000"/>
                </a:solidFill>
              </a:rPr>
              <a:t>approved</a:t>
            </a:r>
            <a:r>
              <a:rPr lang="en-GB" sz="2400" dirty="0"/>
              <a:t> project </a:t>
            </a:r>
            <a:r>
              <a:rPr lang="en-GB" sz="2400" b="1" dirty="0">
                <a:solidFill>
                  <a:srgbClr val="FF0000"/>
                </a:solidFill>
              </a:rPr>
              <a:t>schedule</a:t>
            </a:r>
            <a:r>
              <a:rPr lang="en-GB" sz="2400" dirty="0">
                <a:solidFill>
                  <a:srgbClr val="FF0000"/>
                </a:solidFill>
              </a:rPr>
              <a:t>.</a:t>
            </a:r>
          </a:p>
          <a:p>
            <a:pPr marL="0" indent="0">
              <a:spcBef>
                <a:spcPts val="1600"/>
              </a:spcBef>
            </a:pPr>
            <a:endParaRPr lang="en-GB" sz="2400" dirty="0"/>
          </a:p>
          <a:p>
            <a:pPr marL="0" indent="0">
              <a:spcBef>
                <a:spcPts val="1600"/>
              </a:spcBef>
            </a:pPr>
            <a:endParaRPr lang="en-GB" sz="2400" dirty="0"/>
          </a:p>
        </p:txBody>
      </p:sp>
      <p:pic>
        <p:nvPicPr>
          <p:cNvPr id="4" name="Picture 3"/>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5143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95323" y="1107464"/>
            <a:ext cx="10970683" cy="4570411"/>
          </a:xfrm>
          <a:prstGeom prst="rect">
            <a:avLst/>
          </a:prstGeom>
        </p:spPr>
        <p:txBody>
          <a:bodyPr>
            <a:normAutofit fontScale="92500" lnSpcReduction="20000"/>
          </a:bodyPr>
          <a:lstStyle/>
          <a:p>
            <a:pPr marL="457189" indent="-457189"/>
            <a:endParaRPr lang="en-GB" sz="2133" dirty="0"/>
          </a:p>
          <a:p>
            <a:pPr marL="457189" indent="-457189"/>
            <a:endParaRPr lang="en-GB" sz="2133" dirty="0"/>
          </a:p>
          <a:p>
            <a:pPr marL="457189" indent="-457189"/>
            <a:r>
              <a:rPr lang="en-GB" dirty="0"/>
              <a:t>Key explore &amp; planning stage deliverable</a:t>
            </a:r>
          </a:p>
          <a:p>
            <a:pPr marL="457189" indent="-457189"/>
            <a:r>
              <a:rPr lang="en-GB" dirty="0"/>
              <a:t>For any project need to define:</a:t>
            </a:r>
          </a:p>
          <a:p>
            <a:pPr marL="757748" lvl="1" indent="-457189"/>
            <a:r>
              <a:rPr lang="en-GB" b="1" dirty="0">
                <a:solidFill>
                  <a:srgbClr val="FF0000"/>
                </a:solidFill>
              </a:rPr>
              <a:t>What</a:t>
            </a:r>
            <a:r>
              <a:rPr lang="en-GB" dirty="0"/>
              <a:t> the project will deliver</a:t>
            </a:r>
          </a:p>
          <a:p>
            <a:pPr marL="757748" lvl="1" indent="-457189"/>
            <a:r>
              <a:rPr lang="en-GB" dirty="0"/>
              <a:t>Which</a:t>
            </a:r>
            <a:r>
              <a:rPr lang="en-GB" dirty="0">
                <a:solidFill>
                  <a:srgbClr val="FF0000"/>
                </a:solidFill>
              </a:rPr>
              <a:t> </a:t>
            </a:r>
            <a:r>
              <a:rPr lang="en-GB" b="1" dirty="0">
                <a:solidFill>
                  <a:srgbClr val="FF0000"/>
                </a:solidFill>
              </a:rPr>
              <a:t>resources</a:t>
            </a:r>
            <a:r>
              <a:rPr lang="en-GB" dirty="0">
                <a:solidFill>
                  <a:srgbClr val="FF0000"/>
                </a:solidFill>
              </a:rPr>
              <a:t> </a:t>
            </a:r>
            <a:r>
              <a:rPr lang="en-GB" dirty="0"/>
              <a:t>will do what</a:t>
            </a:r>
          </a:p>
          <a:p>
            <a:pPr marL="757748" lvl="1" indent="-457189"/>
            <a:r>
              <a:rPr lang="en-GB" b="1" dirty="0">
                <a:solidFill>
                  <a:srgbClr val="FF0000"/>
                </a:solidFill>
              </a:rPr>
              <a:t>When</a:t>
            </a:r>
            <a:r>
              <a:rPr lang="en-GB" dirty="0"/>
              <a:t> deliverables will be completed</a:t>
            </a:r>
          </a:p>
          <a:p>
            <a:pPr marL="457189" indent="-457189"/>
            <a:r>
              <a:rPr lang="en-GB" dirty="0"/>
              <a:t>Many approaches &amp; techniques e.g.</a:t>
            </a:r>
          </a:p>
          <a:p>
            <a:pPr marL="757748" lvl="1" indent="-457189"/>
            <a:r>
              <a:rPr lang="en-GB" dirty="0"/>
              <a:t>Work breakdown structure</a:t>
            </a:r>
          </a:p>
          <a:p>
            <a:pPr marL="757748" lvl="1" indent="-457189"/>
            <a:r>
              <a:rPr lang="en-GB" dirty="0"/>
              <a:t>Project flow </a:t>
            </a:r>
          </a:p>
          <a:p>
            <a:pPr marL="757748" lvl="1" indent="-457189"/>
            <a:r>
              <a:rPr lang="en-GB" dirty="0"/>
              <a:t>MAP day</a:t>
            </a:r>
          </a:p>
          <a:p>
            <a:pPr marL="757748" lvl="1" indent="-457189"/>
            <a:r>
              <a:rPr lang="en-GB" dirty="0"/>
              <a:t>Critical path analysis</a:t>
            </a:r>
          </a:p>
          <a:p>
            <a:pPr marL="757748" lvl="1" indent="-457189"/>
            <a:r>
              <a:rPr lang="en-GB" dirty="0"/>
              <a:t>Agile: Planning game</a:t>
            </a:r>
          </a:p>
          <a:p>
            <a:endParaRPr lang="en-GB" sz="2133" dirty="0"/>
          </a:p>
        </p:txBody>
      </p:sp>
      <p:sp>
        <p:nvSpPr>
          <p:cNvPr id="3" name="Slide Number Placeholder 2"/>
          <p:cNvSpPr>
            <a:spLocks noGrp="1"/>
          </p:cNvSpPr>
          <p:nvPr>
            <p:ph type="sldNum" sz="quarter" idx="12"/>
          </p:nvPr>
        </p:nvSpPr>
        <p:spPr/>
        <p:txBody>
          <a:bodyPr/>
          <a:lstStyle/>
          <a:p>
            <a:fld id="{F10CCBB2-23CF-43DD-999B-A7E7F6652AA9}" type="slidenum">
              <a:rPr lang="en-US" smtClean="0"/>
              <a:pPr/>
              <a:t>49</a:t>
            </a:fld>
            <a:endParaRPr lang="en-US" dirty="0"/>
          </a:p>
        </p:txBody>
      </p:sp>
      <p:sp>
        <p:nvSpPr>
          <p:cNvPr id="4" name="Title 3"/>
          <p:cNvSpPr>
            <a:spLocks noGrp="1"/>
          </p:cNvSpPr>
          <p:nvPr>
            <p:ph type="title"/>
          </p:nvPr>
        </p:nvSpPr>
        <p:spPr>
          <a:xfrm>
            <a:off x="838200" y="365126"/>
            <a:ext cx="10515600" cy="642894"/>
          </a:xfrm>
        </p:spPr>
        <p:txBody>
          <a:bodyPr>
            <a:normAutofit fontScale="90000"/>
          </a:bodyPr>
          <a:lstStyle/>
          <a:p>
            <a:r>
              <a:rPr lang="en-GB" b="1" dirty="0"/>
              <a:t>Creating a Project Schedule</a:t>
            </a:r>
          </a:p>
        </p:txBody>
      </p:sp>
      <p:pic>
        <p:nvPicPr>
          <p:cNvPr id="5" name="Picture 2" descr="http://www.mindtools.com/media/HomePage/schedule_AndrewJohnson_226x1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506" y="3669543"/>
            <a:ext cx="4034516" cy="2008332"/>
          </a:xfrm>
          <a:prstGeom prst="rect">
            <a:avLst/>
          </a:prstGeom>
          <a:noFill/>
          <a:extLst>
            <a:ext uri="{909E8E84-426E-40DD-AFC4-6F175D3DCCD1}">
              <a14:hiddenFill xmlns:a14="http://schemas.microsoft.com/office/drawing/2010/main">
                <a:solidFill>
                  <a:srgbClr val="FFFFFF"/>
                </a:solidFill>
              </a14:hiddenFill>
            </a:ext>
          </a:extLst>
        </p:spPr>
      </p:pic>
      <p:sp>
        <p:nvSpPr>
          <p:cNvPr id="7" name="Action Button: Document 3">
            <a:hlinkClick r:id="rId4" highlightClick="1"/>
          </p:cNvPr>
          <p:cNvSpPr>
            <a:spLocks noChangeArrowheads="1"/>
          </p:cNvSpPr>
          <p:nvPr/>
        </p:nvSpPr>
        <p:spPr bwMode="auto">
          <a:xfrm>
            <a:off x="11656046" y="6009090"/>
            <a:ext cx="387956" cy="347231"/>
          </a:xfrm>
          <a:prstGeom prst="actionButtonDocument">
            <a:avLst/>
          </a:prstGeom>
          <a:solidFill>
            <a:srgbClr val="0070C0"/>
          </a:solidFill>
          <a:ln w="12700" algn="ctr">
            <a:solidFill>
              <a:schemeClr val="tx1"/>
            </a:solidFill>
            <a:round/>
            <a:headEnd/>
            <a:tailEnd/>
          </a:ln>
          <a:effectLst>
            <a:outerShdw dist="35921" dir="2700000" algn="ctr" rotWithShape="0">
              <a:srgbClr val="808080">
                <a:alpha val="50000"/>
              </a:srgbClr>
            </a:outerShdw>
          </a:effectLst>
        </p:spPr>
        <p:txBody>
          <a:bodyPr rot="10800000" wrap="none" anchor="ctr"/>
          <a:lstStyle/>
          <a:p>
            <a:endParaRPr lang="en-US" sz="2400" dirty="0">
              <a:solidFill>
                <a:schemeClr val="tx2"/>
              </a:solidFill>
            </a:endParaRPr>
          </a:p>
        </p:txBody>
      </p:sp>
      <p:sp>
        <p:nvSpPr>
          <p:cNvPr id="8" name="TextBox 5"/>
          <p:cNvSpPr txBox="1">
            <a:spLocks noChangeArrowheads="1"/>
          </p:cNvSpPr>
          <p:nvPr/>
        </p:nvSpPr>
        <p:spPr bwMode="auto">
          <a:xfrm>
            <a:off x="11566006" y="5571273"/>
            <a:ext cx="568033" cy="502573"/>
          </a:xfrm>
          <a:prstGeom prst="rect">
            <a:avLst/>
          </a:prstGeom>
          <a:noFill/>
          <a:ln w="9525">
            <a:noFill/>
            <a:miter lim="800000"/>
            <a:headEnd/>
            <a:tailEnd/>
          </a:ln>
        </p:spPr>
        <p:txBody>
          <a:bodyPr wrap="square">
            <a:spAutoFit/>
          </a:bodyPr>
          <a:lstStyle/>
          <a:p>
            <a:pPr algn="ctr"/>
            <a:r>
              <a:rPr lang="en-US" sz="1333" dirty="0"/>
              <a:t>Job Aid</a:t>
            </a:r>
            <a:endParaRPr lang="en-US" sz="1600" dirty="0"/>
          </a:p>
        </p:txBody>
      </p:sp>
      <p:pic>
        <p:nvPicPr>
          <p:cNvPr id="9" name="Picture 8"/>
          <p:cNvPicPr>
            <a:picLocks noChangeAspect="1"/>
          </p:cNvPicPr>
          <p:nvPr/>
        </p:nvPicPr>
        <p:blipFill>
          <a:blip r:embed="rId5"/>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327842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ja-JP" b="1" dirty="0"/>
              <a:t>Course Objectives</a:t>
            </a:r>
          </a:p>
        </p:txBody>
      </p:sp>
      <p:sp>
        <p:nvSpPr>
          <p:cNvPr id="3" name="Content Placeholder 2"/>
          <p:cNvSpPr>
            <a:spLocks noGrp="1"/>
          </p:cNvSpPr>
          <p:nvPr>
            <p:ph idx="1"/>
          </p:nvPr>
        </p:nvSpPr>
        <p:spPr>
          <a:xfrm>
            <a:off x="236561" y="1690688"/>
            <a:ext cx="11718877" cy="5404512"/>
          </a:xfrm>
        </p:spPr>
        <p:txBody>
          <a:bodyPr/>
          <a:lstStyle/>
          <a:p>
            <a:pPr marL="865696" lvl="1" indent="-609585">
              <a:spcBef>
                <a:spcPts val="1600"/>
              </a:spcBef>
              <a:buFont typeface="+mj-lt"/>
              <a:buAutoNum type="arabicPeriod"/>
              <a:defRPr/>
            </a:pPr>
            <a:r>
              <a:rPr lang="en-GB" altLang="ja-JP" sz="3200" b="1" dirty="0">
                <a:latin typeface="+mj-lt"/>
              </a:rPr>
              <a:t>Gain basic information needed to be effective project team members.</a:t>
            </a:r>
          </a:p>
          <a:p>
            <a:pPr marL="865696" lvl="1" indent="-609585">
              <a:spcBef>
                <a:spcPts val="1600"/>
              </a:spcBef>
              <a:buFont typeface="+mj-lt"/>
              <a:buAutoNum type="arabicPeriod"/>
              <a:defRPr/>
            </a:pPr>
            <a:r>
              <a:rPr lang="en-GB" altLang="ja-JP" sz="3200" b="1" dirty="0">
                <a:latin typeface="+mj-lt"/>
              </a:rPr>
              <a:t>Gain a broad understanding of the project management life cycle.</a:t>
            </a:r>
          </a:p>
          <a:p>
            <a:pPr marL="865696" lvl="1" indent="-609585">
              <a:spcBef>
                <a:spcPts val="1600"/>
              </a:spcBef>
              <a:buFont typeface="+mj-lt"/>
              <a:buAutoNum type="arabicPeriod"/>
              <a:defRPr/>
            </a:pPr>
            <a:r>
              <a:rPr lang="en-GB" altLang="ja-JP" sz="3200" b="1" dirty="0">
                <a:latin typeface="+mj-lt"/>
              </a:rPr>
              <a:t>Gain an understanding of select project management practices.</a:t>
            </a:r>
          </a:p>
          <a:p>
            <a:pPr marL="865696" lvl="1" indent="-609585">
              <a:spcBef>
                <a:spcPts val="1600"/>
              </a:spcBef>
              <a:buFont typeface="+mj-lt"/>
              <a:buAutoNum type="arabicPeriod"/>
              <a:defRPr/>
            </a:pPr>
            <a:r>
              <a:rPr lang="en-GB" altLang="ja-JP" sz="3200" b="1" dirty="0">
                <a:latin typeface="+mj-lt"/>
              </a:rPr>
              <a:t>Learn tools and techniques for immediate application.</a:t>
            </a:r>
          </a:p>
          <a:p>
            <a:pPr marL="865696" lvl="1" indent="-609585">
              <a:spcBef>
                <a:spcPts val="1600"/>
              </a:spcBef>
              <a:buFont typeface="+mj-lt"/>
              <a:buAutoNum type="arabicPeriod"/>
              <a:defRPr/>
            </a:pPr>
            <a:r>
              <a:rPr lang="en-GB" altLang="ja-JP" sz="3200" b="1" dirty="0">
                <a:latin typeface="+mj-lt"/>
              </a:rPr>
              <a:t>Learn a standard vocabulary for project management.</a:t>
            </a:r>
            <a:endParaRPr lang="en-US" altLang="ja-JP" sz="3200" b="1" dirty="0">
              <a:latin typeface="+mj-lt"/>
            </a:endParaRPr>
          </a:p>
          <a:p>
            <a:pPr marL="865696" lvl="1" indent="-609585">
              <a:spcBef>
                <a:spcPts val="1600"/>
              </a:spcBef>
              <a:buFont typeface="+mj-lt"/>
              <a:buAutoNum type="arabicPeriod"/>
              <a:defRPr/>
            </a:pPr>
            <a:r>
              <a:rPr lang="en-US" altLang="ja-JP" sz="3200" b="1" dirty="0">
                <a:latin typeface="+mj-lt"/>
              </a:rPr>
              <a:t>Understand where to get more information and help.</a:t>
            </a:r>
          </a:p>
        </p:txBody>
      </p:sp>
    </p:spTree>
    <p:extLst>
      <p:ext uri="{BB962C8B-B14F-4D97-AF65-F5344CB8AC3E}">
        <p14:creationId xmlns:p14="http://schemas.microsoft.com/office/powerpoint/2010/main" val="1011862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50</a:t>
            </a:fld>
            <a:endParaRPr lang="en-US" dirty="0"/>
          </a:p>
        </p:txBody>
      </p:sp>
      <p:sp>
        <p:nvSpPr>
          <p:cNvPr id="4" name="Title 3"/>
          <p:cNvSpPr>
            <a:spLocks noGrp="1"/>
          </p:cNvSpPr>
          <p:nvPr>
            <p:ph type="title"/>
          </p:nvPr>
        </p:nvSpPr>
        <p:spPr/>
        <p:txBody>
          <a:bodyPr/>
          <a:lstStyle/>
          <a:p>
            <a:r>
              <a:rPr lang="en-GB" b="1" dirty="0"/>
              <a:t>Creating a Project Schedule Cont</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lstStyle/>
          <a:p>
            <a:pPr marL="380990" indent="-380990">
              <a:spcBef>
                <a:spcPts val="1600"/>
              </a:spcBef>
            </a:pPr>
            <a:r>
              <a:rPr lang="en-GB" dirty="0">
                <a:solidFill>
                  <a:schemeClr val="tx1"/>
                </a:solidFill>
              </a:rPr>
              <a:t>You have your tasks identified and aligned in your WBS – how do you now create a schedule that is realistic and can be approved by all stakeholders?</a:t>
            </a:r>
          </a:p>
          <a:p>
            <a:pPr>
              <a:spcBef>
                <a:spcPts val="1600"/>
              </a:spcBef>
            </a:pPr>
            <a:endParaRPr lang="en-GB" dirty="0">
              <a:solidFill>
                <a:schemeClr val="tx1"/>
              </a:solidFill>
            </a:endParaRPr>
          </a:p>
          <a:p>
            <a:pPr marL="757748" lvl="1" indent="-457189"/>
            <a:r>
              <a:rPr lang="en-GB" dirty="0">
                <a:solidFill>
                  <a:schemeClr val="tx1"/>
                </a:solidFill>
              </a:rPr>
              <a:t>Identify sequence and dependencies</a:t>
            </a:r>
          </a:p>
          <a:p>
            <a:pPr marL="757748" lvl="1" indent="-457189"/>
            <a:r>
              <a:rPr lang="en-GB" dirty="0">
                <a:solidFill>
                  <a:schemeClr val="tx1"/>
                </a:solidFill>
              </a:rPr>
              <a:t>Add task estimates</a:t>
            </a:r>
          </a:p>
          <a:p>
            <a:pPr marL="757748" lvl="1" indent="-457189"/>
            <a:r>
              <a:rPr lang="en-GB" dirty="0">
                <a:solidFill>
                  <a:schemeClr val="tx1"/>
                </a:solidFill>
              </a:rPr>
              <a:t>Prepare the schedule</a:t>
            </a:r>
          </a:p>
          <a:p>
            <a:pPr marL="757748" lvl="1" indent="-457189"/>
            <a:r>
              <a:rPr lang="en-GB" dirty="0">
                <a:solidFill>
                  <a:schemeClr val="tx1"/>
                </a:solidFill>
              </a:rPr>
              <a:t>Identify critical path</a:t>
            </a:r>
          </a:p>
          <a:p>
            <a:pPr marL="757748" lvl="1" indent="-457189"/>
            <a:r>
              <a:rPr lang="en-GB" dirty="0">
                <a:solidFill>
                  <a:schemeClr val="tx1"/>
                </a:solidFill>
              </a:rPr>
              <a:t>Assign &amp; level resources</a:t>
            </a:r>
          </a:p>
          <a:p>
            <a:pPr marL="681550" lvl="1" indent="-380990"/>
            <a:endParaRPr lang="en-GB" sz="2133" dirty="0"/>
          </a:p>
          <a:p>
            <a:pPr marL="0" indent="0">
              <a:spcBef>
                <a:spcPts val="1600"/>
              </a:spcBef>
            </a:pPr>
            <a:endParaRPr lang="en-GB" sz="2400" dirty="0"/>
          </a:p>
          <a:p>
            <a:pPr marL="0" indent="0">
              <a:spcBef>
                <a:spcPts val="1600"/>
              </a:spcBef>
            </a:pPr>
            <a:endParaRPr lang="en-GB" sz="2400" dirty="0"/>
          </a:p>
        </p:txBody>
      </p:sp>
    </p:spTree>
    <p:extLst>
      <p:ext uri="{BB962C8B-B14F-4D97-AF65-F5344CB8AC3E}">
        <p14:creationId xmlns:p14="http://schemas.microsoft.com/office/powerpoint/2010/main" val="3861426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51</a:t>
            </a:fld>
            <a:endParaRPr lang="en-US" dirty="0"/>
          </a:p>
        </p:txBody>
      </p:sp>
      <p:sp>
        <p:nvSpPr>
          <p:cNvPr id="4" name="Title 3"/>
          <p:cNvSpPr>
            <a:spLocks noGrp="1"/>
          </p:cNvSpPr>
          <p:nvPr>
            <p:ph type="title"/>
          </p:nvPr>
        </p:nvSpPr>
        <p:spPr/>
        <p:txBody>
          <a:bodyPr/>
          <a:lstStyle/>
          <a:p>
            <a:r>
              <a:rPr lang="en-GB" dirty="0"/>
              <a:t>Sequence Activities</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6"/>
            <a:ext cx="10972800" cy="1262248"/>
          </a:xfrm>
          <a:prstGeom prst="rect">
            <a:avLst/>
          </a:prstGeom>
        </p:spPr>
        <p:txBody>
          <a:bodyPr anchor="t"/>
          <a:lstStyle/>
          <a:p>
            <a:pPr marL="681550" lvl="1" indent="-380990"/>
            <a:r>
              <a:rPr lang="en-GB" sz="2133" dirty="0"/>
              <a:t>We take the activities and order them in the sequence that work will be performed</a:t>
            </a:r>
          </a:p>
          <a:p>
            <a:pPr marL="681550" lvl="1" indent="-380990"/>
            <a:r>
              <a:rPr lang="en-GB" dirty="0">
                <a:solidFill>
                  <a:schemeClr val="tx1"/>
                </a:solidFill>
              </a:rPr>
              <a:t>Result – Networked Diagram e.g. </a:t>
            </a:r>
          </a:p>
          <a:p>
            <a:pPr lvl="1" indent="0">
              <a:buNone/>
            </a:pPr>
            <a:endParaRPr lang="en-GB" dirty="0">
              <a:solidFill>
                <a:schemeClr val="tx1"/>
              </a:solidFill>
            </a:endParaRP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grpSp>
        <p:nvGrpSpPr>
          <p:cNvPr id="33" name="Group 32"/>
          <p:cNvGrpSpPr/>
          <p:nvPr/>
        </p:nvGrpSpPr>
        <p:grpSpPr>
          <a:xfrm>
            <a:off x="1037231" y="2565782"/>
            <a:ext cx="10336963" cy="1307953"/>
            <a:chOff x="777923" y="1924336"/>
            <a:chExt cx="7752722" cy="1551054"/>
          </a:xfrm>
        </p:grpSpPr>
        <p:grpSp>
          <p:nvGrpSpPr>
            <p:cNvPr id="32" name="Group 31"/>
            <p:cNvGrpSpPr/>
            <p:nvPr/>
          </p:nvGrpSpPr>
          <p:grpSpPr>
            <a:xfrm>
              <a:off x="777923" y="1924336"/>
              <a:ext cx="7752722" cy="1551054"/>
              <a:chOff x="1105469" y="1924335"/>
              <a:chExt cx="7425175" cy="2060811"/>
            </a:xfrm>
          </p:grpSpPr>
          <p:sp>
            <p:nvSpPr>
              <p:cNvPr id="5" name="Flowchart: Decision 4"/>
              <p:cNvSpPr/>
              <p:nvPr/>
            </p:nvSpPr>
            <p:spPr>
              <a:xfrm>
                <a:off x="1105469" y="2470245"/>
                <a:ext cx="914400" cy="545910"/>
              </a:xfrm>
              <a:prstGeom prst="flowChartDecision">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Start</a:t>
                </a:r>
                <a:endParaRPr lang="en-IE" sz="1200" dirty="0">
                  <a:solidFill>
                    <a:schemeClr val="tx1"/>
                  </a:solidFill>
                </a:endParaRPr>
              </a:p>
            </p:txBody>
          </p:sp>
          <p:sp>
            <p:nvSpPr>
              <p:cNvPr id="6" name="Rectangle 5"/>
              <p:cNvSpPr/>
              <p:nvPr/>
            </p:nvSpPr>
            <p:spPr>
              <a:xfrm>
                <a:off x="2415654" y="2470245"/>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A</a:t>
                </a:r>
                <a:endParaRPr lang="en-IE" sz="2133" dirty="0">
                  <a:solidFill>
                    <a:schemeClr val="tx1"/>
                  </a:solidFill>
                </a:endParaRPr>
              </a:p>
            </p:txBody>
          </p:sp>
          <p:sp>
            <p:nvSpPr>
              <p:cNvPr id="11" name="Rectangle 10"/>
              <p:cNvSpPr/>
              <p:nvPr/>
            </p:nvSpPr>
            <p:spPr>
              <a:xfrm>
                <a:off x="4847230" y="3439236"/>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C</a:t>
                </a:r>
                <a:endParaRPr lang="en-IE" sz="2133" dirty="0">
                  <a:solidFill>
                    <a:schemeClr val="tx1"/>
                  </a:solidFill>
                </a:endParaRPr>
              </a:p>
            </p:txBody>
          </p:sp>
          <p:sp>
            <p:nvSpPr>
              <p:cNvPr id="12" name="Rectangle 11"/>
              <p:cNvSpPr/>
              <p:nvPr/>
            </p:nvSpPr>
            <p:spPr>
              <a:xfrm>
                <a:off x="4085230" y="1924335"/>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B</a:t>
                </a:r>
                <a:endParaRPr lang="en-IE" sz="2133" dirty="0">
                  <a:solidFill>
                    <a:schemeClr val="tx1"/>
                  </a:solidFill>
                </a:endParaRPr>
              </a:p>
            </p:txBody>
          </p:sp>
          <p:sp>
            <p:nvSpPr>
              <p:cNvPr id="13" name="Rectangle 12"/>
              <p:cNvSpPr/>
              <p:nvPr/>
            </p:nvSpPr>
            <p:spPr>
              <a:xfrm>
                <a:off x="5829869" y="2470245"/>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D</a:t>
                </a:r>
                <a:endParaRPr lang="en-IE" sz="2133" dirty="0">
                  <a:solidFill>
                    <a:schemeClr val="tx1"/>
                  </a:solidFill>
                </a:endParaRPr>
              </a:p>
            </p:txBody>
          </p:sp>
          <p:sp>
            <p:nvSpPr>
              <p:cNvPr id="15" name="Flowchart: Decision 14"/>
              <p:cNvSpPr/>
              <p:nvPr/>
            </p:nvSpPr>
            <p:spPr>
              <a:xfrm>
                <a:off x="7616244" y="2470245"/>
                <a:ext cx="914400" cy="545910"/>
              </a:xfrm>
              <a:prstGeom prst="flowChartDecision">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End</a:t>
                </a:r>
                <a:endParaRPr lang="en-IE" sz="1600" dirty="0">
                  <a:solidFill>
                    <a:schemeClr val="tx1"/>
                  </a:solidFill>
                </a:endParaRPr>
              </a:p>
            </p:txBody>
          </p:sp>
          <p:cxnSp>
            <p:nvCxnSpPr>
              <p:cNvPr id="8" name="Straight Arrow Connector 7"/>
              <p:cNvCxnSpPr>
                <a:endCxn id="6" idx="1"/>
              </p:cNvCxnSpPr>
              <p:nvPr/>
            </p:nvCxnSpPr>
            <p:spPr>
              <a:xfrm>
                <a:off x="2019869" y="2743200"/>
                <a:ext cx="395785"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466531" y="2197290"/>
                <a:ext cx="586854" cy="54591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1" idx="1"/>
              </p:cNvCxnSpPr>
              <p:nvPr/>
            </p:nvCxnSpPr>
            <p:spPr>
              <a:xfrm>
                <a:off x="3466531" y="2743200"/>
                <a:ext cx="1380699" cy="968991"/>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136107" y="2185917"/>
                <a:ext cx="693762" cy="557283"/>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3"/>
                <a:endCxn id="15" idx="1"/>
              </p:cNvCxnSpPr>
              <p:nvPr/>
            </p:nvCxnSpPr>
            <p:spPr>
              <a:xfrm flipV="1">
                <a:off x="5898107" y="2743200"/>
                <a:ext cx="1718137" cy="968991"/>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30" name="Straight Arrow Connector 29"/>
            <p:cNvCxnSpPr>
              <a:endCxn id="15" idx="1"/>
            </p:cNvCxnSpPr>
            <p:nvPr/>
          </p:nvCxnSpPr>
          <p:spPr>
            <a:xfrm>
              <a:off x="6807965" y="2540648"/>
              <a:ext cx="767943" cy="1"/>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5" name="Content Placeholder 2"/>
          <p:cNvSpPr>
            <a:spLocks noGrp="1"/>
          </p:cNvSpPr>
          <p:nvPr>
            <p:ph idx="4294967295"/>
          </p:nvPr>
        </p:nvSpPr>
        <p:spPr>
          <a:xfrm>
            <a:off x="887305" y="4108907"/>
            <a:ext cx="5572636" cy="440347"/>
          </a:xfrm>
          <a:prstGeom prst="rect">
            <a:avLst/>
          </a:prstGeom>
        </p:spPr>
        <p:txBody>
          <a:bodyPr anchor="t"/>
          <a:lstStyle/>
          <a:p>
            <a:pPr marL="681550" lvl="1" indent="-380990"/>
            <a:r>
              <a:rPr lang="en-GB" dirty="0">
                <a:solidFill>
                  <a:schemeClr val="tx1"/>
                </a:solidFill>
              </a:rPr>
              <a:t>Types of relationships – 3 main ones:</a:t>
            </a: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sp>
        <p:nvSpPr>
          <p:cNvPr id="36" name="Content Placeholder 2"/>
          <p:cNvSpPr>
            <a:spLocks noGrp="1"/>
          </p:cNvSpPr>
          <p:nvPr>
            <p:ph idx="4294967295"/>
          </p:nvPr>
        </p:nvSpPr>
        <p:spPr>
          <a:xfrm>
            <a:off x="224079" y="4639653"/>
            <a:ext cx="3568784" cy="1965864"/>
          </a:xfrm>
          <a:prstGeom prst="rect">
            <a:avLst/>
          </a:prstGeom>
          <a:ln>
            <a:solidFill>
              <a:schemeClr val="accent1"/>
            </a:solidFill>
          </a:ln>
        </p:spPr>
        <p:txBody>
          <a:bodyPr anchor="t"/>
          <a:lstStyle/>
          <a:p>
            <a:pPr lvl="1" indent="0">
              <a:buNone/>
            </a:pPr>
            <a:r>
              <a:rPr lang="en-GB" dirty="0">
                <a:solidFill>
                  <a:schemeClr val="tx1"/>
                </a:solidFill>
              </a:rPr>
              <a:t>Finish to Start (FS)</a:t>
            </a:r>
          </a:p>
          <a:p>
            <a:pPr lvl="1" indent="0">
              <a:buNone/>
            </a:pPr>
            <a:endParaRPr lang="en-GB" dirty="0">
              <a:solidFill>
                <a:schemeClr val="tx1"/>
              </a:solidFill>
            </a:endParaRP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sp>
        <p:nvSpPr>
          <p:cNvPr id="37" name="Content Placeholder 2"/>
          <p:cNvSpPr>
            <a:spLocks noGrp="1"/>
          </p:cNvSpPr>
          <p:nvPr>
            <p:ph idx="4294967295"/>
          </p:nvPr>
        </p:nvSpPr>
        <p:spPr>
          <a:xfrm>
            <a:off x="4351102" y="4642684"/>
            <a:ext cx="3358204" cy="1965864"/>
          </a:xfrm>
          <a:prstGeom prst="rect">
            <a:avLst/>
          </a:prstGeom>
          <a:ln>
            <a:solidFill>
              <a:schemeClr val="accent1"/>
            </a:solidFill>
          </a:ln>
        </p:spPr>
        <p:txBody>
          <a:bodyPr anchor="t"/>
          <a:lstStyle/>
          <a:p>
            <a:pPr lvl="1" indent="0">
              <a:buNone/>
            </a:pPr>
            <a:r>
              <a:rPr lang="en-GB" dirty="0">
                <a:solidFill>
                  <a:schemeClr val="tx1"/>
                </a:solidFill>
              </a:rPr>
              <a:t>Start to Start (SS)</a:t>
            </a:r>
          </a:p>
          <a:p>
            <a:pPr lvl="1" indent="0">
              <a:buNone/>
            </a:pPr>
            <a:endParaRPr lang="en-GB" dirty="0">
              <a:solidFill>
                <a:schemeClr val="tx1"/>
              </a:solidFill>
            </a:endParaRP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sp>
        <p:nvSpPr>
          <p:cNvPr id="38" name="Content Placeholder 2"/>
          <p:cNvSpPr>
            <a:spLocks noGrp="1"/>
          </p:cNvSpPr>
          <p:nvPr>
            <p:ph idx="4294967295"/>
          </p:nvPr>
        </p:nvSpPr>
        <p:spPr>
          <a:xfrm>
            <a:off x="8345798" y="4603260"/>
            <a:ext cx="3434756" cy="1965864"/>
          </a:xfrm>
          <a:prstGeom prst="rect">
            <a:avLst/>
          </a:prstGeom>
          <a:ln>
            <a:solidFill>
              <a:schemeClr val="accent1"/>
            </a:solidFill>
          </a:ln>
        </p:spPr>
        <p:txBody>
          <a:bodyPr anchor="t"/>
          <a:lstStyle/>
          <a:p>
            <a:pPr lvl="1" indent="0">
              <a:buNone/>
            </a:pPr>
            <a:r>
              <a:rPr lang="en-GB" dirty="0">
                <a:solidFill>
                  <a:schemeClr val="tx1"/>
                </a:solidFill>
              </a:rPr>
              <a:t>Finish to Finish (FF)</a:t>
            </a:r>
          </a:p>
          <a:p>
            <a:pPr lvl="1" indent="0">
              <a:buNone/>
            </a:pPr>
            <a:endParaRPr lang="en-GB" dirty="0">
              <a:solidFill>
                <a:schemeClr val="tx1"/>
              </a:solidFill>
            </a:endParaRP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sp>
        <p:nvSpPr>
          <p:cNvPr id="39" name="Rectangle 38"/>
          <p:cNvSpPr/>
          <p:nvPr/>
        </p:nvSpPr>
        <p:spPr>
          <a:xfrm>
            <a:off x="382137" y="5531893"/>
            <a:ext cx="1291584" cy="436729"/>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A</a:t>
            </a:r>
            <a:endParaRPr lang="en-IE" sz="2400" dirty="0">
              <a:solidFill>
                <a:schemeClr val="tx1"/>
              </a:solidFill>
            </a:endParaRPr>
          </a:p>
        </p:txBody>
      </p:sp>
      <p:sp>
        <p:nvSpPr>
          <p:cNvPr id="40" name="Rectangle 39"/>
          <p:cNvSpPr/>
          <p:nvPr/>
        </p:nvSpPr>
        <p:spPr>
          <a:xfrm>
            <a:off x="2301111" y="5531893"/>
            <a:ext cx="1291584" cy="436729"/>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B</a:t>
            </a:r>
            <a:endParaRPr lang="en-IE" sz="2400" dirty="0">
              <a:solidFill>
                <a:schemeClr val="tx1"/>
              </a:solidFill>
            </a:endParaRPr>
          </a:p>
        </p:txBody>
      </p:sp>
      <p:cxnSp>
        <p:nvCxnSpPr>
          <p:cNvPr id="41" name="Straight Arrow Connector 40"/>
          <p:cNvCxnSpPr>
            <a:endCxn id="40" idx="1"/>
          </p:cNvCxnSpPr>
          <p:nvPr/>
        </p:nvCxnSpPr>
        <p:spPr>
          <a:xfrm>
            <a:off x="1673722" y="5750257"/>
            <a:ext cx="627389" cy="1"/>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429831" y="5298362"/>
            <a:ext cx="2864448" cy="1106989"/>
            <a:chOff x="3322373" y="3973771"/>
            <a:chExt cx="2148336" cy="830242"/>
          </a:xfrm>
        </p:grpSpPr>
        <p:sp>
          <p:nvSpPr>
            <p:cNvPr id="43" name="Rectangle 42"/>
            <p:cNvSpPr/>
            <p:nvPr/>
          </p:nvSpPr>
          <p:spPr>
            <a:xfrm>
              <a:off x="3322373" y="3973771"/>
              <a:ext cx="968688" cy="327547"/>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A</a:t>
              </a:r>
              <a:endParaRPr lang="en-IE" sz="2400" dirty="0">
                <a:solidFill>
                  <a:schemeClr val="tx1"/>
                </a:solidFill>
              </a:endParaRPr>
            </a:p>
          </p:txBody>
        </p:sp>
        <p:sp>
          <p:nvSpPr>
            <p:cNvPr id="44" name="Rectangle 43"/>
            <p:cNvSpPr/>
            <p:nvPr/>
          </p:nvSpPr>
          <p:spPr>
            <a:xfrm>
              <a:off x="4502021" y="4476466"/>
              <a:ext cx="968688" cy="327547"/>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B</a:t>
              </a:r>
              <a:endParaRPr lang="en-IE" sz="2400" dirty="0">
                <a:solidFill>
                  <a:schemeClr val="tx1"/>
                </a:solidFill>
              </a:endParaRPr>
            </a:p>
          </p:txBody>
        </p:sp>
        <p:cxnSp>
          <p:nvCxnSpPr>
            <p:cNvPr id="45" name="Straight Arrow Connector 44"/>
            <p:cNvCxnSpPr>
              <a:stCxn id="43" idx="2"/>
              <a:endCxn id="44" idx="1"/>
            </p:cNvCxnSpPr>
            <p:nvPr/>
          </p:nvCxnSpPr>
          <p:spPr>
            <a:xfrm rot="16200000" flipH="1">
              <a:off x="3984908" y="4123127"/>
              <a:ext cx="338922" cy="695304"/>
            </a:xfrm>
            <a:prstGeom prst="bentConnector2">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8582128" y="5268030"/>
            <a:ext cx="2864448" cy="1106989"/>
            <a:chOff x="6436596" y="3951022"/>
            <a:chExt cx="2148336" cy="830242"/>
          </a:xfrm>
        </p:grpSpPr>
        <p:sp>
          <p:nvSpPr>
            <p:cNvPr id="51" name="Rectangle 50"/>
            <p:cNvSpPr/>
            <p:nvPr/>
          </p:nvSpPr>
          <p:spPr>
            <a:xfrm>
              <a:off x="6436596" y="3951022"/>
              <a:ext cx="968688" cy="327547"/>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A</a:t>
              </a:r>
              <a:endParaRPr lang="en-IE" sz="2400" dirty="0">
                <a:solidFill>
                  <a:schemeClr val="tx1"/>
                </a:solidFill>
              </a:endParaRPr>
            </a:p>
          </p:txBody>
        </p:sp>
        <p:sp>
          <p:nvSpPr>
            <p:cNvPr id="52" name="Rectangle 51"/>
            <p:cNvSpPr/>
            <p:nvPr/>
          </p:nvSpPr>
          <p:spPr>
            <a:xfrm>
              <a:off x="7616244" y="4453717"/>
              <a:ext cx="968688" cy="327547"/>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B</a:t>
              </a:r>
              <a:endParaRPr lang="en-IE" sz="2400" dirty="0">
                <a:solidFill>
                  <a:schemeClr val="tx1"/>
                </a:solidFill>
              </a:endParaRPr>
            </a:p>
          </p:txBody>
        </p:sp>
        <p:cxnSp>
          <p:nvCxnSpPr>
            <p:cNvPr id="53" name="Straight Arrow Connector 44"/>
            <p:cNvCxnSpPr>
              <a:endCxn id="52" idx="0"/>
            </p:cNvCxnSpPr>
            <p:nvPr/>
          </p:nvCxnSpPr>
          <p:spPr>
            <a:xfrm>
              <a:off x="7405284" y="4114795"/>
              <a:ext cx="695304" cy="338922"/>
            </a:xfrm>
            <a:prstGeom prst="bentConnector2">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69417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Create a Network diagram</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6"/>
            <a:ext cx="10972800" cy="4665088"/>
          </a:xfrm>
          <a:prstGeom prst="rect">
            <a:avLst/>
          </a:prstGeom>
        </p:spPr>
        <p:txBody>
          <a:bodyPr anchor="t"/>
          <a:lstStyle/>
          <a:p>
            <a:pPr lvl="1" indent="0">
              <a:buNone/>
            </a:pPr>
            <a:endParaRPr lang="en-GB" dirty="0">
              <a:solidFill>
                <a:schemeClr val="tx1"/>
              </a:solidFill>
            </a:endParaRPr>
          </a:p>
          <a:p>
            <a:pPr marL="681550" lvl="1" indent="-380990"/>
            <a:r>
              <a:rPr lang="en-GB" sz="3733" dirty="0"/>
              <a:t>Activity 1 can start immediately</a:t>
            </a:r>
          </a:p>
          <a:p>
            <a:pPr marL="681550" lvl="1" indent="-380990"/>
            <a:r>
              <a:rPr lang="en-GB" sz="3733" dirty="0"/>
              <a:t>Activity 2 can start after activity 1 is completed</a:t>
            </a:r>
          </a:p>
          <a:p>
            <a:pPr marL="681550" lvl="1" indent="-380990"/>
            <a:r>
              <a:rPr lang="en-GB" sz="3733" dirty="0"/>
              <a:t>Activity 3 can start after activity 1 is completed</a:t>
            </a:r>
          </a:p>
          <a:p>
            <a:pPr marL="681550" lvl="1" indent="-380990"/>
            <a:r>
              <a:rPr lang="en-GB" sz="3733" dirty="0"/>
              <a:t>Activity 4 can start after activity 2 is completed</a:t>
            </a:r>
          </a:p>
          <a:p>
            <a:pPr marL="681550" lvl="1" indent="-380990"/>
            <a:r>
              <a:rPr lang="en-GB" sz="3733" dirty="0"/>
              <a:t>Activity 5 can start after activity 4 is completed and after activity 3 completed</a:t>
            </a:r>
          </a:p>
          <a:p>
            <a:pPr lvl="1" indent="0">
              <a:buNone/>
            </a:pPr>
            <a:endParaRPr lang="en-GB" sz="2133" dirty="0"/>
          </a:p>
          <a:p>
            <a:pPr marL="0" indent="0">
              <a:spcBef>
                <a:spcPts val="1600"/>
              </a:spcBef>
            </a:pPr>
            <a:endParaRPr lang="en-GB" sz="2400" dirty="0"/>
          </a:p>
          <a:p>
            <a:pPr marL="0" indent="0">
              <a:spcBef>
                <a:spcPts val="1600"/>
              </a:spcBef>
            </a:pPr>
            <a:endParaRPr lang="en-GB" sz="2400" dirty="0"/>
          </a:p>
        </p:txBody>
      </p:sp>
    </p:spTree>
    <p:extLst>
      <p:ext uri="{BB962C8B-B14F-4D97-AF65-F5344CB8AC3E}">
        <p14:creationId xmlns:p14="http://schemas.microsoft.com/office/powerpoint/2010/main" val="2146970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Sequence Activities</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grpSp>
        <p:nvGrpSpPr>
          <p:cNvPr id="32" name="Group 31"/>
          <p:cNvGrpSpPr/>
          <p:nvPr/>
        </p:nvGrpSpPr>
        <p:grpSpPr>
          <a:xfrm>
            <a:off x="366377" y="2747319"/>
            <a:ext cx="11360820" cy="2200992"/>
            <a:chOff x="830868" y="1939143"/>
            <a:chExt cx="8163795" cy="1834463"/>
          </a:xfrm>
        </p:grpSpPr>
        <p:sp>
          <p:nvSpPr>
            <p:cNvPr id="5" name="Flowchart: Decision 4"/>
            <p:cNvSpPr/>
            <p:nvPr/>
          </p:nvSpPr>
          <p:spPr>
            <a:xfrm>
              <a:off x="830868" y="2470245"/>
              <a:ext cx="914400" cy="545910"/>
            </a:xfrm>
            <a:prstGeom prst="flowChartDecision">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Start</a:t>
              </a:r>
              <a:endParaRPr lang="en-IE" sz="1200" dirty="0">
                <a:solidFill>
                  <a:schemeClr val="tx1"/>
                </a:solidFill>
              </a:endParaRPr>
            </a:p>
          </p:txBody>
        </p:sp>
        <p:sp>
          <p:nvSpPr>
            <p:cNvPr id="6" name="Rectangle 5"/>
            <p:cNvSpPr/>
            <p:nvPr/>
          </p:nvSpPr>
          <p:spPr>
            <a:xfrm>
              <a:off x="2091951" y="2470245"/>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1</a:t>
              </a:r>
              <a:endParaRPr lang="en-IE" sz="2133" dirty="0">
                <a:solidFill>
                  <a:schemeClr val="tx1"/>
                </a:solidFill>
              </a:endParaRPr>
            </a:p>
          </p:txBody>
        </p:sp>
        <p:sp>
          <p:nvSpPr>
            <p:cNvPr id="11" name="Rectangle 10"/>
            <p:cNvSpPr/>
            <p:nvPr/>
          </p:nvSpPr>
          <p:spPr>
            <a:xfrm>
              <a:off x="3833178" y="3227696"/>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3</a:t>
              </a:r>
              <a:endParaRPr lang="en-IE" sz="2133" dirty="0">
                <a:solidFill>
                  <a:schemeClr val="tx1"/>
                </a:solidFill>
              </a:endParaRPr>
            </a:p>
          </p:txBody>
        </p:sp>
        <p:sp>
          <p:nvSpPr>
            <p:cNvPr id="12" name="Rectangle 11"/>
            <p:cNvSpPr/>
            <p:nvPr/>
          </p:nvSpPr>
          <p:spPr>
            <a:xfrm>
              <a:off x="3731447" y="1954489"/>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2</a:t>
              </a:r>
              <a:endParaRPr lang="en-IE" sz="2133" dirty="0">
                <a:solidFill>
                  <a:schemeClr val="tx1"/>
                </a:solidFill>
              </a:endParaRPr>
            </a:p>
          </p:txBody>
        </p:sp>
        <p:sp>
          <p:nvSpPr>
            <p:cNvPr id="13" name="Rectangle 12"/>
            <p:cNvSpPr/>
            <p:nvPr/>
          </p:nvSpPr>
          <p:spPr>
            <a:xfrm>
              <a:off x="5381222" y="1939143"/>
              <a:ext cx="1050877" cy="545910"/>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4</a:t>
              </a:r>
              <a:endParaRPr lang="en-IE" sz="2133" dirty="0">
                <a:solidFill>
                  <a:schemeClr val="tx1"/>
                </a:solidFill>
              </a:endParaRPr>
            </a:p>
          </p:txBody>
        </p:sp>
        <p:sp>
          <p:nvSpPr>
            <p:cNvPr id="15" name="Flowchart: Decision 14"/>
            <p:cNvSpPr/>
            <p:nvPr/>
          </p:nvSpPr>
          <p:spPr>
            <a:xfrm>
              <a:off x="8066624" y="2533669"/>
              <a:ext cx="928039" cy="545910"/>
            </a:xfrm>
            <a:prstGeom prst="flowChartDecision">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End</a:t>
              </a:r>
              <a:endParaRPr lang="en-IE" sz="1600" dirty="0">
                <a:solidFill>
                  <a:schemeClr val="tx1"/>
                </a:solidFill>
              </a:endParaRPr>
            </a:p>
          </p:txBody>
        </p:sp>
        <p:cxnSp>
          <p:nvCxnSpPr>
            <p:cNvPr id="8" name="Straight Arrow Connector 7"/>
            <p:cNvCxnSpPr>
              <a:endCxn id="6" idx="1"/>
            </p:cNvCxnSpPr>
            <p:nvPr/>
          </p:nvCxnSpPr>
          <p:spPr>
            <a:xfrm>
              <a:off x="1696166" y="2743200"/>
              <a:ext cx="395785"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144593" y="2197290"/>
              <a:ext cx="586854" cy="54591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142828" y="2743200"/>
              <a:ext cx="690350" cy="696035"/>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1"/>
            </p:cNvCxnSpPr>
            <p:nvPr/>
          </p:nvCxnSpPr>
          <p:spPr>
            <a:xfrm>
              <a:off x="4782323" y="2200860"/>
              <a:ext cx="598899" cy="11239"/>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3"/>
              <a:endCxn id="42" idx="1"/>
            </p:cNvCxnSpPr>
            <p:nvPr/>
          </p:nvCxnSpPr>
          <p:spPr>
            <a:xfrm flipV="1">
              <a:off x="4884055" y="2822061"/>
              <a:ext cx="1820045" cy="67859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8539625" y="3460741"/>
            <a:ext cx="1462411" cy="654984"/>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tx1"/>
                </a:solidFill>
              </a:rPr>
              <a:t>5</a:t>
            </a:r>
            <a:endParaRPr lang="en-IE" sz="2133" dirty="0">
              <a:solidFill>
                <a:schemeClr val="tx1"/>
              </a:solidFill>
            </a:endParaRPr>
          </a:p>
        </p:txBody>
      </p:sp>
      <p:cxnSp>
        <p:nvCxnSpPr>
          <p:cNvPr id="46" name="Straight Arrow Connector 45"/>
          <p:cNvCxnSpPr>
            <a:endCxn id="42" idx="0"/>
          </p:cNvCxnSpPr>
          <p:nvPr/>
        </p:nvCxnSpPr>
        <p:spPr>
          <a:xfrm>
            <a:off x="8161106" y="2950896"/>
            <a:ext cx="1109725" cy="509845"/>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endCxn id="15" idx="1"/>
          </p:cNvCxnSpPr>
          <p:nvPr/>
        </p:nvCxnSpPr>
        <p:spPr>
          <a:xfrm>
            <a:off x="10002037" y="3788124"/>
            <a:ext cx="433692" cy="0"/>
          </a:xfrm>
          <a:prstGeom prst="straightConnector1">
            <a:avLst/>
          </a:pr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4381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54</a:t>
            </a:fld>
            <a:endParaRPr lang="en-US" dirty="0"/>
          </a:p>
        </p:txBody>
      </p:sp>
      <p:sp>
        <p:nvSpPr>
          <p:cNvPr id="4" name="Title 3"/>
          <p:cNvSpPr>
            <a:spLocks noGrp="1"/>
          </p:cNvSpPr>
          <p:nvPr>
            <p:ph type="title"/>
          </p:nvPr>
        </p:nvSpPr>
        <p:spPr/>
        <p:txBody>
          <a:bodyPr/>
          <a:lstStyle/>
          <a:p>
            <a:r>
              <a:rPr lang="en-GB" dirty="0"/>
              <a:t>Task estimations</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lstStyle/>
          <a:p>
            <a:pPr marL="681550" lvl="1" indent="-380990"/>
            <a:r>
              <a:rPr lang="en-GB" dirty="0">
                <a:solidFill>
                  <a:schemeClr val="tx1"/>
                </a:solidFill>
              </a:rPr>
              <a:t>All activities that are part of the WBS should be estimated – this is then combined to form the total amount of time required for the Project</a:t>
            </a:r>
          </a:p>
          <a:p>
            <a:pPr marL="681550" lvl="1" indent="-380990"/>
            <a:r>
              <a:rPr lang="en-GB" sz="2133" dirty="0"/>
              <a:t>The estimations should be provided by the people who do the work where possible.  </a:t>
            </a:r>
          </a:p>
          <a:p>
            <a:pPr marL="681550" lvl="1" indent="-380990"/>
            <a:r>
              <a:rPr lang="en-GB" dirty="0">
                <a:solidFill>
                  <a:schemeClr val="tx1"/>
                </a:solidFill>
              </a:rPr>
              <a:t>How is estimating done?</a:t>
            </a:r>
          </a:p>
          <a:p>
            <a:pPr marL="1142971" lvl="2" indent="-380990"/>
            <a:r>
              <a:rPr lang="en-GB" b="1" dirty="0">
                <a:solidFill>
                  <a:schemeClr val="tx1"/>
                </a:solidFill>
              </a:rPr>
              <a:t>1 point estimates </a:t>
            </a:r>
            <a:r>
              <a:rPr lang="en-GB" dirty="0">
                <a:solidFill>
                  <a:schemeClr val="tx1"/>
                </a:solidFill>
              </a:rPr>
              <a:t>– 1 person makes 1 recommendation on duration – least reliable</a:t>
            </a:r>
          </a:p>
          <a:p>
            <a:pPr marL="1142971" lvl="2" indent="-380990"/>
            <a:r>
              <a:rPr lang="en-GB" b="1" dirty="0">
                <a:solidFill>
                  <a:schemeClr val="tx1"/>
                </a:solidFill>
              </a:rPr>
              <a:t>Analogous estimates </a:t>
            </a:r>
            <a:r>
              <a:rPr lang="en-GB" dirty="0">
                <a:solidFill>
                  <a:schemeClr val="tx1"/>
                </a:solidFill>
              </a:rPr>
              <a:t>– estimates taken from similar projects done previously – uses expert judgement, historical information and is very common.</a:t>
            </a:r>
          </a:p>
          <a:p>
            <a:pPr marL="1142971" lvl="2" indent="-380990"/>
            <a:r>
              <a:rPr lang="en-GB" b="1" dirty="0">
                <a:solidFill>
                  <a:schemeClr val="tx1"/>
                </a:solidFill>
              </a:rPr>
              <a:t>3 point estimations (PERT) </a:t>
            </a:r>
            <a:r>
              <a:rPr lang="en-GB" dirty="0">
                <a:solidFill>
                  <a:schemeClr val="tx1"/>
                </a:solidFill>
              </a:rPr>
              <a:t>– State estimates in a range – </a:t>
            </a:r>
            <a:r>
              <a:rPr lang="en-GB" b="1" dirty="0">
                <a:solidFill>
                  <a:schemeClr val="accent5"/>
                </a:solidFill>
              </a:rPr>
              <a:t>O</a:t>
            </a:r>
            <a:r>
              <a:rPr lang="en-GB" dirty="0">
                <a:solidFill>
                  <a:schemeClr val="tx1"/>
                </a:solidFill>
              </a:rPr>
              <a:t>ptimistic, </a:t>
            </a:r>
            <a:r>
              <a:rPr lang="en-GB" b="1" dirty="0">
                <a:solidFill>
                  <a:srgbClr val="00B050"/>
                </a:solidFill>
              </a:rPr>
              <a:t>M</a:t>
            </a:r>
            <a:r>
              <a:rPr lang="en-GB" dirty="0">
                <a:solidFill>
                  <a:schemeClr val="tx1"/>
                </a:solidFill>
              </a:rPr>
              <a:t>ost likely and </a:t>
            </a:r>
            <a:r>
              <a:rPr lang="en-GB" b="1" dirty="0">
                <a:solidFill>
                  <a:srgbClr val="FF0000"/>
                </a:solidFill>
              </a:rPr>
              <a:t>P</a:t>
            </a:r>
            <a:r>
              <a:rPr lang="en-GB" dirty="0">
                <a:solidFill>
                  <a:schemeClr val="tx1"/>
                </a:solidFill>
              </a:rPr>
              <a:t>essimistic .  Helps plan for potential variations and is weighted based on risk.  Most accurate, but as this is an estimate it is not 100%</a:t>
            </a:r>
          </a:p>
          <a:p>
            <a:pPr marL="1674242" lvl="3" indent="-380990"/>
            <a:r>
              <a:rPr lang="en-GB" dirty="0">
                <a:solidFill>
                  <a:schemeClr val="tx1"/>
                </a:solidFill>
              </a:rPr>
              <a:t>Standard Expected duration formula = </a:t>
            </a:r>
            <a:r>
              <a:rPr lang="en-GB" sz="3733" b="1" dirty="0"/>
              <a:t>(</a:t>
            </a:r>
            <a:r>
              <a:rPr lang="en-GB" sz="3733" b="1" dirty="0">
                <a:solidFill>
                  <a:srgbClr val="FF0000"/>
                </a:solidFill>
              </a:rPr>
              <a:t>P</a:t>
            </a:r>
            <a:r>
              <a:rPr lang="en-GB" sz="3733" b="1" dirty="0"/>
              <a:t> + 4</a:t>
            </a:r>
            <a:r>
              <a:rPr lang="en-GB" sz="3733" b="1" dirty="0">
                <a:solidFill>
                  <a:srgbClr val="00B050"/>
                </a:solidFill>
              </a:rPr>
              <a:t>M</a:t>
            </a:r>
            <a:r>
              <a:rPr lang="en-GB" sz="3733" b="1" dirty="0"/>
              <a:t> + </a:t>
            </a:r>
            <a:r>
              <a:rPr lang="en-GB" sz="3733" b="1" dirty="0">
                <a:solidFill>
                  <a:schemeClr val="accent5"/>
                </a:solidFill>
              </a:rPr>
              <a:t>O</a:t>
            </a:r>
            <a:r>
              <a:rPr lang="en-GB" sz="3733" b="1" dirty="0"/>
              <a:t>) / 6</a:t>
            </a:r>
          </a:p>
          <a:p>
            <a:pPr marL="681550" lvl="1" indent="-380990"/>
            <a:endParaRPr lang="en-GB" sz="2133" dirty="0"/>
          </a:p>
          <a:p>
            <a:pPr marL="0" indent="0">
              <a:spcBef>
                <a:spcPts val="1600"/>
              </a:spcBef>
            </a:pPr>
            <a:endParaRPr lang="en-GB" sz="2400" dirty="0"/>
          </a:p>
          <a:p>
            <a:pPr marL="0" indent="0">
              <a:spcBef>
                <a:spcPts val="1600"/>
              </a:spcBef>
            </a:pPr>
            <a:endParaRPr lang="en-GB" sz="2400" dirty="0"/>
          </a:p>
        </p:txBody>
      </p:sp>
    </p:spTree>
    <p:extLst>
      <p:ext uri="{BB962C8B-B14F-4D97-AF65-F5344CB8AC3E}">
        <p14:creationId xmlns:p14="http://schemas.microsoft.com/office/powerpoint/2010/main" val="3163161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55</a:t>
            </a:fld>
            <a:endParaRPr lang="en-US" dirty="0"/>
          </a:p>
        </p:txBody>
      </p:sp>
      <p:sp>
        <p:nvSpPr>
          <p:cNvPr id="4" name="Title 3"/>
          <p:cNvSpPr>
            <a:spLocks noGrp="1"/>
          </p:cNvSpPr>
          <p:nvPr>
            <p:ph type="title"/>
          </p:nvPr>
        </p:nvSpPr>
        <p:spPr/>
        <p:txBody>
          <a:bodyPr/>
          <a:lstStyle/>
          <a:p>
            <a:r>
              <a:rPr lang="en-GB" dirty="0"/>
              <a:t>Create Project Schedule</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lstStyle/>
          <a:p>
            <a:pPr marL="681550" lvl="1" indent="-380990"/>
            <a:r>
              <a:rPr lang="en-GB" dirty="0">
                <a:solidFill>
                  <a:schemeClr val="tx1"/>
                </a:solidFill>
              </a:rPr>
              <a:t>It is only now that you are ready to build a realistic schedule</a:t>
            </a:r>
          </a:p>
          <a:p>
            <a:pPr marL="681550" lvl="1" indent="-380990"/>
            <a:r>
              <a:rPr lang="en-GB" dirty="0">
                <a:solidFill>
                  <a:schemeClr val="tx1"/>
                </a:solidFill>
              </a:rPr>
              <a:t>Use the identified activities , their inherent dependencies and the time estimates to combine into a time boxed schedule.</a:t>
            </a:r>
          </a:p>
          <a:p>
            <a:pPr marL="681550" lvl="1" indent="-380990"/>
            <a:r>
              <a:rPr lang="en-GB" dirty="0">
                <a:solidFill>
                  <a:schemeClr val="tx1"/>
                </a:solidFill>
              </a:rPr>
              <a:t>A realistic schedule is then built when you consider and add the availability of the resources required to perform work to the time boxed schedule.</a:t>
            </a:r>
          </a:p>
          <a:p>
            <a:pPr marL="681550" lvl="1" indent="-380990"/>
            <a:r>
              <a:rPr lang="en-GB" dirty="0">
                <a:solidFill>
                  <a:schemeClr val="tx1"/>
                </a:solidFill>
              </a:rPr>
              <a:t>You now have a calendar based schedule built using:</a:t>
            </a:r>
          </a:p>
          <a:p>
            <a:pPr marL="1142971" lvl="2" indent="-380990"/>
            <a:r>
              <a:rPr lang="en-GB" dirty="0">
                <a:solidFill>
                  <a:schemeClr val="tx1"/>
                </a:solidFill>
              </a:rPr>
              <a:t>Totality of activities involved (at this point in time)</a:t>
            </a:r>
          </a:p>
          <a:p>
            <a:pPr marL="1142971" lvl="2" indent="-380990"/>
            <a:r>
              <a:rPr lang="en-GB" dirty="0">
                <a:solidFill>
                  <a:schemeClr val="tx1"/>
                </a:solidFill>
              </a:rPr>
              <a:t>Critical dependencies mapped for sequencing work</a:t>
            </a:r>
          </a:p>
          <a:p>
            <a:pPr marL="1142971" lvl="2" indent="-380990"/>
            <a:r>
              <a:rPr lang="en-GB" dirty="0">
                <a:solidFill>
                  <a:schemeClr val="tx1"/>
                </a:solidFill>
              </a:rPr>
              <a:t>Defendable activity duration estimates in place</a:t>
            </a:r>
          </a:p>
          <a:p>
            <a:pPr marL="1142971" lvl="2" indent="-380990"/>
            <a:r>
              <a:rPr lang="en-GB" dirty="0">
                <a:solidFill>
                  <a:schemeClr val="tx1"/>
                </a:solidFill>
              </a:rPr>
              <a:t>Availability of all necessary resources</a:t>
            </a:r>
          </a:p>
          <a:p>
            <a:pPr marL="681550" lvl="1" indent="-380990"/>
            <a:r>
              <a:rPr lang="en-GB" dirty="0">
                <a:solidFill>
                  <a:schemeClr val="tx1"/>
                </a:solidFill>
              </a:rPr>
              <a:t>This is the only method to create a schedule that is accurate, realistic and can be approved by your sponsor.</a:t>
            </a:r>
          </a:p>
          <a:p>
            <a:pPr marL="0" indent="0">
              <a:spcBef>
                <a:spcPts val="1600"/>
              </a:spcBef>
            </a:pPr>
            <a:endParaRPr lang="en-GB" sz="2400" dirty="0"/>
          </a:p>
          <a:p>
            <a:pPr marL="0" indent="0">
              <a:spcBef>
                <a:spcPts val="1600"/>
              </a:spcBef>
            </a:pPr>
            <a:endParaRPr lang="en-GB" sz="2400" dirty="0"/>
          </a:p>
        </p:txBody>
      </p:sp>
    </p:spTree>
    <p:extLst>
      <p:ext uri="{BB962C8B-B14F-4D97-AF65-F5344CB8AC3E}">
        <p14:creationId xmlns:p14="http://schemas.microsoft.com/office/powerpoint/2010/main" val="2470873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56</a:t>
            </a:fld>
            <a:endParaRPr lang="en-US" dirty="0"/>
          </a:p>
        </p:txBody>
      </p:sp>
      <p:sp>
        <p:nvSpPr>
          <p:cNvPr id="4" name="Title 3"/>
          <p:cNvSpPr>
            <a:spLocks noGrp="1"/>
          </p:cNvSpPr>
          <p:nvPr>
            <p:ph type="title"/>
          </p:nvPr>
        </p:nvSpPr>
        <p:spPr/>
        <p:txBody>
          <a:bodyPr/>
          <a:lstStyle/>
          <a:p>
            <a:r>
              <a:rPr lang="en-GB" dirty="0"/>
              <a:t>Critical Path</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lstStyle/>
          <a:p>
            <a:pPr marL="380990" indent="-380990">
              <a:spcBef>
                <a:spcPts val="1600"/>
              </a:spcBef>
            </a:pPr>
            <a:r>
              <a:rPr lang="en-GB" sz="2400" dirty="0"/>
              <a:t>What is it?</a:t>
            </a:r>
          </a:p>
          <a:p>
            <a:pPr marL="681550" lvl="1" indent="-380990"/>
            <a:r>
              <a:rPr lang="en-GB" sz="2133" dirty="0"/>
              <a:t>The longest duration path through a network diagram and determines the shortest amount of time it could take to complete the project.</a:t>
            </a:r>
          </a:p>
          <a:p>
            <a:pPr marL="681550" lvl="1" indent="-380990"/>
            <a:r>
              <a:rPr lang="en-GB" dirty="0">
                <a:solidFill>
                  <a:schemeClr val="tx1"/>
                </a:solidFill>
              </a:rPr>
              <a:t>Identifying the Critical Path and Near Critical Path’s is important – why?</a:t>
            </a:r>
          </a:p>
          <a:p>
            <a:pPr marL="681550" lvl="1" indent="-380990"/>
            <a:r>
              <a:rPr lang="en-GB" b="1" u="sng" dirty="0">
                <a:solidFill>
                  <a:schemeClr val="tx1"/>
                </a:solidFill>
              </a:rPr>
              <a:t>Exercise</a:t>
            </a:r>
          </a:p>
          <a:p>
            <a:pPr marL="1142971" lvl="2" indent="-380990"/>
            <a:r>
              <a:rPr lang="en-GB" dirty="0">
                <a:solidFill>
                  <a:schemeClr val="tx1"/>
                </a:solidFill>
              </a:rPr>
              <a:t>Activity 1 can start immediately – est dur of </a:t>
            </a:r>
            <a:r>
              <a:rPr lang="en-GB" b="1" dirty="0">
                <a:solidFill>
                  <a:schemeClr val="tx1"/>
                </a:solidFill>
              </a:rPr>
              <a:t>3weeks</a:t>
            </a:r>
          </a:p>
          <a:p>
            <a:pPr marL="1142971" lvl="2" indent="-380990"/>
            <a:r>
              <a:rPr lang="en-GB" dirty="0">
                <a:solidFill>
                  <a:schemeClr val="tx1"/>
                </a:solidFill>
              </a:rPr>
              <a:t>Activity 2 can start after activity 1 is completed – est dur of </a:t>
            </a:r>
            <a:r>
              <a:rPr lang="en-GB" b="1" dirty="0">
                <a:solidFill>
                  <a:schemeClr val="tx1"/>
                </a:solidFill>
              </a:rPr>
              <a:t>3weeks</a:t>
            </a:r>
          </a:p>
          <a:p>
            <a:pPr marL="1142971" lvl="2" indent="-380990"/>
            <a:r>
              <a:rPr lang="en-GB" dirty="0">
                <a:solidFill>
                  <a:schemeClr val="tx1"/>
                </a:solidFill>
              </a:rPr>
              <a:t>Activity 3 can start activity 1 is completed – est dur of </a:t>
            </a:r>
            <a:r>
              <a:rPr lang="en-GB" b="1" dirty="0">
                <a:solidFill>
                  <a:schemeClr val="tx1"/>
                </a:solidFill>
              </a:rPr>
              <a:t>6weeks</a:t>
            </a:r>
          </a:p>
          <a:p>
            <a:pPr marL="1142971" lvl="2" indent="-380990"/>
            <a:r>
              <a:rPr lang="en-GB" dirty="0">
                <a:solidFill>
                  <a:schemeClr val="tx1"/>
                </a:solidFill>
              </a:rPr>
              <a:t>Activity 4 can start after activity 2 is completed – est dur of </a:t>
            </a:r>
            <a:r>
              <a:rPr lang="en-GB" b="1" dirty="0">
                <a:solidFill>
                  <a:schemeClr val="tx1"/>
                </a:solidFill>
              </a:rPr>
              <a:t>8weeks</a:t>
            </a:r>
          </a:p>
          <a:p>
            <a:pPr marL="1142971" lvl="2" indent="-380990"/>
            <a:r>
              <a:rPr lang="en-GB" dirty="0">
                <a:solidFill>
                  <a:schemeClr val="tx1"/>
                </a:solidFill>
              </a:rPr>
              <a:t>Activity 5 can start after activity 4 is completed and after activity 3 completed – est dur of </a:t>
            </a:r>
            <a:r>
              <a:rPr lang="en-GB" b="1" dirty="0">
                <a:solidFill>
                  <a:schemeClr val="tx1"/>
                </a:solidFill>
              </a:rPr>
              <a:t>4weeks</a:t>
            </a:r>
          </a:p>
          <a:p>
            <a:pPr marL="0" indent="0">
              <a:spcBef>
                <a:spcPts val="1600"/>
              </a:spcBef>
            </a:pPr>
            <a:endParaRPr lang="en-GB" sz="2400" dirty="0"/>
          </a:p>
        </p:txBody>
      </p:sp>
    </p:spTree>
    <p:extLst>
      <p:ext uri="{BB962C8B-B14F-4D97-AF65-F5344CB8AC3E}">
        <p14:creationId xmlns:p14="http://schemas.microsoft.com/office/powerpoint/2010/main" val="27777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57</a:t>
            </a:fld>
            <a:endParaRPr lang="en-US" dirty="0"/>
          </a:p>
        </p:txBody>
      </p:sp>
      <p:sp>
        <p:nvSpPr>
          <p:cNvPr id="4" name="Title 3"/>
          <p:cNvSpPr>
            <a:spLocks noGrp="1"/>
          </p:cNvSpPr>
          <p:nvPr>
            <p:ph type="title"/>
          </p:nvPr>
        </p:nvSpPr>
        <p:spPr/>
        <p:txBody>
          <a:bodyPr/>
          <a:lstStyle/>
          <a:p>
            <a:r>
              <a:rPr lang="en-GB" dirty="0"/>
              <a:t>Critical Path Questions</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lstStyle/>
          <a:p>
            <a:pPr marL="380990" indent="-380990">
              <a:spcBef>
                <a:spcPts val="1600"/>
              </a:spcBef>
            </a:pPr>
            <a:r>
              <a:rPr lang="en-GB" dirty="0"/>
              <a:t>What is the critical path + duration of the previous project?</a:t>
            </a:r>
          </a:p>
          <a:p>
            <a:pPr marL="380990" indent="-380990">
              <a:spcBef>
                <a:spcPts val="1600"/>
              </a:spcBef>
            </a:pPr>
            <a:endParaRPr lang="en-GB" dirty="0"/>
          </a:p>
          <a:p>
            <a:pPr marL="380990" indent="-380990">
              <a:spcBef>
                <a:spcPts val="1600"/>
              </a:spcBef>
            </a:pPr>
            <a:r>
              <a:rPr lang="en-GB" dirty="0">
                <a:solidFill>
                  <a:schemeClr val="tx1"/>
                </a:solidFill>
              </a:rPr>
              <a:t>The resource working on activity 3 is replaced with someone less experienced.  The activity now takes 10weeks – how does this affect the project?</a:t>
            </a:r>
          </a:p>
          <a:p>
            <a:pPr>
              <a:spcBef>
                <a:spcPts val="1600"/>
              </a:spcBef>
            </a:pPr>
            <a:endParaRPr lang="en-GB" dirty="0">
              <a:solidFill>
                <a:schemeClr val="tx1"/>
              </a:solidFill>
            </a:endParaRPr>
          </a:p>
          <a:p>
            <a:pPr marL="380990" indent="-380990">
              <a:spcBef>
                <a:spcPts val="1600"/>
              </a:spcBef>
            </a:pPr>
            <a:r>
              <a:rPr lang="en-GB" dirty="0"/>
              <a:t>A new activity 6 is added to the project – it will take 11weeks to complete and must be completed before activity 5 and after activity 3.  </a:t>
            </a:r>
            <a:r>
              <a:rPr lang="en-GB" dirty="0">
                <a:solidFill>
                  <a:schemeClr val="tx1"/>
                </a:solidFill>
              </a:rPr>
              <a:t>How does this impact the total project schedule?  Use original est for activity 3 (6weeks).</a:t>
            </a:r>
          </a:p>
          <a:p>
            <a:pPr>
              <a:spcBef>
                <a:spcPts val="1600"/>
              </a:spcBef>
            </a:pPr>
            <a:endParaRPr lang="en-GB" sz="2400" dirty="0"/>
          </a:p>
        </p:txBody>
      </p:sp>
    </p:spTree>
    <p:extLst>
      <p:ext uri="{BB962C8B-B14F-4D97-AF65-F5344CB8AC3E}">
        <p14:creationId xmlns:p14="http://schemas.microsoft.com/office/powerpoint/2010/main" val="4252918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0CCBB2-23CF-43DD-999B-A7E7F6652AA9}" type="slidenum">
              <a:rPr lang="en-US" smtClean="0"/>
              <a:pPr/>
              <a:t>58</a:t>
            </a:fld>
            <a:endParaRPr lang="en-US" dirty="0"/>
          </a:p>
        </p:txBody>
      </p:sp>
      <p:sp>
        <p:nvSpPr>
          <p:cNvPr id="4" name="Title 3"/>
          <p:cNvSpPr>
            <a:spLocks noGrp="1"/>
          </p:cNvSpPr>
          <p:nvPr>
            <p:ph type="title"/>
          </p:nvPr>
        </p:nvSpPr>
        <p:spPr/>
        <p:txBody>
          <a:bodyPr/>
          <a:lstStyle/>
          <a:p>
            <a:r>
              <a:rPr lang="en-GB" dirty="0"/>
              <a:t>Critical Path Answers</a:t>
            </a:r>
          </a:p>
        </p:txBody>
      </p:sp>
      <p:pic>
        <p:nvPicPr>
          <p:cNvPr id="9" name="Picture 8"/>
          <p:cNvPicPr>
            <a:picLocks noChangeAspect="1"/>
          </p:cNvPicPr>
          <p:nvPr/>
        </p:nvPicPr>
        <p:blipFill>
          <a:blip r:embed="rId3"/>
          <a:stretch>
            <a:fillRect/>
          </a:stretch>
        </p:blipFill>
        <p:spPr>
          <a:xfrm>
            <a:off x="10154992" y="158288"/>
            <a:ext cx="1852944" cy="849731"/>
          </a:xfrm>
          <a:prstGeom prst="rect">
            <a:avLst/>
          </a:prstGeom>
        </p:spPr>
      </p:pic>
      <p:sp>
        <p:nvSpPr>
          <p:cNvPr id="10" name="Content Placeholder 2"/>
          <p:cNvSpPr>
            <a:spLocks noGrp="1"/>
          </p:cNvSpPr>
          <p:nvPr>
            <p:ph idx="4294967295"/>
          </p:nvPr>
        </p:nvSpPr>
        <p:spPr>
          <a:xfrm>
            <a:off x="609600" y="1285335"/>
            <a:ext cx="10972800" cy="5229196"/>
          </a:xfrm>
          <a:prstGeom prst="rect">
            <a:avLst/>
          </a:prstGeom>
        </p:spPr>
        <p:txBody>
          <a:bodyPr anchor="t">
            <a:normAutofit/>
          </a:bodyPr>
          <a:lstStyle/>
          <a:p>
            <a:pPr marL="380990" indent="-380990">
              <a:spcBef>
                <a:spcPts val="1600"/>
              </a:spcBef>
            </a:pPr>
            <a:r>
              <a:rPr lang="en-GB" dirty="0">
                <a:solidFill>
                  <a:schemeClr val="tx1"/>
                </a:solidFill>
              </a:rPr>
              <a:t>Critical path duration is 18weeks – sequence (1-2-4-5)</a:t>
            </a:r>
          </a:p>
          <a:p>
            <a:pPr marL="380990" indent="-380990">
              <a:spcBef>
                <a:spcPts val="1600"/>
              </a:spcBef>
            </a:pPr>
            <a:endParaRPr lang="en-GB" dirty="0">
              <a:solidFill>
                <a:schemeClr val="tx1"/>
              </a:solidFill>
            </a:endParaRPr>
          </a:p>
          <a:p>
            <a:pPr marL="380990" indent="-380990">
              <a:spcBef>
                <a:spcPts val="1600"/>
              </a:spcBef>
            </a:pPr>
            <a:r>
              <a:rPr lang="en-GB" dirty="0">
                <a:solidFill>
                  <a:schemeClr val="tx1"/>
                </a:solidFill>
              </a:rPr>
              <a:t>No impact to the overall project – as the original path length (1-3-5) was 13weeks adding and extra 4 will not impact the critical path </a:t>
            </a:r>
          </a:p>
          <a:p>
            <a:pPr marL="380990" indent="-380990">
              <a:spcBef>
                <a:spcPts val="1600"/>
              </a:spcBef>
            </a:pPr>
            <a:endParaRPr lang="en-GB" dirty="0"/>
          </a:p>
          <a:p>
            <a:pPr marL="380990" indent="-380990">
              <a:spcBef>
                <a:spcPts val="1600"/>
              </a:spcBef>
            </a:pPr>
            <a:r>
              <a:rPr lang="en-GB" dirty="0"/>
              <a:t>New Critical Path duration is 24weeks – 1-3-6-5.  Therefore the addition of this new activity will delay the original project delivery date by 6 weeks.</a:t>
            </a:r>
          </a:p>
        </p:txBody>
      </p:sp>
    </p:spTree>
    <p:extLst>
      <p:ext uri="{BB962C8B-B14F-4D97-AF65-F5344CB8AC3E}">
        <p14:creationId xmlns:p14="http://schemas.microsoft.com/office/powerpoint/2010/main" val="1786218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Risk Management Plan</a:t>
            </a:r>
          </a:p>
        </p:txBody>
      </p:sp>
      <p:sp>
        <p:nvSpPr>
          <p:cNvPr id="3" name="Content Placeholder 2"/>
          <p:cNvSpPr>
            <a:spLocks noGrp="1"/>
          </p:cNvSpPr>
          <p:nvPr>
            <p:ph idx="1"/>
          </p:nvPr>
        </p:nvSpPr>
        <p:spPr>
          <a:xfrm>
            <a:off x="488951" y="1323096"/>
            <a:ext cx="11209867" cy="5009465"/>
          </a:xfrm>
        </p:spPr>
        <p:txBody>
          <a:bodyPr anchor="t"/>
          <a:lstStyle/>
          <a:p>
            <a:pPr lvl="1">
              <a:buFont typeface="Arial" panose="020B0604020202020204" pitchFamily="34" charset="0"/>
              <a:buChar char="•"/>
              <a:defRPr/>
            </a:pPr>
            <a:r>
              <a:rPr lang="en-US" altLang="ja-JP" dirty="0">
                <a:latin typeface="+mj-lt"/>
              </a:rPr>
              <a:t>The fundamental aspect to this knowledge area is that effective risk management seeks to increase the probability of positive events while decreasing impact of threats to the project.</a:t>
            </a:r>
          </a:p>
          <a:p>
            <a:pPr lvl="1">
              <a:buFont typeface="Arial" panose="020B0604020202020204" pitchFamily="34" charset="0"/>
              <a:buChar char="•"/>
              <a:defRPr/>
            </a:pPr>
            <a:r>
              <a:rPr lang="en-US" altLang="ja-JP" dirty="0">
                <a:latin typeface="+mj-lt"/>
              </a:rPr>
              <a:t>Effective Risk Management is the only way a PM can stay in control of the project.</a:t>
            </a:r>
          </a:p>
          <a:p>
            <a:pPr lvl="1">
              <a:buFont typeface="Arial" panose="020B0604020202020204" pitchFamily="34" charset="0"/>
              <a:buChar char="•"/>
              <a:defRPr/>
            </a:pPr>
            <a:r>
              <a:rPr lang="en-US" altLang="ja-JP" dirty="0">
                <a:latin typeface="+mj-lt"/>
              </a:rPr>
              <a:t>The risk management plan will be developed in phases</a:t>
            </a:r>
          </a:p>
          <a:p>
            <a:pPr lvl="1">
              <a:buFont typeface="Arial" panose="020B0604020202020204" pitchFamily="34" charset="0"/>
              <a:buChar char="•"/>
              <a:defRPr/>
            </a:pPr>
            <a:r>
              <a:rPr lang="en-US" altLang="ja-JP" dirty="0">
                <a:latin typeface="+mj-lt"/>
              </a:rPr>
              <a:t>What is risk?</a:t>
            </a:r>
          </a:p>
          <a:p>
            <a:pPr lvl="2">
              <a:buFont typeface="Arial" panose="020B0604020202020204" pitchFamily="34" charset="0"/>
              <a:buChar char="•"/>
              <a:defRPr/>
            </a:pPr>
            <a:r>
              <a:rPr lang="en-US" altLang="ja-JP" sz="2400" dirty="0">
                <a:latin typeface="+mj-lt"/>
              </a:rPr>
              <a:t>What are the factors to consider when looking at risk?</a:t>
            </a:r>
          </a:p>
          <a:p>
            <a:pPr lvl="2">
              <a:buFont typeface="Arial" panose="020B0604020202020204" pitchFamily="34" charset="0"/>
              <a:buChar char="•"/>
              <a:defRPr/>
            </a:pPr>
            <a:r>
              <a:rPr lang="en-US" altLang="ja-JP" sz="2400" dirty="0">
                <a:latin typeface="+mj-lt"/>
              </a:rPr>
              <a:t>Risk appetites, Tolerances and Thresholds</a:t>
            </a:r>
          </a:p>
        </p:txBody>
      </p:sp>
    </p:spTree>
    <p:extLst>
      <p:ext uri="{BB962C8B-B14F-4D97-AF65-F5344CB8AC3E}">
        <p14:creationId xmlns:p14="http://schemas.microsoft.com/office/powerpoint/2010/main" val="10899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What </a:t>
            </a:r>
            <a:r>
              <a:rPr lang="en-IE" b="1"/>
              <a:t>is Project Management (PM)?</a:t>
            </a:r>
            <a:endParaRPr lang="en-IE" b="1" dirty="0"/>
          </a:p>
        </p:txBody>
      </p:sp>
      <p:sp>
        <p:nvSpPr>
          <p:cNvPr id="3" name="Content Placeholder 2"/>
          <p:cNvSpPr>
            <a:spLocks noGrp="1"/>
          </p:cNvSpPr>
          <p:nvPr>
            <p:ph idx="1"/>
          </p:nvPr>
        </p:nvSpPr>
        <p:spPr/>
        <p:txBody>
          <a:bodyPr>
            <a:normAutofit fontScale="92500" lnSpcReduction="10000"/>
          </a:bodyPr>
          <a:lstStyle/>
          <a:p>
            <a:pPr marL="0" indent="0">
              <a:buNone/>
            </a:pPr>
            <a:r>
              <a:rPr lang="en-IE" sz="3200" dirty="0"/>
              <a:t>Project management is about execution.</a:t>
            </a:r>
          </a:p>
          <a:p>
            <a:pPr marL="0" indent="0">
              <a:buNone/>
            </a:pPr>
            <a:br>
              <a:rPr lang="en-IE" sz="3200" dirty="0"/>
            </a:br>
            <a:r>
              <a:rPr lang="en-IE" sz="3200" dirty="0"/>
              <a:t>Getting it done.</a:t>
            </a:r>
          </a:p>
          <a:p>
            <a:pPr marL="0" indent="0">
              <a:buNone/>
            </a:pPr>
            <a:br>
              <a:rPr lang="en-IE" sz="3200" dirty="0"/>
            </a:br>
            <a:r>
              <a:rPr lang="en-IE" sz="3200" dirty="0"/>
              <a:t>Making it happen.</a:t>
            </a:r>
          </a:p>
          <a:p>
            <a:pPr marL="0" indent="0">
              <a:buNone/>
            </a:pPr>
            <a:br>
              <a:rPr lang="en-IE" sz="3200" dirty="0"/>
            </a:br>
            <a:r>
              <a:rPr lang="en-IE" sz="3200" dirty="0"/>
              <a:t>You can have a great idea, but if you can't implement it,</a:t>
            </a:r>
            <a:br>
              <a:rPr lang="en-IE" sz="3200" dirty="0"/>
            </a:br>
            <a:r>
              <a:rPr lang="en-IE" sz="3200" dirty="0"/>
              <a:t>it doesn't matter.</a:t>
            </a:r>
          </a:p>
          <a:p>
            <a:pPr marL="0" indent="0">
              <a:buNone/>
            </a:pPr>
            <a:br>
              <a:rPr lang="en-IE" sz="3200" dirty="0"/>
            </a:br>
            <a:r>
              <a:rPr lang="en-IE" sz="3200" dirty="0"/>
              <a:t>It's about making a difference.</a:t>
            </a:r>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23993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Risk Management Process</a:t>
            </a:r>
          </a:p>
        </p:txBody>
      </p:sp>
      <p:sp>
        <p:nvSpPr>
          <p:cNvPr id="3" name="Content Placeholder 2"/>
          <p:cNvSpPr>
            <a:spLocks noGrp="1"/>
          </p:cNvSpPr>
          <p:nvPr>
            <p:ph idx="1"/>
          </p:nvPr>
        </p:nvSpPr>
        <p:spPr>
          <a:xfrm>
            <a:off x="488951" y="1323096"/>
            <a:ext cx="11209867" cy="2824019"/>
          </a:xfrm>
        </p:spPr>
        <p:txBody>
          <a:bodyPr/>
          <a:lstStyle/>
          <a:p>
            <a:pPr lvl="1">
              <a:spcBef>
                <a:spcPts val="1600"/>
              </a:spcBef>
              <a:defRPr/>
            </a:pPr>
            <a:r>
              <a:rPr lang="en-US" altLang="ja-JP" dirty="0">
                <a:latin typeface="+mj-lt"/>
              </a:rPr>
              <a:t>Its objective is to describe how we manage risks in our project</a:t>
            </a:r>
          </a:p>
          <a:p>
            <a:pPr lvl="2">
              <a:spcBef>
                <a:spcPts val="1600"/>
              </a:spcBef>
              <a:defRPr/>
            </a:pPr>
            <a:r>
              <a:rPr lang="en-US" altLang="ja-JP" sz="2400" dirty="0">
                <a:latin typeface="+mj-lt"/>
              </a:rPr>
              <a:t>Identify all risks</a:t>
            </a:r>
          </a:p>
          <a:p>
            <a:pPr lvl="2">
              <a:spcBef>
                <a:spcPts val="1600"/>
              </a:spcBef>
              <a:defRPr/>
            </a:pPr>
            <a:r>
              <a:rPr lang="en-US" altLang="ja-JP" sz="2400" dirty="0">
                <a:latin typeface="+mj-lt"/>
              </a:rPr>
              <a:t>Assess the risk </a:t>
            </a:r>
          </a:p>
          <a:p>
            <a:pPr lvl="2">
              <a:spcBef>
                <a:spcPts val="1600"/>
              </a:spcBef>
              <a:defRPr/>
            </a:pPr>
            <a:r>
              <a:rPr lang="en-US" altLang="ja-JP" sz="2400" dirty="0">
                <a:latin typeface="+mj-lt"/>
              </a:rPr>
              <a:t>Plan your response </a:t>
            </a:r>
          </a:p>
          <a:p>
            <a:pPr lvl="2">
              <a:spcBef>
                <a:spcPts val="1600"/>
              </a:spcBef>
              <a:defRPr/>
            </a:pPr>
            <a:r>
              <a:rPr lang="en-US" sz="2400" dirty="0">
                <a:latin typeface="+mj-lt"/>
              </a:rPr>
              <a:t>Monitor &amp; control the risks</a:t>
            </a:r>
          </a:p>
        </p:txBody>
      </p:sp>
      <p:graphicFrame>
        <p:nvGraphicFramePr>
          <p:cNvPr id="9" name="Table 8"/>
          <p:cNvGraphicFramePr>
            <a:graphicFrameLocks noGrp="1"/>
          </p:cNvGraphicFramePr>
          <p:nvPr>
            <p:extLst>
              <p:ext uri="{D42A27DB-BD31-4B8C-83A1-F6EECF244321}">
                <p14:modId xmlns:p14="http://schemas.microsoft.com/office/powerpoint/2010/main" val="4117473211"/>
              </p:ext>
            </p:extLst>
          </p:nvPr>
        </p:nvGraphicFramePr>
        <p:xfrm>
          <a:off x="596175" y="3935659"/>
          <a:ext cx="11277601" cy="2697367"/>
        </p:xfrm>
        <a:graphic>
          <a:graphicData uri="http://schemas.openxmlformats.org/drawingml/2006/table">
            <a:tbl>
              <a:tblPr/>
              <a:tblGrid>
                <a:gridCol w="550127">
                  <a:extLst>
                    <a:ext uri="{9D8B030D-6E8A-4147-A177-3AD203B41FA5}">
                      <a16:colId xmlns:a16="http://schemas.microsoft.com/office/drawing/2014/main" val="20000"/>
                    </a:ext>
                  </a:extLst>
                </a:gridCol>
                <a:gridCol w="2104453">
                  <a:extLst>
                    <a:ext uri="{9D8B030D-6E8A-4147-A177-3AD203B41FA5}">
                      <a16:colId xmlns:a16="http://schemas.microsoft.com/office/drawing/2014/main" val="20001"/>
                    </a:ext>
                  </a:extLst>
                </a:gridCol>
                <a:gridCol w="427877">
                  <a:extLst>
                    <a:ext uri="{9D8B030D-6E8A-4147-A177-3AD203B41FA5}">
                      <a16:colId xmlns:a16="http://schemas.microsoft.com/office/drawing/2014/main" val="20002"/>
                    </a:ext>
                  </a:extLst>
                </a:gridCol>
                <a:gridCol w="331821">
                  <a:extLst>
                    <a:ext uri="{9D8B030D-6E8A-4147-A177-3AD203B41FA5}">
                      <a16:colId xmlns:a16="http://schemas.microsoft.com/office/drawing/2014/main" val="20003"/>
                    </a:ext>
                  </a:extLst>
                </a:gridCol>
                <a:gridCol w="622168">
                  <a:extLst>
                    <a:ext uri="{9D8B030D-6E8A-4147-A177-3AD203B41FA5}">
                      <a16:colId xmlns:a16="http://schemas.microsoft.com/office/drawing/2014/main" val="20004"/>
                    </a:ext>
                  </a:extLst>
                </a:gridCol>
                <a:gridCol w="2095721">
                  <a:extLst>
                    <a:ext uri="{9D8B030D-6E8A-4147-A177-3AD203B41FA5}">
                      <a16:colId xmlns:a16="http://schemas.microsoft.com/office/drawing/2014/main" val="20005"/>
                    </a:ext>
                  </a:extLst>
                </a:gridCol>
                <a:gridCol w="707307">
                  <a:extLst>
                    <a:ext uri="{9D8B030D-6E8A-4147-A177-3AD203B41FA5}">
                      <a16:colId xmlns:a16="http://schemas.microsoft.com/office/drawing/2014/main" val="20006"/>
                    </a:ext>
                  </a:extLst>
                </a:gridCol>
                <a:gridCol w="689841">
                  <a:extLst>
                    <a:ext uri="{9D8B030D-6E8A-4147-A177-3AD203B41FA5}">
                      <a16:colId xmlns:a16="http://schemas.microsoft.com/office/drawing/2014/main" val="20007"/>
                    </a:ext>
                  </a:extLst>
                </a:gridCol>
                <a:gridCol w="628717">
                  <a:extLst>
                    <a:ext uri="{9D8B030D-6E8A-4147-A177-3AD203B41FA5}">
                      <a16:colId xmlns:a16="http://schemas.microsoft.com/office/drawing/2014/main" val="20008"/>
                    </a:ext>
                  </a:extLst>
                </a:gridCol>
                <a:gridCol w="506465">
                  <a:extLst>
                    <a:ext uri="{9D8B030D-6E8A-4147-A177-3AD203B41FA5}">
                      <a16:colId xmlns:a16="http://schemas.microsoft.com/office/drawing/2014/main" val="20009"/>
                    </a:ext>
                  </a:extLst>
                </a:gridCol>
                <a:gridCol w="517383">
                  <a:extLst>
                    <a:ext uri="{9D8B030D-6E8A-4147-A177-3AD203B41FA5}">
                      <a16:colId xmlns:a16="http://schemas.microsoft.com/office/drawing/2014/main" val="20010"/>
                    </a:ext>
                  </a:extLst>
                </a:gridCol>
                <a:gridCol w="2095721">
                  <a:extLst>
                    <a:ext uri="{9D8B030D-6E8A-4147-A177-3AD203B41FA5}">
                      <a16:colId xmlns:a16="http://schemas.microsoft.com/office/drawing/2014/main" val="20011"/>
                    </a:ext>
                  </a:extLst>
                </a:gridCol>
              </a:tblGrid>
              <a:tr h="326223">
                <a:tc gridSpan="5">
                  <a:txBody>
                    <a:bodyPr/>
                    <a:lstStyle/>
                    <a:p>
                      <a:pPr algn="ctr" fontAlgn="b"/>
                      <a:r>
                        <a:rPr lang="en-US" sz="1100" b="1" i="0" u="none" strike="noStrike" dirty="0">
                          <a:latin typeface="Arial"/>
                        </a:rPr>
                        <a:t>Phase I.  Identify and Prioritize Risk</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1100" b="1" i="0" u="none" strike="noStrike" dirty="0">
                          <a:latin typeface="Arial"/>
                        </a:rPr>
                        <a:t>Phase II.  Identify Risk Response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92475">
                <a:tc>
                  <a:txBody>
                    <a:bodyPr/>
                    <a:lstStyle/>
                    <a:p>
                      <a:pPr algn="ctr" fontAlgn="t"/>
                      <a:r>
                        <a:rPr lang="en-US" sz="900" b="1" i="0" u="none" strike="noStrike" dirty="0">
                          <a:latin typeface="Arial"/>
                        </a:rPr>
                        <a:t>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900" b="1" i="0" u="none" strike="noStrike" dirty="0">
                          <a:latin typeface="Arial"/>
                        </a:rPr>
                        <a:t>Specific Risk Event</a:t>
                      </a:r>
                      <a:br>
                        <a:rPr lang="en-US" sz="900" b="1" i="0" u="none" strike="noStrike" dirty="0">
                          <a:latin typeface="Arial"/>
                        </a:rPr>
                      </a:br>
                      <a:br>
                        <a:rPr lang="en-US" sz="900" b="1" i="0" u="none" strike="noStrike" dirty="0">
                          <a:latin typeface="Arial"/>
                        </a:rPr>
                      </a:br>
                      <a:r>
                        <a:rPr lang="en-US" sz="900" b="1" i="0" u="none" strike="noStrike" dirty="0">
                          <a:latin typeface="Arial"/>
                        </a:rPr>
                        <a:t>Review the "Common Risks Question Bank" to brainstorm on potential risks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900" b="1" i="0" u="none" strike="noStrike" dirty="0">
                          <a:latin typeface="Arial"/>
                        </a:rPr>
                        <a:t>Impact </a:t>
                      </a:r>
                      <a:br>
                        <a:rPr lang="en-US" sz="900" b="1" i="0" u="none" strike="noStrike" dirty="0">
                          <a:latin typeface="Arial"/>
                        </a:rPr>
                      </a:br>
                      <a:r>
                        <a:rPr lang="en-US" sz="900" b="1" i="0" u="none" strike="noStrike" dirty="0">
                          <a:latin typeface="Arial"/>
                        </a:rPr>
                        <a:t>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900" b="1" i="0" u="none" strike="noStrike" dirty="0" err="1">
                          <a:latin typeface="Arial"/>
                        </a:rPr>
                        <a:t>Likeli</a:t>
                      </a:r>
                      <a:r>
                        <a:rPr lang="en-US" sz="900" b="1" i="0" u="none" strike="noStrike" dirty="0">
                          <a:latin typeface="Arial"/>
                        </a:rPr>
                        <a:t>-hood</a:t>
                      </a:r>
                      <a:br>
                        <a:rPr lang="en-US" sz="900" b="1" i="0" u="none" strike="noStrike" dirty="0">
                          <a:latin typeface="Arial"/>
                        </a:rPr>
                      </a:br>
                      <a:r>
                        <a:rPr lang="en-US" sz="900" b="1" i="0" u="none" strike="noStrike" dirty="0">
                          <a:latin typeface="Arial"/>
                        </a:rPr>
                        <a:t>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900" b="1" i="0" u="none" strike="noStrike" dirty="0">
                          <a:latin typeface="Arial"/>
                        </a:rPr>
                        <a:t>Total Risk Score</a:t>
                      </a:r>
                      <a:br>
                        <a:rPr lang="en-US" sz="900" b="1" i="0" u="none" strike="noStrike" dirty="0">
                          <a:latin typeface="Arial"/>
                        </a:rPr>
                      </a:br>
                      <a:r>
                        <a:rPr lang="en-US" sz="900" b="1" i="0" u="none" strike="noStrike" dirty="0">
                          <a:solidFill>
                            <a:srgbClr val="339966"/>
                          </a:solidFill>
                          <a:latin typeface="Arial"/>
                        </a:rPr>
                        <a:t>Low = 1</a:t>
                      </a:r>
                      <a:br>
                        <a:rPr lang="en-US" sz="900" b="1" i="0" u="none" strike="noStrike" dirty="0">
                          <a:solidFill>
                            <a:srgbClr val="339966"/>
                          </a:solidFill>
                          <a:latin typeface="Arial"/>
                        </a:rPr>
                      </a:br>
                      <a:r>
                        <a:rPr lang="en-US" sz="900" b="1" i="0" u="none" strike="noStrike" dirty="0">
                          <a:solidFill>
                            <a:srgbClr val="FFFF00"/>
                          </a:solidFill>
                          <a:latin typeface="Arial"/>
                        </a:rPr>
                        <a:t>Med = 2</a:t>
                      </a:r>
                      <a:br>
                        <a:rPr lang="en-US" sz="900" b="1" i="0" u="none" strike="noStrike" dirty="0">
                          <a:solidFill>
                            <a:srgbClr val="FFFF00"/>
                          </a:solidFill>
                          <a:latin typeface="Arial"/>
                        </a:rPr>
                      </a:br>
                      <a:r>
                        <a:rPr lang="en-US" sz="900" b="1" i="0" u="none" strike="noStrike" dirty="0">
                          <a:solidFill>
                            <a:srgbClr val="FF0000"/>
                          </a:solidFill>
                          <a:latin typeface="Arial"/>
                        </a:rPr>
                        <a:t>High = 3</a:t>
                      </a:r>
                      <a:endParaRPr lang="en-US" sz="900" b="1"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900" b="1" i="0" u="none" strike="noStrike" dirty="0">
                          <a:latin typeface="Arial"/>
                        </a:rPr>
                        <a:t>Risk Response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Impact </a:t>
                      </a:r>
                      <a:br>
                        <a:rPr lang="en-US" sz="900" b="1" i="0" u="none" strike="noStrike" dirty="0">
                          <a:latin typeface="Arial"/>
                        </a:rPr>
                      </a:br>
                      <a:r>
                        <a:rPr lang="en-US" sz="900" b="1" i="0" u="none" strike="noStrike" dirty="0">
                          <a:latin typeface="Arial"/>
                        </a:rPr>
                        <a:t>1-5 </a:t>
                      </a:r>
                      <a:br>
                        <a:rPr lang="en-US" sz="900" b="1" i="0" u="none" strike="noStrike" dirty="0">
                          <a:latin typeface="Arial"/>
                        </a:rPr>
                      </a:br>
                      <a:r>
                        <a:rPr lang="en-US" sz="900" b="1" i="0" u="none" strike="noStrike" dirty="0">
                          <a:latin typeface="Arial"/>
                        </a:rPr>
                        <a:t>(if response implemented)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Likelihood</a:t>
                      </a:r>
                      <a:br>
                        <a:rPr lang="en-US" sz="900" b="1" i="0" u="none" strike="noStrike" dirty="0">
                          <a:latin typeface="Arial"/>
                        </a:rPr>
                      </a:br>
                      <a:r>
                        <a:rPr lang="en-US" sz="900" b="1" i="0" u="none" strike="noStrike" dirty="0">
                          <a:latin typeface="Arial"/>
                        </a:rPr>
                        <a:t>1-5</a:t>
                      </a:r>
                      <a:br>
                        <a:rPr lang="en-US" sz="900" b="1" i="0" u="none" strike="noStrike" dirty="0">
                          <a:latin typeface="Arial"/>
                        </a:rPr>
                      </a:br>
                      <a:r>
                        <a:rPr lang="en-US" sz="900" b="1" i="0" u="none" strike="noStrike" dirty="0">
                          <a:latin typeface="Arial"/>
                        </a:rPr>
                        <a:t>(if response implemented)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Total Risk Score</a:t>
                      </a:r>
                      <a:br>
                        <a:rPr lang="en-US" sz="900" b="1" i="0" u="none" strike="noStrike" dirty="0">
                          <a:latin typeface="Arial"/>
                        </a:rPr>
                      </a:br>
                      <a:r>
                        <a:rPr lang="en-US" sz="900" b="1" i="0" u="none" strike="noStrike" dirty="0">
                          <a:solidFill>
                            <a:srgbClr val="339966"/>
                          </a:solidFill>
                          <a:latin typeface="Arial"/>
                        </a:rPr>
                        <a:t>Low = 1</a:t>
                      </a:r>
                      <a:br>
                        <a:rPr lang="en-US" sz="900" b="1" i="0" u="none" strike="noStrike" dirty="0">
                          <a:solidFill>
                            <a:srgbClr val="339966"/>
                          </a:solidFill>
                          <a:latin typeface="Arial"/>
                        </a:rPr>
                      </a:br>
                      <a:r>
                        <a:rPr lang="en-US" sz="900" b="1" i="0" u="none" strike="noStrike" dirty="0">
                          <a:solidFill>
                            <a:srgbClr val="FFFF00"/>
                          </a:solidFill>
                          <a:latin typeface="Arial"/>
                        </a:rPr>
                        <a:t>Med = 2</a:t>
                      </a:r>
                      <a:br>
                        <a:rPr lang="en-US" sz="900" b="1" i="0" u="none" strike="noStrike" dirty="0">
                          <a:solidFill>
                            <a:srgbClr val="FFFF00"/>
                          </a:solidFill>
                          <a:latin typeface="Arial"/>
                        </a:rPr>
                      </a:br>
                      <a:r>
                        <a:rPr lang="en-US" sz="900" b="1" i="0" u="none" strike="noStrike" dirty="0">
                          <a:solidFill>
                            <a:srgbClr val="FF0000"/>
                          </a:solidFill>
                          <a:latin typeface="Arial"/>
                        </a:rPr>
                        <a:t>High = 3</a:t>
                      </a:r>
                      <a:endParaRPr lang="en-US" sz="900" b="1"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Owner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Due Date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900" b="1" i="0" u="none" strike="noStrike" dirty="0">
                          <a:latin typeface="Arial"/>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326223">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223">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6223">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5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1" i="0" u="none" strike="noStrike">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5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6787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solidFill>
                  <a:srgbClr val="FF0000"/>
                </a:solidFill>
              </a:rPr>
              <a:t>Identify Risks</a:t>
            </a:r>
            <a:br>
              <a:rPr lang="en-US" altLang="ja-JP" b="1" dirty="0"/>
            </a:br>
            <a:endParaRPr lang="en-US" altLang="ja-JP" b="1" dirty="0"/>
          </a:p>
        </p:txBody>
      </p:sp>
      <p:sp>
        <p:nvSpPr>
          <p:cNvPr id="3" name="Content Placeholder 2"/>
          <p:cNvSpPr>
            <a:spLocks noGrp="1"/>
          </p:cNvSpPr>
          <p:nvPr>
            <p:ph idx="1"/>
          </p:nvPr>
        </p:nvSpPr>
        <p:spPr>
          <a:xfrm>
            <a:off x="488951" y="1323096"/>
            <a:ext cx="11209867" cy="4434767"/>
          </a:xfrm>
        </p:spPr>
        <p:txBody>
          <a:bodyPr anchor="t">
            <a:normAutofit fontScale="85000" lnSpcReduction="20000"/>
          </a:bodyPr>
          <a:lstStyle/>
          <a:p>
            <a:pPr lvl="1">
              <a:spcBef>
                <a:spcPts val="1600"/>
              </a:spcBef>
              <a:defRPr/>
            </a:pPr>
            <a:r>
              <a:rPr lang="en-US" altLang="ja-JP" sz="3300" dirty="0">
                <a:latin typeface="+mj-lt"/>
              </a:rPr>
              <a:t>Its objective is to engage</a:t>
            </a:r>
            <a:r>
              <a:rPr lang="en-US" altLang="ja-JP" sz="3300" b="1" u="sng" dirty="0">
                <a:latin typeface="+mj-lt"/>
              </a:rPr>
              <a:t> all </a:t>
            </a:r>
            <a:r>
              <a:rPr lang="en-US" altLang="ja-JP" sz="3300" dirty="0">
                <a:latin typeface="+mj-lt"/>
              </a:rPr>
              <a:t>stakeholders on the project to identify all risks to the project</a:t>
            </a:r>
          </a:p>
          <a:p>
            <a:pPr lvl="1">
              <a:spcBef>
                <a:spcPts val="1600"/>
              </a:spcBef>
              <a:defRPr/>
            </a:pPr>
            <a:r>
              <a:rPr lang="en-US" altLang="ja-JP" sz="3300" dirty="0">
                <a:latin typeface="+mj-lt"/>
              </a:rPr>
              <a:t>Primarily occurs at the beginning of the project – but should be elaborated on throughout execution</a:t>
            </a:r>
          </a:p>
          <a:p>
            <a:pPr lvl="1">
              <a:spcBef>
                <a:spcPts val="1600"/>
              </a:spcBef>
              <a:defRPr/>
            </a:pPr>
            <a:r>
              <a:rPr lang="en-US" altLang="ja-JP" sz="3300" dirty="0">
                <a:latin typeface="+mj-lt"/>
              </a:rPr>
              <a:t>Techniques include:</a:t>
            </a:r>
          </a:p>
          <a:p>
            <a:pPr lvl="2">
              <a:spcBef>
                <a:spcPts val="1600"/>
              </a:spcBef>
              <a:defRPr/>
            </a:pPr>
            <a:r>
              <a:rPr lang="en-US" altLang="ja-JP" sz="3300" dirty="0">
                <a:latin typeface="+mj-lt"/>
              </a:rPr>
              <a:t>Brainstorming</a:t>
            </a:r>
          </a:p>
          <a:p>
            <a:pPr lvl="2">
              <a:spcBef>
                <a:spcPts val="1600"/>
              </a:spcBef>
              <a:defRPr/>
            </a:pPr>
            <a:r>
              <a:rPr lang="en-US" altLang="ja-JP" sz="3300" dirty="0">
                <a:latin typeface="+mj-lt"/>
              </a:rPr>
              <a:t>Delphi Technique</a:t>
            </a:r>
          </a:p>
          <a:p>
            <a:pPr lvl="2">
              <a:spcBef>
                <a:spcPts val="1600"/>
              </a:spcBef>
              <a:defRPr/>
            </a:pPr>
            <a:r>
              <a:rPr lang="en-US" altLang="ja-JP" sz="3300" dirty="0">
                <a:latin typeface="+mj-lt"/>
              </a:rPr>
              <a:t>Interviewing</a:t>
            </a:r>
          </a:p>
          <a:p>
            <a:pPr lvl="2">
              <a:spcBef>
                <a:spcPts val="1600"/>
              </a:spcBef>
              <a:defRPr/>
            </a:pPr>
            <a:r>
              <a:rPr lang="en-US" altLang="ja-JP" sz="3300" dirty="0">
                <a:latin typeface="+mj-lt"/>
              </a:rPr>
              <a:t>Root Cause Analysis</a:t>
            </a:r>
          </a:p>
          <a:p>
            <a:pPr lvl="1">
              <a:defRPr/>
            </a:pPr>
            <a:r>
              <a:rPr lang="en-US" altLang="ja-JP" sz="3300" dirty="0">
                <a:latin typeface="+mj-lt"/>
              </a:rPr>
              <a:t>Output  of this process is the Risk Register</a:t>
            </a:r>
            <a:endParaRPr lang="en-US" altLang="ja-JP" dirty="0">
              <a:latin typeface="+mj-lt"/>
            </a:endParaRPr>
          </a:p>
        </p:txBody>
      </p:sp>
    </p:spTree>
    <p:extLst>
      <p:ext uri="{BB962C8B-B14F-4D97-AF65-F5344CB8AC3E}">
        <p14:creationId xmlns:p14="http://schemas.microsoft.com/office/powerpoint/2010/main" val="2970563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Qualitative Analysis</a:t>
            </a:r>
          </a:p>
        </p:txBody>
      </p:sp>
      <p:sp>
        <p:nvSpPr>
          <p:cNvPr id="3" name="Content Placeholder 2"/>
          <p:cNvSpPr>
            <a:spLocks noGrp="1"/>
          </p:cNvSpPr>
          <p:nvPr>
            <p:ph idx="1"/>
          </p:nvPr>
        </p:nvSpPr>
        <p:spPr>
          <a:xfrm>
            <a:off x="488951" y="1323097"/>
            <a:ext cx="11209867" cy="3153369"/>
          </a:xfrm>
          <a:ln>
            <a:noFill/>
          </a:ln>
        </p:spPr>
        <p:txBody>
          <a:bodyPr anchor="t"/>
          <a:lstStyle/>
          <a:p>
            <a:pPr lvl="1">
              <a:spcBef>
                <a:spcPts val="1600"/>
              </a:spcBef>
              <a:defRPr/>
            </a:pPr>
            <a:r>
              <a:rPr lang="en-US" altLang="ja-JP" dirty="0">
                <a:latin typeface="+mj-lt"/>
              </a:rPr>
              <a:t>This helps with prioritization of risks – not all risks require an immediate response, but some will and should be watched closely</a:t>
            </a:r>
          </a:p>
          <a:p>
            <a:pPr lvl="1">
              <a:spcBef>
                <a:spcPts val="1600"/>
              </a:spcBef>
              <a:defRPr/>
            </a:pPr>
            <a:r>
              <a:rPr lang="en-US" altLang="ja-JP" dirty="0">
                <a:latin typeface="+mj-lt"/>
              </a:rPr>
              <a:t>How do we assess risk?</a:t>
            </a:r>
          </a:p>
          <a:p>
            <a:pPr lvl="2">
              <a:spcBef>
                <a:spcPts val="1600"/>
              </a:spcBef>
              <a:defRPr/>
            </a:pPr>
            <a:r>
              <a:rPr lang="en-US" altLang="ja-JP" sz="2400" dirty="0">
                <a:latin typeface="+mj-lt"/>
              </a:rPr>
              <a:t>Probability x Impact (5 * 5 grid)</a:t>
            </a:r>
          </a:p>
          <a:p>
            <a:pPr lvl="2">
              <a:spcBef>
                <a:spcPts val="1600"/>
              </a:spcBef>
              <a:defRPr/>
            </a:pPr>
            <a:r>
              <a:rPr lang="en-US" altLang="ja-JP" sz="2400" dirty="0">
                <a:latin typeface="+mj-lt"/>
              </a:rPr>
              <a:t>Risk data quality assessment</a:t>
            </a:r>
          </a:p>
          <a:p>
            <a:pPr lvl="1">
              <a:defRPr/>
            </a:pPr>
            <a:r>
              <a:rPr lang="en-US" altLang="ja-JP" dirty="0">
                <a:latin typeface="+mj-lt"/>
              </a:rPr>
              <a:t>Difference between a threat, an issue and a defect?</a:t>
            </a:r>
          </a:p>
          <a:p>
            <a:pPr lvl="1">
              <a:defRPr/>
            </a:pPr>
            <a:endParaRPr lang="en-US" altLang="ja-JP" dirty="0">
              <a:latin typeface="+mj-lt"/>
            </a:endParaRPr>
          </a:p>
          <a:p>
            <a:pPr lvl="2">
              <a:spcBef>
                <a:spcPts val="1600"/>
              </a:spcBef>
              <a:defRPr/>
            </a:pPr>
            <a:endParaRPr lang="en-US" altLang="ja-JP" sz="2400" dirty="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29" y="4269475"/>
            <a:ext cx="3352800"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49" y="4396475"/>
            <a:ext cx="31369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4305" y="4421875"/>
            <a:ext cx="3225800"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272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Plan Risk Response</a:t>
            </a:r>
          </a:p>
        </p:txBody>
      </p:sp>
      <p:sp>
        <p:nvSpPr>
          <p:cNvPr id="3" name="Content Placeholder 2"/>
          <p:cNvSpPr>
            <a:spLocks noGrp="1"/>
          </p:cNvSpPr>
          <p:nvPr>
            <p:ph idx="1"/>
          </p:nvPr>
        </p:nvSpPr>
        <p:spPr>
          <a:xfrm>
            <a:off x="488951" y="1323095"/>
            <a:ext cx="11209867" cy="4706230"/>
          </a:xfrm>
        </p:spPr>
        <p:txBody>
          <a:bodyPr anchor="t">
            <a:normAutofit lnSpcReduction="10000"/>
          </a:bodyPr>
          <a:lstStyle/>
          <a:p>
            <a:pPr lvl="1">
              <a:spcBef>
                <a:spcPts val="1600"/>
              </a:spcBef>
              <a:defRPr/>
            </a:pPr>
            <a:r>
              <a:rPr lang="en-US" altLang="ja-JP" dirty="0">
                <a:latin typeface="+mj-lt"/>
              </a:rPr>
              <a:t>Generally there are 4 risk responses strategies that can be used to deal with THREATS:</a:t>
            </a:r>
          </a:p>
          <a:p>
            <a:pPr lvl="2">
              <a:spcBef>
                <a:spcPts val="1600"/>
              </a:spcBef>
              <a:defRPr/>
            </a:pPr>
            <a:r>
              <a:rPr lang="en-US" altLang="ja-JP" sz="2400" dirty="0">
                <a:latin typeface="+mj-lt"/>
              </a:rPr>
              <a:t>Avoid</a:t>
            </a:r>
          </a:p>
          <a:p>
            <a:pPr lvl="2">
              <a:spcBef>
                <a:spcPts val="1600"/>
              </a:spcBef>
              <a:defRPr/>
            </a:pPr>
            <a:r>
              <a:rPr lang="en-US" altLang="ja-JP" sz="2400" dirty="0">
                <a:latin typeface="+mj-lt"/>
              </a:rPr>
              <a:t>Mitigate</a:t>
            </a:r>
          </a:p>
          <a:p>
            <a:pPr lvl="2">
              <a:spcBef>
                <a:spcPts val="1600"/>
              </a:spcBef>
              <a:defRPr/>
            </a:pPr>
            <a:r>
              <a:rPr lang="en-US" altLang="ja-JP" sz="2400" dirty="0">
                <a:latin typeface="+mj-lt"/>
              </a:rPr>
              <a:t>Transfer</a:t>
            </a:r>
          </a:p>
          <a:p>
            <a:pPr lvl="2">
              <a:spcBef>
                <a:spcPts val="1600"/>
              </a:spcBef>
              <a:defRPr/>
            </a:pPr>
            <a:r>
              <a:rPr lang="en-US" altLang="ja-JP" sz="2400" dirty="0">
                <a:latin typeface="+mj-lt"/>
              </a:rPr>
              <a:t>Accept</a:t>
            </a:r>
          </a:p>
          <a:p>
            <a:pPr marL="457200" lvl="1" indent="0">
              <a:buNone/>
              <a:defRPr/>
            </a:pPr>
            <a:endParaRPr lang="en-US" altLang="ja-JP" dirty="0">
              <a:latin typeface="+mj-lt"/>
            </a:endParaRPr>
          </a:p>
          <a:p>
            <a:pPr lvl="1">
              <a:defRPr/>
            </a:pPr>
            <a:r>
              <a:rPr lang="en-US" altLang="ja-JP" dirty="0">
                <a:latin typeface="+mj-lt"/>
              </a:rPr>
              <a:t>Key aspects of a risk response strategy:</a:t>
            </a:r>
          </a:p>
          <a:p>
            <a:pPr lvl="2">
              <a:defRPr/>
            </a:pPr>
            <a:r>
              <a:rPr lang="en-US" altLang="ja-JP" sz="2400" dirty="0">
                <a:latin typeface="+mj-lt"/>
              </a:rPr>
              <a:t>Timely</a:t>
            </a:r>
          </a:p>
          <a:p>
            <a:pPr lvl="2">
              <a:defRPr/>
            </a:pPr>
            <a:r>
              <a:rPr lang="en-US" altLang="ja-JP" sz="2400" dirty="0">
                <a:latin typeface="+mj-lt"/>
              </a:rPr>
              <a:t>Appropriate</a:t>
            </a:r>
          </a:p>
          <a:p>
            <a:pPr lvl="2">
              <a:defRPr/>
            </a:pPr>
            <a:r>
              <a:rPr lang="en-US" altLang="ja-JP" sz="2400" dirty="0">
                <a:latin typeface="+mj-lt"/>
              </a:rPr>
              <a:t>collaborative</a:t>
            </a:r>
          </a:p>
        </p:txBody>
      </p:sp>
    </p:spTree>
    <p:extLst>
      <p:ext uri="{BB962C8B-B14F-4D97-AF65-F5344CB8AC3E}">
        <p14:creationId xmlns:p14="http://schemas.microsoft.com/office/powerpoint/2010/main" val="167281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Plan Risk Response</a:t>
            </a:r>
          </a:p>
        </p:txBody>
      </p:sp>
      <p:graphicFrame>
        <p:nvGraphicFramePr>
          <p:cNvPr id="2" name="Table 1"/>
          <p:cNvGraphicFramePr>
            <a:graphicFrameLocks noGrp="1"/>
          </p:cNvGraphicFramePr>
          <p:nvPr>
            <p:extLst/>
          </p:nvPr>
        </p:nvGraphicFramePr>
        <p:xfrm>
          <a:off x="436727" y="1556731"/>
          <a:ext cx="11227560" cy="4105970"/>
        </p:xfrm>
        <a:graphic>
          <a:graphicData uri="http://schemas.openxmlformats.org/drawingml/2006/table">
            <a:tbl>
              <a:tblPr firstRow="1" bandRow="1">
                <a:tableStyleId>{5C22544A-7EE6-4342-B048-85BDC9FD1C3A}</a:tableStyleId>
              </a:tblPr>
              <a:tblGrid>
                <a:gridCol w="485968">
                  <a:extLst>
                    <a:ext uri="{9D8B030D-6E8A-4147-A177-3AD203B41FA5}">
                      <a16:colId xmlns:a16="http://schemas.microsoft.com/office/drawing/2014/main" val="20000"/>
                    </a:ext>
                  </a:extLst>
                </a:gridCol>
                <a:gridCol w="8084828">
                  <a:extLst>
                    <a:ext uri="{9D8B030D-6E8A-4147-A177-3AD203B41FA5}">
                      <a16:colId xmlns:a16="http://schemas.microsoft.com/office/drawing/2014/main" val="20001"/>
                    </a:ext>
                  </a:extLst>
                </a:gridCol>
                <a:gridCol w="2656764">
                  <a:extLst>
                    <a:ext uri="{9D8B030D-6E8A-4147-A177-3AD203B41FA5}">
                      <a16:colId xmlns:a16="http://schemas.microsoft.com/office/drawing/2014/main" val="20002"/>
                    </a:ext>
                  </a:extLst>
                </a:gridCol>
              </a:tblGrid>
              <a:tr h="656235">
                <a:tc>
                  <a:txBody>
                    <a:bodyPr/>
                    <a:lstStyle/>
                    <a:p>
                      <a:endParaRPr lang="en-IE" sz="2400" dirty="0"/>
                    </a:p>
                  </a:txBody>
                  <a:tcPr marL="121920" marR="121920" marT="60960" marB="60960"/>
                </a:tc>
                <a:tc>
                  <a:txBody>
                    <a:bodyPr/>
                    <a:lstStyle/>
                    <a:p>
                      <a:r>
                        <a:rPr lang="en-GB" sz="2400" dirty="0"/>
                        <a:t>Description</a:t>
                      </a:r>
                      <a:r>
                        <a:rPr lang="en-GB" sz="2400" baseline="0" dirty="0"/>
                        <a:t> of Strategy</a:t>
                      </a:r>
                      <a:endParaRPr lang="en-IE" sz="2400" dirty="0"/>
                    </a:p>
                  </a:txBody>
                  <a:tcPr marL="121920" marR="121920" marT="60960" marB="60960"/>
                </a:tc>
                <a:tc>
                  <a:txBody>
                    <a:bodyPr/>
                    <a:lstStyle/>
                    <a:p>
                      <a:r>
                        <a:rPr lang="en-GB" sz="2400" dirty="0"/>
                        <a:t>Response</a:t>
                      </a:r>
                      <a:endParaRPr lang="en-IE" sz="2400" dirty="0"/>
                    </a:p>
                  </a:txBody>
                  <a:tcPr marL="121920" marR="121920" marT="60960" marB="60960"/>
                </a:tc>
                <a:extLst>
                  <a:ext uri="{0D108BD9-81ED-4DB2-BD59-A6C34878D82A}">
                    <a16:rowId xmlns:a16="http://schemas.microsoft.com/office/drawing/2014/main" val="10000"/>
                  </a:ext>
                </a:extLst>
              </a:tr>
              <a:tr h="656235">
                <a:tc>
                  <a:txBody>
                    <a:bodyPr/>
                    <a:lstStyle/>
                    <a:p>
                      <a:r>
                        <a:rPr lang="en-GB" sz="1900" dirty="0"/>
                        <a:t>1</a:t>
                      </a:r>
                      <a:endParaRPr lang="en-IE" sz="1900" dirty="0"/>
                    </a:p>
                  </a:txBody>
                  <a:tcPr marL="121920" marR="121920" marT="60960" marB="60960"/>
                </a:tc>
                <a:tc>
                  <a:txBody>
                    <a:bodyPr/>
                    <a:lstStyle/>
                    <a:p>
                      <a:r>
                        <a:rPr lang="en-GB" sz="1900" dirty="0"/>
                        <a:t>Remove a work package or activity for project</a:t>
                      </a:r>
                      <a:endParaRPr lang="en-IE" sz="1900" dirty="0"/>
                    </a:p>
                  </a:txBody>
                  <a:tcPr marL="121920" marR="121920" marT="60960" marB="60960"/>
                </a:tc>
                <a:tc>
                  <a:txBody>
                    <a:bodyPr/>
                    <a:lstStyle/>
                    <a:p>
                      <a:endParaRPr lang="en-IE" sz="1900" dirty="0"/>
                    </a:p>
                  </a:txBody>
                  <a:tcPr marL="121920" marR="121920" marT="60960" marB="60960"/>
                </a:tc>
                <a:extLst>
                  <a:ext uri="{0D108BD9-81ED-4DB2-BD59-A6C34878D82A}">
                    <a16:rowId xmlns:a16="http://schemas.microsoft.com/office/drawing/2014/main" val="10001"/>
                  </a:ext>
                </a:extLst>
              </a:tr>
              <a:tr h="824795">
                <a:tc>
                  <a:txBody>
                    <a:bodyPr/>
                    <a:lstStyle/>
                    <a:p>
                      <a:r>
                        <a:rPr lang="en-GB" sz="1900" dirty="0"/>
                        <a:t>2</a:t>
                      </a:r>
                      <a:endParaRPr lang="en-IE" sz="1900" dirty="0"/>
                    </a:p>
                  </a:txBody>
                  <a:tcPr marL="121920" marR="121920" marT="60960" marB="60960"/>
                </a:tc>
                <a:tc>
                  <a:txBody>
                    <a:bodyPr/>
                    <a:lstStyle/>
                    <a:p>
                      <a:r>
                        <a:rPr lang="en-GB" sz="1900" dirty="0"/>
                        <a:t>Notify</a:t>
                      </a:r>
                      <a:r>
                        <a:rPr lang="en-GB" sz="1900" baseline="0" dirty="0"/>
                        <a:t> mgmt that there could be a cost increase if a risk occurs because no action is being taken to prevent the risk</a:t>
                      </a:r>
                      <a:endParaRPr lang="en-IE" sz="1900" dirty="0"/>
                    </a:p>
                  </a:txBody>
                  <a:tcPr marL="121920" marR="121920" marT="60960" marB="60960"/>
                </a:tc>
                <a:tc>
                  <a:txBody>
                    <a:bodyPr/>
                    <a:lstStyle/>
                    <a:p>
                      <a:endParaRPr lang="en-IE" sz="1900" dirty="0"/>
                    </a:p>
                  </a:txBody>
                  <a:tcPr marL="121920" marR="121920" marT="60960" marB="60960"/>
                </a:tc>
                <a:extLst>
                  <a:ext uri="{0D108BD9-81ED-4DB2-BD59-A6C34878D82A}">
                    <a16:rowId xmlns:a16="http://schemas.microsoft.com/office/drawing/2014/main" val="10002"/>
                  </a:ext>
                </a:extLst>
              </a:tr>
              <a:tr h="656235">
                <a:tc>
                  <a:txBody>
                    <a:bodyPr/>
                    <a:lstStyle/>
                    <a:p>
                      <a:r>
                        <a:rPr lang="en-GB" sz="1900" dirty="0"/>
                        <a:t>3</a:t>
                      </a:r>
                      <a:endParaRPr lang="en-IE" sz="1900" dirty="0"/>
                    </a:p>
                  </a:txBody>
                  <a:tcPr marL="121920" marR="121920" marT="60960" marB="60960"/>
                </a:tc>
                <a:tc>
                  <a:txBody>
                    <a:bodyPr/>
                    <a:lstStyle/>
                    <a:p>
                      <a:r>
                        <a:rPr lang="en-GB" sz="1900" dirty="0"/>
                        <a:t>Remove a troublesome resource from the project</a:t>
                      </a:r>
                      <a:endParaRPr lang="en-IE" sz="1900" dirty="0"/>
                    </a:p>
                  </a:txBody>
                  <a:tcPr marL="121920" marR="121920" marT="60960" marB="60960"/>
                </a:tc>
                <a:tc>
                  <a:txBody>
                    <a:bodyPr/>
                    <a:lstStyle/>
                    <a:p>
                      <a:endParaRPr lang="en-IE" sz="1900" dirty="0"/>
                    </a:p>
                  </a:txBody>
                  <a:tcPr marL="121920" marR="121920" marT="60960" marB="60960"/>
                </a:tc>
                <a:extLst>
                  <a:ext uri="{0D108BD9-81ED-4DB2-BD59-A6C34878D82A}">
                    <a16:rowId xmlns:a16="http://schemas.microsoft.com/office/drawing/2014/main" val="10003"/>
                  </a:ext>
                </a:extLst>
              </a:tr>
              <a:tr h="656235">
                <a:tc>
                  <a:txBody>
                    <a:bodyPr/>
                    <a:lstStyle/>
                    <a:p>
                      <a:r>
                        <a:rPr lang="en-GB" sz="1900" dirty="0"/>
                        <a:t>4</a:t>
                      </a:r>
                      <a:endParaRPr lang="en-IE" sz="1900" dirty="0"/>
                    </a:p>
                  </a:txBody>
                  <a:tcPr marL="121920" marR="121920" marT="60960" marB="60960"/>
                </a:tc>
                <a:tc>
                  <a:txBody>
                    <a:bodyPr/>
                    <a:lstStyle/>
                    <a:p>
                      <a:r>
                        <a:rPr lang="en-GB" sz="1900" dirty="0"/>
                        <a:t>Ask</a:t>
                      </a:r>
                      <a:r>
                        <a:rPr lang="en-GB" sz="1900" baseline="0" dirty="0"/>
                        <a:t> the client to handle some of the work</a:t>
                      </a:r>
                      <a:endParaRPr lang="en-IE" sz="1900" dirty="0"/>
                    </a:p>
                  </a:txBody>
                  <a:tcPr marL="121920" marR="121920" marT="60960" marB="60960"/>
                </a:tc>
                <a:tc>
                  <a:txBody>
                    <a:bodyPr/>
                    <a:lstStyle/>
                    <a:p>
                      <a:endParaRPr lang="en-IE" sz="1900" dirty="0"/>
                    </a:p>
                  </a:txBody>
                  <a:tcPr marL="121920" marR="121920" marT="60960" marB="60960"/>
                </a:tc>
                <a:extLst>
                  <a:ext uri="{0D108BD9-81ED-4DB2-BD59-A6C34878D82A}">
                    <a16:rowId xmlns:a16="http://schemas.microsoft.com/office/drawing/2014/main" val="10004"/>
                  </a:ext>
                </a:extLst>
              </a:tr>
              <a:tr h="656235">
                <a:tc>
                  <a:txBody>
                    <a:bodyPr/>
                    <a:lstStyle/>
                    <a:p>
                      <a:r>
                        <a:rPr lang="en-GB" sz="1900" dirty="0"/>
                        <a:t>5</a:t>
                      </a:r>
                      <a:endParaRPr lang="en-IE" sz="1900" dirty="0"/>
                    </a:p>
                  </a:txBody>
                  <a:tcPr marL="121920" marR="121920" marT="60960" marB="60960"/>
                </a:tc>
                <a:tc>
                  <a:txBody>
                    <a:bodyPr/>
                    <a:lstStyle/>
                    <a:p>
                      <a:r>
                        <a:rPr lang="en-GB" sz="1900" dirty="0"/>
                        <a:t>Prototype</a:t>
                      </a:r>
                      <a:r>
                        <a:rPr lang="en-GB" sz="1900" baseline="0" dirty="0"/>
                        <a:t> a risky piece of equipment</a:t>
                      </a:r>
                      <a:endParaRPr lang="en-IE" sz="1900" dirty="0"/>
                    </a:p>
                  </a:txBody>
                  <a:tcPr marL="121920" marR="121920" marT="60960" marB="60960"/>
                </a:tc>
                <a:tc>
                  <a:txBody>
                    <a:bodyPr/>
                    <a:lstStyle/>
                    <a:p>
                      <a:endParaRPr lang="en-IE" sz="1900" dirty="0"/>
                    </a:p>
                  </a:txBody>
                  <a:tcPr marL="121920" marR="121920" marT="60960" marB="60960"/>
                </a:tc>
                <a:extLst>
                  <a:ext uri="{0D108BD9-81ED-4DB2-BD59-A6C34878D82A}">
                    <a16:rowId xmlns:a16="http://schemas.microsoft.com/office/drawing/2014/main" val="10005"/>
                  </a:ext>
                </a:extLst>
              </a:tr>
            </a:tbl>
          </a:graphicData>
        </a:graphic>
      </p:graphicFrame>
      <p:sp>
        <p:nvSpPr>
          <p:cNvPr id="4" name="Rounded Rectangle 3"/>
          <p:cNvSpPr/>
          <p:nvPr/>
        </p:nvSpPr>
        <p:spPr>
          <a:xfrm>
            <a:off x="9298676" y="2238234"/>
            <a:ext cx="2183641" cy="600501"/>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sz="2400"/>
          </a:p>
        </p:txBody>
      </p:sp>
      <p:sp>
        <p:nvSpPr>
          <p:cNvPr id="5" name="TextBox 4"/>
          <p:cNvSpPr txBox="1"/>
          <p:nvPr/>
        </p:nvSpPr>
        <p:spPr>
          <a:xfrm>
            <a:off x="9444251" y="2312781"/>
            <a:ext cx="1801504" cy="502766"/>
          </a:xfrm>
          <a:prstGeom prst="rect">
            <a:avLst/>
          </a:prstGeom>
          <a:noFill/>
        </p:spPr>
        <p:txBody>
          <a:bodyPr wrap="square" rtlCol="0">
            <a:spAutoFit/>
          </a:bodyPr>
          <a:lstStyle/>
          <a:p>
            <a:pPr algn="ctr"/>
            <a:r>
              <a:rPr lang="en-GB" sz="2667" b="1" dirty="0">
                <a:solidFill>
                  <a:srgbClr val="00B050"/>
                </a:solidFill>
                <a:cs typeface="Neo Sans Intel"/>
              </a:rPr>
              <a:t>Avoid</a:t>
            </a:r>
            <a:endParaRPr lang="en-IE" sz="2667" b="1" dirty="0">
              <a:solidFill>
                <a:srgbClr val="00B050"/>
              </a:solidFill>
              <a:cs typeface="Neo Sans Intel"/>
            </a:endParaRPr>
          </a:p>
        </p:txBody>
      </p:sp>
      <p:sp>
        <p:nvSpPr>
          <p:cNvPr id="7" name="TextBox 6"/>
          <p:cNvSpPr txBox="1"/>
          <p:nvPr/>
        </p:nvSpPr>
        <p:spPr>
          <a:xfrm>
            <a:off x="9444251" y="3041824"/>
            <a:ext cx="1801504" cy="502766"/>
          </a:xfrm>
          <a:prstGeom prst="rect">
            <a:avLst/>
          </a:prstGeom>
          <a:noFill/>
        </p:spPr>
        <p:txBody>
          <a:bodyPr wrap="square" rtlCol="0">
            <a:spAutoFit/>
          </a:bodyPr>
          <a:lstStyle/>
          <a:p>
            <a:pPr algn="ctr"/>
            <a:r>
              <a:rPr lang="en-GB" sz="2667" b="1" dirty="0">
                <a:solidFill>
                  <a:srgbClr val="00B050"/>
                </a:solidFill>
                <a:cs typeface="Neo Sans Intel"/>
              </a:rPr>
              <a:t>Accept</a:t>
            </a:r>
            <a:endParaRPr lang="en-IE" sz="2667" b="1" dirty="0">
              <a:solidFill>
                <a:srgbClr val="00B050"/>
              </a:solidFill>
              <a:cs typeface="Neo Sans Intel"/>
            </a:endParaRPr>
          </a:p>
        </p:txBody>
      </p:sp>
      <p:sp>
        <p:nvSpPr>
          <p:cNvPr id="8" name="TextBox 7"/>
          <p:cNvSpPr txBox="1"/>
          <p:nvPr/>
        </p:nvSpPr>
        <p:spPr>
          <a:xfrm>
            <a:off x="9444251" y="3753379"/>
            <a:ext cx="1801504" cy="502766"/>
          </a:xfrm>
          <a:prstGeom prst="rect">
            <a:avLst/>
          </a:prstGeom>
          <a:noFill/>
        </p:spPr>
        <p:txBody>
          <a:bodyPr wrap="square" rtlCol="0">
            <a:spAutoFit/>
          </a:bodyPr>
          <a:lstStyle/>
          <a:p>
            <a:pPr algn="ctr"/>
            <a:r>
              <a:rPr lang="en-GB" sz="2667" b="1" dirty="0">
                <a:solidFill>
                  <a:srgbClr val="00B050"/>
                </a:solidFill>
                <a:cs typeface="Neo Sans Intel"/>
              </a:rPr>
              <a:t>Avoid</a:t>
            </a:r>
            <a:endParaRPr lang="en-IE" sz="2667" b="1" dirty="0">
              <a:solidFill>
                <a:srgbClr val="00B050"/>
              </a:solidFill>
              <a:cs typeface="Neo Sans Intel"/>
            </a:endParaRPr>
          </a:p>
        </p:txBody>
      </p:sp>
      <p:sp>
        <p:nvSpPr>
          <p:cNvPr id="9" name="TextBox 8"/>
          <p:cNvSpPr txBox="1"/>
          <p:nvPr/>
        </p:nvSpPr>
        <p:spPr>
          <a:xfrm>
            <a:off x="9489743" y="4467257"/>
            <a:ext cx="1801504" cy="502766"/>
          </a:xfrm>
          <a:prstGeom prst="rect">
            <a:avLst/>
          </a:prstGeom>
          <a:noFill/>
        </p:spPr>
        <p:txBody>
          <a:bodyPr wrap="square" rtlCol="0">
            <a:spAutoFit/>
          </a:bodyPr>
          <a:lstStyle/>
          <a:p>
            <a:pPr algn="ctr"/>
            <a:r>
              <a:rPr lang="en-GB" sz="2667" b="1" dirty="0">
                <a:solidFill>
                  <a:srgbClr val="00B050"/>
                </a:solidFill>
                <a:cs typeface="Neo Sans Intel"/>
              </a:rPr>
              <a:t>Transfer</a:t>
            </a:r>
            <a:endParaRPr lang="en-IE" sz="2667" b="1" dirty="0">
              <a:solidFill>
                <a:srgbClr val="00B050"/>
              </a:solidFill>
              <a:cs typeface="Neo Sans Intel"/>
            </a:endParaRPr>
          </a:p>
        </p:txBody>
      </p:sp>
      <p:sp>
        <p:nvSpPr>
          <p:cNvPr id="10" name="TextBox 9"/>
          <p:cNvSpPr txBox="1"/>
          <p:nvPr/>
        </p:nvSpPr>
        <p:spPr>
          <a:xfrm>
            <a:off x="9489743" y="5000738"/>
            <a:ext cx="1801504" cy="502766"/>
          </a:xfrm>
          <a:prstGeom prst="rect">
            <a:avLst/>
          </a:prstGeom>
          <a:noFill/>
        </p:spPr>
        <p:txBody>
          <a:bodyPr wrap="square" rtlCol="0">
            <a:spAutoFit/>
          </a:bodyPr>
          <a:lstStyle/>
          <a:p>
            <a:pPr algn="ctr"/>
            <a:r>
              <a:rPr lang="en-GB" sz="2667" b="1" dirty="0">
                <a:solidFill>
                  <a:srgbClr val="00B050"/>
                </a:solidFill>
                <a:cs typeface="Neo Sans Intel"/>
              </a:rPr>
              <a:t>Mitigate</a:t>
            </a:r>
            <a:endParaRPr lang="en-IE" sz="2667" b="1" dirty="0">
              <a:solidFill>
                <a:srgbClr val="00B050"/>
              </a:solidFill>
              <a:cs typeface="Neo Sans Intel"/>
            </a:endParaRPr>
          </a:p>
        </p:txBody>
      </p:sp>
    </p:spTree>
    <p:extLst>
      <p:ext uri="{BB962C8B-B14F-4D97-AF65-F5344CB8AC3E}">
        <p14:creationId xmlns:p14="http://schemas.microsoft.com/office/powerpoint/2010/main" val="359612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ja-JP" b="1" dirty="0"/>
              <a:t>Control Risk Plans</a:t>
            </a:r>
          </a:p>
        </p:txBody>
      </p:sp>
      <p:sp>
        <p:nvSpPr>
          <p:cNvPr id="3" name="Content Placeholder 2"/>
          <p:cNvSpPr>
            <a:spLocks noGrp="1"/>
          </p:cNvSpPr>
          <p:nvPr>
            <p:ph idx="1"/>
          </p:nvPr>
        </p:nvSpPr>
        <p:spPr>
          <a:xfrm>
            <a:off x="488951" y="1323095"/>
            <a:ext cx="11209867" cy="4973072"/>
          </a:xfrm>
        </p:spPr>
        <p:txBody>
          <a:bodyPr anchor="t"/>
          <a:lstStyle/>
          <a:p>
            <a:pPr lvl="1">
              <a:spcBef>
                <a:spcPts val="1600"/>
              </a:spcBef>
              <a:defRPr/>
            </a:pPr>
            <a:r>
              <a:rPr lang="en-US" altLang="ja-JP" dirty="0">
                <a:latin typeface="+mj-lt"/>
              </a:rPr>
              <a:t>Happens during project execution</a:t>
            </a:r>
          </a:p>
          <a:p>
            <a:pPr lvl="1">
              <a:spcBef>
                <a:spcPts val="1600"/>
              </a:spcBef>
              <a:defRPr/>
            </a:pPr>
            <a:r>
              <a:rPr lang="en-US" altLang="ja-JP" dirty="0">
                <a:latin typeface="+mj-lt"/>
              </a:rPr>
              <a:t>Based on the premise that effective risk planning has happened early in the PLC so that you are not focusing on dealing with problems but executing the risk strategies that were developed.</a:t>
            </a:r>
          </a:p>
          <a:p>
            <a:pPr lvl="1">
              <a:spcBef>
                <a:spcPts val="1600"/>
              </a:spcBef>
              <a:defRPr/>
            </a:pPr>
            <a:r>
              <a:rPr lang="en-US" altLang="ja-JP" dirty="0">
                <a:latin typeface="+mj-lt"/>
              </a:rPr>
              <a:t>Some things that you are doing to monitor/control risks:</a:t>
            </a:r>
          </a:p>
          <a:p>
            <a:pPr lvl="2">
              <a:spcBef>
                <a:spcPts val="1600"/>
              </a:spcBef>
              <a:defRPr/>
            </a:pPr>
            <a:r>
              <a:rPr lang="en-US" altLang="ja-JP" sz="2400" dirty="0">
                <a:latin typeface="+mj-lt"/>
              </a:rPr>
              <a:t>Implement workarounds</a:t>
            </a:r>
          </a:p>
          <a:p>
            <a:pPr lvl="2">
              <a:spcBef>
                <a:spcPts val="1600"/>
              </a:spcBef>
              <a:defRPr/>
            </a:pPr>
            <a:r>
              <a:rPr lang="en-US" altLang="ja-JP" sz="2400" dirty="0">
                <a:latin typeface="+mj-lt"/>
              </a:rPr>
              <a:t>Risk Reassessment</a:t>
            </a:r>
          </a:p>
          <a:p>
            <a:pPr lvl="2">
              <a:spcBef>
                <a:spcPts val="1600"/>
              </a:spcBef>
              <a:defRPr/>
            </a:pPr>
            <a:r>
              <a:rPr lang="en-US" altLang="ja-JP" sz="2400" dirty="0">
                <a:latin typeface="+mj-lt"/>
              </a:rPr>
              <a:t>Status Meetings</a:t>
            </a:r>
          </a:p>
        </p:txBody>
      </p:sp>
    </p:spTree>
    <p:extLst>
      <p:ext uri="{BB962C8B-B14F-4D97-AF65-F5344CB8AC3E}">
        <p14:creationId xmlns:p14="http://schemas.microsoft.com/office/powerpoint/2010/main" val="4075403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Question</a:t>
            </a:r>
          </a:p>
        </p:txBody>
      </p:sp>
      <p:sp>
        <p:nvSpPr>
          <p:cNvPr id="13" name="Content Placeholder 2"/>
          <p:cNvSpPr>
            <a:spLocks noGrp="1"/>
          </p:cNvSpPr>
          <p:nvPr>
            <p:ph idx="4294967295"/>
          </p:nvPr>
        </p:nvSpPr>
        <p:spPr>
          <a:xfrm>
            <a:off x="468190" y="1344874"/>
            <a:ext cx="10970684" cy="4913193"/>
          </a:xfrm>
          <a:prstGeom prst="rect">
            <a:avLst/>
          </a:prstGeom>
        </p:spPr>
        <p:txBody>
          <a:bodyPr/>
          <a:lstStyle/>
          <a:p>
            <a:pPr marL="380990" indent="-380990">
              <a:spcBef>
                <a:spcPts val="1600"/>
              </a:spcBef>
            </a:pPr>
            <a:r>
              <a:rPr lang="en-GB" sz="3733" dirty="0"/>
              <a:t>Purchasing insurance is best considered an example of :</a:t>
            </a:r>
          </a:p>
          <a:p>
            <a:pPr marL="910144" lvl="1" indent="-609585">
              <a:buFont typeface="+mj-lt"/>
              <a:buAutoNum type="arabicPeriod"/>
            </a:pPr>
            <a:r>
              <a:rPr lang="en-GB" sz="2667" dirty="0"/>
              <a:t>Mitigation</a:t>
            </a:r>
          </a:p>
          <a:p>
            <a:pPr marL="910144" lvl="1" indent="-609585">
              <a:buFont typeface="+mj-lt"/>
              <a:buAutoNum type="arabicPeriod"/>
            </a:pPr>
            <a:r>
              <a:rPr lang="en-GB" sz="2667" dirty="0"/>
              <a:t>Transfer</a:t>
            </a:r>
          </a:p>
          <a:p>
            <a:pPr marL="910144" lvl="1" indent="-609585">
              <a:buFont typeface="+mj-lt"/>
              <a:buAutoNum type="arabicPeriod"/>
            </a:pPr>
            <a:r>
              <a:rPr lang="en-GB" sz="2667" dirty="0"/>
              <a:t>Acceptance</a:t>
            </a:r>
          </a:p>
          <a:p>
            <a:pPr marL="910144" lvl="1" indent="-609585">
              <a:buFont typeface="+mj-lt"/>
              <a:buAutoNum type="arabicPeriod"/>
            </a:pPr>
            <a:r>
              <a:rPr lang="en-GB" sz="2667" dirty="0"/>
              <a:t>Avoidance</a:t>
            </a:r>
          </a:p>
        </p:txBody>
      </p:sp>
      <p:pic>
        <p:nvPicPr>
          <p:cNvPr id="6" name="Picture 5"/>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237759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Communication Management Plan</a:t>
            </a:r>
          </a:p>
        </p:txBody>
      </p:sp>
      <p:sp>
        <p:nvSpPr>
          <p:cNvPr id="3" name="Content Placeholder 2"/>
          <p:cNvSpPr>
            <a:spLocks noGrp="1"/>
          </p:cNvSpPr>
          <p:nvPr>
            <p:ph idx="1"/>
          </p:nvPr>
        </p:nvSpPr>
        <p:spPr>
          <a:xfrm>
            <a:off x="609600" y="1285336"/>
            <a:ext cx="10972800" cy="4992635"/>
          </a:xfrm>
        </p:spPr>
        <p:txBody>
          <a:bodyPr anchor="t"/>
          <a:lstStyle/>
          <a:p>
            <a:pPr marL="380990" indent="-380990">
              <a:spcBef>
                <a:spcPts val="1600"/>
              </a:spcBef>
            </a:pPr>
            <a:r>
              <a:rPr lang="en-GB" sz="2400" dirty="0"/>
              <a:t>The Comms Mgmt Plan seeks to maximize the effectiveness  and efficiency of communication on the project including what should be communicated to who, when, with what method and how frequently.</a:t>
            </a:r>
          </a:p>
          <a:p>
            <a:pPr marL="380990" indent="-380990">
              <a:spcBef>
                <a:spcPts val="1600"/>
              </a:spcBef>
            </a:pPr>
            <a:r>
              <a:rPr lang="en-GB" sz="2400" dirty="0"/>
              <a:t>Recent PMI survey of Project Managers across all industries indicated that PM’s spend 90% of their time conducting some form of communication during the execution phase of a project.</a:t>
            </a:r>
          </a:p>
          <a:p>
            <a:pPr marL="380990" indent="-380990">
              <a:spcBef>
                <a:spcPts val="1600"/>
              </a:spcBef>
            </a:pPr>
            <a:r>
              <a:rPr lang="en-GB" sz="2400" dirty="0"/>
              <a:t>A robust comms plan is the critical interface between all stakeholders on the project and the actual project team conducting the work.</a:t>
            </a:r>
          </a:p>
          <a:p>
            <a:pPr marL="380990" indent="-380990">
              <a:spcBef>
                <a:spcPts val="1600"/>
              </a:spcBef>
            </a:pPr>
            <a:r>
              <a:rPr lang="en-GB" sz="2400" dirty="0"/>
              <a:t>A well thought out process can shield the team from a lot of the standard status reviews, updates etc that are commonly associated with projects.</a:t>
            </a:r>
          </a:p>
        </p:txBody>
      </p:sp>
      <p:pic>
        <p:nvPicPr>
          <p:cNvPr id="4" name="Picture 3"/>
          <p:cNvPicPr>
            <a:picLocks noChangeAspect="1"/>
          </p:cNvPicPr>
          <p:nvPr/>
        </p:nvPicPr>
        <p:blipFill>
          <a:blip r:embed="rId3"/>
          <a:stretch>
            <a:fillRect/>
          </a:stretch>
        </p:blipFill>
        <p:spPr>
          <a:xfrm>
            <a:off x="10154992" y="158288"/>
            <a:ext cx="1852944" cy="849731"/>
          </a:xfrm>
          <a:prstGeom prst="rect">
            <a:avLst/>
          </a:prstGeom>
        </p:spPr>
      </p:pic>
    </p:spTree>
    <p:extLst>
      <p:ext uri="{BB962C8B-B14F-4D97-AF65-F5344CB8AC3E}">
        <p14:creationId xmlns:p14="http://schemas.microsoft.com/office/powerpoint/2010/main" val="3376262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804"/>
          </a:xfrm>
        </p:spPr>
        <p:txBody>
          <a:bodyPr>
            <a:normAutofit fontScale="90000"/>
          </a:bodyPr>
          <a:lstStyle/>
          <a:p>
            <a:r>
              <a:rPr lang="en-GB" b="1" dirty="0"/>
              <a:t>Types, Models, Methods</a:t>
            </a:r>
          </a:p>
        </p:txBody>
      </p:sp>
      <p:pic>
        <p:nvPicPr>
          <p:cNvPr id="4" name="Picture 3"/>
          <p:cNvPicPr>
            <a:picLocks noChangeAspect="1"/>
          </p:cNvPicPr>
          <p:nvPr/>
        </p:nvPicPr>
        <p:blipFill>
          <a:blip r:embed="rId3"/>
          <a:stretch>
            <a:fillRect/>
          </a:stretch>
        </p:blipFill>
        <p:spPr>
          <a:xfrm>
            <a:off x="10154992" y="158288"/>
            <a:ext cx="1852944" cy="849731"/>
          </a:xfrm>
          <a:prstGeom prst="rect">
            <a:avLst/>
          </a:prstGeom>
        </p:spPr>
      </p:pic>
      <p:sp>
        <p:nvSpPr>
          <p:cNvPr id="5" name="Content Placeholder 2"/>
          <p:cNvSpPr txBox="1">
            <a:spLocks/>
          </p:cNvSpPr>
          <p:nvPr/>
        </p:nvSpPr>
        <p:spPr>
          <a:xfrm>
            <a:off x="252388" y="1020929"/>
            <a:ext cx="11518985" cy="5009465"/>
          </a:xfrm>
          <a:prstGeom prst="rect">
            <a:avLst/>
          </a:prstGeom>
        </p:spPr>
        <p:txBody>
          <a:bodyPr vert="horz" lIns="0" tIns="0" rIns="0" bIns="0" rtlCol="0" anchor="t" anchorCtr="0">
            <a:noAutofit/>
          </a:bodyPr>
          <a:lstStyle>
            <a:lvl1pPr marL="190500" indent="-190500" algn="l" defTabSz="457200" rtl="0" eaLnBrk="1" latinLnBrk="0" hangingPunct="1">
              <a:spcBef>
                <a:spcPts val="1200"/>
              </a:spcBef>
              <a:spcAft>
                <a:spcPts val="0"/>
              </a:spcAft>
              <a:buFont typeface="Wingdings" panose="05000000000000000000" pitchFamily="2" charset="2"/>
              <a:buNone/>
              <a:defRPr sz="4400" b="0" kern="1200" baseline="0">
                <a:solidFill>
                  <a:schemeClr val="accent2"/>
                </a:solidFill>
                <a:latin typeface="+mj-lt"/>
                <a:ea typeface="+mn-ea"/>
                <a:cs typeface="Intel Clear Light" panose="020B0404020203020204" pitchFamily="34" charset="0"/>
              </a:defRPr>
            </a:lvl1pPr>
            <a:lvl2pPr marL="417513" indent="-225425" algn="l" defTabSz="457200" rtl="0" eaLnBrk="1" latinLnBrk="0" hangingPunct="1">
              <a:spcBef>
                <a:spcPts val="1200"/>
              </a:spcBef>
              <a:buFont typeface="Lucida Grande"/>
              <a:buChar char="−"/>
              <a:defRPr sz="1200" kern="1200" baseline="0">
                <a:solidFill>
                  <a:schemeClr val="tx2"/>
                </a:solidFill>
                <a:latin typeface="+mn-lt"/>
                <a:ea typeface="+mn-ea"/>
                <a:cs typeface="Intel Clear" panose="020B0604020203020204" pitchFamily="34" charset="0"/>
              </a:defRPr>
            </a:lvl2pPr>
            <a:lvl3pPr marL="685800" indent="-228600" algn="l" defTabSz="457200" rtl="0" eaLnBrk="1" latinLnBrk="0" hangingPunct="1">
              <a:spcBef>
                <a:spcPts val="800"/>
              </a:spcBef>
              <a:buFont typeface="Wingdings" charset="2"/>
              <a:buChar char="§"/>
              <a:defRPr sz="12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1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05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46566">
              <a:defRPr/>
            </a:pPr>
            <a:r>
              <a:rPr lang="en-US" altLang="ja-JP" sz="2400" dirty="0">
                <a:solidFill>
                  <a:schemeClr val="tx1"/>
                </a:solidFill>
              </a:rPr>
              <a:t>Types:</a:t>
            </a:r>
          </a:p>
          <a:p>
            <a:pPr lvl="2">
              <a:defRPr/>
            </a:pPr>
            <a:r>
              <a:rPr lang="en-US" altLang="ja-JP" sz="2133" dirty="0">
                <a:solidFill>
                  <a:schemeClr val="tx1"/>
                </a:solidFill>
                <a:latin typeface="+mj-lt"/>
              </a:rPr>
              <a:t>Formal written / informal written</a:t>
            </a:r>
          </a:p>
          <a:p>
            <a:pPr lvl="2">
              <a:defRPr/>
            </a:pPr>
            <a:r>
              <a:rPr lang="en-US" altLang="ja-JP" sz="2133" dirty="0">
                <a:solidFill>
                  <a:schemeClr val="tx1"/>
                </a:solidFill>
                <a:latin typeface="+mj-lt"/>
              </a:rPr>
              <a:t>Formal verbal / informal verbal</a:t>
            </a:r>
          </a:p>
          <a:p>
            <a:pPr marL="0" indent="-46566">
              <a:defRPr/>
            </a:pPr>
            <a:r>
              <a:rPr lang="en-US" altLang="ja-JP" sz="2400" dirty="0">
                <a:solidFill>
                  <a:schemeClr val="tx1"/>
                </a:solidFill>
              </a:rPr>
              <a:t>Models:</a:t>
            </a:r>
          </a:p>
          <a:p>
            <a:pPr lvl="2">
              <a:defRPr/>
            </a:pPr>
            <a:r>
              <a:rPr lang="en-US" altLang="ja-JP" sz="2133" dirty="0">
                <a:solidFill>
                  <a:schemeClr val="tx1"/>
                </a:solidFill>
                <a:latin typeface="+mj-lt"/>
              </a:rPr>
              <a:t>Three main parts – sender, message and the receiver</a:t>
            </a:r>
          </a:p>
          <a:p>
            <a:pPr lvl="2">
              <a:defRPr/>
            </a:pPr>
            <a:r>
              <a:rPr lang="en-US" altLang="ja-JP" sz="2133" dirty="0">
                <a:solidFill>
                  <a:schemeClr val="tx1"/>
                </a:solidFill>
                <a:latin typeface="+mj-lt"/>
              </a:rPr>
              <a:t>Encoding and decoding happens differently by people due to various factors and always as the sender had planned</a:t>
            </a:r>
          </a:p>
          <a:p>
            <a:pPr lvl="2">
              <a:defRPr/>
            </a:pPr>
            <a:r>
              <a:rPr lang="en-US" altLang="ja-JP" sz="2133" dirty="0">
                <a:solidFill>
                  <a:schemeClr val="tx1"/>
                </a:solidFill>
                <a:latin typeface="+mj-lt"/>
              </a:rPr>
              <a:t>Noise creeps into the comms when the decoding is not understood</a:t>
            </a:r>
          </a:p>
          <a:p>
            <a:pPr>
              <a:defRPr/>
            </a:pPr>
            <a:r>
              <a:rPr lang="en-US" altLang="ja-JP" sz="2400" dirty="0">
                <a:solidFill>
                  <a:schemeClr val="tx1"/>
                </a:solidFill>
              </a:rPr>
              <a:t>Methods:</a:t>
            </a:r>
          </a:p>
          <a:p>
            <a:pPr lvl="2">
              <a:defRPr/>
            </a:pPr>
            <a:r>
              <a:rPr lang="en-US" altLang="ja-JP" sz="2133" dirty="0">
                <a:solidFill>
                  <a:schemeClr val="tx1"/>
                </a:solidFill>
                <a:latin typeface="+mj-lt"/>
              </a:rPr>
              <a:t>Interactive – reciprocal e.g. meetings, Lync conversations</a:t>
            </a:r>
          </a:p>
          <a:p>
            <a:pPr lvl="2">
              <a:defRPr/>
            </a:pPr>
            <a:r>
              <a:rPr lang="en-US" altLang="ja-JP" sz="2133" dirty="0">
                <a:solidFill>
                  <a:schemeClr val="tx1"/>
                </a:solidFill>
                <a:latin typeface="+mj-lt"/>
              </a:rPr>
              <a:t>Push – 1 way stream e.g. emailed status reports</a:t>
            </a:r>
          </a:p>
          <a:p>
            <a:pPr lvl="2">
              <a:defRPr/>
            </a:pPr>
            <a:r>
              <a:rPr lang="en-US" altLang="ja-JP" sz="2133" dirty="0">
                <a:solidFill>
                  <a:schemeClr val="tx1"/>
                </a:solidFill>
                <a:latin typeface="+mj-lt"/>
              </a:rPr>
              <a:t>Pull – info is placed in a central location for team to go a retrieve</a:t>
            </a:r>
          </a:p>
          <a:p>
            <a:pPr>
              <a:defRPr/>
            </a:pPr>
            <a:r>
              <a:rPr lang="en-US" altLang="ja-JP" sz="2400" dirty="0">
                <a:solidFill>
                  <a:schemeClr val="tx1"/>
                </a:solidFill>
              </a:rPr>
              <a:t>	</a:t>
            </a:r>
          </a:p>
          <a:p>
            <a:pPr lvl="2">
              <a:defRPr/>
            </a:pPr>
            <a:endParaRPr lang="en-US" altLang="ja-JP" sz="2133" dirty="0">
              <a:solidFill>
                <a:schemeClr val="tx1"/>
              </a:solidFill>
              <a:latin typeface="+mj-lt"/>
            </a:endParaRPr>
          </a:p>
        </p:txBody>
      </p:sp>
    </p:spTree>
    <p:extLst>
      <p:ext uri="{BB962C8B-B14F-4D97-AF65-F5344CB8AC3E}">
        <p14:creationId xmlns:p14="http://schemas.microsoft.com/office/powerpoint/2010/main" val="2278537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Takeaways</a:t>
            </a:r>
          </a:p>
        </p:txBody>
      </p:sp>
      <p:pic>
        <p:nvPicPr>
          <p:cNvPr id="4" name="Picture 3"/>
          <p:cNvPicPr>
            <a:picLocks noChangeAspect="1"/>
          </p:cNvPicPr>
          <p:nvPr/>
        </p:nvPicPr>
        <p:blipFill>
          <a:blip r:embed="rId3"/>
          <a:stretch>
            <a:fillRect/>
          </a:stretch>
        </p:blipFill>
        <p:spPr>
          <a:xfrm>
            <a:off x="10154992" y="158288"/>
            <a:ext cx="1852944" cy="849731"/>
          </a:xfrm>
          <a:prstGeom prst="rect">
            <a:avLst/>
          </a:prstGeom>
        </p:spPr>
      </p:pic>
      <p:sp>
        <p:nvSpPr>
          <p:cNvPr id="5" name="Content Placeholder 2"/>
          <p:cNvSpPr txBox="1">
            <a:spLocks/>
          </p:cNvSpPr>
          <p:nvPr/>
        </p:nvSpPr>
        <p:spPr>
          <a:xfrm>
            <a:off x="252388" y="1020929"/>
            <a:ext cx="11518985" cy="5009465"/>
          </a:xfrm>
          <a:prstGeom prst="rect">
            <a:avLst/>
          </a:prstGeom>
        </p:spPr>
        <p:txBody>
          <a:bodyPr vert="horz" lIns="0" tIns="0" rIns="0" bIns="0" rtlCol="0" anchor="t" anchorCtr="0">
            <a:noAutofit/>
          </a:bodyPr>
          <a:lstStyle>
            <a:lvl1pPr marL="190500" indent="-190500" algn="l" defTabSz="457200" rtl="0" eaLnBrk="1" latinLnBrk="0" hangingPunct="1">
              <a:spcBef>
                <a:spcPts val="1200"/>
              </a:spcBef>
              <a:spcAft>
                <a:spcPts val="0"/>
              </a:spcAft>
              <a:buFont typeface="Wingdings" panose="05000000000000000000" pitchFamily="2" charset="2"/>
              <a:buNone/>
              <a:defRPr sz="4400" b="0" kern="1200" baseline="0">
                <a:solidFill>
                  <a:schemeClr val="accent2"/>
                </a:solidFill>
                <a:latin typeface="+mj-lt"/>
                <a:ea typeface="+mn-ea"/>
                <a:cs typeface="Intel Clear Light" panose="020B0404020203020204" pitchFamily="34" charset="0"/>
              </a:defRPr>
            </a:lvl1pPr>
            <a:lvl2pPr marL="417513" indent="-225425" algn="l" defTabSz="457200" rtl="0" eaLnBrk="1" latinLnBrk="0" hangingPunct="1">
              <a:spcBef>
                <a:spcPts val="1200"/>
              </a:spcBef>
              <a:buFont typeface="Lucida Grande"/>
              <a:buChar char="−"/>
              <a:defRPr sz="1200" kern="1200" baseline="0">
                <a:solidFill>
                  <a:schemeClr val="tx2"/>
                </a:solidFill>
                <a:latin typeface="+mn-lt"/>
                <a:ea typeface="+mn-ea"/>
                <a:cs typeface="Intel Clear" panose="020B0604020203020204" pitchFamily="34" charset="0"/>
              </a:defRPr>
            </a:lvl2pPr>
            <a:lvl3pPr marL="685800" indent="-228600" algn="l" defTabSz="457200" rtl="0" eaLnBrk="1" latinLnBrk="0" hangingPunct="1">
              <a:spcBef>
                <a:spcPts val="800"/>
              </a:spcBef>
              <a:buFont typeface="Wingdings" charset="2"/>
              <a:buChar char="§"/>
              <a:defRPr sz="12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1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05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46566">
              <a:defRPr/>
            </a:pPr>
            <a:endParaRPr lang="en-US" altLang="ja-JP" sz="2400" b="1" dirty="0">
              <a:solidFill>
                <a:schemeClr val="tx1"/>
              </a:solidFill>
            </a:endParaRPr>
          </a:p>
          <a:p>
            <a:pPr marL="0" indent="-46566">
              <a:defRPr/>
            </a:pPr>
            <a:r>
              <a:rPr lang="en-US" altLang="ja-JP" sz="2400" b="1" dirty="0">
                <a:solidFill>
                  <a:schemeClr val="tx1"/>
                </a:solidFill>
              </a:rPr>
              <a:t>Pre-Explore:</a:t>
            </a:r>
          </a:p>
          <a:p>
            <a:pPr marL="334425" indent="-380990">
              <a:buFont typeface="Arial" panose="020B0604020202020204" pitchFamily="34" charset="0"/>
              <a:buChar char="•"/>
              <a:defRPr/>
            </a:pPr>
            <a:r>
              <a:rPr lang="en-US" altLang="ja-JP" sz="2400" dirty="0">
                <a:solidFill>
                  <a:schemeClr val="tx1"/>
                </a:solidFill>
              </a:rPr>
              <a:t>Charter is one of the most important docs on the project.  It is your license to deploy resources in pursuit of project goals.  Engage all stakeholders.</a:t>
            </a:r>
          </a:p>
          <a:p>
            <a:pPr marL="334425" indent="-380990">
              <a:buFont typeface="Arial" panose="020B0604020202020204" pitchFamily="34" charset="0"/>
              <a:buChar char="•"/>
              <a:defRPr/>
            </a:pPr>
            <a:r>
              <a:rPr lang="en-US" altLang="ja-JP" sz="2400" dirty="0">
                <a:solidFill>
                  <a:schemeClr val="tx1"/>
                </a:solidFill>
              </a:rPr>
              <a:t>A formal approach to planning is the requirement for effective project management</a:t>
            </a:r>
          </a:p>
          <a:p>
            <a:pPr marL="0" indent="0">
              <a:defRPr/>
            </a:pPr>
            <a:r>
              <a:rPr lang="en-US" altLang="ja-JP" sz="2400" b="1" dirty="0">
                <a:solidFill>
                  <a:schemeClr val="tx1"/>
                </a:solidFill>
              </a:rPr>
              <a:t>Explore and Plan</a:t>
            </a:r>
          </a:p>
          <a:p>
            <a:pPr marL="380990" indent="-380990">
              <a:buFont typeface="Arial" panose="020B0604020202020204" pitchFamily="34" charset="0"/>
              <a:buChar char="•"/>
              <a:defRPr/>
            </a:pPr>
            <a:r>
              <a:rPr lang="en-US" altLang="ja-JP" sz="2400" dirty="0">
                <a:solidFill>
                  <a:schemeClr val="tx1"/>
                </a:solidFill>
              </a:rPr>
              <a:t>Scope – collect requirements + decompose into a WBS – start your RAID log</a:t>
            </a:r>
          </a:p>
          <a:p>
            <a:pPr marL="380990" indent="-380990">
              <a:buFont typeface="Arial" panose="020B0604020202020204" pitchFamily="34" charset="0"/>
              <a:buChar char="•"/>
              <a:defRPr/>
            </a:pPr>
            <a:r>
              <a:rPr lang="en-US" altLang="ja-JP" sz="2400" dirty="0">
                <a:solidFill>
                  <a:schemeClr val="tx1"/>
                </a:solidFill>
              </a:rPr>
              <a:t>Time – tasks, dependencies, sequence, estimate, schedule – monitor CP</a:t>
            </a:r>
          </a:p>
          <a:p>
            <a:pPr marL="380990" indent="-380990">
              <a:buFont typeface="Arial" panose="020B0604020202020204" pitchFamily="34" charset="0"/>
              <a:buChar char="•"/>
              <a:defRPr/>
            </a:pPr>
            <a:r>
              <a:rPr lang="en-US" altLang="ja-JP" sz="2400" dirty="0">
                <a:solidFill>
                  <a:schemeClr val="tx1"/>
                </a:solidFill>
              </a:rPr>
              <a:t>Risk – identify, analyze, plan and control</a:t>
            </a:r>
          </a:p>
          <a:p>
            <a:pPr marL="380990" indent="-380990">
              <a:buFont typeface="Arial" panose="020B0604020202020204" pitchFamily="34" charset="0"/>
              <a:buChar char="•"/>
              <a:defRPr/>
            </a:pPr>
            <a:r>
              <a:rPr lang="en-US" altLang="ja-JP" sz="2400" dirty="0">
                <a:solidFill>
                  <a:schemeClr val="tx1"/>
                </a:solidFill>
              </a:rPr>
              <a:t>Comms – clear encoding and appropriate use of method ensure the right message is decoded</a:t>
            </a:r>
          </a:p>
        </p:txBody>
      </p:sp>
    </p:spTree>
    <p:extLst>
      <p:ext uri="{BB962C8B-B14F-4D97-AF65-F5344CB8AC3E}">
        <p14:creationId xmlns:p14="http://schemas.microsoft.com/office/powerpoint/2010/main" val="256685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06953" cy="1325563"/>
          </a:xfrm>
        </p:spPr>
        <p:txBody>
          <a:bodyPr/>
          <a:lstStyle/>
          <a:p>
            <a:r>
              <a:rPr lang="en-IE" b="1" dirty="0"/>
              <a:t>Project management is about seeing the future.</a:t>
            </a:r>
            <a:endParaRPr lang="en-IE" dirty="0"/>
          </a:p>
        </p:txBody>
      </p:sp>
      <p:sp>
        <p:nvSpPr>
          <p:cNvPr id="3" name="Content Placeholder 2"/>
          <p:cNvSpPr>
            <a:spLocks noGrp="1"/>
          </p:cNvSpPr>
          <p:nvPr>
            <p:ph idx="1"/>
          </p:nvPr>
        </p:nvSpPr>
        <p:spPr>
          <a:xfrm>
            <a:off x="838200" y="1825625"/>
            <a:ext cx="11122742" cy="4351338"/>
          </a:xfrm>
        </p:spPr>
        <p:txBody>
          <a:bodyPr>
            <a:normAutofit lnSpcReduction="10000"/>
          </a:bodyPr>
          <a:lstStyle/>
          <a:p>
            <a:pPr marL="0" indent="0">
              <a:buNone/>
            </a:pPr>
            <a:r>
              <a:rPr lang="en-IE" sz="3000" dirty="0"/>
              <a:t>It's about having a vision and creating a path to get there.</a:t>
            </a:r>
          </a:p>
          <a:p>
            <a:pPr marL="0" indent="0">
              <a:buNone/>
            </a:pPr>
            <a:br>
              <a:rPr lang="en-IE" sz="3000" dirty="0"/>
            </a:br>
            <a:r>
              <a:rPr lang="en-IE" sz="3000" dirty="0"/>
              <a:t>It's about strategy.</a:t>
            </a:r>
          </a:p>
          <a:p>
            <a:pPr marL="0" indent="0">
              <a:buNone/>
            </a:pPr>
            <a:endParaRPr lang="en-IE" sz="3000" dirty="0"/>
          </a:p>
          <a:p>
            <a:pPr marL="0" indent="0">
              <a:buNone/>
            </a:pPr>
            <a:r>
              <a:rPr lang="en-IE" sz="3000" dirty="0"/>
              <a:t>Project management is about being prepared.</a:t>
            </a:r>
          </a:p>
          <a:p>
            <a:pPr marL="0" indent="0">
              <a:buNone/>
            </a:pPr>
            <a:br>
              <a:rPr lang="en-IE" sz="3000" dirty="0"/>
            </a:br>
            <a:r>
              <a:rPr lang="en-IE" sz="3000" dirty="0"/>
              <a:t>It's about managing risks proactively and handling issues decisively. </a:t>
            </a:r>
          </a:p>
          <a:p>
            <a:pPr marL="0" indent="0">
              <a:buNone/>
            </a:pPr>
            <a:br>
              <a:rPr lang="en-IE" sz="3000" dirty="0"/>
            </a:br>
            <a:r>
              <a:rPr lang="en-IE" sz="3000" dirty="0"/>
              <a:t>It's about finding opportunities when issues arise.</a:t>
            </a:r>
          </a:p>
          <a:p>
            <a:endParaRPr lang="en-IE" dirty="0"/>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21407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 is about doing it right the first time.</a:t>
            </a:r>
            <a:endParaRPr lang="en-IE" dirty="0"/>
          </a:p>
        </p:txBody>
      </p:sp>
      <p:sp>
        <p:nvSpPr>
          <p:cNvPr id="3" name="Content Placeholder 2"/>
          <p:cNvSpPr>
            <a:spLocks noGrp="1"/>
          </p:cNvSpPr>
          <p:nvPr>
            <p:ph idx="1"/>
          </p:nvPr>
        </p:nvSpPr>
        <p:spPr/>
        <p:txBody>
          <a:bodyPr/>
          <a:lstStyle/>
          <a:p>
            <a:pPr marL="0" indent="0">
              <a:buNone/>
            </a:pPr>
            <a:r>
              <a:rPr lang="en-IE" dirty="0"/>
              <a:t>It's about deciding HOW you're going to do it.</a:t>
            </a:r>
          </a:p>
          <a:p>
            <a:pPr marL="0" indent="0">
              <a:buNone/>
            </a:pPr>
            <a:br>
              <a:rPr lang="en-IE" dirty="0"/>
            </a:br>
            <a:r>
              <a:rPr lang="en-IE" dirty="0"/>
              <a:t>It's about deciding WHAT you're going to do...</a:t>
            </a:r>
          </a:p>
          <a:p>
            <a:pPr marL="0" indent="0">
              <a:buNone/>
            </a:pPr>
            <a:br>
              <a:rPr lang="en-IE" dirty="0"/>
            </a:br>
            <a:r>
              <a:rPr lang="en-IE" dirty="0"/>
              <a:t>...And what you're NOT going to do.</a:t>
            </a:r>
          </a:p>
          <a:p>
            <a:pPr marL="0" indent="0">
              <a:buNone/>
            </a:pPr>
            <a:br>
              <a:rPr lang="en-IE" dirty="0"/>
            </a:br>
            <a:r>
              <a:rPr lang="en-IE" dirty="0"/>
              <a:t>It's about planning and re-planning.</a:t>
            </a:r>
          </a:p>
          <a:p>
            <a:endParaRPr lang="en-US" dirty="0"/>
          </a:p>
          <a:p>
            <a:pPr marL="0" indent="0">
              <a:buNone/>
            </a:pPr>
            <a:endParaRPr lang="en-IE" dirty="0"/>
          </a:p>
        </p:txBody>
      </p:sp>
      <p:pic>
        <p:nvPicPr>
          <p:cNvPr id="4" name="Picture 3"/>
          <p:cNvPicPr>
            <a:picLocks noChangeAspect="1"/>
          </p:cNvPicPr>
          <p:nvPr/>
        </p:nvPicPr>
        <p:blipFill>
          <a:blip r:embed="rId2"/>
          <a:stretch>
            <a:fillRect/>
          </a:stretch>
        </p:blipFill>
        <p:spPr>
          <a:xfrm>
            <a:off x="10609457" y="5186363"/>
            <a:ext cx="1569030" cy="1671637"/>
          </a:xfrm>
          <a:prstGeom prst="rect">
            <a:avLst/>
          </a:prstGeom>
        </p:spPr>
      </p:pic>
    </p:spTree>
    <p:extLst>
      <p:ext uri="{BB962C8B-B14F-4D97-AF65-F5344CB8AC3E}">
        <p14:creationId xmlns:p14="http://schemas.microsoft.com/office/powerpoint/2010/main" val="1760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Project management is about being prepared.</a:t>
            </a:r>
            <a:endParaRPr lang="en-IE" dirty="0"/>
          </a:p>
        </p:txBody>
      </p:sp>
      <p:sp>
        <p:nvSpPr>
          <p:cNvPr id="3" name="Content Placeholder 2"/>
          <p:cNvSpPr>
            <a:spLocks noGrp="1"/>
          </p:cNvSpPr>
          <p:nvPr>
            <p:ph idx="1"/>
          </p:nvPr>
        </p:nvSpPr>
        <p:spPr/>
        <p:txBody>
          <a:bodyPr/>
          <a:lstStyle/>
          <a:p>
            <a:pPr marL="0" indent="0">
              <a:buNone/>
            </a:pPr>
            <a:br>
              <a:rPr lang="en-IE" dirty="0"/>
            </a:br>
            <a:r>
              <a:rPr lang="en-IE" dirty="0"/>
              <a:t>It's about managing risks proactively and handling issues decisively. </a:t>
            </a:r>
          </a:p>
          <a:p>
            <a:pPr marL="0" indent="0">
              <a:buNone/>
            </a:pPr>
            <a:br>
              <a:rPr lang="en-IE" dirty="0"/>
            </a:br>
            <a:r>
              <a:rPr lang="en-IE" dirty="0"/>
              <a:t>It's about finding opportunities when issues arise.</a:t>
            </a:r>
          </a:p>
          <a:p>
            <a:endParaRPr lang="en-IE" dirty="0"/>
          </a:p>
        </p:txBody>
      </p:sp>
    </p:spTree>
    <p:extLst>
      <p:ext uri="{BB962C8B-B14F-4D97-AF65-F5344CB8AC3E}">
        <p14:creationId xmlns:p14="http://schemas.microsoft.com/office/powerpoint/2010/main" val="42472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4361</Words>
  <Application>Microsoft Office PowerPoint</Application>
  <PresentationFormat>Widescreen</PresentationFormat>
  <Paragraphs>861</Paragraphs>
  <Slides>69</Slides>
  <Notes>53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69</vt:i4>
      </vt:variant>
    </vt:vector>
  </HeadingPairs>
  <TitlesOfParts>
    <vt:vector size="86" baseType="lpstr">
      <vt:lpstr>MS PGothic</vt:lpstr>
      <vt:lpstr>Arial</vt:lpstr>
      <vt:lpstr>Bookman Old Style</vt:lpstr>
      <vt:lpstr>Calibri</vt:lpstr>
      <vt:lpstr>Calibri Light</vt:lpstr>
      <vt:lpstr>Intel Clear</vt:lpstr>
      <vt:lpstr>Intel Clear Light</vt:lpstr>
      <vt:lpstr>Lucida Grande</vt:lpstr>
      <vt:lpstr>Microsoft Uighur</vt:lpstr>
      <vt:lpstr>Neo Sans Intel</vt:lpstr>
      <vt:lpstr>Tahoma</vt:lpstr>
      <vt:lpstr>Times New Roman</vt:lpstr>
      <vt:lpstr>Wingdings</vt:lpstr>
      <vt:lpstr>Office Theme</vt:lpstr>
      <vt:lpstr>Microsoft Excel 97-2003 Worksheet</vt:lpstr>
      <vt:lpstr>Microsoft Visio 2003-2010 Drawing</vt:lpstr>
      <vt:lpstr>Microsoft Excel Worksheet</vt:lpstr>
      <vt:lpstr>PowerPoint Presentation</vt:lpstr>
      <vt:lpstr>PowerPoint Presentation</vt:lpstr>
      <vt:lpstr>PowerPoint Presentation</vt:lpstr>
      <vt:lpstr>Project Management</vt:lpstr>
      <vt:lpstr>Course Objectives</vt:lpstr>
      <vt:lpstr>What is Project Management (PM)?</vt:lpstr>
      <vt:lpstr>Project management is about seeing the future.</vt:lpstr>
      <vt:lpstr>Project management is about doing it right the first time.</vt:lpstr>
      <vt:lpstr>Project management is about being prepared.</vt:lpstr>
      <vt:lpstr>Project management is about building a team.</vt:lpstr>
      <vt:lpstr>Project management is about making a plan come together.</vt:lpstr>
      <vt:lpstr>In a world of faster, better, cheaper...</vt:lpstr>
      <vt:lpstr>Project Management Institute (PMI) </vt:lpstr>
      <vt:lpstr>Knowledge Areas that we will cover</vt:lpstr>
      <vt:lpstr>Exercise</vt:lpstr>
      <vt:lpstr>What is a project? </vt:lpstr>
      <vt:lpstr>Project Management Activities</vt:lpstr>
      <vt:lpstr>Why Projects Fail?</vt:lpstr>
      <vt:lpstr>Past project failures</vt:lpstr>
      <vt:lpstr>The Triple? Constraint</vt:lpstr>
      <vt:lpstr>PowerPoint Presentation</vt:lpstr>
      <vt:lpstr>Program/Project Life Cycle (PLC)</vt:lpstr>
      <vt:lpstr>PowerPoint Presentation</vt:lpstr>
      <vt:lpstr>Phase &amp; Outputs </vt:lpstr>
      <vt:lpstr>Methodologies</vt:lpstr>
      <vt:lpstr>Module 2: Scope Management </vt:lpstr>
      <vt:lpstr>PowerPoint Presentation</vt:lpstr>
      <vt:lpstr>What is a Project Charter</vt:lpstr>
      <vt:lpstr>Project Charter Content </vt:lpstr>
      <vt:lpstr>PowerPoint Presentation</vt:lpstr>
      <vt:lpstr>PowerPoint Presentation</vt:lpstr>
      <vt:lpstr>Scope/ Assumptions/ Dependencies</vt:lpstr>
      <vt:lpstr>Stakeholder Management &amp; Communication</vt:lpstr>
      <vt:lpstr>Question</vt:lpstr>
      <vt:lpstr>Module 2: Scope Management </vt:lpstr>
      <vt:lpstr>Explore &amp; Planning</vt:lpstr>
      <vt:lpstr>Project Management Plan (PMP)</vt:lpstr>
      <vt:lpstr>Exercise</vt:lpstr>
      <vt:lpstr>Module 2: Scope Management </vt:lpstr>
      <vt:lpstr>Scope Management Plan</vt:lpstr>
      <vt:lpstr>Requirements</vt:lpstr>
      <vt:lpstr>Requirements Exercise</vt:lpstr>
      <vt:lpstr>Work Breakdown Structure (WBS)</vt:lpstr>
      <vt:lpstr>Example WBS</vt:lpstr>
      <vt:lpstr>Control Scope</vt:lpstr>
      <vt:lpstr>Question</vt:lpstr>
      <vt:lpstr>Question</vt:lpstr>
      <vt:lpstr>Time Management Plan</vt:lpstr>
      <vt:lpstr>Creating a Project Schedule</vt:lpstr>
      <vt:lpstr>Creating a Project Schedule Cont</vt:lpstr>
      <vt:lpstr>Sequence Activities</vt:lpstr>
      <vt:lpstr>Create a Network diagram</vt:lpstr>
      <vt:lpstr>Sequence Activities</vt:lpstr>
      <vt:lpstr>Task estimations</vt:lpstr>
      <vt:lpstr>Create Project Schedule</vt:lpstr>
      <vt:lpstr>Critical Path</vt:lpstr>
      <vt:lpstr>Critical Path Questions</vt:lpstr>
      <vt:lpstr>Critical Path Answers</vt:lpstr>
      <vt:lpstr>Risk Management Plan</vt:lpstr>
      <vt:lpstr>Risk Management Process</vt:lpstr>
      <vt:lpstr>Identify Risks </vt:lpstr>
      <vt:lpstr>Qualitative Analysis</vt:lpstr>
      <vt:lpstr>Plan Risk Response</vt:lpstr>
      <vt:lpstr>Plan Risk Response</vt:lpstr>
      <vt:lpstr>Control Risk Plans</vt:lpstr>
      <vt:lpstr>Question</vt:lpstr>
      <vt:lpstr>Communication Management Plan</vt:lpstr>
      <vt:lpstr>Types, Models, Methods</vt:lpstr>
      <vt:lpstr>Key Takeaways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FIT INTEL 10</dc:creator>
  <cp:lastModifiedBy>James Kearney</cp:lastModifiedBy>
  <cp:revision>75</cp:revision>
  <dcterms:created xsi:type="dcterms:W3CDTF">2017-10-13T09:17:24Z</dcterms:created>
  <dcterms:modified xsi:type="dcterms:W3CDTF">2018-05-17T19:44:54Z</dcterms:modified>
</cp:coreProperties>
</file>