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0" d="100"/>
          <a:sy n="80" d="100"/>
        </p:scale>
        <p:origin x="6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862ADAC-14D0-4FE5-975F-B23D4C382902}" type="datetimeFigureOut">
              <a:rPr kumimoji="1" lang="ja-JP" altLang="en-US" smtClean="0"/>
              <a:t>2025/7/30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2977602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862ADAC-14D0-4FE5-975F-B23D4C382902}" type="datetimeFigureOut">
              <a:rPr kumimoji="1" lang="ja-JP" altLang="en-US" smtClean="0"/>
              <a:t>2025/7/30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111379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862ADAC-14D0-4FE5-975F-B23D4C382902}" type="datetimeFigureOut">
              <a:rPr kumimoji="1" lang="ja-JP" altLang="en-US" smtClean="0"/>
              <a:t>2025/7/30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1913066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862ADAC-14D0-4FE5-975F-B23D4C382902}" type="datetimeFigureOut">
              <a:rPr kumimoji="1" lang="ja-JP" altLang="en-US" smtClean="0"/>
              <a:t>2025/7/30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301067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862ADAC-14D0-4FE5-975F-B23D4C382902}" type="datetimeFigureOut">
              <a:rPr kumimoji="1" lang="ja-JP" altLang="en-US" smtClean="0"/>
              <a:t>2025/7/30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336799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862ADAC-14D0-4FE5-975F-B23D4C382902}" type="datetimeFigureOut">
              <a:rPr kumimoji="1" lang="ja-JP" altLang="en-US" smtClean="0"/>
              <a:t>2025/7/30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237218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862ADAC-14D0-4FE5-975F-B23D4C382902}" type="datetimeFigureOut">
              <a:rPr kumimoji="1" lang="ja-JP" altLang="en-US" smtClean="0"/>
              <a:t>2025/7/30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260588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862ADAC-14D0-4FE5-975F-B23D4C382902}" type="datetimeFigureOut">
              <a:rPr kumimoji="1" lang="ja-JP" altLang="en-US" smtClean="0"/>
              <a:t>2025/7/30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187052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862ADAC-14D0-4FE5-975F-B23D4C382902}" type="datetimeFigureOut">
              <a:rPr kumimoji="1" lang="ja-JP" altLang="en-US" smtClean="0"/>
              <a:t>2025/7/30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301117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862ADAC-14D0-4FE5-975F-B23D4C382902}" type="datetimeFigureOut">
              <a:rPr kumimoji="1" lang="ja-JP" altLang="en-US" smtClean="0"/>
              <a:t>2025/7/30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341688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862ADAC-14D0-4FE5-975F-B23D4C382902}" type="datetimeFigureOut">
              <a:rPr kumimoji="1" lang="ja-JP" altLang="en-US" smtClean="0"/>
              <a:t>2025/7/30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38953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62ADAC-14D0-4FE5-975F-B23D4C382902}" type="datetimeFigureOut">
              <a:rPr kumimoji="1" lang="ja-JP" altLang="en-US" smtClean="0"/>
              <a:t>2025/7/30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1283350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mazon.co.jp/%E9%87%91%E8%9E%8D%E7%B5%8C%E6%B8%88%E5%AD%A6%E3%81%AE%E5%9F%BA%E7%A4%8E-%E3%83%95%E3%82%A1%E3%82%A4%E3%83%8A%E3%83%B3%E3%82%B9%E8%AC%9B%E5%BA%A7-%E6%B1%A0%E7%94%B0-%E6%98%8C%E5%B9%B8/dp/425454552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chive.org/details/in.ernet.dli.2015.215284/page/n129/mode/2u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長期投資の理論と実践</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第</a:t>
            </a:r>
            <a:r>
              <a:rPr kumimoji="1" lang="en-US" altLang="ja-JP" dirty="0" smtClean="0"/>
              <a:t>1</a:t>
            </a:r>
            <a:r>
              <a:rPr kumimoji="1" lang="ja-JP" altLang="en-US" dirty="0" smtClean="0"/>
              <a:t>章　</a:t>
            </a:r>
            <a:r>
              <a:rPr kumimoji="1" lang="en-US" altLang="ja-JP" dirty="0" smtClean="0"/>
              <a:t>1</a:t>
            </a:r>
            <a:r>
              <a:rPr kumimoji="1" lang="ja-JP" altLang="en-US" dirty="0" smtClean="0"/>
              <a:t>期間モデルにおける最適投資の考え方</a:t>
            </a:r>
            <a:endParaRPr kumimoji="1" lang="ja-JP" altLang="en-US" dirty="0"/>
          </a:p>
        </p:txBody>
      </p:sp>
    </p:spTree>
    <p:extLst>
      <p:ext uri="{BB962C8B-B14F-4D97-AF65-F5344CB8AC3E}">
        <p14:creationId xmlns:p14="http://schemas.microsoft.com/office/powerpoint/2010/main" val="963745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a:t>
            </a:r>
            <a:r>
              <a:rPr lang="en-US" altLang="ja-JP" sz="2800" dirty="0" smtClean="0"/>
              <a:t>2.2</a:t>
            </a:r>
            <a:r>
              <a:rPr lang="ja-JP" altLang="en-US" sz="2800" dirty="0" smtClean="0"/>
              <a:t>　</a:t>
            </a:r>
            <a:r>
              <a:rPr lang="ja-JP" altLang="en-US" sz="2800" dirty="0" smtClean="0"/>
              <a:t>リスク回避</a:t>
            </a:r>
            <a:r>
              <a:rPr lang="ja-JP" altLang="en-US" sz="2800" dirty="0"/>
              <a:t>度</a:t>
            </a:r>
            <a:endParaRPr kumimoji="1" lang="ja-JP" altLang="en-US" sz="28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065476"/>
                <a:ext cx="10515600" cy="5111487"/>
              </a:xfrm>
            </p:spPr>
            <p:txBody>
              <a:bodyPr>
                <a:normAutofit/>
              </a:bodyPr>
              <a:lstStyle/>
              <a:p>
                <a:pPr marL="0" indent="0">
                  <a:buNone/>
                </a:pPr>
                <a:r>
                  <a:rPr lang="ja-JP" altLang="en-US" sz="2000" dirty="0" smtClean="0"/>
                  <a:t>経済学では、効用関数の凹度を測る尺度として、</a:t>
                </a:r>
                <a:r>
                  <a:rPr lang="en-US" altLang="ja-JP" sz="2000" dirty="0" smtClean="0"/>
                  <a:t>Pratt(1964)</a:t>
                </a:r>
                <a:r>
                  <a:rPr lang="ja-JP" altLang="en-US" sz="2000" dirty="0" smtClean="0"/>
                  <a:t>と</a:t>
                </a:r>
                <a:r>
                  <a:rPr lang="en-US" altLang="ja-JP" sz="2000" dirty="0" smtClean="0"/>
                  <a:t>Arrow(1970)</a:t>
                </a:r>
                <a:r>
                  <a:rPr lang="ja-JP" altLang="en-US" sz="2000" dirty="0" smtClean="0"/>
                  <a:t>によって導入された絶対的リスク回避度と相対的リスク回避度が利用されてきた。</a:t>
                </a:r>
                <a:endParaRPr lang="en-US" altLang="ja-JP" sz="2000" dirty="0" smtClean="0"/>
              </a:p>
              <a:p>
                <a:pPr marL="0" indent="0">
                  <a:buNone/>
                </a:pPr>
                <a:endParaRPr lang="en-US" altLang="ja-JP" sz="2000" dirty="0"/>
              </a:p>
              <a:p>
                <a:pPr marL="0" indent="0">
                  <a:buNone/>
                </a:pPr>
                <a:r>
                  <a:rPr lang="ja-JP" altLang="en-US" sz="2000" u="sng" dirty="0" smtClean="0"/>
                  <a:t>定義</a:t>
                </a:r>
                <a:endParaRPr lang="en-US" altLang="ja-JP" sz="2000" u="sng" dirty="0" smtClean="0"/>
              </a:p>
              <a:p>
                <a:pPr marL="0" indent="0">
                  <a:buNone/>
                </a:pPr>
                <a:r>
                  <a:rPr lang="en-US" altLang="ja-JP" sz="2000" dirty="0" smtClean="0"/>
                  <a:t>(1)</a:t>
                </a:r>
                <a:r>
                  <a:rPr lang="ja-JP" altLang="en-US" sz="2000" dirty="0" smtClean="0"/>
                  <a:t>絶対的リスク回避度（</a:t>
                </a:r>
                <a:r>
                  <a:rPr lang="en-US" altLang="ja-JP" sz="2000" dirty="0" smtClean="0"/>
                  <a:t>Absolute Risk Aversion; ARA</a:t>
                </a:r>
                <a:r>
                  <a:rPr lang="ja-JP" altLang="en-US" sz="2000" dirty="0" smtClean="0"/>
                  <a:t>）</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𝐴𝑅𝐴</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num>
                        <m:den>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den>
                      </m:f>
                    </m:oMath>
                  </m:oMathPara>
                </a14:m>
                <a:endParaRPr lang="en-US" altLang="ja-JP" sz="2000" dirty="0" smtClean="0"/>
              </a:p>
              <a:p>
                <a:pPr marL="0" indent="0">
                  <a:buNone/>
                </a:pPr>
                <a:r>
                  <a:rPr lang="en-US" altLang="ja-JP" sz="2000" dirty="0" smtClean="0"/>
                  <a:t>(2)</a:t>
                </a:r>
                <a:r>
                  <a:rPr lang="ja-JP" altLang="en-US" sz="2000" dirty="0" smtClean="0"/>
                  <a:t>相対的リスク回避度（</a:t>
                </a:r>
                <a:r>
                  <a:rPr lang="en-US" altLang="ja-JP" sz="2000" dirty="0" smtClean="0"/>
                  <a:t>Relative Risk Aversion; RRA</a:t>
                </a:r>
                <a:r>
                  <a:rPr lang="ja-JP" altLang="en-US" sz="2000" dirty="0" smtClean="0"/>
                  <a:t>）</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𝑅𝑅𝐴</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num>
                        <m:den>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den>
                      </m:f>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𝐴𝑅𝐴</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𝑥</m:t>
                      </m:r>
                    </m:oMath>
                  </m:oMathPara>
                </a14:m>
                <a:endParaRPr lang="en-US" altLang="ja-JP" sz="2000" dirty="0" smtClean="0"/>
              </a:p>
              <a:p>
                <a:pPr marL="0" indent="0">
                  <a:buNone/>
                </a:pPr>
                <a:endParaRPr lang="en-US" altLang="ja-JP" sz="2000" dirty="0"/>
              </a:p>
              <a:p>
                <a:pPr marL="0" indent="0">
                  <a:buNone/>
                </a:pPr>
                <a:endParaRPr lang="en-US" altLang="ja-JP" sz="2000" dirty="0" smtClean="0"/>
              </a:p>
              <a:p>
                <a:pPr marL="0" indent="0">
                  <a:buNone/>
                </a:pPr>
                <a:r>
                  <a:rPr lang="en-US" altLang="ja-JP" sz="2000" dirty="0"/>
                  <a:t>※</a:t>
                </a:r>
                <a:r>
                  <a:rPr lang="ja-JP" altLang="en-US" sz="2000" dirty="0" smtClean="0"/>
                  <a:t>効用関数は</a:t>
                </a:r>
                <a:r>
                  <a:rPr lang="ja-JP" altLang="en-US" sz="2000" dirty="0" smtClean="0"/>
                  <a:t>正</a:t>
                </a:r>
                <a:r>
                  <a:rPr lang="ja-JP" altLang="en-US" sz="2000" dirty="0"/>
                  <a:t>一</a:t>
                </a:r>
                <a:r>
                  <a:rPr lang="ja-JP" altLang="en-US" sz="2000" dirty="0" smtClean="0"/>
                  <a:t>次変換を除き一意であるため、上記のリスク回避度は一意に定まる。</a:t>
                </a:r>
                <a:endParaRPr lang="en-US" altLang="ja-JP" sz="2000" dirty="0" smtClean="0"/>
              </a:p>
              <a:p>
                <a:pPr marL="0" indent="0">
                  <a:buNone/>
                </a:pPr>
                <a:endParaRPr lang="en-US" altLang="ja-JP" sz="20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065476"/>
                <a:ext cx="10515600" cy="5111487"/>
              </a:xfrm>
              <a:blipFill>
                <a:blip r:embed="rId2"/>
                <a:stretch>
                  <a:fillRect l="-638" t="-11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406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a:t>
            </a:r>
            <a:r>
              <a:rPr lang="en-US" altLang="ja-JP" sz="2800" dirty="0" smtClean="0"/>
              <a:t>2.2</a:t>
            </a:r>
            <a:r>
              <a:rPr lang="ja-JP" altLang="en-US" sz="2800" dirty="0" smtClean="0"/>
              <a:t>　</a:t>
            </a:r>
            <a:r>
              <a:rPr lang="ja-JP" altLang="en-US" sz="2800" dirty="0" smtClean="0"/>
              <a:t>リスク回避</a:t>
            </a:r>
            <a:r>
              <a:rPr lang="ja-JP" altLang="en-US" sz="2800" dirty="0"/>
              <a:t>度</a:t>
            </a:r>
            <a:endParaRPr kumimoji="1" lang="ja-JP" altLang="en-US" sz="28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065476"/>
                <a:ext cx="10515600" cy="5111487"/>
              </a:xfrm>
            </p:spPr>
            <p:txBody>
              <a:bodyPr>
                <a:normAutofit lnSpcReduction="10000"/>
              </a:bodyPr>
              <a:lstStyle/>
              <a:p>
                <a:pPr marL="0" indent="0">
                  <a:buNone/>
                </a:pPr>
                <a:r>
                  <a:rPr lang="ja-JP" altLang="en-US" sz="2000" b="1" dirty="0" smtClean="0"/>
                  <a:t>リスク回避</a:t>
                </a:r>
                <a:r>
                  <a:rPr lang="ja-JP" altLang="en-US" sz="2000" b="1" dirty="0"/>
                  <a:t>度</a:t>
                </a:r>
                <a:r>
                  <a:rPr lang="ja-JP" altLang="en-US" sz="2000" b="1" dirty="0" smtClean="0"/>
                  <a:t>によるリスクプレミアムの近似</a:t>
                </a:r>
                <a:endParaRPr lang="en-US" altLang="ja-JP" sz="2000" b="1" dirty="0" smtClean="0"/>
              </a:p>
              <a:p>
                <a:pPr marL="0" indent="0">
                  <a:buNone/>
                </a:pPr>
                <a:r>
                  <a:rPr lang="ja-JP" altLang="en-US" sz="2000" dirty="0" smtClean="0"/>
                  <a:t>　リスクプレミアム</a:t>
                </a:r>
                <a14:m>
                  <m:oMath xmlns:m="http://schemas.openxmlformats.org/officeDocument/2006/math">
                    <m:r>
                      <m:rPr>
                        <m:sty m:val="p"/>
                      </m:rPr>
                      <a:rPr lang="en-US" altLang="ja-JP" sz="2000" b="0" i="0" smtClean="0">
                        <a:latin typeface="Cambria Math" panose="02040503050406030204" pitchFamily="18" charset="0"/>
                      </a:rPr>
                      <m:t>Π</m:t>
                    </m:r>
                  </m:oMath>
                </a14:m>
                <a:r>
                  <a:rPr lang="ja-JP" altLang="en-US" sz="2000" dirty="0" smtClean="0"/>
                  <a:t>と期待効用の間に以下の関係が成り立つ。</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𝐸</m:t>
                      </m:r>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r>
                                <a:rPr lang="en-US" altLang="ja-JP" sz="2000" b="0" i="1" smtClean="0">
                                  <a:latin typeface="Cambria Math" panose="02040503050406030204" pitchFamily="18" charset="0"/>
                                </a:rPr>
                                <m:t>+</m:t>
                              </m:r>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𝜖</m:t>
                                  </m:r>
                                </m:e>
                              </m:acc>
                            </m:e>
                          </m:d>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r>
                        <a:rPr lang="en-US" altLang="ja-JP" sz="2000" b="0" i="1" smtClean="0">
                          <a:latin typeface="Cambria Math" panose="02040503050406030204" pitchFamily="18" charset="0"/>
                        </a:rPr>
                        <m:t>−</m:t>
                      </m:r>
                      <m:r>
                        <m:rPr>
                          <m:sty m:val="p"/>
                        </m:rPr>
                        <a:rPr lang="en-US" altLang="ja-JP" sz="2000" b="0" i="0" smtClean="0">
                          <a:latin typeface="Cambria Math" panose="02040503050406030204" pitchFamily="18" charset="0"/>
                        </a:rPr>
                        <m:t>Π</m:t>
                      </m:r>
                      <m:r>
                        <a:rPr lang="en-US" altLang="ja-JP" sz="2000" b="0" i="1" smtClean="0">
                          <a:latin typeface="Cambria Math" panose="02040503050406030204" pitchFamily="18" charset="0"/>
                        </a:rPr>
                        <m:t>)</m:t>
                      </m:r>
                    </m:oMath>
                  </m:oMathPara>
                </a14:m>
                <a:endParaRPr lang="en-US" altLang="ja-JP" sz="2000" dirty="0" smtClean="0"/>
              </a:p>
              <a:p>
                <a:pPr marL="0" indent="0">
                  <a:buNone/>
                </a:pPr>
                <a:r>
                  <a:rPr lang="ja-JP" altLang="en-US" sz="2000" dirty="0"/>
                  <a:t>　</a:t>
                </a:r>
                <a:r>
                  <a:rPr lang="ja-JP" altLang="en-US" sz="2000" dirty="0" smtClean="0"/>
                  <a:t>上式を</a:t>
                </a:r>
                <a14:m>
                  <m:oMath xmlns:m="http://schemas.openxmlformats.org/officeDocument/2006/math">
                    <m:r>
                      <m:rPr>
                        <m:sty m:val="p"/>
                      </m:rPr>
                      <a:rPr lang="en-US" altLang="ja-JP" sz="2000" b="0" i="0" smtClean="0">
                        <a:latin typeface="Cambria Math" panose="02040503050406030204" pitchFamily="18" charset="0"/>
                      </a:rPr>
                      <m:t>Π</m:t>
                    </m:r>
                  </m:oMath>
                </a14:m>
                <a:r>
                  <a:rPr lang="ja-JP" altLang="en-US" sz="2000" dirty="0" smtClean="0"/>
                  <a:t>について解くには、効用関数と収益の従う確率分布を特定する必要がある。</a:t>
                </a:r>
                <a:endParaRPr lang="en-US" altLang="ja-JP" sz="2000" dirty="0" smtClean="0"/>
              </a:p>
              <a:p>
                <a:pPr marL="0" indent="0">
                  <a:buNone/>
                </a:pPr>
                <a:r>
                  <a:rPr lang="ja-JP" altLang="en-US" sz="2000" dirty="0"/>
                  <a:t>　</a:t>
                </a:r>
                <a:r>
                  <a:rPr lang="ja-JP" altLang="en-US" sz="2000" dirty="0" smtClean="0"/>
                  <a:t>そこで、</a:t>
                </a:r>
                <a:r>
                  <a:rPr lang="en-US" altLang="ja-JP" sz="2000" dirty="0" smtClean="0"/>
                  <a:t>2</a:t>
                </a:r>
                <a:r>
                  <a:rPr lang="ja-JP" altLang="en-US" sz="2000" dirty="0" smtClean="0"/>
                  <a:t>次のテイラー展開により近似計算を行う。</a:t>
                </a:r>
                <a:r>
                  <a:rPr lang="ja-JP" altLang="en-US" sz="2000" dirty="0"/>
                  <a:t>左辺</a:t>
                </a:r>
                <a:r>
                  <a:rPr lang="ja-JP" altLang="en-US" sz="2000" dirty="0" smtClean="0"/>
                  <a:t>は</a:t>
                </a:r>
                <a:r>
                  <a:rPr lang="ja-JP" altLang="en-US" sz="2000" dirty="0"/>
                  <a:t>、</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𝐸</m:t>
                      </m:r>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r>
                                <a:rPr lang="en-US" altLang="ja-JP" sz="2000" b="0" i="1" smtClean="0">
                                  <a:latin typeface="Cambria Math" panose="02040503050406030204" pitchFamily="18" charset="0"/>
                                </a:rPr>
                                <m:t>+</m:t>
                              </m:r>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𝜖</m:t>
                                  </m:r>
                                </m:e>
                              </m:acc>
                            </m:e>
                          </m:d>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𝐸</m:t>
                      </m:r>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r>
                            <a:rPr lang="en-US" altLang="ja-JP" sz="2000" b="0" i="1" smtClean="0">
                              <a:latin typeface="Cambria Math" panose="02040503050406030204" pitchFamily="18" charset="0"/>
                            </a:rPr>
                            <m:t>+</m:t>
                          </m:r>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𝜖</m:t>
                              </m:r>
                            </m:e>
                          </m:acc>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2</m:t>
                              </m:r>
                            </m:den>
                          </m:f>
                          <m:sSup>
                            <m:sSupPr>
                              <m:ctrlPr>
                                <a:rPr lang="en-US" altLang="ja-JP" sz="2000" b="0" i="1" smtClean="0">
                                  <a:latin typeface="Cambria Math" panose="02040503050406030204" pitchFamily="18" charset="0"/>
                                </a:rPr>
                              </m:ctrlPr>
                            </m:sSup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𝜖</m:t>
                                  </m:r>
                                </m:e>
                              </m:acc>
                            </m:e>
                            <m:sup>
                              <m:r>
                                <a:rPr lang="en-US" altLang="ja-JP" sz="2000" b="0" i="1" smtClean="0">
                                  <a:latin typeface="Cambria Math" panose="02040503050406030204" pitchFamily="18" charset="0"/>
                                </a:rPr>
                                <m:t>2</m:t>
                              </m:r>
                            </m:sup>
                          </m:sSup>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e>
                      </m:d>
                    </m:oMath>
                    <m:oMath xmlns:m="http://schemas.openxmlformats.org/officeDocument/2006/math">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2</m:t>
                          </m:r>
                        </m:den>
                      </m:f>
                      <m:r>
                        <a:rPr lang="en-US" altLang="ja-JP" sz="2000" b="0" i="1" smtClean="0">
                          <a:latin typeface="Cambria Math" panose="02040503050406030204" pitchFamily="18" charset="0"/>
                        </a:rPr>
                        <m:t>𝑉𝑎𝑟</m:t>
                      </m:r>
                      <m:d>
                        <m:dPr>
                          <m:begChr m:val="["/>
                          <m:endChr m:val="]"/>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r>
                        <a:rPr lang="en-US" altLang="ja-JP" sz="2000" b="0" i="1" smtClean="0">
                          <a:latin typeface="Cambria Math" panose="02040503050406030204" pitchFamily="18" charset="0"/>
                        </a:rPr>
                        <m:t>)</m:t>
                      </m:r>
                    </m:oMath>
                  </m:oMathPara>
                </a14:m>
                <a:endParaRPr lang="en-US" altLang="ja-JP" sz="2000" dirty="0" smtClean="0"/>
              </a:p>
              <a:p>
                <a:pPr marL="0" indent="0">
                  <a:buNone/>
                </a:pPr>
                <a:r>
                  <a:rPr lang="ja-JP" altLang="en-US" sz="2000" dirty="0"/>
                  <a:t>　</a:t>
                </a:r>
                <a:r>
                  <a:rPr lang="ja-JP" altLang="en-US" sz="2000" dirty="0" smtClean="0"/>
                  <a:t>右辺は、</a:t>
                </a:r>
                <a14:m>
                  <m:oMath xmlns:m="http://schemas.openxmlformats.org/officeDocument/2006/math">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r>
                          <a:rPr lang="en-US" altLang="ja-JP" sz="2000" b="0" i="1" smtClean="0">
                            <a:latin typeface="Cambria Math" panose="02040503050406030204" pitchFamily="18" charset="0"/>
                          </a:rPr>
                          <m:t>−</m:t>
                        </m:r>
                        <m:r>
                          <m:rPr>
                            <m:sty m:val="p"/>
                          </m:rPr>
                          <a:rPr lang="en-US" altLang="ja-JP" sz="2000" b="0" i="0" smtClean="0">
                            <a:latin typeface="Cambria Math" panose="02040503050406030204" pitchFamily="18" charset="0"/>
                          </a:rPr>
                          <m:t>Π</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r>
                      <a:rPr lang="en-US" altLang="ja-JP" sz="2000" b="0" i="1" smtClean="0">
                        <a:latin typeface="Cambria Math" panose="02040503050406030204" pitchFamily="18" charset="0"/>
                      </a:rPr>
                      <m:t>−</m:t>
                    </m:r>
                    <m:r>
                      <m:rPr>
                        <m:sty m:val="p"/>
                      </m:rPr>
                      <a:rPr lang="en-US" altLang="ja-JP" sz="2000" b="0" i="0" smtClean="0">
                        <a:latin typeface="Cambria Math" panose="02040503050406030204" pitchFamily="18" charset="0"/>
                      </a:rPr>
                      <m:t>Π</m:t>
                    </m:r>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r>
                      <a:rPr lang="en-US" altLang="ja-JP" sz="2000" b="0" i="1" smtClean="0">
                        <a:latin typeface="Cambria Math" panose="02040503050406030204" pitchFamily="18" charset="0"/>
                      </a:rPr>
                      <m:t>)</m:t>
                    </m:r>
                  </m:oMath>
                </a14:m>
                <a:r>
                  <a:rPr lang="ja-JP" altLang="en-US" sz="2000" dirty="0" smtClean="0"/>
                  <a:t>とできる。</a:t>
                </a:r>
                <a:endParaRPr lang="en-US" altLang="ja-JP" sz="2000" dirty="0" smtClean="0"/>
              </a:p>
              <a:p>
                <a:pPr marL="0" indent="0">
                  <a:buNone/>
                </a:pPr>
                <a:r>
                  <a:rPr lang="ja-JP" altLang="en-US" sz="2000" dirty="0"/>
                  <a:t>　</a:t>
                </a:r>
                <a:r>
                  <a:rPr lang="ja-JP" altLang="en-US" sz="2000" dirty="0" smtClean="0"/>
                  <a:t>上記の近似式を整理することで、リスクプレミアム</a:t>
                </a:r>
                <a14:m>
                  <m:oMath xmlns:m="http://schemas.openxmlformats.org/officeDocument/2006/math">
                    <m:r>
                      <m:rPr>
                        <m:sty m:val="p"/>
                      </m:rPr>
                      <a:rPr lang="en-US" altLang="ja-JP" sz="2000" b="0" i="0" smtClean="0">
                        <a:latin typeface="Cambria Math" panose="02040503050406030204" pitchFamily="18" charset="0"/>
                      </a:rPr>
                      <m:t>Π</m:t>
                    </m:r>
                  </m:oMath>
                </a14:m>
                <a:r>
                  <a:rPr lang="ja-JP" altLang="en-US" sz="2000" dirty="0" err="1" smtClean="0"/>
                  <a:t>の近</a:t>
                </a:r>
                <a:r>
                  <a:rPr lang="ja-JP" altLang="en-US" sz="2000" dirty="0" smtClean="0"/>
                  <a:t>似表現を得る。</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000" b="0" i="0" smtClean="0">
                          <a:latin typeface="Cambria Math" panose="02040503050406030204" pitchFamily="18" charset="0"/>
                        </a:rPr>
                        <m:t>Π</m:t>
                      </m:r>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num>
                        <m:den>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den>
                      </m:f>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𝑉𝑎𝑟</m:t>
                          </m:r>
                          <m:d>
                            <m:dPr>
                              <m:begChr m:val="["/>
                              <m:endChr m:val="]"/>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e>
                          </m:d>
                        </m:num>
                        <m:den>
                          <m:r>
                            <a:rPr lang="en-US" altLang="ja-JP" sz="2000" b="0" i="1" smtClean="0">
                              <a:latin typeface="Cambria Math" panose="02040503050406030204" pitchFamily="18" charset="0"/>
                            </a:rPr>
                            <m:t>2</m:t>
                          </m:r>
                        </m:den>
                      </m:f>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𝐴𝑅𝐴</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𝑉𝑎𝑟</m:t>
                          </m:r>
                          <m:d>
                            <m:dPr>
                              <m:begChr m:val="["/>
                              <m:endChr m:val="]"/>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e>
                          </m:d>
                        </m:num>
                        <m:den>
                          <m:r>
                            <a:rPr lang="en-US" altLang="ja-JP" sz="2000" b="0" i="1" smtClean="0">
                              <a:latin typeface="Cambria Math" panose="02040503050406030204" pitchFamily="18" charset="0"/>
                            </a:rPr>
                            <m:t>2</m:t>
                          </m:r>
                        </m:den>
                      </m:f>
                    </m:oMath>
                  </m:oMathPara>
                </a14:m>
                <a:endParaRPr lang="en-US" altLang="ja-JP" sz="2000" dirty="0" smtClean="0"/>
              </a:p>
              <a:p>
                <a:pPr marL="0" indent="0">
                  <a:buNone/>
                </a:pPr>
                <a:r>
                  <a:rPr lang="ja-JP" altLang="en-US" sz="2000" dirty="0"/>
                  <a:t>　</a:t>
                </a:r>
                <a:endParaRPr lang="en-US" altLang="ja-JP" sz="2000" dirty="0" smtClean="0"/>
              </a:p>
              <a:p>
                <a:pPr marL="0" indent="0">
                  <a:buNone/>
                </a:pPr>
                <a:r>
                  <a:rPr lang="en-US" altLang="ja-JP" sz="2000" dirty="0" smtClean="0"/>
                  <a:t>※</a:t>
                </a:r>
                <a:r>
                  <a:rPr lang="ja-JP" altLang="en-US" sz="2000" dirty="0" smtClean="0"/>
                  <a:t>相対的リスクプレミアム</a:t>
                </a:r>
                <a14:m>
                  <m:oMath xmlns:m="http://schemas.openxmlformats.org/officeDocument/2006/math">
                    <m:r>
                      <a:rPr lang="en-US" altLang="ja-JP" sz="2000" b="0" i="1" smtClean="0">
                        <a:latin typeface="Cambria Math" panose="02040503050406030204" pitchFamily="18" charset="0"/>
                      </a:rPr>
                      <m:t>𝜋</m:t>
                    </m:r>
                    <m:r>
                      <a:rPr lang="en-US" altLang="ja-JP" sz="2000" b="0" i="1" smtClean="0">
                        <a:latin typeface="Cambria Math" panose="02040503050406030204" pitchFamily="18" charset="0"/>
                      </a:rPr>
                      <m:t>=</m:t>
                    </m:r>
                    <m:r>
                      <m:rPr>
                        <m:sty m:val="p"/>
                      </m:rPr>
                      <a:rPr lang="en-US" altLang="ja-JP" sz="2000" b="0" i="0" smtClean="0">
                        <a:latin typeface="Cambria Math" panose="02040503050406030204" pitchFamily="18" charset="0"/>
                      </a:rPr>
                      <m:t>Π</m:t>
                    </m:r>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oMath>
                </a14:m>
                <a:r>
                  <a:rPr lang="ja-JP" altLang="en-US" sz="2000" dirty="0" err="1" smtClean="0"/>
                  <a:t>の近</a:t>
                </a:r>
                <a:r>
                  <a:rPr lang="ja-JP" altLang="en-US" sz="2000" dirty="0" smtClean="0"/>
                  <a:t>似は</a:t>
                </a:r>
                <a14:m>
                  <m:oMath xmlns:m="http://schemas.openxmlformats.org/officeDocument/2006/math">
                    <m:r>
                      <a:rPr lang="en-US" altLang="ja-JP" sz="2000" b="0" i="1" smtClean="0">
                        <a:latin typeface="Cambria Math" panose="02040503050406030204" pitchFamily="18" charset="0"/>
                      </a:rPr>
                      <m:t>𝑅𝑅𝐴</m:t>
                    </m:r>
                  </m:oMath>
                </a14:m>
                <a:r>
                  <a:rPr lang="ja-JP" altLang="en-US" sz="2000" dirty="0" smtClean="0"/>
                  <a:t>を用いて表現できる。</a:t>
                </a:r>
                <a:endParaRPr lang="en-US" altLang="ja-JP" sz="20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065476"/>
                <a:ext cx="10515600" cy="5111487"/>
              </a:xfrm>
              <a:blipFill>
                <a:blip r:embed="rId2"/>
                <a:stretch>
                  <a:fillRect l="-638" t="-1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061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ja-JP" altLang="en-US" sz="2800" dirty="0" smtClean="0"/>
              <a:t>第</a:t>
            </a:r>
            <a:r>
              <a:rPr lang="en-US" altLang="ja-JP" sz="2800" dirty="0"/>
              <a:t>1</a:t>
            </a:r>
            <a:r>
              <a:rPr lang="ja-JP" altLang="en-US" sz="2800" dirty="0" smtClean="0"/>
              <a:t>章　</a:t>
            </a:r>
            <a:r>
              <a:rPr lang="en-US" altLang="ja-JP" sz="2800" dirty="0" smtClean="0"/>
              <a:t>1</a:t>
            </a:r>
            <a:r>
              <a:rPr lang="ja-JP" altLang="en-US" sz="2800" dirty="0" smtClean="0"/>
              <a:t>期間モデルにおける最適投資の考え方</a:t>
            </a:r>
            <a:endParaRPr kumimoji="1" lang="ja-JP" altLang="en-US" sz="2800" dirty="0"/>
          </a:p>
        </p:txBody>
      </p:sp>
      <p:sp>
        <p:nvSpPr>
          <p:cNvPr id="3" name="コンテンツ プレースホルダー 2"/>
          <p:cNvSpPr>
            <a:spLocks noGrp="1"/>
          </p:cNvSpPr>
          <p:nvPr>
            <p:ph idx="1"/>
          </p:nvPr>
        </p:nvSpPr>
        <p:spPr>
          <a:xfrm>
            <a:off x="838200" y="1065476"/>
            <a:ext cx="10515600" cy="5111487"/>
          </a:xfrm>
        </p:spPr>
        <p:txBody>
          <a:bodyPr>
            <a:normAutofit/>
          </a:bodyPr>
          <a:lstStyle/>
          <a:p>
            <a:pPr marL="0" indent="0">
              <a:buNone/>
            </a:pPr>
            <a:r>
              <a:rPr lang="ja-JP" altLang="en-US" sz="2000" dirty="0" smtClean="0"/>
              <a:t>第</a:t>
            </a:r>
            <a:r>
              <a:rPr lang="en-US" altLang="ja-JP" sz="2000" dirty="0"/>
              <a:t>1</a:t>
            </a:r>
            <a:r>
              <a:rPr lang="ja-JP" altLang="en-US" sz="2000" dirty="0" smtClean="0"/>
              <a:t>章では、</a:t>
            </a:r>
            <a:r>
              <a:rPr lang="en-US" altLang="ja-JP" sz="2000" dirty="0" smtClean="0"/>
              <a:t>1</a:t>
            </a:r>
            <a:r>
              <a:rPr lang="ja-JP" altLang="en-US" sz="2000" dirty="0" smtClean="0"/>
              <a:t>期間モデルの理論の中でも、次章以降の長期投資の理論に必要なものについて触れる。コンパクトにまとまっているため、適宜「</a:t>
            </a:r>
            <a:r>
              <a:rPr lang="ja-JP" altLang="en-US" sz="2000" dirty="0" smtClean="0">
                <a:hlinkClick r:id="rId2"/>
              </a:rPr>
              <a:t>金融経済学の基礎</a:t>
            </a:r>
            <a:r>
              <a:rPr lang="ja-JP" altLang="en-US" sz="2000" dirty="0" smtClean="0"/>
              <a:t>」などを参照されたい。</a:t>
            </a:r>
            <a:endParaRPr lang="en-US" altLang="ja-JP" sz="2000" dirty="0" smtClean="0"/>
          </a:p>
          <a:p>
            <a:pPr marL="0" indent="0">
              <a:buNone/>
            </a:pPr>
            <a:endParaRPr lang="en-US" altLang="ja-JP" sz="2000" dirty="0" smtClean="0"/>
          </a:p>
          <a:p>
            <a:pPr marL="0" indent="0">
              <a:buNone/>
            </a:pPr>
            <a:r>
              <a:rPr lang="en-US" altLang="ja-JP" sz="2000" dirty="0" smtClean="0"/>
              <a:t>【</a:t>
            </a:r>
            <a:r>
              <a:rPr lang="ja-JP" altLang="en-US" sz="2000" dirty="0" smtClean="0"/>
              <a:t>目次</a:t>
            </a:r>
            <a:r>
              <a:rPr lang="en-US" altLang="ja-JP" sz="2000" dirty="0" smtClean="0"/>
              <a:t>】</a:t>
            </a:r>
          </a:p>
          <a:p>
            <a:pPr marL="457200" indent="-457200">
              <a:buFont typeface="+mj-lt"/>
              <a:buAutoNum type="arabicPeriod"/>
            </a:pPr>
            <a:r>
              <a:rPr kumimoji="1" lang="en-US" altLang="ja-JP" sz="2000" dirty="0" smtClean="0"/>
              <a:t>1</a:t>
            </a:r>
            <a:r>
              <a:rPr kumimoji="1" lang="ja-JP" altLang="en-US" sz="2000" dirty="0" smtClean="0"/>
              <a:t>期間モデルに基づく投資決定</a:t>
            </a:r>
            <a:endParaRPr kumimoji="1" lang="en-US" altLang="ja-JP" sz="2000" dirty="0" smtClean="0"/>
          </a:p>
          <a:p>
            <a:pPr marL="457200" indent="-457200">
              <a:buFont typeface="+mj-lt"/>
              <a:buAutoNum type="arabicPeriod"/>
            </a:pPr>
            <a:r>
              <a:rPr lang="ja-JP" altLang="en-US" sz="2000" dirty="0" smtClean="0"/>
              <a:t>効用</a:t>
            </a:r>
            <a:r>
              <a:rPr lang="ja-JP" altLang="en-US" sz="2000" dirty="0"/>
              <a:t>関数</a:t>
            </a:r>
            <a:r>
              <a:rPr lang="ja-JP" altLang="en-US" sz="2000" dirty="0" smtClean="0"/>
              <a:t>による投資家の選好の表現</a:t>
            </a:r>
            <a:endParaRPr lang="en-US" altLang="ja-JP" sz="2000" dirty="0" smtClean="0"/>
          </a:p>
          <a:p>
            <a:pPr marL="457200" indent="-457200">
              <a:buFont typeface="+mj-lt"/>
              <a:buAutoNum type="arabicPeriod"/>
            </a:pPr>
            <a:r>
              <a:rPr kumimoji="1" lang="ja-JP" altLang="en-US" sz="2000" dirty="0" smtClean="0"/>
              <a:t>効用</a:t>
            </a:r>
            <a:r>
              <a:rPr kumimoji="1" lang="ja-JP" altLang="en-US" sz="2000" dirty="0"/>
              <a:t>関数</a:t>
            </a:r>
            <a:r>
              <a:rPr kumimoji="1" lang="ja-JP" altLang="en-US" sz="2000" dirty="0" smtClean="0"/>
              <a:t>と確率分布</a:t>
            </a:r>
            <a:endParaRPr kumimoji="1" lang="en-US" altLang="ja-JP" sz="2000" dirty="0" smtClean="0"/>
          </a:p>
          <a:p>
            <a:pPr marL="457200" indent="-457200">
              <a:buFont typeface="+mj-lt"/>
              <a:buAutoNum type="arabicPeriod"/>
            </a:pPr>
            <a:r>
              <a:rPr lang="ja-JP" altLang="en-US" sz="2000" dirty="0" smtClean="0"/>
              <a:t>平均・分散分析と</a:t>
            </a:r>
            <a:r>
              <a:rPr lang="en-US" altLang="ja-JP" sz="2000" dirty="0" smtClean="0"/>
              <a:t>CAPM</a:t>
            </a:r>
          </a:p>
          <a:p>
            <a:pPr marL="457200" indent="-457200">
              <a:buFont typeface="+mj-lt"/>
              <a:buAutoNum type="arabicPeriod"/>
            </a:pPr>
            <a:r>
              <a:rPr kumimoji="1" lang="en-US" altLang="ja-JP" sz="2000" dirty="0" smtClean="0"/>
              <a:t>CAPM</a:t>
            </a:r>
            <a:r>
              <a:rPr lang="ja-JP" altLang="en-US" sz="2000" dirty="0" smtClean="0"/>
              <a:t>の実証とジェンセンのアルファ</a:t>
            </a:r>
            <a:endParaRPr lang="en-US" altLang="ja-JP" sz="2000" dirty="0" smtClean="0"/>
          </a:p>
          <a:p>
            <a:pPr marL="457200" indent="-457200">
              <a:buFont typeface="+mj-lt"/>
              <a:buAutoNum type="arabicPeriod"/>
            </a:pPr>
            <a:r>
              <a:rPr kumimoji="1" lang="ja-JP" altLang="en-US" sz="2000" dirty="0" smtClean="0"/>
              <a:t>ファクター・モデル（インデックス・モデル）</a:t>
            </a:r>
            <a:endParaRPr kumimoji="1" lang="en-US" altLang="ja-JP" sz="2000" dirty="0" smtClean="0"/>
          </a:p>
          <a:p>
            <a:pPr marL="457200" indent="-457200">
              <a:buFont typeface="+mj-lt"/>
              <a:buAutoNum type="arabicPeriod"/>
            </a:pPr>
            <a:r>
              <a:rPr lang="ja-JP" altLang="en-US" sz="2000" dirty="0" smtClean="0"/>
              <a:t>運用パフォーマンスの評価</a:t>
            </a:r>
            <a:endParaRPr lang="en-US" altLang="ja-JP" sz="2000" dirty="0" smtClean="0"/>
          </a:p>
          <a:p>
            <a:pPr marL="457200" indent="-457200">
              <a:buFont typeface="+mj-lt"/>
              <a:buAutoNum type="arabicPeriod"/>
            </a:pPr>
            <a:r>
              <a:rPr kumimoji="1" lang="ja-JP" altLang="en-US" sz="2000" dirty="0" smtClean="0"/>
              <a:t>プライシング・カーネルの考え方</a:t>
            </a:r>
            <a:endParaRPr kumimoji="1" lang="en-US" altLang="ja-JP" sz="2000" dirty="0"/>
          </a:p>
        </p:txBody>
      </p:sp>
    </p:spTree>
    <p:extLst>
      <p:ext uri="{BB962C8B-B14F-4D97-AF65-F5344CB8AC3E}">
        <p14:creationId xmlns:p14="http://schemas.microsoft.com/office/powerpoint/2010/main" val="221973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§1.1</a:t>
            </a:r>
            <a:r>
              <a:rPr lang="ja-JP" altLang="en-US" sz="2800" dirty="0" smtClean="0"/>
              <a:t>　投資理論と効用関数</a:t>
            </a:r>
            <a:endParaRPr kumimoji="1" lang="ja-JP" altLang="en-US" sz="2800" dirty="0"/>
          </a:p>
        </p:txBody>
      </p:sp>
      <p:sp>
        <p:nvSpPr>
          <p:cNvPr id="3" name="コンテンツ プレースホルダー 2"/>
          <p:cNvSpPr>
            <a:spLocks noGrp="1"/>
          </p:cNvSpPr>
          <p:nvPr>
            <p:ph idx="1"/>
          </p:nvPr>
        </p:nvSpPr>
        <p:spPr>
          <a:xfrm>
            <a:off x="838200" y="1065476"/>
            <a:ext cx="10515600" cy="5111487"/>
          </a:xfrm>
        </p:spPr>
        <p:txBody>
          <a:bodyPr>
            <a:normAutofit/>
          </a:bodyPr>
          <a:lstStyle/>
          <a:p>
            <a:pPr marL="0" indent="0">
              <a:buNone/>
            </a:pPr>
            <a:r>
              <a:rPr lang="ja-JP" altLang="en-US" sz="2000" dirty="0" smtClean="0"/>
              <a:t>個人投資家にとって、投資の目的は</a:t>
            </a:r>
            <a:r>
              <a:rPr lang="ja-JP" altLang="en-US" sz="2000" b="1" dirty="0" smtClean="0"/>
              <a:t>効用</a:t>
            </a:r>
            <a:r>
              <a:rPr lang="ja-JP" altLang="en-US" sz="2000" dirty="0" smtClean="0"/>
              <a:t>（</a:t>
            </a:r>
            <a:r>
              <a:rPr lang="en-US" altLang="ja-JP" sz="2000" dirty="0" smtClean="0"/>
              <a:t>Utility</a:t>
            </a:r>
            <a:r>
              <a:rPr lang="ja-JP" altLang="en-US" sz="2000" dirty="0" smtClean="0"/>
              <a:t>：幸福、幸せと読み替えてもよい）の最大化である。</a:t>
            </a:r>
            <a:endParaRPr lang="en-US" altLang="ja-JP" sz="2000" dirty="0" smtClean="0"/>
          </a:p>
          <a:p>
            <a:pPr marL="0" indent="0">
              <a:buNone/>
            </a:pPr>
            <a:r>
              <a:rPr lang="ja-JP" altLang="en-US" sz="2000" dirty="0" smtClean="0"/>
              <a:t>経済学では、投資成果である現金や財産自体が幸福をもたらすとは考えず、それらを用いて購入出来る多種多様な</a:t>
            </a:r>
            <a:r>
              <a:rPr lang="ja-JP" altLang="en-US" sz="2000" b="1" dirty="0" smtClean="0"/>
              <a:t>消費財が効用をもたらす</a:t>
            </a:r>
            <a:r>
              <a:rPr lang="ja-JP" altLang="en-US" sz="2000" dirty="0" smtClean="0"/>
              <a:t>と考える。</a:t>
            </a:r>
            <a:endParaRPr lang="en-US" altLang="ja-JP" sz="2000" dirty="0" smtClean="0"/>
          </a:p>
          <a:p>
            <a:pPr marL="0" indent="0">
              <a:buNone/>
            </a:pPr>
            <a:endParaRPr lang="en-US" altLang="ja-JP" sz="2000" dirty="0"/>
          </a:p>
          <a:p>
            <a:pPr marL="0" indent="0">
              <a:buNone/>
            </a:pPr>
            <a:r>
              <a:rPr lang="ja-JP" altLang="en-US" sz="2000" b="1" dirty="0" smtClean="0"/>
              <a:t>数か月から数年の投資期間</a:t>
            </a:r>
            <a:r>
              <a:rPr lang="ja-JP" altLang="en-US" sz="2000" dirty="0" smtClean="0"/>
              <a:t>であれば、投資家のリスク選好や金融市場の性質などは</a:t>
            </a:r>
            <a:r>
              <a:rPr lang="ja-JP" altLang="en-US" sz="2000" b="1" dirty="0" smtClean="0"/>
              <a:t>変わらない</a:t>
            </a:r>
            <a:r>
              <a:rPr lang="ja-JP" altLang="en-US" sz="2000" dirty="0" smtClean="0"/>
              <a:t>と考えてよい</a:t>
            </a:r>
            <a:r>
              <a:rPr lang="ja-JP" altLang="en-US" sz="2000" dirty="0" smtClean="0"/>
              <a:t>。</a:t>
            </a:r>
            <a:endParaRPr lang="en-US" altLang="ja-JP" sz="2000" dirty="0" smtClean="0"/>
          </a:p>
          <a:p>
            <a:pPr marL="0" indent="0">
              <a:buNone/>
            </a:pPr>
            <a:r>
              <a:rPr lang="ja-JP" altLang="en-US" sz="2000" dirty="0" smtClean="0"/>
              <a:t>すなわち、以下が一定とみなされる。</a:t>
            </a:r>
            <a:endParaRPr lang="en-US" altLang="ja-JP" sz="2000" dirty="0" smtClean="0"/>
          </a:p>
          <a:p>
            <a:pPr marL="0" indent="0">
              <a:buNone/>
            </a:pPr>
            <a:r>
              <a:rPr lang="ja-JP" altLang="en-US" sz="2000" dirty="0" smtClean="0"/>
              <a:t>・利用可能な金融資産メニュー</a:t>
            </a:r>
            <a:endParaRPr lang="en-US" altLang="ja-JP" sz="2000" dirty="0" smtClean="0"/>
          </a:p>
          <a:p>
            <a:pPr marL="0" indent="0">
              <a:buNone/>
            </a:pPr>
            <a:r>
              <a:rPr lang="ja-JP" altLang="en-US" sz="2000" dirty="0" smtClean="0"/>
              <a:t>・リスク、リターン、相関構造</a:t>
            </a:r>
            <a:endParaRPr lang="en-US" altLang="ja-JP" sz="2000" dirty="0" smtClean="0"/>
          </a:p>
          <a:p>
            <a:pPr marL="0" indent="0">
              <a:buNone/>
            </a:pPr>
            <a:r>
              <a:rPr lang="ja-JP" altLang="en-US" sz="2000" dirty="0" smtClean="0"/>
              <a:t>・投資家のリスク選好</a:t>
            </a:r>
            <a:endParaRPr lang="en-US" altLang="ja-JP" sz="2000" dirty="0" smtClean="0"/>
          </a:p>
          <a:p>
            <a:pPr marL="0" indent="0">
              <a:buNone/>
            </a:pPr>
            <a:r>
              <a:rPr lang="ja-JP" altLang="en-US" sz="2000" dirty="0" smtClean="0"/>
              <a:t>・投資家の効用</a:t>
            </a:r>
            <a:endParaRPr lang="en-US" altLang="ja-JP" sz="2000" dirty="0" smtClean="0"/>
          </a:p>
          <a:p>
            <a:pPr marL="0" indent="0">
              <a:buNone/>
            </a:pPr>
            <a:r>
              <a:rPr lang="ja-JP" altLang="en-US" sz="2000" dirty="0" smtClean="0"/>
              <a:t>・消費財の価格</a:t>
            </a:r>
            <a:endParaRPr lang="en-US" altLang="ja-JP" sz="2000" dirty="0" smtClean="0"/>
          </a:p>
        </p:txBody>
      </p:sp>
    </p:spTree>
    <p:extLst>
      <p:ext uri="{BB962C8B-B14F-4D97-AF65-F5344CB8AC3E}">
        <p14:creationId xmlns:p14="http://schemas.microsoft.com/office/powerpoint/2010/main" val="2833836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§1.1</a:t>
            </a:r>
            <a:r>
              <a:rPr lang="ja-JP" altLang="en-US" sz="2800" dirty="0" smtClean="0"/>
              <a:t>　投資理論と効用関数</a:t>
            </a:r>
            <a:endParaRPr kumimoji="1" lang="ja-JP" altLang="en-US" sz="2800" dirty="0"/>
          </a:p>
        </p:txBody>
      </p:sp>
      <p:sp>
        <p:nvSpPr>
          <p:cNvPr id="3" name="コンテンツ プレースホルダー 2"/>
          <p:cNvSpPr>
            <a:spLocks noGrp="1"/>
          </p:cNvSpPr>
          <p:nvPr>
            <p:ph idx="1"/>
          </p:nvPr>
        </p:nvSpPr>
        <p:spPr>
          <a:xfrm>
            <a:off x="838200" y="1065476"/>
            <a:ext cx="10515600" cy="5111487"/>
          </a:xfrm>
        </p:spPr>
        <p:txBody>
          <a:bodyPr>
            <a:normAutofit/>
          </a:bodyPr>
          <a:lstStyle/>
          <a:p>
            <a:pPr marL="0" indent="0">
              <a:buNone/>
            </a:pPr>
            <a:r>
              <a:rPr lang="ja-JP" altLang="en-US" sz="2000" u="sng" dirty="0" smtClean="0"/>
              <a:t>定義：</a:t>
            </a:r>
            <a:r>
              <a:rPr lang="en-US" altLang="ja-JP" sz="2000" u="sng" dirty="0" smtClean="0"/>
              <a:t>1</a:t>
            </a:r>
            <a:r>
              <a:rPr lang="ja-JP" altLang="en-US" sz="2000" u="sng" dirty="0" smtClean="0"/>
              <a:t>期間モデル（</a:t>
            </a:r>
            <a:r>
              <a:rPr lang="en-US" altLang="ja-JP" sz="2000" u="sng" dirty="0" smtClean="0"/>
              <a:t>Single Period Model</a:t>
            </a:r>
            <a:r>
              <a:rPr lang="ja-JP" altLang="en-US" sz="2000" u="sng" dirty="0" smtClean="0"/>
              <a:t>）</a:t>
            </a:r>
            <a:endParaRPr lang="en-US" altLang="ja-JP" sz="2000" u="sng" dirty="0" smtClean="0"/>
          </a:p>
          <a:p>
            <a:pPr marL="0" indent="0">
              <a:buNone/>
            </a:pPr>
            <a:r>
              <a:rPr lang="ja-JP" altLang="en-US" sz="2000" dirty="0"/>
              <a:t>　</a:t>
            </a:r>
            <a:r>
              <a:rPr lang="ja-JP" altLang="en-US" sz="2000" dirty="0" smtClean="0"/>
              <a:t>金融市場の性質などが一定とみなせる「ある</a:t>
            </a:r>
            <a:r>
              <a:rPr lang="en-US" altLang="ja-JP" sz="2000" dirty="0" smtClean="0"/>
              <a:t>1</a:t>
            </a:r>
            <a:r>
              <a:rPr lang="ja-JP" altLang="en-US" sz="2000" dirty="0" err="1" smtClean="0"/>
              <a:t>つの</a:t>
            </a:r>
            <a:r>
              <a:rPr lang="ja-JP" altLang="en-US" sz="2000" dirty="0" smtClean="0"/>
              <a:t>投資期間」において、</a:t>
            </a:r>
            <a:endParaRPr lang="en-US" altLang="ja-JP" sz="2000" dirty="0" smtClean="0"/>
          </a:p>
          <a:p>
            <a:pPr marL="0" indent="0">
              <a:buNone/>
            </a:pPr>
            <a:r>
              <a:rPr lang="ja-JP" altLang="en-US" sz="2000" dirty="0"/>
              <a:t>　</a:t>
            </a:r>
            <a:r>
              <a:rPr lang="ja-JP" altLang="en-US" sz="2000" dirty="0" smtClean="0"/>
              <a:t>初期に運用を開始し、期末に運用を終了し、運用終了の瞬間にすべての資産を消費する。</a:t>
            </a:r>
            <a:endParaRPr lang="en-US" altLang="ja-JP" sz="2000" dirty="0" smtClean="0"/>
          </a:p>
          <a:p>
            <a:pPr marL="0" indent="0">
              <a:buNone/>
            </a:pPr>
            <a:r>
              <a:rPr lang="ja-JP" altLang="en-US" sz="2000" dirty="0"/>
              <a:t>　</a:t>
            </a:r>
            <a:r>
              <a:rPr lang="ja-JP" altLang="en-US" sz="2000" dirty="0" smtClean="0"/>
              <a:t>期末の消費</a:t>
            </a:r>
            <a:r>
              <a:rPr lang="ja-JP" altLang="en-US" sz="2000" dirty="0"/>
              <a:t>水準</a:t>
            </a:r>
            <a:r>
              <a:rPr lang="ja-JP" altLang="en-US" sz="2000" dirty="0" smtClean="0"/>
              <a:t>は資産運用によって変わり、それにより得られる効用が変動する。</a:t>
            </a:r>
            <a:endParaRPr lang="en-US" altLang="ja-JP" sz="2000" dirty="0" smtClean="0"/>
          </a:p>
          <a:p>
            <a:pPr marL="0" indent="0">
              <a:buNone/>
            </a:pPr>
            <a:r>
              <a:rPr lang="ja-JP" altLang="en-US" sz="2000" dirty="0"/>
              <a:t>　</a:t>
            </a:r>
            <a:r>
              <a:rPr lang="ja-JP" altLang="en-US" sz="2000" dirty="0" smtClean="0"/>
              <a:t>そこで、期待効用（将来消費がもたらす効用の期待値）が最大になるように</a:t>
            </a:r>
            <a:endParaRPr lang="en-US" altLang="ja-JP" sz="2000" dirty="0" smtClean="0"/>
          </a:p>
          <a:p>
            <a:pPr marL="0" indent="0">
              <a:buNone/>
            </a:pPr>
            <a:r>
              <a:rPr lang="ja-JP" altLang="en-US" sz="2000" dirty="0"/>
              <a:t>　</a:t>
            </a:r>
            <a:r>
              <a:rPr lang="ja-JP" altLang="en-US" sz="2000" dirty="0" smtClean="0"/>
              <a:t>最適な投資を考えるのが</a:t>
            </a:r>
            <a:r>
              <a:rPr lang="en-US" altLang="ja-JP" sz="2000" dirty="0" smtClean="0"/>
              <a:t>1</a:t>
            </a:r>
            <a:r>
              <a:rPr lang="ja-JP" altLang="en-US" sz="2000" dirty="0" smtClean="0"/>
              <a:t>期間モデルである</a:t>
            </a:r>
            <a:endParaRPr lang="en-US" altLang="ja-JP" sz="2000" dirty="0" smtClean="0"/>
          </a:p>
        </p:txBody>
      </p:sp>
    </p:spTree>
    <p:extLst>
      <p:ext uri="{BB962C8B-B14F-4D97-AF65-F5344CB8AC3E}">
        <p14:creationId xmlns:p14="http://schemas.microsoft.com/office/powerpoint/2010/main" val="101653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§1.1</a:t>
            </a:r>
            <a:r>
              <a:rPr lang="ja-JP" altLang="en-US" sz="2800" dirty="0" smtClean="0"/>
              <a:t>　投資理論と効用関数</a:t>
            </a:r>
            <a:endParaRPr kumimoji="1" lang="ja-JP" altLang="en-US" sz="2800" dirty="0"/>
          </a:p>
        </p:txBody>
      </p:sp>
      <p:sp>
        <p:nvSpPr>
          <p:cNvPr id="3" name="コンテンツ プレースホルダー 2"/>
          <p:cNvSpPr>
            <a:spLocks noGrp="1"/>
          </p:cNvSpPr>
          <p:nvPr>
            <p:ph idx="1"/>
          </p:nvPr>
        </p:nvSpPr>
        <p:spPr>
          <a:xfrm>
            <a:off x="838200" y="1065476"/>
            <a:ext cx="10515600" cy="5111487"/>
          </a:xfrm>
        </p:spPr>
        <p:txBody>
          <a:bodyPr>
            <a:normAutofit/>
          </a:bodyPr>
          <a:lstStyle/>
          <a:p>
            <a:pPr marL="0" indent="0">
              <a:buNone/>
            </a:pPr>
            <a:r>
              <a:rPr lang="ja-JP" altLang="en-US" sz="2000" dirty="0" smtClean="0"/>
              <a:t>投資家の生涯を考慮すると、投資ホライズンが自ずと</a:t>
            </a:r>
            <a:r>
              <a:rPr lang="en-US" altLang="ja-JP" sz="2000" dirty="0" smtClean="0"/>
              <a:t>30</a:t>
            </a:r>
            <a:r>
              <a:rPr lang="ja-JP" altLang="en-US" sz="2000" dirty="0" smtClean="0"/>
              <a:t>年を超える。</a:t>
            </a:r>
            <a:endParaRPr lang="en-US" altLang="ja-JP" sz="2000" dirty="0" smtClean="0"/>
          </a:p>
          <a:p>
            <a:pPr marL="0" indent="0">
              <a:buNone/>
            </a:pPr>
            <a:r>
              <a:rPr lang="ja-JP" altLang="en-US" sz="2000" dirty="0" smtClean="0"/>
              <a:t>（就職から退職までとしても</a:t>
            </a:r>
            <a:r>
              <a:rPr lang="en-US" altLang="ja-JP" sz="2000" dirty="0" smtClean="0"/>
              <a:t>38</a:t>
            </a:r>
            <a:r>
              <a:rPr lang="ja-JP" altLang="en-US" sz="2000" dirty="0" smtClean="0"/>
              <a:t>年、退職後の運用まで考慮すると</a:t>
            </a:r>
            <a:r>
              <a:rPr lang="en-US" altLang="ja-JP" sz="2000" dirty="0"/>
              <a:t>70</a:t>
            </a:r>
            <a:r>
              <a:rPr lang="ja-JP" altLang="en-US" sz="2000" dirty="0" smtClean="0"/>
              <a:t>年近くに及ぶ）</a:t>
            </a:r>
            <a:endParaRPr lang="en-US" altLang="ja-JP" sz="2000" dirty="0" smtClean="0"/>
          </a:p>
          <a:p>
            <a:pPr marL="0" indent="0">
              <a:buNone/>
            </a:pPr>
            <a:r>
              <a:rPr lang="ja-JP" altLang="en-US" sz="2000" dirty="0"/>
              <a:t>本書の主題である長期投資においては、先述した仮定は否定される。</a:t>
            </a:r>
            <a:endParaRPr lang="en-US" altLang="ja-JP" sz="2000" dirty="0"/>
          </a:p>
          <a:p>
            <a:pPr marL="0" indent="0">
              <a:buNone/>
            </a:pPr>
            <a:r>
              <a:rPr lang="ja-JP" altLang="en-US" sz="2000" dirty="0" smtClean="0"/>
              <a:t>すなわち、以下の影響が無視できなくなる。</a:t>
            </a:r>
            <a:endParaRPr lang="en-US" altLang="ja-JP" sz="2000" dirty="0" smtClean="0"/>
          </a:p>
          <a:p>
            <a:pPr marL="0" indent="0">
              <a:buNone/>
            </a:pPr>
            <a:r>
              <a:rPr lang="ja-JP" altLang="en-US" sz="2000" dirty="0" smtClean="0"/>
              <a:t>・金融市場の性質（リターン、リスク、相関構造）の変化</a:t>
            </a:r>
            <a:endParaRPr lang="en-US" altLang="ja-JP" sz="2000" dirty="0" smtClean="0"/>
          </a:p>
          <a:p>
            <a:pPr marL="0" indent="0">
              <a:buNone/>
            </a:pPr>
            <a:r>
              <a:rPr lang="ja-JP" altLang="en-US" sz="2000" dirty="0" smtClean="0"/>
              <a:t>・インフレ</a:t>
            </a:r>
            <a:endParaRPr lang="en-US" altLang="ja-JP" sz="2000" dirty="0" smtClean="0"/>
          </a:p>
          <a:p>
            <a:pPr marL="0" indent="0">
              <a:buNone/>
            </a:pPr>
            <a:r>
              <a:rPr lang="ja-JP" altLang="en-US" sz="2000" dirty="0" smtClean="0"/>
              <a:t>・投資機会集合</a:t>
            </a:r>
            <a:endParaRPr lang="en-US" altLang="ja-JP" sz="2000" dirty="0" smtClean="0"/>
          </a:p>
          <a:p>
            <a:pPr marL="0" indent="0">
              <a:buNone/>
            </a:pPr>
            <a:r>
              <a:rPr lang="ja-JP" altLang="en-US" sz="2000" dirty="0" smtClean="0"/>
              <a:t>・投資家の効用</a:t>
            </a:r>
            <a:endParaRPr lang="en-US" altLang="ja-JP" sz="2000" dirty="0" smtClean="0"/>
          </a:p>
          <a:p>
            <a:pPr marL="0" indent="0">
              <a:buNone/>
            </a:pPr>
            <a:endParaRPr lang="en-US" altLang="ja-JP" sz="2000" dirty="0"/>
          </a:p>
          <a:p>
            <a:pPr marL="0" indent="0">
              <a:buNone/>
            </a:pPr>
            <a:r>
              <a:rPr lang="ja-JP" altLang="en-US" sz="2000" dirty="0"/>
              <a:t>特</a:t>
            </a:r>
            <a:r>
              <a:rPr lang="ja-JP" altLang="en-US" sz="2000" dirty="0" smtClean="0"/>
              <a:t>に、</a:t>
            </a:r>
            <a:r>
              <a:rPr lang="ja-JP" altLang="en-US" sz="2000" b="1" dirty="0" smtClean="0"/>
              <a:t>インフレの効果により同じ貨幣で購入可能な消費財の量が変化する</a:t>
            </a:r>
            <a:r>
              <a:rPr lang="ja-JP" altLang="en-US" sz="2000" dirty="0" smtClean="0"/>
              <a:t>。</a:t>
            </a:r>
            <a:endParaRPr lang="en-US" altLang="ja-JP" sz="2000" dirty="0" smtClean="0"/>
          </a:p>
          <a:p>
            <a:pPr marL="0" indent="0">
              <a:buNone/>
            </a:pPr>
            <a:r>
              <a:rPr lang="ja-JP" altLang="en-US" sz="2000" dirty="0" smtClean="0"/>
              <a:t>そのため、同じ資産から得られる効用が変化する。</a:t>
            </a:r>
            <a:endParaRPr lang="en-US" altLang="ja-JP" sz="2000" dirty="0" smtClean="0"/>
          </a:p>
        </p:txBody>
      </p:sp>
    </p:spTree>
    <p:extLst>
      <p:ext uri="{BB962C8B-B14F-4D97-AF65-F5344CB8AC3E}">
        <p14:creationId xmlns:p14="http://schemas.microsoft.com/office/powerpoint/2010/main" val="1560691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a:t>
            </a:r>
            <a:r>
              <a:rPr lang="en-US" altLang="ja-JP" sz="2800" dirty="0" smtClean="0"/>
              <a:t>1.2</a:t>
            </a:r>
            <a:r>
              <a:rPr lang="ja-JP" altLang="en-US" sz="2800" dirty="0" smtClean="0"/>
              <a:t>　</a:t>
            </a:r>
            <a:r>
              <a:rPr lang="en-US" altLang="ja-JP" sz="2800" dirty="0" smtClean="0"/>
              <a:t>1</a:t>
            </a:r>
            <a:r>
              <a:rPr lang="ja-JP" altLang="en-US" sz="2800" dirty="0" smtClean="0"/>
              <a:t>期間モデルにおける不確実性</a:t>
            </a:r>
            <a:endParaRPr kumimoji="1" lang="ja-JP" altLang="en-US" sz="28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065476"/>
                <a:ext cx="10515600" cy="5111487"/>
              </a:xfrm>
            </p:spPr>
            <p:txBody>
              <a:bodyPr>
                <a:normAutofit/>
              </a:bodyPr>
              <a:lstStyle/>
              <a:p>
                <a:pPr marL="0" indent="0">
                  <a:buNone/>
                </a:pPr>
                <a:r>
                  <a:rPr lang="en-US" altLang="ja-JP" sz="2000" dirty="0" smtClean="0"/>
                  <a:t>1</a:t>
                </a:r>
                <a:r>
                  <a:rPr lang="ja-JP" altLang="en-US" sz="2000" dirty="0" smtClean="0"/>
                  <a:t>期間とは、投資機会集合の性質が一定とみなすことができる時間的広がりである。</a:t>
                </a:r>
                <a:endParaRPr lang="en-US" altLang="ja-JP" sz="2000" dirty="0" smtClean="0"/>
              </a:p>
              <a:p>
                <a:pPr marL="0" indent="0">
                  <a:buNone/>
                </a:pPr>
                <a:r>
                  <a:rPr lang="ja-JP" altLang="en-US" sz="2000" dirty="0" smtClean="0"/>
                  <a:t>それが</a:t>
                </a:r>
                <a:r>
                  <a:rPr lang="ja-JP" altLang="en-US" sz="2000" dirty="0"/>
                  <a:t>物理的</a:t>
                </a:r>
                <a:r>
                  <a:rPr lang="ja-JP" altLang="en-US" sz="2000" dirty="0" smtClean="0"/>
                  <a:t>に何カ月、何年間になるかは、理論からは明らかに出来ない。</a:t>
                </a:r>
                <a:endParaRPr lang="en-US" altLang="ja-JP" sz="2000" dirty="0" smtClean="0"/>
              </a:p>
              <a:p>
                <a:pPr marL="0" indent="0">
                  <a:buNone/>
                </a:pPr>
                <a:r>
                  <a:rPr lang="en-US" altLang="ja-JP" sz="2000" dirty="0" smtClean="0"/>
                  <a:t>※</a:t>
                </a:r>
                <a:r>
                  <a:rPr lang="ja-JP" altLang="en-US" sz="2000" dirty="0" smtClean="0"/>
                  <a:t>実務上は</a:t>
                </a:r>
                <a:r>
                  <a:rPr lang="en-US" altLang="ja-JP" sz="2000" dirty="0" smtClean="0"/>
                  <a:t>1</a:t>
                </a:r>
                <a:r>
                  <a:rPr lang="ja-JP" altLang="en-US" sz="2000" dirty="0" smtClean="0"/>
                  <a:t>年を</a:t>
                </a:r>
                <a:r>
                  <a:rPr lang="en-US" altLang="ja-JP" sz="2000" dirty="0" smtClean="0"/>
                  <a:t>1</a:t>
                </a:r>
                <a:r>
                  <a:rPr lang="ja-JP" altLang="en-US" sz="2000" dirty="0" smtClean="0"/>
                  <a:t>期間として考えることが多い。</a:t>
                </a:r>
                <a:endParaRPr lang="en-US" altLang="ja-JP" sz="2000" dirty="0" smtClean="0"/>
              </a:p>
              <a:p>
                <a:pPr marL="0" indent="0">
                  <a:buNone/>
                </a:pPr>
                <a:endParaRPr lang="en-US" altLang="ja-JP" sz="2000" dirty="0"/>
              </a:p>
              <a:p>
                <a:pPr marL="0" indent="0">
                  <a:buNone/>
                </a:pPr>
                <a:r>
                  <a:rPr lang="ja-JP" altLang="en-US" sz="2000" b="1" dirty="0" smtClean="0"/>
                  <a:t>金融資産収益の確率分布と効用関数の決定</a:t>
                </a:r>
                <a:endParaRPr lang="en-US" altLang="ja-JP" sz="2000" b="1" dirty="0" smtClean="0"/>
              </a:p>
              <a:p>
                <a:pPr marL="0" indent="0">
                  <a:buNone/>
                </a:pPr>
                <a:r>
                  <a:rPr lang="ja-JP" altLang="en-US" sz="2000" dirty="0" smtClean="0"/>
                  <a:t>金融</a:t>
                </a:r>
                <a:r>
                  <a:rPr lang="ja-JP" altLang="en-US" sz="2000" dirty="0"/>
                  <a:t>資産</a:t>
                </a:r>
                <a:r>
                  <a:rPr lang="ja-JP" altLang="en-US" sz="2000" dirty="0" smtClean="0"/>
                  <a:t>の</a:t>
                </a:r>
                <a:r>
                  <a:rPr lang="ja-JP" altLang="en-US" sz="2000" dirty="0"/>
                  <a:t>将来</a:t>
                </a:r>
                <a:r>
                  <a:rPr lang="ja-JP" altLang="en-US" sz="2000" dirty="0" smtClean="0"/>
                  <a:t>の収益は、無リスク資産を除き不確実である。</a:t>
                </a:r>
                <a:endParaRPr lang="en-US" altLang="ja-JP" sz="2000" dirty="0" smtClean="0"/>
              </a:p>
              <a:p>
                <a:pPr marL="0" indent="0">
                  <a:buNone/>
                </a:pPr>
                <a:r>
                  <a:rPr lang="ja-JP" altLang="en-US" sz="2000" dirty="0" smtClean="0"/>
                  <a:t>そのため、投資収益は離散型</a:t>
                </a:r>
                <a:r>
                  <a:rPr lang="en-US" altLang="ja-JP" sz="2000" dirty="0" smtClean="0"/>
                  <a:t>/</a:t>
                </a:r>
                <a:r>
                  <a:rPr lang="ja-JP" altLang="en-US" sz="2000" dirty="0" smtClean="0"/>
                  <a:t>連続型の確率分布に従う確率変数で表される。</a:t>
                </a:r>
                <a:endParaRPr lang="en-US" altLang="ja-JP" sz="2000" dirty="0" smtClean="0"/>
              </a:p>
              <a:p>
                <a:pPr marL="0" indent="0">
                  <a:buNone/>
                </a:pPr>
                <a:endParaRPr lang="en-US" altLang="ja-JP" sz="2000" dirty="0"/>
              </a:p>
              <a:p>
                <a:pPr marL="0" indent="0">
                  <a:buNone/>
                </a:pPr>
                <a:r>
                  <a:rPr lang="ja-JP" altLang="en-US" sz="2000" dirty="0" smtClean="0"/>
                  <a:t>効用関数（</a:t>
                </a:r>
                <a:r>
                  <a:rPr lang="en-US" altLang="ja-JP" sz="2000" dirty="0" smtClean="0"/>
                  <a:t>Utility function</a:t>
                </a:r>
                <a:r>
                  <a:rPr lang="ja-JP" altLang="en-US" sz="2000" dirty="0" smtClean="0"/>
                  <a:t>）は投資家の選好を表現する役割を持つ。</a:t>
                </a:r>
                <a:endParaRPr lang="en-US" altLang="ja-JP" sz="2000" dirty="0" smtClean="0"/>
              </a:p>
              <a:p>
                <a:pPr marL="0" indent="0">
                  <a:buNone/>
                </a:pPr>
                <a:r>
                  <a:rPr lang="ja-JP" altLang="en-US" sz="2000" dirty="0"/>
                  <a:t>特</a:t>
                </a:r>
                <a:r>
                  <a:rPr lang="ja-JP" altLang="en-US" sz="2000" dirty="0" smtClean="0"/>
                  <a:t>に、不確実性を伴う投資の場合、選好を期待効用関数によって表現することが標準的な投資理論で広く行われている。（</a:t>
                </a:r>
                <a:r>
                  <a:rPr lang="en-US" altLang="ja-JP" sz="2000" dirty="0" smtClean="0">
                    <a:hlinkClick r:id="rId2"/>
                  </a:rPr>
                  <a:t>von Neumann and Morgenstern(1944)</a:t>
                </a:r>
                <a:r>
                  <a:rPr lang="ja-JP" altLang="en-US" sz="2000" dirty="0" smtClean="0"/>
                  <a:t>）</a:t>
                </a:r>
                <a:endParaRPr lang="en-US" altLang="ja-JP" sz="2000" dirty="0" smtClean="0"/>
              </a:p>
              <a:p>
                <a:pPr marL="0" indent="0">
                  <a:buNone/>
                </a:pPr>
                <a:r>
                  <a:rPr lang="ja-JP" altLang="en-US" sz="2000" dirty="0" smtClean="0"/>
                  <a:t>効用が正一次変換を除いて一意に定まることには注意されたい。</a:t>
                </a:r>
                <a:endParaRPr lang="en-US" altLang="ja-JP" sz="2000" dirty="0" smtClean="0"/>
              </a:p>
              <a:p>
                <a:pPr marL="0" indent="0">
                  <a:buNone/>
                </a:pPr>
                <a:r>
                  <a:rPr lang="en-US" altLang="ja-JP" sz="2000" dirty="0" smtClean="0"/>
                  <a:t>※</a:t>
                </a:r>
                <a:r>
                  <a:rPr lang="ja-JP" altLang="en-US" sz="2000" dirty="0" smtClean="0"/>
                  <a:t>正一次変換：</a:t>
                </a:r>
                <a14:m>
                  <m:oMath xmlns:m="http://schemas.openxmlformats.org/officeDocument/2006/math">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𝑎</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𝑏</m:t>
                    </m:r>
                  </m:oMath>
                </a14:m>
                <a:endParaRPr lang="en-US" altLang="ja-JP" sz="2000" dirty="0" smtClean="0"/>
              </a:p>
              <a:p>
                <a:pPr marL="0" indent="0">
                  <a:buNone/>
                </a:pPr>
                <a:endParaRPr lang="en-US" altLang="ja-JP" sz="20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065476"/>
                <a:ext cx="10515600" cy="5111487"/>
              </a:xfrm>
              <a:blipFill>
                <a:blip r:embed="rId3"/>
                <a:stretch>
                  <a:fillRect l="-638" t="-1193" b="-11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46325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a:t>
            </a:r>
            <a:r>
              <a:rPr lang="en-US" altLang="ja-JP" sz="2800" dirty="0" smtClean="0"/>
              <a:t>2.1</a:t>
            </a:r>
            <a:r>
              <a:rPr lang="ja-JP" altLang="en-US" sz="2800" dirty="0" smtClean="0"/>
              <a:t>　</a:t>
            </a:r>
            <a:r>
              <a:rPr lang="ja-JP" altLang="en-US" sz="2800" dirty="0" smtClean="0"/>
              <a:t>期待効用とリスク・プレミアム</a:t>
            </a:r>
            <a:endParaRPr kumimoji="1" lang="ja-JP" altLang="en-US" sz="28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065476"/>
                <a:ext cx="10515600" cy="5111487"/>
              </a:xfrm>
            </p:spPr>
            <p:txBody>
              <a:bodyPr>
                <a:normAutofit/>
              </a:bodyPr>
              <a:lstStyle/>
              <a:p>
                <a:pPr marL="0" indent="0">
                  <a:buNone/>
                </a:pPr>
                <a:r>
                  <a:rPr lang="ja-JP" altLang="en-US" sz="2000" dirty="0" smtClean="0"/>
                  <a:t>初期冨（</a:t>
                </a:r>
                <a:r>
                  <a:rPr lang="en-US" altLang="ja-JP" sz="2000" dirty="0" smtClean="0"/>
                  <a:t>Initial Wealth</a:t>
                </a:r>
                <a:r>
                  <a:rPr lang="ja-JP" altLang="en-US" sz="2000" dirty="0" smtClean="0"/>
                  <a:t>）は、期初に所与の値として与えられる財や金融資産の価値である</a:t>
                </a:r>
                <a:endParaRPr lang="en-US" altLang="ja-JP" sz="2000" dirty="0" smtClean="0"/>
              </a:p>
              <a:p>
                <a:pPr marL="0" indent="0">
                  <a:buNone/>
                </a:pPr>
                <a:r>
                  <a:rPr lang="ja-JP" altLang="en-US" sz="2000" dirty="0" smtClean="0"/>
                  <a:t>例</a:t>
                </a:r>
                <a:r>
                  <a:rPr lang="en-US" altLang="ja-JP" sz="2000" dirty="0" smtClean="0"/>
                  <a:t>). </a:t>
                </a:r>
                <a:r>
                  <a:rPr lang="ja-JP" altLang="en-US" sz="2000" dirty="0" smtClean="0"/>
                  <a:t>相続した遺産、人的資本（将来獲得する給与などの現在価値）</a:t>
                </a:r>
                <a:endParaRPr lang="en-US" altLang="ja-JP" sz="2000" dirty="0" smtClean="0"/>
              </a:p>
              <a:p>
                <a:pPr marL="0" indent="0">
                  <a:buNone/>
                </a:pPr>
                <a:endParaRPr lang="en-US" altLang="ja-JP" sz="2000" dirty="0"/>
              </a:p>
              <a:p>
                <a:pPr marL="0" indent="0">
                  <a:buNone/>
                </a:pPr>
                <a:r>
                  <a:rPr lang="ja-JP" altLang="en-US" sz="2000" dirty="0" smtClean="0"/>
                  <a:t>さて、初期冨</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oMath>
                </a14:m>
                <a:r>
                  <a:rPr lang="ja-JP" altLang="en-US" sz="2000" dirty="0" smtClean="0"/>
                  <a:t>の全額が投資に利用可能であるとする。</a:t>
                </a:r>
                <a:endParaRPr lang="en-US" altLang="ja-JP" sz="2000" dirty="0" smtClean="0"/>
              </a:p>
              <a:p>
                <a:pPr marL="0" indent="0">
                  <a:buNone/>
                </a:pPr>
                <a:r>
                  <a:rPr lang="ja-JP" altLang="en-US" sz="2000" dirty="0" smtClean="0"/>
                  <a:t>期末冨</a:t>
                </a:r>
                <a14:m>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𝑊</m:t>
                        </m:r>
                      </m:e>
                    </m:acc>
                  </m:oMath>
                </a14:m>
                <a:r>
                  <a:rPr lang="ja-JP" altLang="en-US" sz="2000" dirty="0" smtClean="0"/>
                  <a:t>は投資収益</a:t>
                </a:r>
                <a14:m>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oMath>
                </a14:m>
                <a:r>
                  <a:rPr lang="ja-JP" altLang="en-US" sz="2000" dirty="0" smtClean="0"/>
                  <a:t>により、</a:t>
                </a:r>
                <a14:m>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𝑊</m:t>
                        </m:r>
                      </m:e>
                    </m:acc>
                    <m:r>
                      <a:rPr lang="en-US" altLang="ja-JP" sz="2000" b="0" i="1" dirty="0" smtClean="0">
                        <a:latin typeface="Cambria Math" panose="02040503050406030204" pitchFamily="18" charset="0"/>
                      </a:rPr>
                      <m:t>=</m:t>
                    </m:r>
                    <m:sSub>
                      <m:sSubPr>
                        <m:ctrlPr>
                          <a:rPr lang="en-US" altLang="ja-JP" sz="2000" b="0" i="1" dirty="0" smtClean="0">
                            <a:latin typeface="Cambria Math" panose="02040503050406030204" pitchFamily="18" charset="0"/>
                          </a:rPr>
                        </m:ctrlPr>
                      </m:sSubPr>
                      <m:e>
                        <m:r>
                          <a:rPr lang="en-US" altLang="ja-JP" sz="2000" b="0" i="1" dirty="0" smtClean="0">
                            <a:latin typeface="Cambria Math" panose="02040503050406030204" pitchFamily="18" charset="0"/>
                          </a:rPr>
                          <m:t>𝑊</m:t>
                        </m:r>
                      </m:e>
                      <m:sub>
                        <m:r>
                          <a:rPr lang="en-US" altLang="ja-JP" sz="2000" b="0" i="1" dirty="0" smtClean="0">
                            <a:latin typeface="Cambria Math" panose="02040503050406030204" pitchFamily="18" charset="0"/>
                          </a:rPr>
                          <m:t>0</m:t>
                        </m:r>
                      </m:sub>
                    </m:sSub>
                    <m:r>
                      <a:rPr lang="en-US" altLang="ja-JP" sz="2000" b="0" i="1" dirty="0" smtClean="0">
                        <a:latin typeface="Cambria Math" panose="02040503050406030204" pitchFamily="18" charset="0"/>
                      </a:rPr>
                      <m:t>+</m:t>
                    </m:r>
                    <m:acc>
                      <m:accPr>
                        <m:chr m:val="̃"/>
                        <m:ctrlPr>
                          <a:rPr lang="en-US" altLang="ja-JP" sz="2000" b="0" i="1" dirty="0" smtClean="0">
                            <a:latin typeface="Cambria Math" panose="02040503050406030204" pitchFamily="18" charset="0"/>
                          </a:rPr>
                        </m:ctrlPr>
                      </m:accPr>
                      <m:e>
                        <m:r>
                          <a:rPr lang="en-US" altLang="ja-JP" sz="2000" b="0" i="1" dirty="0" smtClean="0">
                            <a:latin typeface="Cambria Math" panose="02040503050406030204" pitchFamily="18" charset="0"/>
                          </a:rPr>
                          <m:t>𝑍</m:t>
                        </m:r>
                      </m:e>
                    </m:acc>
                  </m:oMath>
                </a14:m>
                <a:r>
                  <a:rPr lang="ja-JP" altLang="en-US" sz="2000" dirty="0" smtClean="0"/>
                  <a:t>と表すことができる。</a:t>
                </a:r>
                <a:endParaRPr lang="en-US" altLang="ja-JP" sz="2000" dirty="0" smtClean="0"/>
              </a:p>
              <a:p>
                <a:pPr marL="0" indent="0">
                  <a:buNone/>
                </a:pPr>
                <a:r>
                  <a:rPr lang="en-US" altLang="ja-JP" sz="2000" dirty="0" smtClean="0"/>
                  <a:t>※</a:t>
                </a:r>
                <a:r>
                  <a:rPr lang="ja-JP" altLang="en-US" sz="2000" dirty="0" smtClean="0"/>
                  <a:t>本書では確率変数には </a:t>
                </a:r>
                <a14:m>
                  <m:oMath xmlns:m="http://schemas.openxmlformats.org/officeDocument/2006/math">
                    <m:r>
                      <a:rPr lang="en-US" altLang="ja-JP" sz="2000" b="0" i="1" smtClean="0">
                        <a:latin typeface="Cambria Math" panose="02040503050406030204" pitchFamily="18" charset="0"/>
                      </a:rPr>
                      <m:t> ̃</m:t>
                    </m:r>
                  </m:oMath>
                </a14:m>
                <a:r>
                  <a:rPr lang="ja-JP" altLang="en-US" sz="2000" dirty="0" smtClean="0"/>
                  <a:t>（チルダ）記号を添える。</a:t>
                </a:r>
                <a:endParaRPr lang="en-US" altLang="ja-JP" sz="2000" dirty="0" smtClean="0"/>
              </a:p>
              <a:p>
                <a:pPr marL="0" indent="0">
                  <a:buNone/>
                </a:pPr>
                <a:endParaRPr lang="en-US" altLang="ja-JP" sz="2000" dirty="0"/>
              </a:p>
              <a:p>
                <a:pPr marL="0" indent="0">
                  <a:buNone/>
                </a:pPr>
                <a:r>
                  <a:rPr lang="ja-JP" altLang="en-US" sz="2000" dirty="0" smtClean="0"/>
                  <a:t>ここで、投資収益</a:t>
                </a:r>
                <a14:m>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oMath>
                </a14:m>
                <a:r>
                  <a:rPr lang="ja-JP" altLang="en-US" sz="2000" dirty="0" smtClean="0"/>
                  <a:t>の期待値を</a:t>
                </a:r>
                <a14:m>
                  <m:oMath xmlns:m="http://schemas.openxmlformats.org/officeDocument/2006/math">
                    <m:r>
                      <a:rPr lang="en-US" altLang="ja-JP" sz="2000" b="0" i="1" smtClean="0">
                        <a:latin typeface="Cambria Math" panose="02040503050406030204" pitchFamily="18" charset="0"/>
                      </a:rPr>
                      <m:t>𝐸</m:t>
                    </m:r>
                    <m:d>
                      <m:dPr>
                        <m:begChr m:val="["/>
                        <m:endChr m:val="]"/>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e>
                    </m:d>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oMath>
                </a14:m>
                <a:r>
                  <a:rPr lang="ja-JP" altLang="en-US" sz="2000" dirty="0" smtClean="0"/>
                  <a:t>と表すこととすると、</a:t>
                </a:r>
                <a14:m>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oMath>
                </a14:m>
                <a:r>
                  <a:rPr lang="ja-JP" altLang="en-US" sz="2000" dirty="0" smtClean="0"/>
                  <a:t>は期待値がゼロの確率変数</a:t>
                </a:r>
                <a14:m>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𝜖</m:t>
                        </m:r>
                      </m:e>
                    </m:acc>
                  </m:oMath>
                </a14:m>
                <a:r>
                  <a:rPr lang="ja-JP" altLang="en-US" sz="2000" dirty="0" smtClean="0"/>
                  <a:t>を用いて、</a:t>
                </a:r>
                <a14:m>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r>
                      <a:rPr lang="en-US" altLang="ja-JP" sz="2000" b="0" i="1" dirty="0" smtClean="0">
                        <a:latin typeface="Cambria Math" panose="02040503050406030204" pitchFamily="18" charset="0"/>
                      </a:rPr>
                      <m:t>=</m:t>
                    </m:r>
                    <m:sSub>
                      <m:sSubPr>
                        <m:ctrlPr>
                          <a:rPr lang="en-US" altLang="ja-JP" sz="2000" b="0" i="1" dirty="0" smtClean="0">
                            <a:latin typeface="Cambria Math" panose="02040503050406030204" pitchFamily="18" charset="0"/>
                          </a:rPr>
                        </m:ctrlPr>
                      </m:sSubPr>
                      <m:e>
                        <m:r>
                          <a:rPr lang="en-US" altLang="ja-JP" sz="2000" b="0" i="1" dirty="0" smtClean="0">
                            <a:latin typeface="Cambria Math" panose="02040503050406030204" pitchFamily="18" charset="0"/>
                          </a:rPr>
                          <m:t>𝜇</m:t>
                        </m:r>
                      </m:e>
                      <m:sub>
                        <m:r>
                          <a:rPr lang="en-US" altLang="ja-JP" sz="2000" b="0" i="1" dirty="0" smtClean="0">
                            <a:latin typeface="Cambria Math" panose="02040503050406030204" pitchFamily="18" charset="0"/>
                          </a:rPr>
                          <m:t>𝑍</m:t>
                        </m:r>
                      </m:sub>
                    </m:sSub>
                    <m:r>
                      <a:rPr lang="en-US" altLang="ja-JP" sz="2000" b="0" i="1" dirty="0" smtClean="0">
                        <a:latin typeface="Cambria Math" panose="02040503050406030204" pitchFamily="18" charset="0"/>
                      </a:rPr>
                      <m:t>+</m:t>
                    </m:r>
                    <m:acc>
                      <m:accPr>
                        <m:chr m:val="̃"/>
                        <m:ctrlPr>
                          <a:rPr lang="en-US" altLang="ja-JP" sz="2000" b="0" i="1" dirty="0" smtClean="0">
                            <a:latin typeface="Cambria Math" panose="02040503050406030204" pitchFamily="18" charset="0"/>
                          </a:rPr>
                        </m:ctrlPr>
                      </m:accPr>
                      <m:e>
                        <m:r>
                          <a:rPr lang="en-US" altLang="ja-JP" sz="2000" b="0" i="1" dirty="0" smtClean="0">
                            <a:latin typeface="Cambria Math" panose="02040503050406030204" pitchFamily="18" charset="0"/>
                          </a:rPr>
                          <m:t>𝜖</m:t>
                        </m:r>
                      </m:e>
                    </m:acc>
                  </m:oMath>
                </a14:m>
                <a:r>
                  <a:rPr lang="ja-JP" altLang="en-US" sz="2000" dirty="0" smtClean="0"/>
                  <a:t>と表現される。</a:t>
                </a:r>
                <a:endParaRPr lang="en-US" altLang="ja-JP" sz="2000" dirty="0" smtClean="0"/>
              </a:p>
              <a:p>
                <a:pPr marL="0" indent="0">
                  <a:buNone/>
                </a:pPr>
                <a:endParaRPr lang="en-US" altLang="ja-JP" sz="20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065476"/>
                <a:ext cx="10515600" cy="5111487"/>
              </a:xfrm>
              <a:blipFill>
                <a:blip r:embed="rId2"/>
                <a:stretch>
                  <a:fillRect l="-638" t="-1193" r="-5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41640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38200" y="1455088"/>
            <a:ext cx="10515600" cy="1526651"/>
          </a:xfrm>
          <a:prstGeom prst="rect">
            <a:avLst/>
          </a:prstGeom>
          <a:solidFill>
            <a:schemeClr val="bg2">
              <a:lumMod val="90000"/>
            </a:schemeClr>
          </a:solidFill>
        </p:spPr>
        <p:txBody>
          <a:bodyPr wrap="square" rtlCol="0">
            <a:spAutoFit/>
          </a:bodyPr>
          <a:lstStyle/>
          <a:p>
            <a:endParaRPr kumimoji="1" lang="ja-JP" altLang="en-US" dirty="0"/>
          </a:p>
        </p:txBody>
      </p:sp>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a:t>
            </a:r>
            <a:r>
              <a:rPr lang="en-US" altLang="ja-JP" sz="2800" dirty="0" smtClean="0"/>
              <a:t>2.1</a:t>
            </a:r>
            <a:r>
              <a:rPr lang="ja-JP" altLang="en-US" sz="2800" dirty="0" smtClean="0"/>
              <a:t>　</a:t>
            </a:r>
            <a:r>
              <a:rPr lang="ja-JP" altLang="en-US" sz="2800" dirty="0" smtClean="0"/>
              <a:t>期待効用とリスク・プレミアム</a:t>
            </a:r>
            <a:endParaRPr kumimoji="1" lang="ja-JP" altLang="en-US" sz="28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065476"/>
                <a:ext cx="10515600" cy="5111487"/>
              </a:xfrm>
            </p:spPr>
            <p:txBody>
              <a:bodyPr>
                <a:normAutofit fontScale="92500"/>
              </a:bodyPr>
              <a:lstStyle/>
              <a:p>
                <a:pPr marL="0" indent="0">
                  <a:buNone/>
                </a:pPr>
                <a:r>
                  <a:rPr lang="ja-JP" altLang="en-US" sz="2000" dirty="0" smtClean="0"/>
                  <a:t>投資家の効用関数を</a:t>
                </a:r>
                <a14:m>
                  <m:oMath xmlns:m="http://schemas.openxmlformats.org/officeDocument/2006/math">
                    <m:r>
                      <a:rPr lang="en-US" altLang="ja-JP" sz="2000" b="0" i="1" smtClean="0">
                        <a:latin typeface="Cambria Math" panose="02040503050406030204" pitchFamily="18" charset="0"/>
                      </a:rPr>
                      <m:t>𝑢</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m:t>
                    </m:r>
                  </m:oMath>
                </a14:m>
                <a:r>
                  <a:rPr lang="ja-JP" altLang="en-US" sz="2000" dirty="0" smtClean="0"/>
                  <a:t>とする。</a:t>
                </a:r>
                <a:endParaRPr lang="en-US" altLang="ja-JP" sz="2000" dirty="0" smtClean="0"/>
              </a:p>
              <a:p>
                <a:pPr marL="0" indent="0">
                  <a:buNone/>
                </a:pPr>
                <a:r>
                  <a:rPr lang="ja-JP" altLang="en-US" sz="2000" dirty="0" smtClean="0"/>
                  <a:t>前節で消費財が効用をもたらすことを紹介した。</a:t>
                </a:r>
                <a:r>
                  <a:rPr lang="ja-JP" altLang="en-US" sz="2000" dirty="0" smtClean="0"/>
                  <a:t>そのため、本来であれば効用は購入する消費財の量を引数として取る。</a:t>
                </a:r>
                <a:endParaRPr lang="en-US" altLang="ja-JP" sz="2000" dirty="0" smtClean="0"/>
              </a:p>
              <a:p>
                <a:pPr marL="0" indent="0">
                  <a:buNone/>
                </a:pPr>
                <a:r>
                  <a:rPr lang="ja-JP" altLang="en-US" sz="2000" dirty="0" smtClean="0"/>
                  <a:t>しかし、</a:t>
                </a:r>
                <a:r>
                  <a:rPr lang="en-US" altLang="ja-JP" sz="2000" dirty="0" smtClean="0"/>
                  <a:t>1</a:t>
                </a:r>
                <a:r>
                  <a:rPr lang="ja-JP" altLang="en-US" sz="2000" dirty="0" smtClean="0"/>
                  <a:t>期間モデルではインフレの影響が無視可能であり、消費財を購入するための貨幣の量で代理させることができる。また、</a:t>
                </a:r>
                <a:r>
                  <a:rPr lang="en-US" altLang="ja-JP" sz="2000" dirty="0" smtClean="0"/>
                  <a:t>1</a:t>
                </a:r>
                <a:r>
                  <a:rPr lang="ja-JP" altLang="en-US" sz="2000" dirty="0" smtClean="0"/>
                  <a:t>期間モデルでは期末にすべての富を消費するため、冨自体を効用関数の引数とすることが肯定される。</a:t>
                </a:r>
                <a:endParaRPr lang="en-US" altLang="ja-JP" sz="2000" dirty="0" smtClean="0"/>
              </a:p>
              <a:p>
                <a:pPr marL="0" indent="0">
                  <a:buNone/>
                </a:pPr>
                <a:r>
                  <a:rPr lang="ja-JP" altLang="en-US" sz="2000" dirty="0" smtClean="0"/>
                  <a:t>そのため、期待効用を</a:t>
                </a:r>
                <a14:m>
                  <m:oMath xmlns:m="http://schemas.openxmlformats.org/officeDocument/2006/math">
                    <m:r>
                      <a:rPr lang="en-US" altLang="ja-JP" sz="2000" b="0" i="1" smtClean="0">
                        <a:latin typeface="Cambria Math" panose="02040503050406030204" pitchFamily="18" charset="0"/>
                      </a:rPr>
                      <m:t>𝐸</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e>
                    </m:d>
                    <m:r>
                      <a:rPr lang="en-US" altLang="ja-JP" sz="2000" b="0" i="1" smtClean="0">
                        <a:latin typeface="Cambria Math" panose="02040503050406030204" pitchFamily="18" charset="0"/>
                      </a:rPr>
                      <m:t>]</m:t>
                    </m:r>
                  </m:oMath>
                </a14:m>
                <a:r>
                  <a:rPr lang="ja-JP" altLang="en-US" sz="2000" dirty="0" smtClean="0"/>
                  <a:t>で表すことができる。</a:t>
                </a:r>
                <a:r>
                  <a:rPr lang="en-US" altLang="ja-JP" sz="2000" dirty="0" smtClean="0"/>
                  <a:t/>
                </a:r>
                <a:br>
                  <a:rPr lang="en-US" altLang="ja-JP" sz="2000" dirty="0" smtClean="0"/>
                </a:br>
                <a:r>
                  <a:rPr lang="ja-JP" altLang="en-US" sz="2000" dirty="0" smtClean="0"/>
                  <a:t>次に、リスクプレミアムの定式化のため確実性等価額を導入する。</a:t>
                </a:r>
                <a:endParaRPr lang="en-US" altLang="ja-JP" sz="2000" dirty="0" smtClean="0"/>
              </a:p>
              <a:p>
                <a:pPr marL="0" indent="0">
                  <a:buNone/>
                </a:pPr>
                <a:endParaRPr lang="en-US" altLang="ja-JP" sz="2000" dirty="0"/>
              </a:p>
              <a:p>
                <a:pPr marL="0" indent="0">
                  <a:buNone/>
                </a:pPr>
                <a:r>
                  <a:rPr lang="ja-JP" altLang="en-US" sz="2000" u="sng" dirty="0" smtClean="0"/>
                  <a:t>定義：確実性等価額（</a:t>
                </a:r>
                <a:r>
                  <a:rPr lang="en-US" altLang="ja-JP" sz="2000" u="sng" dirty="0" smtClean="0"/>
                  <a:t>Certainty Equivalent; </a:t>
                </a:r>
                <a14:m>
                  <m:oMath xmlns:m="http://schemas.openxmlformats.org/officeDocument/2006/math">
                    <m:sSup>
                      <m:sSupPr>
                        <m:ctrlPr>
                          <a:rPr lang="en-US" altLang="ja-JP" sz="2000" b="0" i="1" u="sng" smtClean="0">
                            <a:latin typeface="Cambria Math" panose="02040503050406030204" pitchFamily="18" charset="0"/>
                          </a:rPr>
                        </m:ctrlPr>
                      </m:sSupPr>
                      <m:e>
                        <m:r>
                          <a:rPr lang="en-US" altLang="ja-JP" sz="2000" b="0" i="1" u="sng" smtClean="0">
                            <a:latin typeface="Cambria Math" panose="02040503050406030204" pitchFamily="18" charset="0"/>
                          </a:rPr>
                          <m:t>𝑍</m:t>
                        </m:r>
                      </m:e>
                      <m:sup>
                        <m:r>
                          <a:rPr lang="en-US" altLang="ja-JP" sz="2000" b="0" i="1" u="sng" smtClean="0">
                            <a:latin typeface="Cambria Math" panose="02040503050406030204" pitchFamily="18" charset="0"/>
                          </a:rPr>
                          <m:t>𝐶𝐸</m:t>
                        </m:r>
                      </m:sup>
                    </m:sSup>
                  </m:oMath>
                </a14:m>
                <a:r>
                  <a:rPr lang="ja-JP" altLang="en-US" sz="2000" u="sng" dirty="0" smtClean="0"/>
                  <a:t>）</a:t>
                </a:r>
                <a:endParaRPr lang="en-US" altLang="ja-JP" sz="2000" u="sng" dirty="0" smtClean="0"/>
              </a:p>
              <a:p>
                <a:pPr marL="0" indent="0">
                  <a:buNone/>
                </a:pPr>
                <a:r>
                  <a:rPr lang="ja-JP" altLang="en-US" sz="2000" dirty="0" smtClean="0"/>
                  <a:t>　期待効用と同じ効用をもたらすような確実な収益水準を確実性等価額という。</a:t>
                </a:r>
                <a:endParaRPr lang="en-US" altLang="ja-JP" sz="2000" dirty="0" smtClean="0"/>
              </a:p>
              <a:p>
                <a:pPr marL="0" indent="0">
                  <a:buNone/>
                </a:pPr>
                <a:r>
                  <a:rPr lang="ja-JP" altLang="en-US" sz="2000" dirty="0"/>
                  <a:t>　</a:t>
                </a:r>
                <a:r>
                  <a:rPr lang="ja-JP" altLang="en-US" sz="2000" dirty="0" smtClean="0"/>
                  <a:t>すなわち、以下の式を満たす</a:t>
                </a:r>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𝑍</m:t>
                        </m:r>
                      </m:e>
                      <m:sup>
                        <m:r>
                          <a:rPr lang="en-US" altLang="ja-JP" sz="2000" b="0" i="1" smtClean="0">
                            <a:latin typeface="Cambria Math" panose="02040503050406030204" pitchFamily="18" charset="0"/>
                          </a:rPr>
                          <m:t>𝐶𝐸</m:t>
                        </m:r>
                      </m:sup>
                    </m:sSup>
                  </m:oMath>
                </a14:m>
                <a:r>
                  <a:rPr lang="ja-JP" altLang="en-US" sz="2000" dirty="0" smtClean="0"/>
                  <a:t>を確実性等価額と呼ぶ。</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𝐸</m:t>
                      </m:r>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e>
                          </m:d>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𝑍</m:t>
                          </m:r>
                        </m:e>
                        <m:sup>
                          <m:r>
                            <a:rPr lang="en-US" altLang="ja-JP" sz="2000" b="0" i="1" smtClean="0">
                              <a:latin typeface="Cambria Math" panose="02040503050406030204" pitchFamily="18" charset="0"/>
                            </a:rPr>
                            <m:t>𝐶𝐸</m:t>
                          </m:r>
                        </m:sup>
                      </m:sSup>
                      <m:r>
                        <a:rPr lang="en-US" altLang="ja-JP" sz="2000" b="0" i="1" smtClean="0">
                          <a:latin typeface="Cambria Math" panose="02040503050406030204" pitchFamily="18" charset="0"/>
                        </a:rPr>
                        <m:t>)</m:t>
                      </m:r>
                    </m:oMath>
                  </m:oMathPara>
                </a14:m>
                <a:endParaRPr lang="en-US" altLang="ja-JP" sz="20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065476"/>
                <a:ext cx="10515600" cy="5111487"/>
              </a:xfrm>
              <a:blipFill>
                <a:blip r:embed="rId2"/>
                <a:stretch>
                  <a:fillRect l="-580" t="-1193" r="-11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62755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a:t>
            </a:r>
            <a:r>
              <a:rPr lang="en-US" altLang="ja-JP" sz="2800" dirty="0" smtClean="0"/>
              <a:t>2.1</a:t>
            </a:r>
            <a:r>
              <a:rPr lang="ja-JP" altLang="en-US" sz="2800" dirty="0" smtClean="0"/>
              <a:t>　</a:t>
            </a:r>
            <a:r>
              <a:rPr lang="ja-JP" altLang="en-US" sz="2800" dirty="0" smtClean="0"/>
              <a:t>期待効用とリスク・プレミアム</a:t>
            </a:r>
            <a:endParaRPr kumimoji="1" lang="ja-JP" altLang="en-US" sz="28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065476"/>
                <a:ext cx="10515600" cy="5111487"/>
              </a:xfrm>
            </p:spPr>
            <p:txBody>
              <a:bodyPr>
                <a:normAutofit/>
              </a:bodyPr>
              <a:lstStyle/>
              <a:p>
                <a:pPr marL="0" indent="0">
                  <a:buNone/>
                </a:pPr>
                <a:r>
                  <a:rPr lang="ja-JP" altLang="en-US" sz="2000" u="sng" dirty="0" smtClean="0"/>
                  <a:t>定義：リスクプレミアム（</a:t>
                </a:r>
                <a14:m>
                  <m:oMath xmlns:m="http://schemas.openxmlformats.org/officeDocument/2006/math">
                    <m:r>
                      <m:rPr>
                        <m:sty m:val="p"/>
                      </m:rPr>
                      <a:rPr lang="en-US" altLang="ja-JP" sz="2000" b="0" i="0" u="sng" smtClean="0">
                        <a:latin typeface="Cambria Math" panose="02040503050406030204" pitchFamily="18" charset="0"/>
                      </a:rPr>
                      <m:t>Π</m:t>
                    </m:r>
                  </m:oMath>
                </a14:m>
                <a:r>
                  <a:rPr lang="ja-JP" altLang="en-US" sz="2000" u="sng" dirty="0" smtClean="0"/>
                  <a:t>）</a:t>
                </a:r>
                <a:endParaRPr lang="en-US" altLang="ja-JP" sz="2000" u="sng" dirty="0" smtClean="0"/>
              </a:p>
              <a:p>
                <a:pPr marL="0" indent="0">
                  <a:buNone/>
                </a:pPr>
                <a:r>
                  <a:rPr lang="ja-JP" altLang="en-US" sz="2000" dirty="0" smtClean="0"/>
                  <a:t>　リスクプレミアム</a:t>
                </a:r>
                <a14:m>
                  <m:oMath xmlns:m="http://schemas.openxmlformats.org/officeDocument/2006/math">
                    <m:r>
                      <m:rPr>
                        <m:sty m:val="p"/>
                      </m:rPr>
                      <a:rPr lang="en-US" altLang="ja-JP" sz="2000" b="0" i="0" smtClean="0">
                        <a:latin typeface="Cambria Math" panose="02040503050406030204" pitchFamily="18" charset="0"/>
                      </a:rPr>
                      <m:t>Π</m:t>
                    </m:r>
                  </m:oMath>
                </a14:m>
                <a:r>
                  <a:rPr lang="ja-JP" altLang="en-US" sz="2000" dirty="0" smtClean="0"/>
                  <a:t>を期待収益と確実性等価の差として定義する。</a:t>
                </a:r>
                <a:endParaRPr lang="en-US" altLang="ja-JP" sz="2000" dirty="0" smtClean="0"/>
              </a:p>
              <a:p>
                <a:pPr marL="0" indent="0">
                  <a:buNone/>
                </a:pPr>
                <a:r>
                  <a:rPr lang="ja-JP" altLang="en-US" sz="2000" dirty="0"/>
                  <a:t>　</a:t>
                </a:r>
                <a:r>
                  <a:rPr lang="ja-JP" altLang="en-US" sz="2000" dirty="0" smtClean="0"/>
                  <a:t>すなわち、</a:t>
                </a:r>
                <a14:m>
                  <m:oMath xmlns:m="http://schemas.openxmlformats.org/officeDocument/2006/math">
                    <m:r>
                      <m:rPr>
                        <m:sty m:val="p"/>
                      </m:rPr>
                      <a:rPr lang="en-US" altLang="ja-JP" sz="2000" b="0" i="0" smtClean="0">
                        <a:latin typeface="Cambria Math" panose="02040503050406030204" pitchFamily="18" charset="0"/>
                      </a:rPr>
                      <m:t>Π</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𝐸</m:t>
                    </m:r>
                    <m:d>
                      <m:dPr>
                        <m:begChr m:val="["/>
                        <m:endChr m:val="]"/>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𝑍</m:t>
                        </m:r>
                      </m:e>
                      <m:sup>
                        <m:r>
                          <a:rPr lang="en-US" altLang="ja-JP" sz="2000" b="0" i="1" smtClean="0">
                            <a:latin typeface="Cambria Math" panose="02040503050406030204" pitchFamily="18" charset="0"/>
                          </a:rPr>
                          <m:t>𝐶𝐸</m:t>
                        </m:r>
                      </m:sup>
                    </m:sSup>
                  </m:oMath>
                </a14:m>
                <a:endParaRPr lang="en-US" altLang="ja-JP" sz="2000" dirty="0" smtClean="0"/>
              </a:p>
              <a:p>
                <a:pPr marL="0" indent="0">
                  <a:buNone/>
                </a:pPr>
                <a:endParaRPr lang="en-US" altLang="ja-JP" sz="2000" dirty="0"/>
              </a:p>
              <a:p>
                <a:pPr marL="0" indent="0">
                  <a:buNone/>
                </a:pPr>
                <a:endParaRPr lang="en-US" altLang="ja-JP" sz="20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065476"/>
                <a:ext cx="10515600" cy="5111487"/>
              </a:xfrm>
              <a:blipFill>
                <a:blip r:embed="rId2"/>
                <a:stretch>
                  <a:fillRect l="-638" t="-11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0204758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798</Words>
  <Application>Microsoft Office PowerPoint</Application>
  <PresentationFormat>ワイド画面</PresentationFormat>
  <Paragraphs>103</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游ゴシック Light</vt:lpstr>
      <vt:lpstr>Arial</vt:lpstr>
      <vt:lpstr>Cambria Math</vt:lpstr>
      <vt:lpstr>Office テーマ</vt:lpstr>
      <vt:lpstr>長期投資の理論と実践</vt:lpstr>
      <vt:lpstr>第1章　1期間モデルにおける最適投資の考え方</vt:lpstr>
      <vt:lpstr>§1.1　投資理論と効用関数</vt:lpstr>
      <vt:lpstr>§1.1　投資理論と効用関数</vt:lpstr>
      <vt:lpstr>§1.1　投資理論と効用関数</vt:lpstr>
      <vt:lpstr>§1.2　1期間モデルにおける不確実性</vt:lpstr>
      <vt:lpstr>§2.1　期待効用とリスク・プレミアム</vt:lpstr>
      <vt:lpstr>§2.1　期待効用とリスク・プレミアム</vt:lpstr>
      <vt:lpstr>§2.1　期待効用とリスク・プレミアム</vt:lpstr>
      <vt:lpstr>§2.2　リスク回避度</vt:lpstr>
      <vt:lpstr>§2.2　リスク回避度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長期投資の理論と実践</dc:title>
  <dc:creator>15bump15macha4</dc:creator>
  <cp:lastModifiedBy>15bump15macha4</cp:lastModifiedBy>
  <cp:revision>24</cp:revision>
  <dcterms:created xsi:type="dcterms:W3CDTF">2025-07-12T07:20:29Z</dcterms:created>
  <dcterms:modified xsi:type="dcterms:W3CDTF">2025-07-30T17:47:34Z</dcterms:modified>
</cp:coreProperties>
</file>