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6" r:id="rId4"/>
    <p:sldId id="258" r:id="rId5"/>
    <p:sldId id="261" r:id="rId6"/>
    <p:sldId id="260" r:id="rId7"/>
    <p:sldId id="262" r:id="rId8"/>
    <p:sldId id="264" r:id="rId9"/>
    <p:sldId id="263" r:id="rId10"/>
    <p:sldId id="265" r:id="rId11"/>
    <p:sldId id="272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9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345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68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259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058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21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437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623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65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261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485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664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788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879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564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213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203-6543-4646-B75F-6F9F6309B165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761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5B1203-6543-4646-B75F-6F9F6309B165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D36ACA-7DBA-4B64-BCBB-3A832BC2CF6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2554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crosoft.com/cs-cz/microsoft-365/compare-microsoft-365-enterprise-plans" TargetMode="External"/><Relationship Id="rId3" Type="http://schemas.openxmlformats.org/officeDocument/2006/relationships/hyperlink" Target="https://blog.knowbe4.com/microsoft-365-vs.-office-365-whats-the-difference" TargetMode="External"/><Relationship Id="rId7" Type="http://schemas.openxmlformats.org/officeDocument/2006/relationships/hyperlink" Target="https://www.microsoft.com/cs-cz/microsoft-365/business" TargetMode="External"/><Relationship Id="rId12" Type="http://schemas.openxmlformats.org/officeDocument/2006/relationships/hyperlink" Target="https://commons.wikimedia.org/wiki/File:Microsoft_Office_Word_(2019%E2%80%93present).svg" TargetMode="External"/><Relationship Id="rId2" Type="http://schemas.openxmlformats.org/officeDocument/2006/relationships/hyperlink" Target="https://cs.wikipedia.org/wiki/Microsoft_36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icrosoft.com/cs-cz/education/products/microsoft-365" TargetMode="External"/><Relationship Id="rId11" Type="http://schemas.openxmlformats.org/officeDocument/2006/relationships/hyperlink" Target="https://cs.wikipedia.org/wiki/Microsoft_Excel" TargetMode="External"/><Relationship Id="rId5" Type="http://schemas.openxmlformats.org/officeDocument/2006/relationships/hyperlink" Target="https://www.microsoft.com/cs-cz/microsoft-365/buy/compare-all-microsoft-365-products?tab=1" TargetMode="External"/><Relationship Id="rId10" Type="http://schemas.openxmlformats.org/officeDocument/2006/relationships/hyperlink" Target="https://cs.wikipedia.org/wiki/Microsoft_Word" TargetMode="External"/><Relationship Id="rId4" Type="http://schemas.openxmlformats.org/officeDocument/2006/relationships/hyperlink" Target="https://www.microsoft.com/cs-cz/microsoft-365?legRedir=default&amp;CorrelationId=afac4848-f7b5-49d8-b04e-891f6b109559" TargetMode="External"/><Relationship Id="rId9" Type="http://schemas.openxmlformats.org/officeDocument/2006/relationships/hyperlink" Target="https://en.wikipedia.org/wiki/Microsoft_365#Education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Datei:Microsoft_Office_OneDrive_(2019%E2%80%93present).svg" TargetMode="External"/><Relationship Id="rId13" Type="http://schemas.openxmlformats.org/officeDocument/2006/relationships/hyperlink" Target="https://en.wikipedia.org/wiki/Microsoft_Sway" TargetMode="External"/><Relationship Id="rId3" Type="http://schemas.openxmlformats.org/officeDocument/2006/relationships/hyperlink" Target="https://cs.wikipedia.org/wiki/Microsoft_PowerPoint" TargetMode="External"/><Relationship Id="rId7" Type="http://schemas.openxmlformats.org/officeDocument/2006/relationships/hyperlink" Target="https://commons.wikimedia.org/wiki/File:Microsoft_Office_Outlook_(2018%E2%80%93present).svg" TargetMode="External"/><Relationship Id="rId12" Type="http://schemas.openxmlformats.org/officeDocument/2006/relationships/hyperlink" Target="https://commons.wikimedia.org/wiki/File:Microsoft_Office_OneNote_(2019%E2%80%93present).svg" TargetMode="External"/><Relationship Id="rId2" Type="http://schemas.openxmlformats.org/officeDocument/2006/relationships/hyperlink" Target="https://commons.wikimedia.org/wiki/File:Microsoft_Office_Excel_(2019%E2%80%93present)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Microsoft_Office_PowerPoint_(2019%E2%80%93present).svg" TargetMode="External"/><Relationship Id="rId11" Type="http://schemas.openxmlformats.org/officeDocument/2006/relationships/hyperlink" Target="https://cs.wikipedia.org/wiki/Microsoft_OneNote" TargetMode="External"/><Relationship Id="rId5" Type="http://schemas.openxmlformats.org/officeDocument/2006/relationships/hyperlink" Target="https://cs.wikipedia.org/wiki/OneDrive" TargetMode="External"/><Relationship Id="rId15" Type="http://schemas.openxmlformats.org/officeDocument/2006/relationships/hyperlink" Target="https://cs.wikipedia.org/wiki/Microsoft_Visio" TargetMode="External"/><Relationship Id="rId10" Type="http://schemas.openxmlformats.org/officeDocument/2006/relationships/hyperlink" Target="https://commons.wikimedia.org/wiki/File:Microsoft_Office_Teams_(2018%E2%80%93present).svg" TargetMode="External"/><Relationship Id="rId4" Type="http://schemas.openxmlformats.org/officeDocument/2006/relationships/hyperlink" Target="https://cs.wikipedia.org/wiki/Microsoft_Outlook" TargetMode="External"/><Relationship Id="rId9" Type="http://schemas.openxmlformats.org/officeDocument/2006/relationships/hyperlink" Target="https://cs.wikipedia.org/wiki/Microsoft_Teams" TargetMode="External"/><Relationship Id="rId14" Type="http://schemas.openxmlformats.org/officeDocument/2006/relationships/hyperlink" Target="https://commons.wikimedia.org/wiki/File:Microsoft_Office_Sway_%282019%E2%80%93present%29.sv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Microsoft_Office_SharePoint_(2019%E2%80%93present).svg" TargetMode="External"/><Relationship Id="rId13" Type="http://schemas.openxmlformats.org/officeDocument/2006/relationships/hyperlink" Target="https://en.wikipedia.org/wiki/Microsoft_Forms" TargetMode="External"/><Relationship Id="rId3" Type="http://schemas.openxmlformats.org/officeDocument/2006/relationships/hyperlink" Target="https://cs.wikipedia.org/wiki/Microsoft_Access" TargetMode="External"/><Relationship Id="rId7" Type="http://schemas.openxmlformats.org/officeDocument/2006/relationships/hyperlink" Target="https://en.wikipedia.org/wiki/SharePoint" TargetMode="External"/><Relationship Id="rId12" Type="http://schemas.openxmlformats.org/officeDocument/2006/relationships/hyperlink" Target="https://en.wikipedia.org/wiki/File:Microsoft_Office_Yammer_(2018%E2%80%93present).svg" TargetMode="External"/><Relationship Id="rId2" Type="http://schemas.openxmlformats.org/officeDocument/2006/relationships/hyperlink" Target="https://commons.wikimedia.org/wiki/File:Microsoft_Office_Visio_(2019).svg" TargetMode="External"/><Relationship Id="rId16" Type="http://schemas.openxmlformats.org/officeDocument/2006/relationships/hyperlink" Target="https://en.wikipedia.org/wiki/File:Microsoft_Planner_(2019%E2%80%93present)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Microsoft_Project_(2019%E2%80%93present).svg" TargetMode="External"/><Relationship Id="rId11" Type="http://schemas.openxmlformats.org/officeDocument/2006/relationships/hyperlink" Target="https://en.wikipedia.org/wiki/Yammer" TargetMode="External"/><Relationship Id="rId5" Type="http://schemas.openxmlformats.org/officeDocument/2006/relationships/hyperlink" Target="https://cs.wikipedia.org/wiki/Microsoft_Project" TargetMode="External"/><Relationship Id="rId15" Type="http://schemas.openxmlformats.org/officeDocument/2006/relationships/hyperlink" Target="https://en.wikipedia.org/wiki/Microsoft_Planner" TargetMode="External"/><Relationship Id="rId10" Type="http://schemas.openxmlformats.org/officeDocument/2006/relationships/hyperlink" Target="https://en.wikipedia.org/wiki/File:Microsoft_Stream.svg" TargetMode="External"/><Relationship Id="rId4" Type="http://schemas.openxmlformats.org/officeDocument/2006/relationships/hyperlink" Target="https://commons.wikimedia.org/wiki/File:Microsoft_Office_Access_(2019-present).svg" TargetMode="External"/><Relationship Id="rId9" Type="http://schemas.openxmlformats.org/officeDocument/2006/relationships/hyperlink" Target="https://en.wikipedia.org/wiki/Microsoft_Stream" TargetMode="External"/><Relationship Id="rId14" Type="http://schemas.openxmlformats.org/officeDocument/2006/relationships/hyperlink" Target="https://en.wikipedia.org/wiki/File:Microsoft_Forms_(2019-present).svg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Microsoft_365_(2022).svg" TargetMode="External"/><Relationship Id="rId3" Type="http://schemas.openxmlformats.org/officeDocument/2006/relationships/hyperlink" Target="https://en.wikipedia.org/wiki/File:Microsoft_To-Do_icon.svg" TargetMode="External"/><Relationship Id="rId7" Type="http://schemas.openxmlformats.org/officeDocument/2006/relationships/hyperlink" Target="https://commons.wikimedia.org/wiki/File:Microsoft_Office_Publisher_(2019-present).svg" TargetMode="External"/><Relationship Id="rId2" Type="http://schemas.openxmlformats.org/officeDocument/2006/relationships/hyperlink" Target="https://en.wikipedia.org/wiki/Microsoft_To_Do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s.wikipedia.org/wiki/Microsoft_Publisher" TargetMode="External"/><Relationship Id="rId11" Type="http://schemas.openxmlformats.org/officeDocument/2006/relationships/hyperlink" Target="https://www.biggreenit.com/wp-content/uploads/Stop-Comparing.jpg" TargetMode="External"/><Relationship Id="rId5" Type="http://schemas.openxmlformats.org/officeDocument/2006/relationships/hyperlink" Target="https://en.wikipedia.org/wiki/File:Skype_logo_(2019%E2%80%93present).svg" TargetMode="External"/><Relationship Id="rId10" Type="http://schemas.openxmlformats.org/officeDocument/2006/relationships/hyperlink" Target="https://learn.microsoft.com/cs-cz/stream/streamnew/faq" TargetMode="External"/><Relationship Id="rId4" Type="http://schemas.openxmlformats.org/officeDocument/2006/relationships/hyperlink" Target="https://en.wikipedia.org/wiki/Skype" TargetMode="External"/><Relationship Id="rId9" Type="http://schemas.openxmlformats.org/officeDocument/2006/relationships/hyperlink" Target="https://ms-office-365.cz/co-si-predstavit-pod-pojmem-office-365-2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189D0F8-F173-77BC-6B7B-22F63B27A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685799"/>
            <a:ext cx="4900510" cy="2971801"/>
          </a:xfrm>
        </p:spPr>
        <p:txBody>
          <a:bodyPr>
            <a:normAutofit/>
          </a:bodyPr>
          <a:lstStyle/>
          <a:p>
            <a:r>
              <a:rPr lang="cs-CZ" b="1" dirty="0"/>
              <a:t>Microsoft 365 a jeho možnosti</a:t>
            </a:r>
          </a:p>
        </p:txBody>
      </p:sp>
      <p:pic>
        <p:nvPicPr>
          <p:cNvPr id="1026" name="Picture 2" descr="Microsoft 365 – Wikipedie">
            <a:extLst>
              <a:ext uri="{FF2B5EF4-FFF2-40B4-BE49-F238E27FC236}">
                <a16:creationId xmlns:a16="http://schemas.microsoft.com/office/drawing/2014/main" id="{1506A304-E974-5130-31A2-755EF1867C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" r="2573"/>
          <a:stretch/>
        </p:blipFill>
        <p:spPr bwMode="auto">
          <a:xfrm>
            <a:off x="6096000" y="10"/>
            <a:ext cx="6095999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4798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0">
        <p159:morph option="byObject"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8A96DF-FE29-8526-C663-C7FC4D33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233" y="531153"/>
            <a:ext cx="8534400" cy="1507067"/>
          </a:xfrm>
        </p:spPr>
        <p:txBody>
          <a:bodyPr/>
          <a:lstStyle/>
          <a:p>
            <a:r>
              <a:rPr lang="cs-CZ" dirty="0"/>
              <a:t>aplikace Microsoft 365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773314-AE5F-0538-BBA9-CD806CB50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233" y="1847462"/>
            <a:ext cx="8534400" cy="4110482"/>
          </a:xfrm>
        </p:spPr>
        <p:txBody>
          <a:bodyPr>
            <a:normAutofit fontScale="92500"/>
          </a:bodyPr>
          <a:lstStyle/>
          <a:p>
            <a:r>
              <a:rPr lang="cs-CZ" sz="2400" u="sng" dirty="0">
                <a:solidFill>
                  <a:schemeClr val="bg1"/>
                </a:solidFill>
              </a:rPr>
              <a:t>Mezi hlavní aplikace Microsoft 365 patří:</a:t>
            </a:r>
          </a:p>
          <a:p>
            <a:endParaRPr lang="cs-CZ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cs-CZ" sz="2800" b="1" u="sng" dirty="0">
                <a:solidFill>
                  <a:schemeClr val="bg1"/>
                </a:solidFill>
              </a:rPr>
              <a:t>Word</a:t>
            </a:r>
            <a:endParaRPr lang="cs-CZ" sz="3000" b="1" u="sng" dirty="0">
              <a:solidFill>
                <a:schemeClr val="bg1"/>
              </a:solidFill>
            </a:endParaRPr>
          </a:p>
          <a:p>
            <a:r>
              <a:rPr lang="cs-CZ" sz="2400" dirty="0">
                <a:solidFill>
                  <a:schemeClr val="bg1"/>
                </a:solidFill>
              </a:rPr>
              <a:t>textový procesor - vznikl v roce 1983 – první textový procesor schopný zobrazit kurzívu a tučné písmo.</a:t>
            </a:r>
          </a:p>
          <a:p>
            <a:pPr marL="0" indent="0">
              <a:buNone/>
            </a:pPr>
            <a:r>
              <a:rPr lang="cs-CZ" sz="2400" b="1" u="sng" dirty="0">
                <a:solidFill>
                  <a:schemeClr val="bg1"/>
                </a:solidFill>
              </a:rPr>
              <a:t>Excel</a:t>
            </a:r>
            <a:endParaRPr lang="cs-CZ" sz="2400" dirty="0">
              <a:solidFill>
                <a:schemeClr val="bg1"/>
              </a:solidFill>
            </a:endParaRPr>
          </a:p>
          <a:p>
            <a:r>
              <a:rPr lang="cs-CZ" sz="2400" dirty="0">
                <a:solidFill>
                  <a:schemeClr val="bg1"/>
                </a:solidFill>
              </a:rPr>
              <a:t>tabulkový procesor – vznikl v roce 1985, první program, jehož GUI  využívalo rozbalovací menu ovládaných klikáním myší – pohodlnější práce než v jiných programech</a:t>
            </a:r>
          </a:p>
        </p:txBody>
      </p:sp>
      <p:pic>
        <p:nvPicPr>
          <p:cNvPr id="1026" name="Picture 2" descr="Microsoft Word – Wikipedie">
            <a:extLst>
              <a:ext uri="{FF2B5EF4-FFF2-40B4-BE49-F238E27FC236}">
                <a16:creationId xmlns:a16="http://schemas.microsoft.com/office/drawing/2014/main" id="{93BBDCAD-5B14-E116-12EA-134DEB590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929" y="1507334"/>
            <a:ext cx="2307014" cy="214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Excel – Wikipedie">
            <a:extLst>
              <a:ext uri="{FF2B5EF4-FFF2-40B4-BE49-F238E27FC236}">
                <a16:creationId xmlns:a16="http://schemas.microsoft.com/office/drawing/2014/main" id="{6EF427ED-C6CA-652F-7D74-A5EA17DBC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633" y="3993063"/>
            <a:ext cx="2208310" cy="205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22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5000">
        <p14:flythrough/>
      </p:transition>
    </mc:Choice>
    <mc:Fallback xmlns="">
      <p:transition spd="slow" advTm="1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C5E170-4658-E929-6450-1227DFEE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cs-CZ" dirty="0"/>
              <a:t>aplikace </a:t>
            </a:r>
            <a:r>
              <a:rPr lang="cs-CZ" dirty="0" err="1"/>
              <a:t>microsoft</a:t>
            </a:r>
            <a:r>
              <a:rPr lang="cs-CZ" dirty="0"/>
              <a:t> 365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F218C6-6594-9C0B-89C6-374EA7FB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80728"/>
            <a:ext cx="8534400" cy="4460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800" b="1" u="sng" dirty="0">
                <a:solidFill>
                  <a:schemeClr val="bg1"/>
                </a:solidFill>
              </a:rPr>
              <a:t>PowerPoint</a:t>
            </a:r>
          </a:p>
          <a:p>
            <a:r>
              <a:rPr lang="cs-CZ" sz="2200" dirty="0">
                <a:solidFill>
                  <a:schemeClr val="bg1"/>
                </a:solidFill>
              </a:rPr>
              <a:t>program pro vytváření prezentací, </a:t>
            </a:r>
            <a:br>
              <a:rPr lang="cs-CZ" sz="2200" dirty="0">
                <a:solidFill>
                  <a:schemeClr val="bg1"/>
                </a:solidFill>
              </a:rPr>
            </a:br>
            <a:r>
              <a:rPr lang="cs-CZ" sz="2200" dirty="0">
                <a:solidFill>
                  <a:schemeClr val="bg1"/>
                </a:solidFill>
              </a:rPr>
              <a:t>využívá se pro ukázku různých produktů, služeb, …</a:t>
            </a:r>
          </a:p>
          <a:p>
            <a:pPr marL="0" indent="0">
              <a:buNone/>
            </a:pPr>
            <a:r>
              <a:rPr lang="cs-CZ" sz="2800" b="1" u="sng" dirty="0">
                <a:solidFill>
                  <a:schemeClr val="bg1"/>
                </a:solidFill>
              </a:rPr>
              <a:t>Outlook</a:t>
            </a:r>
            <a:r>
              <a:rPr lang="cs-CZ" sz="2200" dirty="0">
                <a:solidFill>
                  <a:schemeClr val="bg1"/>
                </a:solidFill>
              </a:rPr>
              <a:t> </a:t>
            </a:r>
          </a:p>
          <a:p>
            <a:r>
              <a:rPr lang="cs-CZ" sz="2200" dirty="0">
                <a:solidFill>
                  <a:schemeClr val="bg1"/>
                </a:solidFill>
              </a:rPr>
              <a:t>e-mailový klient, software pro správu soukromých nebo firemních mailů. Vznikl jako náhrada služby Hotmail.com</a:t>
            </a:r>
          </a:p>
          <a:p>
            <a:pPr marL="0" indent="0">
              <a:buNone/>
            </a:pPr>
            <a:r>
              <a:rPr lang="cs-CZ" sz="2800" b="1" u="sng" dirty="0" err="1">
                <a:solidFill>
                  <a:schemeClr val="bg1"/>
                </a:solidFill>
              </a:rPr>
              <a:t>Onedrive</a:t>
            </a:r>
            <a:endParaRPr lang="cs-CZ" sz="2800" b="1" u="sng" dirty="0">
              <a:solidFill>
                <a:schemeClr val="bg1"/>
              </a:solidFill>
            </a:endParaRPr>
          </a:p>
          <a:p>
            <a:r>
              <a:rPr lang="cs-CZ" sz="2200" dirty="0">
                <a:solidFill>
                  <a:schemeClr val="bg1"/>
                </a:solidFill>
              </a:rPr>
              <a:t>cloudové úložiště, volné </a:t>
            </a:r>
            <a:r>
              <a:rPr lang="cs-CZ" sz="2200" dirty="0" err="1">
                <a:solidFill>
                  <a:schemeClr val="bg1"/>
                </a:solidFill>
              </a:rPr>
              <a:t>úložistě</a:t>
            </a:r>
            <a:r>
              <a:rPr lang="cs-CZ" sz="2200" dirty="0">
                <a:solidFill>
                  <a:schemeClr val="bg1"/>
                </a:solidFill>
              </a:rPr>
              <a:t> pro nového uživatele zdarma 15 GB</a:t>
            </a:r>
          </a:p>
          <a:p>
            <a:endParaRPr lang="cs-CZ" sz="2200" dirty="0">
              <a:solidFill>
                <a:schemeClr val="bg1"/>
              </a:solidFill>
            </a:endParaRPr>
          </a:p>
        </p:txBody>
      </p:sp>
      <p:pic>
        <p:nvPicPr>
          <p:cNvPr id="4" name="Picture 6" descr="Microsoft PowerPoint – Wikipedie">
            <a:extLst>
              <a:ext uri="{FF2B5EF4-FFF2-40B4-BE49-F238E27FC236}">
                <a16:creationId xmlns:a16="http://schemas.microsoft.com/office/drawing/2014/main" id="{B7AA49AD-3A79-540C-EC0A-27EE6A447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587" y="392412"/>
            <a:ext cx="2251366" cy="209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Microsoft Outlook – Wikipedie">
            <a:extLst>
              <a:ext uri="{FF2B5EF4-FFF2-40B4-BE49-F238E27FC236}">
                <a16:creationId xmlns:a16="http://schemas.microsoft.com/office/drawing/2014/main" id="{A7E6729C-195E-6CBF-709F-3683EAC49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587" y="2598219"/>
            <a:ext cx="2251366" cy="209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OneDrive – Wikipedia">
            <a:extLst>
              <a:ext uri="{FF2B5EF4-FFF2-40B4-BE49-F238E27FC236}">
                <a16:creationId xmlns:a16="http://schemas.microsoft.com/office/drawing/2014/main" id="{41F24295-5D18-77DB-A6BB-DEF56ECCC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587" y="4988130"/>
            <a:ext cx="2251366" cy="147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44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5000">
        <p14:flythrough/>
      </p:transition>
    </mc:Choice>
    <mc:Fallback xmlns="">
      <p:transition spd="slow" advTm="1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41099E-1892-1C3F-BFF9-5C26822A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cs-CZ" dirty="0"/>
              <a:t>aplikace Microsoft 365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E53577-6502-B001-947B-37FC6EE12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41806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sz="2800" b="1" u="sng" dirty="0">
                <a:solidFill>
                  <a:schemeClr val="bg1"/>
                </a:solidFill>
              </a:rPr>
              <a:t>Teams </a:t>
            </a:r>
          </a:p>
          <a:p>
            <a:r>
              <a:rPr lang="cs-CZ" sz="2200" dirty="0">
                <a:solidFill>
                  <a:schemeClr val="bg1"/>
                </a:solidFill>
              </a:rPr>
              <a:t>komunikační platforma, která nabízí chat a videokonference v pracovním prostoru, ukládání souborů,...</a:t>
            </a:r>
          </a:p>
          <a:p>
            <a:r>
              <a:rPr lang="cs-CZ" sz="2200" dirty="0">
                <a:solidFill>
                  <a:schemeClr val="bg1"/>
                </a:solidFill>
              </a:rPr>
              <a:t>nahradil také jiné  komunikační platformy, které poskytují chat a videokonference jako jsou Skype </a:t>
            </a:r>
            <a:r>
              <a:rPr lang="cs-CZ" sz="2200" dirty="0" err="1">
                <a:solidFill>
                  <a:schemeClr val="bg1"/>
                </a:solidFill>
              </a:rPr>
              <a:t>for</a:t>
            </a:r>
            <a:r>
              <a:rPr lang="cs-CZ" sz="2200" dirty="0">
                <a:solidFill>
                  <a:schemeClr val="bg1"/>
                </a:solidFill>
              </a:rPr>
              <a:t> Business a Microsoft </a:t>
            </a:r>
            <a:r>
              <a:rPr lang="cs-CZ" sz="2200" dirty="0" err="1">
                <a:solidFill>
                  <a:schemeClr val="bg1"/>
                </a:solidFill>
              </a:rPr>
              <a:t>Classroom</a:t>
            </a:r>
            <a:r>
              <a:rPr lang="cs-CZ" sz="22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cs-CZ" sz="3000" b="1" u="sng" dirty="0" err="1">
                <a:solidFill>
                  <a:schemeClr val="bg1"/>
                </a:solidFill>
              </a:rPr>
              <a:t>Onenote</a:t>
            </a:r>
            <a:r>
              <a:rPr lang="cs-CZ" sz="2200" dirty="0">
                <a:solidFill>
                  <a:schemeClr val="bg1"/>
                </a:solidFill>
              </a:rPr>
              <a:t> </a:t>
            </a:r>
          </a:p>
          <a:p>
            <a:r>
              <a:rPr lang="cs-CZ" sz="2200" dirty="0">
                <a:solidFill>
                  <a:schemeClr val="bg1"/>
                </a:solidFill>
              </a:rPr>
              <a:t>program pro vytváření textových, ale i zvukových a grafických poznámek</a:t>
            </a:r>
          </a:p>
        </p:txBody>
      </p: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C5A8C62F-7541-6A0B-0466-89BECEDE3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187" y="1586122"/>
            <a:ext cx="2369207" cy="220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go">
            <a:extLst>
              <a:ext uri="{FF2B5EF4-FFF2-40B4-BE49-F238E27FC236}">
                <a16:creationId xmlns:a16="http://schemas.microsoft.com/office/drawing/2014/main" id="{CD74F0B6-38B0-1C6C-9DA2-0C654849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187" y="4170196"/>
            <a:ext cx="2369207" cy="220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07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5000">
        <p14:flythrough/>
      </p:transition>
    </mc:Choice>
    <mc:Fallback xmlns="">
      <p:transition spd="slow" advTm="1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FF49E1-89E0-E19F-3018-EE843366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30424"/>
            <a:ext cx="8534400" cy="1507067"/>
          </a:xfrm>
        </p:spPr>
        <p:txBody>
          <a:bodyPr/>
          <a:lstStyle/>
          <a:p>
            <a:r>
              <a:rPr lang="cs-CZ" dirty="0"/>
              <a:t>Aplikace </a:t>
            </a:r>
            <a:r>
              <a:rPr lang="cs-CZ" dirty="0" err="1"/>
              <a:t>microsoft</a:t>
            </a:r>
            <a:r>
              <a:rPr lang="cs-CZ" dirty="0"/>
              <a:t> 365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473BAA-3329-D04E-59B8-35EB5B952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75161"/>
            <a:ext cx="8534400" cy="4184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800" b="1" u="sng" dirty="0" err="1">
                <a:solidFill>
                  <a:schemeClr val="bg1"/>
                </a:solidFill>
              </a:rPr>
              <a:t>Sway</a:t>
            </a:r>
            <a:endParaRPr lang="cs-CZ" sz="2800" b="1" u="sng" dirty="0">
              <a:solidFill>
                <a:schemeClr val="bg1"/>
              </a:solidFill>
            </a:endParaRPr>
          </a:p>
          <a:p>
            <a:r>
              <a:rPr lang="cs-CZ" sz="2200" dirty="0">
                <a:solidFill>
                  <a:schemeClr val="bg1"/>
                </a:solidFill>
              </a:rPr>
              <a:t>je to aplikace určená k vytváření a sdílení interaktivních sestav osobních příběhů, prezentací a mnoho dalšího.</a:t>
            </a:r>
          </a:p>
          <a:p>
            <a:pPr marL="0" indent="0">
              <a:buNone/>
            </a:pPr>
            <a:r>
              <a:rPr lang="cs-CZ" sz="2800" b="1" u="sng" dirty="0">
                <a:solidFill>
                  <a:schemeClr val="bg1"/>
                </a:solidFill>
              </a:rPr>
              <a:t>Visio</a:t>
            </a:r>
            <a:r>
              <a:rPr lang="cs-CZ" sz="2400" dirty="0">
                <a:solidFill>
                  <a:schemeClr val="bg1"/>
                </a:solidFill>
              </a:rPr>
              <a:t> </a:t>
            </a:r>
          </a:p>
          <a:p>
            <a:r>
              <a:rPr lang="cs-CZ" sz="2400" dirty="0">
                <a:solidFill>
                  <a:schemeClr val="bg1"/>
                </a:solidFill>
              </a:rPr>
              <a:t>program pro vytváření vektorové grafiky</a:t>
            </a:r>
          </a:p>
          <a:p>
            <a:r>
              <a:rPr lang="cs-CZ" sz="2400" dirty="0">
                <a:solidFill>
                  <a:schemeClr val="bg1"/>
                </a:solidFill>
              </a:rPr>
              <a:t>používá se k vytváření různých diagramů – např: vývojové diagramy, síťové diagramy, organizační diagramy, půdorysy, myšlenkové mapy, atd.</a:t>
            </a:r>
          </a:p>
          <a:p>
            <a:pPr marL="0" indent="0">
              <a:buNone/>
            </a:pPr>
            <a:endParaRPr lang="cs-CZ" sz="2200" dirty="0">
              <a:solidFill>
                <a:schemeClr val="bg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919390-4ABC-FB4D-F602-B62A35DFA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320" y="1250077"/>
            <a:ext cx="2492494" cy="217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go">
            <a:extLst>
              <a:ext uri="{FF2B5EF4-FFF2-40B4-BE49-F238E27FC236}">
                <a16:creationId xmlns:a16="http://schemas.microsoft.com/office/drawing/2014/main" id="{F321F275-B15C-F1EA-85BB-4975F537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320" y="3815599"/>
            <a:ext cx="2496579" cy="238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67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5000">
        <p14:flythrough/>
      </p:transition>
    </mc:Choice>
    <mc:Fallback xmlns="">
      <p:transition spd="slow" advTm="1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2F26DD-60D9-FD58-ABEB-E4351334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64765"/>
            <a:ext cx="8534400" cy="1507067"/>
          </a:xfrm>
        </p:spPr>
        <p:txBody>
          <a:bodyPr/>
          <a:lstStyle/>
          <a:p>
            <a:r>
              <a:rPr lang="cs-CZ" dirty="0"/>
              <a:t>aplikace </a:t>
            </a:r>
            <a:r>
              <a:rPr lang="cs-CZ" dirty="0" err="1"/>
              <a:t>microsoft</a:t>
            </a:r>
            <a:r>
              <a:rPr lang="cs-CZ" dirty="0"/>
              <a:t> 365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81C4302-492E-C12A-1100-541D269EA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77968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800" b="1" u="sng" dirty="0" err="1">
                <a:solidFill>
                  <a:schemeClr val="bg1"/>
                </a:solidFill>
              </a:rPr>
              <a:t>Acces</a:t>
            </a:r>
            <a:endParaRPr lang="cs-CZ" sz="2800" b="1" u="sng" dirty="0">
              <a:solidFill>
                <a:schemeClr val="bg1"/>
              </a:solidFill>
            </a:endParaRPr>
          </a:p>
          <a:p>
            <a:r>
              <a:rPr lang="cs-CZ" sz="2200" dirty="0">
                <a:solidFill>
                  <a:schemeClr val="bg1"/>
                </a:solidFill>
              </a:rPr>
              <a:t>systém pro správu databází, slouží k vytváření podnikových aplikací</a:t>
            </a:r>
          </a:p>
          <a:p>
            <a:pPr marL="0" indent="0">
              <a:buNone/>
            </a:pPr>
            <a:r>
              <a:rPr lang="cs-CZ" sz="2800" b="1" u="sng" dirty="0">
                <a:solidFill>
                  <a:schemeClr val="bg1"/>
                </a:solidFill>
              </a:rPr>
              <a:t>Project</a:t>
            </a:r>
          </a:p>
          <a:p>
            <a:r>
              <a:rPr lang="cs-CZ" sz="2200" dirty="0">
                <a:solidFill>
                  <a:schemeClr val="bg1"/>
                </a:solidFill>
              </a:rPr>
              <a:t>je to software pro řízení projektů – slouží k sledování pokroku, správě rozpočtu, analýze pracovního vytížení, přiřazování zdrojů k úkolům, pomáhá při vytváření projektového plánu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86BCFEA-F2A5-F355-B280-5AE79D2C0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163" y="1361994"/>
            <a:ext cx="2354466" cy="229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8DA3AAE-177B-F473-F89D-D67CE6994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163" y="4133985"/>
            <a:ext cx="2356048" cy="206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60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5000">
        <p14:flythrough/>
      </p:transition>
    </mc:Choice>
    <mc:Fallback xmlns="">
      <p:transition spd="slow" advTm="1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8F7B9A-D431-B529-4377-4863BA33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3769"/>
            <a:ext cx="8534400" cy="1507067"/>
          </a:xfrm>
        </p:spPr>
        <p:txBody>
          <a:bodyPr/>
          <a:lstStyle/>
          <a:p>
            <a:r>
              <a:rPr lang="cs-CZ" dirty="0"/>
              <a:t>aplikace Microsoft 365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D52082-AD48-2AB4-D66F-538953175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85392"/>
            <a:ext cx="8534400" cy="4686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800" b="1" u="sng" dirty="0" err="1">
                <a:solidFill>
                  <a:schemeClr val="bg1"/>
                </a:solidFill>
              </a:rPr>
              <a:t>Sharepoint</a:t>
            </a:r>
            <a:endParaRPr lang="cs-CZ" sz="2800" b="1" u="sng" dirty="0">
              <a:solidFill>
                <a:schemeClr val="bg1"/>
              </a:solidFill>
            </a:endParaRPr>
          </a:p>
          <a:p>
            <a:r>
              <a:rPr lang="cs-CZ" sz="2200" dirty="0">
                <a:solidFill>
                  <a:schemeClr val="bg1"/>
                </a:solidFill>
              </a:rPr>
              <a:t>platforma pro spolupráci - systém pro správu a ukládání dokumentů</a:t>
            </a:r>
          </a:p>
          <a:p>
            <a:pPr marL="0" indent="0">
              <a:buNone/>
            </a:pPr>
            <a:r>
              <a:rPr lang="cs-CZ" sz="3000" b="1" u="sng" dirty="0">
                <a:solidFill>
                  <a:schemeClr val="bg1"/>
                </a:solidFill>
              </a:rPr>
              <a:t>Stream</a:t>
            </a:r>
          </a:p>
          <a:p>
            <a:r>
              <a:rPr lang="cs-CZ" sz="2200" dirty="0">
                <a:solidFill>
                  <a:schemeClr val="bg1"/>
                </a:solidFill>
              </a:rPr>
              <a:t>služba pro sdílení videa, nahradil Office 365 video</a:t>
            </a:r>
          </a:p>
          <a:p>
            <a:pPr marL="0" indent="0">
              <a:buNone/>
            </a:pPr>
            <a:r>
              <a:rPr lang="cs-CZ" sz="3000" b="1" u="sng" dirty="0" err="1">
                <a:solidFill>
                  <a:schemeClr val="bg1"/>
                </a:solidFill>
              </a:rPr>
              <a:t>Yammer</a:t>
            </a:r>
            <a:endParaRPr lang="cs-CZ" sz="3000" b="1" u="sng" dirty="0">
              <a:solidFill>
                <a:schemeClr val="bg1"/>
              </a:solidFill>
            </a:endParaRPr>
          </a:p>
          <a:p>
            <a:r>
              <a:rPr lang="cs-CZ" sz="2200" dirty="0">
                <a:solidFill>
                  <a:schemeClr val="bg1"/>
                </a:solidFill>
              </a:rPr>
              <a:t>je to služba podnikových sociálních sítí – používá se pro soukromou komunikaci mezi organizacemi, pro sítě zahrnující různé organizace</a:t>
            </a:r>
          </a:p>
          <a:p>
            <a:endParaRPr lang="cs-CZ" sz="2200" dirty="0">
              <a:solidFill>
                <a:schemeClr val="bg1"/>
              </a:solidFill>
            </a:endParaRPr>
          </a:p>
        </p:txBody>
      </p:sp>
      <p:pic>
        <p:nvPicPr>
          <p:cNvPr id="5122" name="Picture 2" descr="Logo">
            <a:extLst>
              <a:ext uri="{FF2B5EF4-FFF2-40B4-BE49-F238E27FC236}">
                <a16:creationId xmlns:a16="http://schemas.microsoft.com/office/drawing/2014/main" id="{A5E3D3CB-A056-372C-4112-CF3D2BBB0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417" y="145212"/>
            <a:ext cx="2378942" cy="231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B83CC02-8141-A32F-A40D-469C3708A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903" y="2656477"/>
            <a:ext cx="2141970" cy="214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Yammer - Wikipedia">
            <a:extLst>
              <a:ext uri="{FF2B5EF4-FFF2-40B4-BE49-F238E27FC236}">
                <a16:creationId xmlns:a16="http://schemas.microsoft.com/office/drawing/2014/main" id="{989C7656-DD19-7B71-F757-B628AC6F9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389" y="4629674"/>
            <a:ext cx="2141970" cy="214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72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5000">
        <p14:flythrough/>
      </p:transition>
    </mc:Choice>
    <mc:Fallback xmlns="">
      <p:transition spd="slow" advTm="1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BED34D74-05FD-A07F-01C7-D02C0387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3601"/>
            <a:ext cx="8534400" cy="1507067"/>
          </a:xfrm>
        </p:spPr>
        <p:txBody>
          <a:bodyPr/>
          <a:lstStyle/>
          <a:p>
            <a:r>
              <a:rPr lang="cs-CZ" dirty="0"/>
              <a:t>aplikace </a:t>
            </a:r>
            <a:r>
              <a:rPr lang="cs-CZ" dirty="0" err="1"/>
              <a:t>microsoft</a:t>
            </a:r>
            <a:r>
              <a:rPr lang="cs-CZ" dirty="0"/>
              <a:t> 365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885F3390-28DC-C5F2-BC58-50FA64D4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70668"/>
            <a:ext cx="8534400" cy="410477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cs-CZ" sz="2800" b="1" u="sng" dirty="0" err="1">
                <a:solidFill>
                  <a:schemeClr val="bg1"/>
                </a:solidFill>
              </a:rPr>
              <a:t>Forms</a:t>
            </a:r>
            <a:endParaRPr lang="cs-CZ" sz="2800" b="1" u="sng" dirty="0">
              <a:solidFill>
                <a:schemeClr val="bg1"/>
              </a:solidFill>
            </a:endParaRPr>
          </a:p>
          <a:p>
            <a:r>
              <a:rPr lang="cs-CZ" sz="2400" dirty="0">
                <a:solidFill>
                  <a:schemeClr val="bg1"/>
                </a:solidFill>
              </a:rPr>
              <a:t>program k vytváření online průzkumů</a:t>
            </a:r>
          </a:p>
          <a:p>
            <a:pPr marL="0" indent="0">
              <a:buNone/>
            </a:pPr>
            <a:r>
              <a:rPr lang="cs-CZ" sz="2800" b="1" u="sng" dirty="0" err="1">
                <a:solidFill>
                  <a:schemeClr val="bg1"/>
                </a:solidFill>
              </a:rPr>
              <a:t>Planner</a:t>
            </a:r>
            <a:endParaRPr lang="cs-CZ" sz="2800" b="1" u="sng" dirty="0">
              <a:solidFill>
                <a:schemeClr val="bg1"/>
              </a:solidFill>
            </a:endParaRPr>
          </a:p>
          <a:p>
            <a:r>
              <a:rPr lang="cs-CZ" sz="2400" dirty="0">
                <a:solidFill>
                  <a:schemeClr val="bg1"/>
                </a:solidFill>
              </a:rPr>
              <a:t>plánovací aplikace, je to nástroj zaměřený na týmovou spolupráci (správa týmu, sdílení souborů, organizace)</a:t>
            </a:r>
          </a:p>
          <a:p>
            <a:pPr marL="0" indent="0">
              <a:buNone/>
            </a:pPr>
            <a:r>
              <a:rPr lang="cs-CZ" sz="3000" b="1" u="sng" dirty="0">
                <a:solidFill>
                  <a:schemeClr val="bg1"/>
                </a:solidFill>
              </a:rPr>
              <a:t>To do</a:t>
            </a:r>
          </a:p>
          <a:p>
            <a:r>
              <a:rPr lang="cs-CZ" sz="2400" dirty="0">
                <a:solidFill>
                  <a:schemeClr val="bg1"/>
                </a:solidFill>
              </a:rPr>
              <a:t>cloudová aplikace pro správu úloh. Na rozdíl od Microsoft </a:t>
            </a:r>
            <a:r>
              <a:rPr lang="cs-CZ" sz="2400" dirty="0" err="1">
                <a:solidFill>
                  <a:schemeClr val="bg1"/>
                </a:solidFill>
              </a:rPr>
              <a:t>planner</a:t>
            </a:r>
            <a:r>
              <a:rPr lang="cs-CZ" sz="2400" dirty="0">
                <a:solidFill>
                  <a:schemeClr val="bg1"/>
                </a:solidFill>
              </a:rPr>
              <a:t>, který je zaměřený na týmovou spolupráci je To do lepší pro osobní správu úloh.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33923AC-EEED-4A4D-DCC2-57F41F167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804" y="328389"/>
            <a:ext cx="2195922" cy="204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D243E211-9427-FB30-49F6-13F62CF0D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772" y="2634789"/>
            <a:ext cx="2176068" cy="241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Welcome to To Do">
            <a:extLst>
              <a:ext uri="{FF2B5EF4-FFF2-40B4-BE49-F238E27FC236}">
                <a16:creationId xmlns:a16="http://schemas.microsoft.com/office/drawing/2014/main" id="{24B86E2A-241A-F3FB-3EC3-F83FAF7A7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483" y="4805267"/>
            <a:ext cx="2304243" cy="187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33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5000">
        <p14:flythrough/>
      </p:transition>
    </mc:Choice>
    <mc:Fallback xmlns="">
      <p:transition spd="slow" advTm="1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2B52C5-5FCF-6449-92FC-700B1EF9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cs-CZ" dirty="0"/>
              <a:t>aplikace </a:t>
            </a:r>
            <a:r>
              <a:rPr lang="cs-CZ" dirty="0" err="1"/>
              <a:t>microsoft</a:t>
            </a:r>
            <a:r>
              <a:rPr lang="cs-CZ" dirty="0"/>
              <a:t> 365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032B2F-4C41-EAD4-0C7B-C5C071A44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cs-CZ" sz="2800" b="1" u="sng" dirty="0">
                <a:solidFill>
                  <a:schemeClr val="bg1"/>
                </a:solidFill>
              </a:rPr>
              <a:t>Skype</a:t>
            </a:r>
            <a:r>
              <a:rPr lang="cs-CZ" sz="2000" dirty="0">
                <a:solidFill>
                  <a:schemeClr val="bg1"/>
                </a:solidFill>
              </a:rPr>
              <a:t> </a:t>
            </a:r>
          </a:p>
          <a:p>
            <a:r>
              <a:rPr lang="cs-CZ" sz="2200" dirty="0">
                <a:solidFill>
                  <a:schemeClr val="bg1"/>
                </a:solidFill>
              </a:rPr>
              <a:t>je to peer to peer program (komunikace probíhá přímo mezi uživateli), který umožňuje telefonovat a chatovat zadarmo</a:t>
            </a:r>
          </a:p>
          <a:p>
            <a:pPr marL="0" indent="0">
              <a:buNone/>
            </a:pPr>
            <a:r>
              <a:rPr lang="cs-CZ" sz="2800" b="1" u="sng" dirty="0">
                <a:solidFill>
                  <a:schemeClr val="bg1"/>
                </a:solidFill>
              </a:rPr>
              <a:t>Publisher</a:t>
            </a:r>
          </a:p>
          <a:p>
            <a:r>
              <a:rPr lang="cs-CZ" sz="2200" dirty="0">
                <a:solidFill>
                  <a:schemeClr val="bg1"/>
                </a:solidFill>
              </a:rPr>
              <a:t>aplikace pro publikování – podobná jako Microsoft Word, ale je kladen větší důraz na rozvržení stránky a grafický design než na kompozici textu </a:t>
            </a:r>
          </a:p>
          <a:p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7170" name="Picture 2" descr="Skype – Wikipedie">
            <a:extLst>
              <a:ext uri="{FF2B5EF4-FFF2-40B4-BE49-F238E27FC236}">
                <a16:creationId xmlns:a16="http://schemas.microsoft.com/office/drawing/2014/main" id="{5F9896A6-65FD-1E84-3CE4-2156E3929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1049866"/>
            <a:ext cx="2289176" cy="231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Microsoft Publisher – Wikipedie">
            <a:extLst>
              <a:ext uri="{FF2B5EF4-FFF2-40B4-BE49-F238E27FC236}">
                <a16:creationId xmlns:a16="http://schemas.microsoft.com/office/drawing/2014/main" id="{C4A7434E-75DB-B76F-D99A-3FB8C12B2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1" y="3877215"/>
            <a:ext cx="2363821" cy="211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70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5000">
        <p14:flythrough/>
      </p:transition>
    </mc:Choice>
    <mc:Fallback xmlns="">
      <p:transition spd="slow" advTm="1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3B6ABC-E405-5C29-35F1-617D3205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201"/>
            <a:ext cx="8534400" cy="1507067"/>
          </a:xfrm>
        </p:spPr>
        <p:txBody>
          <a:bodyPr/>
          <a:lstStyle/>
          <a:p>
            <a:r>
              <a:rPr lang="cs-CZ" dirty="0"/>
              <a:t>Použitá literatura: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EE2DA4-40C8-02F4-F01C-4068FA2B6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47644"/>
            <a:ext cx="9700759" cy="506106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365 – Wikipedie. [online]. Dostupné z: </a:t>
            </a:r>
            <a:r>
              <a:rPr lang="cs-CZ" sz="18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https://cs.wikipedia.org/wiki/Microsoft_365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365 vs. Office 365: 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What’s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difference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?. </a:t>
            </a:r>
            <a:r>
              <a:rPr lang="cs-CZ" sz="1800" i="1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KnowBe4 </a:t>
            </a:r>
            <a:r>
              <a:rPr lang="cs-CZ" sz="1800" i="1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cs-CZ" sz="1800" i="1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i="1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Awareness</a:t>
            </a:r>
            <a:r>
              <a:rPr lang="cs-CZ" sz="1800" i="1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i="1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r>
              <a:rPr lang="cs-CZ" sz="1800" i="1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Blog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[online]. Copyright © [cit. 17.01.2023]. Dostupné z: </a:t>
            </a:r>
            <a:r>
              <a:rPr lang="cs-CZ" sz="18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https://blog.knowbe4.com/microsoft-365-vs.-office-365-whats-the-difference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Corporation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cs-CZ" sz="1800" i="1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cs-CZ" sz="1800" i="1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Corporation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[online]. Dostupné z: </a:t>
            </a:r>
            <a:r>
              <a:rPr lang="cs-CZ" sz="18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https://www.microsoft.com/cs-cz/microsoft-365?legRedir=default&amp;CorrelationId=afac4848-f7b5-49d8-b04e-891f6b109559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Porovnejte všechny plány Microsoft 365 (dříve Office 365) – Microsoft 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Store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cs-CZ" sz="1800" i="1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cs-CZ" sz="1800" i="1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Corporation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[online]. Dostupné z: </a:t>
            </a:r>
            <a:r>
              <a:rPr lang="cs-CZ" sz="18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https://www.microsoft.com/cs-cz/microsoft-365/buy/compare-all-microsoft-365-products?tab=1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Corporation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cs-CZ" sz="1800" i="1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cs-CZ" sz="1800" i="1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Corporation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[online]. Dostupné z: </a:t>
            </a:r>
            <a:r>
              <a:rPr lang="cs-CZ" sz="18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https://www.microsoft.com/cs-cz/education/products/microsoft-365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Corporation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cs-CZ" sz="1800" i="1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cs-CZ" sz="1800" i="1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Corporation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[online]. Dostupné z: </a:t>
            </a:r>
            <a:r>
              <a:rPr lang="cs-CZ" sz="18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https://www.microsoft.com/cs-cz/microsoft-365/business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Corporation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cs-CZ" sz="1800" i="1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cs-CZ" sz="1800" i="1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Corporation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[online]. Dostupné z: </a:t>
            </a:r>
            <a:r>
              <a:rPr lang="cs-CZ" sz="18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https://www.microsoft.com/cs-cz/microsoft-365/compare-microsoft-365-enterprise-plans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365 - Wikipedia. [online]. Dostupné z: </a:t>
            </a:r>
            <a:r>
              <a:rPr lang="cs-CZ" sz="18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https://en.wikipedia.org/wiki/Microsoft_365#Education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Word – Wikipedie. [online]. Dostupné z: </a:t>
            </a:r>
            <a:r>
              <a:rPr lang="cs-CZ" sz="18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https://cs.wikipedia.org/wiki/Microsoft_Word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Excel – Wikipedie. [online]. Dostupné z: </a:t>
            </a:r>
            <a:r>
              <a:rPr lang="cs-CZ" sz="18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https://cs.wikipedia.org/wiki/Microsoft_Excel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Office Word (2019–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Wikimedia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Commons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[online]. Dostupné z: </a:t>
            </a:r>
            <a:r>
              <a:rPr lang="cs-CZ" sz="18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https://commons.wikimedia.org/wiki/File:Microsoft_Office_Word_(2019%E2%80%93present).svg</a:t>
            </a: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</a:rPr>
              <a:t>File:Microsoft Office Excel (2019–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</a:rPr>
              <a:t>present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</a:rPr>
              <a:t>).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</a:rPr>
              <a:t>svg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</a:rPr>
              <a:t> - 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</a:rPr>
              <a:t>Wikimedia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</a:rPr>
              <a:t> </a:t>
            </a:r>
            <a:r>
              <a:rPr lang="cs-CZ" sz="18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</a:rPr>
              <a:t>Commons</a:t>
            </a:r>
            <a:r>
              <a:rPr lang="cs-CZ" sz="18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</a:rPr>
              <a:t>. [online]. Dostupné </a:t>
            </a:r>
            <a:endParaRPr lang="cs-CZ" sz="1000" b="0" i="0" u="none" strike="noStrike" dirty="0">
              <a:solidFill>
                <a:srgbClr val="000000"/>
              </a:solidFill>
              <a:effectLst/>
              <a:latin typeface="Roboto Slab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0915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5000">
        <p15:prstTrans prst="curtains"/>
      </p:transition>
    </mc:Choice>
    <mc:Fallback xmlns="">
      <p:transition spd="slow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4FD54C9D-4D08-10AC-CB97-E1457EC26064}"/>
              </a:ext>
            </a:extLst>
          </p:cNvPr>
          <p:cNvSpPr txBox="1"/>
          <p:nvPr/>
        </p:nvSpPr>
        <p:spPr>
          <a:xfrm>
            <a:off x="861878" y="350267"/>
            <a:ext cx="9777778" cy="6647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cs-CZ" sz="1300" dirty="0">
              <a:solidFill>
                <a:srgbClr val="000000"/>
              </a:solidFill>
              <a:latin typeface="Roboto Slab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https://commons.wikimedia.org/wiki/File:Microsoft_Office_Excel_(2019%E2%80%93present).svg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PowerPoint – Wikipedie.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https://cs.wikipedia.org/wiki/Microsoft_PowerPoint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Outlook – Wikipedie.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https://cs.wikipedia.org/wiki/Microsoft_Outlook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OneDrive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– Wikipedie.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https://cs.wikipedia.org/wiki/OneDrive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Office PowerPoint (2019–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Wikimedia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Commons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https://commons.wikimedia.org/wiki/File:Microsoft_Office_PowerPoint_(2019%E2%80%93present).svg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Office Outlook (2018–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Wikimedia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Commons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https://commons.wikimedia.org/wiki/File:Microsoft_Office_Outlook_(2018%E2%80%93present).svg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Datei:Microsoft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Office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OneDrive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(2019–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–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https://de.wikipedia.org/wiki/Datei:Microsoft_Office_OneDrive_(2019%E2%80%93present).svg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Teams – Wikipedie.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https://cs.wikipedia.org/wiki/Microsoft_Teams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Office Teams (2018–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Wikimedia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Commons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https://commons.wikimedia.org/wiki/File:Microsoft_Office_Teams_(2018%E2%80%93present).svg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OneNote – Wikipedie.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https://cs.wikipedia.org/wiki/Microsoft_OneNote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Office OneNote (2019–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Wikimedia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Commons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https://commons.wikimedia.org/wiki/File:Microsoft_Office_OneNote_(2019%E2%80%93present).svg</a:t>
            </a:r>
            <a:endParaRPr lang="cs-CZ" sz="1300" u="none" strike="noStrike" dirty="0">
              <a:solidFill>
                <a:srgbClr val="000000"/>
              </a:solidFill>
              <a:effectLst/>
              <a:latin typeface="Roboto Slab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Sway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3"/>
              </a:rPr>
              <a:t>https://en.wikipedia.org/wiki/Microsoft_Sway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Office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Sway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(2019–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Wikimedia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Commons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4"/>
              </a:rPr>
              <a:t>https://commons.wikimedia.org/wiki/File:Microsoft_Office_Sway_%282019–present%29.svg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Visio – Wikipedie.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5"/>
              </a:rPr>
              <a:t>https://cs.wikipedia.org/wiki/Microsoft_Visio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8654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000">
        <p14:pan dir="u"/>
      </p:transition>
    </mc:Choice>
    <mc:Fallback xmlns="">
      <p:transition spd="slow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638168-8675-000B-4217-F7A8F1107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2069433"/>
            <a:ext cx="11079873" cy="4271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3600" dirty="0">
                <a:solidFill>
                  <a:schemeClr val="bg1"/>
                </a:solidFill>
              </a:rPr>
              <a:t>- Microsoft 365 je soubor cloudových služeb od firmy Microsoft, který funguje na bázi předplatného a obsahuje online software kancelářských služeb.</a:t>
            </a:r>
          </a:p>
          <a:p>
            <a:pPr marL="0" indent="0">
              <a:buNone/>
            </a:pP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38E320CF-C138-0CD1-AC82-4D3D46F1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7" y="645697"/>
            <a:ext cx="8539622" cy="1867567"/>
          </a:xfrm>
        </p:spPr>
        <p:txBody>
          <a:bodyPr>
            <a:normAutofit/>
          </a:bodyPr>
          <a:lstStyle/>
          <a:p>
            <a:r>
              <a:rPr lang="cs-CZ" sz="4400" dirty="0"/>
              <a:t>Co to je ?</a:t>
            </a:r>
          </a:p>
        </p:txBody>
      </p:sp>
    </p:spTree>
    <p:extLst>
      <p:ext uri="{BB962C8B-B14F-4D97-AF65-F5344CB8AC3E}">
        <p14:creationId xmlns:p14="http://schemas.microsoft.com/office/powerpoint/2010/main" val="368785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0000">
        <p14:flythrough/>
      </p:transition>
    </mc:Choice>
    <mc:Fallback xmlns="">
      <p:transition spd="slow" advTm="10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A42866B2-06FA-3A5B-91DD-01F84D4A9C05}"/>
              </a:ext>
            </a:extLst>
          </p:cNvPr>
          <p:cNvSpPr txBox="1"/>
          <p:nvPr/>
        </p:nvSpPr>
        <p:spPr>
          <a:xfrm>
            <a:off x="491705" y="270507"/>
            <a:ext cx="9325155" cy="6316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190500"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File:Microsoft Office Visio (2019).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Wikimedia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Commons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[online]. Dostupné z: </a:t>
            </a:r>
            <a:r>
              <a:rPr lang="cs-CZ" sz="1300" u="sng" dirty="0">
                <a:solidFill>
                  <a:srgbClr val="000000"/>
                </a:solidFill>
                <a:effectLst/>
                <a:latin typeface="Roboto Slab" pitchFamily="2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https://commons.wikimedia.org/wiki/File:Microsoft_Office_Visio_(2019).svg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Access – Wikipedie.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https://cs.wikipedia.org/wiki/Microsoft_Access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Office Access (2019-present).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Wikimedia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Commons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https://commons.wikimedia.org/wiki/File:Microsoft_Office_Access_(2019-present).svg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Project – Wikipedie.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https://cs.wikipedia.org/wiki/Microsoft_Project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Project (2019–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Wikimedia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Commons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https://commons.wikimedia.org/wiki/File:Microsoft_Project_(2019%E2%80%93present).svg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SharePoint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https://en.wikipedia.org/wiki/SharePoint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Office SharePoint (2019–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https://en.wikipedia.org/wiki/File:Microsoft_Office_SharePoint_(2019%E2%80%93present).svg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Stream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https://en.wikipedia.org/wiki/Microsoft_Stream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Stream.svg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https://en.wikipedia.org/wiki/File:Microsoft_Stream.svg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Yammer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https://en.wikipedia.org/wiki/Yammer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Office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Yammer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(2018–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https://en.wikipedia.org/wiki/File:Microsoft_Office_Yammer_(2018%E2%80%93present).svg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Forms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3"/>
              </a:rPr>
              <a:t>https://en.wikipedia.org/wiki/Microsoft_Forms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Forms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(2019-present).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4"/>
              </a:rPr>
              <a:t>https://en.wikipedia.org/wiki/File:Microsoft_Forms_(2019-present).svg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Planner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5"/>
              </a:rPr>
              <a:t>https://en.wikipedia.org/wiki/Microsoft_Planner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Planner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(2019–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6"/>
              </a:rPr>
              <a:t>https://en.wikipedia.org/wiki/File:Microsoft_Planner_(2019%E2%80%93present).svg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34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000">
        <p14:pan dir="u"/>
      </p:transition>
    </mc:Choice>
    <mc:Fallback xmlns="">
      <p:transition spd="slow" advTm="5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7507A2A0-511B-11B8-4099-82A48888DFB8}"/>
              </a:ext>
            </a:extLst>
          </p:cNvPr>
          <p:cNvSpPr txBox="1"/>
          <p:nvPr/>
        </p:nvSpPr>
        <p:spPr>
          <a:xfrm>
            <a:off x="345056" y="580036"/>
            <a:ext cx="10955548" cy="4248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To Do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https://en.wikipedia.org/wiki/Microsoft_To_Do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To-Do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icon.svg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https://en.wikipedia.org/wiki/File:Microsoft_To-Do_icon.svg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Skype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https://en.wikipedia.org/wiki/Skype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File:Skype logo (2019–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Wikipedia.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https://en.wikipedia.org/wiki/File:Skype_logo_(2019%E2%80%93present).svg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Publisher – Wikipedie.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https://cs.wikipedia.org/wiki/Microsoft_Publisher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Office Publisher (2019-present).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Wikimedia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Commons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https://commons.wikimedia.org/wiki/File:Microsoft_Office_Publisher_(2019-present).svg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File:Microsoft 365 (2022).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Wikimedia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Commons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https://commons.wikimedia.org/wiki/File:Microsoft_365_(2022).svg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online].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https://ms-office-365.cz/co-si-predstavit-pod-pojmem-office-365-2/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Nejčastější dotazy ke službě Stream (na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SharePointu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 - Microsoft Stream | Microsoft </a:t>
            </a:r>
            <a:r>
              <a:rPr lang="cs-CZ" sz="1300" dirty="0" err="1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Learn</a:t>
            </a:r>
            <a:r>
              <a:rPr lang="cs-CZ" sz="1300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[online]. Copyright © Microsoft 2023 [cit. 17.01.2023]. Dostupné z: </a:t>
            </a:r>
            <a:r>
              <a:rPr lang="cs-CZ" sz="1300" u="none" strike="noStrike" dirty="0">
                <a:solidFill>
                  <a:srgbClr val="000000"/>
                </a:solidFill>
                <a:effectLst/>
                <a:latin typeface="Roboto Slab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https://learn.microsoft.com/cs-cz/stream/streamnew/faq</a:t>
            </a:r>
            <a:endParaRPr lang="cs-CZ" sz="1300" u="none" strike="noStrike" dirty="0">
              <a:solidFill>
                <a:srgbClr val="000000"/>
              </a:solidFill>
              <a:effectLst/>
              <a:latin typeface="Roboto Slab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400" b="0" i="1" dirty="0">
                <a:solidFill>
                  <a:srgbClr val="000000"/>
                </a:solidFill>
                <a:effectLst/>
                <a:latin typeface="Roboto Slab" pitchFamily="2" charset="0"/>
              </a:rPr>
              <a:t>Microsoft Cloud </a:t>
            </a:r>
            <a:r>
              <a:rPr lang="cs-CZ" sz="1400" b="0" i="1" dirty="0" err="1">
                <a:solidFill>
                  <a:srgbClr val="000000"/>
                </a:solidFill>
                <a:effectLst/>
                <a:latin typeface="Roboto Slab" pitchFamily="2" charset="0"/>
              </a:rPr>
              <a:t>Migration</a:t>
            </a:r>
            <a:r>
              <a:rPr lang="cs-CZ" sz="1400" b="0" i="1" dirty="0">
                <a:solidFill>
                  <a:srgbClr val="000000"/>
                </a:solidFill>
                <a:effectLst/>
                <a:latin typeface="Roboto Slab" pitchFamily="2" charset="0"/>
              </a:rPr>
              <a:t> </a:t>
            </a:r>
            <a:r>
              <a:rPr lang="cs-CZ" sz="1400" b="0" i="1" dirty="0" err="1">
                <a:solidFill>
                  <a:srgbClr val="000000"/>
                </a:solidFill>
                <a:effectLst/>
                <a:latin typeface="Roboto Slab" pitchFamily="2" charset="0"/>
              </a:rPr>
              <a:t>Consulting</a:t>
            </a:r>
            <a:r>
              <a:rPr lang="cs-CZ" sz="1400" b="0" i="1" dirty="0">
                <a:solidFill>
                  <a:srgbClr val="000000"/>
                </a:solidFill>
                <a:effectLst/>
                <a:latin typeface="Roboto Slab" pitchFamily="2" charset="0"/>
              </a:rPr>
              <a:t> </a:t>
            </a:r>
            <a:r>
              <a:rPr lang="cs-CZ" sz="1400" b="0" i="1" dirty="0" err="1">
                <a:solidFill>
                  <a:srgbClr val="000000"/>
                </a:solidFill>
                <a:effectLst/>
                <a:latin typeface="Roboto Slab" pitchFamily="2" charset="0"/>
              </a:rPr>
              <a:t>Services</a:t>
            </a:r>
            <a:r>
              <a:rPr lang="cs-CZ" sz="1400" b="0" i="1" dirty="0">
                <a:solidFill>
                  <a:srgbClr val="000000"/>
                </a:solidFill>
                <a:effectLst/>
                <a:latin typeface="Roboto Slab" pitchFamily="2" charset="0"/>
              </a:rPr>
              <a:t> | Big Green IT – Microsoft Cloud </a:t>
            </a:r>
            <a:r>
              <a:rPr lang="cs-CZ" sz="1400" b="0" i="1" dirty="0" err="1">
                <a:solidFill>
                  <a:srgbClr val="000000"/>
                </a:solidFill>
                <a:effectLst/>
                <a:latin typeface="Roboto Slab" pitchFamily="2" charset="0"/>
              </a:rPr>
              <a:t>Consulting</a:t>
            </a:r>
            <a:r>
              <a:rPr lang="cs-CZ" sz="1400" b="0" i="1" dirty="0">
                <a:solidFill>
                  <a:srgbClr val="000000"/>
                </a:solidFill>
                <a:effectLst/>
                <a:latin typeface="Roboto Slab" pitchFamily="2" charset="0"/>
              </a:rPr>
              <a:t> </a:t>
            </a:r>
            <a:r>
              <a:rPr lang="cs-CZ" sz="1400" b="0" i="1" dirty="0" err="1">
                <a:solidFill>
                  <a:srgbClr val="000000"/>
                </a:solidFill>
                <a:effectLst/>
                <a:latin typeface="Roboto Slab" pitchFamily="2" charset="0"/>
              </a:rPr>
              <a:t>Services</a:t>
            </a:r>
            <a:r>
              <a:rPr lang="cs-CZ" sz="1400" b="0" i="0" dirty="0">
                <a:solidFill>
                  <a:srgbClr val="000000"/>
                </a:solidFill>
                <a:effectLst/>
                <a:latin typeface="Roboto Slab" pitchFamily="2" charset="0"/>
              </a:rPr>
              <a:t> [online]. Copyright ©5 [cit. 18.01.2023]. Dostupné z: </a:t>
            </a:r>
            <a:r>
              <a:rPr lang="cs-CZ" sz="1400" b="0" i="0" u="none" strike="noStrike" dirty="0">
                <a:solidFill>
                  <a:srgbClr val="000000"/>
                </a:solidFill>
                <a:effectLst/>
                <a:latin typeface="Roboto Slab" pitchFamily="2" charset="0"/>
                <a:hlinkClick r:id="rId11"/>
              </a:rPr>
              <a:t>https://www.biggreenit.com/wp-content/uploads/Stop-Comparing.jpg</a:t>
            </a:r>
            <a:endParaRPr lang="cs-CZ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16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000">
        <p14:pan dir="u"/>
      </p:transition>
    </mc:Choice>
    <mc:Fallback xmlns="">
      <p:transition spd="slow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0013DEF6-E060-EAF1-2B3A-EB772BE61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070" y="538073"/>
            <a:ext cx="10428019" cy="1443120"/>
          </a:xfrm>
        </p:spPr>
        <p:txBody>
          <a:bodyPr/>
          <a:lstStyle/>
          <a:p>
            <a:pPr algn="ctr"/>
            <a:r>
              <a:rPr lang="cs-CZ" dirty="0"/>
              <a:t>Odkaz na </a:t>
            </a:r>
            <a:r>
              <a:rPr lang="cs-CZ" dirty="0" err="1"/>
              <a:t>github</a:t>
            </a:r>
            <a:r>
              <a:rPr lang="cs-CZ" dirty="0"/>
              <a:t>: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CDF9F194-7AC6-926C-6E09-D42D65879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358" y="3429000"/>
            <a:ext cx="11473283" cy="2169367"/>
          </a:xfrm>
        </p:spPr>
        <p:txBody>
          <a:bodyPr>
            <a:normAutofit/>
          </a:bodyPr>
          <a:lstStyle/>
          <a:p>
            <a:pPr algn="ctr"/>
            <a:r>
              <a:rPr lang="cs-CZ" sz="2600" dirty="0">
                <a:solidFill>
                  <a:schemeClr val="bg1"/>
                </a:solidFill>
              </a:rPr>
              <a:t>https://github.com/machacekadam/Office-365-a-jeho-mo-nosti.git</a:t>
            </a:r>
          </a:p>
        </p:txBody>
      </p:sp>
    </p:spTree>
    <p:extLst>
      <p:ext uri="{BB962C8B-B14F-4D97-AF65-F5344CB8AC3E}">
        <p14:creationId xmlns:p14="http://schemas.microsoft.com/office/powerpoint/2010/main" val="306664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15000">
        <p14:gallery dir="l"/>
      </p:transition>
    </mc:Choice>
    <mc:Fallback xmlns="">
      <p:transition spd="slow" advTm="1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E37AD9-344A-7218-DE05-2862A397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75" y="284584"/>
            <a:ext cx="4904826" cy="2701212"/>
          </a:xfrm>
        </p:spPr>
        <p:txBody>
          <a:bodyPr/>
          <a:lstStyle/>
          <a:p>
            <a:r>
              <a:rPr lang="cs-CZ" dirty="0"/>
              <a:t>Microsoft 365 vs. Office 365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84EEB2-331B-FF51-6D8E-5354CB491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275" y="3201780"/>
            <a:ext cx="8534400" cy="3615267"/>
          </a:xfrm>
        </p:spPr>
        <p:txBody>
          <a:bodyPr>
            <a:noAutofit/>
          </a:bodyPr>
          <a:lstStyle/>
          <a:p>
            <a:r>
              <a:rPr lang="cs-CZ" sz="2200" u="sng" dirty="0">
                <a:solidFill>
                  <a:schemeClr val="bg1"/>
                </a:solidFill>
              </a:rPr>
              <a:t>Office 365:</a:t>
            </a:r>
            <a:endParaRPr lang="cs-CZ" sz="2200" dirty="0">
              <a:solidFill>
                <a:schemeClr val="bg1"/>
              </a:solidFill>
            </a:endParaRPr>
          </a:p>
          <a:p>
            <a:r>
              <a:rPr lang="cs-CZ" sz="2200" dirty="0">
                <a:solidFill>
                  <a:schemeClr val="bg1"/>
                </a:solidFill>
              </a:rPr>
              <a:t>Je to cloudová sada aplikací, která obsahuje aplikace z office balíku jako je třeba Word, Excel, Powerpoint, Outlook, a další.</a:t>
            </a:r>
          </a:p>
          <a:p>
            <a:r>
              <a:rPr lang="cs-CZ" sz="2200" u="sng" dirty="0">
                <a:solidFill>
                  <a:schemeClr val="bg1"/>
                </a:solidFill>
              </a:rPr>
              <a:t>Microsoft 365:</a:t>
            </a:r>
          </a:p>
          <a:p>
            <a:r>
              <a:rPr lang="cs-CZ" sz="2200" dirty="0">
                <a:solidFill>
                  <a:schemeClr val="bg1"/>
                </a:solidFill>
              </a:rPr>
              <a:t>Je to balík služeb, který zahrnuje i Office 365. Obsahuje například i licenci na Windows 10 </a:t>
            </a:r>
            <a:r>
              <a:rPr lang="cs-CZ" sz="2200" dirty="0" err="1">
                <a:solidFill>
                  <a:schemeClr val="bg1"/>
                </a:solidFill>
              </a:rPr>
              <a:t>enterprise</a:t>
            </a:r>
            <a:r>
              <a:rPr lang="cs-CZ" sz="2200" dirty="0">
                <a:solidFill>
                  <a:schemeClr val="bg1"/>
                </a:solidFill>
              </a:rPr>
              <a:t>, zvýšené zabezpečení a další (závisí na plánu, který si vyberete).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785EEB-2BA1-A5E3-0598-2CD59580A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330" y="284584"/>
            <a:ext cx="6372952" cy="2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89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5000">
        <p14:flythrough/>
      </p:transition>
    </mc:Choice>
    <mc:Fallback xmlns="">
      <p:transition spd="slow" advTm="1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C61D13-FF54-3DAA-21AF-CCC38AD60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054" y="444723"/>
            <a:ext cx="8534400" cy="1507067"/>
          </a:xfrm>
        </p:spPr>
        <p:txBody>
          <a:bodyPr/>
          <a:lstStyle/>
          <a:p>
            <a:r>
              <a:rPr lang="cs-CZ" dirty="0"/>
              <a:t>Historie: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39E729-5A4C-23DD-9DEC-3C1B4F187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712" y="1582995"/>
            <a:ext cx="8534400" cy="4437166"/>
          </a:xfrm>
        </p:spPr>
        <p:txBody>
          <a:bodyPr>
            <a:normAutofit/>
          </a:bodyPr>
          <a:lstStyle/>
          <a:p>
            <a:r>
              <a:rPr lang="cs-CZ" sz="2200" dirty="0">
                <a:solidFill>
                  <a:schemeClr val="bg1"/>
                </a:solidFill>
              </a:rPr>
              <a:t>Microsoft 365 (tehdy ještě Office 365) vznikl v roce 2011 a pro spotřebitele byl uveden v roce 2013</a:t>
            </a:r>
          </a:p>
          <a:p>
            <a:r>
              <a:rPr lang="cs-CZ" sz="2200" dirty="0">
                <a:solidFill>
                  <a:schemeClr val="bg1"/>
                </a:solidFill>
              </a:rPr>
              <a:t>Vznikl jako reakce na tehdejší popularitu cloudových řešení. </a:t>
            </a:r>
          </a:p>
          <a:p>
            <a:r>
              <a:rPr lang="cs-CZ" sz="2200" dirty="0">
                <a:solidFill>
                  <a:schemeClr val="bg1"/>
                </a:solidFill>
              </a:rPr>
              <a:t>Cloudové řešení spočívalo v tom, že se uživatel nemusel starat o  provozování vlastních serverů, protože servery provozoval majitel (Microsoft).</a:t>
            </a:r>
          </a:p>
          <a:p>
            <a:r>
              <a:rPr lang="cs-CZ" sz="2200" dirty="0">
                <a:solidFill>
                  <a:schemeClr val="bg1"/>
                </a:solidFill>
              </a:rPr>
              <a:t>Office byl před vznikem cloudového řešení především  samostatný kancelářský software pro Windows a macOS.</a:t>
            </a:r>
          </a:p>
        </p:txBody>
      </p:sp>
    </p:spTree>
    <p:extLst>
      <p:ext uri="{BB962C8B-B14F-4D97-AF65-F5344CB8AC3E}">
        <p14:creationId xmlns:p14="http://schemas.microsoft.com/office/powerpoint/2010/main" val="306169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0000">
        <p14:flythrough/>
      </p:transition>
    </mc:Choice>
    <mc:Fallback xmlns="">
      <p:transition spd="slow" advTm="2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D56A87-8A3F-6DF2-7858-8E5CDB32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16777"/>
            <a:ext cx="8534400" cy="1507067"/>
          </a:xfrm>
        </p:spPr>
        <p:txBody>
          <a:bodyPr/>
          <a:lstStyle/>
          <a:p>
            <a:r>
              <a:rPr lang="cs-CZ" dirty="0"/>
              <a:t>Plány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DF3C93-5C51-6AC1-7D28-E4C834D85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959" y="2455606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cs-CZ" sz="2800" dirty="0">
                <a:solidFill>
                  <a:schemeClr val="bg1"/>
                </a:solidFill>
              </a:rPr>
              <a:t>Microsoft dává na výběr ze 4 hlavních plánů:</a:t>
            </a:r>
          </a:p>
          <a:p>
            <a:pPr marL="0" indent="0">
              <a:buNone/>
            </a:pPr>
            <a:endParaRPr lang="cs-CZ" sz="2800" dirty="0">
              <a:solidFill>
                <a:schemeClr val="bg1"/>
              </a:solidFill>
            </a:endParaRPr>
          </a:p>
          <a:p>
            <a:r>
              <a:rPr lang="cs-CZ" sz="2200" dirty="0">
                <a:solidFill>
                  <a:schemeClr val="bg1"/>
                </a:solidFill>
              </a:rPr>
              <a:t>1. Plán pro rodiny a jednotlivce</a:t>
            </a:r>
          </a:p>
          <a:p>
            <a:r>
              <a:rPr lang="cs-CZ" sz="2200" dirty="0">
                <a:solidFill>
                  <a:schemeClr val="bg1"/>
                </a:solidFill>
              </a:rPr>
              <a:t>2. Plán pro vzdělávání</a:t>
            </a:r>
          </a:p>
          <a:p>
            <a:r>
              <a:rPr lang="cs-CZ" sz="2200" dirty="0">
                <a:solidFill>
                  <a:schemeClr val="bg1"/>
                </a:solidFill>
              </a:rPr>
              <a:t>3. Plán pro firmy </a:t>
            </a:r>
          </a:p>
          <a:p>
            <a:r>
              <a:rPr lang="cs-CZ" sz="2200" dirty="0">
                <a:solidFill>
                  <a:schemeClr val="bg1"/>
                </a:solidFill>
              </a:rPr>
              <a:t>4. Plán pro větší podniky</a:t>
            </a:r>
          </a:p>
          <a:p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9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0000">
        <p14:flythrough/>
      </p:transition>
    </mc:Choice>
    <mc:Fallback xmlns="">
      <p:transition spd="slow" advTm="1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8048EE-D0E9-A560-3A8E-3DADD2B3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86" y="406945"/>
            <a:ext cx="8534400" cy="1507067"/>
          </a:xfrm>
        </p:spPr>
        <p:txBody>
          <a:bodyPr/>
          <a:lstStyle/>
          <a:p>
            <a:r>
              <a:rPr lang="cs-CZ" dirty="0"/>
              <a:t>1. Plán pro rodiny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FE07C3-F838-CF4B-9B04-3B99A03EF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86" y="2397433"/>
            <a:ext cx="8534400" cy="3615267"/>
          </a:xfrm>
        </p:spPr>
        <p:txBody>
          <a:bodyPr>
            <a:normAutofit/>
          </a:bodyPr>
          <a:lstStyle/>
          <a:p>
            <a:r>
              <a:rPr lang="cs-CZ" sz="2200" dirty="0">
                <a:solidFill>
                  <a:schemeClr val="bg1"/>
                </a:solidFill>
              </a:rPr>
              <a:t>Obsahuje desktopové aplikace Office jako jsou Word, Excel a Powerpoint. </a:t>
            </a:r>
          </a:p>
          <a:p>
            <a:r>
              <a:rPr lang="cs-CZ" sz="2200" dirty="0">
                <a:solidFill>
                  <a:schemeClr val="bg1"/>
                </a:solidFill>
              </a:rPr>
              <a:t>Nabízí online úložiště na </a:t>
            </a:r>
            <a:r>
              <a:rPr lang="cs-CZ" sz="2200" dirty="0" err="1">
                <a:solidFill>
                  <a:schemeClr val="bg1"/>
                </a:solidFill>
              </a:rPr>
              <a:t>onedrive</a:t>
            </a:r>
            <a:r>
              <a:rPr lang="cs-CZ" sz="2200" dirty="0">
                <a:solidFill>
                  <a:schemeClr val="bg1"/>
                </a:solidFill>
              </a:rPr>
              <a:t> (až 6 TB) a jiné cloudové funkce. </a:t>
            </a:r>
          </a:p>
          <a:p>
            <a:r>
              <a:rPr lang="cs-CZ" sz="2200" dirty="0">
                <a:solidFill>
                  <a:schemeClr val="bg1"/>
                </a:solidFill>
              </a:rPr>
              <a:t>Je také kompatibilní se zařízeními od Apple a s Androidem</a:t>
            </a:r>
          </a:p>
          <a:p>
            <a:r>
              <a:rPr lang="cs-CZ" sz="2200" dirty="0">
                <a:solidFill>
                  <a:schemeClr val="bg1"/>
                </a:solidFill>
              </a:rPr>
              <a:t>Lze použít na více zařízeních najednou</a:t>
            </a:r>
          </a:p>
          <a:p>
            <a:r>
              <a:rPr lang="cs-CZ" sz="2200" dirty="0">
                <a:solidFill>
                  <a:schemeClr val="bg1"/>
                </a:solidFill>
              </a:rPr>
              <a:t>Pokročilé zabezpečení uživatelských dat pomocí služby Windows </a:t>
            </a:r>
            <a:r>
              <a:rPr lang="cs-CZ" sz="2200" dirty="0" err="1">
                <a:solidFill>
                  <a:schemeClr val="bg1"/>
                </a:solidFill>
              </a:rPr>
              <a:t>Defender</a:t>
            </a:r>
            <a:endParaRPr lang="cs-CZ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5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5000">
        <p14:flythrough/>
      </p:transition>
    </mc:Choice>
    <mc:Fallback xmlns="">
      <p:transition spd="slow" advTm="1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C00F46-2E7E-7F3F-026D-40E696CB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cs-CZ" dirty="0"/>
              <a:t>2. Plán pro vzdělávání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35EA55-3904-B87B-A75D-DF361A2F3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80" y="1700463"/>
            <a:ext cx="8534400" cy="51575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</a:rPr>
              <a:t>  Plán pro vzdělávání se dělí na tři hlavní skupiny: </a:t>
            </a:r>
          </a:p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</a:rPr>
              <a:t>1) </a:t>
            </a:r>
            <a:r>
              <a:rPr lang="cs-CZ" u="sng" dirty="0">
                <a:solidFill>
                  <a:schemeClr val="bg1"/>
                </a:solidFill>
              </a:rPr>
              <a:t>Microsoft 365 </a:t>
            </a:r>
            <a:r>
              <a:rPr lang="cs-CZ" u="sng" dirty="0" err="1">
                <a:solidFill>
                  <a:schemeClr val="bg1"/>
                </a:solidFill>
              </a:rPr>
              <a:t>Education</a:t>
            </a:r>
            <a:r>
              <a:rPr lang="cs-CZ" u="sng" dirty="0">
                <a:solidFill>
                  <a:schemeClr val="bg1"/>
                </a:solidFill>
              </a:rPr>
              <a:t> A1 </a:t>
            </a:r>
          </a:p>
          <a:p>
            <a:r>
              <a:rPr lang="cs-CZ" dirty="0">
                <a:solidFill>
                  <a:schemeClr val="bg1"/>
                </a:solidFill>
              </a:rPr>
              <a:t>Je to jednorázové řešení pro jedno zařízení</a:t>
            </a:r>
          </a:p>
          <a:p>
            <a:r>
              <a:rPr lang="cs-CZ" dirty="0">
                <a:solidFill>
                  <a:schemeClr val="bg1"/>
                </a:solidFill>
              </a:rPr>
              <a:t>obsahuje základní funkce jako jsou Word, Excel, Powerpoint, Teams a další.</a:t>
            </a:r>
          </a:p>
          <a:p>
            <a:r>
              <a:rPr lang="cs-CZ" dirty="0">
                <a:solidFill>
                  <a:schemeClr val="bg1"/>
                </a:solidFill>
              </a:rPr>
              <a:t>Licence také nabízí cloudovou samosprávu v pomocí aplikace Microsoft </a:t>
            </a:r>
            <a:r>
              <a:rPr lang="cs-CZ" dirty="0" err="1">
                <a:solidFill>
                  <a:schemeClr val="bg1"/>
                </a:solidFill>
              </a:rPr>
              <a:t>Intune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for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Education</a:t>
            </a:r>
            <a:r>
              <a:rPr lang="cs-CZ" dirty="0">
                <a:solidFill>
                  <a:schemeClr val="bg1"/>
                </a:solidFill>
              </a:rPr>
              <a:t> (slouží k správě vašich zařízení)</a:t>
            </a:r>
          </a:p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</a:rPr>
              <a:t>2) </a:t>
            </a:r>
            <a:r>
              <a:rPr lang="cs-CZ" u="sng" dirty="0">
                <a:solidFill>
                  <a:schemeClr val="bg1"/>
                </a:solidFill>
              </a:rPr>
              <a:t>Microsoft 365 </a:t>
            </a:r>
            <a:r>
              <a:rPr lang="cs-CZ" u="sng" dirty="0" err="1">
                <a:solidFill>
                  <a:schemeClr val="bg1"/>
                </a:solidFill>
              </a:rPr>
              <a:t>Education</a:t>
            </a:r>
            <a:r>
              <a:rPr lang="cs-CZ" u="sng" dirty="0">
                <a:solidFill>
                  <a:schemeClr val="bg1"/>
                </a:solidFill>
              </a:rPr>
              <a:t> A3</a:t>
            </a:r>
          </a:p>
          <a:p>
            <a:r>
              <a:rPr lang="cs-CZ" dirty="0">
                <a:solidFill>
                  <a:schemeClr val="bg1"/>
                </a:solidFill>
              </a:rPr>
              <a:t>Obsahuje vše co plán A1</a:t>
            </a:r>
          </a:p>
          <a:p>
            <a:r>
              <a:rPr lang="cs-CZ" dirty="0">
                <a:solidFill>
                  <a:schemeClr val="bg1"/>
                </a:solidFill>
              </a:rPr>
              <a:t>Licence je registrovaná na uživatele – přístup odkudkoli</a:t>
            </a:r>
          </a:p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</a:rPr>
              <a:t>3) </a:t>
            </a:r>
            <a:r>
              <a:rPr lang="cs-CZ" u="sng" dirty="0">
                <a:solidFill>
                  <a:schemeClr val="bg1"/>
                </a:solidFill>
              </a:rPr>
              <a:t>Microsoft 365 </a:t>
            </a:r>
            <a:r>
              <a:rPr lang="cs-CZ" u="sng" dirty="0" err="1">
                <a:solidFill>
                  <a:schemeClr val="bg1"/>
                </a:solidFill>
              </a:rPr>
              <a:t>Education</a:t>
            </a:r>
            <a:r>
              <a:rPr lang="cs-CZ" u="sng" dirty="0">
                <a:solidFill>
                  <a:schemeClr val="bg1"/>
                </a:solidFill>
              </a:rPr>
              <a:t> A5</a:t>
            </a:r>
          </a:p>
          <a:p>
            <a:r>
              <a:rPr lang="cs-CZ" dirty="0">
                <a:solidFill>
                  <a:schemeClr val="bg1"/>
                </a:solidFill>
              </a:rPr>
              <a:t>Obsahuje vše  co plán A3</a:t>
            </a:r>
          </a:p>
          <a:p>
            <a:r>
              <a:rPr lang="cs-CZ" dirty="0">
                <a:solidFill>
                  <a:schemeClr val="bg1"/>
                </a:solidFill>
              </a:rPr>
              <a:t>Nabízí lepší zabezpečení pomocí služby Windows </a:t>
            </a:r>
            <a:r>
              <a:rPr lang="cs-CZ" dirty="0" err="1">
                <a:solidFill>
                  <a:schemeClr val="bg1"/>
                </a:solidFill>
              </a:rPr>
              <a:t>Defender</a:t>
            </a:r>
            <a:endParaRPr lang="cs-CZ" dirty="0">
              <a:solidFill>
                <a:schemeClr val="bg1"/>
              </a:solidFill>
            </a:endParaRPr>
          </a:p>
          <a:p>
            <a:endParaRPr lang="cs-CZ" dirty="0">
              <a:solidFill>
                <a:schemeClr val="bg1"/>
              </a:solidFill>
            </a:endParaRPr>
          </a:p>
          <a:p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63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0000">
        <p14:flythrough/>
      </p:transition>
    </mc:Choice>
    <mc:Fallback xmlns="">
      <p:transition spd="slow" advTm="2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D9C33B-93FE-99EA-660C-2DB608F0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92322"/>
            <a:ext cx="8534400" cy="1507067"/>
          </a:xfrm>
        </p:spPr>
        <p:txBody>
          <a:bodyPr/>
          <a:lstStyle/>
          <a:p>
            <a:r>
              <a:rPr lang="cs-CZ" dirty="0"/>
              <a:t>3. Plán pro menší firmy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29FAC0-0990-2017-8B9A-2481CC47E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0" y="2099389"/>
            <a:ext cx="8534400" cy="4269174"/>
          </a:xfrm>
        </p:spPr>
        <p:txBody>
          <a:bodyPr>
            <a:normAutofit lnSpcReduction="10000"/>
          </a:bodyPr>
          <a:lstStyle/>
          <a:p>
            <a:r>
              <a:rPr lang="cs-CZ" dirty="0">
                <a:solidFill>
                  <a:schemeClr val="bg1"/>
                </a:solidFill>
              </a:rPr>
              <a:t>Dělí se na 4 skupiny:</a:t>
            </a:r>
          </a:p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</a:rPr>
              <a:t>1) </a:t>
            </a:r>
            <a:r>
              <a:rPr lang="cs-CZ" u="sng" dirty="0">
                <a:solidFill>
                  <a:schemeClr val="bg1"/>
                </a:solidFill>
              </a:rPr>
              <a:t>Microsoft 365 Business Basic</a:t>
            </a:r>
          </a:p>
          <a:p>
            <a:r>
              <a:rPr lang="cs-CZ" dirty="0">
                <a:solidFill>
                  <a:schemeClr val="bg1"/>
                </a:solidFill>
              </a:rPr>
              <a:t>chat, volání až s 300 účastníky</a:t>
            </a:r>
          </a:p>
          <a:p>
            <a:r>
              <a:rPr lang="cs-CZ" dirty="0">
                <a:solidFill>
                  <a:schemeClr val="bg1"/>
                </a:solidFill>
              </a:rPr>
              <a:t>pouze webové a mobilní verze Office</a:t>
            </a:r>
          </a:p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</a:rPr>
              <a:t>2) </a:t>
            </a:r>
            <a:r>
              <a:rPr lang="cs-CZ" u="sng" dirty="0">
                <a:solidFill>
                  <a:schemeClr val="bg1"/>
                </a:solidFill>
              </a:rPr>
              <a:t>Microsoft 365 Business Standard</a:t>
            </a:r>
          </a:p>
          <a:p>
            <a:r>
              <a:rPr lang="cs-CZ" dirty="0">
                <a:solidFill>
                  <a:schemeClr val="bg1"/>
                </a:solidFill>
              </a:rPr>
              <a:t>desktopové verze Office s prémiovými funkcemi</a:t>
            </a:r>
          </a:p>
          <a:p>
            <a:r>
              <a:rPr lang="cs-CZ" dirty="0">
                <a:solidFill>
                  <a:schemeClr val="bg1"/>
                </a:solidFill>
              </a:rPr>
              <a:t>snadné hostování webinářů</a:t>
            </a:r>
          </a:p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</a:rPr>
              <a:t>3) </a:t>
            </a:r>
            <a:r>
              <a:rPr lang="cs-CZ" u="sng" dirty="0">
                <a:solidFill>
                  <a:schemeClr val="bg1"/>
                </a:solidFill>
              </a:rPr>
              <a:t>Microsoft 365 Business Premium </a:t>
            </a:r>
          </a:p>
          <a:p>
            <a:r>
              <a:rPr lang="cs-CZ" dirty="0">
                <a:solidFill>
                  <a:schemeClr val="bg1"/>
                </a:solidFill>
              </a:rPr>
              <a:t>pokročilé zabezpečení</a:t>
            </a:r>
          </a:p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</a:rPr>
              <a:t>4) </a:t>
            </a:r>
            <a:r>
              <a:rPr lang="cs-CZ" u="sng" dirty="0">
                <a:solidFill>
                  <a:schemeClr val="bg1"/>
                </a:solidFill>
              </a:rPr>
              <a:t>Microsoft 365 </a:t>
            </a:r>
            <a:r>
              <a:rPr lang="cs-CZ" u="sng" dirty="0" err="1">
                <a:solidFill>
                  <a:schemeClr val="bg1"/>
                </a:solidFill>
              </a:rPr>
              <a:t>Apps</a:t>
            </a:r>
            <a:r>
              <a:rPr lang="cs-CZ" u="sng" dirty="0">
                <a:solidFill>
                  <a:schemeClr val="bg1"/>
                </a:solidFill>
              </a:rPr>
              <a:t> </a:t>
            </a:r>
            <a:r>
              <a:rPr lang="cs-CZ" u="sng" dirty="0" err="1">
                <a:solidFill>
                  <a:schemeClr val="bg1"/>
                </a:solidFill>
              </a:rPr>
              <a:t>for</a:t>
            </a:r>
            <a:r>
              <a:rPr lang="cs-CZ" u="sng" dirty="0">
                <a:solidFill>
                  <a:schemeClr val="bg1"/>
                </a:solidFill>
              </a:rPr>
              <a:t> Business</a:t>
            </a:r>
          </a:p>
        </p:txBody>
      </p:sp>
    </p:spTree>
    <p:extLst>
      <p:ext uri="{BB962C8B-B14F-4D97-AF65-F5344CB8AC3E}">
        <p14:creationId xmlns:p14="http://schemas.microsoft.com/office/powerpoint/2010/main" val="405539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5000">
        <p14:flythrough/>
      </p:transition>
    </mc:Choice>
    <mc:Fallback xmlns="">
      <p:transition spd="slow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8E2AE4-4B4A-B43B-8E73-9CBD87D3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3242"/>
            <a:ext cx="8534400" cy="1507067"/>
          </a:xfrm>
        </p:spPr>
        <p:txBody>
          <a:bodyPr/>
          <a:lstStyle/>
          <a:p>
            <a:r>
              <a:rPr lang="cs-CZ" dirty="0"/>
              <a:t>4. Plán pro větší podniky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DAD4166-BF3C-166D-85B2-6B9CB6E81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54244"/>
            <a:ext cx="8534400" cy="4207761"/>
          </a:xfrm>
        </p:spPr>
        <p:txBody>
          <a:bodyPr>
            <a:no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Slouží k propojení všech zaměstnanců v podniku</a:t>
            </a:r>
          </a:p>
          <a:p>
            <a:r>
              <a:rPr lang="cs-CZ" dirty="0">
                <a:solidFill>
                  <a:schemeClr val="bg1"/>
                </a:solidFill>
              </a:rPr>
              <a:t>Microsoft 365 E3</a:t>
            </a:r>
          </a:p>
          <a:p>
            <a:r>
              <a:rPr lang="cs-CZ" dirty="0">
                <a:solidFill>
                  <a:schemeClr val="bg1"/>
                </a:solidFill>
              </a:rPr>
              <a:t>Microsoft 365 E5</a:t>
            </a:r>
          </a:p>
          <a:p>
            <a:r>
              <a:rPr lang="cs-CZ" dirty="0">
                <a:solidFill>
                  <a:schemeClr val="bg1"/>
                </a:solidFill>
              </a:rPr>
              <a:t>Microsoft 365 F3</a:t>
            </a:r>
          </a:p>
          <a:p>
            <a:r>
              <a:rPr lang="cs-CZ" dirty="0">
                <a:solidFill>
                  <a:schemeClr val="bg1"/>
                </a:solidFill>
              </a:rPr>
              <a:t>Office 365 E1</a:t>
            </a:r>
          </a:p>
          <a:p>
            <a:r>
              <a:rPr lang="cs-CZ" dirty="0">
                <a:solidFill>
                  <a:schemeClr val="bg1"/>
                </a:solidFill>
              </a:rPr>
              <a:t>Office 365 E3</a:t>
            </a:r>
          </a:p>
          <a:p>
            <a:r>
              <a:rPr lang="cs-CZ" dirty="0">
                <a:solidFill>
                  <a:schemeClr val="bg1"/>
                </a:solidFill>
              </a:rPr>
              <a:t>Office 365 E5</a:t>
            </a:r>
          </a:p>
          <a:p>
            <a:r>
              <a:rPr lang="cs-CZ" dirty="0">
                <a:solidFill>
                  <a:schemeClr val="bg1"/>
                </a:solidFill>
              </a:rPr>
              <a:t>Microsoft 365 </a:t>
            </a:r>
            <a:r>
              <a:rPr lang="cs-CZ" dirty="0" err="1">
                <a:solidFill>
                  <a:schemeClr val="bg1"/>
                </a:solidFill>
              </a:rPr>
              <a:t>Apps</a:t>
            </a:r>
            <a:endParaRPr lang="cs-CZ" dirty="0">
              <a:solidFill>
                <a:schemeClr val="bg1"/>
              </a:solidFill>
            </a:endParaRPr>
          </a:p>
          <a:p>
            <a:endParaRPr lang="cs-CZ" dirty="0">
              <a:solidFill>
                <a:schemeClr val="bg1"/>
              </a:solidFill>
            </a:endParaRPr>
          </a:p>
          <a:p>
            <a:r>
              <a:rPr lang="cs-CZ" dirty="0">
                <a:solidFill>
                  <a:schemeClr val="bg1"/>
                </a:solidFill>
              </a:rPr>
              <a:t>Rozdíl mezi Office plány a Microsoft plány je, že Office plány </a:t>
            </a:r>
            <a:br>
              <a:rPr lang="cs-CZ" dirty="0">
                <a:solidFill>
                  <a:schemeClr val="bg1"/>
                </a:solidFill>
              </a:rPr>
            </a:br>
            <a:r>
              <a:rPr lang="cs-CZ" dirty="0">
                <a:solidFill>
                  <a:schemeClr val="bg1"/>
                </a:solidFill>
              </a:rPr>
              <a:t>neposkytují desktopové aplikace (pouze Office pro web)</a:t>
            </a:r>
          </a:p>
        </p:txBody>
      </p:sp>
    </p:spTree>
    <p:extLst>
      <p:ext uri="{BB962C8B-B14F-4D97-AF65-F5344CB8AC3E}">
        <p14:creationId xmlns:p14="http://schemas.microsoft.com/office/powerpoint/2010/main" val="147713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5000">
        <p14:flythrough/>
      </p:transition>
    </mc:Choice>
    <mc:Fallback xmlns="">
      <p:transition spd="slow" advTm="15000">
        <p:fade/>
      </p:transition>
    </mc:Fallback>
  </mc:AlternateContent>
</p:sld>
</file>

<file path=ppt/theme/theme1.xml><?xml version="1.0" encoding="utf-8"?>
<a:theme xmlns:a="http://schemas.openxmlformats.org/drawingml/2006/main" name="Řez">
  <a:themeElements>
    <a:clrScheme name="Řez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Řez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Řez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1785</TotalTime>
  <Words>2507</Words>
  <Application>Microsoft Office PowerPoint</Application>
  <PresentationFormat>Širokoúhlá obrazovka</PresentationFormat>
  <Paragraphs>167</Paragraphs>
  <Slides>22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22</vt:i4>
      </vt:variant>
    </vt:vector>
  </HeadingPairs>
  <TitlesOfParts>
    <vt:vector size="27" baseType="lpstr">
      <vt:lpstr>Calibri</vt:lpstr>
      <vt:lpstr>Century Gothic</vt:lpstr>
      <vt:lpstr>Roboto Slab</vt:lpstr>
      <vt:lpstr>Wingdings 3</vt:lpstr>
      <vt:lpstr>Řez</vt:lpstr>
      <vt:lpstr>Microsoft 365 a jeho možnosti</vt:lpstr>
      <vt:lpstr>Co to je ?</vt:lpstr>
      <vt:lpstr>Microsoft 365 vs. Office 365</vt:lpstr>
      <vt:lpstr>Historie:</vt:lpstr>
      <vt:lpstr>Plány</vt:lpstr>
      <vt:lpstr>1. Plán pro rodiny</vt:lpstr>
      <vt:lpstr>2. Plán pro vzdělávání</vt:lpstr>
      <vt:lpstr>3. Plán pro menší firmy</vt:lpstr>
      <vt:lpstr>4. Plán pro větší podniky</vt:lpstr>
      <vt:lpstr>aplikace Microsoft 365</vt:lpstr>
      <vt:lpstr>aplikace microsoft 365</vt:lpstr>
      <vt:lpstr>aplikace Microsoft 365</vt:lpstr>
      <vt:lpstr>Aplikace microsoft 365</vt:lpstr>
      <vt:lpstr>aplikace microsoft 365</vt:lpstr>
      <vt:lpstr>aplikace Microsoft 365</vt:lpstr>
      <vt:lpstr>aplikace microsoft 365</vt:lpstr>
      <vt:lpstr>aplikace microsoft 365</vt:lpstr>
      <vt:lpstr>Použitá literatura:</vt:lpstr>
      <vt:lpstr>Prezentace aplikace PowerPoint</vt:lpstr>
      <vt:lpstr>Prezentace aplikace PowerPoint</vt:lpstr>
      <vt:lpstr>Prezentace aplikace PowerPoint</vt:lpstr>
      <vt:lpstr>Odkaz na github: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365 a jeho využití</dc:title>
  <dc:creator>Macháček Adam</dc:creator>
  <cp:lastModifiedBy>Macháček Adam</cp:lastModifiedBy>
  <cp:revision>50</cp:revision>
  <dcterms:created xsi:type="dcterms:W3CDTF">2022-12-27T15:35:27Z</dcterms:created>
  <dcterms:modified xsi:type="dcterms:W3CDTF">2023-01-19T16:48:29Z</dcterms:modified>
</cp:coreProperties>
</file>