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cs-cz/microsoft-365/compare-microsoft-365-enterprise-plans" TargetMode="External"/><Relationship Id="rId3" Type="http://schemas.openxmlformats.org/officeDocument/2006/relationships/hyperlink" Target="https://blog.knowbe4.com/microsoft-365-vs.-office-365-whats-the-difference" TargetMode="External"/><Relationship Id="rId7" Type="http://schemas.openxmlformats.org/officeDocument/2006/relationships/hyperlink" Target="https://www.microsoft.com/cs-cz/microsoft-365/business" TargetMode="External"/><Relationship Id="rId12" Type="http://schemas.openxmlformats.org/officeDocument/2006/relationships/hyperlink" Target="https://commons.wikimedia.org/wiki/File:Microsoft_Office_Word_(2019%E2%80%93present).svg" TargetMode="External"/><Relationship Id="rId2" Type="http://schemas.openxmlformats.org/officeDocument/2006/relationships/hyperlink" Target="https://cs.wikipedia.org/wiki/Microsoft_3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cs-cz/education/products/microsoft-365" TargetMode="External"/><Relationship Id="rId11" Type="http://schemas.openxmlformats.org/officeDocument/2006/relationships/hyperlink" Target="https://cs.wikipedia.org/wiki/Microsoft_Excel" TargetMode="External"/><Relationship Id="rId5" Type="http://schemas.openxmlformats.org/officeDocument/2006/relationships/hyperlink" Target="https://www.microsoft.com/cs-cz/microsoft-365/buy/compare-all-microsoft-365-products?tab=1" TargetMode="External"/><Relationship Id="rId10" Type="http://schemas.openxmlformats.org/officeDocument/2006/relationships/hyperlink" Target="https://cs.wikipedia.org/wiki/Microsoft_Word" TargetMode="External"/><Relationship Id="rId4" Type="http://schemas.openxmlformats.org/officeDocument/2006/relationships/hyperlink" Target="https://www.microsoft.com/cs-cz/microsoft-365?legRedir=default&amp;CorrelationId=afac4848-f7b5-49d8-b04e-891f6b109559" TargetMode="External"/><Relationship Id="rId9" Type="http://schemas.openxmlformats.org/officeDocument/2006/relationships/hyperlink" Target="https://en.wikipedia.org/wiki/Microsoft_365#Educatio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Microsoft_Office_OneDrive_(2019%E2%80%93present).svg" TargetMode="External"/><Relationship Id="rId13" Type="http://schemas.openxmlformats.org/officeDocument/2006/relationships/hyperlink" Target="https://en.wikipedia.org/wiki/Microsoft_Sway" TargetMode="External"/><Relationship Id="rId3" Type="http://schemas.openxmlformats.org/officeDocument/2006/relationships/hyperlink" Target="https://cs.wikipedia.org/wiki/Microsoft_PowerPoint" TargetMode="External"/><Relationship Id="rId7" Type="http://schemas.openxmlformats.org/officeDocument/2006/relationships/hyperlink" Target="https://commons.wikimedia.org/wiki/File:Microsoft_Office_Outlook_(2018%E2%80%93present).svg" TargetMode="External"/><Relationship Id="rId12" Type="http://schemas.openxmlformats.org/officeDocument/2006/relationships/hyperlink" Target="https://commons.wikimedia.org/wiki/File:Microsoft_Office_OneNote_(2019%E2%80%93present).svg" TargetMode="External"/><Relationship Id="rId2" Type="http://schemas.openxmlformats.org/officeDocument/2006/relationships/hyperlink" Target="https://commons.wikimedia.org/wiki/File:Microsoft_Office_Excel_(2019%E2%80%93present)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Microsoft_Office_PowerPoint_(2019%E2%80%93present).svg" TargetMode="External"/><Relationship Id="rId11" Type="http://schemas.openxmlformats.org/officeDocument/2006/relationships/hyperlink" Target="https://cs.wikipedia.org/wiki/Microsoft_OneNote" TargetMode="External"/><Relationship Id="rId5" Type="http://schemas.openxmlformats.org/officeDocument/2006/relationships/hyperlink" Target="https://cs.wikipedia.org/wiki/OneDrive" TargetMode="External"/><Relationship Id="rId15" Type="http://schemas.openxmlformats.org/officeDocument/2006/relationships/hyperlink" Target="https://cs.wikipedia.org/wiki/Microsoft_Visio" TargetMode="External"/><Relationship Id="rId10" Type="http://schemas.openxmlformats.org/officeDocument/2006/relationships/hyperlink" Target="https://commons.wikimedia.org/wiki/File:Microsoft_Office_Teams_(2018%E2%80%93present).svg" TargetMode="External"/><Relationship Id="rId4" Type="http://schemas.openxmlformats.org/officeDocument/2006/relationships/hyperlink" Target="https://cs.wikipedia.org/wiki/Microsoft_Outlook" TargetMode="External"/><Relationship Id="rId9" Type="http://schemas.openxmlformats.org/officeDocument/2006/relationships/hyperlink" Target="https://cs.wikipedia.org/wiki/Microsoft_Teams" TargetMode="External"/><Relationship Id="rId14" Type="http://schemas.openxmlformats.org/officeDocument/2006/relationships/hyperlink" Target="https://commons.wikimedia.org/wiki/File:Microsoft_Office_Sway_%282019%E2%80%93present%29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Microsoft_Office_SharePoint_(2019%E2%80%93present).svg" TargetMode="External"/><Relationship Id="rId13" Type="http://schemas.openxmlformats.org/officeDocument/2006/relationships/hyperlink" Target="https://en.wikipedia.org/wiki/Microsoft_Forms" TargetMode="External"/><Relationship Id="rId3" Type="http://schemas.openxmlformats.org/officeDocument/2006/relationships/hyperlink" Target="https://cs.wikipedia.org/wiki/Microsoft_Access" TargetMode="External"/><Relationship Id="rId7" Type="http://schemas.openxmlformats.org/officeDocument/2006/relationships/hyperlink" Target="https://en.wikipedia.org/wiki/SharePoint" TargetMode="External"/><Relationship Id="rId12" Type="http://schemas.openxmlformats.org/officeDocument/2006/relationships/hyperlink" Target="https://en.wikipedia.org/wiki/File:Microsoft_Office_Yammer_(2018%E2%80%93present).svg" TargetMode="External"/><Relationship Id="rId2" Type="http://schemas.openxmlformats.org/officeDocument/2006/relationships/hyperlink" Target="https://commons.wikimedia.org/wiki/File:Microsoft_Office_Visio_(2019).svg" TargetMode="External"/><Relationship Id="rId16" Type="http://schemas.openxmlformats.org/officeDocument/2006/relationships/hyperlink" Target="https://en.wikipedia.org/wiki/File:Microsoft_Planner_(2019%E2%80%93present)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Microsoft_Project_(2019%E2%80%93present).svg" TargetMode="External"/><Relationship Id="rId11" Type="http://schemas.openxmlformats.org/officeDocument/2006/relationships/hyperlink" Target="https://en.wikipedia.org/wiki/Yammer" TargetMode="External"/><Relationship Id="rId5" Type="http://schemas.openxmlformats.org/officeDocument/2006/relationships/hyperlink" Target="https://cs.wikipedia.org/wiki/Microsoft_Project" TargetMode="External"/><Relationship Id="rId15" Type="http://schemas.openxmlformats.org/officeDocument/2006/relationships/hyperlink" Target="https://en.wikipedia.org/wiki/Microsoft_Planner" TargetMode="External"/><Relationship Id="rId10" Type="http://schemas.openxmlformats.org/officeDocument/2006/relationships/hyperlink" Target="https://en.wikipedia.org/wiki/File:Microsoft_Stream.svg" TargetMode="External"/><Relationship Id="rId4" Type="http://schemas.openxmlformats.org/officeDocument/2006/relationships/hyperlink" Target="https://commons.wikimedia.org/wiki/File:Microsoft_Office_Access_(2019-present).svg" TargetMode="External"/><Relationship Id="rId9" Type="http://schemas.openxmlformats.org/officeDocument/2006/relationships/hyperlink" Target="https://en.wikipedia.org/wiki/Microsoft_Stream" TargetMode="External"/><Relationship Id="rId14" Type="http://schemas.openxmlformats.org/officeDocument/2006/relationships/hyperlink" Target="https://en.wikipedia.org/wiki/File:Microsoft_Forms_(2019-present)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Microsoft_365_(2022).svg" TargetMode="External"/><Relationship Id="rId3" Type="http://schemas.openxmlformats.org/officeDocument/2006/relationships/hyperlink" Target="https://en.wikipedia.org/wiki/File:Microsoft_To-Do_icon.svg" TargetMode="External"/><Relationship Id="rId7" Type="http://schemas.openxmlformats.org/officeDocument/2006/relationships/hyperlink" Target="https://commons.wikimedia.org/wiki/File:Microsoft_Office_Publisher_(2019-present).svg" TargetMode="External"/><Relationship Id="rId2" Type="http://schemas.openxmlformats.org/officeDocument/2006/relationships/hyperlink" Target="https://en.wikipedia.org/wiki/Microsoft_To_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s.wikipedia.org/wiki/Microsoft_Publisher" TargetMode="External"/><Relationship Id="rId11" Type="http://schemas.openxmlformats.org/officeDocument/2006/relationships/hyperlink" Target="https://www.biggreenit.com/wp-content/uploads/Stop-Comparing.jpg" TargetMode="External"/><Relationship Id="rId5" Type="http://schemas.openxmlformats.org/officeDocument/2006/relationships/hyperlink" Target="https://en.wikipedia.org/wiki/File:Skype_logo_(2019%E2%80%93present).svg" TargetMode="External"/><Relationship Id="rId10" Type="http://schemas.openxmlformats.org/officeDocument/2006/relationships/hyperlink" Target="https://learn.microsoft.com/cs-cz/stream/streamnew/faq" TargetMode="External"/><Relationship Id="rId4" Type="http://schemas.openxmlformats.org/officeDocument/2006/relationships/hyperlink" Target="https://en.wikipedia.org/wiki/Skype" TargetMode="External"/><Relationship Id="rId9" Type="http://schemas.openxmlformats.org/officeDocument/2006/relationships/hyperlink" Target="https://ms-office-365.cz/co-si-predstavit-pod-pojmem-office-365-2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A96DF-FE29-8526-C663-C7FC4D3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3" y="531153"/>
            <a:ext cx="8534400" cy="1507067"/>
          </a:xfrm>
        </p:spPr>
        <p:txBody>
          <a:bodyPr/>
          <a:lstStyle/>
          <a:p>
            <a:r>
              <a:rPr lang="cs-CZ" dirty="0"/>
              <a:t>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773314-AE5F-0538-BBA9-CD806CB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33" y="1847462"/>
            <a:ext cx="8534400" cy="4110482"/>
          </a:xfrm>
        </p:spPr>
        <p:txBody>
          <a:bodyPr>
            <a:normAutofit fontScale="92500"/>
          </a:bodyPr>
          <a:lstStyle/>
          <a:p>
            <a:r>
              <a:rPr lang="cs-CZ" sz="2400" u="sng" dirty="0">
                <a:solidFill>
                  <a:schemeClr val="bg1"/>
                </a:solidFill>
              </a:rPr>
              <a:t>Mezi hlavní aplikace Microsoft 365 patří:</a:t>
            </a:r>
          </a:p>
          <a:p>
            <a:endParaRPr lang="cs-CZ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Word</a:t>
            </a:r>
            <a:endParaRPr lang="cs-CZ" sz="3000" b="1" u="sng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textový procesor - vznikl v roce 1983 – první textový procesor schopný zobrazit kurzívu a tučné písmo.</a:t>
            </a:r>
          </a:p>
          <a:p>
            <a:pPr marL="0" indent="0">
              <a:buNone/>
            </a:pPr>
            <a:r>
              <a:rPr lang="cs-CZ" sz="2400" b="1" u="sng" dirty="0">
                <a:solidFill>
                  <a:schemeClr val="bg1"/>
                </a:solidFill>
              </a:rPr>
              <a:t>Excel</a:t>
            </a:r>
            <a:endParaRPr lang="cs-CZ" sz="2400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tabulkový procesor – vznikl v roce 1985, první program, jehož GUI  využívalo rozbalovací menu ovládaných klikáním myší – pohodlnější práce než v jiných programech</a:t>
            </a:r>
          </a:p>
        </p:txBody>
      </p:sp>
      <p:pic>
        <p:nvPicPr>
          <p:cNvPr id="1026" name="Picture 2" descr="Microsoft Word – Wikipedie">
            <a:extLst>
              <a:ext uri="{FF2B5EF4-FFF2-40B4-BE49-F238E27FC236}">
                <a16:creationId xmlns:a16="http://schemas.microsoft.com/office/drawing/2014/main" id="{93BBDCAD-5B14-E116-12EA-134DEB5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29" y="1507334"/>
            <a:ext cx="2307014" cy="2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xcel – Wikipedie">
            <a:extLst>
              <a:ext uri="{FF2B5EF4-FFF2-40B4-BE49-F238E27FC236}">
                <a16:creationId xmlns:a16="http://schemas.microsoft.com/office/drawing/2014/main" id="{6EF427ED-C6CA-652F-7D74-A5EA17DB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33" y="3993063"/>
            <a:ext cx="2208310" cy="20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E170-4658-E929-6450-1227DFEE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F218C6-6594-9C0B-89C6-374EA7FB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0728"/>
            <a:ext cx="8534400" cy="446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PowerPoint</a:t>
            </a:r>
          </a:p>
          <a:p>
            <a:r>
              <a:rPr lang="cs-CZ" sz="2200" dirty="0">
                <a:solidFill>
                  <a:schemeClr val="bg1"/>
                </a:solidFill>
              </a:rPr>
              <a:t>program pro vytváření prezentací, </a:t>
            </a:r>
            <a:br>
              <a:rPr lang="cs-CZ" sz="2200" dirty="0">
                <a:solidFill>
                  <a:schemeClr val="bg1"/>
                </a:solidFill>
              </a:rPr>
            </a:br>
            <a:r>
              <a:rPr lang="cs-CZ" sz="2200" dirty="0">
                <a:solidFill>
                  <a:schemeClr val="bg1"/>
                </a:solidFill>
              </a:rPr>
              <a:t>využívá se pro ukázku různých produktů, služeb, …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Outlook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</a:p>
          <a:p>
            <a:r>
              <a:rPr lang="cs-CZ" sz="2200" dirty="0">
                <a:solidFill>
                  <a:schemeClr val="bg1"/>
                </a:solidFill>
              </a:rPr>
              <a:t>e-mailový klient, software pro správu soukromých nebo firemních mailů. Vznikl jako náhrada služby Hotmail.com</a:t>
            </a:r>
          </a:p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Onedrive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cloudové úložiště, volné </a:t>
            </a:r>
            <a:r>
              <a:rPr lang="cs-CZ" sz="2200" dirty="0" err="1">
                <a:solidFill>
                  <a:schemeClr val="bg1"/>
                </a:solidFill>
              </a:rPr>
              <a:t>úložistě</a:t>
            </a:r>
            <a:r>
              <a:rPr lang="cs-CZ" sz="2200" dirty="0">
                <a:solidFill>
                  <a:schemeClr val="bg1"/>
                </a:solidFill>
              </a:rPr>
              <a:t> pro nového uživatele zdarma 15 GB</a:t>
            </a:r>
          </a:p>
          <a:p>
            <a:endParaRPr lang="cs-CZ" sz="2200" dirty="0">
              <a:solidFill>
                <a:schemeClr val="bg1"/>
              </a:solidFill>
            </a:endParaRPr>
          </a:p>
        </p:txBody>
      </p:sp>
      <p:pic>
        <p:nvPicPr>
          <p:cNvPr id="4" name="Picture 6" descr="Microsoft PowerPoint – Wikipedie">
            <a:extLst>
              <a:ext uri="{FF2B5EF4-FFF2-40B4-BE49-F238E27FC236}">
                <a16:creationId xmlns:a16="http://schemas.microsoft.com/office/drawing/2014/main" id="{B7AA49AD-3A79-540C-EC0A-27EE6A44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392412"/>
            <a:ext cx="2251366" cy="20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icrosoft Outlook – Wikipedie">
            <a:extLst>
              <a:ext uri="{FF2B5EF4-FFF2-40B4-BE49-F238E27FC236}">
                <a16:creationId xmlns:a16="http://schemas.microsoft.com/office/drawing/2014/main" id="{A7E6729C-195E-6CBF-709F-3683EAC4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2598219"/>
            <a:ext cx="2251366" cy="20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OneDrive – Wikipedia">
            <a:extLst>
              <a:ext uri="{FF2B5EF4-FFF2-40B4-BE49-F238E27FC236}">
                <a16:creationId xmlns:a16="http://schemas.microsoft.com/office/drawing/2014/main" id="{41F24295-5D18-77DB-A6BB-DEF56ECC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4988130"/>
            <a:ext cx="2251366" cy="14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1099E-1892-1C3F-BFF9-5C26822A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53577-6502-B001-947B-37FC6EE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180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Teams </a:t>
            </a:r>
          </a:p>
          <a:p>
            <a:r>
              <a:rPr lang="cs-CZ" sz="2200" dirty="0">
                <a:solidFill>
                  <a:schemeClr val="bg1"/>
                </a:solidFill>
              </a:rPr>
              <a:t>komunikační platforma, která nabízí chat a videokonference v pracovním prostoru, ukládání souborů,...</a:t>
            </a:r>
          </a:p>
          <a:p>
            <a:r>
              <a:rPr lang="cs-CZ" sz="2200" dirty="0">
                <a:solidFill>
                  <a:schemeClr val="bg1"/>
                </a:solidFill>
              </a:rPr>
              <a:t>nahradil také jiné  komunikační platformy, které poskytují chat a videokonference jako jsou Skype </a:t>
            </a:r>
            <a:r>
              <a:rPr lang="cs-CZ" sz="2200" dirty="0" err="1">
                <a:solidFill>
                  <a:schemeClr val="bg1"/>
                </a:solidFill>
              </a:rPr>
              <a:t>for</a:t>
            </a:r>
            <a:r>
              <a:rPr lang="cs-CZ" sz="2200" dirty="0">
                <a:solidFill>
                  <a:schemeClr val="bg1"/>
                </a:solidFill>
              </a:rPr>
              <a:t> Business a Microsoft </a:t>
            </a:r>
            <a:r>
              <a:rPr lang="cs-CZ" sz="2200" dirty="0" err="1">
                <a:solidFill>
                  <a:schemeClr val="bg1"/>
                </a:solidFill>
              </a:rPr>
              <a:t>Classroom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cs-CZ" sz="3000" b="1" u="sng" dirty="0" err="1">
                <a:solidFill>
                  <a:schemeClr val="bg1"/>
                </a:solidFill>
              </a:rPr>
              <a:t>Onenote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</a:p>
          <a:p>
            <a:r>
              <a:rPr lang="cs-CZ" sz="2200" dirty="0">
                <a:solidFill>
                  <a:schemeClr val="bg1"/>
                </a:solidFill>
              </a:rPr>
              <a:t>program pro vytváření textových, ale i zvukových a grafických poznámek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C5A8C62F-7541-6A0B-0466-89BECEDE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87" y="1586122"/>
            <a:ext cx="2369207" cy="22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CD74F0B6-38B0-1C6C-9DA2-0C654849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87" y="4170196"/>
            <a:ext cx="2369207" cy="22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F49E1-89E0-E19F-3018-EE843366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0424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473BAA-3329-D04E-59B8-35EB5B95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5161"/>
            <a:ext cx="8534400" cy="4184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Sway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je to aplikace určená k vytváření a sdílení interaktivních sestav osobních příběhů, prezentací a mnoho dalšího.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Visio</a:t>
            </a:r>
            <a:r>
              <a:rPr lang="cs-CZ" sz="2400" dirty="0">
                <a:solidFill>
                  <a:schemeClr val="bg1"/>
                </a:solidFill>
              </a:rPr>
              <a:t> </a:t>
            </a:r>
          </a:p>
          <a:p>
            <a:r>
              <a:rPr lang="cs-CZ" sz="2400" dirty="0">
                <a:solidFill>
                  <a:schemeClr val="bg1"/>
                </a:solidFill>
              </a:rPr>
              <a:t>program pro vytváření vektorové grafiky</a:t>
            </a:r>
          </a:p>
          <a:p>
            <a:r>
              <a:rPr lang="cs-CZ" sz="2400" dirty="0">
                <a:solidFill>
                  <a:schemeClr val="bg1"/>
                </a:solidFill>
              </a:rPr>
              <a:t>používá se k vytváření různých diagramů – např: vývojové diagramy, síťové diagramy, organizační diagramy, půdorysy, myšlenkové mapy, atd.</a:t>
            </a:r>
          </a:p>
          <a:p>
            <a:pPr marL="0" indent="0">
              <a:buNone/>
            </a:pPr>
            <a:endParaRPr lang="cs-CZ" sz="22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919390-4ABC-FB4D-F602-B62A35DF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20" y="1250077"/>
            <a:ext cx="2492494" cy="21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">
            <a:extLst>
              <a:ext uri="{FF2B5EF4-FFF2-40B4-BE49-F238E27FC236}">
                <a16:creationId xmlns:a16="http://schemas.microsoft.com/office/drawing/2014/main" id="{F321F275-B15C-F1EA-85BB-4975F537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20" y="3815599"/>
            <a:ext cx="2496579" cy="2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F26DD-60D9-FD58-ABEB-E4351334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64765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1C4302-492E-C12A-1100-541D269E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796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Acces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systém pro správu databází, slouží k vytváření podnikových aplikací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Project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to software pro řízení projektů – slouží k sledování pokroku, správě rozpočtu, analýze pracovního vytížení, přiřazování zdrojů k úkolům, pomáhá při vytváření projektového plánu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6BCFEA-F2A5-F355-B280-5AE79D2C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63" y="1361994"/>
            <a:ext cx="2354466" cy="22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8DA3AAE-177B-F473-F89D-D67CE699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63" y="4133985"/>
            <a:ext cx="2356048" cy="20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F7B9A-D431-B529-4377-4863BA33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769"/>
            <a:ext cx="8534400" cy="1507067"/>
          </a:xfrm>
        </p:spPr>
        <p:txBody>
          <a:bodyPr/>
          <a:lstStyle/>
          <a:p>
            <a:r>
              <a:rPr lang="cs-CZ" dirty="0"/>
              <a:t>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D52082-AD48-2AB4-D66F-53895317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5392"/>
            <a:ext cx="8534400" cy="468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Sharepoint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platforma pro spolupráci - systém pro správu a ukládání dokumentů</a:t>
            </a:r>
          </a:p>
          <a:p>
            <a:pPr marL="0" indent="0">
              <a:buNone/>
            </a:pPr>
            <a:r>
              <a:rPr lang="cs-CZ" sz="3000" b="1" u="sng" dirty="0">
                <a:solidFill>
                  <a:schemeClr val="bg1"/>
                </a:solidFill>
              </a:rPr>
              <a:t>Stream</a:t>
            </a:r>
          </a:p>
          <a:p>
            <a:r>
              <a:rPr lang="cs-CZ" sz="2200" dirty="0">
                <a:solidFill>
                  <a:schemeClr val="bg1"/>
                </a:solidFill>
              </a:rPr>
              <a:t>služba pro sdílení videa, nahradil Office 365 video</a:t>
            </a:r>
          </a:p>
          <a:p>
            <a:pPr marL="0" indent="0">
              <a:buNone/>
            </a:pPr>
            <a:r>
              <a:rPr lang="cs-CZ" sz="3000" b="1" u="sng" dirty="0" err="1">
                <a:solidFill>
                  <a:schemeClr val="bg1"/>
                </a:solidFill>
              </a:rPr>
              <a:t>Yammer</a:t>
            </a:r>
            <a:endParaRPr lang="cs-CZ" sz="30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je to služba podnikových sociálních sítí – používá se pro soukromou komunikaci mezi organizacemi, pro sítě zahrnující různé organizace</a:t>
            </a:r>
          </a:p>
          <a:p>
            <a:endParaRPr lang="cs-CZ" sz="2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Logo">
            <a:extLst>
              <a:ext uri="{FF2B5EF4-FFF2-40B4-BE49-F238E27FC236}">
                <a16:creationId xmlns:a16="http://schemas.microsoft.com/office/drawing/2014/main" id="{A5E3D3CB-A056-372C-4112-CF3D2BBB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17" y="145212"/>
            <a:ext cx="2378942" cy="23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83CC02-8141-A32F-A40D-469C3708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903" y="2656477"/>
            <a:ext cx="2141970" cy="21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Yammer - Wikipedia">
            <a:extLst>
              <a:ext uri="{FF2B5EF4-FFF2-40B4-BE49-F238E27FC236}">
                <a16:creationId xmlns:a16="http://schemas.microsoft.com/office/drawing/2014/main" id="{989C7656-DD19-7B71-F757-B628AC6F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89" y="4629674"/>
            <a:ext cx="2141970" cy="21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ED34D74-05FD-A07F-01C7-D02C038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601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85F3390-28DC-C5F2-BC58-50FA64D4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0668"/>
            <a:ext cx="8534400" cy="41047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Forms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program k vytváření online průzkumů</a:t>
            </a:r>
          </a:p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Planner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plánovací aplikace, je to nástroj zaměřený na týmovou spolupráci (správa týmu, sdílení souborů, organizace)</a:t>
            </a:r>
          </a:p>
          <a:p>
            <a:pPr marL="0" indent="0">
              <a:buNone/>
            </a:pPr>
            <a:r>
              <a:rPr lang="cs-CZ" sz="3000" b="1" u="sng" dirty="0">
                <a:solidFill>
                  <a:schemeClr val="bg1"/>
                </a:solidFill>
              </a:rPr>
              <a:t>To do</a:t>
            </a:r>
          </a:p>
          <a:p>
            <a:r>
              <a:rPr lang="cs-CZ" sz="2400" dirty="0">
                <a:solidFill>
                  <a:schemeClr val="bg1"/>
                </a:solidFill>
              </a:rPr>
              <a:t>cloudová aplikace pro správu úloh. Na rozdíl od Microsoft </a:t>
            </a:r>
            <a:r>
              <a:rPr lang="cs-CZ" sz="2400" dirty="0" err="1">
                <a:solidFill>
                  <a:schemeClr val="bg1"/>
                </a:solidFill>
              </a:rPr>
              <a:t>planner</a:t>
            </a:r>
            <a:r>
              <a:rPr lang="cs-CZ" sz="2400" dirty="0">
                <a:solidFill>
                  <a:schemeClr val="bg1"/>
                </a:solidFill>
              </a:rPr>
              <a:t>, který je zaměřený na týmovou spolupráci je To do lepší pro osobní správu úloh.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33923AC-EEED-4A4D-DCC2-57F41F16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804" y="328389"/>
            <a:ext cx="2195922" cy="204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243E211-9427-FB30-49F6-13F62CF0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772" y="2634789"/>
            <a:ext cx="2176068" cy="24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elcome to To Do">
            <a:extLst>
              <a:ext uri="{FF2B5EF4-FFF2-40B4-BE49-F238E27FC236}">
                <a16:creationId xmlns:a16="http://schemas.microsoft.com/office/drawing/2014/main" id="{24B86E2A-241A-F3FB-3EC3-F83FAF7A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83" y="4805267"/>
            <a:ext cx="2304243" cy="18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B52C5-5FCF-6449-92FC-700B1EF9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32B2F-4C41-EAD4-0C7B-C5C071A4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Skype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to peer to peer program (komunikace probíhá přímo mezi uživateli), který umožňuje telefonovat a chatovat zadarmo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Publisher</a:t>
            </a:r>
          </a:p>
          <a:p>
            <a:r>
              <a:rPr lang="cs-CZ" sz="2200" dirty="0">
                <a:solidFill>
                  <a:schemeClr val="bg1"/>
                </a:solidFill>
              </a:rPr>
              <a:t>aplikace pro publikování – podobná jako Microsoft Word, ale je kladen větší důraz na rozvržení stránky a grafický design než na kompozici textu 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170" name="Picture 2" descr="Skype – Wikipedie">
            <a:extLst>
              <a:ext uri="{FF2B5EF4-FFF2-40B4-BE49-F238E27FC236}">
                <a16:creationId xmlns:a16="http://schemas.microsoft.com/office/drawing/2014/main" id="{5F9896A6-65FD-1E84-3CE4-2156E392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049866"/>
            <a:ext cx="2289176" cy="23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crosoft Publisher – Wikipedie">
            <a:extLst>
              <a:ext uri="{FF2B5EF4-FFF2-40B4-BE49-F238E27FC236}">
                <a16:creationId xmlns:a16="http://schemas.microsoft.com/office/drawing/2014/main" id="{C4A7434E-75DB-B76F-D99A-3FB8C12B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1" y="3877215"/>
            <a:ext cx="2363821" cy="21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3B6ABC-E405-5C29-35F1-617D3205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1507067"/>
          </a:xfrm>
        </p:spPr>
        <p:txBody>
          <a:bodyPr/>
          <a:lstStyle/>
          <a:p>
            <a:r>
              <a:rPr lang="cs-CZ" dirty="0"/>
              <a:t>Použitá literatura: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EE2DA4-40C8-02F4-F01C-4068FA2B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47644"/>
            <a:ext cx="9700759" cy="50610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https://cs.wikipedia.org/wiki/Microsoft_365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vs. Office 365: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What’s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KnowBe4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Awareness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Blog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Copyright © [cit. 17.01.2023].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https://blog.knowbe4.com/microsoft-365-vs.-office-365-whats-the-difference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https://www.microsoft.com/cs-cz/microsoft-365?legRedir=default&amp;CorrelationId=afac4848-f7b5-49d8-b04e-891f6b109559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Porovnejte všechny plány Microsoft 365 (dříve Office 365) – 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https://www.microsoft.com/cs-cz/microsoft-365/buy/compare-all-microsoft-365-products?tab=1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https://www.microsoft.com/cs-cz/education/products/microsoft-365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https://www.microsoft.com/cs-cz/microsoft-365/business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https://www.microsoft.com/cs-cz/microsoft-365/compare-microsoft-365-enterprise-plans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365 - Wikipedia.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https://en.wikipedia.org/wiki/Microsoft_365#Education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https://cs.wikipedia.org/wiki/Microsoft_Word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https://cs.wikipedia.org/wiki/Microsoft_Excel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Word (2019–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https://commons.wikimedia.org/wiki/File:Microsoft_Office_Word_(2019%E2%80%93present).svg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File:Microsoft Office Excel (2019–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present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).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svg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 -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Wikimedia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Commons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. [online]. Dostupné </a:t>
            </a:r>
            <a:endParaRPr lang="cs-CZ" sz="1000" b="0" i="0" u="none" strike="noStrike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91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4FD54C9D-4D08-10AC-CB97-E1457EC26064}"/>
              </a:ext>
            </a:extLst>
          </p:cNvPr>
          <p:cNvSpPr txBox="1"/>
          <p:nvPr/>
        </p:nvSpPr>
        <p:spPr>
          <a:xfrm>
            <a:off x="861878" y="350267"/>
            <a:ext cx="9777778" cy="664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300" dirty="0">
              <a:solidFill>
                <a:srgbClr val="000000"/>
              </a:solidFill>
              <a:latin typeface="Roboto Sla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https://commons.wikimedia.org/wiki/File:Microsoft_Office_Excel_(2019%E2%80%93present).svg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PowerPoint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https://cs.wikipedia.org/wiki/Microsoft_PowerPoint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Outlook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https://cs.wikipedia.org/wiki/Microsoft_Outlook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https://cs.wikipedia.org/wiki/OneDrive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PowerPoint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https://commons.wikimedia.org/wiki/File:Microsoft_Office_PowerPoint_(2019%E2%80%93present).svg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Outlook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https://commons.wikimedia.org/wiki/File:Microsoft_Office_Outlook_(2018%E2%80%93present).svg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Datei:Microsoft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https://de.wikipedia.org/wiki/Datei:Microsoft_Office_OneDrive_(2019%E2%80%93present).svg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Teams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https://cs.wikipedia.org/wiki/Microsoft_Teams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Teams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https://commons.wikimedia.org/wiki/File:Microsoft_Office_Teams_(2018%E2%80%93present).svg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OneNote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https://cs.wikipedia.org/wiki/Microsoft_OneNote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OneNote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https://commons.wikimedia.org/wiki/File:Microsoft_Office_OneNote_(2019%E2%80%93present).svg</a:t>
            </a:r>
            <a:endParaRPr lang="cs-CZ" sz="1300" u="none" strike="noStrike" dirty="0">
              <a:solidFill>
                <a:srgbClr val="000000"/>
              </a:solidFill>
              <a:effectLst/>
              <a:latin typeface="Roboto Sla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Sway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https://en.wikipedia.org/wiki/Microsoft_Sway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Sway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https://commons.wikimedia.org/wiki/File:Microsoft_Office_Sway_%282019–present%29.svg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Visio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https://cs.wikipedia.org/wiki/Microsoft_Visio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65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>
                <a:solidFill>
                  <a:schemeClr val="bg1"/>
                </a:solidFill>
              </a:rPr>
              <a:t>- Microsoft 365 je soubor cloudových služeb </a:t>
            </a:r>
            <a:br>
              <a:rPr lang="cs-CZ" sz="3600" dirty="0">
                <a:solidFill>
                  <a:schemeClr val="bg1"/>
                </a:solidFill>
              </a:rPr>
            </a:br>
            <a:r>
              <a:rPr lang="cs-CZ" sz="3600" dirty="0">
                <a:solidFill>
                  <a:schemeClr val="bg1"/>
                </a:solidFill>
              </a:rPr>
              <a:t>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/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0">
        <p14:flythrough/>
      </p:transition>
    </mc:Choice>
    <mc:Fallback xmlns="">
      <p:transition spd="slow" advTm="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A42866B2-06FA-3A5B-91DD-01F84D4A9C05}"/>
              </a:ext>
            </a:extLst>
          </p:cNvPr>
          <p:cNvSpPr txBox="1"/>
          <p:nvPr/>
        </p:nvSpPr>
        <p:spPr>
          <a:xfrm>
            <a:off x="491705" y="270507"/>
            <a:ext cx="9325155" cy="631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File:Microsoft Office Visio (2019).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sng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https://commons.wikimedia.org/wiki/File:Microsoft_Office_Visio_(2019).svg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Access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https://cs.wikipedia.org/wiki/Microsoft_Access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Access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https://commons.wikimedia.org/wiki/File:Microsoft_Office_Access_(2019-present).svg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Project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https://cs.wikipedia.org/wiki/Microsoft_Project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Project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https://commons.wikimedia.org/wiki/File:Microsoft_Project_(2019%E2%80%93present).svg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https://en.wikipedia.org/wiki/SharePoint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SharePoint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https://en.wikipedia.org/wiki/File:Microsoft_Office_SharePoint_(2019%E2%80%93present).svg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Stream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https://en.wikipedia.org/wiki/Microsoft_Stream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Stream.svg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https://en.wikipedia.org/wiki/File:Microsoft_Stream.svg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Yammer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https://en.wikipedia.org/wiki/Yammer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Yammer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https://en.wikipedia.org/wiki/File:Microsoft_Office_Yammer_(2018%E2%80%93present).svg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https://en.wikipedia.org/wiki/Microsoft_Forms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https://en.wikipedia.org/wiki/File:Microsoft_Forms_(2019-present).svg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https://en.wikipedia.org/wiki/Microsoft_Planner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https://en.wikipedia.org/wiki/File:Microsoft_Planner_(2019%E2%80%93present).svg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7507A2A0-511B-11B8-4099-82A48888DFB8}"/>
              </a:ext>
            </a:extLst>
          </p:cNvPr>
          <p:cNvSpPr txBox="1"/>
          <p:nvPr/>
        </p:nvSpPr>
        <p:spPr>
          <a:xfrm>
            <a:off x="345056" y="580036"/>
            <a:ext cx="10955548" cy="424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To Do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https://en.wikipedia.org/wiki/Microsoft_To_Do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To-Do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icon.svg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https://en.wikipedia.org/wiki/File:Microsoft_To-Do_icon.svg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Skype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https://en.wikipedia.org/wiki/Skype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File:Skype logo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https://en.wikipedia.org/wiki/File:Skype_logo_(2019%E2%80%93present).svg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Publisher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https://cs.wikipedia.org/wiki/Microsoft_Publisher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Publisher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https://commons.wikimedia.org/wiki/File:Microsoft_Office_Publisher_(2019-present).svg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365 (2022).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https://commons.wikimedia.org/wiki/File:Microsoft_365_(2022).svg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https://ms-office-365.cz/co-si-predstavit-pod-pojmem-office-365-2/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Nejčastější dotazy ke službě Stream (na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SharePointu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- Microsoft Stream | 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Copyright © Microsoft 2023 [cit. 17.01.2023].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https://learn.microsoft.com/cs-cz/stream/streamnew/faq</a:t>
            </a:r>
            <a:endParaRPr lang="cs-CZ" sz="1300" u="none" strike="noStrike" dirty="0">
              <a:solidFill>
                <a:srgbClr val="000000"/>
              </a:solidFill>
              <a:effectLst/>
              <a:latin typeface="Roboto Sla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Microsoft Cloud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Migration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Consulting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Services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| Big Green IT – Microsoft Cloud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Consulting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Services</a:t>
            </a:r>
            <a:r>
              <a:rPr lang="cs-CZ" sz="14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 [online]. Copyright ©5 [cit. 18.01.2023]. Dostupné z: </a:t>
            </a:r>
            <a:r>
              <a:rPr lang="cs-CZ" sz="14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11"/>
              </a:rPr>
              <a:t>https://www.biggreenit.com/wp-content/uploads/Stop-Comparing.jpg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013DEF6-E060-EAF1-2B3A-EB772BE6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70" y="538073"/>
            <a:ext cx="10428019" cy="1443120"/>
          </a:xfrm>
        </p:spPr>
        <p:txBody>
          <a:bodyPr/>
          <a:lstStyle/>
          <a:p>
            <a:pPr algn="ctr"/>
            <a:r>
              <a:rPr lang="cs-CZ" dirty="0"/>
              <a:t>Odkaz na </a:t>
            </a:r>
            <a:r>
              <a:rPr lang="cs-CZ" dirty="0" err="1"/>
              <a:t>github</a:t>
            </a:r>
            <a:r>
              <a:rPr lang="cs-CZ" dirty="0"/>
              <a:t>: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DF9F194-7AC6-926C-6E09-D42D658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58" y="3429000"/>
            <a:ext cx="11473283" cy="2169367"/>
          </a:xfrm>
        </p:spPr>
        <p:txBody>
          <a:bodyPr>
            <a:normAutofit/>
          </a:bodyPr>
          <a:lstStyle/>
          <a:p>
            <a:pPr algn="ctr"/>
            <a:r>
              <a:rPr lang="cs-CZ" sz="2600" dirty="0">
                <a:solidFill>
                  <a:schemeClr val="bg1"/>
                </a:solidFill>
              </a:rPr>
              <a:t>https://github.com/machacekadam/Office-365-a-jeho-mo-nosti.git</a:t>
            </a:r>
          </a:p>
        </p:txBody>
      </p:sp>
    </p:spTree>
    <p:extLst>
      <p:ext uri="{BB962C8B-B14F-4D97-AF65-F5344CB8AC3E}">
        <p14:creationId xmlns:p14="http://schemas.microsoft.com/office/powerpoint/2010/main" val="306664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5000">
        <p14:gallery dir="l"/>
      </p:transition>
    </mc:Choice>
    <mc:Fallback xmlns="">
      <p:transition spd="slow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37AD9-344A-7218-DE05-2862A397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5" y="284584"/>
            <a:ext cx="4904826" cy="2701212"/>
          </a:xfrm>
        </p:spPr>
        <p:txBody>
          <a:bodyPr/>
          <a:lstStyle/>
          <a:p>
            <a:r>
              <a:rPr lang="cs-CZ" dirty="0"/>
              <a:t>Microsoft 365 vs. Office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84EEB2-331B-FF51-6D8E-5354CB49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75" y="3201780"/>
            <a:ext cx="8534400" cy="3615267"/>
          </a:xfrm>
        </p:spPr>
        <p:txBody>
          <a:bodyPr>
            <a:noAutofit/>
          </a:bodyPr>
          <a:lstStyle/>
          <a:p>
            <a:r>
              <a:rPr lang="cs-CZ" sz="2200" u="sng" dirty="0">
                <a:solidFill>
                  <a:schemeClr val="bg1"/>
                </a:solidFill>
              </a:rPr>
              <a:t>Office 365: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Je to cloudová sada aplikací, která obsahuje aplikace z office balíku jako je třeba Word, Excel, Powerpoint, Outlook, a další.</a:t>
            </a:r>
          </a:p>
          <a:p>
            <a:r>
              <a:rPr lang="cs-CZ" sz="2200" u="sng" dirty="0">
                <a:solidFill>
                  <a:schemeClr val="bg1"/>
                </a:solidFill>
              </a:rPr>
              <a:t>Microsoft 365: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to balík služeb, který zahrnuje i Office 365. Obsahuje například i licenci na Windows 10 </a:t>
            </a:r>
            <a:r>
              <a:rPr lang="cs-CZ" sz="2200" dirty="0" err="1">
                <a:solidFill>
                  <a:schemeClr val="bg1"/>
                </a:solidFill>
              </a:rPr>
              <a:t>enterprise</a:t>
            </a:r>
            <a:r>
              <a:rPr lang="cs-CZ" sz="2200" dirty="0">
                <a:solidFill>
                  <a:schemeClr val="bg1"/>
                </a:solidFill>
              </a:rPr>
              <a:t>, zvýšené zabezpečení a další (závisí na plánu, který si vyberete).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85EEB-2BA1-A5E3-0598-2CD59580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30" y="284584"/>
            <a:ext cx="6372952" cy="2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>
            <a:norm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Microsoft 365 (tehdy ještě Office 365) vznikl v roce 2011 a pro spotřebitele byl uveden v roce 2013</a:t>
            </a:r>
          </a:p>
          <a:p>
            <a:r>
              <a:rPr lang="cs-CZ" sz="2200" dirty="0">
                <a:solidFill>
                  <a:schemeClr val="bg1"/>
                </a:solidFill>
              </a:rPr>
              <a:t>Vznikl jako reakce na tehdejší popularitu cloudových řešení. </a:t>
            </a:r>
          </a:p>
          <a:p>
            <a:r>
              <a:rPr lang="cs-CZ" sz="2200" dirty="0">
                <a:solidFill>
                  <a:schemeClr val="bg1"/>
                </a:solidFill>
              </a:rPr>
              <a:t>Cloudové řešení spočívalo v tom, že se uživatel nemusel starat o  provozování vlastních serverů, protože servery provozoval majitel (Microsoft).</a:t>
            </a:r>
          </a:p>
          <a:p>
            <a:r>
              <a:rPr lang="cs-CZ" sz="2200" dirty="0">
                <a:solidFill>
                  <a:schemeClr val="bg1"/>
                </a:solidFill>
              </a:rPr>
              <a:t>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14:flythrough/>
      </p:transition>
    </mc:Choice>
    <mc:Fallback xmlns="">
      <p:transition spd="slow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59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>
                <a:solidFill>
                  <a:schemeClr val="bg1"/>
                </a:solidFill>
              </a:rPr>
              <a:t>Microsoft dává na výběr ze 4 hlavních plánů:</a:t>
            </a:r>
          </a:p>
          <a:p>
            <a:pPr marL="0" indent="0">
              <a:buNone/>
            </a:pPr>
            <a:endParaRPr lang="cs-CZ" sz="2800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1. Plán pro rodiny a jednotlivce</a:t>
            </a:r>
          </a:p>
          <a:p>
            <a:r>
              <a:rPr lang="cs-CZ" sz="2200" dirty="0">
                <a:solidFill>
                  <a:schemeClr val="bg1"/>
                </a:solidFill>
              </a:rPr>
              <a:t>2. Plán pro vzdělávání</a:t>
            </a:r>
          </a:p>
          <a:p>
            <a:r>
              <a:rPr lang="cs-CZ" sz="2200" dirty="0">
                <a:solidFill>
                  <a:schemeClr val="bg1"/>
                </a:solidFill>
              </a:rPr>
              <a:t>3. Plán pro firmy </a:t>
            </a:r>
          </a:p>
          <a:p>
            <a:r>
              <a:rPr lang="cs-CZ" sz="2200" dirty="0">
                <a:solidFill>
                  <a:schemeClr val="bg1"/>
                </a:solidFill>
              </a:rPr>
              <a:t>4. Plán pro větší podniky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0">
        <p14:flythrough/>
      </p:transition>
    </mc:Choice>
    <mc:Fallback xmlns=""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>
            <a:norm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Obsahuje desktopové aplikace Office jako jsou Word, Excel a Powerpoint. </a:t>
            </a:r>
          </a:p>
          <a:p>
            <a:r>
              <a:rPr lang="cs-CZ" sz="2200" dirty="0">
                <a:solidFill>
                  <a:schemeClr val="bg1"/>
                </a:solidFill>
              </a:rPr>
              <a:t>Nabízí online úložiště na </a:t>
            </a:r>
            <a:r>
              <a:rPr lang="cs-CZ" sz="2200" dirty="0" err="1">
                <a:solidFill>
                  <a:schemeClr val="bg1"/>
                </a:solidFill>
              </a:rPr>
              <a:t>onedrive</a:t>
            </a:r>
            <a:r>
              <a:rPr lang="cs-CZ" sz="2200" dirty="0">
                <a:solidFill>
                  <a:schemeClr val="bg1"/>
                </a:solidFill>
              </a:rPr>
              <a:t> (až 6 TB) a jiné cloudové funkce. 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také kompatibilní se zařízeními od Apple a s Androidem</a:t>
            </a:r>
          </a:p>
          <a:p>
            <a:r>
              <a:rPr lang="cs-CZ" sz="2200" dirty="0">
                <a:solidFill>
                  <a:schemeClr val="bg1"/>
                </a:solidFill>
              </a:rPr>
              <a:t>Lze použít na více zařízeních najednou</a:t>
            </a:r>
          </a:p>
          <a:p>
            <a:r>
              <a:rPr lang="cs-CZ" sz="2200" dirty="0">
                <a:solidFill>
                  <a:schemeClr val="bg1"/>
                </a:solidFill>
              </a:rPr>
              <a:t>Pokročilé zabezpečení uživatelských dat pomocí služby Windows </a:t>
            </a:r>
            <a:r>
              <a:rPr lang="cs-CZ" sz="2200" dirty="0" err="1">
                <a:solidFill>
                  <a:schemeClr val="bg1"/>
                </a:solidFill>
              </a:rPr>
              <a:t>Defender</a:t>
            </a:r>
            <a:endParaRPr lang="cs-CZ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80" y="1700463"/>
            <a:ext cx="8534400" cy="5157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  Plán pro vzdělávání se dělí na tři hlavní skupiny: 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1)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Education</a:t>
            </a:r>
            <a:r>
              <a:rPr lang="cs-CZ" u="sng" dirty="0">
                <a:solidFill>
                  <a:schemeClr val="bg1"/>
                </a:solidFill>
              </a:rPr>
              <a:t> A1 </a:t>
            </a:r>
          </a:p>
          <a:p>
            <a:r>
              <a:rPr lang="cs-CZ" dirty="0">
                <a:solidFill>
                  <a:schemeClr val="bg1"/>
                </a:solidFill>
              </a:rPr>
              <a:t>Je to jednorázové řešení pro jedno zařízení</a:t>
            </a:r>
          </a:p>
          <a:p>
            <a:r>
              <a:rPr lang="cs-CZ" dirty="0">
                <a:solidFill>
                  <a:schemeClr val="bg1"/>
                </a:solidFill>
              </a:rPr>
              <a:t>Obsahuje základní funkce jako jsou Word, Excel, Powerpoint, Teams a další.</a:t>
            </a:r>
          </a:p>
          <a:p>
            <a:r>
              <a:rPr lang="cs-CZ" dirty="0">
                <a:solidFill>
                  <a:schemeClr val="bg1"/>
                </a:solidFill>
              </a:rPr>
              <a:t>Licence také nabízí cloudovou samosprávu v pomocí aplikace Microsoft </a:t>
            </a:r>
            <a:r>
              <a:rPr lang="cs-CZ" dirty="0" err="1">
                <a:solidFill>
                  <a:schemeClr val="bg1"/>
                </a:solidFill>
              </a:rPr>
              <a:t>Intune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for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Education</a:t>
            </a:r>
            <a:r>
              <a:rPr lang="cs-CZ" dirty="0">
                <a:solidFill>
                  <a:schemeClr val="bg1"/>
                </a:solidFill>
              </a:rPr>
              <a:t> (slouží k správě vašich zařízení)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2)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Education</a:t>
            </a:r>
            <a:r>
              <a:rPr lang="cs-CZ" u="sng" dirty="0">
                <a:solidFill>
                  <a:schemeClr val="bg1"/>
                </a:solidFill>
              </a:rPr>
              <a:t> A3</a:t>
            </a:r>
          </a:p>
          <a:p>
            <a:r>
              <a:rPr lang="cs-CZ" dirty="0">
                <a:solidFill>
                  <a:schemeClr val="bg1"/>
                </a:solidFill>
              </a:rPr>
              <a:t>Obsahuje vše co plán A1</a:t>
            </a:r>
          </a:p>
          <a:p>
            <a:r>
              <a:rPr lang="cs-CZ" dirty="0">
                <a:solidFill>
                  <a:schemeClr val="bg1"/>
                </a:solidFill>
              </a:rPr>
              <a:t>Licence je registrovaná na uživatele – přístup odkudkoli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3)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Education</a:t>
            </a:r>
            <a:r>
              <a:rPr lang="cs-CZ" u="sng" dirty="0">
                <a:solidFill>
                  <a:schemeClr val="bg1"/>
                </a:solidFill>
              </a:rPr>
              <a:t> A5</a:t>
            </a:r>
          </a:p>
          <a:p>
            <a:r>
              <a:rPr lang="cs-CZ" dirty="0">
                <a:solidFill>
                  <a:schemeClr val="bg1"/>
                </a:solidFill>
              </a:rPr>
              <a:t>Obsahuje vše  co plán A3</a:t>
            </a:r>
          </a:p>
          <a:p>
            <a:r>
              <a:rPr lang="cs-CZ" dirty="0">
                <a:solidFill>
                  <a:schemeClr val="bg1"/>
                </a:solidFill>
              </a:rPr>
              <a:t>Nabízí lepší zabezpečení pomocí služby Windows </a:t>
            </a:r>
            <a:r>
              <a:rPr lang="cs-CZ" dirty="0" err="1">
                <a:solidFill>
                  <a:schemeClr val="bg1"/>
                </a:solidFill>
              </a:rPr>
              <a:t>Defender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14:flythrough/>
      </p:transition>
    </mc:Choice>
    <mc:Fallback xmlns="">
      <p:transition spd="slow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9C33B-93FE-99EA-660C-2DB608F0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2322"/>
            <a:ext cx="8534400" cy="1507067"/>
          </a:xfrm>
        </p:spPr>
        <p:txBody>
          <a:bodyPr/>
          <a:lstStyle/>
          <a:p>
            <a:r>
              <a:rPr lang="cs-CZ" dirty="0"/>
              <a:t>3. Plán pro menší firmy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29FAC0-0990-2017-8B9A-2481CC47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0" y="2099389"/>
            <a:ext cx="8534400" cy="4269174"/>
          </a:xfrm>
        </p:spPr>
        <p:txBody>
          <a:bodyPr>
            <a:normAutofit lnSpcReduction="10000"/>
          </a:bodyPr>
          <a:lstStyle/>
          <a:p>
            <a:r>
              <a:rPr lang="cs-CZ" dirty="0">
                <a:solidFill>
                  <a:schemeClr val="bg1"/>
                </a:solidFill>
              </a:rPr>
              <a:t>Dělí se na 4 skupiny: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1) </a:t>
            </a:r>
            <a:r>
              <a:rPr lang="cs-CZ" u="sng" dirty="0">
                <a:solidFill>
                  <a:schemeClr val="bg1"/>
                </a:solidFill>
              </a:rPr>
              <a:t>Microsoft 365 Business Basic</a:t>
            </a:r>
          </a:p>
          <a:p>
            <a:r>
              <a:rPr lang="cs-CZ" dirty="0">
                <a:solidFill>
                  <a:schemeClr val="bg1"/>
                </a:solidFill>
              </a:rPr>
              <a:t>chat, volání až s 300 účastníky</a:t>
            </a:r>
          </a:p>
          <a:p>
            <a:r>
              <a:rPr lang="cs-CZ" dirty="0">
                <a:solidFill>
                  <a:schemeClr val="bg1"/>
                </a:solidFill>
              </a:rPr>
              <a:t>pouze webové a mobilní verze Office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2) </a:t>
            </a:r>
            <a:r>
              <a:rPr lang="cs-CZ" u="sng" dirty="0">
                <a:solidFill>
                  <a:schemeClr val="bg1"/>
                </a:solidFill>
              </a:rPr>
              <a:t>Microsoft 365 Business Standard</a:t>
            </a:r>
          </a:p>
          <a:p>
            <a:r>
              <a:rPr lang="cs-CZ" dirty="0">
                <a:solidFill>
                  <a:schemeClr val="bg1"/>
                </a:solidFill>
              </a:rPr>
              <a:t>desktopové verze Office s prémiovými funkcemi</a:t>
            </a:r>
          </a:p>
          <a:p>
            <a:r>
              <a:rPr lang="cs-CZ" dirty="0">
                <a:solidFill>
                  <a:schemeClr val="bg1"/>
                </a:solidFill>
              </a:rPr>
              <a:t>snadné hostování webinářů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3) </a:t>
            </a:r>
            <a:r>
              <a:rPr lang="cs-CZ" u="sng" dirty="0">
                <a:solidFill>
                  <a:schemeClr val="bg1"/>
                </a:solidFill>
              </a:rPr>
              <a:t>Microsoft 365 Business Premium </a:t>
            </a:r>
          </a:p>
          <a:p>
            <a:r>
              <a:rPr lang="cs-CZ" dirty="0">
                <a:solidFill>
                  <a:schemeClr val="bg1"/>
                </a:solidFill>
              </a:rPr>
              <a:t>pokročilé zabezpečení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4)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Apps</a:t>
            </a:r>
            <a:r>
              <a:rPr lang="cs-CZ" u="sng" dirty="0">
                <a:solidFill>
                  <a:schemeClr val="bg1"/>
                </a:solidFill>
              </a:rPr>
              <a:t> </a:t>
            </a:r>
            <a:r>
              <a:rPr lang="cs-CZ" u="sng" dirty="0" err="1">
                <a:solidFill>
                  <a:schemeClr val="bg1"/>
                </a:solidFill>
              </a:rPr>
              <a:t>for</a:t>
            </a:r>
            <a:r>
              <a:rPr lang="cs-CZ" u="sng" dirty="0">
                <a:solidFill>
                  <a:schemeClr val="bg1"/>
                </a:solidFill>
              </a:rPr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40553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E2AE4-4B4A-B43B-8E73-9CBD87D3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242"/>
            <a:ext cx="8534400" cy="1507067"/>
          </a:xfrm>
        </p:spPr>
        <p:txBody>
          <a:bodyPr/>
          <a:lstStyle/>
          <a:p>
            <a:r>
              <a:rPr lang="cs-CZ" dirty="0"/>
              <a:t>4. Plán pro větší podniky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D4166-BF3C-166D-85B2-6B9CB6E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4244"/>
            <a:ext cx="8534400" cy="4207761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Slouží k propojení všech zaměstnanců v podniku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E3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E5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F3</a:t>
            </a:r>
          </a:p>
          <a:p>
            <a:r>
              <a:rPr lang="cs-CZ" dirty="0">
                <a:solidFill>
                  <a:schemeClr val="bg1"/>
                </a:solidFill>
              </a:rPr>
              <a:t>Office 365 E1</a:t>
            </a:r>
          </a:p>
          <a:p>
            <a:r>
              <a:rPr lang="cs-CZ" dirty="0">
                <a:solidFill>
                  <a:schemeClr val="bg1"/>
                </a:solidFill>
              </a:rPr>
              <a:t>Office 365 E3</a:t>
            </a:r>
          </a:p>
          <a:p>
            <a:r>
              <a:rPr lang="cs-CZ" dirty="0">
                <a:solidFill>
                  <a:schemeClr val="bg1"/>
                </a:solidFill>
              </a:rPr>
              <a:t>Office 365 E5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</a:t>
            </a:r>
            <a:r>
              <a:rPr lang="cs-CZ" dirty="0" err="1">
                <a:solidFill>
                  <a:schemeClr val="bg1"/>
                </a:solidFill>
              </a:rPr>
              <a:t>Apps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Rozdíl mezi Office plány a Microsoft plány je, že Office plány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neposkytují desktopové aplikace (pouze Office pro web)</a:t>
            </a:r>
          </a:p>
        </p:txBody>
      </p:sp>
    </p:spTree>
    <p:extLst>
      <p:ext uri="{BB962C8B-B14F-4D97-AF65-F5344CB8AC3E}">
        <p14:creationId xmlns:p14="http://schemas.microsoft.com/office/powerpoint/2010/main" val="14771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1803</TotalTime>
  <Words>2508</Words>
  <Application>Microsoft Office PowerPoint</Application>
  <PresentationFormat>Širokoúhlá obrazovka</PresentationFormat>
  <Paragraphs>167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Roboto Slab</vt:lpstr>
      <vt:lpstr>Wingdings 3</vt:lpstr>
      <vt:lpstr>Řez</vt:lpstr>
      <vt:lpstr>Microsoft 365 a jeho možnosti</vt:lpstr>
      <vt:lpstr>Co to je ?</vt:lpstr>
      <vt:lpstr>Microsoft 365 vs. Office 365</vt:lpstr>
      <vt:lpstr>Historie:</vt:lpstr>
      <vt:lpstr>Plány</vt:lpstr>
      <vt:lpstr>1. Plán pro rodiny</vt:lpstr>
      <vt:lpstr>2. Plán pro vzdělávání</vt:lpstr>
      <vt:lpstr>3. Plán pro menší firmy</vt:lpstr>
      <vt:lpstr>4. Plán pro větší podniky</vt:lpstr>
      <vt:lpstr>aplikace Microsoft 365</vt:lpstr>
      <vt:lpstr>aplikace microsoft 365</vt:lpstr>
      <vt:lpstr>aplikace Microsoft 365</vt:lpstr>
      <vt:lpstr>Aplikace microsoft 365</vt:lpstr>
      <vt:lpstr>aplikace microsoft 365</vt:lpstr>
      <vt:lpstr>aplikace Microsoft 365</vt:lpstr>
      <vt:lpstr>aplikace microsoft 365</vt:lpstr>
      <vt:lpstr>aplikace microsoft 365</vt:lpstr>
      <vt:lpstr>Použitá literatura:</vt:lpstr>
      <vt:lpstr>Prezentace aplikace PowerPoint</vt:lpstr>
      <vt:lpstr>Prezentace aplikace PowerPoint</vt:lpstr>
      <vt:lpstr>Prezentace aplikace PowerPoint</vt:lpstr>
      <vt:lpstr>Odkaz na 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51</cp:revision>
  <dcterms:created xsi:type="dcterms:W3CDTF">2022-12-27T15:35:27Z</dcterms:created>
  <dcterms:modified xsi:type="dcterms:W3CDTF">2023-01-19T17:20:33Z</dcterms:modified>
</cp:coreProperties>
</file>