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305" r:id="rId2"/>
    <p:sldId id="309" r:id="rId3"/>
    <p:sldId id="310" r:id="rId4"/>
    <p:sldId id="311" r:id="rId5"/>
    <p:sldId id="312" r:id="rId6"/>
    <p:sldId id="313" r:id="rId7"/>
    <p:sldId id="314" r:id="rId8"/>
    <p:sldId id="307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3" autoAdjust="0"/>
    <p:restoredTop sz="86119" autoAdjust="0"/>
  </p:normalViewPr>
  <p:slideViewPr>
    <p:cSldViewPr snapToGrid="0">
      <p:cViewPr varScale="1">
        <p:scale>
          <a:sx n="56" d="100"/>
          <a:sy n="56" d="100"/>
        </p:scale>
        <p:origin x="9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730D1-06B3-47A2-8D54-D05AD2F4D43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4E48-D9BB-4122-BC09-0B732CBD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B160F-A53A-4746-B8E3-C35F4BBC11E3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9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134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7982"/>
            <a:ext cx="9144000" cy="12113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581-D21B-4F69-8682-47A2881CE34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AEB1-A0C7-4DB4-AC2B-AF3AC40C3D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9" y="329819"/>
            <a:ext cx="2194560" cy="16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581-D21B-4F69-8682-47A2881CE34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AEB1-A0C7-4DB4-AC2B-AF3AC40C3D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68" y="6322507"/>
            <a:ext cx="349606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581-D21B-4F69-8682-47A2881CE34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AEB1-A0C7-4DB4-AC2B-AF3AC40C3D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68" y="6288662"/>
            <a:ext cx="349606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7854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581-D21B-4F69-8682-47A2881CE34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AEB1-A0C7-4DB4-AC2B-AF3AC40C3D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37" y="6311896"/>
            <a:ext cx="349606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F581-D21B-4F69-8682-47A2881CE34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AEB1-A0C7-4DB4-AC2B-AF3AC40C3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Causal Directed Acyclic Graphs (DAG)</a:t>
            </a:r>
            <a:br>
              <a:rPr lang="en-US" altLang="en-US" b="1" dirty="0"/>
            </a:br>
            <a:r>
              <a:rPr lang="en-US" altLang="en-US" b="1" dirty="0"/>
              <a:t>(Causal Diagrams)</a:t>
            </a:r>
            <a:endParaRPr lang="en-US" altLang="en-US" b="1" dirty="0" smtClean="0"/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Gustavo Machado</a:t>
            </a:r>
          </a:p>
        </p:txBody>
      </p:sp>
    </p:spTree>
    <p:extLst>
      <p:ext uri="{BB962C8B-B14F-4D97-AF65-F5344CB8AC3E}">
        <p14:creationId xmlns:p14="http://schemas.microsoft.com/office/powerpoint/2010/main" val="29462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BDAB89D-393D-4EE1-9CBD-6ABC52BFE1F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a causal diagram?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4419600" cy="3505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Components </a:t>
            </a:r>
          </a:p>
          <a:p>
            <a:pPr lvl="1" eaLnBrk="1" hangingPunct="1"/>
            <a:r>
              <a:rPr lang="en-US" altLang="en-US" smtClean="0"/>
              <a:t>Variables</a:t>
            </a:r>
          </a:p>
          <a:p>
            <a:pPr lvl="1" eaLnBrk="1" hangingPunct="1"/>
            <a:r>
              <a:rPr lang="en-US" altLang="en-US" smtClean="0"/>
              <a:t>Unidirectional arrows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343400" y="47053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649914" y="4705351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C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153150" y="3495676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4810125" y="49434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V="1">
            <a:off x="5888039" y="3881438"/>
            <a:ext cx="314325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72289" y="47196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E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040438" y="49482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295901" y="5557838"/>
            <a:ext cx="538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endParaRPr lang="en-US" altLang="en-US" sz="2400" i="1" baseline="-25000">
              <a:cs typeface="Arial" panose="020B0604020202020204" pitchFamily="34" charset="0"/>
            </a:endParaRPr>
          </a:p>
        </p:txBody>
      </p:sp>
      <p:sp>
        <p:nvSpPr>
          <p:cNvPr id="4109" name="Line 16"/>
          <p:cNvSpPr>
            <a:spLocks noChangeShapeType="1"/>
          </p:cNvSpPr>
          <p:nvPr/>
        </p:nvSpPr>
        <p:spPr bwMode="auto">
          <a:xfrm>
            <a:off x="4738688" y="505936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0" name="Line 8"/>
          <p:cNvSpPr>
            <a:spLocks noChangeShapeType="1"/>
          </p:cNvSpPr>
          <p:nvPr/>
        </p:nvSpPr>
        <p:spPr bwMode="auto">
          <a:xfrm>
            <a:off x="6538914" y="3932239"/>
            <a:ext cx="422275" cy="84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F2124D4-2C76-4593-90E3-DF5080D1F7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Rules: displaying variables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Called “nodes” or “vertices”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Should be clearly understood by others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Variables, not values of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“Smoking status” is okay; “smoking” is not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Displayed along the time axis (left to right)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sometimes we ignore this rule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92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1EE83FD-5DB7-4B76-8C43-BB7DC9A524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Rules: drawing arrows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487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From a postulated cause to its postulated effect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No bidirectional arrows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arrow with a question mark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research question at hand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arrow without a question mark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Background theory or axiomatic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391400" y="162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8697913" y="162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7858125" y="18637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7391400" y="292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8697913" y="292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7858125" y="31591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7696200" y="2616200"/>
            <a:ext cx="1371600" cy="1143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H="1">
            <a:off x="7467600" y="2616200"/>
            <a:ext cx="1447800" cy="1143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7467600" y="50419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8774113" y="50419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8077201" y="3987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C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7934325" y="52800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 flipH="1">
            <a:off x="7759700" y="44069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>
            <a:off x="8382000" y="4406900"/>
            <a:ext cx="457200" cy="6985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8137525" y="494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4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FB1D9C-85A0-4284-8104-62CBA323B13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Rules: drawing arrows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4495800" cy="4343400"/>
          </a:xfrm>
        </p:spPr>
        <p:txBody>
          <a:bodyPr/>
          <a:lstStyle/>
          <a:p>
            <a:pPr eaLnBrk="1" hangingPunct="1"/>
            <a:r>
              <a:rPr lang="en-US" altLang="en-US" sz="2000"/>
              <a:t>Directed </a:t>
            </a:r>
            <a:r>
              <a:rPr lang="en-US" altLang="en-US" sz="2000" u="sng"/>
              <a:t>Acyclic</a:t>
            </a:r>
            <a:r>
              <a:rPr lang="en-US" altLang="en-US" sz="2000"/>
              <a:t> Graph</a:t>
            </a:r>
          </a:p>
          <a:p>
            <a:pPr lvl="1" eaLnBrk="1" hangingPunct="1"/>
            <a:r>
              <a:rPr lang="en-US" altLang="en-US" sz="2000"/>
              <a:t>Circularity does not exist</a:t>
            </a:r>
          </a:p>
          <a:p>
            <a:pPr lvl="1" eaLnBrk="1" hangingPunct="1"/>
            <a:r>
              <a:rPr lang="en-US" altLang="en-US" sz="2000"/>
              <a:t>A future effect cannot be a cause of its cause in the past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So-called “circularity”</a:t>
            </a:r>
          </a:p>
          <a:p>
            <a:pPr lvl="1" eaLnBrk="1" hangingPunct="1"/>
            <a:r>
              <a:rPr lang="en-US" altLang="en-US" sz="2000"/>
              <a:t>Directed acyclic graph with time-indexed variables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endParaRPr lang="en-US" altLang="en-US" sz="20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010400" y="205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316913" y="205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7477125" y="22955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9594851" y="2057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C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8755063" y="22955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7327900" y="2413000"/>
            <a:ext cx="2286000" cy="393700"/>
          </a:xfrm>
          <a:custGeom>
            <a:avLst/>
            <a:gdLst>
              <a:gd name="T0" fmla="*/ 2147483647 w 1536"/>
              <a:gd name="T1" fmla="*/ 2147483647 h 248"/>
              <a:gd name="T2" fmla="*/ 2147483647 w 1536"/>
              <a:gd name="T3" fmla="*/ 2147483647 h 248"/>
              <a:gd name="T4" fmla="*/ 0 w 1536"/>
              <a:gd name="T5" fmla="*/ 0 h 248"/>
              <a:gd name="T6" fmla="*/ 0 60000 65536"/>
              <a:gd name="T7" fmla="*/ 0 60000 65536"/>
              <a:gd name="T8" fmla="*/ 0 60000 65536"/>
              <a:gd name="T9" fmla="*/ 0 w 1536"/>
              <a:gd name="T10" fmla="*/ 0 h 248"/>
              <a:gd name="T11" fmla="*/ 1536 w 153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48">
                <a:moveTo>
                  <a:pt x="1536" y="48"/>
                </a:moveTo>
                <a:cubicBezTo>
                  <a:pt x="1280" y="148"/>
                  <a:pt x="1024" y="248"/>
                  <a:pt x="768" y="240"/>
                </a:cubicBezTo>
                <a:cubicBezTo>
                  <a:pt x="512" y="232"/>
                  <a:pt x="256" y="116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7924800" y="2057400"/>
            <a:ext cx="1371600" cy="1143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H="1">
            <a:off x="7696200" y="2057400"/>
            <a:ext cx="1447800" cy="1143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6096001" y="48768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r>
              <a:rPr lang="en-US" altLang="en-US" sz="2400" i="1" baseline="-25000">
                <a:cs typeface="Arial" panose="020B0604020202020204" pitchFamily="34" charset="0"/>
              </a:rPr>
              <a:t>t=1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7402514" y="48768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r>
              <a:rPr lang="en-US" altLang="en-US" sz="2400" i="1" baseline="-25000">
                <a:cs typeface="Arial" panose="020B0604020202020204" pitchFamily="34" charset="0"/>
              </a:rPr>
              <a:t>t=2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6562725" y="50387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8680451" y="48768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A</a:t>
            </a:r>
            <a:r>
              <a:rPr lang="en-US" altLang="en-US" sz="2400" i="1" baseline="-25000">
                <a:cs typeface="Arial" panose="020B0604020202020204" pitchFamily="34" charset="0"/>
              </a:rPr>
              <a:t>t=3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7840663" y="50387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13"/>
          <p:cNvSpPr txBox="1">
            <a:spLocks noChangeArrowheads="1"/>
          </p:cNvSpPr>
          <p:nvPr/>
        </p:nvSpPr>
        <p:spPr bwMode="auto">
          <a:xfrm>
            <a:off x="9915525" y="4887913"/>
            <a:ext cx="68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B</a:t>
            </a:r>
            <a:r>
              <a:rPr lang="en-US" altLang="en-US" sz="2400" i="1" baseline="-25000">
                <a:cs typeface="Arial" panose="020B0604020202020204" pitchFamily="34" charset="0"/>
              </a:rPr>
              <a:t>t=4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87" name="Line 14"/>
          <p:cNvSpPr>
            <a:spLocks noChangeShapeType="1"/>
          </p:cNvSpPr>
          <p:nvPr/>
        </p:nvSpPr>
        <p:spPr bwMode="auto">
          <a:xfrm>
            <a:off x="9075738" y="50498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7B10C19-8554-4B76-958C-99ADCB719C9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3697288" y="26622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R</a:t>
            </a:r>
            <a:r>
              <a:rPr lang="en-US" altLang="en-US" sz="2400" i="1" baseline="-25000">
                <a:cs typeface="Arial" panose="020B0604020202020204" pitchFamily="34" charset="0"/>
              </a:rPr>
              <a:t>1</a:t>
            </a:r>
            <a:endParaRPr lang="en-US" altLang="en-US" sz="2400" i="1">
              <a:cs typeface="Arial" panose="020B0604020202020204" pitchFamily="34" charset="0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888038" y="37353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 sz="2400" i="1" baseline="-250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4410076" y="9858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S</a:t>
            </a:r>
            <a:r>
              <a:rPr lang="en-US" altLang="en-US" sz="2400" i="1" baseline="-250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8" name="TextBox 21"/>
          <p:cNvSpPr txBox="1">
            <a:spLocks noChangeArrowheads="1"/>
          </p:cNvSpPr>
          <p:nvPr/>
        </p:nvSpPr>
        <p:spPr bwMode="auto">
          <a:xfrm>
            <a:off x="9310688" y="374332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 sz="2400" i="1" baseline="-250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3952875" y="1371600"/>
            <a:ext cx="609600" cy="131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4699001" y="1443038"/>
            <a:ext cx="855663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3"/>
          <p:cNvSpPr>
            <a:spLocks noChangeShapeType="1"/>
          </p:cNvSpPr>
          <p:nvPr/>
        </p:nvSpPr>
        <p:spPr bwMode="auto">
          <a:xfrm>
            <a:off x="4144963" y="3030539"/>
            <a:ext cx="1797050" cy="91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Box 29"/>
          <p:cNvSpPr txBox="1">
            <a:spLocks noChangeArrowheads="1"/>
          </p:cNvSpPr>
          <p:nvPr/>
        </p:nvSpPr>
        <p:spPr bwMode="auto">
          <a:xfrm>
            <a:off x="6345238" y="1700213"/>
            <a:ext cx="37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T</a:t>
            </a:r>
          </a:p>
        </p:txBody>
      </p:sp>
      <p:sp>
        <p:nvSpPr>
          <p:cNvPr id="8203" name="TextBox 44"/>
          <p:cNvSpPr txBox="1">
            <a:spLocks noChangeArrowheads="1"/>
          </p:cNvSpPr>
          <p:nvPr/>
        </p:nvSpPr>
        <p:spPr bwMode="auto">
          <a:xfrm>
            <a:off x="7251700" y="26876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R</a:t>
            </a:r>
            <a:r>
              <a:rPr lang="en-US" altLang="en-US" sz="2400" i="1" baseline="-25000">
                <a:cs typeface="Arial" panose="020B0604020202020204" pitchFamily="34" charset="0"/>
              </a:rPr>
              <a:t>2</a:t>
            </a:r>
            <a:endParaRPr lang="en-US" altLang="en-US" sz="2400" i="1">
              <a:cs typeface="Arial" panose="020B0604020202020204" pitchFamily="34" charset="0"/>
            </a:endParaRPr>
          </a:p>
        </p:txBody>
      </p:sp>
      <p:cxnSp>
        <p:nvCxnSpPr>
          <p:cNvPr id="8204" name="Straight Arrow Connector 50"/>
          <p:cNvCxnSpPr>
            <a:cxnSpLocks noChangeShapeType="1"/>
          </p:cNvCxnSpPr>
          <p:nvPr/>
        </p:nvCxnSpPr>
        <p:spPr bwMode="auto">
          <a:xfrm>
            <a:off x="6627813" y="2009776"/>
            <a:ext cx="742950" cy="7524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TextBox 53"/>
          <p:cNvSpPr txBox="1">
            <a:spLocks noChangeArrowheads="1"/>
          </p:cNvSpPr>
          <p:nvPr/>
        </p:nvSpPr>
        <p:spPr bwMode="auto">
          <a:xfrm>
            <a:off x="6110289" y="6137276"/>
            <a:ext cx="73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 sz="2400" i="1" baseline="-25000">
                <a:cs typeface="Arial" panose="020B0604020202020204" pitchFamily="34" charset="0"/>
              </a:rPr>
              <a:t>1</a:t>
            </a:r>
            <a:r>
              <a:rPr lang="en-US" altLang="en-US" sz="2400" i="1" baseline="30000">
                <a:cs typeface="Arial" panose="020B0604020202020204" pitchFamily="34" charset="0"/>
              </a:rPr>
              <a:t>dx</a:t>
            </a:r>
          </a:p>
        </p:txBody>
      </p:sp>
      <p:cxnSp>
        <p:nvCxnSpPr>
          <p:cNvPr id="8206" name="Straight Arrow Connector 55"/>
          <p:cNvCxnSpPr>
            <a:cxnSpLocks noChangeShapeType="1"/>
          </p:cNvCxnSpPr>
          <p:nvPr/>
        </p:nvCxnSpPr>
        <p:spPr bwMode="auto">
          <a:xfrm>
            <a:off x="6127750" y="4222751"/>
            <a:ext cx="139700" cy="1939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TextBox 57"/>
          <p:cNvSpPr txBox="1">
            <a:spLocks noChangeArrowheads="1"/>
          </p:cNvSpPr>
          <p:nvPr/>
        </p:nvSpPr>
        <p:spPr bwMode="auto">
          <a:xfrm>
            <a:off x="9472614" y="6167438"/>
            <a:ext cx="73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 sz="2400" i="1" baseline="-25000">
                <a:cs typeface="Arial" panose="020B0604020202020204" pitchFamily="34" charset="0"/>
              </a:rPr>
              <a:t>2</a:t>
            </a:r>
            <a:r>
              <a:rPr lang="en-US" altLang="en-US" sz="2400" i="1" baseline="30000">
                <a:cs typeface="Arial" panose="020B0604020202020204" pitchFamily="34" charset="0"/>
              </a:rPr>
              <a:t>dx</a:t>
            </a:r>
          </a:p>
        </p:txBody>
      </p:sp>
      <p:cxnSp>
        <p:nvCxnSpPr>
          <p:cNvPr id="8208" name="Straight Arrow Connector 61"/>
          <p:cNvCxnSpPr>
            <a:cxnSpLocks noChangeShapeType="1"/>
          </p:cNvCxnSpPr>
          <p:nvPr/>
        </p:nvCxnSpPr>
        <p:spPr bwMode="auto">
          <a:xfrm>
            <a:off x="5703889" y="4876801"/>
            <a:ext cx="428625" cy="137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Straight Arrow Connector 70"/>
          <p:cNvCxnSpPr>
            <a:cxnSpLocks noChangeShapeType="1"/>
          </p:cNvCxnSpPr>
          <p:nvPr/>
        </p:nvCxnSpPr>
        <p:spPr bwMode="auto">
          <a:xfrm>
            <a:off x="6850064" y="6400800"/>
            <a:ext cx="26812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81"/>
          <p:cNvCxnSpPr>
            <a:cxnSpLocks noChangeShapeType="1"/>
          </p:cNvCxnSpPr>
          <p:nvPr/>
        </p:nvCxnSpPr>
        <p:spPr bwMode="auto">
          <a:xfrm flipV="1">
            <a:off x="6578600" y="4945064"/>
            <a:ext cx="2286000" cy="12271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734300" y="990601"/>
            <a:ext cx="503238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i="1" dirty="0"/>
              <a:t>S</a:t>
            </a:r>
            <a:r>
              <a:rPr lang="en-US" sz="2400" i="1" baseline="-25000" dirty="0"/>
              <a:t>2</a:t>
            </a:r>
            <a:endParaRPr lang="en-US" sz="2400" i="1" baseline="-25000" dirty="0">
              <a:latin typeface="+mj-lt"/>
            </a:endParaRPr>
          </a:p>
        </p:txBody>
      </p:sp>
      <p:sp>
        <p:nvSpPr>
          <p:cNvPr id="8212" name="Line 13"/>
          <p:cNvSpPr>
            <a:spLocks noChangeShapeType="1"/>
          </p:cNvSpPr>
          <p:nvPr/>
        </p:nvSpPr>
        <p:spPr bwMode="auto">
          <a:xfrm flipV="1">
            <a:off x="7551739" y="1436689"/>
            <a:ext cx="390525" cy="131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213" name="Straight Arrow Connector 70"/>
          <p:cNvCxnSpPr>
            <a:cxnSpLocks noChangeShapeType="1"/>
          </p:cNvCxnSpPr>
          <p:nvPr/>
        </p:nvCxnSpPr>
        <p:spPr bwMode="auto">
          <a:xfrm>
            <a:off x="4879976" y="1246188"/>
            <a:ext cx="28940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Straight Arrow Connector 70"/>
          <p:cNvCxnSpPr>
            <a:cxnSpLocks noChangeShapeType="1"/>
          </p:cNvCxnSpPr>
          <p:nvPr/>
        </p:nvCxnSpPr>
        <p:spPr bwMode="auto">
          <a:xfrm>
            <a:off x="4135439" y="2895600"/>
            <a:ext cx="31575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Straight Arrow Connector 50"/>
          <p:cNvCxnSpPr>
            <a:cxnSpLocks noChangeShapeType="1"/>
          </p:cNvCxnSpPr>
          <p:nvPr/>
        </p:nvCxnSpPr>
        <p:spPr bwMode="auto">
          <a:xfrm>
            <a:off x="4824413" y="1398588"/>
            <a:ext cx="1573212" cy="482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Straight Arrow Connector 70"/>
          <p:cNvCxnSpPr>
            <a:cxnSpLocks noChangeShapeType="1"/>
          </p:cNvCxnSpPr>
          <p:nvPr/>
        </p:nvCxnSpPr>
        <p:spPr bwMode="auto">
          <a:xfrm>
            <a:off x="6362700" y="4011613"/>
            <a:ext cx="30241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Line 13"/>
          <p:cNvSpPr>
            <a:spLocks noChangeShapeType="1"/>
          </p:cNvSpPr>
          <p:nvPr/>
        </p:nvSpPr>
        <p:spPr bwMode="auto">
          <a:xfrm>
            <a:off x="7740650" y="3049589"/>
            <a:ext cx="1646238" cy="84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Box 4"/>
          <p:cNvSpPr txBox="1">
            <a:spLocks noChangeArrowheads="1"/>
          </p:cNvSpPr>
          <p:nvPr/>
        </p:nvSpPr>
        <p:spPr bwMode="auto">
          <a:xfrm>
            <a:off x="5426075" y="4433888"/>
            <a:ext cx="382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I</a:t>
            </a:r>
            <a:r>
              <a:rPr lang="en-US" altLang="en-US" sz="2400" i="1" baseline="-250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8219" name="TextBox 21"/>
          <p:cNvSpPr txBox="1">
            <a:spLocks noChangeArrowheads="1"/>
          </p:cNvSpPr>
          <p:nvPr/>
        </p:nvSpPr>
        <p:spPr bwMode="auto">
          <a:xfrm>
            <a:off x="8815389" y="4470401"/>
            <a:ext cx="382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I</a:t>
            </a:r>
            <a:r>
              <a:rPr lang="en-US" altLang="en-US" sz="2400" i="1" baseline="-25000"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8220" name="Straight Arrow Connector 70"/>
          <p:cNvCxnSpPr>
            <a:cxnSpLocks noChangeShapeType="1"/>
          </p:cNvCxnSpPr>
          <p:nvPr/>
        </p:nvCxnSpPr>
        <p:spPr bwMode="auto">
          <a:xfrm>
            <a:off x="5727700" y="4759325"/>
            <a:ext cx="3111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Line 13"/>
          <p:cNvSpPr>
            <a:spLocks noChangeShapeType="1"/>
          </p:cNvSpPr>
          <p:nvPr/>
        </p:nvSpPr>
        <p:spPr bwMode="auto">
          <a:xfrm>
            <a:off x="8078788" y="1477964"/>
            <a:ext cx="857250" cy="304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222" name="Straight Arrow Connector 61"/>
          <p:cNvCxnSpPr>
            <a:cxnSpLocks noChangeShapeType="1"/>
          </p:cNvCxnSpPr>
          <p:nvPr/>
        </p:nvCxnSpPr>
        <p:spPr bwMode="auto">
          <a:xfrm>
            <a:off x="9107489" y="4886326"/>
            <a:ext cx="428625" cy="137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55"/>
          <p:cNvCxnSpPr>
            <a:cxnSpLocks noChangeShapeType="1"/>
          </p:cNvCxnSpPr>
          <p:nvPr/>
        </p:nvCxnSpPr>
        <p:spPr bwMode="auto">
          <a:xfrm>
            <a:off x="9604375" y="4232276"/>
            <a:ext cx="139700" cy="1939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TextBox 6"/>
          <p:cNvSpPr txBox="1">
            <a:spLocks noChangeArrowheads="1"/>
          </p:cNvSpPr>
          <p:nvPr/>
        </p:nvSpPr>
        <p:spPr bwMode="auto">
          <a:xfrm>
            <a:off x="1905000" y="4321176"/>
            <a:ext cx="3695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R</a:t>
            </a:r>
            <a:r>
              <a:rPr lang="en-US" altLang="en-US">
                <a:cs typeface="Arial" panose="020B0604020202020204" pitchFamily="34" charset="0"/>
              </a:rPr>
              <a:t>=reflux</a:t>
            </a:r>
          </a:p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=symptoms</a:t>
            </a:r>
          </a:p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T</a:t>
            </a:r>
            <a:r>
              <a:rPr lang="en-US" altLang="en-US">
                <a:cs typeface="Arial" panose="020B0604020202020204" pitchFamily="34" charset="0"/>
              </a:rPr>
              <a:t>=treatment</a:t>
            </a:r>
          </a:p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=imaging</a:t>
            </a:r>
          </a:p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=esophagus status</a:t>
            </a:r>
          </a:p>
          <a:p>
            <a:pPr eaLnBrk="1" hangingPunct="1"/>
            <a:r>
              <a:rPr lang="en-US" altLang="en-US" sz="2400" i="1">
                <a:cs typeface="Arial" panose="020B0604020202020204" pitchFamily="34" charset="0"/>
              </a:rPr>
              <a:t>D</a:t>
            </a:r>
            <a:r>
              <a:rPr lang="en-US" altLang="en-US" sz="2400" i="1" baseline="30000">
                <a:cs typeface="Arial" panose="020B0604020202020204" pitchFamily="34" charset="0"/>
              </a:rPr>
              <a:t>dx</a:t>
            </a:r>
            <a:r>
              <a:rPr lang="en-US" altLang="en-US">
                <a:cs typeface="Arial" panose="020B0604020202020204" pitchFamily="34" charset="0"/>
              </a:rPr>
              <a:t>=diagnosed esophagus status</a:t>
            </a:r>
          </a:p>
        </p:txBody>
      </p:sp>
      <p:sp>
        <p:nvSpPr>
          <p:cNvPr id="822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2400"/>
              <a:t>Example: a causal diagram for gastroesophageal reflux and esophageal disease</a:t>
            </a:r>
          </a:p>
        </p:txBody>
      </p:sp>
      <p:cxnSp>
        <p:nvCxnSpPr>
          <p:cNvPr id="8226" name="Straight Arrow Connector 70"/>
          <p:cNvCxnSpPr>
            <a:cxnSpLocks noChangeShapeType="1"/>
          </p:cNvCxnSpPr>
          <p:nvPr/>
        </p:nvCxnSpPr>
        <p:spPr bwMode="auto">
          <a:xfrm flipV="1">
            <a:off x="6411913" y="2122488"/>
            <a:ext cx="131762" cy="4005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Line 13"/>
          <p:cNvSpPr>
            <a:spLocks noChangeShapeType="1"/>
          </p:cNvSpPr>
          <p:nvPr/>
        </p:nvSpPr>
        <p:spPr bwMode="auto">
          <a:xfrm flipV="1">
            <a:off x="6667500" y="1339851"/>
            <a:ext cx="1112838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13"/>
          <p:cNvSpPr>
            <a:spLocks noChangeShapeType="1"/>
          </p:cNvSpPr>
          <p:nvPr/>
        </p:nvSpPr>
        <p:spPr bwMode="auto">
          <a:xfrm flipV="1">
            <a:off x="6257925" y="1419226"/>
            <a:ext cx="1562100" cy="2411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Text Box 18"/>
          <p:cNvSpPr txBox="1">
            <a:spLocks noChangeArrowheads="1"/>
          </p:cNvSpPr>
          <p:nvPr/>
        </p:nvSpPr>
        <p:spPr bwMode="auto">
          <a:xfrm rot="19967420">
            <a:off x="6837363" y="13652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15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D450CA3-46B7-4466-A9A0-28A4FC33CB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Causal diagram: smoking and cancer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363548" y="1828801"/>
            <a:ext cx="15199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(smoking </a:t>
            </a:r>
          </a:p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status)</a:t>
            </a:r>
            <a:endParaRPr lang="en-US" altLang="en-US" sz="2400" i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A 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7327437" y="1828801"/>
            <a:ext cx="12121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(cancer</a:t>
            </a:r>
          </a:p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status) </a:t>
            </a:r>
          </a:p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Z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446588" y="3524250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CVD status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4057650" y="4587876"/>
            <a:ext cx="413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i="1">
                <a:cs typeface="Arial" panose="020B0604020202020204" pitchFamily="34" charset="0"/>
              </a:rPr>
              <a:t>S </a:t>
            </a: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4238625" y="295751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5257800" y="3919538"/>
            <a:ext cx="776288" cy="6905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>
            <a:off x="6248400" y="2971800"/>
            <a:ext cx="1530350" cy="16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2293938" y="4129088"/>
            <a:ext cx="364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Sampling decision for controls</a:t>
            </a:r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4495800" y="27432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5970588" y="2286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/>
              <a:t>?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7094539" y="3505200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Always exists in a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case-control study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2422526" y="5983288"/>
            <a:ext cx="4403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 b="1"/>
              <a:t>Note:  </a:t>
            </a:r>
            <a:r>
              <a:rPr lang="en-US" altLang="en-US" sz="2400" b="1" i="1"/>
              <a:t>CVD</a:t>
            </a:r>
            <a:r>
              <a:rPr lang="en-US" altLang="en-US" sz="2400" b="1"/>
              <a:t> and </a:t>
            </a:r>
            <a:r>
              <a:rPr lang="en-US" altLang="en-US" sz="2400" b="1" i="1"/>
              <a:t>Z</a:t>
            </a:r>
            <a:r>
              <a:rPr lang="en-US" altLang="en-US" sz="2400" b="1"/>
              <a:t> collide at </a:t>
            </a:r>
            <a:r>
              <a:rPr lang="en-US" altLang="en-US" sz="2400" b="1" i="1"/>
              <a:t>S</a:t>
            </a:r>
          </a:p>
        </p:txBody>
      </p:sp>
      <p:sp>
        <p:nvSpPr>
          <p:cNvPr id="57360" name="Text Box 18"/>
          <p:cNvSpPr txBox="1">
            <a:spLocks noChangeArrowheads="1"/>
          </p:cNvSpPr>
          <p:nvPr/>
        </p:nvSpPr>
        <p:spPr bwMode="auto">
          <a:xfrm>
            <a:off x="2057401" y="3092451"/>
            <a:ext cx="2568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Background knowledge</a:t>
            </a:r>
          </a:p>
        </p:txBody>
      </p:sp>
    </p:spTree>
    <p:extLst>
      <p:ext uri="{BB962C8B-B14F-4D97-AF65-F5344CB8AC3E}">
        <p14:creationId xmlns:p14="http://schemas.microsoft.com/office/powerpoint/2010/main" val="8613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Lepto</a:t>
            </a:r>
            <a:r>
              <a:rPr lang="en-US" dirty="0" smtClean="0"/>
              <a:t> and EIA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C375E73-B5A3-4C9E-8268-6FE5C9DA67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points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15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essence of epidemiology (and all of science) is causal theories</a:t>
            </a:r>
          </a:p>
          <a:p>
            <a:pPr eaLnBrk="1" hangingPunct="1"/>
            <a:r>
              <a:rPr lang="en-US" altLang="en-US" smtClean="0"/>
              <a:t>Your theories (about causation) are not “</a:t>
            </a:r>
            <a:r>
              <a:rPr lang="en-US" altLang="en-US" i="1" smtClean="0"/>
              <a:t>A</a:t>
            </a:r>
            <a:r>
              <a:rPr lang="en-US" altLang="en-US" smtClean="0"/>
              <a:t> is associated with </a:t>
            </a:r>
            <a:r>
              <a:rPr lang="en-US" altLang="en-US" i="1" smtClean="0"/>
              <a:t>Z</a:t>
            </a:r>
            <a:r>
              <a:rPr lang="en-US" altLang="en-US" smtClean="0"/>
              <a:t>”</a:t>
            </a:r>
          </a:p>
          <a:p>
            <a:pPr lvl="1" eaLnBrk="1" hangingPunct="1"/>
            <a:r>
              <a:rPr lang="en-US" altLang="en-US" smtClean="0"/>
              <a:t>“Possessing a cigarette lighter is associated with lung cancer” is true, but who cares?  That’s not causal knowledge </a:t>
            </a:r>
          </a:p>
          <a:p>
            <a:pPr eaLnBrk="1" hangingPunct="1"/>
            <a:r>
              <a:rPr lang="en-US" altLang="en-US" smtClean="0"/>
              <a:t>Your theories about bias are not “intuition” about bias; they are causal theories, too.</a:t>
            </a:r>
          </a:p>
          <a:p>
            <a:pPr eaLnBrk="1" hangingPunct="1"/>
            <a:r>
              <a:rPr lang="en-US" altLang="en-US" smtClean="0"/>
              <a:t>Almost every theory in science is about causation, which means an arrow between variables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639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10736</TotalTime>
  <Words>333</Words>
  <Application>Microsoft Office PowerPoint</Application>
  <PresentationFormat>Widescreen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Causal Directed Acyclic Graphs (DAG) (Causal Diagrams)</vt:lpstr>
      <vt:lpstr>What is a causal diagram?</vt:lpstr>
      <vt:lpstr>Rules: displaying variables</vt:lpstr>
      <vt:lpstr>Rules: drawing arrows</vt:lpstr>
      <vt:lpstr>Rules: drawing arrows</vt:lpstr>
      <vt:lpstr>Example: a causal diagram for gastroesophageal reflux and esophageal disease</vt:lpstr>
      <vt:lpstr>Causal diagram: smoking and cancer</vt:lpstr>
      <vt:lpstr>Lepto and EIA examples</vt:lpstr>
      <vt:lpstr>Key points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D. Norris</dc:creator>
  <cp:lastModifiedBy>GM</cp:lastModifiedBy>
  <cp:revision>197</cp:revision>
  <dcterms:created xsi:type="dcterms:W3CDTF">2014-11-06T18:41:53Z</dcterms:created>
  <dcterms:modified xsi:type="dcterms:W3CDTF">2019-04-22T11:33:33Z</dcterms:modified>
</cp:coreProperties>
</file>