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77" r:id="rId2"/>
    <p:sldId id="377" r:id="rId3"/>
    <p:sldId id="380" r:id="rId4"/>
    <p:sldId id="378" r:id="rId5"/>
    <p:sldId id="379" r:id="rId6"/>
    <p:sldId id="382" r:id="rId7"/>
    <p:sldId id="383" r:id="rId8"/>
    <p:sldId id="384" r:id="rId9"/>
    <p:sldId id="385" r:id="rId10"/>
    <p:sldId id="386" r:id="rId11"/>
    <p:sldId id="387" r:id="rId12"/>
    <p:sldId id="401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381" r:id="rId26"/>
    <p:sldId id="348" r:id="rId27"/>
    <p:sldId id="359" r:id="rId28"/>
    <p:sldId id="402" r:id="rId29"/>
    <p:sldId id="357" r:id="rId30"/>
    <p:sldId id="362" r:id="rId31"/>
    <p:sldId id="363" r:id="rId32"/>
    <p:sldId id="364" r:id="rId33"/>
    <p:sldId id="365" r:id="rId34"/>
    <p:sldId id="366" r:id="rId35"/>
    <p:sldId id="369" r:id="rId36"/>
    <p:sldId id="356" r:id="rId37"/>
    <p:sldId id="368" r:id="rId38"/>
    <p:sldId id="350" r:id="rId39"/>
    <p:sldId id="375" r:id="rId40"/>
    <p:sldId id="351" r:id="rId41"/>
    <p:sldId id="373" r:id="rId42"/>
    <p:sldId id="372" r:id="rId43"/>
    <p:sldId id="374" r:id="rId44"/>
    <p:sldId id="371" r:id="rId45"/>
    <p:sldId id="352" r:id="rId46"/>
    <p:sldId id="376" r:id="rId47"/>
    <p:sldId id="321" r:id="rId48"/>
    <p:sldId id="274" r:id="rId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041"/>
    <a:srgbClr val="B2B5B7"/>
    <a:srgbClr val="42464F"/>
    <a:srgbClr val="323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1242A-736C-4FF6-A06D-17497CE393F3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6098E-29D8-4EA6-8465-29B53B3EB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18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2.png"/>
          <p:cNvPicPr/>
          <p:nvPr userDrawn="1"/>
        </p:nvPicPr>
        <p:blipFill rotWithShape="1">
          <a:blip r:embed="rId2">
            <a:alphaModFix amt="38417"/>
            <a:extLst/>
          </a:blip>
          <a:srcRect l="1532" t="8449" r="1532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5117432"/>
            <a:ext cx="12192000" cy="1740567"/>
          </a:xfrm>
        </p:spPr>
        <p:txBody>
          <a:bodyPr anchor="ctr">
            <a:normAutofit/>
          </a:bodyPr>
          <a:lstStyle>
            <a:lvl1pPr algn="ctr">
              <a:defRPr sz="4400" b="1" i="1">
                <a:solidFill>
                  <a:srgbClr val="FBB04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pt-BR" dirty="0" smtClean="0"/>
              <a:t>&lt;Titulo da Apresentação&gt;</a:t>
            </a:r>
            <a:endParaRPr lang="pt-BR" dirty="0"/>
          </a:p>
        </p:txBody>
      </p:sp>
      <p:pic>
        <p:nvPicPr>
          <p:cNvPr id="8" name="NOVO-LOGO-CWI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3371850" y="1174750"/>
            <a:ext cx="5448300" cy="4508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4925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Texto Ún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 hasCustomPrompt="1"/>
          </p:nvPr>
        </p:nvSpPr>
        <p:spPr>
          <a:xfrm>
            <a:off x="465221" y="365126"/>
            <a:ext cx="11309684" cy="1030288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&lt;Título do Slide&gt;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1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WI - Text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&lt;Titulo do Slide&gt;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14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Fundo Li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-177421" y="1296538"/>
            <a:ext cx="1992573" cy="545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5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Tóp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2.png"/>
          <p:cNvPicPr/>
          <p:nvPr userDrawn="1"/>
        </p:nvPicPr>
        <p:blipFill rotWithShape="1">
          <a:blip r:embed="rId2">
            <a:alphaModFix amt="38417"/>
            <a:extLst/>
          </a:blip>
          <a:srcRect l="1532" t="8449" r="1532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245770" y="2530642"/>
            <a:ext cx="6801852" cy="1740567"/>
          </a:xfrm>
        </p:spPr>
        <p:txBody>
          <a:bodyPr anchor="b">
            <a:normAutofit/>
          </a:bodyPr>
          <a:lstStyle>
            <a:lvl1pPr algn="r">
              <a:defRPr sz="4400" b="1" i="1" baseline="0">
                <a:solidFill>
                  <a:srgbClr val="FBB04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pt-BR" dirty="0" smtClean="0"/>
              <a:t>&lt;Título do tópico&gt;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0" hasCustomPrompt="1"/>
          </p:nvPr>
        </p:nvSpPr>
        <p:spPr>
          <a:xfrm>
            <a:off x="7331159" y="4271209"/>
            <a:ext cx="4716463" cy="1587500"/>
          </a:xfrm>
        </p:spPr>
        <p:txBody>
          <a:bodyPr>
            <a:normAutofit/>
          </a:bodyPr>
          <a:lstStyle>
            <a:lvl1pPr marL="0" indent="0" algn="r">
              <a:buNone/>
              <a:defRPr lang="pt-BR" sz="3200" b="1" i="1" kern="1200" dirty="0" smtClean="0">
                <a:solidFill>
                  <a:srgbClr val="32363F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&lt;</a:t>
            </a:r>
            <a:r>
              <a:rPr lang="pt-BR" dirty="0" err="1" smtClean="0"/>
              <a:t>Sub-Titulo</a:t>
            </a:r>
            <a:r>
              <a:rPr lang="pt-BR" dirty="0" smtClean="0"/>
              <a:t> do Tópico&gt;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1" y="2324100"/>
            <a:ext cx="4202770" cy="193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328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2.png"/>
          <p:cNvPicPr/>
          <p:nvPr userDrawn="1"/>
        </p:nvPicPr>
        <p:blipFill rotWithShape="1">
          <a:blip r:embed="rId2">
            <a:alphaModFix amt="38417"/>
            <a:extLst/>
          </a:blip>
          <a:srcRect l="1532" t="8449" r="1532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65393" y="2832602"/>
            <a:ext cx="5235829" cy="1192795"/>
          </a:xfrm>
        </p:spPr>
        <p:txBody>
          <a:bodyPr anchor="b">
            <a:normAutofit/>
          </a:bodyPr>
          <a:lstStyle>
            <a:lvl1pPr algn="l">
              <a:defRPr sz="4400" b="1" i="1">
                <a:solidFill>
                  <a:srgbClr val="FBB04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0" hasCustomPrompt="1"/>
          </p:nvPr>
        </p:nvSpPr>
        <p:spPr>
          <a:xfrm>
            <a:off x="6096000" y="4025397"/>
            <a:ext cx="5005221" cy="508503"/>
          </a:xfrm>
        </p:spPr>
        <p:txBody>
          <a:bodyPr>
            <a:normAutofit/>
          </a:bodyPr>
          <a:lstStyle>
            <a:lvl1pPr marL="0" indent="0" algn="l">
              <a:buNone/>
              <a:defRPr lang="pt-BR" sz="2800" b="1" i="1" kern="1200" dirty="0" smtClean="0">
                <a:solidFill>
                  <a:srgbClr val="32363F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Nome do Autor</a:t>
            </a:r>
          </a:p>
        </p:txBody>
      </p:sp>
      <p:sp>
        <p:nvSpPr>
          <p:cNvPr id="10" name="Espaço Reservado para Conteúdo 14"/>
          <p:cNvSpPr>
            <a:spLocks noGrp="1"/>
          </p:cNvSpPr>
          <p:nvPr>
            <p:ph sz="quarter" idx="11" hasCustomPrompt="1"/>
          </p:nvPr>
        </p:nvSpPr>
        <p:spPr>
          <a:xfrm>
            <a:off x="6096000" y="4586529"/>
            <a:ext cx="5005221" cy="642855"/>
          </a:xfrm>
        </p:spPr>
        <p:txBody>
          <a:bodyPr>
            <a:normAutofit/>
          </a:bodyPr>
          <a:lstStyle>
            <a:lvl1pPr marL="0" indent="0" algn="l">
              <a:buNone/>
              <a:defRPr lang="pt-BR" sz="2800" b="1" i="1" kern="1200" baseline="0" dirty="0" smtClean="0">
                <a:solidFill>
                  <a:srgbClr val="B2B5B7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E-mail de contato</a:t>
            </a:r>
          </a:p>
        </p:txBody>
      </p:sp>
      <p:pic>
        <p:nvPicPr>
          <p:cNvPr id="11" name="NOVO-LOGO-CWI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15302" y="1166730"/>
            <a:ext cx="5448300" cy="4508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843988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65221" y="365126"/>
            <a:ext cx="11309684" cy="103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1574800"/>
            <a:ext cx="1701800" cy="0"/>
          </a:xfrm>
          <a:prstGeom prst="line">
            <a:avLst/>
          </a:prstGeom>
          <a:ln w="98425">
            <a:solidFill>
              <a:srgbClr val="FBB04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92" b="34604"/>
          <a:stretch/>
        </p:blipFill>
        <p:spPr>
          <a:xfrm>
            <a:off x="-32084" y="6343851"/>
            <a:ext cx="2181224" cy="462477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7523748" y="6440104"/>
            <a:ext cx="4572000" cy="0"/>
          </a:xfrm>
          <a:prstGeom prst="line">
            <a:avLst/>
          </a:prstGeom>
          <a:ln w="28575">
            <a:solidFill>
              <a:srgbClr val="B2B5B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 userDrawn="1"/>
        </p:nvSpPr>
        <p:spPr>
          <a:xfrm>
            <a:off x="4973052" y="6453285"/>
            <a:ext cx="721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>
                <a:solidFill>
                  <a:srgbClr val="B2B5B7"/>
                </a:solidFill>
                <a:latin typeface="Myriad Pro" panose="020B0503030403020204" pitchFamily="34" charset="0"/>
              </a:rPr>
              <a:t>São Paulo - Rio de Janeiro - Porto Alegre - São</a:t>
            </a:r>
            <a:r>
              <a:rPr lang="pt-BR" sz="1400" b="1" i="1" baseline="0" dirty="0" smtClean="0">
                <a:solidFill>
                  <a:srgbClr val="B2B5B7"/>
                </a:solidFill>
                <a:latin typeface="Myriad Pro" panose="020B0503030403020204" pitchFamily="34" charset="0"/>
              </a:rPr>
              <a:t> Leopoldo - Caxias do Sul</a:t>
            </a:r>
            <a:endParaRPr lang="pt-BR" sz="1400" b="1" i="1" dirty="0">
              <a:solidFill>
                <a:srgbClr val="B2B5B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5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2" r:id="rId3"/>
    <p:sldLayoutId id="2147483662" r:id="rId4"/>
    <p:sldLayoutId id="2147483660" r:id="rId5"/>
    <p:sldLayoutId id="2147483661" r:id="rId6"/>
    <p:sldLayoutId id="214748366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rgbClr val="32363F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i="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i="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i="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i="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i="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automacaoforadacaixa.wordpress.com/2017/05/01/1-configuracao-ambiente-selenium-e-cucumber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ssertselenium.com/automation-design-practices/page-object-pattern/" TargetMode="External"/><Relationship Id="rId13" Type="http://schemas.openxmlformats.org/officeDocument/2006/relationships/hyperlink" Target="https://en.wikipedia.org/wiki/Best_coding_practices" TargetMode="External"/><Relationship Id="rId3" Type="http://schemas.openxmlformats.org/officeDocument/2006/relationships/hyperlink" Target="https://cucumber.io/" TargetMode="External"/><Relationship Id="rId7" Type="http://schemas.openxmlformats.org/officeDocument/2006/relationships/hyperlink" Target="https://github.com/eliasnogueira/selenium-java-evidence" TargetMode="External"/><Relationship Id="rId12" Type="http://schemas.openxmlformats.org/officeDocument/2006/relationships/hyperlink" Target="https://jenkins.io/" TargetMode="External"/><Relationship Id="rId2" Type="http://schemas.openxmlformats.org/officeDocument/2006/relationships/hyperlink" Target="https://maven.apache.org/guides/introduction/introduction-to-the-standard-directory-layout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xtentreports.com/" TargetMode="External"/><Relationship Id="rId11" Type="http://schemas.openxmlformats.org/officeDocument/2006/relationships/hyperlink" Target="http://www.seleniumhq.org/" TargetMode="External"/><Relationship Id="rId5" Type="http://schemas.openxmlformats.org/officeDocument/2006/relationships/hyperlink" Target="http://junit.org/junit4/javadoc/4.12/org/junit/rules/TestWatcher.html" TargetMode="External"/><Relationship Id="rId10" Type="http://schemas.openxmlformats.org/officeDocument/2006/relationships/hyperlink" Target="http://sikulix.com/" TargetMode="External"/><Relationship Id="rId4" Type="http://schemas.openxmlformats.org/officeDocument/2006/relationships/hyperlink" Target="http://junit.org/" TargetMode="External"/><Relationship Id="rId9" Type="http://schemas.openxmlformats.org/officeDocument/2006/relationships/hyperlink" Target="https://github.com/SeleniumHQ/selenium/wiki/PageFactory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743941"/>
            <a:ext cx="12192000" cy="1740567"/>
          </a:xfrm>
        </p:spPr>
        <p:txBody>
          <a:bodyPr>
            <a:normAutofit/>
          </a:bodyPr>
          <a:lstStyle/>
          <a:p>
            <a:r>
              <a:rPr lang="pt-BR" sz="3200" b="0" i="0" dirty="0">
                <a:solidFill>
                  <a:srgbClr val="212121"/>
                </a:solidFill>
                <a:latin typeface="Trebuchet MS" panose="020B0603020202020204" pitchFamily="34" charset="0"/>
              </a:rPr>
              <a:t>TREINAMENTO</a:t>
            </a:r>
            <a:r>
              <a:rPr lang="pt-BR" sz="3200" b="0" i="0" dirty="0">
                <a:solidFill>
                  <a:srgbClr val="262626"/>
                </a:solidFill>
                <a:latin typeface="Trebuchet MS" panose="020B0603020202020204" pitchFamily="34" charset="0"/>
              </a:rPr>
              <a:t> </a:t>
            </a:r>
            <a:br>
              <a:rPr lang="pt-BR" sz="3200" b="0" i="0" dirty="0">
                <a:solidFill>
                  <a:srgbClr val="262626"/>
                </a:solidFill>
                <a:latin typeface="Trebuchet MS" panose="020B0603020202020204" pitchFamily="34" charset="0"/>
              </a:rPr>
            </a:br>
            <a:r>
              <a:rPr lang="pt-BR" b="0" i="0" dirty="0">
                <a:solidFill>
                  <a:srgbClr val="262626"/>
                </a:solidFill>
                <a:latin typeface="Trebuchet MS" panose="020B0603020202020204" pitchFamily="34" charset="0"/>
              </a:rPr>
              <a:t>AUTOMAÇÃO DE </a:t>
            </a:r>
            <a:r>
              <a:rPr lang="pt-BR" b="0" i="0" dirty="0" smtClean="0">
                <a:solidFill>
                  <a:srgbClr val="FBAF41"/>
                </a:solidFill>
                <a:latin typeface="Trebuchet MS" panose="020B0603020202020204" pitchFamily="34" charset="0"/>
              </a:rPr>
              <a:t>TESTES</a:t>
            </a:r>
            <a:br>
              <a:rPr lang="pt-BR" b="0" i="0" dirty="0" smtClean="0">
                <a:solidFill>
                  <a:srgbClr val="FBAF41"/>
                </a:solidFill>
                <a:latin typeface="Trebuchet MS" panose="020B0603020202020204" pitchFamily="34" charset="0"/>
              </a:rPr>
            </a:b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505133" y="6154473"/>
            <a:ext cx="1181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FBAF41"/>
                </a:solidFill>
                <a:latin typeface="Trebuchet MS" panose="020B0603020202020204" pitchFamily="34" charset="0"/>
              </a:rPr>
              <a:t>Aula </a:t>
            </a:r>
            <a:r>
              <a:rPr lang="pt-BR" sz="2800" dirty="0" smtClean="0">
                <a:solidFill>
                  <a:srgbClr val="FBAF41"/>
                </a:solidFill>
                <a:latin typeface="Trebuchet MS" panose="020B0603020202020204" pitchFamily="34" charset="0"/>
              </a:rPr>
              <a:t>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367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0.4.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</a:rPr>
              <a:t>Boas práticas - Seletores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203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15102" y="1481069"/>
            <a:ext cx="10376898" cy="5203066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3400" dirty="0" smtClean="0"/>
              <a:t>Envolva o mínimo de elementos possíveis, elabore seletores curtos.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sz="2900" b="1" dirty="0">
                <a:solidFill>
                  <a:srgbClr val="00B050"/>
                </a:solidFill>
              </a:rPr>
              <a:t>✔</a:t>
            </a:r>
            <a:r>
              <a:rPr lang="pt-BR" sz="2900" dirty="0" smtClean="0">
                <a:solidFill>
                  <a:srgbClr val="00B050"/>
                </a:solidFill>
              </a:rPr>
              <a:t>    //*[</a:t>
            </a:r>
            <a:r>
              <a:rPr lang="pt-BR" sz="2900" dirty="0" err="1">
                <a:solidFill>
                  <a:srgbClr val="00B050"/>
                </a:solidFill>
              </a:rPr>
              <a:t>text</a:t>
            </a:r>
            <a:r>
              <a:rPr lang="pt-BR" sz="2900" dirty="0">
                <a:solidFill>
                  <a:srgbClr val="00B050"/>
                </a:solidFill>
              </a:rPr>
              <a:t>()=‘</a:t>
            </a:r>
            <a:r>
              <a:rPr lang="pt-BR" sz="2900" dirty="0" err="1">
                <a:solidFill>
                  <a:srgbClr val="00B050"/>
                </a:solidFill>
              </a:rPr>
              <a:t>Add</a:t>
            </a:r>
            <a:r>
              <a:rPr lang="pt-BR" sz="2900" dirty="0">
                <a:solidFill>
                  <a:srgbClr val="00B050"/>
                </a:solidFill>
              </a:rPr>
              <a:t> </a:t>
            </a:r>
            <a:r>
              <a:rPr lang="pt-BR" sz="2900" dirty="0" err="1">
                <a:solidFill>
                  <a:srgbClr val="00B050"/>
                </a:solidFill>
              </a:rPr>
              <a:t>to</a:t>
            </a:r>
            <a:r>
              <a:rPr lang="pt-BR" sz="2900" dirty="0">
                <a:solidFill>
                  <a:srgbClr val="00B050"/>
                </a:solidFill>
              </a:rPr>
              <a:t> </a:t>
            </a:r>
            <a:r>
              <a:rPr lang="pt-BR" sz="2900" dirty="0" err="1">
                <a:solidFill>
                  <a:srgbClr val="00B050"/>
                </a:solidFill>
              </a:rPr>
              <a:t>cart</a:t>
            </a:r>
            <a:r>
              <a:rPr lang="pt-BR" sz="2900" dirty="0" smtClean="0">
                <a:solidFill>
                  <a:srgbClr val="00B050"/>
                </a:solidFill>
              </a:rPr>
              <a:t>’]</a:t>
            </a:r>
          </a:p>
          <a:p>
            <a:pPr marL="0" indent="0">
              <a:buNone/>
            </a:pPr>
            <a:r>
              <a:rPr lang="pt-BR" sz="2900" dirty="0"/>
              <a:t>	</a:t>
            </a:r>
            <a:r>
              <a:rPr lang="pt-BR" sz="2900" b="1" dirty="0">
                <a:solidFill>
                  <a:srgbClr val="FF0000"/>
                </a:solidFill>
              </a:rPr>
              <a:t>✕</a:t>
            </a:r>
            <a:r>
              <a:rPr lang="pt-BR" sz="2900" dirty="0">
                <a:solidFill>
                  <a:srgbClr val="FF0000"/>
                </a:solidFill>
              </a:rPr>
              <a:t> </a:t>
            </a:r>
            <a:r>
              <a:rPr lang="pt-BR" sz="2900" dirty="0" smtClean="0">
                <a:solidFill>
                  <a:srgbClr val="FF0000"/>
                </a:solidFill>
              </a:rPr>
              <a:t>   //*[@</a:t>
            </a:r>
            <a:r>
              <a:rPr lang="pt-BR" sz="2900" dirty="0">
                <a:solidFill>
                  <a:srgbClr val="FF0000"/>
                </a:solidFill>
              </a:rPr>
              <a:t>id="</a:t>
            </a:r>
            <a:r>
              <a:rPr lang="pt-BR" sz="2900" dirty="0" err="1">
                <a:solidFill>
                  <a:srgbClr val="FF0000"/>
                </a:solidFill>
              </a:rPr>
              <a:t>homefeatured</a:t>
            </a:r>
            <a:r>
              <a:rPr lang="pt-BR" sz="2900" dirty="0">
                <a:solidFill>
                  <a:srgbClr val="FF0000"/>
                </a:solidFill>
              </a:rPr>
              <a:t>"]/li[1]/</a:t>
            </a:r>
            <a:r>
              <a:rPr lang="pt-BR" sz="2900" dirty="0" err="1">
                <a:solidFill>
                  <a:srgbClr val="FF0000"/>
                </a:solidFill>
              </a:rPr>
              <a:t>div</a:t>
            </a:r>
            <a:r>
              <a:rPr lang="pt-BR" sz="2900" dirty="0">
                <a:solidFill>
                  <a:srgbClr val="FF0000"/>
                </a:solidFill>
              </a:rPr>
              <a:t>/</a:t>
            </a:r>
            <a:r>
              <a:rPr lang="pt-BR" sz="2900" dirty="0" err="1">
                <a:solidFill>
                  <a:srgbClr val="FF0000"/>
                </a:solidFill>
              </a:rPr>
              <a:t>div</a:t>
            </a:r>
            <a:r>
              <a:rPr lang="pt-BR" sz="2900" dirty="0">
                <a:solidFill>
                  <a:srgbClr val="FF0000"/>
                </a:solidFill>
              </a:rPr>
              <a:t>[2]/</a:t>
            </a:r>
            <a:r>
              <a:rPr lang="pt-BR" sz="2900" dirty="0" err="1">
                <a:solidFill>
                  <a:srgbClr val="FF0000"/>
                </a:solidFill>
              </a:rPr>
              <a:t>div</a:t>
            </a:r>
            <a:r>
              <a:rPr lang="pt-BR" sz="2900" dirty="0">
                <a:solidFill>
                  <a:srgbClr val="FF0000"/>
                </a:solidFill>
              </a:rPr>
              <a:t>[2]/a[1]/</a:t>
            </a:r>
            <a:r>
              <a:rPr lang="pt-BR" sz="2900" dirty="0" err="1" smtClean="0">
                <a:solidFill>
                  <a:srgbClr val="FF0000"/>
                </a:solidFill>
              </a:rPr>
              <a:t>span</a:t>
            </a:r>
            <a:endParaRPr lang="pt-BR" sz="29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pt-BR" sz="3400" dirty="0" smtClean="0"/>
              <a:t>Elabore seletores precisos, que correspondem sempre a apenas 1 elemento.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rgbClr val="00B050"/>
                </a:solidFill>
              </a:rPr>
              <a:t>	</a:t>
            </a:r>
            <a:r>
              <a:rPr lang="pt-BR" sz="2900" b="1" dirty="0" smtClean="0">
                <a:solidFill>
                  <a:srgbClr val="00B050"/>
                </a:solidFill>
              </a:rPr>
              <a:t>✔</a:t>
            </a:r>
            <a:r>
              <a:rPr lang="pt-BR" sz="2900" dirty="0">
                <a:solidFill>
                  <a:srgbClr val="00B050"/>
                </a:solidFill>
              </a:rPr>
              <a:t>    .</a:t>
            </a:r>
            <a:r>
              <a:rPr lang="pt-BR" sz="2900" dirty="0" err="1">
                <a:solidFill>
                  <a:srgbClr val="00B050"/>
                </a:solidFill>
              </a:rPr>
              <a:t>product</a:t>
            </a:r>
            <a:r>
              <a:rPr lang="pt-BR" sz="2900" dirty="0">
                <a:solidFill>
                  <a:srgbClr val="00B050"/>
                </a:solidFill>
              </a:rPr>
              <a:t>-container .</a:t>
            </a:r>
            <a:r>
              <a:rPr lang="pt-BR" sz="2900" dirty="0" err="1">
                <a:solidFill>
                  <a:srgbClr val="00B050"/>
                </a:solidFill>
              </a:rPr>
              <a:t>button</a:t>
            </a:r>
            <a:endParaRPr lang="pt-BR" sz="29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sz="2900" dirty="0" smtClean="0"/>
              <a:t>	</a:t>
            </a:r>
            <a:r>
              <a:rPr lang="pt-BR" sz="2900" b="1" dirty="0" smtClean="0">
                <a:solidFill>
                  <a:srgbClr val="FF0000"/>
                </a:solidFill>
              </a:rPr>
              <a:t>✕</a:t>
            </a:r>
            <a:r>
              <a:rPr lang="pt-BR" sz="2900" dirty="0">
                <a:solidFill>
                  <a:srgbClr val="FF0000"/>
                </a:solidFill>
              </a:rPr>
              <a:t>    .</a:t>
            </a:r>
            <a:r>
              <a:rPr lang="pt-BR" sz="2900" dirty="0" err="1" smtClean="0">
                <a:solidFill>
                  <a:srgbClr val="FF0000"/>
                </a:solidFill>
              </a:rPr>
              <a:t>button</a:t>
            </a:r>
            <a:endParaRPr lang="pt-BR" sz="29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pt-BR" sz="3400" dirty="0" smtClean="0"/>
              <a:t>Seletores CSS costumam ser mais curtos e claros do que XPATH. Sempre que possível utilize CSS.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B050"/>
                </a:solidFill>
              </a:rPr>
              <a:t>	✔</a:t>
            </a:r>
            <a:r>
              <a:rPr lang="pt-BR" dirty="0">
                <a:solidFill>
                  <a:srgbClr val="00B050"/>
                </a:solidFill>
              </a:rPr>
              <a:t>    </a:t>
            </a:r>
            <a:r>
              <a:rPr lang="pt-BR" sz="2900" dirty="0">
                <a:solidFill>
                  <a:srgbClr val="00B050"/>
                </a:solidFill>
              </a:rPr>
              <a:t>.</a:t>
            </a:r>
            <a:r>
              <a:rPr lang="pt-BR" sz="2900" dirty="0" err="1">
                <a:solidFill>
                  <a:srgbClr val="00B050"/>
                </a:solidFill>
              </a:rPr>
              <a:t>ajax_add_to_cart_button</a:t>
            </a:r>
            <a:endParaRPr lang="pt-BR" sz="2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sz="2900" dirty="0"/>
              <a:t>	</a:t>
            </a:r>
            <a:r>
              <a:rPr lang="pt-BR" sz="2900" b="1" dirty="0">
                <a:solidFill>
                  <a:srgbClr val="FF0000"/>
                </a:solidFill>
              </a:rPr>
              <a:t>✕</a:t>
            </a:r>
            <a:r>
              <a:rPr lang="pt-BR" sz="2900" dirty="0">
                <a:solidFill>
                  <a:srgbClr val="FF0000"/>
                </a:solidFill>
              </a:rPr>
              <a:t>    //*[</a:t>
            </a:r>
            <a:r>
              <a:rPr lang="pt-BR" sz="2900" dirty="0" err="1">
                <a:solidFill>
                  <a:srgbClr val="FF0000"/>
                </a:solidFill>
              </a:rPr>
              <a:t>contains</a:t>
            </a:r>
            <a:r>
              <a:rPr lang="pt-BR" sz="2900" dirty="0">
                <a:solidFill>
                  <a:srgbClr val="FF0000"/>
                </a:solidFill>
              </a:rPr>
              <a:t>(@</a:t>
            </a:r>
            <a:r>
              <a:rPr lang="pt-BR" sz="2900" dirty="0" err="1">
                <a:solidFill>
                  <a:srgbClr val="FF0000"/>
                </a:solidFill>
              </a:rPr>
              <a:t>class</a:t>
            </a:r>
            <a:r>
              <a:rPr lang="pt-BR" sz="2900" dirty="0">
                <a:solidFill>
                  <a:srgbClr val="FF0000"/>
                </a:solidFill>
              </a:rPr>
              <a:t>, ‘</a:t>
            </a:r>
            <a:r>
              <a:rPr lang="pt-BR" sz="2900" dirty="0" err="1">
                <a:solidFill>
                  <a:srgbClr val="FF0000"/>
                </a:solidFill>
              </a:rPr>
              <a:t>ajax_add_to_cart_button</a:t>
            </a:r>
            <a:r>
              <a:rPr lang="pt-BR" sz="2900" dirty="0" smtClean="0">
                <a:solidFill>
                  <a:srgbClr val="FF0000"/>
                </a:solidFill>
              </a:rPr>
              <a:t>’)]</a:t>
            </a:r>
          </a:p>
          <a:p>
            <a:pPr marL="0" indent="0">
              <a:buNone/>
            </a:pPr>
            <a:endParaRPr lang="pt-BR" sz="2400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pt-BR" sz="3800" dirty="0" smtClean="0"/>
              <a:t>Utilize elementos auto descritíveis para facilitar na manutenção de código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B050"/>
                </a:solidFill>
              </a:rPr>
              <a:t>	</a:t>
            </a:r>
            <a:r>
              <a:rPr lang="pt-BR" sz="2900" b="1" dirty="0">
                <a:solidFill>
                  <a:srgbClr val="00B050"/>
                </a:solidFill>
              </a:rPr>
              <a:t>✔</a:t>
            </a:r>
            <a:r>
              <a:rPr lang="pt-BR" sz="2900" dirty="0">
                <a:solidFill>
                  <a:srgbClr val="00B050"/>
                </a:solidFill>
              </a:rPr>
              <a:t> .</a:t>
            </a:r>
            <a:r>
              <a:rPr lang="pt-BR" sz="2900" dirty="0" err="1" smtClean="0">
                <a:solidFill>
                  <a:srgbClr val="00B050"/>
                </a:solidFill>
              </a:rPr>
              <a:t>product</a:t>
            </a:r>
            <a:r>
              <a:rPr lang="pt-BR" sz="2900" dirty="0" smtClean="0">
                <a:solidFill>
                  <a:srgbClr val="00B050"/>
                </a:solidFill>
              </a:rPr>
              <a:t>-container </a:t>
            </a:r>
            <a:r>
              <a:rPr lang="pt-BR" sz="2900" dirty="0">
                <a:solidFill>
                  <a:srgbClr val="00B050"/>
                </a:solidFill>
              </a:rPr>
              <a:t>.</a:t>
            </a:r>
            <a:r>
              <a:rPr lang="pt-BR" sz="2900" dirty="0" err="1">
                <a:solidFill>
                  <a:srgbClr val="00B050"/>
                </a:solidFill>
              </a:rPr>
              <a:t>ajax_add_to_cart_button</a:t>
            </a:r>
            <a:endParaRPr lang="pt-BR" sz="2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sz="2900" dirty="0"/>
              <a:t>	</a:t>
            </a:r>
            <a:r>
              <a:rPr lang="pt-BR" sz="2900" b="1" dirty="0">
                <a:solidFill>
                  <a:srgbClr val="FF0000"/>
                </a:solidFill>
              </a:rPr>
              <a:t>✕</a:t>
            </a:r>
            <a:r>
              <a:rPr lang="pt-BR" sz="2900" dirty="0">
                <a:solidFill>
                  <a:srgbClr val="FF0000"/>
                </a:solidFill>
              </a:rPr>
              <a:t>    //*[@id="</a:t>
            </a:r>
            <a:r>
              <a:rPr lang="pt-BR" sz="2900" dirty="0" err="1">
                <a:solidFill>
                  <a:srgbClr val="FF0000"/>
                </a:solidFill>
              </a:rPr>
              <a:t>homefeatured</a:t>
            </a:r>
            <a:r>
              <a:rPr lang="pt-BR" sz="2900" dirty="0" smtClean="0">
                <a:solidFill>
                  <a:srgbClr val="FF0000"/>
                </a:solidFill>
              </a:rPr>
              <a:t>"]//</a:t>
            </a:r>
            <a:r>
              <a:rPr lang="pt-BR" sz="2900" dirty="0" err="1">
                <a:solidFill>
                  <a:srgbClr val="FF0000"/>
                </a:solidFill>
              </a:rPr>
              <a:t>span</a:t>
            </a:r>
            <a:endParaRPr lang="pt-BR" sz="29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900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464714" y="365126"/>
            <a:ext cx="11309684" cy="103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rgbClr val="32363F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pt-BR" dirty="0" smtClean="0"/>
              <a:t>Boas práticas seletores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9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0.5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spc="-1" dirty="0">
                <a:uFill>
                  <a:solidFill>
                    <a:srgbClr val="FFFFFF"/>
                  </a:solidFill>
                </a:uFill>
                <a:latin typeface="Arial Black"/>
              </a:rPr>
              <a:t>Identificando elementos com </a:t>
            </a:r>
            <a:r>
              <a:rPr lang="pt-BR" spc="-1" dirty="0" err="1">
                <a:uFill>
                  <a:solidFill>
                    <a:srgbClr val="FFFFFF"/>
                  </a:solidFill>
                </a:uFill>
                <a:latin typeface="Arial Black"/>
              </a:rPr>
              <a:t>Selenium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3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83320" y="1953000"/>
            <a:ext cx="1106820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WebElement</a:t>
            </a: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elemento = driver.</a:t>
            </a:r>
            <a:r>
              <a:rPr lang="pt-BR" sz="2200" b="1" strike="noStrike" spc="-1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findElement</a:t>
            </a: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(By.</a:t>
            </a:r>
            <a:r>
              <a:rPr lang="pt-BR" sz="2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cssSelector</a:t>
            </a: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</a:t>
            </a:r>
            <a:r>
              <a:rPr lang="pt-BR" sz="22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".button"</a:t>
            </a: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));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65120" y="365040"/>
            <a:ext cx="11309040" cy="102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4400" b="1" i="1" strike="noStrike" spc="-1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findElement</a:t>
            </a:r>
            <a:r>
              <a:rPr lang="pt-BR" sz="4400" b="1" i="1" strike="noStrike" spc="-1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 X </a:t>
            </a:r>
            <a:r>
              <a:rPr lang="pt-BR" sz="4400" b="1" i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findElements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283320" y="4027320"/>
            <a:ext cx="1161612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List&lt;</a:t>
            </a:r>
            <a:r>
              <a:rPr lang="pt-BR" sz="22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WebElement</a:t>
            </a:r>
            <a:r>
              <a:rPr lang="pt-BR" sz="22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elementos = driver.</a:t>
            </a:r>
            <a:r>
              <a:rPr lang="pt-BR" sz="22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findElements</a:t>
            </a: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(By.</a:t>
            </a:r>
            <a:r>
              <a:rPr lang="pt-BR" sz="2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cssSelector</a:t>
            </a: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</a:t>
            </a:r>
            <a:r>
              <a:rPr lang="pt-BR" sz="22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".button"</a:t>
            </a: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));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701280" y="2503080"/>
            <a:ext cx="958104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 correspondência: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throws exception (NoSuchElementException)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correspondência: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retorna uma instância de WebElement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2+ correspondências: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retorna apenas o primeiro elemento encontrado com o seletor usado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5"/>
          <p:cNvSpPr/>
          <p:nvPr/>
        </p:nvSpPr>
        <p:spPr>
          <a:xfrm>
            <a:off x="701280" y="4609080"/>
            <a:ext cx="958104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 correspondência: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retorna uma lista vazia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correspondência: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retorna lista contendo uma instância de WebElement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2+ correspondências: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retorna uma lista contendo todas as correspondências encontradas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0158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0.6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latin typeface="Arial Black" panose="020B0A04020102020204" pitchFamily="34" charset="0"/>
              </a:rPr>
              <a:t>Comandos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36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mais utilizados: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646412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dirty="0" err="1"/>
              <a:t>elemento</a:t>
            </a:r>
            <a:r>
              <a:rPr lang="pt-BR" dirty="0" err="1">
                <a:solidFill>
                  <a:srgbClr val="FF0000"/>
                </a:solidFill>
              </a:rPr>
              <a:t>.</a:t>
            </a:r>
            <a:r>
              <a:rPr lang="pt-BR" b="1" dirty="0" err="1">
                <a:solidFill>
                  <a:schemeClr val="accent5"/>
                </a:solidFill>
              </a:rPr>
              <a:t>click</a:t>
            </a:r>
            <a:r>
              <a:rPr lang="pt-BR" b="1" dirty="0">
                <a:solidFill>
                  <a:schemeClr val="accent5"/>
                </a:solidFill>
              </a:rPr>
              <a:t>() </a:t>
            </a:r>
            <a:r>
              <a:rPr lang="pt-BR" dirty="0"/>
              <a:t>– </a:t>
            </a:r>
            <a:r>
              <a:rPr lang="pt-BR" dirty="0" smtClean="0"/>
              <a:t>Clica </a:t>
            </a:r>
            <a:r>
              <a:rPr lang="pt-BR" dirty="0"/>
              <a:t>no </a:t>
            </a:r>
            <a:r>
              <a:rPr lang="pt-BR" dirty="0" smtClean="0"/>
              <a:t>elemento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err="1"/>
              <a:t>elemento.</a:t>
            </a:r>
            <a:r>
              <a:rPr lang="pt-BR" b="1" dirty="0" err="1">
                <a:solidFill>
                  <a:schemeClr val="accent5"/>
                </a:solidFill>
              </a:rPr>
              <a:t>clear</a:t>
            </a:r>
            <a:r>
              <a:rPr lang="pt-BR" b="1" dirty="0">
                <a:solidFill>
                  <a:schemeClr val="accent5"/>
                </a:solidFill>
              </a:rPr>
              <a:t>()</a:t>
            </a:r>
            <a:r>
              <a:rPr lang="pt-BR" dirty="0"/>
              <a:t> – Limpa um </a:t>
            </a:r>
            <a:r>
              <a:rPr lang="pt-BR" dirty="0" smtClean="0"/>
              <a:t>campo</a:t>
            </a: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dirty="0" err="1" smtClean="0"/>
              <a:t>elemento</a:t>
            </a:r>
            <a:r>
              <a:rPr lang="pt-BR" dirty="0" err="1" smtClean="0">
                <a:solidFill>
                  <a:srgbClr val="FF0000"/>
                </a:solidFill>
              </a:rPr>
              <a:t>.</a:t>
            </a:r>
            <a:r>
              <a:rPr lang="pt-BR" b="1" dirty="0" err="1" smtClean="0">
                <a:solidFill>
                  <a:schemeClr val="accent5"/>
                </a:solidFill>
              </a:rPr>
              <a:t>sendKeys</a:t>
            </a:r>
            <a:r>
              <a:rPr lang="pt-BR" b="1" dirty="0" smtClean="0">
                <a:solidFill>
                  <a:schemeClr val="accent5"/>
                </a:solidFill>
              </a:rPr>
              <a:t>(</a:t>
            </a:r>
            <a:r>
              <a:rPr lang="pt-BR" dirty="0" smtClean="0">
                <a:solidFill>
                  <a:srgbClr val="FF0000"/>
                </a:solidFill>
              </a:rPr>
              <a:t>“texto”</a:t>
            </a:r>
            <a:r>
              <a:rPr lang="pt-BR" b="1" dirty="0" smtClean="0">
                <a:solidFill>
                  <a:schemeClr val="accent5"/>
                </a:solidFill>
              </a:rPr>
              <a:t>)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dirty="0" smtClean="0"/>
              <a:t>Adiciona </a:t>
            </a:r>
            <a:r>
              <a:rPr lang="pt-BR" dirty="0"/>
              <a:t>um texto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err="1" smtClean="0"/>
              <a:t>elemento.</a:t>
            </a:r>
            <a:r>
              <a:rPr lang="pt-BR" b="1" dirty="0" err="1" smtClean="0">
                <a:solidFill>
                  <a:schemeClr val="accent5"/>
                </a:solidFill>
              </a:rPr>
              <a:t>getText</a:t>
            </a:r>
            <a:r>
              <a:rPr lang="pt-BR" b="1" dirty="0" smtClean="0">
                <a:solidFill>
                  <a:schemeClr val="accent5"/>
                </a:solidFill>
              </a:rPr>
              <a:t>()</a:t>
            </a:r>
            <a:r>
              <a:rPr lang="pt-BR" dirty="0" smtClean="0"/>
              <a:t> – Obtém o texto do elemento</a:t>
            </a: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dirty="0" err="1" smtClean="0"/>
              <a:t>elemento.</a:t>
            </a:r>
            <a:r>
              <a:rPr lang="pt-BR" b="1" dirty="0" err="1" smtClean="0">
                <a:solidFill>
                  <a:schemeClr val="accent5"/>
                </a:solidFill>
              </a:rPr>
              <a:t>getAttribute</a:t>
            </a:r>
            <a:r>
              <a:rPr lang="pt-BR" b="1" dirty="0" smtClean="0">
                <a:solidFill>
                  <a:schemeClr val="accent5"/>
                </a:solidFill>
              </a:rPr>
              <a:t>(</a:t>
            </a:r>
            <a:r>
              <a:rPr lang="pt-BR" dirty="0" smtClean="0">
                <a:solidFill>
                  <a:srgbClr val="FF0000"/>
                </a:solidFill>
              </a:rPr>
              <a:t>&lt;atributo&gt;</a:t>
            </a:r>
            <a:r>
              <a:rPr lang="pt-BR" b="1" dirty="0" smtClean="0">
                <a:solidFill>
                  <a:schemeClr val="accent5"/>
                </a:solidFill>
              </a:rPr>
              <a:t>)</a:t>
            </a:r>
            <a:r>
              <a:rPr lang="pt-BR" dirty="0" smtClean="0"/>
              <a:t> – Obtém o texto de algum atributo específico do elemento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30845" t="45392" r="32395" b="23885"/>
          <a:stretch/>
        </p:blipFill>
        <p:spPr>
          <a:xfrm>
            <a:off x="6928834" y="1395414"/>
            <a:ext cx="5180074" cy="2307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19" y="4392008"/>
            <a:ext cx="5718024" cy="1995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tângulo 8"/>
          <p:cNvSpPr/>
          <p:nvPr/>
        </p:nvSpPr>
        <p:spPr>
          <a:xfrm>
            <a:off x="7031866" y="4392007"/>
            <a:ext cx="1544119" cy="270145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9054929" y="5538226"/>
            <a:ext cx="1763326" cy="231509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9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0.7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latin typeface="Arial Black" panose="020B0A04020102020204" pitchFamily="34" charset="0"/>
              </a:rPr>
              <a:t>Waits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11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Sleeps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3" y="1825624"/>
            <a:ext cx="10302025" cy="272061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pt-BR" dirty="0" smtClean="0"/>
              <a:t>Usado para aguardar o elemento aparecer na tela através de um tempo fixo, no exemplo abaixo aguarda 5 segundo </a:t>
            </a:r>
            <a:r>
              <a:rPr lang="pt-BR" sz="1900" dirty="0" smtClean="0"/>
              <a:t>(5000 milissegundos)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3900" b="1" dirty="0" smtClean="0">
                <a:solidFill>
                  <a:srgbClr val="FF0000"/>
                </a:solidFill>
              </a:rPr>
              <a:t>Péssima opção!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O uso de </a:t>
            </a:r>
            <a:r>
              <a:rPr lang="pt-BR" dirty="0" err="1" smtClean="0"/>
              <a:t>sleeps</a:t>
            </a:r>
            <a:r>
              <a:rPr lang="pt-BR" dirty="0" smtClean="0"/>
              <a:t> torna o código muito propenso a falhas além de tornar os testes mais lentos.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967230" y="5031605"/>
            <a:ext cx="3930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u="sng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Thread.</a:t>
            </a:r>
            <a:r>
              <a:rPr lang="pt-BR" sz="2800" i="1" u="sng" dirty="0" err="1" smtClean="0">
                <a:solidFill>
                  <a:srgbClr val="FF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sleep</a:t>
            </a:r>
            <a:r>
              <a:rPr lang="pt-BR" sz="2800" i="1" u="sng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pt-BR" sz="2800" i="1" u="sng" dirty="0" smtClean="0">
                <a:solidFill>
                  <a:schemeClr val="accent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5000</a:t>
            </a:r>
            <a:r>
              <a:rPr lang="pt-BR" sz="2800" i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8311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Implicit</a:t>
            </a:r>
            <a:r>
              <a:rPr lang="pt-BR" dirty="0" smtClean="0"/>
              <a:t> </a:t>
            </a:r>
            <a:r>
              <a:rPr lang="pt-BR" dirty="0" err="1" smtClean="0"/>
              <a:t>Wait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748351"/>
            <a:ext cx="1030202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 smtClean="0"/>
              <a:t>Normalmente é utilizado no início do teste, no @</a:t>
            </a:r>
            <a:r>
              <a:rPr lang="pt-BR" dirty="0" err="1" smtClean="0"/>
              <a:t>Before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 smtClean="0"/>
              <a:t>Dificulta o desenvolvimento do script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Se faz necessário zerar este </a:t>
            </a:r>
            <a:r>
              <a:rPr lang="pt-BR" dirty="0" err="1" smtClean="0"/>
              <a:t>wait</a:t>
            </a:r>
            <a:r>
              <a:rPr lang="pt-BR" dirty="0" smtClean="0"/>
              <a:t> quando o objetivo é garantir que um elemento não está na tela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Mascara falhas as vezes tornando difícil a identificação do problema, ou seja, não é uma boa opção.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845" y="4433290"/>
            <a:ext cx="7899647" cy="2261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2447523" y="6147590"/>
            <a:ext cx="6735113" cy="249439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763020" y="502419"/>
            <a:ext cx="49748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– </a:t>
            </a:r>
            <a:r>
              <a:rPr lang="pt-BR" sz="4000" dirty="0">
                <a:solidFill>
                  <a:srgbClr val="FF0000"/>
                </a:solidFill>
              </a:rPr>
              <a:t>opção não muito boa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52379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Explicit</a:t>
            </a:r>
            <a:r>
              <a:rPr lang="pt-BR" dirty="0" smtClean="0"/>
              <a:t> </a:t>
            </a:r>
            <a:r>
              <a:rPr lang="pt-BR" dirty="0" err="1" smtClean="0"/>
              <a:t>Wait</a:t>
            </a:r>
            <a:r>
              <a:rPr lang="pt-BR" dirty="0" smtClean="0"/>
              <a:t> – </a:t>
            </a:r>
            <a:r>
              <a:rPr lang="pt-BR" b="0" dirty="0" smtClean="0">
                <a:solidFill>
                  <a:schemeClr val="accent6"/>
                </a:solidFill>
              </a:rPr>
              <a:t>boa opção</a:t>
            </a:r>
            <a:endParaRPr lang="pt-BR" b="0" dirty="0">
              <a:solidFill>
                <a:schemeClr val="accent6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3" y="1825625"/>
            <a:ext cx="1052096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 smtClean="0"/>
              <a:t>Aguarda até que um elemento esteja em determinada condição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smtClean="0"/>
              <a:t>Visível, invisível, </a:t>
            </a:r>
            <a:r>
              <a:rPr lang="pt-BR" dirty="0" err="1" smtClean="0"/>
              <a:t>clicável</a:t>
            </a:r>
            <a:r>
              <a:rPr lang="pt-BR" dirty="0" smtClean="0"/>
              <a:t>, presente, com determinado texto, e muitas outras opções.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15" y="4546241"/>
            <a:ext cx="11377444" cy="70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6942249" y="4842456"/>
            <a:ext cx="2497965" cy="307661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13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0.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latin typeface="Arial Black" panose="020B0A04020102020204" pitchFamily="34" charset="0"/>
              </a:rPr>
              <a:t>Relembrando a aula passada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39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</a:t>
            </a:r>
            <a:r>
              <a:rPr lang="pt-BR" dirty="0" err="1" smtClean="0"/>
              <a:t>Wait</a:t>
            </a:r>
            <a:r>
              <a:rPr lang="pt-BR" dirty="0" smtClean="0"/>
              <a:t> – </a:t>
            </a:r>
            <a:r>
              <a:rPr lang="pt-BR" b="0" dirty="0" smtClean="0">
                <a:solidFill>
                  <a:schemeClr val="accent6"/>
                </a:solidFill>
              </a:rPr>
              <a:t>Melhor opção!</a:t>
            </a:r>
            <a:endParaRPr lang="pt-BR" b="0" dirty="0">
              <a:solidFill>
                <a:schemeClr val="accent6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121642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 smtClean="0"/>
              <a:t>Semelhante ao </a:t>
            </a:r>
            <a:r>
              <a:rPr lang="pt-BR" dirty="0" err="1" smtClean="0"/>
              <a:t>Explicit</a:t>
            </a:r>
            <a:r>
              <a:rPr lang="pt-BR" dirty="0" smtClean="0"/>
              <a:t> </a:t>
            </a:r>
            <a:r>
              <a:rPr lang="pt-BR" dirty="0" err="1" smtClean="0"/>
              <a:t>Wait</a:t>
            </a:r>
            <a:r>
              <a:rPr lang="pt-BR" dirty="0" smtClean="0"/>
              <a:t>, porém permite algumas personalizações, por exemplo ignorar determinadas </a:t>
            </a:r>
            <a:r>
              <a:rPr lang="pt-BR" dirty="0" err="1" smtClean="0"/>
              <a:t>exceptions</a:t>
            </a:r>
            <a:r>
              <a:rPr lang="pt-BR" dirty="0" smtClean="0"/>
              <a:t> como </a:t>
            </a:r>
            <a:r>
              <a:rPr lang="pt-BR" dirty="0" err="1" smtClean="0"/>
              <a:t>StaleElementReferenceException</a:t>
            </a:r>
            <a:r>
              <a:rPr lang="pt-BR" dirty="0" smtClean="0"/>
              <a:t> (que ocorre com frequência em sites mais dinâmicos) além de permitir reduzir o tempo de verificação, tornando o teste mais rápido.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86" y="3710730"/>
            <a:ext cx="10471554" cy="2865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2370249" y="4507605"/>
            <a:ext cx="7610878" cy="412125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0.8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err="1" smtClean="0">
                <a:latin typeface="Arial Black" panose="020B0A04020102020204" pitchFamily="34" charset="0"/>
              </a:rPr>
              <a:t>Actions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50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Actions</a:t>
            </a:r>
            <a:endParaRPr lang="pt-BR" b="0" dirty="0">
              <a:solidFill>
                <a:schemeClr val="accent6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121642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 smtClean="0"/>
              <a:t>Simula ações de mouse e teclado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Possui métodos como</a:t>
            </a:r>
            <a:r>
              <a:rPr lang="pt-BR" dirty="0"/>
              <a:t>: </a:t>
            </a:r>
            <a:r>
              <a:rPr lang="pt-BR" dirty="0" err="1" smtClean="0"/>
              <a:t>moveToElement</a:t>
            </a:r>
            <a:r>
              <a:rPr lang="pt-BR" dirty="0"/>
              <a:t>(), </a:t>
            </a:r>
            <a:r>
              <a:rPr lang="pt-BR" dirty="0" err="1" smtClean="0"/>
              <a:t>keyDown</a:t>
            </a:r>
            <a:r>
              <a:rPr lang="pt-BR" dirty="0"/>
              <a:t>(), </a:t>
            </a:r>
            <a:r>
              <a:rPr lang="pt-BR" dirty="0" err="1"/>
              <a:t>clickAndHold</a:t>
            </a:r>
            <a:r>
              <a:rPr lang="pt-BR" dirty="0"/>
              <a:t>(), </a:t>
            </a:r>
            <a:r>
              <a:rPr lang="pt-BR" dirty="0" err="1" smtClean="0"/>
              <a:t>dragAndDrop</a:t>
            </a:r>
            <a:r>
              <a:rPr lang="pt-BR" dirty="0" smtClean="0"/>
              <a:t>()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41" y="3997318"/>
            <a:ext cx="7511336" cy="1312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611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7557480" y="2040480"/>
            <a:ext cx="2450520" cy="767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3450" b="1" i="1" strike="noStrike" spc="-1">
                <a:solidFill>
                  <a:srgbClr val="FBB041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Asserts</a:t>
            </a:r>
            <a:endParaRPr lang="pt-BR" sz="34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7494480" y="3472560"/>
            <a:ext cx="2513520" cy="127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AssertTrue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AssertFalse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99277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465120" y="365040"/>
            <a:ext cx="11309400" cy="1029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4236840" y="644754"/>
            <a:ext cx="6959160" cy="50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 de Teste </a:t>
            </a:r>
            <a:r>
              <a:rPr lang="pt-B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LoginComSucesso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0" name="Imagem 349"/>
          <p:cNvPicPr/>
          <p:nvPr/>
        </p:nvPicPr>
        <p:blipFill>
          <a:blip r:embed="rId2"/>
          <a:stretch/>
        </p:blipFill>
        <p:spPr>
          <a:xfrm>
            <a:off x="1187640" y="1223953"/>
            <a:ext cx="10800360" cy="4493880"/>
          </a:xfrm>
          <a:prstGeom prst="rect">
            <a:avLst/>
          </a:prstGeom>
          <a:ln>
            <a:noFill/>
          </a:ln>
        </p:spPr>
      </p:pic>
      <p:sp>
        <p:nvSpPr>
          <p:cNvPr id="351" name="CustomShape 3"/>
          <p:cNvSpPr/>
          <p:nvPr/>
        </p:nvSpPr>
        <p:spPr>
          <a:xfrm>
            <a:off x="1440000" y="3928360"/>
            <a:ext cx="3600000" cy="432000"/>
          </a:xfrm>
          <a:prstGeom prst="rect">
            <a:avLst/>
          </a:prstGeom>
          <a:noFill/>
          <a:ln w="1260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tângulo 1"/>
          <p:cNvSpPr/>
          <p:nvPr/>
        </p:nvSpPr>
        <p:spPr>
          <a:xfrm>
            <a:off x="1187639" y="5928181"/>
            <a:ext cx="10586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Referência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PageObjects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http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://www.codeatest.com/page-object-testes-aceitacao-organizados/</a:t>
            </a:r>
          </a:p>
        </p:txBody>
      </p:sp>
    </p:spTree>
    <p:extLst>
      <p:ext uri="{BB962C8B-B14F-4D97-AF65-F5344CB8AC3E}">
        <p14:creationId xmlns:p14="http://schemas.microsoft.com/office/powerpoint/2010/main" val="14559718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245770" y="2530642"/>
            <a:ext cx="6448247" cy="1740567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Aula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0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1.0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     </a:t>
            </a:r>
            <a:r>
              <a:rPr lang="pt-BR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ucumber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hape 139"/>
          <p:cNvSpPr/>
          <p:nvPr/>
        </p:nvSpPr>
        <p:spPr>
          <a:xfrm>
            <a:off x="8157298" y="3116687"/>
            <a:ext cx="3355435" cy="10216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9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Feature</a:t>
            </a:r>
            <a:endParaRPr lang="pt-BR" b="0" dirty="0">
              <a:solidFill>
                <a:srgbClr val="FBB04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49" y="2150774"/>
            <a:ext cx="9414456" cy="4430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tângulo 9"/>
          <p:cNvSpPr/>
          <p:nvPr/>
        </p:nvSpPr>
        <p:spPr>
          <a:xfrm>
            <a:off x="2360449" y="1520999"/>
            <a:ext cx="4694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Nome do arquivo: </a:t>
            </a:r>
            <a:r>
              <a:rPr lang="pt-BR" sz="2400" b="1" dirty="0" err="1" smtClean="0"/>
              <a:t>Selenium.feature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2451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Tags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1216424" cy="1278183"/>
          </a:xfrm>
        </p:spPr>
        <p:txBody>
          <a:bodyPr>
            <a:normAutofit/>
          </a:bodyPr>
          <a:lstStyle/>
          <a:p>
            <a:r>
              <a:rPr lang="pt-BR" dirty="0" smtClean="0"/>
              <a:t>Utilizado para agrupar cenários e criar suítes de teste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136" y="2575029"/>
            <a:ext cx="9058512" cy="3330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1931831" y="2626545"/>
            <a:ext cx="2112135" cy="296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906073" y="4278968"/>
            <a:ext cx="2498502" cy="293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9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Esquema de cenário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1216424" cy="1278183"/>
          </a:xfrm>
        </p:spPr>
        <p:txBody>
          <a:bodyPr>
            <a:normAutofit/>
          </a:bodyPr>
          <a:lstStyle/>
          <a:p>
            <a:r>
              <a:rPr lang="pt-BR" dirty="0" smtClean="0"/>
              <a:t>Utilizado para executar um mesmo cenário com diferentes valores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62" y="2562896"/>
            <a:ext cx="9559000" cy="3272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tângulo 7"/>
          <p:cNvSpPr/>
          <p:nvPr/>
        </p:nvSpPr>
        <p:spPr>
          <a:xfrm>
            <a:off x="1571222" y="4282543"/>
            <a:ext cx="5640947" cy="1461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172755" y="3428206"/>
            <a:ext cx="2562896" cy="268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120062" y="3753556"/>
            <a:ext cx="2701965" cy="292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3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0.1.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</a:rPr>
              <a:t>Inspecionando elementos no Google Chrome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17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DataTables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1216424" cy="1278183"/>
          </a:xfrm>
        </p:spPr>
        <p:txBody>
          <a:bodyPr>
            <a:normAutofit/>
          </a:bodyPr>
          <a:lstStyle/>
          <a:p>
            <a:r>
              <a:rPr lang="pt-BR" dirty="0" smtClean="0"/>
              <a:t>Permite criar tabelas que são convertidas em </a:t>
            </a:r>
            <a:r>
              <a:rPr lang="pt-BR" b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List</a:t>
            </a:r>
            <a:r>
              <a:rPr lang="pt-BR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pt-BR" b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List</a:t>
            </a:r>
            <a:r>
              <a:rPr lang="pt-BR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pt-BR" b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&gt;&gt;</a:t>
            </a: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BR" dirty="0" smtClean="0"/>
              <a:t>Podemos iterar a lista extraindo suas informações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30821" t="19755" r="38636" b="60139"/>
          <a:stretch/>
        </p:blipFill>
        <p:spPr>
          <a:xfrm>
            <a:off x="1755445" y="2859109"/>
            <a:ext cx="8791719" cy="3253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2318196" y="4664577"/>
            <a:ext cx="8036417" cy="1336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3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@</a:t>
            </a:r>
            <a:r>
              <a:rPr lang="pt-BR" dirty="0" err="1" smtClean="0"/>
              <a:t>Before</a:t>
            </a:r>
            <a:r>
              <a:rPr lang="pt-BR" dirty="0" smtClean="0"/>
              <a:t> e @</a:t>
            </a:r>
            <a:r>
              <a:rPr lang="pt-BR" dirty="0" err="1" smtClean="0"/>
              <a:t>After</a:t>
            </a:r>
            <a:r>
              <a:rPr lang="pt-BR" dirty="0" smtClean="0"/>
              <a:t> do </a:t>
            </a:r>
            <a:r>
              <a:rPr lang="pt-BR" dirty="0" err="1" smtClean="0"/>
              <a:t>Cucumber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5008434" cy="1278183"/>
          </a:xfrm>
        </p:spPr>
        <p:txBody>
          <a:bodyPr>
            <a:normAutofit/>
          </a:bodyPr>
          <a:lstStyle/>
          <a:p>
            <a:r>
              <a:rPr lang="pt-BR" dirty="0" smtClean="0"/>
              <a:t>Executa ações antes e depois de cada cenário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r="33382"/>
          <a:stretch/>
        </p:blipFill>
        <p:spPr>
          <a:xfrm>
            <a:off x="5767570" y="2147406"/>
            <a:ext cx="6290776" cy="2211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146" y="4618496"/>
            <a:ext cx="6119074" cy="2099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570" y="1478837"/>
            <a:ext cx="3773998" cy="495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um teste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1216424" cy="1278183"/>
          </a:xfrm>
        </p:spPr>
        <p:txBody>
          <a:bodyPr>
            <a:normAutofit/>
          </a:bodyPr>
          <a:lstStyle/>
          <a:p>
            <a:r>
              <a:rPr lang="pt-BR" dirty="0" smtClean="0"/>
              <a:t>Precisamos criar uma classe Java exclusivamente para executar os testes</a:t>
            </a:r>
          </a:p>
          <a:p>
            <a:r>
              <a:rPr lang="pt-BR" dirty="0" err="1" smtClean="0"/>
              <a:t>Run</a:t>
            </a:r>
            <a:r>
              <a:rPr lang="pt-BR" dirty="0" smtClean="0"/>
              <a:t> As &gt; </a:t>
            </a:r>
            <a:r>
              <a:rPr lang="pt-BR" dirty="0" err="1" smtClean="0"/>
              <a:t>JUnit</a:t>
            </a:r>
            <a:r>
              <a:rPr lang="pt-BR" dirty="0" smtClean="0"/>
              <a:t> Test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731" y="2807596"/>
            <a:ext cx="9044389" cy="365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87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execução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691431" y="1686402"/>
            <a:ext cx="1810247" cy="18080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rgbClr val="FF0000"/>
                </a:solidFill>
              </a:rPr>
              <a:t>Feature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978857" y="1686402"/>
            <a:ext cx="1810247" cy="18080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rgbClr val="FF0000"/>
                </a:solidFill>
              </a:rPr>
              <a:t>Steps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266283" y="1686402"/>
            <a:ext cx="1810247" cy="18080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9" name="Retângulo 8"/>
          <p:cNvSpPr/>
          <p:nvPr/>
        </p:nvSpPr>
        <p:spPr>
          <a:xfrm>
            <a:off x="8197461" y="4552850"/>
            <a:ext cx="1947889" cy="18080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rgbClr val="FF0000"/>
                </a:solidFill>
              </a:rPr>
              <a:t>PageElementMap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978856" y="4552850"/>
            <a:ext cx="1810247" cy="18080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rgbClr val="FF0000"/>
                </a:solidFill>
              </a:rPr>
              <a:t>BasePage</a:t>
            </a:r>
            <a:endParaRPr lang="pt-BR" sz="2400" dirty="0">
              <a:solidFill>
                <a:srgbClr val="FF0000"/>
              </a:solidFill>
            </a:endParaRPr>
          </a:p>
        </p:txBody>
      </p: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3501678" y="2590411"/>
            <a:ext cx="14771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8" idx="1"/>
          </p:cNvCxnSpPr>
          <p:nvPr/>
        </p:nvCxnSpPr>
        <p:spPr>
          <a:xfrm>
            <a:off x="6789104" y="2590411"/>
            <a:ext cx="14771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8" idx="2"/>
            <a:endCxn id="9" idx="0"/>
          </p:cNvCxnSpPr>
          <p:nvPr/>
        </p:nvCxnSpPr>
        <p:spPr>
          <a:xfrm flipH="1">
            <a:off x="9171406" y="3494420"/>
            <a:ext cx="1" cy="105843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9" idx="1"/>
            <a:endCxn id="10" idx="3"/>
          </p:cNvCxnSpPr>
          <p:nvPr/>
        </p:nvCxnSpPr>
        <p:spPr>
          <a:xfrm flipH="1">
            <a:off x="6789102" y="5456859"/>
            <a:ext cx="14083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870134" y="2214600"/>
            <a:ext cx="804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utiliza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57559" y="2233422"/>
            <a:ext cx="804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utiliza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9130887" y="3844431"/>
            <a:ext cx="1029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/>
              <a:t>extende</a:t>
            </a:r>
            <a:endParaRPr lang="pt-BR" sz="20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054870" y="5097817"/>
            <a:ext cx="1029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/>
              <a:t>extende</a:t>
            </a:r>
            <a:endParaRPr lang="pt-BR" sz="20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1733198" y="3507299"/>
            <a:ext cx="3484975" cy="2671007"/>
            <a:chOff x="260713" y="3867905"/>
            <a:chExt cx="3484975" cy="2671007"/>
          </a:xfrm>
        </p:grpSpPr>
        <p:sp>
          <p:nvSpPr>
            <p:cNvPr id="20" name="Elipse 19"/>
            <p:cNvSpPr/>
            <p:nvPr/>
          </p:nvSpPr>
          <p:spPr>
            <a:xfrm>
              <a:off x="260713" y="4812200"/>
              <a:ext cx="1726712" cy="172671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err="1"/>
                <a:t>Tests</a:t>
              </a:r>
              <a:endParaRPr lang="pt-BR" sz="2400" dirty="0"/>
            </a:p>
          </p:txBody>
        </p:sp>
        <p:cxnSp>
          <p:nvCxnSpPr>
            <p:cNvPr id="21" name="Conector de seta reta 20"/>
            <p:cNvCxnSpPr>
              <a:stCxn id="20" idx="0"/>
              <a:endCxn id="6" idx="2"/>
            </p:cNvCxnSpPr>
            <p:nvPr/>
          </p:nvCxnSpPr>
          <p:spPr>
            <a:xfrm flipV="1">
              <a:off x="1124069" y="3867905"/>
              <a:ext cx="1" cy="944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/>
            <p:cNvSpPr txBox="1"/>
            <p:nvPr/>
          </p:nvSpPr>
          <p:spPr>
            <a:xfrm>
              <a:off x="1077970" y="4246587"/>
              <a:ext cx="2667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Execução dos testes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470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projeto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3" y="1864261"/>
            <a:ext cx="7043669" cy="3905474"/>
          </a:xfrm>
        </p:spPr>
        <p:txBody>
          <a:bodyPr>
            <a:normAutofit/>
          </a:bodyPr>
          <a:lstStyle/>
          <a:p>
            <a:r>
              <a:rPr lang="pt-BR" dirty="0" err="1" smtClean="0"/>
              <a:t>Package</a:t>
            </a:r>
            <a:r>
              <a:rPr lang="pt-BR" dirty="0" smtClean="0"/>
              <a:t> </a:t>
            </a:r>
            <a:r>
              <a:rPr lang="pt-BR" b="1" dirty="0" err="1" smtClean="0">
                <a:solidFill>
                  <a:srgbClr val="0070C0"/>
                </a:solidFill>
              </a:rPr>
              <a:t>tests</a:t>
            </a:r>
            <a:r>
              <a:rPr lang="pt-BR" dirty="0" smtClean="0"/>
              <a:t>: arquivos que executam as </a:t>
            </a:r>
            <a:r>
              <a:rPr lang="pt-BR" dirty="0" err="1" smtClean="0"/>
              <a:t>features</a:t>
            </a:r>
            <a:endParaRPr lang="pt-BR" dirty="0" smtClean="0"/>
          </a:p>
          <a:p>
            <a:r>
              <a:rPr lang="pt-BR" dirty="0" smtClean="0"/>
              <a:t>Pasta </a:t>
            </a:r>
            <a:r>
              <a:rPr lang="pt-BR" b="1" dirty="0" err="1" smtClean="0">
                <a:solidFill>
                  <a:srgbClr val="0070C0"/>
                </a:solidFill>
              </a:rPr>
              <a:t>features</a:t>
            </a:r>
            <a:r>
              <a:rPr lang="pt-BR" dirty="0" smtClean="0"/>
              <a:t>: descrição das funcionalidades</a:t>
            </a:r>
          </a:p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b="1" dirty="0" err="1">
                <a:solidFill>
                  <a:srgbClr val="0070C0"/>
                </a:solidFill>
              </a:rPr>
              <a:t>steps</a:t>
            </a:r>
            <a:r>
              <a:rPr lang="pt-BR" dirty="0"/>
              <a:t>: </a:t>
            </a:r>
            <a:r>
              <a:rPr lang="pt-BR" dirty="0" err="1"/>
              <a:t>steps</a:t>
            </a:r>
            <a:r>
              <a:rPr lang="pt-BR" dirty="0"/>
              <a:t> </a:t>
            </a:r>
            <a:r>
              <a:rPr lang="pt-BR" dirty="0" err="1"/>
              <a:t>definitions</a:t>
            </a:r>
            <a:endParaRPr lang="pt-BR" dirty="0"/>
          </a:p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b="1" dirty="0" err="1">
                <a:solidFill>
                  <a:srgbClr val="0070C0"/>
                </a:solidFill>
              </a:rPr>
              <a:t>page</a:t>
            </a:r>
            <a:r>
              <a:rPr lang="pt-BR" dirty="0"/>
              <a:t>: classes </a:t>
            </a:r>
            <a:r>
              <a:rPr lang="pt-BR" dirty="0" err="1"/>
              <a:t>pageObjects</a:t>
            </a:r>
            <a:r>
              <a:rPr lang="pt-BR" dirty="0"/>
              <a:t> e </a:t>
            </a:r>
            <a:r>
              <a:rPr lang="pt-BR" dirty="0" err="1"/>
              <a:t>elementMap</a:t>
            </a:r>
            <a:endParaRPr lang="pt-BR" dirty="0"/>
          </a:p>
          <a:p>
            <a:r>
              <a:rPr lang="pt-BR" dirty="0" smtClean="0"/>
              <a:t>Pasta </a:t>
            </a:r>
            <a:r>
              <a:rPr lang="pt-BR" b="1" dirty="0" err="1" smtClean="0">
                <a:solidFill>
                  <a:srgbClr val="0070C0"/>
                </a:solidFill>
              </a:rPr>
              <a:t>target</a:t>
            </a:r>
            <a:r>
              <a:rPr lang="pt-BR" dirty="0" smtClean="0"/>
              <a:t>: artefatos gerados durante os testes (evidencias e relatórios)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408" y="95939"/>
            <a:ext cx="3586978" cy="6633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8863262" y="2447087"/>
            <a:ext cx="2701965" cy="1416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616418" y="5769735"/>
            <a:ext cx="1313194" cy="24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9105590" y="807503"/>
            <a:ext cx="1313194" cy="686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9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Indicação de site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3" y="3567447"/>
            <a:ext cx="9799749" cy="2202287"/>
          </a:xfrm>
        </p:spPr>
        <p:txBody>
          <a:bodyPr>
            <a:normAutofit fontScale="92500" lnSpcReduction="10000"/>
          </a:bodyPr>
          <a:lstStyle/>
          <a:p>
            <a:endParaRPr lang="pt-BR" dirty="0" err="1"/>
          </a:p>
          <a:p>
            <a:pPr marL="0" indent="0">
              <a:buNone/>
            </a:pPr>
            <a:r>
              <a:rPr lang="pt-BR" dirty="0">
                <a:hlinkClick r:id="rId2"/>
              </a:rPr>
              <a:t>https://automacaoforadacaixa.wordpress.com/2017/05/01/1-configuracao-ambiente-selenium-e-cucumber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Passo a passo detalhado para configuração de ambiente, </a:t>
            </a:r>
            <a:r>
              <a:rPr lang="pt-BR" dirty="0" err="1" smtClean="0"/>
              <a:t>cucumber</a:t>
            </a:r>
            <a:r>
              <a:rPr lang="pt-BR" dirty="0" smtClean="0"/>
              <a:t>, </a:t>
            </a:r>
            <a:r>
              <a:rPr lang="pt-BR" dirty="0" err="1" smtClean="0"/>
              <a:t>selenium</a:t>
            </a:r>
            <a:r>
              <a:rPr lang="pt-BR" dirty="0" smtClean="0"/>
              <a:t>, logs, com </a:t>
            </a:r>
            <a:r>
              <a:rPr lang="pt-BR" dirty="0" err="1" smtClean="0"/>
              <a:t>prints</a:t>
            </a:r>
            <a:r>
              <a:rPr lang="pt-BR" dirty="0" smtClean="0"/>
              <a:t> e exercícios para praticar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938" y="1767222"/>
            <a:ext cx="7077428" cy="17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8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1.1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err="1" smtClean="0">
                <a:latin typeface="Arial Black" panose="020B0A04020102020204" pitchFamily="34" charset="0"/>
              </a:rPr>
              <a:t>PageFactory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5221" y="210579"/>
            <a:ext cx="11309684" cy="1030288"/>
          </a:xfrm>
        </p:spPr>
        <p:txBody>
          <a:bodyPr/>
          <a:lstStyle/>
          <a:p>
            <a:r>
              <a:rPr lang="pt-BR" dirty="0" err="1" smtClean="0"/>
              <a:t>PageFactory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7005106" y="1524447"/>
            <a:ext cx="4676031" cy="4425592"/>
          </a:xfrm>
        </p:spPr>
        <p:txBody>
          <a:bodyPr>
            <a:normAutofit/>
          </a:bodyPr>
          <a:lstStyle/>
          <a:p>
            <a:r>
              <a:rPr lang="pt-BR" dirty="0" smtClean="0"/>
              <a:t>Utilize </a:t>
            </a:r>
            <a:r>
              <a:rPr lang="pt-BR" dirty="0" smtClean="0">
                <a:latin typeface="Consolas" panose="020B0609020204030204" pitchFamily="49" charset="0"/>
              </a:rPr>
              <a:t>@</a:t>
            </a:r>
            <a:r>
              <a:rPr lang="pt-BR" dirty="0" err="1" smtClean="0">
                <a:latin typeface="Consolas" panose="020B0609020204030204" pitchFamily="49" charset="0"/>
              </a:rPr>
              <a:t>FindBy</a:t>
            </a:r>
            <a:r>
              <a:rPr lang="pt-BR" dirty="0" smtClean="0"/>
              <a:t> para identificar os elementos</a:t>
            </a:r>
          </a:p>
          <a:p>
            <a:r>
              <a:rPr lang="pt-BR" dirty="0" smtClean="0"/>
              <a:t>Quando o elemento possuir ID ou </a:t>
            </a:r>
            <a:r>
              <a:rPr lang="pt-BR" dirty="0" err="1" smtClean="0"/>
              <a:t>Name</a:t>
            </a:r>
            <a:r>
              <a:rPr lang="pt-BR" dirty="0" smtClean="0"/>
              <a:t>, não é necessário utilizar </a:t>
            </a:r>
            <a:r>
              <a:rPr lang="pt-BR" dirty="0" smtClean="0">
                <a:latin typeface="Consolas" panose="020B0609020204030204" pitchFamily="49" charset="0"/>
              </a:rPr>
              <a:t>@</a:t>
            </a:r>
            <a:r>
              <a:rPr lang="pt-BR" dirty="0" err="1" smtClean="0">
                <a:latin typeface="Consolas" panose="020B0609020204030204" pitchFamily="49" charset="0"/>
              </a:rPr>
              <a:t>FindBy</a:t>
            </a:r>
            <a:r>
              <a:rPr lang="pt-BR" dirty="0" smtClean="0"/>
              <a:t>, é só declarar a variável com nome igual ao </a:t>
            </a:r>
            <a:r>
              <a:rPr lang="pt-BR" dirty="0" smtClean="0">
                <a:latin typeface="Consolas" panose="020B0609020204030204" pitchFamily="49" charset="0"/>
              </a:rPr>
              <a:t>ID</a:t>
            </a:r>
            <a:r>
              <a:rPr lang="pt-BR" dirty="0" smtClean="0"/>
              <a:t> ou </a:t>
            </a:r>
            <a:r>
              <a:rPr lang="pt-BR" dirty="0" err="1" smtClean="0">
                <a:latin typeface="Consolas" panose="020B0609020204030204" pitchFamily="49" charset="0"/>
              </a:rPr>
              <a:t>Name</a:t>
            </a:r>
            <a:r>
              <a:rPr lang="pt-BR" dirty="0" smtClean="0"/>
              <a:t> do elemento</a:t>
            </a:r>
          </a:p>
          <a:p>
            <a:r>
              <a:rPr lang="pt-BR" dirty="0" smtClean="0"/>
              <a:t>É necessário iniciar os elementos através do método </a:t>
            </a:r>
            <a:r>
              <a:rPr lang="pt-BR" sz="2000" dirty="0" err="1" smtClean="0">
                <a:latin typeface="Consolas" panose="020B0609020204030204" pitchFamily="49" charset="0"/>
              </a:rPr>
              <a:t>PageFactory.initElements</a:t>
            </a:r>
            <a:r>
              <a:rPr lang="pt-BR" sz="2000" dirty="0" smtClean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78" y="1492136"/>
            <a:ext cx="6539885" cy="3247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490978" y="1867437"/>
            <a:ext cx="4827996" cy="837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965351" y="3060376"/>
            <a:ext cx="5779212" cy="319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1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1.2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/>
              <a:t>Desafio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08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1103172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 smtClean="0"/>
              <a:t>Cenário 1: Enviar mensagem através do menu </a:t>
            </a:r>
            <a:r>
              <a:rPr lang="pt-BR" sz="2800" dirty="0" err="1" smtClean="0"/>
              <a:t>Contact</a:t>
            </a:r>
            <a:r>
              <a:rPr lang="pt-BR" sz="2800" dirty="0" smtClean="0"/>
              <a:t> </a:t>
            </a:r>
            <a:r>
              <a:rPr lang="pt-BR" sz="2800" dirty="0" err="1" smtClean="0"/>
              <a:t>Us</a:t>
            </a:r>
            <a:endParaRPr lang="pt-BR" sz="2800" dirty="0" smtClean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 smtClean="0"/>
              <a:t>Cenário 2: Adicionar Produto ao Carrinho</a:t>
            </a:r>
          </a:p>
          <a:p>
            <a:pPr marL="457200" indent="-457200">
              <a:buFont typeface="+mj-lt"/>
              <a:buAutoNum type="arabicPeriod"/>
            </a:pPr>
            <a:endParaRPr lang="pt-BR" sz="2800" b="1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 smtClean="0"/>
              <a:t>Cenário 3: Efetuar Cadastro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51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Passos: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No </a:t>
            </a:r>
            <a:r>
              <a:rPr lang="pt-BR" b="1" dirty="0"/>
              <a:t>Google Chrome</a:t>
            </a:r>
            <a:r>
              <a:rPr lang="pt-BR" dirty="0"/>
              <a:t>, acesse as ferramentas do desenvolvedor – </a:t>
            </a:r>
            <a:r>
              <a:rPr lang="pt-BR" b="1" dirty="0"/>
              <a:t>F12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Clique no ícone da imagem abaixo</a:t>
            </a:r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Clique no componente a ser inspecionado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88" y="3230694"/>
            <a:ext cx="1931782" cy="430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3358" t="61500" r="85784" b="25057"/>
          <a:stretch/>
        </p:blipFill>
        <p:spPr>
          <a:xfrm>
            <a:off x="1163903" y="4800990"/>
            <a:ext cx="1323833" cy="873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980" y="557737"/>
            <a:ext cx="5648325" cy="5800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tângulo 9"/>
          <p:cNvSpPr/>
          <p:nvPr/>
        </p:nvSpPr>
        <p:spPr>
          <a:xfrm>
            <a:off x="1424435" y="3298852"/>
            <a:ext cx="325704" cy="294512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314637" y="569307"/>
            <a:ext cx="240710" cy="203426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75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2.0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err="1"/>
              <a:t>Reports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65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Evidências em HTML - </a:t>
            </a:r>
            <a:r>
              <a:rPr lang="pt-BR" dirty="0" err="1" smtClean="0">
                <a:solidFill>
                  <a:srgbClr val="FFC000"/>
                </a:solidFill>
              </a:rPr>
              <a:t>ExtentReports</a:t>
            </a:r>
            <a:endParaRPr lang="pt-BR" dirty="0">
              <a:solidFill>
                <a:srgbClr val="FFC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92" y="1246822"/>
            <a:ext cx="9325243" cy="539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tângulo 3"/>
          <p:cNvSpPr/>
          <p:nvPr/>
        </p:nvSpPr>
        <p:spPr>
          <a:xfrm>
            <a:off x="9252758" y="5948898"/>
            <a:ext cx="2645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http://extentreports.com/</a:t>
            </a:r>
          </a:p>
        </p:txBody>
      </p:sp>
    </p:spTree>
    <p:extLst>
      <p:ext uri="{BB962C8B-B14F-4D97-AF65-F5344CB8AC3E}">
        <p14:creationId xmlns:p14="http://schemas.microsoft.com/office/powerpoint/2010/main" val="21657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Evidências em HTML – </a:t>
            </a:r>
            <a:r>
              <a:rPr lang="pt-BR" dirty="0" smtClean="0">
                <a:solidFill>
                  <a:srgbClr val="FFC000"/>
                </a:solidFill>
              </a:rPr>
              <a:t>Allure </a:t>
            </a:r>
            <a:r>
              <a:rPr lang="pt-BR" dirty="0" err="1" smtClean="0">
                <a:solidFill>
                  <a:srgbClr val="FFC000"/>
                </a:solidFill>
              </a:rPr>
              <a:t>Report</a:t>
            </a:r>
            <a:endParaRPr lang="pt-BR" dirty="0">
              <a:solidFill>
                <a:srgbClr val="FFC000"/>
              </a:solidFill>
            </a:endParaRPr>
          </a:p>
        </p:txBody>
      </p:sp>
      <p:pic>
        <p:nvPicPr>
          <p:cNvPr id="1026" name="Picture 2" descr="http://allure.qatools.ru/img/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38" y="1408293"/>
            <a:ext cx="10763250" cy="523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2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Evidências em HTML – </a:t>
            </a:r>
            <a:r>
              <a:rPr lang="pt-BR" dirty="0" err="1" smtClean="0">
                <a:solidFill>
                  <a:srgbClr val="FFC000"/>
                </a:solidFill>
              </a:rPr>
              <a:t>Serenity</a:t>
            </a:r>
            <a:r>
              <a:rPr lang="pt-BR" dirty="0" smtClean="0">
                <a:solidFill>
                  <a:srgbClr val="FFC000"/>
                </a:solidFill>
              </a:rPr>
              <a:t> BDD </a:t>
            </a:r>
            <a:r>
              <a:rPr lang="pt-BR" dirty="0" err="1" smtClean="0">
                <a:solidFill>
                  <a:srgbClr val="FFC000"/>
                </a:solidFill>
              </a:rPr>
              <a:t>Report</a:t>
            </a:r>
            <a:endParaRPr lang="pt-BR" dirty="0">
              <a:solidFill>
                <a:srgbClr val="FFC000"/>
              </a:solidFill>
            </a:endParaRPr>
          </a:p>
        </p:txBody>
      </p:sp>
      <p:pic>
        <p:nvPicPr>
          <p:cNvPr id="2050" name="Picture 2" descr="http://thucydides.info/docs/serenity-staging/images/first-steps-test-rep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00" y="1335312"/>
            <a:ext cx="10013893" cy="5370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0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Evidências em PDF – </a:t>
            </a:r>
            <a:r>
              <a:rPr lang="pt-BR" dirty="0" err="1" smtClean="0">
                <a:solidFill>
                  <a:srgbClr val="FFC000"/>
                </a:solidFill>
              </a:rPr>
              <a:t>selenium-java-evidence</a:t>
            </a:r>
            <a:endParaRPr lang="pt-BR" dirty="0">
              <a:solidFill>
                <a:srgbClr val="FFC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16" y="1990414"/>
            <a:ext cx="6623095" cy="4447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713" y="1583417"/>
            <a:ext cx="7394151" cy="4149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6425216" y="5958321"/>
            <a:ext cx="5600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https://github.com/eliasnogueira/selenium-java-evidence</a:t>
            </a:r>
          </a:p>
        </p:txBody>
      </p:sp>
    </p:spTree>
    <p:extLst>
      <p:ext uri="{BB962C8B-B14F-4D97-AF65-F5344CB8AC3E}">
        <p14:creationId xmlns:p14="http://schemas.microsoft.com/office/powerpoint/2010/main" val="24534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2.1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/>
              <a:t>Desafio 2:</a:t>
            </a:r>
          </a:p>
        </p:txBody>
      </p:sp>
    </p:spTree>
    <p:extLst>
      <p:ext uri="{BB962C8B-B14F-4D97-AF65-F5344CB8AC3E}">
        <p14:creationId xmlns:p14="http://schemas.microsoft.com/office/powerpoint/2010/main" val="82202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1103172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 smtClean="0"/>
              <a:t>Cenário 1: Efetuar </a:t>
            </a:r>
            <a:r>
              <a:rPr lang="pt-BR" sz="2800" dirty="0" err="1" smtClean="0"/>
              <a:t>login</a:t>
            </a:r>
            <a:endParaRPr lang="pt-BR" sz="2800" dirty="0" smtClean="0"/>
          </a:p>
          <a:p>
            <a:pPr marL="457200" indent="-457200">
              <a:buFont typeface="+mj-lt"/>
              <a:buAutoNum type="arabicPeriod"/>
            </a:pPr>
            <a:endParaRPr lang="pt-BR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800" dirty="0" smtClean="0"/>
              <a:t>Cenário 2: Comprar produto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8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  <a:r>
              <a:rPr lang="pt-BR" dirty="0" smtClean="0"/>
              <a:t>Técnicas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5616772" cy="48364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Arquitetura </a:t>
            </a:r>
            <a:r>
              <a:rPr lang="pt-BR" dirty="0" err="1"/>
              <a:t>Maven</a:t>
            </a:r>
            <a:r>
              <a:rPr lang="pt-BR" dirty="0"/>
              <a:t> / </a:t>
            </a:r>
            <a:r>
              <a:rPr lang="pt-BR" dirty="0" err="1"/>
              <a:t>Ant</a:t>
            </a:r>
            <a:r>
              <a:rPr lang="pt-BR" dirty="0"/>
              <a:t> - CONCEITO</a:t>
            </a:r>
          </a:p>
          <a:p>
            <a:pPr marL="0" indent="0">
              <a:buNone/>
            </a:pPr>
            <a:r>
              <a:rPr lang="pt-BR" dirty="0"/>
              <a:t>                </a:t>
            </a:r>
            <a:r>
              <a:rPr lang="pt-BR" u="sng" dirty="0">
                <a:hlinkClick r:id="rId2"/>
              </a:rPr>
              <a:t>https://maven.apache.org/guides/introduction/introduction-to-the-standard-directory-layout.html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Cucumber</a:t>
            </a:r>
            <a:r>
              <a:rPr lang="pt-BR" dirty="0"/>
              <a:t> - BIBLIOTECA</a:t>
            </a:r>
          </a:p>
          <a:p>
            <a:pPr marL="0" indent="0">
              <a:buNone/>
            </a:pPr>
            <a:r>
              <a:rPr lang="pt-BR" dirty="0"/>
              <a:t>                </a:t>
            </a:r>
            <a:r>
              <a:rPr lang="pt-BR" u="sng" dirty="0">
                <a:hlinkClick r:id="rId3"/>
              </a:rPr>
              <a:t>https://cucumber.io/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junit</a:t>
            </a:r>
            <a:r>
              <a:rPr lang="pt-BR" dirty="0"/>
              <a:t> / </a:t>
            </a:r>
            <a:r>
              <a:rPr lang="pt-BR" dirty="0" err="1"/>
              <a:t>testng</a:t>
            </a:r>
            <a:r>
              <a:rPr lang="pt-BR" dirty="0"/>
              <a:t> - BIBLIOTECA</a:t>
            </a:r>
          </a:p>
          <a:p>
            <a:pPr marL="0" indent="0">
              <a:buNone/>
            </a:pPr>
            <a:r>
              <a:rPr lang="pt-BR" dirty="0"/>
              <a:t>                </a:t>
            </a:r>
            <a:r>
              <a:rPr lang="pt-BR" u="sng" dirty="0">
                <a:hlinkClick r:id="rId4"/>
              </a:rPr>
              <a:t>http://junit.org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TestRule</a:t>
            </a:r>
            <a:r>
              <a:rPr lang="pt-BR" dirty="0"/>
              <a:t> - RECURSO DO JUNIT</a:t>
            </a:r>
          </a:p>
          <a:p>
            <a:pPr marL="0" indent="0">
              <a:buNone/>
            </a:pPr>
            <a:r>
              <a:rPr lang="pt-BR" dirty="0"/>
              <a:t>                </a:t>
            </a:r>
            <a:r>
              <a:rPr lang="pt-BR" u="sng" dirty="0">
                <a:hlinkClick r:id="rId5"/>
              </a:rPr>
              <a:t>http://junit.org/junit4/javadoc/4.12/org/junit/rules/TestWatcher.html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Extent</a:t>
            </a:r>
            <a:r>
              <a:rPr lang="pt-BR" dirty="0"/>
              <a:t> </a:t>
            </a:r>
            <a:r>
              <a:rPr lang="pt-BR" dirty="0" err="1"/>
              <a:t>Report</a:t>
            </a:r>
            <a:r>
              <a:rPr lang="pt-BR" dirty="0"/>
              <a:t> - BIBLIOTECA</a:t>
            </a:r>
          </a:p>
          <a:p>
            <a:pPr marL="0" indent="0">
              <a:buNone/>
            </a:pPr>
            <a:r>
              <a:rPr lang="pt-BR" dirty="0"/>
              <a:t>                </a:t>
            </a:r>
            <a:r>
              <a:rPr lang="pt-BR" u="sng" dirty="0">
                <a:hlinkClick r:id="rId6"/>
              </a:rPr>
              <a:t>http://extentreports.com</a:t>
            </a:r>
            <a:r>
              <a:rPr lang="pt-BR" u="sng" dirty="0" smtClean="0">
                <a:hlinkClick r:id="rId6"/>
              </a:rPr>
              <a:t>/</a:t>
            </a:r>
            <a:endParaRPr lang="pt-BR" dirty="0"/>
          </a:p>
        </p:txBody>
      </p:sp>
      <p:sp>
        <p:nvSpPr>
          <p:cNvPr id="6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6335743" y="365126"/>
            <a:ext cx="5616772" cy="62969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/>
              <a:t>Evidence</a:t>
            </a:r>
            <a:r>
              <a:rPr lang="pt-BR" dirty="0"/>
              <a:t> </a:t>
            </a:r>
            <a:r>
              <a:rPr lang="pt-BR" dirty="0" err="1"/>
              <a:t>Report</a:t>
            </a:r>
            <a:r>
              <a:rPr lang="pt-BR" dirty="0"/>
              <a:t> - BIBLIOTECA</a:t>
            </a:r>
          </a:p>
          <a:p>
            <a:pPr marL="0" indent="0">
              <a:buNone/>
            </a:pPr>
            <a:r>
              <a:rPr lang="pt-BR" dirty="0"/>
              <a:t>                </a:t>
            </a:r>
            <a:r>
              <a:rPr lang="pt-BR" u="sng" dirty="0">
                <a:hlinkClick r:id="rId7"/>
              </a:rPr>
              <a:t>https://</a:t>
            </a:r>
            <a:r>
              <a:rPr lang="pt-BR" u="sng" dirty="0" smtClean="0">
                <a:hlinkClick r:id="rId7"/>
              </a:rPr>
              <a:t>github.com/eliasnogueira/selenium-java-evidence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PageObject</a:t>
            </a:r>
            <a:r>
              <a:rPr lang="pt-BR" dirty="0" smtClean="0"/>
              <a:t> </a:t>
            </a:r>
            <a:r>
              <a:rPr lang="pt-BR" dirty="0"/>
              <a:t>- CONCEITO</a:t>
            </a:r>
          </a:p>
          <a:p>
            <a:pPr marL="0" indent="0">
              <a:buNone/>
            </a:pPr>
            <a:r>
              <a:rPr lang="pt-BR" dirty="0"/>
              <a:t>                </a:t>
            </a:r>
            <a:r>
              <a:rPr lang="pt-BR" u="sng" dirty="0">
                <a:hlinkClick r:id="rId8"/>
              </a:rPr>
              <a:t>http://www.assertselenium.com/automation-design-practices/page-object-pattern</a:t>
            </a:r>
            <a:r>
              <a:rPr lang="pt-BR" u="sng" dirty="0" smtClean="0">
                <a:hlinkClick r:id="rId8"/>
              </a:rPr>
              <a:t>/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PageFactory</a:t>
            </a:r>
            <a:r>
              <a:rPr lang="pt-BR" dirty="0" smtClean="0"/>
              <a:t> </a:t>
            </a:r>
            <a:r>
              <a:rPr lang="pt-BR" dirty="0"/>
              <a:t>- RECURSO DO SELENIUM / CONCEITO</a:t>
            </a:r>
          </a:p>
          <a:p>
            <a:pPr marL="0" indent="0">
              <a:buNone/>
            </a:pPr>
            <a:r>
              <a:rPr lang="pt-BR" dirty="0"/>
              <a:t>                </a:t>
            </a:r>
            <a:r>
              <a:rPr lang="pt-BR" u="sng" dirty="0">
                <a:hlinkClick r:id="rId9"/>
              </a:rPr>
              <a:t>https://github.com/SeleniumHQ/selenium/wiki/PageFactory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Sikuli</a:t>
            </a:r>
            <a:r>
              <a:rPr lang="pt-BR" dirty="0"/>
              <a:t> - BIBLIOTECA</a:t>
            </a:r>
          </a:p>
          <a:p>
            <a:pPr marL="0" indent="0">
              <a:buNone/>
            </a:pPr>
            <a:r>
              <a:rPr lang="pt-BR" dirty="0"/>
              <a:t>                </a:t>
            </a:r>
            <a:r>
              <a:rPr lang="pt-BR" u="sng" dirty="0">
                <a:hlinkClick r:id="rId10"/>
              </a:rPr>
              <a:t>http://sikulix.com/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Selenium</a:t>
            </a:r>
            <a:r>
              <a:rPr lang="pt-BR" dirty="0"/>
              <a:t> - BIBLIOTECA</a:t>
            </a:r>
          </a:p>
          <a:p>
            <a:pPr marL="0" indent="0">
              <a:buNone/>
            </a:pPr>
            <a:r>
              <a:rPr lang="pt-BR" dirty="0"/>
              <a:t>                </a:t>
            </a:r>
            <a:r>
              <a:rPr lang="pt-BR" u="sng" dirty="0">
                <a:hlinkClick r:id="rId11"/>
              </a:rPr>
              <a:t>http://www.seleniumhq.org/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Jenkins</a:t>
            </a:r>
            <a:r>
              <a:rPr lang="pt-BR" dirty="0"/>
              <a:t> - FERRAMENTA</a:t>
            </a:r>
          </a:p>
          <a:p>
            <a:pPr marL="0" indent="0">
              <a:buNone/>
            </a:pPr>
            <a:r>
              <a:rPr lang="pt-BR" dirty="0"/>
              <a:t>                </a:t>
            </a:r>
            <a:r>
              <a:rPr lang="pt-BR" u="sng" dirty="0">
                <a:hlinkClick r:id="rId12"/>
              </a:rPr>
              <a:t>https://jenkins.io/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Boas práticas de programação - CONCEITO</a:t>
            </a:r>
          </a:p>
          <a:p>
            <a:pPr marL="0" indent="0">
              <a:buNone/>
            </a:pPr>
            <a:r>
              <a:rPr lang="pt-BR" dirty="0"/>
              <a:t>                </a:t>
            </a:r>
            <a:r>
              <a:rPr lang="pt-BR" u="sng" dirty="0">
                <a:hlinkClick r:id="rId13"/>
              </a:rPr>
              <a:t>https://en.wikipedia.org/wiki/Best_coding_practices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01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65393" y="2762469"/>
            <a:ext cx="5235829" cy="740632"/>
          </a:xfrm>
        </p:spPr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Dênis Rosa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/>
              <a:t>d</a:t>
            </a:r>
            <a:r>
              <a:rPr lang="pt-BR" dirty="0" smtClean="0"/>
              <a:t>enis.rosa@cwi.com.br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119611" y="5285377"/>
            <a:ext cx="5005221" cy="508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2800" b="1" i="1" kern="1200" dirty="0" smtClean="0">
                <a:solidFill>
                  <a:srgbClr val="32363F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Marcos Lima</a:t>
            </a:r>
            <a:endParaRPr lang="pt-BR" dirty="0"/>
          </a:p>
        </p:txBody>
      </p:sp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6119611" y="5846509"/>
            <a:ext cx="5005221" cy="642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2800" b="1" i="1" kern="1200" baseline="0" dirty="0" smtClean="0">
                <a:solidFill>
                  <a:srgbClr val="B2B5B7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marcoslima@cwi.com.br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576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21" y="545068"/>
            <a:ext cx="3112985" cy="5958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601" y="545069"/>
            <a:ext cx="8059225" cy="5958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tângulo 3"/>
          <p:cNvSpPr/>
          <p:nvPr/>
        </p:nvSpPr>
        <p:spPr>
          <a:xfrm>
            <a:off x="4340179" y="2756079"/>
            <a:ext cx="7406535" cy="1269730"/>
          </a:xfrm>
          <a:prstGeom prst="rect">
            <a:avLst/>
          </a:prstGeom>
          <a:solidFill>
            <a:srgbClr val="58C7D6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34095" y="4971245"/>
            <a:ext cx="2342352" cy="705276"/>
          </a:xfrm>
          <a:prstGeom prst="rect">
            <a:avLst/>
          </a:prstGeom>
          <a:solidFill>
            <a:srgbClr val="58C7D6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365938" y="4082602"/>
            <a:ext cx="7406544" cy="615032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146218" y="5720483"/>
            <a:ext cx="1544119" cy="726382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7785" y="2112134"/>
            <a:ext cx="7628197" cy="429406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165932" y="4546243"/>
            <a:ext cx="1353975" cy="38552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12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0.2.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latin typeface="Arial Black" panose="020B0A04020102020204" pitchFamily="34" charset="0"/>
              </a:rPr>
              <a:t>Localizando elementos / Seletores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0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É a forma que o </a:t>
            </a:r>
            <a:r>
              <a:rPr lang="pt-BR" dirty="0" err="1" smtClean="0"/>
              <a:t>Selenium</a:t>
            </a:r>
            <a:r>
              <a:rPr lang="pt-BR" dirty="0" smtClean="0"/>
              <a:t> utiliza para poder identificar e interagir com os elementos do website. Podemos identificar elementos por:</a:t>
            </a:r>
          </a:p>
          <a:p>
            <a:endParaRPr lang="pt-BR" dirty="0"/>
          </a:p>
          <a:p>
            <a:r>
              <a:rPr lang="pt-BR" sz="3000" b="1" dirty="0" err="1" smtClean="0"/>
              <a:t>CssSelector</a:t>
            </a:r>
            <a:endParaRPr lang="pt-BR" sz="3000" b="1" dirty="0" smtClean="0"/>
          </a:p>
          <a:p>
            <a:r>
              <a:rPr lang="pt-BR" sz="3000" b="1" dirty="0" smtClean="0"/>
              <a:t>XPATH</a:t>
            </a:r>
          </a:p>
          <a:p>
            <a:r>
              <a:rPr lang="pt-BR" sz="3000" b="1" dirty="0" smtClean="0"/>
              <a:t>ID</a:t>
            </a:r>
          </a:p>
          <a:p>
            <a:r>
              <a:rPr lang="pt-BR" sz="3000" b="1" dirty="0" err="1" smtClean="0"/>
              <a:t>Name</a:t>
            </a:r>
            <a:endParaRPr lang="pt-BR" sz="3000" b="1" dirty="0" smtClean="0"/>
          </a:p>
          <a:p>
            <a:r>
              <a:rPr lang="pt-BR" dirty="0" err="1" smtClean="0"/>
              <a:t>ClassName</a:t>
            </a:r>
            <a:endParaRPr lang="pt-BR" dirty="0" smtClean="0"/>
          </a:p>
          <a:p>
            <a:r>
              <a:rPr lang="pt-BR" dirty="0" err="1" smtClean="0"/>
              <a:t>LinkText</a:t>
            </a:r>
            <a:endParaRPr lang="pt-BR" dirty="0" smtClean="0"/>
          </a:p>
          <a:p>
            <a:r>
              <a:rPr lang="pt-BR" dirty="0" err="1" smtClean="0"/>
              <a:t>PartialLinkText</a:t>
            </a:r>
            <a:endParaRPr lang="pt-BR" dirty="0" smtClean="0"/>
          </a:p>
          <a:p>
            <a:r>
              <a:rPr lang="pt-BR" dirty="0" err="1" smtClean="0"/>
              <a:t>TagName</a:t>
            </a:r>
            <a:endParaRPr lang="pt-BR" dirty="0"/>
          </a:p>
        </p:txBody>
      </p:sp>
      <p:sp>
        <p:nvSpPr>
          <p:cNvPr id="3" name="Título 3"/>
          <p:cNvSpPr>
            <a:spLocks noGrp="1"/>
          </p:cNvSpPr>
          <p:nvPr>
            <p:ph type="title"/>
          </p:nvPr>
        </p:nvSpPr>
        <p:spPr>
          <a:xfrm>
            <a:off x="465221" y="365126"/>
            <a:ext cx="11309684" cy="1030288"/>
          </a:xfrm>
        </p:spPr>
        <p:txBody>
          <a:bodyPr/>
          <a:lstStyle/>
          <a:p>
            <a:r>
              <a:rPr lang="pt-BR" dirty="0" smtClean="0"/>
              <a:t>Localizando elementos / Seletores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1374" t="40746" r="28379" b="26750"/>
          <a:stretch/>
        </p:blipFill>
        <p:spPr>
          <a:xfrm>
            <a:off x="4610636" y="2794716"/>
            <a:ext cx="6835557" cy="3103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4507606" y="2794716"/>
            <a:ext cx="2472743" cy="2369712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980349" y="4829277"/>
            <a:ext cx="4476481" cy="476819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46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0.3.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</a:rPr>
              <a:t>Testando os seletores no Google Chrome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98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Passos: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5755781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No </a:t>
            </a:r>
            <a:r>
              <a:rPr lang="pt-BR" b="1" dirty="0"/>
              <a:t>Google Chrome</a:t>
            </a:r>
            <a:r>
              <a:rPr lang="pt-BR" dirty="0"/>
              <a:t>, acesse as ferramentas do desenvolvedor – </a:t>
            </a:r>
            <a:r>
              <a:rPr lang="pt-BR" b="1" dirty="0"/>
              <a:t>F12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Pressione </a:t>
            </a:r>
            <a:r>
              <a:rPr lang="pt-BR" b="1" dirty="0"/>
              <a:t>ESC</a:t>
            </a:r>
            <a:r>
              <a:rPr lang="pt-BR" dirty="0"/>
              <a:t> para que o console seja </a:t>
            </a:r>
            <a:r>
              <a:rPr lang="pt-BR" dirty="0" smtClean="0"/>
              <a:t>apresentado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Para testar um </a:t>
            </a:r>
            <a:r>
              <a:rPr lang="pt-BR" b="1" dirty="0"/>
              <a:t>CSS</a:t>
            </a:r>
            <a:r>
              <a:rPr lang="pt-BR" dirty="0"/>
              <a:t>, utilize a sintaxe abaixo:</a:t>
            </a:r>
          </a:p>
          <a:p>
            <a:pPr marL="0" indent="0">
              <a:buNone/>
            </a:pPr>
            <a:r>
              <a:rPr lang="pt-BR" sz="2000" b="1" dirty="0" smtClean="0">
                <a:latin typeface="Consolas" panose="020B0609020204030204" pitchFamily="49" charset="0"/>
              </a:rPr>
              <a:t> $(</a:t>
            </a:r>
            <a:r>
              <a:rPr lang="pt-B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".</a:t>
            </a:r>
            <a:r>
              <a:rPr lang="pt-B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pt-BR" sz="2000" b="1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pt-BR" dirty="0"/>
              <a:t>Para testar um </a:t>
            </a:r>
            <a:r>
              <a:rPr lang="pt-BR" b="1" dirty="0"/>
              <a:t>XPATH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b="1" dirty="0" smtClean="0"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$</a:t>
            </a:r>
            <a:r>
              <a:rPr lang="pt-BR" sz="2000" b="1" dirty="0">
                <a:latin typeface="Consolas" panose="020B0609020204030204" pitchFamily="49" charset="0"/>
              </a:rPr>
              <a:t>x(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"//*[</a:t>
            </a:r>
            <a:r>
              <a:rPr lang="pt-B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contains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(@</a:t>
            </a:r>
            <a:r>
              <a:rPr lang="pt-B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, '</a:t>
            </a:r>
            <a:r>
              <a:rPr lang="pt-B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pt-B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')]"</a:t>
            </a:r>
            <a:r>
              <a:rPr lang="pt-BR" sz="2000" b="1" dirty="0" smtClean="0">
                <a:latin typeface="Consolas" panose="020B0609020204030204" pitchFamily="49" charset="0"/>
              </a:rPr>
              <a:t>)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342" y="365126"/>
            <a:ext cx="5907110" cy="6077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tângulo 10"/>
          <p:cNvSpPr/>
          <p:nvPr/>
        </p:nvSpPr>
        <p:spPr>
          <a:xfrm>
            <a:off x="6091708" y="4842455"/>
            <a:ext cx="6100292" cy="1700324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3"/>
          <p:cNvSpPr txBox="1">
            <a:spLocks/>
          </p:cNvSpPr>
          <p:nvPr/>
        </p:nvSpPr>
        <p:spPr>
          <a:xfrm>
            <a:off x="464714" y="365126"/>
            <a:ext cx="11309684" cy="103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rgbClr val="32363F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pt-BR" smtClean="0"/>
              <a:t>Passos: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12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o 2015.pptx" id="{1873086B-8FCB-48C9-859C-D217FD3B9C86}" vid="{1591AFE7-2EBB-4526-BBF9-B0C43CD7CA3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Treinamento Automação CWI</Template>
  <TotalTime>1337</TotalTime>
  <Words>832</Words>
  <Application>Microsoft Office PowerPoint</Application>
  <PresentationFormat>Widescreen</PresentationFormat>
  <Paragraphs>186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9" baseType="lpstr">
      <vt:lpstr>Arial</vt:lpstr>
      <vt:lpstr>Arial Black</vt:lpstr>
      <vt:lpstr>Arial Black</vt:lpstr>
      <vt:lpstr>Calibri</vt:lpstr>
      <vt:lpstr>Calibri Light</vt:lpstr>
      <vt:lpstr>Consolas</vt:lpstr>
      <vt:lpstr>DejaVu Sans</vt:lpstr>
      <vt:lpstr>Myriad Pro</vt:lpstr>
      <vt:lpstr>Trebuchet MS</vt:lpstr>
      <vt:lpstr>Wingdings</vt:lpstr>
      <vt:lpstr>Tema do Office</vt:lpstr>
      <vt:lpstr>TREINAMENTO  AUTOMAÇÃO DE TESTES </vt:lpstr>
      <vt:lpstr>0. Relembrando a aula passada</vt:lpstr>
      <vt:lpstr>0.1. Inspecionando elementos no Google Chrome</vt:lpstr>
      <vt:lpstr>Passos:</vt:lpstr>
      <vt:lpstr>Apresentação do PowerPoint</vt:lpstr>
      <vt:lpstr>0.2. Localizando elementos / Seletores</vt:lpstr>
      <vt:lpstr>Localizando elementos / Seletores</vt:lpstr>
      <vt:lpstr>0.3. Testando os seletores no Google Chrome</vt:lpstr>
      <vt:lpstr>Passos:</vt:lpstr>
      <vt:lpstr>0.4. Boas práticas - Seletores</vt:lpstr>
      <vt:lpstr>Apresentação do PowerPoint</vt:lpstr>
      <vt:lpstr>0.5 Identificando elementos com Selenium</vt:lpstr>
      <vt:lpstr>Apresentação do PowerPoint</vt:lpstr>
      <vt:lpstr>0.6 Comandos</vt:lpstr>
      <vt:lpstr>Comandos mais utilizados:</vt:lpstr>
      <vt:lpstr>0.7 Waits</vt:lpstr>
      <vt:lpstr>Sleeps</vt:lpstr>
      <vt:lpstr>Implicit Wait</vt:lpstr>
      <vt:lpstr>Explicit Wait – boa opção</vt:lpstr>
      <vt:lpstr>Fluent Wait – Melhor opção!</vt:lpstr>
      <vt:lpstr>0.8 Actions</vt:lpstr>
      <vt:lpstr>Actions</vt:lpstr>
      <vt:lpstr>Apresentação do PowerPoint</vt:lpstr>
      <vt:lpstr>Apresentação do PowerPoint</vt:lpstr>
      <vt:lpstr>Aula 2</vt:lpstr>
      <vt:lpstr>1.0 C     ucumber</vt:lpstr>
      <vt:lpstr>Feature</vt:lpstr>
      <vt:lpstr>Tags</vt:lpstr>
      <vt:lpstr>Esquema de cenário</vt:lpstr>
      <vt:lpstr>DataTables</vt:lpstr>
      <vt:lpstr>@Before e @After do Cucumber</vt:lpstr>
      <vt:lpstr>Executando um teste</vt:lpstr>
      <vt:lpstr>Fluxo de execução</vt:lpstr>
      <vt:lpstr>Arquitetura do projeto</vt:lpstr>
      <vt:lpstr>Indicação de site</vt:lpstr>
      <vt:lpstr>1.1 PageFactory</vt:lpstr>
      <vt:lpstr>PageFactory</vt:lpstr>
      <vt:lpstr>1.2 Desafio 1</vt:lpstr>
      <vt:lpstr>Desafio 1</vt:lpstr>
      <vt:lpstr>2.0 Reports</vt:lpstr>
      <vt:lpstr>Evidências em HTML - ExtentReports</vt:lpstr>
      <vt:lpstr>Evidências em HTML – Allure Report</vt:lpstr>
      <vt:lpstr>Evidências em HTML – Serenity BDD Report</vt:lpstr>
      <vt:lpstr>Evidências em PDF – selenium-java-evidence</vt:lpstr>
      <vt:lpstr>2.1 Desafio 2:</vt:lpstr>
      <vt:lpstr>Desafio 2</vt:lpstr>
      <vt:lpstr>Referências Técnicas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&lt;Titulo da Apresentação&gt;</dc:title>
  <dc:creator>marcos</dc:creator>
  <cp:lastModifiedBy>marcos</cp:lastModifiedBy>
  <cp:revision>206</cp:revision>
  <dcterms:created xsi:type="dcterms:W3CDTF">2017-10-17T23:16:11Z</dcterms:created>
  <dcterms:modified xsi:type="dcterms:W3CDTF">2017-10-28T00:25:16Z</dcterms:modified>
</cp:coreProperties>
</file>