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1" r:id="rId3"/>
    <p:sldId id="278" r:id="rId4"/>
    <p:sldId id="282" r:id="rId5"/>
    <p:sldId id="283" r:id="rId6"/>
    <p:sldId id="279" r:id="rId7"/>
    <p:sldId id="280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Dados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8D65368F-EE9A-A1A7-A15B-DBB42C0D9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030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Regras: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Inicia-se na primeira parte da chave;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Se o ponteiro referente a uma parte da chave é nulo, crie o nó e faça a ligação do ponteiro com este nó;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Marque a </a:t>
            </a:r>
            <a:r>
              <a:rPr lang="pt-BR" sz="2400" i="1" dirty="0" err="1"/>
              <a:t>flag</a:t>
            </a:r>
            <a:r>
              <a:rPr lang="pt-BR" sz="2400" dirty="0"/>
              <a:t> ao término da chave.</a:t>
            </a:r>
          </a:p>
        </p:txBody>
      </p:sp>
    </p:spTree>
    <p:extLst>
      <p:ext uri="{BB962C8B-B14F-4D97-AF65-F5344CB8AC3E}">
        <p14:creationId xmlns:p14="http://schemas.microsoft.com/office/powerpoint/2010/main" val="422974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AMO, MÃE, AME, AMA, MÃO, MÁ.</a:t>
            </a:r>
            <a:endParaRPr lang="pt-BR" sz="2200" dirty="0"/>
          </a:p>
        </p:txBody>
      </p:sp>
      <p:sp>
        <p:nvSpPr>
          <p:cNvPr id="14" name="CaixaDeTexto 13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9" name="Agrupar 18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9" name="Retângulo 8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Elipse 12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CaixaDeTexto 14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7" name="CaixaDeTexto 16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329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00B0F0"/>
                </a:solidFill>
              </a:rPr>
              <a:t>A</a:t>
            </a:r>
            <a:r>
              <a:rPr lang="pt-BR" sz="2400" dirty="0">
                <a:solidFill>
                  <a:schemeClr val="tx1"/>
                </a:solidFill>
              </a:rPr>
              <a:t>MO</a:t>
            </a:r>
            <a:r>
              <a:rPr lang="pt-BR" sz="2400" dirty="0"/>
              <a:t>, MÃE,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69094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>
                <a:solidFill>
                  <a:schemeClr val="tx1"/>
                </a:solidFill>
              </a:rPr>
              <a:t>O</a:t>
            </a:r>
            <a:r>
              <a:rPr lang="pt-BR" sz="2400" dirty="0"/>
              <a:t>, MÃE,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22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</a:t>
            </a:r>
            <a:r>
              <a:rPr lang="pt-BR" sz="2400" dirty="0">
                <a:solidFill>
                  <a:srgbClr val="00B0F0"/>
                </a:solidFill>
              </a:rPr>
              <a:t>O</a:t>
            </a:r>
            <a:r>
              <a:rPr lang="pt-BR" sz="2400" dirty="0"/>
              <a:t>, MÃE,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1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/>
              <a:t>ÃE,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272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</a:t>
            </a:r>
            <a:r>
              <a:rPr lang="pt-BR" sz="2400" dirty="0">
                <a:solidFill>
                  <a:srgbClr val="00B0F0"/>
                </a:solidFill>
              </a:rPr>
              <a:t>Ã</a:t>
            </a:r>
            <a:r>
              <a:rPr lang="pt-BR" sz="2400" dirty="0"/>
              <a:t>E,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784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</a:t>
            </a:r>
            <a:r>
              <a:rPr lang="pt-BR" sz="2400" dirty="0">
                <a:solidFill>
                  <a:srgbClr val="00B0F0"/>
                </a:solidFill>
              </a:rPr>
              <a:t>E</a:t>
            </a:r>
            <a:r>
              <a:rPr lang="pt-BR" sz="2400" dirty="0"/>
              <a:t>, AME,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9127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</a:t>
            </a:r>
            <a:r>
              <a:rPr lang="pt-BR" sz="2400" dirty="0"/>
              <a:t>ME,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4270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/>
              <a:t>E,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909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Armazene em uma estrutura as palavras:</a:t>
            </a:r>
          </a:p>
          <a:p>
            <a:pPr marL="0" indent="0" algn="ctr">
              <a:buNone/>
            </a:pPr>
            <a:r>
              <a:rPr lang="pt-BR" sz="2800" dirty="0"/>
              <a:t>Ameixa, Ame, Amou, Amora, Amo, Ama, Amar.</a:t>
            </a:r>
          </a:p>
        </p:txBody>
      </p:sp>
    </p:spTree>
    <p:extLst>
      <p:ext uri="{BB962C8B-B14F-4D97-AF65-F5344CB8AC3E}">
        <p14:creationId xmlns:p14="http://schemas.microsoft.com/office/powerpoint/2010/main" val="1980414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</a:t>
            </a:r>
            <a:r>
              <a:rPr lang="pt-BR" sz="2400" dirty="0">
                <a:solidFill>
                  <a:srgbClr val="00B0F0"/>
                </a:solidFill>
              </a:rPr>
              <a:t>E</a:t>
            </a:r>
            <a:r>
              <a:rPr lang="pt-BR" sz="2400" dirty="0"/>
              <a:t>, AMA,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515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</a:t>
            </a:r>
            <a:r>
              <a:rPr lang="pt-BR" sz="2400" dirty="0"/>
              <a:t>MA,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556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/>
              <a:t>A,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60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</a:t>
            </a:r>
            <a:r>
              <a:rPr lang="pt-BR" sz="2400" dirty="0">
                <a:solidFill>
                  <a:srgbClr val="00B0F0"/>
                </a:solidFill>
              </a:rPr>
              <a:t>A</a:t>
            </a:r>
            <a:r>
              <a:rPr lang="pt-BR" sz="2400" dirty="0"/>
              <a:t>, MÃO,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7842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/>
              <a:t>ÃO,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687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</a:t>
            </a:r>
            <a:r>
              <a:rPr lang="pt-BR" sz="2400" dirty="0">
                <a:solidFill>
                  <a:srgbClr val="00B0F0"/>
                </a:solidFill>
              </a:rPr>
              <a:t>Ã</a:t>
            </a:r>
            <a:r>
              <a:rPr lang="pt-BR" sz="2400" dirty="0"/>
              <a:t>O,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609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</a:t>
            </a:r>
            <a:r>
              <a:rPr lang="pt-BR" sz="2400" dirty="0">
                <a:solidFill>
                  <a:srgbClr val="00B0F0"/>
                </a:solidFill>
              </a:rPr>
              <a:t>O</a:t>
            </a:r>
            <a:r>
              <a:rPr lang="pt-BR" sz="2400" dirty="0"/>
              <a:t>, MÁ.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650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</a:t>
            </a:r>
            <a:r>
              <a:rPr lang="pt-BR" sz="2400" dirty="0"/>
              <a:t>Á.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8825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Inserção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ficará uma árvore Trie após a inserção das seguintes palavras: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</a:t>
            </a:r>
            <a:r>
              <a:rPr lang="pt-BR" sz="2400" dirty="0">
                <a:solidFill>
                  <a:srgbClr val="00B0F0"/>
                </a:solidFill>
              </a:rPr>
              <a:t>Á</a:t>
            </a:r>
            <a:r>
              <a:rPr lang="pt-BR" sz="2400" dirty="0"/>
              <a:t>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249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Regras: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Ao encontrar a chave, desmarque a </a:t>
            </a:r>
            <a:r>
              <a:rPr lang="pt-BR" sz="2400" i="1" dirty="0" err="1"/>
              <a:t>flag</a:t>
            </a:r>
            <a:r>
              <a:rPr lang="pt-BR" sz="2400" i="1" dirty="0"/>
              <a:t> </a:t>
            </a:r>
            <a:r>
              <a:rPr lang="pt-BR" sz="2400" dirty="0"/>
              <a:t>referente ao seu nó;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Caso o nó não possua ponteiros não nulos, remova o nó da estrutura;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000" dirty="0"/>
              <a:t>Torne nulo o nó do pai referente a este nó que foi removido;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000" dirty="0"/>
              <a:t>Repita o processo de verificação de nó apenas com ponteiros nulos.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Não remover a raiz.</a:t>
            </a:r>
          </a:p>
        </p:txBody>
      </p:sp>
    </p:spTree>
    <p:extLst>
      <p:ext uri="{BB962C8B-B14F-4D97-AF65-F5344CB8AC3E}">
        <p14:creationId xmlns:p14="http://schemas.microsoft.com/office/powerpoint/2010/main" val="258210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estruturas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1028851" y="2313381"/>
            <a:ext cx="9827895" cy="457200"/>
            <a:chOff x="982980" y="2085975"/>
            <a:chExt cx="9827895" cy="457200"/>
          </a:xfrm>
        </p:grpSpPr>
        <p:sp>
          <p:nvSpPr>
            <p:cNvPr id="5" name="Retângulo 4"/>
            <p:cNvSpPr/>
            <p:nvPr/>
          </p:nvSpPr>
          <p:spPr>
            <a:xfrm>
              <a:off x="98298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1173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AMAR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4048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AME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6923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AMEIXA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693217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117204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AMORA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541191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AMOU</a:t>
              </a:r>
            </a:p>
          </p:txBody>
        </p:sp>
        <p:cxnSp>
          <p:nvCxnSpPr>
            <p:cNvPr id="13" name="Conector de seta reta 12"/>
            <p:cNvCxnSpPr>
              <a:stCxn id="5" idx="3"/>
              <a:endCxn id="6" idx="1"/>
            </p:cNvCxnSpPr>
            <p:nvPr/>
          </p:nvCxnSpPr>
          <p:spPr>
            <a:xfrm>
              <a:off x="200215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6" idx="3"/>
              <a:endCxn id="7" idx="1"/>
            </p:cNvCxnSpPr>
            <p:nvPr/>
          </p:nvCxnSpPr>
          <p:spPr>
            <a:xfrm>
              <a:off x="343090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7" idx="3"/>
              <a:endCxn id="8" idx="1"/>
            </p:cNvCxnSpPr>
            <p:nvPr/>
          </p:nvCxnSpPr>
          <p:spPr>
            <a:xfrm>
              <a:off x="485965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8" idx="3"/>
            </p:cNvCxnSpPr>
            <p:nvPr/>
          </p:nvCxnSpPr>
          <p:spPr>
            <a:xfrm>
              <a:off x="6288405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9" idx="3"/>
              <a:endCxn id="10" idx="1"/>
            </p:cNvCxnSpPr>
            <p:nvPr/>
          </p:nvCxnSpPr>
          <p:spPr>
            <a:xfrm>
              <a:off x="7712392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10" idx="3"/>
              <a:endCxn id="11" idx="1"/>
            </p:cNvCxnSpPr>
            <p:nvPr/>
          </p:nvCxnSpPr>
          <p:spPr>
            <a:xfrm>
              <a:off x="9136379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1" idx="3"/>
            </p:cNvCxnSpPr>
            <p:nvPr/>
          </p:nvCxnSpPr>
          <p:spPr>
            <a:xfrm>
              <a:off x="10560366" y="2314575"/>
              <a:ext cx="2505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o 60"/>
          <p:cNvGrpSpPr/>
          <p:nvPr/>
        </p:nvGrpSpPr>
        <p:grpSpPr>
          <a:xfrm>
            <a:off x="2535555" y="3363705"/>
            <a:ext cx="5875020" cy="2892113"/>
            <a:chOff x="2411730" y="3287505"/>
            <a:chExt cx="5875020" cy="2892113"/>
          </a:xfrm>
        </p:grpSpPr>
        <p:sp>
          <p:nvSpPr>
            <p:cNvPr id="33" name="Elipse 32"/>
            <p:cNvSpPr/>
            <p:nvPr/>
          </p:nvSpPr>
          <p:spPr>
            <a:xfrm>
              <a:off x="4981574" y="3287505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AMEIXA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3349942" y="4228372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AMAR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2411730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AMA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4211955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AME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6450329" y="4228372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AMORA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5505450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AMO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7305675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chemeClr val="tx1"/>
                  </a:solidFill>
                </a:rPr>
                <a:t>AMOU</a:t>
              </a:r>
            </a:p>
          </p:txBody>
        </p:sp>
        <p:cxnSp>
          <p:nvCxnSpPr>
            <p:cNvPr id="41" name="Conector de seta reta 40"/>
            <p:cNvCxnSpPr>
              <a:stCxn id="33" idx="3"/>
              <a:endCxn id="34" idx="7"/>
            </p:cNvCxnSpPr>
            <p:nvPr/>
          </p:nvCxnSpPr>
          <p:spPr>
            <a:xfrm flipH="1">
              <a:off x="4187342" y="4090585"/>
              <a:ext cx="937907" cy="2755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33" idx="5"/>
              <a:endCxn id="37" idx="1"/>
            </p:cNvCxnSpPr>
            <p:nvPr/>
          </p:nvCxnSpPr>
          <p:spPr>
            <a:xfrm>
              <a:off x="5818974" y="4090585"/>
              <a:ext cx="775030" cy="2755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34" idx="3"/>
              <a:endCxn id="35" idx="0"/>
            </p:cNvCxnSpPr>
            <p:nvPr/>
          </p:nvCxnSpPr>
          <p:spPr>
            <a:xfrm flipH="1">
              <a:off x="2902268" y="5031452"/>
              <a:ext cx="591349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4" idx="5"/>
              <a:endCxn id="36" idx="0"/>
            </p:cNvCxnSpPr>
            <p:nvPr/>
          </p:nvCxnSpPr>
          <p:spPr>
            <a:xfrm>
              <a:off x="4187342" y="5031452"/>
              <a:ext cx="515151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37" idx="3"/>
              <a:endCxn id="38" idx="0"/>
            </p:cNvCxnSpPr>
            <p:nvPr/>
          </p:nvCxnSpPr>
          <p:spPr>
            <a:xfrm flipH="1">
              <a:off x="5995988" y="5031452"/>
              <a:ext cx="598016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37" idx="5"/>
              <a:endCxn id="39" idx="0"/>
            </p:cNvCxnSpPr>
            <p:nvPr/>
          </p:nvCxnSpPr>
          <p:spPr>
            <a:xfrm>
              <a:off x="7287729" y="5031452"/>
              <a:ext cx="508484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30021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AMO, AMA, MÃO,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0786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00B0F0"/>
                </a:solidFill>
              </a:rPr>
              <a:t>AMO</a:t>
            </a:r>
            <a:r>
              <a:rPr lang="pt-BR" sz="2400" dirty="0"/>
              <a:t>, AMA, MÃO,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44"/>
          <p:cNvGrpSpPr/>
          <p:nvPr/>
        </p:nvGrpSpPr>
        <p:grpSpPr>
          <a:xfrm>
            <a:off x="4468194" y="5656475"/>
            <a:ext cx="1355714" cy="643354"/>
            <a:chOff x="4866290" y="3163614"/>
            <a:chExt cx="1355714" cy="643354"/>
          </a:xfrm>
        </p:grpSpPr>
        <p:sp>
          <p:nvSpPr>
            <p:cNvPr id="46" name="Retângulo 4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Elipse 4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CaixaDeTexto 5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52" name="CaixaDeTexto 5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53" name="CaixaDeTexto 5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54" name="CaixaDeTexto 5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6" name="Conector de Seta Reta 5"/>
          <p:cNvCxnSpPr>
            <a:stCxn id="43" idx="0"/>
            <a:endCxn id="48" idx="0"/>
          </p:cNvCxnSpPr>
          <p:nvPr/>
        </p:nvCxnSpPr>
        <p:spPr>
          <a:xfrm>
            <a:off x="4647737" y="5190878"/>
            <a:ext cx="556180" cy="465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588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00B0F0"/>
                </a:solidFill>
              </a:rPr>
              <a:t>AMO</a:t>
            </a:r>
            <a:r>
              <a:rPr lang="pt-BR" sz="2400" dirty="0"/>
              <a:t>, AMA, MÃO,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482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AMA</a:t>
            </a:r>
            <a:r>
              <a:rPr lang="pt-BR" sz="2400" dirty="0"/>
              <a:t>, MÃO,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Agrupar 94"/>
          <p:cNvGrpSpPr/>
          <p:nvPr/>
        </p:nvGrpSpPr>
        <p:grpSpPr>
          <a:xfrm>
            <a:off x="1013972" y="5719596"/>
            <a:ext cx="1355714" cy="643354"/>
            <a:chOff x="4866290" y="3163614"/>
            <a:chExt cx="1355714" cy="643354"/>
          </a:xfrm>
        </p:grpSpPr>
        <p:sp>
          <p:nvSpPr>
            <p:cNvPr id="96" name="Retângulo 9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Elipse 9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1" name="CaixaDeTexto 10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02" name="CaixaDeTexto 10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03" name="CaixaDeTexto 10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04" name="CaixaDeTexto 10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2" name="Conector de Seta Reta 21"/>
          <p:cNvCxnSpPr>
            <a:stCxn id="41" idx="0"/>
            <a:endCxn id="99" idx="0"/>
          </p:cNvCxnSpPr>
          <p:nvPr/>
        </p:nvCxnSpPr>
        <p:spPr>
          <a:xfrm flipH="1">
            <a:off x="2043984" y="5190878"/>
            <a:ext cx="1750748" cy="5287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293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AMA</a:t>
            </a:r>
            <a:r>
              <a:rPr lang="pt-BR" sz="2400" dirty="0"/>
              <a:t>, MÃO,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76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MÃO</a:t>
            </a:r>
            <a:r>
              <a:rPr lang="pt-BR" sz="2400" dirty="0"/>
              <a:t>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Agrupar 104"/>
          <p:cNvGrpSpPr/>
          <p:nvPr/>
        </p:nvGrpSpPr>
        <p:grpSpPr>
          <a:xfrm>
            <a:off x="9579499" y="5672476"/>
            <a:ext cx="1355714" cy="643354"/>
            <a:chOff x="4866290" y="3163614"/>
            <a:chExt cx="1355714" cy="643354"/>
          </a:xfrm>
        </p:grpSpPr>
        <p:sp>
          <p:nvSpPr>
            <p:cNvPr id="106" name="Retângulo 10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Retângulo 10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Retângulo 10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9" name="Retângulo 10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Elipse 10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1" name="CaixaDeTexto 11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12" name="CaixaDeTexto 11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113" name="CaixaDeTexto 11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114" name="CaixaDeTexto 11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4" name="Conector de Seta Reta 23"/>
          <p:cNvCxnSpPr>
            <a:stCxn id="73" idx="0"/>
            <a:endCxn id="107" idx="0"/>
          </p:cNvCxnSpPr>
          <p:nvPr/>
        </p:nvCxnSpPr>
        <p:spPr>
          <a:xfrm>
            <a:off x="9159640" y="4996739"/>
            <a:ext cx="852104" cy="675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805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MÃO</a:t>
            </a:r>
            <a:r>
              <a:rPr lang="pt-BR" sz="2400" dirty="0"/>
              <a:t>, MÁ,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474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MÁ</a:t>
            </a:r>
            <a:r>
              <a:rPr lang="pt-BR" sz="2400" dirty="0"/>
              <a:t>, MÃE,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271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MÃE</a:t>
            </a:r>
            <a:r>
              <a:rPr lang="pt-BR" sz="2400" dirty="0"/>
              <a:t>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Agrupar 74"/>
          <p:cNvGrpSpPr/>
          <p:nvPr/>
        </p:nvGrpSpPr>
        <p:grpSpPr>
          <a:xfrm>
            <a:off x="7989470" y="5670390"/>
            <a:ext cx="1355714" cy="643354"/>
            <a:chOff x="4866290" y="3163614"/>
            <a:chExt cx="1355714" cy="643354"/>
          </a:xfrm>
        </p:grpSpPr>
        <p:sp>
          <p:nvSpPr>
            <p:cNvPr id="76" name="Retângulo 7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Retângulo 7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Elipse 7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1" name="CaixaDeTexto 8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82" name="CaixaDeTexto 8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83" name="CaixaDeTexto 8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84" name="CaixaDeTexto 8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0" name="Conector de Seta Reta 9"/>
          <p:cNvCxnSpPr>
            <a:stCxn id="74" idx="0"/>
            <a:endCxn id="77" idx="0"/>
          </p:cNvCxnSpPr>
          <p:nvPr/>
        </p:nvCxnSpPr>
        <p:spPr>
          <a:xfrm flipH="1">
            <a:off x="8421715" y="4986346"/>
            <a:ext cx="146677" cy="6840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188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MÃE</a:t>
            </a:r>
            <a:r>
              <a:rPr lang="pt-BR" sz="2400" dirty="0"/>
              <a:t>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Agrupar 64"/>
          <p:cNvGrpSpPr/>
          <p:nvPr/>
        </p:nvGrpSpPr>
        <p:grpSpPr>
          <a:xfrm>
            <a:off x="8145803" y="4691939"/>
            <a:ext cx="1355714" cy="643354"/>
            <a:chOff x="4866290" y="3163614"/>
            <a:chExt cx="1355714" cy="643354"/>
          </a:xfrm>
        </p:grpSpPr>
        <p:sp>
          <p:nvSpPr>
            <p:cNvPr id="66" name="Retângulo 6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tângulo 6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9" name="Retângulo 6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Elipse 6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1" name="CaixaDeTexto 7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72" name="CaixaDeTexto 7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73" name="CaixaDeTexto 7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74" name="CaixaDeTexto 7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8" name="Conector de Seta Reta 7"/>
          <p:cNvCxnSpPr>
            <a:stCxn id="56" idx="2"/>
            <a:endCxn id="67" idx="0"/>
          </p:cNvCxnSpPr>
          <p:nvPr/>
        </p:nvCxnSpPr>
        <p:spPr>
          <a:xfrm>
            <a:off x="8235083" y="4111768"/>
            <a:ext cx="342965" cy="5801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047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Armazenamento de palavras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Listas e árvores binárias são ineficientes para armazenar palavras: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Repetição de grande parte dos valores armazenados =&gt; alto custo (MB);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Ineficiência na busca =&gt; alto custo (Hz).</a:t>
            </a:r>
          </a:p>
        </p:txBody>
      </p:sp>
    </p:spTree>
    <p:extLst>
      <p:ext uri="{BB962C8B-B14F-4D97-AF65-F5344CB8AC3E}">
        <p14:creationId xmlns:p14="http://schemas.microsoft.com/office/powerpoint/2010/main" val="3356283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MÃE</a:t>
            </a:r>
            <a:r>
              <a:rPr lang="pt-BR" sz="2400" dirty="0"/>
              <a:t>, AME.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Agrupar 54"/>
          <p:cNvGrpSpPr/>
          <p:nvPr/>
        </p:nvGrpSpPr>
        <p:grpSpPr>
          <a:xfrm>
            <a:off x="8087938" y="3806968"/>
            <a:ext cx="1355714" cy="643354"/>
            <a:chOff x="4866290" y="3163614"/>
            <a:chExt cx="1355714" cy="643354"/>
          </a:xfrm>
        </p:grpSpPr>
        <p:sp>
          <p:nvSpPr>
            <p:cNvPr id="56" name="Retângulo 5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Elipse 5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64" name="CaixaDeTexto 6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7" name="Conector de Seta Reta 6"/>
          <p:cNvCxnSpPr>
            <a:stCxn id="19" idx="0"/>
            <a:endCxn id="56" idx="1"/>
          </p:cNvCxnSpPr>
          <p:nvPr/>
        </p:nvCxnSpPr>
        <p:spPr>
          <a:xfrm>
            <a:off x="5602013" y="3468414"/>
            <a:ext cx="2485925" cy="4909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2872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AME</a:t>
            </a:r>
            <a:r>
              <a:rPr lang="pt-BR" sz="2400" dirty="0"/>
              <a:t>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Agrupar 84"/>
          <p:cNvGrpSpPr/>
          <p:nvPr/>
        </p:nvGrpSpPr>
        <p:grpSpPr>
          <a:xfrm>
            <a:off x="2822257" y="5670390"/>
            <a:ext cx="1355714" cy="643354"/>
            <a:chOff x="4866290" y="3163614"/>
            <a:chExt cx="1355714" cy="643354"/>
          </a:xfrm>
        </p:grpSpPr>
        <p:sp>
          <p:nvSpPr>
            <p:cNvPr id="86" name="Retângulo 8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Elipse 8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1" name="CaixaDeTexto 9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92" name="CaixaDeTexto 9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93" name="CaixaDeTexto 9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94" name="CaixaDeTexto 9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11" name="Conector de Seta Reta 10"/>
          <p:cNvCxnSpPr>
            <a:stCxn id="44" idx="0"/>
            <a:endCxn id="88" idx="0"/>
          </p:cNvCxnSpPr>
          <p:nvPr/>
        </p:nvCxnSpPr>
        <p:spPr>
          <a:xfrm flipH="1">
            <a:off x="3557980" y="5180485"/>
            <a:ext cx="498509" cy="489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940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AME</a:t>
            </a:r>
            <a:r>
              <a:rPr lang="pt-BR" sz="2400" dirty="0"/>
              <a:t>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3633900" y="4886078"/>
            <a:ext cx="1355714" cy="643354"/>
            <a:chOff x="4866290" y="3163614"/>
            <a:chExt cx="1355714" cy="643354"/>
          </a:xfrm>
        </p:grpSpPr>
        <p:sp>
          <p:nvSpPr>
            <p:cNvPr id="36" name="Retângulo 3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Elipse 3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42" name="CaixaDeTexto 4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44" name="CaixaDeTexto 4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5" name="Conector de Seta Reta 4"/>
          <p:cNvCxnSpPr>
            <a:stCxn id="28" idx="2"/>
            <a:endCxn id="38" idx="0"/>
          </p:cNvCxnSpPr>
          <p:nvPr/>
        </p:nvCxnSpPr>
        <p:spPr>
          <a:xfrm>
            <a:off x="3926871" y="4211552"/>
            <a:ext cx="442752" cy="674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83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00B0F0"/>
                </a:solidFill>
              </a:rPr>
              <a:t>AME</a:t>
            </a:r>
            <a:r>
              <a:rPr lang="pt-BR" sz="2400" dirty="0"/>
              <a:t>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  <p:cxnSp>
        <p:nvCxnSpPr>
          <p:cNvPr id="23" name="Conector de Seta Reta 22"/>
          <p:cNvCxnSpPr>
            <a:stCxn id="18" idx="0"/>
            <a:endCxn id="29" idx="0"/>
          </p:cNvCxnSpPr>
          <p:nvPr/>
        </p:nvCxnSpPr>
        <p:spPr>
          <a:xfrm flipH="1">
            <a:off x="4221160" y="3468414"/>
            <a:ext cx="805962" cy="4383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Agrupar 24"/>
          <p:cNvGrpSpPr/>
          <p:nvPr/>
        </p:nvGrpSpPr>
        <p:grpSpPr>
          <a:xfrm>
            <a:off x="3191148" y="3906752"/>
            <a:ext cx="1355714" cy="643354"/>
            <a:chOff x="4866290" y="3163614"/>
            <a:chExt cx="1355714" cy="643354"/>
          </a:xfrm>
        </p:grpSpPr>
        <p:sp>
          <p:nvSpPr>
            <p:cNvPr id="26" name="Retângulo 25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32" name="CaixaDeTexto 31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56064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- Remoção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Exemplo: Mostre como a árvore trie a seguir ficará após a remoção das seguintes chaves: </a:t>
            </a:r>
            <a:r>
              <a:rPr lang="pt-BR" sz="2400" dirty="0">
                <a:solidFill>
                  <a:srgbClr val="FF0000"/>
                </a:solidFill>
              </a:rPr>
              <a:t>AMO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AMA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MÃO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MÁ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MÃE</a:t>
            </a:r>
            <a:r>
              <a:rPr lang="pt-BR" sz="2400" dirty="0"/>
              <a:t>, </a:t>
            </a:r>
            <a:r>
              <a:rPr lang="pt-BR" sz="2400" dirty="0">
                <a:solidFill>
                  <a:srgbClr val="FF0000"/>
                </a:solidFill>
              </a:rPr>
              <a:t>AME</a:t>
            </a:r>
            <a:r>
              <a:rPr lang="pt-BR" sz="2400" dirty="0"/>
              <a:t>.</a:t>
            </a:r>
            <a:endParaRPr lang="pt-BR" sz="2200" dirty="0"/>
          </a:p>
        </p:txBody>
      </p:sp>
      <p:sp>
        <p:nvSpPr>
          <p:cNvPr id="9" name="CaixaDeTexto 8"/>
          <p:cNvSpPr txBox="1"/>
          <p:nvPr/>
        </p:nvSpPr>
        <p:spPr>
          <a:xfrm>
            <a:off x="5151390" y="287057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Raiz</a:t>
            </a:r>
          </a:p>
        </p:txBody>
      </p:sp>
      <p:grpSp>
        <p:nvGrpSpPr>
          <p:cNvPr id="12" name="Agrupar 11"/>
          <p:cNvGrpSpPr/>
          <p:nvPr/>
        </p:nvGrpSpPr>
        <p:grpSpPr>
          <a:xfrm>
            <a:off x="4866290" y="3163614"/>
            <a:ext cx="1355714" cy="643354"/>
            <a:chOff x="4866290" y="3163614"/>
            <a:chExt cx="1355714" cy="643354"/>
          </a:xfrm>
        </p:grpSpPr>
        <p:sp>
          <p:nvSpPr>
            <p:cNvPr id="13" name="Retângulo 12"/>
            <p:cNvSpPr/>
            <p:nvPr/>
          </p:nvSpPr>
          <p:spPr>
            <a:xfrm>
              <a:off x="48662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151390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5454868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5749157" y="3163614"/>
              <a:ext cx="294289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/>
            <p:cNvSpPr/>
            <p:nvPr/>
          </p:nvSpPr>
          <p:spPr>
            <a:xfrm>
              <a:off x="6043446" y="3226735"/>
              <a:ext cx="178558" cy="178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/>
            <p:cNvSpPr txBox="1"/>
            <p:nvPr/>
          </p:nvSpPr>
          <p:spPr>
            <a:xfrm>
              <a:off x="4875478" y="3468414"/>
              <a:ext cx="303288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</a:t>
              </a:r>
            </a:p>
          </p:txBody>
        </p:sp>
        <p:sp>
          <p:nvSpPr>
            <p:cNvPr id="19" name="CaixaDeTexto 18"/>
            <p:cNvSpPr txBox="1"/>
            <p:nvPr/>
          </p:nvSpPr>
          <p:spPr>
            <a:xfrm>
              <a:off x="5422316" y="3468414"/>
              <a:ext cx="35939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M</a:t>
              </a:r>
            </a:p>
          </p:txBody>
        </p:sp>
        <p:sp>
          <p:nvSpPr>
            <p:cNvPr id="20" name="CaixaDeTexto 19"/>
            <p:cNvSpPr txBox="1"/>
            <p:nvPr/>
          </p:nvSpPr>
          <p:spPr>
            <a:xfrm>
              <a:off x="5739969" y="3468414"/>
              <a:ext cx="280316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O</a:t>
              </a:r>
            </a:p>
          </p:txBody>
        </p:sp>
        <p:sp>
          <p:nvSpPr>
            <p:cNvPr id="21" name="CaixaDeTexto 20"/>
            <p:cNvSpPr txBox="1"/>
            <p:nvPr/>
          </p:nvSpPr>
          <p:spPr>
            <a:xfrm>
              <a:off x="5146051" y="3458021"/>
              <a:ext cx="28565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31772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Mostre como uma árvore TRIE, inicialmente vazia, ficará após a inserção das seguintes palavras:</a:t>
            </a:r>
          </a:p>
          <a:p>
            <a:pPr marL="0" indent="0" algn="ctr">
              <a:buNone/>
            </a:pPr>
            <a:r>
              <a:rPr lang="pt-BR" sz="3200" dirty="0"/>
              <a:t>ASA, CASA, CAO, CASO, SACO, SACA, SOCO, OSSO, ASSA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pt-BR" sz="2800" dirty="0"/>
              <a:t>Para a árvore montada anteriormente, mostre como ela ficará após a remoção das palavras:</a:t>
            </a:r>
          </a:p>
          <a:p>
            <a:pPr marL="0" indent="0" algn="ctr">
              <a:buNone/>
            </a:pPr>
            <a:r>
              <a:rPr lang="pt-BR" sz="3200" dirty="0"/>
              <a:t>CASA, SOCO, CASO, CAO, SACA, OSSO, SACO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pt-BR" sz="2800" dirty="0"/>
              <a:t>Implemente as estruturas de uma árvore TRIE que armazena as letras A, M, O, R, bem como suas funções de inserção e remoção.</a:t>
            </a:r>
          </a:p>
        </p:txBody>
      </p:sp>
    </p:spTree>
    <p:extLst>
      <p:ext uri="{BB962C8B-B14F-4D97-AF65-F5344CB8AC3E}">
        <p14:creationId xmlns:p14="http://schemas.microsoft.com/office/powerpoint/2010/main" val="41683376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D9A14-BC7B-22C0-E979-9FD574E14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01968"/>
          </a:xfrm>
        </p:spPr>
        <p:txBody>
          <a:bodyPr/>
          <a:lstStyle/>
          <a:p>
            <a:r>
              <a:rPr lang="pt-BR"/>
              <a:t>Calendário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6CB548-7558-FE1F-DEFC-A2CB0EE1B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6">
            <a:extLst>
              <a:ext uri="{FF2B5EF4-FFF2-40B4-BE49-F238E27FC236}">
                <a16:creationId xmlns:a16="http://schemas.microsoft.com/office/drawing/2014/main" id="{0548C407-EFA1-17F1-9264-DD3EB2FADF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9740821"/>
              </p:ext>
            </p:extLst>
          </p:nvPr>
        </p:nvGraphicFramePr>
        <p:xfrm>
          <a:off x="1097280" y="1154430"/>
          <a:ext cx="10058400" cy="477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71451">
                  <a:extLst>
                    <a:ext uri="{9D8B030D-6E8A-4147-A177-3AD203B41FA5}">
                      <a16:colId xmlns:a16="http://schemas.microsoft.com/office/drawing/2014/main" val="3896901182"/>
                    </a:ext>
                  </a:extLst>
                </a:gridCol>
                <a:gridCol w="8786949">
                  <a:extLst>
                    <a:ext uri="{9D8B030D-6E8A-4147-A177-3AD203B41FA5}">
                      <a16:colId xmlns:a16="http://schemas.microsoft.com/office/drawing/2014/main" val="1321708468"/>
                    </a:ext>
                  </a:extLst>
                </a:gridCol>
              </a:tblGrid>
              <a:tr h="42906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Dia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lnSpc>
                          <a:spcPct val="100000"/>
                        </a:lnSpc>
                      </a:pPr>
                      <a:r>
                        <a:rPr lang="pt-BR" sz="20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Conteúdo</a:t>
                      </a:r>
                      <a:endParaRPr lang="pt-BR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5074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Apresentação da disciplina. Apresentação do plano de ensino. Revisão da linguagem C.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31463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Árvores - Conceitos. Árvore binária. Árvore binária de busca.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0877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fev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Inserção em árvores binárias de busca.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181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11/mar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Remoção em arvores binárias de busca.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7667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18/mar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Implementação de árvores binárias de busca.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9301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25/mar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Exercícios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7213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01/abr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Árvores AVL - Conceitos. Inserção e remoção.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38188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08/abr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Implementação de árvores AVL.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304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15/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abr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Exercícios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1356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22/abr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Exercícios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6082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29/abr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Avaliação 1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0137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06/mai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Revisão da avaliação 1. Árvore B.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4228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13/mai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Árvore B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59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20/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mai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Árvore B+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8300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27/mai</a:t>
                      </a: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Tabela 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Hash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416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03/</a:t>
                      </a:r>
                      <a:r>
                        <a:rPr lang="pt-BR" sz="1400" b="0" i="0" u="none" strike="sngStrike" dirty="0" err="1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1400" b="0" i="0" u="none" strike="sng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0" i="0" u="none" strike="sng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Árvore TRIE</a:t>
                      </a:r>
                    </a:p>
                  </a:txBody>
                  <a:tcPr marL="9525" marR="9525" marT="952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431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Exercícios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5755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Avaliação 2.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2409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Avaliação substitutiva.</a:t>
                      </a: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572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</a:t>
                      </a:r>
                      <a:r>
                        <a:rPr lang="pt-BR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</a:t>
                      </a:r>
                      <a:endParaRPr lang="pt-BR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Encerramento.</a:t>
                      </a:r>
                    </a:p>
                  </a:txBody>
                  <a:tcPr marL="9525" marR="9525" marT="952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702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22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estruturas</a:t>
            </a:r>
          </a:p>
        </p:txBody>
      </p:sp>
      <p:grpSp>
        <p:nvGrpSpPr>
          <p:cNvPr id="62" name="Grupo 61"/>
          <p:cNvGrpSpPr/>
          <p:nvPr/>
        </p:nvGrpSpPr>
        <p:grpSpPr>
          <a:xfrm>
            <a:off x="1028851" y="2313381"/>
            <a:ext cx="9827895" cy="457200"/>
            <a:chOff x="982980" y="2085975"/>
            <a:chExt cx="9827895" cy="457200"/>
          </a:xfrm>
        </p:grpSpPr>
        <p:sp>
          <p:nvSpPr>
            <p:cNvPr id="5" name="Retângulo 4"/>
            <p:cNvSpPr/>
            <p:nvPr/>
          </p:nvSpPr>
          <p:spPr>
            <a:xfrm>
              <a:off x="98298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AMA</a:t>
              </a:r>
            </a:p>
          </p:txBody>
        </p:sp>
        <p:sp>
          <p:nvSpPr>
            <p:cNvPr id="6" name="Retângulo 5"/>
            <p:cNvSpPr/>
            <p:nvPr/>
          </p:nvSpPr>
          <p:spPr>
            <a:xfrm>
              <a:off x="241173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AMA</a:t>
              </a:r>
              <a:r>
                <a:rPr lang="pt-BR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84048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AME</a:t>
              </a:r>
            </a:p>
          </p:txBody>
        </p:sp>
        <p:sp>
          <p:nvSpPr>
            <p:cNvPr id="8" name="Retângulo 7"/>
            <p:cNvSpPr/>
            <p:nvPr/>
          </p:nvSpPr>
          <p:spPr>
            <a:xfrm>
              <a:off x="5269230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AME</a:t>
              </a:r>
              <a:r>
                <a:rPr lang="pt-BR" dirty="0">
                  <a:solidFill>
                    <a:schemeClr val="tx1"/>
                  </a:solidFill>
                </a:rPr>
                <a:t>IXA</a:t>
              </a:r>
            </a:p>
          </p:txBody>
        </p:sp>
        <p:sp>
          <p:nvSpPr>
            <p:cNvPr id="9" name="Retângulo 8"/>
            <p:cNvSpPr/>
            <p:nvPr/>
          </p:nvSpPr>
          <p:spPr>
            <a:xfrm>
              <a:off x="6693217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AMO</a:t>
              </a: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8117204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AMO</a:t>
              </a:r>
              <a:r>
                <a:rPr lang="pt-BR" dirty="0">
                  <a:solidFill>
                    <a:schemeClr val="tx1"/>
                  </a:solidFill>
                </a:rPr>
                <a:t>RA</a:t>
              </a: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9541191" y="2085975"/>
              <a:ext cx="1019175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rgbClr val="FF0000"/>
                  </a:solidFill>
                </a:rPr>
                <a:t>AMO</a:t>
              </a:r>
              <a:r>
                <a:rPr lang="pt-BR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13" name="Conector de seta reta 12"/>
            <p:cNvCxnSpPr>
              <a:stCxn id="5" idx="3"/>
              <a:endCxn id="6" idx="1"/>
            </p:cNvCxnSpPr>
            <p:nvPr/>
          </p:nvCxnSpPr>
          <p:spPr>
            <a:xfrm>
              <a:off x="200215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>
              <a:stCxn id="6" idx="3"/>
              <a:endCxn id="7" idx="1"/>
            </p:cNvCxnSpPr>
            <p:nvPr/>
          </p:nvCxnSpPr>
          <p:spPr>
            <a:xfrm>
              <a:off x="343090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de seta reta 16"/>
            <p:cNvCxnSpPr>
              <a:stCxn id="7" idx="3"/>
              <a:endCxn id="8" idx="1"/>
            </p:cNvCxnSpPr>
            <p:nvPr/>
          </p:nvCxnSpPr>
          <p:spPr>
            <a:xfrm>
              <a:off x="4859655" y="2314575"/>
              <a:ext cx="4095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/>
            <p:cNvCxnSpPr>
              <a:stCxn id="8" idx="3"/>
            </p:cNvCxnSpPr>
            <p:nvPr/>
          </p:nvCxnSpPr>
          <p:spPr>
            <a:xfrm>
              <a:off x="6288405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/>
            <p:cNvCxnSpPr>
              <a:stCxn id="9" idx="3"/>
              <a:endCxn id="10" idx="1"/>
            </p:cNvCxnSpPr>
            <p:nvPr/>
          </p:nvCxnSpPr>
          <p:spPr>
            <a:xfrm>
              <a:off x="7712392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/>
            <p:cNvCxnSpPr>
              <a:stCxn id="10" idx="3"/>
              <a:endCxn id="11" idx="1"/>
            </p:cNvCxnSpPr>
            <p:nvPr/>
          </p:nvCxnSpPr>
          <p:spPr>
            <a:xfrm>
              <a:off x="9136379" y="2314575"/>
              <a:ext cx="4048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/>
            <p:cNvCxnSpPr>
              <a:stCxn id="11" idx="3"/>
            </p:cNvCxnSpPr>
            <p:nvPr/>
          </p:nvCxnSpPr>
          <p:spPr>
            <a:xfrm>
              <a:off x="10560366" y="2314575"/>
              <a:ext cx="25050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upo 60"/>
          <p:cNvGrpSpPr/>
          <p:nvPr/>
        </p:nvGrpSpPr>
        <p:grpSpPr>
          <a:xfrm>
            <a:off x="2535555" y="3363705"/>
            <a:ext cx="5875020" cy="2892113"/>
            <a:chOff x="2411730" y="3287505"/>
            <a:chExt cx="5875020" cy="2892113"/>
          </a:xfrm>
        </p:grpSpPr>
        <p:sp>
          <p:nvSpPr>
            <p:cNvPr id="33" name="Elipse 32"/>
            <p:cNvSpPr/>
            <p:nvPr/>
          </p:nvSpPr>
          <p:spPr>
            <a:xfrm>
              <a:off x="4981574" y="3287505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AME</a:t>
              </a:r>
              <a:r>
                <a:rPr lang="pt-BR" sz="1200" dirty="0">
                  <a:solidFill>
                    <a:schemeClr val="tx1"/>
                  </a:solidFill>
                </a:rPr>
                <a:t>IXA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3349942" y="4228372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AMA</a:t>
              </a:r>
              <a:r>
                <a:rPr lang="pt-BR" sz="1200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35" name="Elipse 34"/>
            <p:cNvSpPr/>
            <p:nvPr/>
          </p:nvSpPr>
          <p:spPr>
            <a:xfrm>
              <a:off x="2411730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AMA</a:t>
              </a:r>
            </a:p>
          </p:txBody>
        </p:sp>
        <p:sp>
          <p:nvSpPr>
            <p:cNvPr id="36" name="Elipse 35"/>
            <p:cNvSpPr/>
            <p:nvPr/>
          </p:nvSpPr>
          <p:spPr>
            <a:xfrm>
              <a:off x="4211955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AME</a:t>
              </a:r>
            </a:p>
          </p:txBody>
        </p:sp>
        <p:sp>
          <p:nvSpPr>
            <p:cNvPr id="37" name="Elipse 36"/>
            <p:cNvSpPr/>
            <p:nvPr/>
          </p:nvSpPr>
          <p:spPr>
            <a:xfrm>
              <a:off x="6450329" y="4228372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AMO</a:t>
              </a:r>
              <a:r>
                <a:rPr lang="pt-BR" sz="1200" dirty="0">
                  <a:solidFill>
                    <a:schemeClr val="tx1"/>
                  </a:solidFill>
                </a:rPr>
                <a:t>RA</a:t>
              </a:r>
            </a:p>
          </p:txBody>
        </p:sp>
        <p:sp>
          <p:nvSpPr>
            <p:cNvPr id="38" name="Elipse 37"/>
            <p:cNvSpPr/>
            <p:nvPr/>
          </p:nvSpPr>
          <p:spPr>
            <a:xfrm>
              <a:off x="5505450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AMO</a:t>
              </a:r>
            </a:p>
          </p:txBody>
        </p:sp>
        <p:sp>
          <p:nvSpPr>
            <p:cNvPr id="39" name="Elipse 38"/>
            <p:cNvSpPr/>
            <p:nvPr/>
          </p:nvSpPr>
          <p:spPr>
            <a:xfrm>
              <a:off x="7305675" y="5238751"/>
              <a:ext cx="981075" cy="94086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solidFill>
                    <a:srgbClr val="FF0000"/>
                  </a:solidFill>
                </a:rPr>
                <a:t>AMO</a:t>
              </a:r>
              <a:r>
                <a:rPr lang="pt-BR" sz="1200" dirty="0">
                  <a:solidFill>
                    <a:schemeClr val="tx1"/>
                  </a:solidFill>
                </a:rPr>
                <a:t>U</a:t>
              </a:r>
            </a:p>
          </p:txBody>
        </p:sp>
        <p:cxnSp>
          <p:nvCxnSpPr>
            <p:cNvPr id="41" name="Conector de seta reta 40"/>
            <p:cNvCxnSpPr>
              <a:stCxn id="33" idx="3"/>
              <a:endCxn id="34" idx="7"/>
            </p:cNvCxnSpPr>
            <p:nvPr/>
          </p:nvCxnSpPr>
          <p:spPr>
            <a:xfrm flipH="1">
              <a:off x="4187342" y="4090585"/>
              <a:ext cx="937907" cy="2755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/>
            <p:cNvCxnSpPr>
              <a:stCxn id="33" idx="5"/>
              <a:endCxn id="37" idx="1"/>
            </p:cNvCxnSpPr>
            <p:nvPr/>
          </p:nvCxnSpPr>
          <p:spPr>
            <a:xfrm>
              <a:off x="5818974" y="4090585"/>
              <a:ext cx="775030" cy="2755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/>
            <p:cNvCxnSpPr>
              <a:stCxn id="34" idx="3"/>
              <a:endCxn id="35" idx="0"/>
            </p:cNvCxnSpPr>
            <p:nvPr/>
          </p:nvCxnSpPr>
          <p:spPr>
            <a:xfrm flipH="1">
              <a:off x="2902268" y="5031452"/>
              <a:ext cx="591349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de seta reta 46"/>
            <p:cNvCxnSpPr>
              <a:stCxn id="34" idx="5"/>
              <a:endCxn id="36" idx="0"/>
            </p:cNvCxnSpPr>
            <p:nvPr/>
          </p:nvCxnSpPr>
          <p:spPr>
            <a:xfrm>
              <a:off x="4187342" y="5031452"/>
              <a:ext cx="515151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de seta reta 48"/>
            <p:cNvCxnSpPr>
              <a:stCxn id="37" idx="3"/>
              <a:endCxn id="38" idx="0"/>
            </p:cNvCxnSpPr>
            <p:nvPr/>
          </p:nvCxnSpPr>
          <p:spPr>
            <a:xfrm flipH="1">
              <a:off x="5995988" y="5031452"/>
              <a:ext cx="598016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/>
            <p:cNvCxnSpPr>
              <a:stCxn id="37" idx="5"/>
              <a:endCxn id="39" idx="0"/>
            </p:cNvCxnSpPr>
            <p:nvPr/>
          </p:nvCxnSpPr>
          <p:spPr>
            <a:xfrm>
              <a:off x="7287729" y="5031452"/>
              <a:ext cx="508484" cy="20729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493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(</a:t>
            </a:r>
            <a:r>
              <a:rPr lang="pt-BR" dirty="0" err="1"/>
              <a:t>re</a:t>
            </a:r>
            <a:r>
              <a:rPr lang="pt-BR" dirty="0" err="1">
                <a:solidFill>
                  <a:srgbClr val="FF0000"/>
                </a:solidFill>
              </a:rPr>
              <a:t>trie</a:t>
            </a:r>
            <a:r>
              <a:rPr lang="pt-BR" dirty="0" err="1"/>
              <a:t>val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Armazena chaves “acumuladas” pela árvore;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Ideal quando parte dos valores das chaves se repetem;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Muito utilizada para o armazenamento de palavras.</a:t>
            </a:r>
          </a:p>
        </p:txBody>
      </p:sp>
    </p:spTree>
    <p:extLst>
      <p:ext uri="{BB962C8B-B14F-4D97-AF65-F5344CB8AC3E}">
        <p14:creationId xmlns:p14="http://schemas.microsoft.com/office/powerpoint/2010/main" val="2331604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 </a:t>
            </a:r>
            <a:r>
              <a:rPr lang="pt-BR" sz="2800" dirty="0"/>
              <a:t>(ilustração – não representa atual implementação)</a:t>
            </a:r>
          </a:p>
        </p:txBody>
      </p:sp>
      <p:sp>
        <p:nvSpPr>
          <p:cNvPr id="5" name="Elipse 4"/>
          <p:cNvSpPr/>
          <p:nvPr/>
        </p:nvSpPr>
        <p:spPr>
          <a:xfrm>
            <a:off x="5339898" y="1821595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6" name="Elipse 5"/>
          <p:cNvSpPr/>
          <p:nvPr/>
        </p:nvSpPr>
        <p:spPr>
          <a:xfrm>
            <a:off x="5339899" y="2659795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7" name="Elipse 6"/>
          <p:cNvSpPr/>
          <p:nvPr/>
        </p:nvSpPr>
        <p:spPr>
          <a:xfrm>
            <a:off x="3053899" y="3517045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8" name="Elipse 7"/>
          <p:cNvSpPr/>
          <p:nvPr/>
        </p:nvSpPr>
        <p:spPr>
          <a:xfrm>
            <a:off x="5339899" y="3517045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ipse 8"/>
          <p:cNvSpPr/>
          <p:nvPr/>
        </p:nvSpPr>
        <p:spPr>
          <a:xfrm>
            <a:off x="7625899" y="3517044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10" name="Elipse 9"/>
          <p:cNvSpPr/>
          <p:nvPr/>
        </p:nvSpPr>
        <p:spPr>
          <a:xfrm>
            <a:off x="3053898" y="4440970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R</a:t>
            </a:r>
          </a:p>
        </p:txBody>
      </p:sp>
      <p:sp>
        <p:nvSpPr>
          <p:cNvPr id="11" name="Elipse 10"/>
          <p:cNvSpPr/>
          <p:nvPr/>
        </p:nvSpPr>
        <p:spPr>
          <a:xfrm>
            <a:off x="5339898" y="4440969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" name="Elipse 11"/>
          <p:cNvSpPr/>
          <p:nvPr/>
        </p:nvSpPr>
        <p:spPr>
          <a:xfrm>
            <a:off x="5349424" y="5116283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3" name="Elipse 12"/>
          <p:cNvSpPr/>
          <p:nvPr/>
        </p:nvSpPr>
        <p:spPr>
          <a:xfrm>
            <a:off x="5349424" y="5769701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4" name="Elipse 13"/>
          <p:cNvSpPr/>
          <p:nvPr/>
        </p:nvSpPr>
        <p:spPr>
          <a:xfrm>
            <a:off x="7025823" y="4440969"/>
            <a:ext cx="409575" cy="4095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5" name="Elipse 14"/>
          <p:cNvSpPr/>
          <p:nvPr/>
        </p:nvSpPr>
        <p:spPr>
          <a:xfrm>
            <a:off x="8206923" y="4440969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U</a:t>
            </a:r>
          </a:p>
        </p:txBody>
      </p:sp>
      <p:sp>
        <p:nvSpPr>
          <p:cNvPr id="16" name="Elipse 15"/>
          <p:cNvSpPr/>
          <p:nvPr/>
        </p:nvSpPr>
        <p:spPr>
          <a:xfrm>
            <a:off x="7025822" y="5116282"/>
            <a:ext cx="409575" cy="40957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18" name="Conector de seta reta 17"/>
          <p:cNvCxnSpPr>
            <a:stCxn id="5" idx="4"/>
            <a:endCxn id="6" idx="0"/>
          </p:cNvCxnSpPr>
          <p:nvPr/>
        </p:nvCxnSpPr>
        <p:spPr>
          <a:xfrm>
            <a:off x="5544686" y="2231170"/>
            <a:ext cx="1" cy="4286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/>
          <p:cNvCxnSpPr>
            <a:stCxn id="6" idx="3"/>
            <a:endCxn id="7" idx="0"/>
          </p:cNvCxnSpPr>
          <p:nvPr/>
        </p:nvCxnSpPr>
        <p:spPr>
          <a:xfrm flipH="1">
            <a:off x="3258687" y="3009389"/>
            <a:ext cx="2141193" cy="50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7" idx="4"/>
            <a:endCxn id="10" idx="0"/>
          </p:cNvCxnSpPr>
          <p:nvPr/>
        </p:nvCxnSpPr>
        <p:spPr>
          <a:xfrm flipH="1">
            <a:off x="3258686" y="3926620"/>
            <a:ext cx="1" cy="514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de seta reta 24"/>
          <p:cNvCxnSpPr>
            <a:stCxn id="6" idx="4"/>
            <a:endCxn id="8" idx="0"/>
          </p:cNvCxnSpPr>
          <p:nvPr/>
        </p:nvCxnSpPr>
        <p:spPr>
          <a:xfrm>
            <a:off x="5544687" y="3069370"/>
            <a:ext cx="0" cy="447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>
            <a:stCxn id="8" idx="4"/>
            <a:endCxn id="11" idx="0"/>
          </p:cNvCxnSpPr>
          <p:nvPr/>
        </p:nvCxnSpPr>
        <p:spPr>
          <a:xfrm flipH="1">
            <a:off x="5544686" y="3926620"/>
            <a:ext cx="1" cy="514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reta 29"/>
          <p:cNvCxnSpPr>
            <a:stCxn id="11" idx="4"/>
            <a:endCxn id="12" idx="0"/>
          </p:cNvCxnSpPr>
          <p:nvPr/>
        </p:nvCxnSpPr>
        <p:spPr>
          <a:xfrm>
            <a:off x="5544686" y="4850544"/>
            <a:ext cx="9526" cy="2657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12" idx="4"/>
            <a:endCxn id="13" idx="0"/>
          </p:cNvCxnSpPr>
          <p:nvPr/>
        </p:nvCxnSpPr>
        <p:spPr>
          <a:xfrm>
            <a:off x="5554212" y="5525858"/>
            <a:ext cx="0" cy="2438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6" idx="5"/>
            <a:endCxn id="9" idx="0"/>
          </p:cNvCxnSpPr>
          <p:nvPr/>
        </p:nvCxnSpPr>
        <p:spPr>
          <a:xfrm>
            <a:off x="5689493" y="3009389"/>
            <a:ext cx="2141194" cy="50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9" idx="5"/>
            <a:endCxn id="15" idx="0"/>
          </p:cNvCxnSpPr>
          <p:nvPr/>
        </p:nvCxnSpPr>
        <p:spPr>
          <a:xfrm>
            <a:off x="7975493" y="3866638"/>
            <a:ext cx="436218" cy="57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>
            <a:stCxn id="9" idx="3"/>
          </p:cNvCxnSpPr>
          <p:nvPr/>
        </p:nvCxnSpPr>
        <p:spPr>
          <a:xfrm flipH="1">
            <a:off x="7230609" y="3866638"/>
            <a:ext cx="455271" cy="5676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de seta reta 46"/>
          <p:cNvCxnSpPr>
            <a:stCxn id="14" idx="4"/>
            <a:endCxn id="16" idx="0"/>
          </p:cNvCxnSpPr>
          <p:nvPr/>
        </p:nvCxnSpPr>
        <p:spPr>
          <a:xfrm flipH="1">
            <a:off x="7230610" y="4850544"/>
            <a:ext cx="1" cy="265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ipse 47"/>
          <p:cNvSpPr/>
          <p:nvPr/>
        </p:nvSpPr>
        <p:spPr>
          <a:xfrm>
            <a:off x="9982198" y="1962148"/>
            <a:ext cx="160023" cy="16002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9" name="Elipse 48"/>
          <p:cNvSpPr/>
          <p:nvPr/>
        </p:nvSpPr>
        <p:spPr>
          <a:xfrm>
            <a:off x="9982198" y="2188843"/>
            <a:ext cx="160023" cy="16002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10119357" y="1888270"/>
            <a:ext cx="1866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Palavra não cadastrada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10119357" y="2113058"/>
            <a:ext cx="15504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Palavra cadastrada</a:t>
            </a:r>
          </a:p>
        </p:txBody>
      </p:sp>
    </p:spTree>
    <p:extLst>
      <p:ext uri="{BB962C8B-B14F-4D97-AF65-F5344CB8AC3E}">
        <p14:creationId xmlns:p14="http://schemas.microsoft.com/office/powerpoint/2010/main" val="3601373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Raiz da árvore trie é “nula”;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Nó não armazena valor;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Cada nó possui ponteiros para todos as partes possíveis da chave;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Caso a chave terminada naquele nó seja válida, altera-se uma </a:t>
            </a:r>
            <a:r>
              <a:rPr lang="pt-BR" sz="2800" i="1" dirty="0" err="1"/>
              <a:t>flag</a:t>
            </a:r>
            <a:r>
              <a:rPr lang="pt-BR" sz="2800" i="1" dirty="0"/>
              <a:t> </a:t>
            </a:r>
            <a:r>
              <a:rPr lang="pt-BR" sz="2800" dirty="0"/>
              <a:t>neste nó.</a:t>
            </a:r>
          </a:p>
        </p:txBody>
      </p:sp>
    </p:spTree>
    <p:extLst>
      <p:ext uri="{BB962C8B-B14F-4D97-AF65-F5344CB8AC3E}">
        <p14:creationId xmlns:p14="http://schemas.microsoft.com/office/powerpoint/2010/main" val="2763493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Trie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dirty="0"/>
              <a:t> Árvore Trie que armazena apenas as letras (A, M, O, E)</a:t>
            </a:r>
          </a:p>
        </p:txBody>
      </p:sp>
      <p:sp>
        <p:nvSpPr>
          <p:cNvPr id="5" name="Retângulo 4"/>
          <p:cNvSpPr/>
          <p:nvPr/>
        </p:nvSpPr>
        <p:spPr>
          <a:xfrm>
            <a:off x="4866290" y="3163614"/>
            <a:ext cx="29428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5151390" y="3163614"/>
            <a:ext cx="29428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5454868" y="3163614"/>
            <a:ext cx="29428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5749157" y="3163614"/>
            <a:ext cx="294289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6043446" y="3226735"/>
            <a:ext cx="178558" cy="1785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875478" y="3468414"/>
            <a:ext cx="303288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130390" y="3470890"/>
            <a:ext cx="28565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E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422316" y="3468414"/>
            <a:ext cx="359394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600" dirty="0"/>
              <a:t>M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5739969" y="3468414"/>
            <a:ext cx="280316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600" dirty="0"/>
              <a:t>O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6222004" y="3163614"/>
            <a:ext cx="799321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pt-BR" sz="1400" dirty="0"/>
              <a:t>Inserção</a:t>
            </a:r>
          </a:p>
        </p:txBody>
      </p:sp>
      <p:cxnSp>
        <p:nvCxnSpPr>
          <p:cNvPr id="18" name="Conector de Seta Reta 17"/>
          <p:cNvCxnSpPr>
            <a:stCxn id="5" idx="2"/>
          </p:cNvCxnSpPr>
          <p:nvPr/>
        </p:nvCxnSpPr>
        <p:spPr>
          <a:xfrm flipH="1">
            <a:off x="4141076" y="3468414"/>
            <a:ext cx="872359" cy="945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/>
          <p:cNvCxnSpPr/>
          <p:nvPr/>
        </p:nvCxnSpPr>
        <p:spPr>
          <a:xfrm flipH="1">
            <a:off x="5178766" y="4537616"/>
            <a:ext cx="31414" cy="1008993"/>
          </a:xfrm>
          <a:prstGeom prst="straightConnector1">
            <a:avLst/>
          </a:prstGeom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4" idx="0"/>
          </p:cNvCxnSpPr>
          <p:nvPr/>
        </p:nvCxnSpPr>
        <p:spPr>
          <a:xfrm>
            <a:off x="5602013" y="3468414"/>
            <a:ext cx="414146" cy="10195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/>
          <p:cNvCxnSpPr>
            <a:stCxn id="8" idx="2"/>
          </p:cNvCxnSpPr>
          <p:nvPr/>
        </p:nvCxnSpPr>
        <p:spPr>
          <a:xfrm>
            <a:off x="5896302" y="3468414"/>
            <a:ext cx="977237" cy="945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6" idx="2"/>
          </p:cNvCxnSpPr>
          <p:nvPr/>
        </p:nvCxnSpPr>
        <p:spPr>
          <a:xfrm flipH="1">
            <a:off x="5130390" y="3468414"/>
            <a:ext cx="168145" cy="1069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/>
          <p:cNvSpPr txBox="1"/>
          <p:nvPr/>
        </p:nvSpPr>
        <p:spPr>
          <a:xfrm>
            <a:off x="226315" y="4463128"/>
            <a:ext cx="4983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diferente de nulo, possui ligação desta letra com</a:t>
            </a:r>
          </a:p>
          <a:p>
            <a:pPr algn="ctr"/>
            <a:r>
              <a:rPr lang="pt-BR" dirty="0"/>
              <a:t>a letra correspondente a este ponteiro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6988131" y="3163614"/>
            <a:ext cx="4939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Indica se a chave terminada neste nó é uma chave </a:t>
            </a:r>
          </a:p>
          <a:p>
            <a:pPr algn="ctr"/>
            <a:r>
              <a:rPr lang="pt-BR" dirty="0"/>
              <a:t>que está inserida na árvore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680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theme/theme1.xml><?xml version="1.0" encoding="utf-8"?>
<a:theme xmlns:a="http://schemas.openxmlformats.org/drawingml/2006/main" name="Retrospectiva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255</TotalTime>
  <Words>2612</Words>
  <Application>Microsoft Office PowerPoint</Application>
  <PresentationFormat>Widescreen</PresentationFormat>
  <Paragraphs>1117</Paragraphs>
  <Slides>46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46</vt:i4>
      </vt:variant>
    </vt:vector>
  </HeadingPairs>
  <TitlesOfParts>
    <vt:vector size="50" baseType="lpstr">
      <vt:lpstr>Calibri</vt:lpstr>
      <vt:lpstr>Calibri Light</vt:lpstr>
      <vt:lpstr>Wingdings</vt:lpstr>
      <vt:lpstr>Retrospectiva</vt:lpstr>
      <vt:lpstr>Estruturas de Dados</vt:lpstr>
      <vt:lpstr>Exemplo</vt:lpstr>
      <vt:lpstr>Outras estruturas</vt:lpstr>
      <vt:lpstr>Armazenamento de palavras</vt:lpstr>
      <vt:lpstr>Outras estruturas</vt:lpstr>
      <vt:lpstr>Árvore Trie (retrieval)</vt:lpstr>
      <vt:lpstr>Árvore Trie (ilustração – não representa atual implementação)</vt:lpstr>
      <vt:lpstr>Árvore Trie</vt:lpstr>
      <vt:lpstr>Árvore Trie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Inserção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Árvore Trie - Remoção</vt:lpstr>
      <vt:lpstr>Exercícios</vt:lpstr>
      <vt:lpstr>Calendário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Dados</dc:title>
  <dc:creator>CMI</dc:creator>
  <cp:lastModifiedBy>Tiago Docusse</cp:lastModifiedBy>
  <cp:revision>77</cp:revision>
  <dcterms:created xsi:type="dcterms:W3CDTF">2016-06-17T17:26:41Z</dcterms:created>
  <dcterms:modified xsi:type="dcterms:W3CDTF">2025-05-31T02:21:46Z</dcterms:modified>
</cp:coreProperties>
</file>