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404" r:id="rId3"/>
    <p:sldId id="405" r:id="rId4"/>
    <p:sldId id="425" r:id="rId5"/>
    <p:sldId id="408" r:id="rId6"/>
    <p:sldId id="409" r:id="rId7"/>
    <p:sldId id="410" r:id="rId8"/>
    <p:sldId id="411" r:id="rId9"/>
    <p:sldId id="424" r:id="rId10"/>
    <p:sldId id="412" r:id="rId11"/>
    <p:sldId id="413" r:id="rId12"/>
    <p:sldId id="414" r:id="rId13"/>
    <p:sldId id="415" r:id="rId14"/>
    <p:sldId id="417" r:id="rId15"/>
    <p:sldId id="416" r:id="rId16"/>
    <p:sldId id="257" r:id="rId17"/>
    <p:sldId id="259" r:id="rId18"/>
    <p:sldId id="261" r:id="rId19"/>
    <p:sldId id="260" r:id="rId20"/>
    <p:sldId id="262" r:id="rId21"/>
    <p:sldId id="42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426" r:id="rId36"/>
    <p:sldId id="446" r:id="rId37"/>
    <p:sldId id="277" r:id="rId38"/>
    <p:sldId id="278" r:id="rId39"/>
    <p:sldId id="286" r:id="rId40"/>
    <p:sldId id="279" r:id="rId41"/>
    <p:sldId id="448" r:id="rId42"/>
    <p:sldId id="447" r:id="rId43"/>
    <p:sldId id="449" r:id="rId44"/>
    <p:sldId id="450" r:id="rId45"/>
    <p:sldId id="451" r:id="rId46"/>
    <p:sldId id="452" r:id="rId47"/>
    <p:sldId id="284" r:id="rId48"/>
    <p:sldId id="285" r:id="rId49"/>
    <p:sldId id="287" r:id="rId50"/>
    <p:sldId id="288" r:id="rId51"/>
    <p:sldId id="453" r:id="rId52"/>
    <p:sldId id="304" r:id="rId53"/>
    <p:sldId id="305" r:id="rId54"/>
    <p:sldId id="289" r:id="rId55"/>
    <p:sldId id="306" r:id="rId56"/>
    <p:sldId id="454" r:id="rId57"/>
    <p:sldId id="455" r:id="rId58"/>
    <p:sldId id="456" r:id="rId59"/>
    <p:sldId id="291" r:id="rId60"/>
    <p:sldId id="361" r:id="rId61"/>
    <p:sldId id="418" r:id="rId62"/>
    <p:sldId id="362" r:id="rId63"/>
    <p:sldId id="419" r:id="rId64"/>
    <p:sldId id="420" r:id="rId65"/>
    <p:sldId id="363" r:id="rId66"/>
    <p:sldId id="364" r:id="rId67"/>
    <p:sldId id="365" r:id="rId68"/>
    <p:sldId id="366" r:id="rId69"/>
    <p:sldId id="367" r:id="rId70"/>
    <p:sldId id="281" r:id="rId71"/>
    <p:sldId id="319" r:id="rId72"/>
    <p:sldId id="323" r:id="rId73"/>
    <p:sldId id="325" r:id="rId74"/>
    <p:sldId id="327" r:id="rId75"/>
    <p:sldId id="329" r:id="rId76"/>
    <p:sldId id="328" r:id="rId77"/>
    <p:sldId id="330" r:id="rId78"/>
    <p:sldId id="331" r:id="rId79"/>
    <p:sldId id="332" r:id="rId80"/>
    <p:sldId id="333" r:id="rId81"/>
    <p:sldId id="334" r:id="rId82"/>
    <p:sldId id="421" r:id="rId83"/>
    <p:sldId id="335" r:id="rId84"/>
    <p:sldId id="336" r:id="rId85"/>
    <p:sldId id="337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79" r:id="rId102"/>
    <p:sldId id="399" r:id="rId103"/>
    <p:sldId id="381" r:id="rId104"/>
    <p:sldId id="382" r:id="rId105"/>
    <p:sldId id="383" r:id="rId106"/>
    <p:sldId id="384" r:id="rId107"/>
    <p:sldId id="385" r:id="rId108"/>
    <p:sldId id="386" r:id="rId109"/>
    <p:sldId id="387" r:id="rId110"/>
    <p:sldId id="388" r:id="rId111"/>
    <p:sldId id="389" r:id="rId112"/>
    <p:sldId id="390" r:id="rId113"/>
    <p:sldId id="401" r:id="rId114"/>
    <p:sldId id="402" r:id="rId115"/>
    <p:sldId id="403" r:id="rId116"/>
    <p:sldId id="427" r:id="rId1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6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8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71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8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7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7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46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95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77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10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759DE-7AEE-4EE4-886E-FCAB18EBF7D2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83CA6-077C-41B1-83AA-B0F6E0DF24F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9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 (B-</a:t>
            </a:r>
            <a:r>
              <a:rPr lang="pt-BR" i="1" dirty="0" err="1"/>
              <a:t>trees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32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Além disso, a memória secundária deve ser transferida para a memória principal para poder ser acessada pelo processador;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Dessa forma, para economizar tempo de busca, utiliza-se o conceito de bloco ao fazer a leitura/escrita de informações no disco;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Ao buscar maior quantidade de dados, evita-se utilizar o disco frequentemente, diminuindo o tempo de espera;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 entanto ...</a:t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8263562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8" name="Conector de seta reta 7"/>
          <p:cNvCxnSpPr/>
          <p:nvPr/>
        </p:nvCxnSpPr>
        <p:spPr>
          <a:xfrm flipH="1">
            <a:off x="1097280" y="2952205"/>
            <a:ext cx="3832375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831189" y="2952205"/>
            <a:ext cx="1549857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97273" y="2952205"/>
            <a:ext cx="1236832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223182" y="2952205"/>
            <a:ext cx="2929235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656991" y="2952205"/>
            <a:ext cx="4498689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801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Tamanho por nível da árvore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5416915" y="2468571"/>
            <a:ext cx="1106540" cy="553270"/>
            <a:chOff x="5908708" y="2959224"/>
            <a:chExt cx="1106540" cy="553270"/>
          </a:xfrm>
        </p:grpSpPr>
        <p:sp>
          <p:nvSpPr>
            <p:cNvPr id="4" name="Retângulo 3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454882" y="4197948"/>
            <a:ext cx="1106540" cy="553270"/>
            <a:chOff x="5908708" y="2959224"/>
            <a:chExt cx="1106540" cy="553270"/>
          </a:xfrm>
        </p:grpSpPr>
        <p:sp>
          <p:nvSpPr>
            <p:cNvPr id="8" name="Retângulo 7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416409" y="4197948"/>
            <a:ext cx="1106540" cy="553270"/>
            <a:chOff x="5908708" y="2959224"/>
            <a:chExt cx="1106540" cy="553270"/>
          </a:xfrm>
        </p:grpSpPr>
        <p:sp>
          <p:nvSpPr>
            <p:cNvPr id="11" name="Retângulo 10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443847" y="4197948"/>
            <a:ext cx="1106540" cy="553270"/>
            <a:chOff x="5908708" y="2959224"/>
            <a:chExt cx="1106540" cy="553270"/>
          </a:xfrm>
        </p:grpSpPr>
        <p:sp>
          <p:nvSpPr>
            <p:cNvPr id="14" name="Retângulo 13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00963" y="5602901"/>
            <a:ext cx="1106540" cy="553270"/>
            <a:chOff x="5908708" y="2959224"/>
            <a:chExt cx="1106540" cy="553270"/>
          </a:xfrm>
        </p:grpSpPr>
        <p:sp>
          <p:nvSpPr>
            <p:cNvPr id="17" name="Retângulo 16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453287" y="5602901"/>
            <a:ext cx="1106540" cy="553270"/>
            <a:chOff x="5908708" y="2959224"/>
            <a:chExt cx="1106540" cy="553270"/>
          </a:xfrm>
        </p:grpSpPr>
        <p:sp>
          <p:nvSpPr>
            <p:cNvPr id="20" name="Retângulo 19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775391" y="5602901"/>
            <a:ext cx="1106540" cy="553270"/>
            <a:chOff x="5908708" y="2959224"/>
            <a:chExt cx="1106540" cy="553270"/>
          </a:xfrm>
        </p:grpSpPr>
        <p:sp>
          <p:nvSpPr>
            <p:cNvPr id="23" name="Retângulo 22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961527" y="5592459"/>
            <a:ext cx="1106540" cy="553270"/>
            <a:chOff x="5908708" y="2959224"/>
            <a:chExt cx="1106540" cy="553270"/>
          </a:xfrm>
        </p:grpSpPr>
        <p:sp>
          <p:nvSpPr>
            <p:cNvPr id="26" name="Retângulo 25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416409" y="5592459"/>
            <a:ext cx="1106540" cy="553270"/>
            <a:chOff x="5908708" y="2959224"/>
            <a:chExt cx="1106540" cy="553270"/>
          </a:xfrm>
        </p:grpSpPr>
        <p:sp>
          <p:nvSpPr>
            <p:cNvPr id="29" name="Retângulo 28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736918" y="5592459"/>
            <a:ext cx="1106540" cy="553270"/>
            <a:chOff x="5908708" y="2959224"/>
            <a:chExt cx="1106540" cy="553270"/>
          </a:xfrm>
        </p:grpSpPr>
        <p:sp>
          <p:nvSpPr>
            <p:cNvPr id="32" name="Retângulo 31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8129175" y="5578794"/>
            <a:ext cx="1106540" cy="553270"/>
            <a:chOff x="5908708" y="2959224"/>
            <a:chExt cx="1106540" cy="553270"/>
          </a:xfrm>
        </p:grpSpPr>
        <p:sp>
          <p:nvSpPr>
            <p:cNvPr id="35" name="Retângulo 34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9449684" y="5578794"/>
            <a:ext cx="1106540" cy="553270"/>
            <a:chOff x="5908708" y="2959224"/>
            <a:chExt cx="1106540" cy="553270"/>
          </a:xfrm>
        </p:grpSpPr>
        <p:sp>
          <p:nvSpPr>
            <p:cNvPr id="38" name="Retângulo 37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0770193" y="5578794"/>
            <a:ext cx="1106540" cy="553270"/>
            <a:chOff x="5908708" y="2959224"/>
            <a:chExt cx="1106540" cy="553270"/>
          </a:xfrm>
        </p:grpSpPr>
        <p:sp>
          <p:nvSpPr>
            <p:cNvPr id="41" name="Retângulo 40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Conector de seta reta 43"/>
          <p:cNvCxnSpPr/>
          <p:nvPr/>
        </p:nvCxnSpPr>
        <p:spPr>
          <a:xfrm flipH="1">
            <a:off x="2008152" y="3021841"/>
            <a:ext cx="3408257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5969679" y="3021841"/>
            <a:ext cx="0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6522949" y="3021841"/>
            <a:ext cx="3474168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>
            <a:off x="687643" y="4751218"/>
            <a:ext cx="767239" cy="82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2008151" y="4751218"/>
            <a:ext cx="0" cy="8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2561422" y="4751218"/>
            <a:ext cx="767239" cy="8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4649169" y="4751218"/>
            <a:ext cx="829906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969678" y="4751218"/>
            <a:ext cx="0" cy="82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522949" y="4751218"/>
            <a:ext cx="767239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8682445" y="4751218"/>
            <a:ext cx="745829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9997117" y="4751218"/>
            <a:ext cx="0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0550387" y="4751218"/>
            <a:ext cx="773076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10992893" y="2468571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nó</a:t>
            </a:r>
          </a:p>
          <a:p>
            <a:r>
              <a:rPr lang="pt-BR" dirty="0"/>
              <a:t>2 chaves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10987819" y="4102859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nós</a:t>
            </a:r>
          </a:p>
          <a:p>
            <a:r>
              <a:rPr lang="pt-BR" dirty="0"/>
              <a:t>6 chaves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0905" y="4683158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 nós</a:t>
            </a:r>
          </a:p>
          <a:p>
            <a:r>
              <a:rPr lang="pt-BR" dirty="0"/>
              <a:t>18 chaves</a:t>
            </a:r>
          </a:p>
        </p:txBody>
      </p:sp>
    </p:spTree>
    <p:extLst>
      <p:ext uri="{BB962C8B-B14F-4D97-AF65-F5344CB8AC3E}">
        <p14:creationId xmlns:p14="http://schemas.microsoft.com/office/powerpoint/2010/main" val="30528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667" y="2094456"/>
          <a:ext cx="39844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4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59383" y="5486400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3</a:t>
            </a:r>
          </a:p>
        </p:txBody>
      </p:sp>
    </p:spTree>
    <p:extLst>
      <p:ext uri="{BB962C8B-B14F-4D97-AF65-F5344CB8AC3E}">
        <p14:creationId xmlns:p14="http://schemas.microsoft.com/office/powerpoint/2010/main" val="40657185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pSp>
        <p:nvGrpSpPr>
          <p:cNvPr id="49" name="Grupo 48"/>
          <p:cNvGrpSpPr/>
          <p:nvPr/>
        </p:nvGrpSpPr>
        <p:grpSpPr>
          <a:xfrm>
            <a:off x="613955" y="5760720"/>
            <a:ext cx="650241" cy="209006"/>
            <a:chOff x="117566" y="5747657"/>
            <a:chExt cx="650241" cy="209006"/>
          </a:xfrm>
        </p:grpSpPr>
        <p:sp>
          <p:nvSpPr>
            <p:cNvPr id="4" name="Retângulo 3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07737" y="5760720"/>
            <a:ext cx="650241" cy="209006"/>
            <a:chOff x="117566" y="5747657"/>
            <a:chExt cx="650241" cy="209006"/>
          </a:xfrm>
        </p:grpSpPr>
        <p:sp>
          <p:nvSpPr>
            <p:cNvPr id="51" name="Retângulo 5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997167" y="5760720"/>
            <a:ext cx="650241" cy="209006"/>
            <a:chOff x="117566" y="5747657"/>
            <a:chExt cx="650241" cy="209006"/>
          </a:xfrm>
        </p:grpSpPr>
        <p:sp>
          <p:nvSpPr>
            <p:cNvPr id="55" name="Retângulo 5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690949" y="5760720"/>
            <a:ext cx="650241" cy="209006"/>
            <a:chOff x="117566" y="5747657"/>
            <a:chExt cx="650241" cy="209006"/>
          </a:xfrm>
        </p:grpSpPr>
        <p:sp>
          <p:nvSpPr>
            <p:cNvPr id="59" name="Retângulo 5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77476" y="5760720"/>
            <a:ext cx="650241" cy="209006"/>
            <a:chOff x="117566" y="5747657"/>
            <a:chExt cx="650241" cy="209006"/>
          </a:xfrm>
        </p:grpSpPr>
        <p:sp>
          <p:nvSpPr>
            <p:cNvPr id="63" name="Retângulo 6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4071258" y="5760720"/>
            <a:ext cx="650241" cy="209006"/>
            <a:chOff x="117566" y="5747657"/>
            <a:chExt cx="650241" cy="209006"/>
          </a:xfrm>
        </p:grpSpPr>
        <p:sp>
          <p:nvSpPr>
            <p:cNvPr id="67" name="Retângulo 6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760688" y="5760720"/>
            <a:ext cx="650241" cy="209006"/>
            <a:chOff x="117566" y="5747657"/>
            <a:chExt cx="650241" cy="209006"/>
          </a:xfrm>
        </p:grpSpPr>
        <p:sp>
          <p:nvSpPr>
            <p:cNvPr id="71" name="Retângulo 7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454470" y="5760720"/>
            <a:ext cx="650241" cy="209006"/>
            <a:chOff x="117566" y="5747657"/>
            <a:chExt cx="650241" cy="209006"/>
          </a:xfrm>
        </p:grpSpPr>
        <p:sp>
          <p:nvSpPr>
            <p:cNvPr id="75" name="Retângulo 7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161313" y="5760720"/>
            <a:ext cx="650241" cy="209006"/>
            <a:chOff x="117566" y="5747657"/>
            <a:chExt cx="650241" cy="209006"/>
          </a:xfrm>
        </p:grpSpPr>
        <p:sp>
          <p:nvSpPr>
            <p:cNvPr id="79" name="Retângulo 7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6855095" y="5760720"/>
            <a:ext cx="650241" cy="209006"/>
            <a:chOff x="117566" y="5747657"/>
            <a:chExt cx="650241" cy="209006"/>
          </a:xfrm>
        </p:grpSpPr>
        <p:sp>
          <p:nvSpPr>
            <p:cNvPr id="83" name="Retângulo 8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7544525" y="5760720"/>
            <a:ext cx="650241" cy="209006"/>
            <a:chOff x="117566" y="5747657"/>
            <a:chExt cx="650241" cy="209006"/>
          </a:xfrm>
        </p:grpSpPr>
        <p:sp>
          <p:nvSpPr>
            <p:cNvPr id="87" name="Retângulo 8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8238307" y="5760720"/>
            <a:ext cx="650241" cy="209006"/>
            <a:chOff x="117566" y="5747657"/>
            <a:chExt cx="650241" cy="209006"/>
          </a:xfrm>
        </p:grpSpPr>
        <p:sp>
          <p:nvSpPr>
            <p:cNvPr id="91" name="Retângulo 9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8924834" y="5760720"/>
            <a:ext cx="650241" cy="209006"/>
            <a:chOff x="117566" y="5747657"/>
            <a:chExt cx="650241" cy="209006"/>
          </a:xfrm>
        </p:grpSpPr>
        <p:sp>
          <p:nvSpPr>
            <p:cNvPr id="95" name="Retângulo 9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9618616" y="5760720"/>
            <a:ext cx="650241" cy="209006"/>
            <a:chOff x="117566" y="5747657"/>
            <a:chExt cx="650241" cy="209006"/>
          </a:xfrm>
        </p:grpSpPr>
        <p:sp>
          <p:nvSpPr>
            <p:cNvPr id="99" name="Retângulo 9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10308046" y="5760720"/>
            <a:ext cx="650241" cy="209006"/>
            <a:chOff x="117566" y="5747657"/>
            <a:chExt cx="650241" cy="209006"/>
          </a:xfrm>
        </p:grpSpPr>
        <p:sp>
          <p:nvSpPr>
            <p:cNvPr id="103" name="Retângulo 10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11001828" y="5760720"/>
            <a:ext cx="650241" cy="209006"/>
            <a:chOff x="117566" y="5747657"/>
            <a:chExt cx="650241" cy="209006"/>
          </a:xfrm>
        </p:grpSpPr>
        <p:sp>
          <p:nvSpPr>
            <p:cNvPr id="107" name="Retângulo 10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1621730" y="4776651"/>
            <a:ext cx="650241" cy="209006"/>
            <a:chOff x="117566" y="5747657"/>
            <a:chExt cx="650241" cy="209006"/>
          </a:xfrm>
        </p:grpSpPr>
        <p:sp>
          <p:nvSpPr>
            <p:cNvPr id="111" name="Retângulo 11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4348482" y="4776651"/>
            <a:ext cx="650241" cy="209006"/>
            <a:chOff x="117566" y="5747657"/>
            <a:chExt cx="650241" cy="209006"/>
          </a:xfrm>
        </p:grpSpPr>
        <p:sp>
          <p:nvSpPr>
            <p:cNvPr id="115" name="Retângulo 11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7179730" y="4776651"/>
            <a:ext cx="650241" cy="209006"/>
            <a:chOff x="117566" y="5747657"/>
            <a:chExt cx="650241" cy="209006"/>
          </a:xfrm>
        </p:grpSpPr>
        <p:sp>
          <p:nvSpPr>
            <p:cNvPr id="119" name="Retângulo 11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9835362" y="4776651"/>
            <a:ext cx="650241" cy="209006"/>
            <a:chOff x="117566" y="5747657"/>
            <a:chExt cx="650241" cy="209006"/>
          </a:xfrm>
        </p:grpSpPr>
        <p:sp>
          <p:nvSpPr>
            <p:cNvPr id="123" name="Retângulo 12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5671217" y="3309257"/>
            <a:ext cx="650241" cy="209006"/>
            <a:chOff x="117566" y="5747657"/>
            <a:chExt cx="650241" cy="209006"/>
          </a:xfrm>
        </p:grpSpPr>
        <p:sp>
          <p:nvSpPr>
            <p:cNvPr id="127" name="Retângulo 12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1" name="Conector de seta reta 130"/>
          <p:cNvCxnSpPr>
            <a:stCxn id="127" idx="1"/>
          </p:cNvCxnSpPr>
          <p:nvPr/>
        </p:nvCxnSpPr>
        <p:spPr>
          <a:xfrm flipH="1">
            <a:off x="1946852" y="3413760"/>
            <a:ext cx="3724365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28" idx="1"/>
          </p:cNvCxnSpPr>
          <p:nvPr/>
        </p:nvCxnSpPr>
        <p:spPr>
          <a:xfrm flipH="1">
            <a:off x="4721500" y="3413760"/>
            <a:ext cx="1166464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128" idx="3"/>
            <a:endCxn id="120" idx="0"/>
          </p:cNvCxnSpPr>
          <p:nvPr/>
        </p:nvCxnSpPr>
        <p:spPr>
          <a:xfrm>
            <a:off x="6104711" y="3413760"/>
            <a:ext cx="1400140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>
            <a:stCxn id="129" idx="3"/>
            <a:endCxn id="124" idx="0"/>
          </p:cNvCxnSpPr>
          <p:nvPr/>
        </p:nvCxnSpPr>
        <p:spPr>
          <a:xfrm>
            <a:off x="6321458" y="3413760"/>
            <a:ext cx="3839025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>
            <a:stCxn id="111" idx="1"/>
            <a:endCxn id="10" idx="0"/>
          </p:cNvCxnSpPr>
          <p:nvPr/>
        </p:nvCxnSpPr>
        <p:spPr>
          <a:xfrm flipH="1">
            <a:off x="939076" y="4881154"/>
            <a:ext cx="682654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>
            <a:stCxn id="111" idx="3"/>
            <a:endCxn id="52" idx="0"/>
          </p:cNvCxnSpPr>
          <p:nvPr/>
        </p:nvCxnSpPr>
        <p:spPr>
          <a:xfrm flipH="1">
            <a:off x="1632858" y="4881154"/>
            <a:ext cx="205619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113" idx="1"/>
            <a:endCxn id="56" idx="0"/>
          </p:cNvCxnSpPr>
          <p:nvPr/>
        </p:nvCxnSpPr>
        <p:spPr>
          <a:xfrm>
            <a:off x="2055224" y="4881154"/>
            <a:ext cx="267064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113" idx="3"/>
            <a:endCxn id="60" idx="0"/>
          </p:cNvCxnSpPr>
          <p:nvPr/>
        </p:nvCxnSpPr>
        <p:spPr>
          <a:xfrm>
            <a:off x="2271971" y="4881154"/>
            <a:ext cx="744099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115" idx="1"/>
            <a:endCxn id="64" idx="0"/>
          </p:cNvCxnSpPr>
          <p:nvPr/>
        </p:nvCxnSpPr>
        <p:spPr>
          <a:xfrm flipH="1">
            <a:off x="3702597" y="4881154"/>
            <a:ext cx="645885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stCxn id="116" idx="1"/>
            <a:endCxn id="68" idx="0"/>
          </p:cNvCxnSpPr>
          <p:nvPr/>
        </p:nvCxnSpPr>
        <p:spPr>
          <a:xfrm flipH="1">
            <a:off x="4396379" y="4881154"/>
            <a:ext cx="168850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17" idx="1"/>
            <a:endCxn id="72" idx="0"/>
          </p:cNvCxnSpPr>
          <p:nvPr/>
        </p:nvCxnSpPr>
        <p:spPr>
          <a:xfrm>
            <a:off x="4781976" y="4881154"/>
            <a:ext cx="303833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17" idx="3"/>
            <a:endCxn id="76" idx="0"/>
          </p:cNvCxnSpPr>
          <p:nvPr/>
        </p:nvCxnSpPr>
        <p:spPr>
          <a:xfrm>
            <a:off x="4998723" y="4881154"/>
            <a:ext cx="780868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>
            <a:stCxn id="119" idx="1"/>
            <a:endCxn id="80" idx="0"/>
          </p:cNvCxnSpPr>
          <p:nvPr/>
        </p:nvCxnSpPr>
        <p:spPr>
          <a:xfrm flipH="1">
            <a:off x="6486434" y="4881154"/>
            <a:ext cx="693296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120" idx="1"/>
            <a:endCxn id="84" idx="0"/>
          </p:cNvCxnSpPr>
          <p:nvPr/>
        </p:nvCxnSpPr>
        <p:spPr>
          <a:xfrm flipH="1">
            <a:off x="7180216" y="4881154"/>
            <a:ext cx="216261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21" idx="1"/>
            <a:endCxn id="88" idx="0"/>
          </p:cNvCxnSpPr>
          <p:nvPr/>
        </p:nvCxnSpPr>
        <p:spPr>
          <a:xfrm>
            <a:off x="7613224" y="4881154"/>
            <a:ext cx="256422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>
            <a:stCxn id="121" idx="3"/>
            <a:endCxn id="92" idx="0"/>
          </p:cNvCxnSpPr>
          <p:nvPr/>
        </p:nvCxnSpPr>
        <p:spPr>
          <a:xfrm>
            <a:off x="7829971" y="4881154"/>
            <a:ext cx="733457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23" idx="1"/>
            <a:endCxn id="96" idx="0"/>
          </p:cNvCxnSpPr>
          <p:nvPr/>
        </p:nvCxnSpPr>
        <p:spPr>
          <a:xfrm flipH="1">
            <a:off x="9249955" y="4881154"/>
            <a:ext cx="585407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24" idx="1"/>
            <a:endCxn id="100" idx="0"/>
          </p:cNvCxnSpPr>
          <p:nvPr/>
        </p:nvCxnSpPr>
        <p:spPr>
          <a:xfrm flipH="1">
            <a:off x="9943737" y="4881154"/>
            <a:ext cx="108372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>
            <a:stCxn id="125" idx="1"/>
            <a:endCxn id="104" idx="0"/>
          </p:cNvCxnSpPr>
          <p:nvPr/>
        </p:nvCxnSpPr>
        <p:spPr>
          <a:xfrm>
            <a:off x="10268856" y="4881154"/>
            <a:ext cx="364311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>
            <a:stCxn id="125" idx="3"/>
            <a:endCxn id="108" idx="0"/>
          </p:cNvCxnSpPr>
          <p:nvPr/>
        </p:nvCxnSpPr>
        <p:spPr>
          <a:xfrm>
            <a:off x="10485603" y="4881154"/>
            <a:ext cx="841346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/>
          <p:cNvSpPr txBox="1"/>
          <p:nvPr/>
        </p:nvSpPr>
        <p:spPr>
          <a:xfrm>
            <a:off x="11104451" y="3195097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nó</a:t>
            </a:r>
          </a:p>
          <a:p>
            <a:r>
              <a:rPr lang="pt-BR" dirty="0"/>
              <a:t>3 chaves</a:t>
            </a:r>
          </a:p>
        </p:txBody>
      </p:sp>
      <p:sp>
        <p:nvSpPr>
          <p:cNvPr id="181" name="CaixaDeTexto 180"/>
          <p:cNvSpPr txBox="1"/>
          <p:nvPr/>
        </p:nvSpPr>
        <p:spPr>
          <a:xfrm>
            <a:off x="11201959" y="4557988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nós</a:t>
            </a:r>
          </a:p>
          <a:p>
            <a:r>
              <a:rPr lang="pt-BR" dirty="0"/>
              <a:t>12 chaves</a:t>
            </a:r>
          </a:p>
        </p:txBody>
      </p:sp>
      <p:sp>
        <p:nvSpPr>
          <p:cNvPr id="182" name="CaixaDeTexto 181"/>
          <p:cNvSpPr txBox="1"/>
          <p:nvPr/>
        </p:nvSpPr>
        <p:spPr>
          <a:xfrm>
            <a:off x="8426260" y="4776651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 nós</a:t>
            </a:r>
          </a:p>
          <a:p>
            <a:r>
              <a:rPr lang="pt-BR" dirty="0"/>
              <a:t>48 chaves</a:t>
            </a:r>
          </a:p>
        </p:txBody>
      </p:sp>
    </p:spTree>
    <p:extLst>
      <p:ext uri="{BB962C8B-B14F-4D97-AF65-F5344CB8AC3E}">
        <p14:creationId xmlns:p14="http://schemas.microsoft.com/office/powerpoint/2010/main" val="17131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/>
      <p:bldP spid="18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667" y="2094456"/>
          <a:ext cx="3984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Nós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59383" y="5486400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4</a:t>
            </a:r>
          </a:p>
        </p:txBody>
      </p:sp>
    </p:spTree>
    <p:extLst>
      <p:ext uri="{BB962C8B-B14F-4D97-AF65-F5344CB8AC3E}">
        <p14:creationId xmlns:p14="http://schemas.microsoft.com/office/powerpoint/2010/main" val="5897123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6170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0069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796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2632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3125802" y="2585775"/>
          <a:ext cx="6018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M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6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Como cada nó armazena uma chave, deve-se fazer a leitura de um bloco inteiro do disco para verificar o valor da chave;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não encontrar o valor desejado, procede utilizando o algoritmo de busca.</a:t>
            </a: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7897511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3125802" y="2585775"/>
          <a:ext cx="6018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4</a:t>
                      </a:r>
                      <a:r>
                        <a:rPr lang="pt-BR" dirty="0"/>
                        <a:t> *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N </a:t>
                      </a:r>
                      <a:r>
                        <a:rPr lang="pt-BR" baseline="0" dirty="0"/>
                        <a:t>* (M – 1)</a:t>
                      </a: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381305" y="5319370"/>
            <a:ext cx="549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máxima de chaves em um determinado nível</a:t>
            </a:r>
          </a:p>
        </p:txBody>
      </p:sp>
    </p:spTree>
    <p:extLst>
      <p:ext uri="{BB962C8B-B14F-4D97-AF65-F5344CB8AC3E}">
        <p14:creationId xmlns:p14="http://schemas.microsoft.com/office/powerpoint/2010/main" val="16438969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Quantidade máxima de chaves da árvore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1856561" y="2585775"/>
          <a:ext cx="89388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4</a:t>
                      </a:r>
                      <a:r>
                        <a:rPr lang="pt-BR" dirty="0"/>
                        <a:t> * (M – 1) + 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971869" y="5198344"/>
                <a:ext cx="2352054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9" y="5198344"/>
                <a:ext cx="2352054" cy="7847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6375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Quantidade máxima de chaves da árvore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519083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174488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3</a:t>
            </a:r>
          </a:p>
        </p:txBody>
      </p:sp>
      <p:graphicFrame>
        <p:nvGraphicFramePr>
          <p:cNvPr id="7" name="Espaço Reservado para Conteúdo 3"/>
          <p:cNvGraphicFramePr>
            <a:graphicFrameLocks/>
          </p:cNvGraphicFramePr>
          <p:nvPr/>
        </p:nvGraphicFramePr>
        <p:xfrm>
          <a:off x="4352759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4095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008164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4</a:t>
            </a:r>
          </a:p>
        </p:txBody>
      </p:sp>
      <p:graphicFrame>
        <p:nvGraphicFramePr>
          <p:cNvPr id="9" name="Espaço Reservado para Conteúdo 3"/>
          <p:cNvGraphicFramePr>
            <a:graphicFrameLocks/>
          </p:cNvGraphicFramePr>
          <p:nvPr/>
        </p:nvGraphicFramePr>
        <p:xfrm>
          <a:off x="8164104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3124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15624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8819509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5</a:t>
            </a:r>
          </a:p>
        </p:txBody>
      </p:sp>
    </p:spTree>
    <p:extLst>
      <p:ext uri="{BB962C8B-B14F-4D97-AF65-F5344CB8AC3E}">
        <p14:creationId xmlns:p14="http://schemas.microsoft.com/office/powerpoint/2010/main" val="2883157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A implementação da árvore B segue o padrão das demais;</a:t>
            </a:r>
          </a:p>
        </p:txBody>
      </p:sp>
      <p:sp>
        <p:nvSpPr>
          <p:cNvPr id="6" name="Retângulo 5"/>
          <p:cNvSpPr/>
          <p:nvPr/>
        </p:nvSpPr>
        <p:spPr>
          <a:xfrm>
            <a:off x="7458529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94107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29685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tângulo 8"/>
          <p:cNvSpPr/>
          <p:nvPr/>
        </p:nvSpPr>
        <p:spPr>
          <a:xfrm>
            <a:off x="7255970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763599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270602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760193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056258" y="226397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Ordem;</a:t>
            </a:r>
          </a:p>
          <a:p>
            <a:pPr lvl="1"/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*Raiz;</a:t>
            </a: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Tamanho;</a:t>
            </a: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021723" y="447026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*Chaves;</a:t>
            </a: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**Filhos;</a:t>
            </a: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826651" y="4704600"/>
            <a:ext cx="8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7937683" y="58690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131791" y="2422515"/>
            <a:ext cx="839197" cy="535578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131792" y="2955817"/>
            <a:ext cx="843821" cy="535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0x80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131792" y="3495579"/>
            <a:ext cx="844058" cy="535578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7108674" y="2519780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7212012" y="30571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7014631" y="3598501"/>
            <a:ext cx="10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9BDA5D8-228C-470B-A934-CBE4EB1AAA5B}"/>
              </a:ext>
            </a:extLst>
          </p:cNvPr>
          <p:cNvCxnSpPr/>
          <p:nvPr/>
        </p:nvCxnSpPr>
        <p:spPr>
          <a:xfrm flipH="1">
            <a:off x="7255970" y="5705591"/>
            <a:ext cx="255815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40D434-CF5B-4463-B981-A7C94C5033E0}"/>
              </a:ext>
            </a:extLst>
          </p:cNvPr>
          <p:cNvCxnSpPr/>
          <p:nvPr/>
        </p:nvCxnSpPr>
        <p:spPr>
          <a:xfrm flipH="1">
            <a:off x="7826651" y="5705591"/>
            <a:ext cx="192763" cy="82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55DAD52-59A1-4BE3-87FA-2CFA640795F9}"/>
              </a:ext>
            </a:extLst>
          </p:cNvPr>
          <p:cNvCxnSpPr>
            <a:stCxn id="13" idx="2"/>
          </p:cNvCxnSpPr>
          <p:nvPr/>
        </p:nvCxnSpPr>
        <p:spPr>
          <a:xfrm>
            <a:off x="8526418" y="5828842"/>
            <a:ext cx="140952" cy="5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0A2E490-FE0B-4D02-818D-C481A612F34B}"/>
              </a:ext>
            </a:extLst>
          </p:cNvPr>
          <p:cNvCxnSpPr>
            <a:stCxn id="14" idx="2"/>
          </p:cNvCxnSpPr>
          <p:nvPr/>
        </p:nvCxnSpPr>
        <p:spPr>
          <a:xfrm>
            <a:off x="9016009" y="5828842"/>
            <a:ext cx="740778" cy="70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0" grpId="0"/>
      <p:bldP spid="11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97280" y="1945271"/>
            <a:ext cx="9752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BNovo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 = (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b-&gt;Ordem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b-&gt;Tamanho = 0;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b-&gt;Raiz = </a:t>
            </a:r>
            <a:r>
              <a:rPr lang="pt-BR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930959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DF79FC5-9699-4175-9806-5DCAFE841FE6}"/>
              </a:ext>
            </a:extLst>
          </p:cNvPr>
          <p:cNvSpPr/>
          <p:nvPr/>
        </p:nvSpPr>
        <p:spPr>
          <a:xfrm>
            <a:off x="7902429" y="3556932"/>
            <a:ext cx="3253251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967626" y="1751010"/>
            <a:ext cx="10317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*no = 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no-&gt;Chaves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- 1));</a:t>
            </a: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no-&gt;Filhos = 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&lt;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</a:p>
          <a:p>
            <a:pPr lvl="2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no-&gt;Chaves[i] = -1;</a:t>
            </a:r>
          </a:p>
          <a:p>
            <a:pPr lvl="2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no-&gt;Filhos[i] 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A23FAD4-6F41-482C-B192-A9A98F5E18A2}"/>
              </a:ext>
            </a:extLst>
          </p:cNvPr>
          <p:cNvSpPr/>
          <p:nvPr/>
        </p:nvSpPr>
        <p:spPr>
          <a:xfrm>
            <a:off x="8683358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C1CB3EF-3BF4-4F97-8061-3B9B64EE33B9}"/>
              </a:ext>
            </a:extLst>
          </p:cNvPr>
          <p:cNvSpPr/>
          <p:nvPr/>
        </p:nvSpPr>
        <p:spPr>
          <a:xfrm>
            <a:off x="9218936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60925F0-C2E4-47E7-9B15-C2AB13D37F64}"/>
              </a:ext>
            </a:extLst>
          </p:cNvPr>
          <p:cNvSpPr/>
          <p:nvPr/>
        </p:nvSpPr>
        <p:spPr>
          <a:xfrm>
            <a:off x="9754514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CCBAF6F-0BD4-4A48-AB3B-E18ADC602294}"/>
              </a:ext>
            </a:extLst>
          </p:cNvPr>
          <p:cNvSpPr/>
          <p:nvPr/>
        </p:nvSpPr>
        <p:spPr>
          <a:xfrm>
            <a:off x="8540249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389FB3A-98AB-436E-B9D9-4054940039A9}"/>
              </a:ext>
            </a:extLst>
          </p:cNvPr>
          <p:cNvSpPr/>
          <p:nvPr/>
        </p:nvSpPr>
        <p:spPr>
          <a:xfrm>
            <a:off x="9047878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EFAD9F4-EF27-432E-BB2F-F3BDB7B4B4A0}"/>
              </a:ext>
            </a:extLst>
          </p:cNvPr>
          <p:cNvSpPr/>
          <p:nvPr/>
        </p:nvSpPr>
        <p:spPr>
          <a:xfrm>
            <a:off x="9554881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3D2D02B-CE35-4BFA-9AE1-84BE69455053}"/>
              </a:ext>
            </a:extLst>
          </p:cNvPr>
          <p:cNvSpPr/>
          <p:nvPr/>
        </p:nvSpPr>
        <p:spPr>
          <a:xfrm>
            <a:off x="10044472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CF912F-68A2-43C7-8834-5F2F6F50682F}"/>
              </a:ext>
            </a:extLst>
          </p:cNvPr>
          <p:cNvSpPr txBox="1"/>
          <p:nvPr/>
        </p:nvSpPr>
        <p:spPr>
          <a:xfrm>
            <a:off x="9051480" y="4016604"/>
            <a:ext cx="8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62E8616-EC6F-4031-A52F-562FB785BF8A}"/>
              </a:ext>
            </a:extLst>
          </p:cNvPr>
          <p:cNvSpPr txBox="1"/>
          <p:nvPr/>
        </p:nvSpPr>
        <p:spPr>
          <a:xfrm>
            <a:off x="9221962" y="52906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D70275A-573A-4CA9-BBDF-369981564791}"/>
              </a:ext>
            </a:extLst>
          </p:cNvPr>
          <p:cNvCxnSpPr/>
          <p:nvPr/>
        </p:nvCxnSpPr>
        <p:spPr>
          <a:xfrm>
            <a:off x="9218936" y="2181138"/>
            <a:ext cx="67677" cy="124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3A7DB62-0F60-4D35-9E6B-C737237B3642}"/>
              </a:ext>
            </a:extLst>
          </p:cNvPr>
          <p:cNvSpPr txBox="1"/>
          <p:nvPr/>
        </p:nvSpPr>
        <p:spPr>
          <a:xfrm>
            <a:off x="8791662" y="1839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700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7BD7-6BBB-46F2-B36C-85C72CC2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45783-A7A5-4B29-9ED1-C34B3CB1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1, 13, 7, 5, 10, 9, 40, 50, 30, 27, 4, 16, 14, 38, 22, 12</a:t>
            </a:r>
          </a:p>
          <a:p>
            <a:endParaRPr lang="pt-BR" dirty="0"/>
          </a:p>
        </p:txBody>
      </p:sp>
      <p:grpSp>
        <p:nvGrpSpPr>
          <p:cNvPr id="4" name="Grupo 2">
            <a:extLst>
              <a:ext uri="{FF2B5EF4-FFF2-40B4-BE49-F238E27FC236}">
                <a16:creationId xmlns:a16="http://schemas.microsoft.com/office/drawing/2014/main" id="{A5E7C120-D7F2-4A30-8208-9B9A1921DA30}"/>
              </a:ext>
            </a:extLst>
          </p:cNvPr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550E481-2DCF-42EA-966C-6F968FF487A3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546EC7A-675C-4025-AEE6-9E2678B7EC51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6628C45-D298-4746-B41E-09D2EF864C72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66CE7F-A45D-4F40-AD73-95B8D035D1CA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>
            <a:extLst>
              <a:ext uri="{FF2B5EF4-FFF2-40B4-BE49-F238E27FC236}">
                <a16:creationId xmlns:a16="http://schemas.microsoft.com/office/drawing/2014/main" id="{83BF8F6D-2566-4157-9040-23E4764A9BF6}"/>
              </a:ext>
            </a:extLst>
          </p:cNvPr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ACFB92F-5A00-4F2F-A5E1-D58A76F7DA75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AD3D9F8-07AF-46B1-801C-0B07998C7725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45305F4-FBB9-4063-B092-E20BD5EA361B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C7F198A-01AC-4E3F-839F-0FBACB8AAABC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>
            <a:extLst>
              <a:ext uri="{FF2B5EF4-FFF2-40B4-BE49-F238E27FC236}">
                <a16:creationId xmlns:a16="http://schemas.microsoft.com/office/drawing/2014/main" id="{61D73123-6C27-4C35-8AAD-D6CE2D64EFEB}"/>
              </a:ext>
            </a:extLst>
          </p:cNvPr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C4EE428-437D-4D28-8023-66CEF36D9CF3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C0000727-A5FB-4EA0-B887-370488965FA7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0F72321-02CC-4FE5-BC12-9B4FCF866C9C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37A31C7-C94E-4587-8CE8-2DE21D64D99D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>
            <a:extLst>
              <a:ext uri="{FF2B5EF4-FFF2-40B4-BE49-F238E27FC236}">
                <a16:creationId xmlns:a16="http://schemas.microsoft.com/office/drawing/2014/main" id="{26D12A90-8278-4620-B14F-2E10F310C31B}"/>
              </a:ext>
            </a:extLst>
          </p:cNvPr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268786A-18A2-40A8-8675-E27C249DA78A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4B268E5-BA9B-4ED7-8B44-7D0DAE9230FD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42F2C111-8D3A-4B89-8BEF-F6483C47F5E4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8E74177-DF84-4340-826D-93F57E5CACF0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24" name="Grupo 2">
            <a:extLst>
              <a:ext uri="{FF2B5EF4-FFF2-40B4-BE49-F238E27FC236}">
                <a16:creationId xmlns:a16="http://schemas.microsoft.com/office/drawing/2014/main" id="{19A2D065-6FC9-4216-9BF6-B10BA2DE735F}"/>
              </a:ext>
            </a:extLst>
          </p:cNvPr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B5C95B12-D7CB-453D-AD71-007849C705DB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5C310FB-42A7-4E03-8D12-E614A3820596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69C40B2-D103-4CC3-843C-95C735FC2578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3BCB759A-B7BD-4305-91EE-69FAA69542B4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>
            <a:extLst>
              <a:ext uri="{FF2B5EF4-FFF2-40B4-BE49-F238E27FC236}">
                <a16:creationId xmlns:a16="http://schemas.microsoft.com/office/drawing/2014/main" id="{7609F205-4A4A-4290-B725-E2CB66986189}"/>
              </a:ext>
            </a:extLst>
          </p:cNvPr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2242B532-8771-4AB4-9A9F-AB1F364E7B2C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AF3BF33-21BE-4BC2-8829-4163CA10AF18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4EFAFA4B-93C1-4AAF-8FEE-B728FEE11181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6D92D6B-15B6-4739-8E23-43160A4F7769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>
            <a:extLst>
              <a:ext uri="{FF2B5EF4-FFF2-40B4-BE49-F238E27FC236}">
                <a16:creationId xmlns:a16="http://schemas.microsoft.com/office/drawing/2014/main" id="{CE3F15E5-A691-46A2-B79B-35D868991EBC}"/>
              </a:ext>
            </a:extLst>
          </p:cNvPr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125A4B9C-26E8-4A62-A02C-2062E9FC7E87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0067F60-ED97-4EF4-85C7-362D0DFCF24D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C3FEB6F-A3A8-4EA6-A8B9-94BFF53DE18D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C5C5C2B-79B0-45C6-89E0-C5456E56F411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>
            <a:extLst>
              <a:ext uri="{FF2B5EF4-FFF2-40B4-BE49-F238E27FC236}">
                <a16:creationId xmlns:a16="http://schemas.microsoft.com/office/drawing/2014/main" id="{1F0386FF-89B1-4059-9F25-7E59435DE747}"/>
              </a:ext>
            </a:extLst>
          </p:cNvPr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336D2F70-0CAA-4EC7-BA44-6A75B6399E6B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060F2D5-8993-413B-9A99-E71EE09492EB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360C4453-8722-46DB-8CAB-D6A9A0020AAE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57449DC-91FE-43D2-A5E9-ED52F555F2A1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>
            <a:extLst>
              <a:ext uri="{FF2B5EF4-FFF2-40B4-BE49-F238E27FC236}">
                <a16:creationId xmlns:a16="http://schemas.microsoft.com/office/drawing/2014/main" id="{8C1AED62-4723-4DEC-9A8F-ED20EB6571B8}"/>
              </a:ext>
            </a:extLst>
          </p:cNvPr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82DAAE46-981D-4EF3-A9FA-824E78F4753D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80E0589-C3AB-4478-A1F3-C954ABCF54B6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D5396F4-DD92-4B2F-BDA6-5A341B237DC1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07CD4633-7835-4249-89D4-1E48F9535CE7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>
            <a:extLst>
              <a:ext uri="{FF2B5EF4-FFF2-40B4-BE49-F238E27FC236}">
                <a16:creationId xmlns:a16="http://schemas.microsoft.com/office/drawing/2014/main" id="{C4AAFF50-F771-4608-96FD-81BB67DC6DC3}"/>
              </a:ext>
            </a:extLst>
          </p:cNvPr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CF78D184-C0F7-4A53-AC12-22F132A43FC9}"/>
                </a:ext>
              </a:extLst>
            </p:cNvPr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E97F5C96-7D6D-43FE-9925-A5F558961136}"/>
                </a:ext>
              </a:extLst>
            </p:cNvPr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1D3F58D5-6B40-4B2C-AB8D-EEF092448831}"/>
                </a:ext>
              </a:extLst>
            </p:cNvPr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32425D9D-048D-4550-A4EA-C85401F2F3AE}"/>
                </a:ext>
              </a:extLst>
            </p:cNvPr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6798F439-2CB7-46F0-B234-31BDB2968C7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2068AE98-BCCA-4D9E-9D39-7E6378A24B5F}"/>
              </a:ext>
            </a:extLst>
          </p:cNvPr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002F585D-6CCE-4E28-A276-A32A14C0656B}"/>
              </a:ext>
            </a:extLst>
          </p:cNvPr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6385267A-6CC7-4FFB-B931-9337208A99A9}"/>
              </a:ext>
            </a:extLst>
          </p:cNvPr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35ED0438-66BC-4578-98A4-F6B9B5A6E99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F67CB5D2-D823-4804-9E41-A2C1EC6F8B7D}"/>
              </a:ext>
            </a:extLst>
          </p:cNvPr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5F184651-F059-466C-BD37-AE62232CC33E}"/>
              </a:ext>
            </a:extLst>
          </p:cNvPr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B4B4F9B0-50E9-4D03-937A-96984DFD1745}"/>
              </a:ext>
            </a:extLst>
          </p:cNvPr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0B93FCBA-B19C-41E1-97C1-8AFD181ABD57}"/>
              </a:ext>
            </a:extLst>
          </p:cNvPr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9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inserir o valor 35 na árvore a seguir (implementada em disco) utilizando bloco de 4 KB.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25504A8-43AA-4438-A1F4-D9B7605C8310}"/>
              </a:ext>
            </a:extLst>
          </p:cNvPr>
          <p:cNvSpPr/>
          <p:nvPr/>
        </p:nvSpPr>
        <p:spPr>
          <a:xfrm>
            <a:off x="6274987" y="385647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0C629-0A0F-4BF3-8B56-FDAFD6DE75EF}"/>
              </a:ext>
            </a:extLst>
          </p:cNvPr>
          <p:cNvSpPr/>
          <p:nvPr/>
        </p:nvSpPr>
        <p:spPr>
          <a:xfrm>
            <a:off x="5262382" y="29808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55D0548-BDE5-4642-8EBF-53F352E17964}"/>
              </a:ext>
            </a:extLst>
          </p:cNvPr>
          <p:cNvSpPr/>
          <p:nvPr/>
        </p:nvSpPr>
        <p:spPr>
          <a:xfrm>
            <a:off x="6839280" y="467707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2975A5-6E65-4CC3-9F09-DB8696178763}"/>
              </a:ext>
            </a:extLst>
          </p:cNvPr>
          <p:cNvSpPr/>
          <p:nvPr/>
        </p:nvSpPr>
        <p:spPr>
          <a:xfrm>
            <a:off x="4366477" y="385417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3F5FAA-859C-4BE0-8EC7-E812F8165286}"/>
              </a:ext>
            </a:extLst>
          </p:cNvPr>
          <p:cNvSpPr/>
          <p:nvPr/>
        </p:nvSpPr>
        <p:spPr>
          <a:xfrm>
            <a:off x="4938671" y="46892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11" name="Conector de seta reta 9">
            <a:extLst>
              <a:ext uri="{FF2B5EF4-FFF2-40B4-BE49-F238E27FC236}">
                <a16:creationId xmlns:a16="http://schemas.microsoft.com/office/drawing/2014/main" id="{090A209D-0C78-4D9D-9C78-A9955F59475E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4649935" y="3464776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7F6C7BDD-5D0A-481A-83FB-36C7005D81C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6758880" y="4340371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B5B5114-6D68-4145-88E8-8537D04E5D47}"/>
              </a:ext>
            </a:extLst>
          </p:cNvPr>
          <p:cNvSpPr/>
          <p:nvPr/>
        </p:nvSpPr>
        <p:spPr>
          <a:xfrm>
            <a:off x="3804839" y="467453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4" name="Conector de seta reta 12">
            <a:extLst>
              <a:ext uri="{FF2B5EF4-FFF2-40B4-BE49-F238E27FC236}">
                <a16:creationId xmlns:a16="http://schemas.microsoft.com/office/drawing/2014/main" id="{3D105272-3EDB-45BC-92EE-7EECB19B9D23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4088297" y="4338068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>
            <a:extLst>
              <a:ext uri="{FF2B5EF4-FFF2-40B4-BE49-F238E27FC236}">
                <a16:creationId xmlns:a16="http://schemas.microsoft.com/office/drawing/2014/main" id="{26D71FFA-665C-4E51-A617-DF9DD9524A7D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4850370" y="4338068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439CD869-0B8F-4573-9829-F3CF047CC0CA}"/>
              </a:ext>
            </a:extLst>
          </p:cNvPr>
          <p:cNvSpPr/>
          <p:nvPr/>
        </p:nvSpPr>
        <p:spPr>
          <a:xfrm>
            <a:off x="5708071" y="469454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17" name="Conector de seta reta 21">
            <a:extLst>
              <a:ext uri="{FF2B5EF4-FFF2-40B4-BE49-F238E27FC236}">
                <a16:creationId xmlns:a16="http://schemas.microsoft.com/office/drawing/2014/main" id="{BA1BDE33-2B54-4850-939A-AC896857D862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5991529" y="4340371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>
            <a:extLst>
              <a:ext uri="{FF2B5EF4-FFF2-40B4-BE49-F238E27FC236}">
                <a16:creationId xmlns:a16="http://schemas.microsoft.com/office/drawing/2014/main" id="{8A06C0E1-92AF-4801-A05D-505B259E20D0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5746275" y="3464776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9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inserir o valor 35 na árvore a seguir (implementada em disco) utilizando bloco de 4 KB.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25504A8-43AA-4438-A1F4-D9B7605C8310}"/>
              </a:ext>
            </a:extLst>
          </p:cNvPr>
          <p:cNvSpPr/>
          <p:nvPr/>
        </p:nvSpPr>
        <p:spPr>
          <a:xfrm>
            <a:off x="6205975" y="444955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0C629-0A0F-4BF3-8B56-FDAFD6DE75EF}"/>
              </a:ext>
            </a:extLst>
          </p:cNvPr>
          <p:cNvSpPr/>
          <p:nvPr/>
        </p:nvSpPr>
        <p:spPr>
          <a:xfrm>
            <a:off x="5193370" y="357395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55D0548-BDE5-4642-8EBF-53F352E17964}"/>
              </a:ext>
            </a:extLst>
          </p:cNvPr>
          <p:cNvSpPr/>
          <p:nvPr/>
        </p:nvSpPr>
        <p:spPr>
          <a:xfrm>
            <a:off x="6770268" y="527014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2975A5-6E65-4CC3-9F09-DB8696178763}"/>
              </a:ext>
            </a:extLst>
          </p:cNvPr>
          <p:cNvSpPr/>
          <p:nvPr/>
        </p:nvSpPr>
        <p:spPr>
          <a:xfrm>
            <a:off x="4297465" y="444724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3F5FAA-859C-4BE0-8EC7-E812F8165286}"/>
              </a:ext>
            </a:extLst>
          </p:cNvPr>
          <p:cNvSpPr/>
          <p:nvPr/>
        </p:nvSpPr>
        <p:spPr>
          <a:xfrm>
            <a:off x="4869659" y="528235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11" name="Conector de seta reta 9">
            <a:extLst>
              <a:ext uri="{FF2B5EF4-FFF2-40B4-BE49-F238E27FC236}">
                <a16:creationId xmlns:a16="http://schemas.microsoft.com/office/drawing/2014/main" id="{090A209D-0C78-4D9D-9C78-A9955F59475E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4580923" y="4057849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7F6C7BDD-5D0A-481A-83FB-36C7005D81C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6689868" y="4933444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B5B5114-6D68-4145-88E8-8537D04E5D47}"/>
              </a:ext>
            </a:extLst>
          </p:cNvPr>
          <p:cNvSpPr/>
          <p:nvPr/>
        </p:nvSpPr>
        <p:spPr>
          <a:xfrm>
            <a:off x="3735827" y="526760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4" name="Conector de seta reta 12">
            <a:extLst>
              <a:ext uri="{FF2B5EF4-FFF2-40B4-BE49-F238E27FC236}">
                <a16:creationId xmlns:a16="http://schemas.microsoft.com/office/drawing/2014/main" id="{3D105272-3EDB-45BC-92EE-7EECB19B9D23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4019285" y="4931141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>
            <a:extLst>
              <a:ext uri="{FF2B5EF4-FFF2-40B4-BE49-F238E27FC236}">
                <a16:creationId xmlns:a16="http://schemas.microsoft.com/office/drawing/2014/main" id="{26D71FFA-665C-4E51-A617-DF9DD9524A7D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4781358" y="4931141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439CD869-0B8F-4573-9829-F3CF047CC0CA}"/>
              </a:ext>
            </a:extLst>
          </p:cNvPr>
          <p:cNvSpPr/>
          <p:nvPr/>
        </p:nvSpPr>
        <p:spPr>
          <a:xfrm>
            <a:off x="5639059" y="52876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17" name="Conector de seta reta 21">
            <a:extLst>
              <a:ext uri="{FF2B5EF4-FFF2-40B4-BE49-F238E27FC236}">
                <a16:creationId xmlns:a16="http://schemas.microsoft.com/office/drawing/2014/main" id="{BA1BDE33-2B54-4850-939A-AC896857D862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5922517" y="4933444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>
            <a:extLst>
              <a:ext uri="{FF2B5EF4-FFF2-40B4-BE49-F238E27FC236}">
                <a16:creationId xmlns:a16="http://schemas.microsoft.com/office/drawing/2014/main" id="{8A06C0E1-92AF-4801-A05D-505B259E20D0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5677263" y="4057849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DA9CC89F-E1E0-43FB-AD5B-C5DD2E03C159}"/>
              </a:ext>
            </a:extLst>
          </p:cNvPr>
          <p:cNvSpPr/>
          <p:nvPr/>
        </p:nvSpPr>
        <p:spPr>
          <a:xfrm>
            <a:off x="3113336" y="26253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"arvore.dat"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2EA7EA8-DF6E-4969-A1F0-E234046D5134}"/>
              </a:ext>
            </a:extLst>
          </p:cNvPr>
          <p:cNvSpPr/>
          <p:nvPr/>
        </p:nvSpPr>
        <p:spPr>
          <a:xfrm>
            <a:off x="6431716" y="359692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DD0D0B3-F3B7-47C3-8B01-2BDDBFF4180D}"/>
              </a:ext>
            </a:extLst>
          </p:cNvPr>
          <p:cNvSpPr/>
          <p:nvPr/>
        </p:nvSpPr>
        <p:spPr>
          <a:xfrm>
            <a:off x="7301603" y="4476955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CCE4A93-CCF5-4600-AE06-A02B6B0DAB0D}"/>
              </a:ext>
            </a:extLst>
          </p:cNvPr>
          <p:cNvSpPr/>
          <p:nvPr/>
        </p:nvSpPr>
        <p:spPr>
          <a:xfrm>
            <a:off x="6161336" y="596068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4107D10-1611-47B6-83DB-B0787ECD6670}"/>
              </a:ext>
            </a:extLst>
          </p:cNvPr>
          <p:cNvSpPr/>
          <p:nvPr/>
        </p:nvSpPr>
        <p:spPr>
          <a:xfrm>
            <a:off x="3129885" y="29883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  <a:endParaRPr lang="pt-BR" dirty="0"/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12EA4C6F-103E-4B1A-AC4F-A510034E4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74816"/>
              </p:ext>
            </p:extLst>
          </p:nvPr>
        </p:nvGraphicFramePr>
        <p:xfrm>
          <a:off x="201520" y="3558248"/>
          <a:ext cx="360705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008">
                  <a:extLst>
                    <a:ext uri="{9D8B030D-6E8A-4147-A177-3AD203B41FA5}">
                      <a16:colId xmlns:a16="http://schemas.microsoft.com/office/drawing/2014/main" val="2894910406"/>
                    </a:ext>
                  </a:extLst>
                </a:gridCol>
                <a:gridCol w="1783051">
                  <a:extLst>
                    <a:ext uri="{9D8B030D-6E8A-4147-A177-3AD203B41FA5}">
                      <a16:colId xmlns:a16="http://schemas.microsoft.com/office/drawing/2014/main" val="3852191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Quantidade de </a:t>
                      </a:r>
                      <a:r>
                        <a:rPr lang="pt-BR" sz="1400" i="1" dirty="0"/>
                        <a:t>bytes</a:t>
                      </a:r>
                      <a:r>
                        <a:rPr lang="pt-BR" sz="1400" dirty="0"/>
                        <a:t> significativa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Quantidade total de bytes lida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0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756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D5B0CDE-EBA9-4987-947A-A4EBE2E0C1DC}"/>
              </a:ext>
            </a:extLst>
          </p:cNvPr>
          <p:cNvCxnSpPr>
            <a:stCxn id="20" idx="1"/>
            <a:endCxn id="7" idx="6"/>
          </p:cNvCxnSpPr>
          <p:nvPr/>
        </p:nvCxnSpPr>
        <p:spPr>
          <a:xfrm flipH="1">
            <a:off x="5760286" y="3781590"/>
            <a:ext cx="671430" cy="7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B217C47-28D4-457F-A68C-7D0C73866DBF}"/>
              </a:ext>
            </a:extLst>
          </p:cNvPr>
          <p:cNvCxnSpPr>
            <a:stCxn id="21" idx="1"/>
            <a:endCxn id="6" idx="6"/>
          </p:cNvCxnSpPr>
          <p:nvPr/>
        </p:nvCxnSpPr>
        <p:spPr>
          <a:xfrm flipH="1">
            <a:off x="6772891" y="4661621"/>
            <a:ext cx="528712" cy="7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369BE78-B4C3-482E-8664-D56129806C5E}"/>
              </a:ext>
            </a:extLst>
          </p:cNvPr>
          <p:cNvCxnSpPr>
            <a:stCxn id="22" idx="1"/>
            <a:endCxn id="16" idx="4"/>
          </p:cNvCxnSpPr>
          <p:nvPr/>
        </p:nvCxnSpPr>
        <p:spPr>
          <a:xfrm flipH="1" flipV="1">
            <a:off x="5922517" y="5854538"/>
            <a:ext cx="238819" cy="29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1E3C9FD-CCE6-4D1A-AF7F-C78A1E717A7F}"/>
              </a:ext>
            </a:extLst>
          </p:cNvPr>
          <p:cNvSpPr txBox="1"/>
          <p:nvPr/>
        </p:nvSpPr>
        <p:spPr>
          <a:xfrm>
            <a:off x="974847" y="4115363"/>
            <a:ext cx="2760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EE06042-D735-473F-9CD7-56FD27CA6D3B}"/>
              </a:ext>
            </a:extLst>
          </p:cNvPr>
          <p:cNvSpPr txBox="1"/>
          <p:nvPr/>
        </p:nvSpPr>
        <p:spPr>
          <a:xfrm>
            <a:off x="2651728" y="4101705"/>
            <a:ext cx="5501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4096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DBD79DE-E9F9-4E6D-94E7-2935FB800CB8}"/>
              </a:ext>
            </a:extLst>
          </p:cNvPr>
          <p:cNvSpPr txBox="1"/>
          <p:nvPr/>
        </p:nvSpPr>
        <p:spPr>
          <a:xfrm>
            <a:off x="990899" y="4114624"/>
            <a:ext cx="2760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8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230A632-574F-4C93-858C-DD8E5D8B6BC6}"/>
              </a:ext>
            </a:extLst>
          </p:cNvPr>
          <p:cNvSpPr txBox="1"/>
          <p:nvPr/>
        </p:nvSpPr>
        <p:spPr>
          <a:xfrm>
            <a:off x="2651728" y="4120588"/>
            <a:ext cx="5501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8192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5A7E43-F20E-4033-BFB4-26999455AF16}"/>
              </a:ext>
            </a:extLst>
          </p:cNvPr>
          <p:cNvSpPr txBox="1"/>
          <p:nvPr/>
        </p:nvSpPr>
        <p:spPr>
          <a:xfrm>
            <a:off x="929162" y="4138646"/>
            <a:ext cx="36740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12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E9DA940-035D-4901-8977-C398FD17D284}"/>
              </a:ext>
            </a:extLst>
          </p:cNvPr>
          <p:cNvSpPr txBox="1"/>
          <p:nvPr/>
        </p:nvSpPr>
        <p:spPr>
          <a:xfrm>
            <a:off x="2616833" y="4098659"/>
            <a:ext cx="64152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12288</a:t>
            </a:r>
          </a:p>
        </p:txBody>
      </p:sp>
    </p:spTree>
    <p:extLst>
      <p:ext uri="{BB962C8B-B14F-4D97-AF65-F5344CB8AC3E}">
        <p14:creationId xmlns:p14="http://schemas.microsoft.com/office/powerpoint/2010/main" val="305054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586883" cy="4438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Além do desperdício de tempo, temos também o desperdício de espaço em disco;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árvore ao lado deveria ocupar 84 bytes na memória, pois cada nó ocupa: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valor;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filho esquerdo;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filho direito;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25504A8-43AA-4438-A1F4-D9B7605C8310}"/>
              </a:ext>
            </a:extLst>
          </p:cNvPr>
          <p:cNvSpPr/>
          <p:nvPr/>
        </p:nvSpPr>
        <p:spPr>
          <a:xfrm>
            <a:off x="10857955" y="31713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0C629-0A0F-4BF3-8B56-FDAFD6DE75EF}"/>
              </a:ext>
            </a:extLst>
          </p:cNvPr>
          <p:cNvSpPr/>
          <p:nvPr/>
        </p:nvSpPr>
        <p:spPr>
          <a:xfrm>
            <a:off x="9845350" y="22957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55D0548-BDE5-4642-8EBF-53F352E17964}"/>
              </a:ext>
            </a:extLst>
          </p:cNvPr>
          <p:cNvSpPr/>
          <p:nvPr/>
        </p:nvSpPr>
        <p:spPr>
          <a:xfrm>
            <a:off x="11422248" y="39919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2975A5-6E65-4CC3-9F09-DB8696178763}"/>
              </a:ext>
            </a:extLst>
          </p:cNvPr>
          <p:cNvSpPr/>
          <p:nvPr/>
        </p:nvSpPr>
        <p:spPr>
          <a:xfrm>
            <a:off x="8949445" y="31690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3F5FAA-859C-4BE0-8EC7-E812F8165286}"/>
              </a:ext>
            </a:extLst>
          </p:cNvPr>
          <p:cNvSpPr/>
          <p:nvPr/>
        </p:nvSpPr>
        <p:spPr>
          <a:xfrm>
            <a:off x="9521639" y="40041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11" name="Conector de seta reta 9">
            <a:extLst>
              <a:ext uri="{FF2B5EF4-FFF2-40B4-BE49-F238E27FC236}">
                <a16:creationId xmlns:a16="http://schemas.microsoft.com/office/drawing/2014/main" id="{090A209D-0C78-4D9D-9C78-A9955F59475E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9232903" y="2779620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7F6C7BDD-5D0A-481A-83FB-36C7005D81C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11341848" y="3655215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B5B5114-6D68-4145-88E8-8537D04E5D47}"/>
              </a:ext>
            </a:extLst>
          </p:cNvPr>
          <p:cNvSpPr/>
          <p:nvPr/>
        </p:nvSpPr>
        <p:spPr>
          <a:xfrm>
            <a:off x="8387807" y="39893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4" name="Conector de seta reta 12">
            <a:extLst>
              <a:ext uri="{FF2B5EF4-FFF2-40B4-BE49-F238E27FC236}">
                <a16:creationId xmlns:a16="http://schemas.microsoft.com/office/drawing/2014/main" id="{3D105272-3EDB-45BC-92EE-7EECB19B9D23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671265" y="3652912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>
            <a:extLst>
              <a:ext uri="{FF2B5EF4-FFF2-40B4-BE49-F238E27FC236}">
                <a16:creationId xmlns:a16="http://schemas.microsoft.com/office/drawing/2014/main" id="{26D71FFA-665C-4E51-A617-DF9DD9524A7D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9433338" y="3652912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439CD869-0B8F-4573-9829-F3CF047CC0CA}"/>
              </a:ext>
            </a:extLst>
          </p:cNvPr>
          <p:cNvSpPr/>
          <p:nvPr/>
        </p:nvSpPr>
        <p:spPr>
          <a:xfrm>
            <a:off x="10291039" y="400939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17" name="Conector de seta reta 21">
            <a:extLst>
              <a:ext uri="{FF2B5EF4-FFF2-40B4-BE49-F238E27FC236}">
                <a16:creationId xmlns:a16="http://schemas.microsoft.com/office/drawing/2014/main" id="{BA1BDE33-2B54-4850-939A-AC896857D862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10574497" y="3655215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>
            <a:extLst>
              <a:ext uri="{FF2B5EF4-FFF2-40B4-BE49-F238E27FC236}">
                <a16:creationId xmlns:a16="http://schemas.microsoft.com/office/drawing/2014/main" id="{8A06C0E1-92AF-4801-A05D-505B259E20D0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10329243" y="2779620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8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6773" y="1880239"/>
            <a:ext cx="7586883" cy="4438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todos os nós forem armazenados em um bloco do disco, considerando um bloco de 4 KB, a árvore ocupará 4 KB.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Apenas 84 </a:t>
            </a:r>
            <a:r>
              <a:rPr lang="pt-BR" sz="2400" i="1" dirty="0"/>
              <a:t>bytes</a:t>
            </a:r>
            <a:r>
              <a:rPr lang="pt-BR" sz="2400" dirty="0"/>
              <a:t> dos 4.096 </a:t>
            </a:r>
            <a:r>
              <a:rPr lang="pt-BR" sz="2400" i="1" dirty="0"/>
              <a:t>bytes</a:t>
            </a:r>
            <a:r>
              <a:rPr lang="pt-BR" sz="2400" dirty="0"/>
              <a:t> estariam sendo utilizados (97,95 % dos </a:t>
            </a:r>
            <a:r>
              <a:rPr lang="pt-BR" sz="2400" i="1" dirty="0"/>
              <a:t>bytes</a:t>
            </a:r>
            <a:r>
              <a:rPr lang="pt-BR" sz="2400" dirty="0"/>
              <a:t> seriam desperdiçados) 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cada nó for armazenado em um bloco do disco, considerando um bloco de 4 KB, a árvore ocupará 28 KB.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Apenas 84 </a:t>
            </a:r>
            <a:r>
              <a:rPr lang="pt-BR" sz="2400" i="1" dirty="0"/>
              <a:t>bytes</a:t>
            </a:r>
            <a:r>
              <a:rPr lang="pt-BR" sz="2400" dirty="0"/>
              <a:t> dos 28.672 </a:t>
            </a:r>
            <a:r>
              <a:rPr lang="pt-BR" sz="2400" i="1" dirty="0"/>
              <a:t>bytes</a:t>
            </a:r>
            <a:r>
              <a:rPr lang="pt-BR" sz="2400" dirty="0"/>
              <a:t> estariam sendo utilizados (99,71 % dos </a:t>
            </a:r>
            <a:r>
              <a:rPr lang="pt-BR" sz="2400" i="1" dirty="0"/>
              <a:t>bytes</a:t>
            </a:r>
            <a:r>
              <a:rPr lang="pt-BR" sz="2400" dirty="0"/>
              <a:t> seriam desperdiçados) </a:t>
            </a:r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25504A8-43AA-4438-A1F4-D9B7605C8310}"/>
              </a:ext>
            </a:extLst>
          </p:cNvPr>
          <p:cNvSpPr/>
          <p:nvPr/>
        </p:nvSpPr>
        <p:spPr>
          <a:xfrm>
            <a:off x="10857955" y="31713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9A0C629-0A0F-4BF3-8B56-FDAFD6DE75EF}"/>
              </a:ext>
            </a:extLst>
          </p:cNvPr>
          <p:cNvSpPr/>
          <p:nvPr/>
        </p:nvSpPr>
        <p:spPr>
          <a:xfrm>
            <a:off x="9845350" y="22957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55D0548-BDE5-4642-8EBF-53F352E17964}"/>
              </a:ext>
            </a:extLst>
          </p:cNvPr>
          <p:cNvSpPr/>
          <p:nvPr/>
        </p:nvSpPr>
        <p:spPr>
          <a:xfrm>
            <a:off x="11422248" y="39919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02975A5-6E65-4CC3-9F09-DB8696178763}"/>
              </a:ext>
            </a:extLst>
          </p:cNvPr>
          <p:cNvSpPr/>
          <p:nvPr/>
        </p:nvSpPr>
        <p:spPr>
          <a:xfrm>
            <a:off x="8949445" y="31690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3F5FAA-859C-4BE0-8EC7-E812F8165286}"/>
              </a:ext>
            </a:extLst>
          </p:cNvPr>
          <p:cNvSpPr/>
          <p:nvPr/>
        </p:nvSpPr>
        <p:spPr>
          <a:xfrm>
            <a:off x="9521639" y="40041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</a:p>
        </p:txBody>
      </p:sp>
      <p:cxnSp>
        <p:nvCxnSpPr>
          <p:cNvPr id="11" name="Conector de seta reta 9">
            <a:extLst>
              <a:ext uri="{FF2B5EF4-FFF2-40B4-BE49-F238E27FC236}">
                <a16:creationId xmlns:a16="http://schemas.microsoft.com/office/drawing/2014/main" id="{090A209D-0C78-4D9D-9C78-A9955F59475E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9232903" y="2779620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7F6C7BDD-5D0A-481A-83FB-36C7005D81CD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11341848" y="3655215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B5B5114-6D68-4145-88E8-8537D04E5D47}"/>
              </a:ext>
            </a:extLst>
          </p:cNvPr>
          <p:cNvSpPr/>
          <p:nvPr/>
        </p:nvSpPr>
        <p:spPr>
          <a:xfrm>
            <a:off x="8387807" y="39893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</a:p>
        </p:txBody>
      </p:sp>
      <p:cxnSp>
        <p:nvCxnSpPr>
          <p:cNvPr id="14" name="Conector de seta reta 12">
            <a:extLst>
              <a:ext uri="{FF2B5EF4-FFF2-40B4-BE49-F238E27FC236}">
                <a16:creationId xmlns:a16="http://schemas.microsoft.com/office/drawing/2014/main" id="{3D105272-3EDB-45BC-92EE-7EECB19B9D23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8671265" y="3652912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>
            <a:extLst>
              <a:ext uri="{FF2B5EF4-FFF2-40B4-BE49-F238E27FC236}">
                <a16:creationId xmlns:a16="http://schemas.microsoft.com/office/drawing/2014/main" id="{26D71FFA-665C-4E51-A617-DF9DD9524A7D}"/>
              </a:ext>
            </a:extLst>
          </p:cNvPr>
          <p:cNvCxnSpPr>
            <a:stCxn id="9" idx="5"/>
            <a:endCxn id="10" idx="0"/>
          </p:cNvCxnSpPr>
          <p:nvPr/>
        </p:nvCxnSpPr>
        <p:spPr>
          <a:xfrm>
            <a:off x="9433338" y="3652912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439CD869-0B8F-4573-9829-F3CF047CC0CA}"/>
              </a:ext>
            </a:extLst>
          </p:cNvPr>
          <p:cNvSpPr/>
          <p:nvPr/>
        </p:nvSpPr>
        <p:spPr>
          <a:xfrm>
            <a:off x="10291039" y="400939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</a:p>
        </p:txBody>
      </p:sp>
      <p:cxnSp>
        <p:nvCxnSpPr>
          <p:cNvPr id="17" name="Conector de seta reta 21">
            <a:extLst>
              <a:ext uri="{FF2B5EF4-FFF2-40B4-BE49-F238E27FC236}">
                <a16:creationId xmlns:a16="http://schemas.microsoft.com/office/drawing/2014/main" id="{BA1BDE33-2B54-4850-939A-AC896857D862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10574497" y="3655215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>
            <a:extLst>
              <a:ext uri="{FF2B5EF4-FFF2-40B4-BE49-F238E27FC236}">
                <a16:creationId xmlns:a16="http://schemas.microsoft.com/office/drawing/2014/main" id="{8A06C0E1-92AF-4801-A05D-505B259E20D0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10329243" y="2779620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47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Árvores de pesquisa balanceadas;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Projetadas para a pesquisa de informação em memória secundária;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Bayer e </a:t>
            </a:r>
            <a:r>
              <a:rPr lang="pt-BR" sz="2400" dirty="0" err="1"/>
              <a:t>McCreight</a:t>
            </a:r>
            <a:r>
              <a:rPr lang="pt-BR" sz="2400" dirty="0"/>
              <a:t>, 1972;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Podem também ser usadas para pesquisa em memória principal;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Armazena-se mais de um valor (chave) dentro de um nó.</a:t>
            </a:r>
          </a:p>
        </p:txBody>
      </p:sp>
    </p:spTree>
    <p:extLst>
      <p:ext uri="{BB962C8B-B14F-4D97-AF65-F5344CB8AC3E}">
        <p14:creationId xmlns:p14="http://schemas.microsoft.com/office/powerpoint/2010/main" val="21540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Ordem (M)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Quantidade máxima de nós-filhos de cada nó;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Cardinalidade (C) ou Grau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Quantidade máxima de chaves em um nó;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Quando implementada em disco, o ideal é armazenar um bloco (página) inteiro em cada nó da árvore B.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911723" y="3857414"/>
                <a:ext cx="1471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3" y="3857414"/>
                <a:ext cx="1471750" cy="369332"/>
              </a:xfrm>
              <a:prstGeom prst="rect">
                <a:avLst/>
              </a:prstGeom>
              <a:blipFill>
                <a:blip r:embed="rId2"/>
                <a:stretch>
                  <a:fillRect l="-4564" r="-45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84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60450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13719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" name="Retângulo 8"/>
          <p:cNvSpPr/>
          <p:nvPr/>
        </p:nvSpPr>
        <p:spPr>
          <a:xfrm>
            <a:off x="4785084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338353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886718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529770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9083039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9631404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184673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653684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2</a:t>
            </a:r>
          </a:p>
          <a:p>
            <a:r>
              <a:rPr lang="pt-BR" sz="2000" dirty="0"/>
              <a:t>M = 3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226099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3</a:t>
            </a:r>
          </a:p>
          <a:p>
            <a:r>
              <a:rPr lang="pt-BR" sz="2000" dirty="0"/>
              <a:t>M = 4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9242515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4</a:t>
            </a:r>
          </a:p>
          <a:p>
            <a:r>
              <a:rPr lang="pt-BR" sz="2000" dirty="0"/>
              <a:t>M = 5</a:t>
            </a:r>
          </a:p>
        </p:txBody>
      </p:sp>
    </p:spTree>
    <p:extLst>
      <p:ext uri="{BB962C8B-B14F-4D97-AF65-F5344CB8AC3E}">
        <p14:creationId xmlns:p14="http://schemas.microsoft.com/office/powerpoint/2010/main" val="360746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Todo nó deve possuir M ou menos filhos;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Os nós (não raiz) devem possuir M/2 ou mais filhos (quando possível);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raiz (quando não é folha) deve possuir, no mínimo, uma chave e dois filhos;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Um nó (não folha) com K filhos possui K-1 chaves;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Dentro de um nó, as chaves são armazenadas em ordem crescente;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Os filhos menores que uma chave são armazenados em um nó a sua esquerda, enquanto os filhos maiores que uma chave são armazenados em um nó a sua direita;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Todas as folhas estão no mesmo nível.</a:t>
            </a:r>
          </a:p>
        </p:txBody>
      </p:sp>
    </p:spTree>
    <p:extLst>
      <p:ext uri="{BB962C8B-B14F-4D97-AF65-F5344CB8AC3E}">
        <p14:creationId xmlns:p14="http://schemas.microsoft.com/office/powerpoint/2010/main" val="92435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vistas até o momento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Pilha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Fila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 encadeada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 ordenada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 binária de busca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 AVL</a:t>
            </a:r>
            <a:br>
              <a:rPr lang="pt-BR" sz="2800" dirty="0"/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32742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06750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60019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" name="Retângulo 5"/>
          <p:cNvSpPr/>
          <p:nvPr/>
        </p:nvSpPr>
        <p:spPr>
          <a:xfrm>
            <a:off x="6208384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" name="Retângulo 6"/>
          <p:cNvSpPr/>
          <p:nvPr/>
        </p:nvSpPr>
        <p:spPr>
          <a:xfrm>
            <a:off x="158644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 7"/>
          <p:cNvSpPr/>
          <p:nvPr/>
        </p:nvSpPr>
        <p:spPr>
          <a:xfrm>
            <a:off x="213971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tângulo 8"/>
          <p:cNvSpPr/>
          <p:nvPr/>
        </p:nvSpPr>
        <p:spPr>
          <a:xfrm>
            <a:off x="2688083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2280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7607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5124443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0487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958147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7506512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860695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9413964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996232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442754" y="3110520"/>
            <a:ext cx="2681689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11" idx="0"/>
          </p:cNvCxnSpPr>
          <p:nvPr/>
        </p:nvCxnSpPr>
        <p:spPr>
          <a:xfrm flipH="1">
            <a:off x="4852713" y="3110520"/>
            <a:ext cx="825000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4" idx="0"/>
          </p:cNvCxnSpPr>
          <p:nvPr/>
        </p:nvCxnSpPr>
        <p:spPr>
          <a:xfrm>
            <a:off x="6208384" y="3110520"/>
            <a:ext cx="1026398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7" idx="0"/>
          </p:cNvCxnSpPr>
          <p:nvPr/>
        </p:nvCxnSpPr>
        <p:spPr>
          <a:xfrm>
            <a:off x="6761654" y="3110520"/>
            <a:ext cx="2928945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29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6163"/>
            <a:ext cx="10058400" cy="1450757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2820282" y="3825980"/>
            <a:ext cx="1654904" cy="553270"/>
            <a:chOff x="5106750" y="2557250"/>
            <a:chExt cx="1654904" cy="553270"/>
          </a:xfrm>
        </p:grpSpPr>
        <p:sp>
          <p:nvSpPr>
            <p:cNvPr id="4" name="Retângulo 3"/>
            <p:cNvSpPr/>
            <p:nvPr/>
          </p:nvSpPr>
          <p:spPr>
            <a:xfrm>
              <a:off x="5106750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660019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208384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00549" y="5655324"/>
            <a:ext cx="1654904" cy="553270"/>
            <a:chOff x="1586449" y="4238004"/>
            <a:chExt cx="1654904" cy="553270"/>
          </a:xfrm>
        </p:grpSpPr>
        <p:sp>
          <p:nvSpPr>
            <p:cNvPr id="7" name="Retângulo 6"/>
            <p:cNvSpPr/>
            <p:nvPr/>
          </p:nvSpPr>
          <p:spPr>
            <a:xfrm>
              <a:off x="158644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13971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688083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896829" y="5655324"/>
            <a:ext cx="1654904" cy="553270"/>
            <a:chOff x="4022809" y="4238004"/>
            <a:chExt cx="1654904" cy="553270"/>
          </a:xfrm>
        </p:grpSpPr>
        <p:sp>
          <p:nvSpPr>
            <p:cNvPr id="10" name="Retângulo 9"/>
            <p:cNvSpPr/>
            <p:nvPr/>
          </p:nvSpPr>
          <p:spPr>
            <a:xfrm>
              <a:off x="402280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607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124443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3728481" y="5655324"/>
            <a:ext cx="1654904" cy="553270"/>
            <a:chOff x="6404878" y="4238004"/>
            <a:chExt cx="1654904" cy="553270"/>
          </a:xfrm>
        </p:grpSpPr>
        <p:sp>
          <p:nvSpPr>
            <p:cNvPr id="13" name="Retângulo 12"/>
            <p:cNvSpPr/>
            <p:nvPr/>
          </p:nvSpPr>
          <p:spPr>
            <a:xfrm>
              <a:off x="640487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58147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506512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5579878" y="5655324"/>
            <a:ext cx="1654904" cy="553270"/>
            <a:chOff x="8860695" y="4238004"/>
            <a:chExt cx="1654904" cy="553270"/>
          </a:xfrm>
        </p:grpSpPr>
        <p:sp>
          <p:nvSpPr>
            <p:cNvPr id="16" name="Retângulo 15"/>
            <p:cNvSpPr/>
            <p:nvPr/>
          </p:nvSpPr>
          <p:spPr>
            <a:xfrm>
              <a:off x="8860695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413964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96232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/>
          <p:nvPr/>
        </p:nvCxnSpPr>
        <p:spPr>
          <a:xfrm flipH="1">
            <a:off x="901420" y="4379250"/>
            <a:ext cx="1918862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805235" y="4379250"/>
            <a:ext cx="563411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26821" y="4379250"/>
            <a:ext cx="669182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4475186" y="4379250"/>
            <a:ext cx="1932144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Agrupar 61"/>
          <p:cNvGrpSpPr/>
          <p:nvPr/>
        </p:nvGrpSpPr>
        <p:grpSpPr>
          <a:xfrm>
            <a:off x="5691746" y="1011542"/>
            <a:ext cx="6012298" cy="3280278"/>
            <a:chOff x="5707239" y="134163"/>
            <a:chExt cx="6012298" cy="328027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8570414" y="13416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6459014" y="284752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10434362" y="105813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5707239" y="207966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6913922" y="110723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7845854" y="2157604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7193860" y="284752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9580922" y="215154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9014006" y="284596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11152621" y="214547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9A0C629-0A0F-4BF3-8B56-FDAFD6DE75EF}"/>
                </a:ext>
              </a:extLst>
            </p:cNvPr>
            <p:cNvSpPr/>
            <p:nvPr/>
          </p:nvSpPr>
          <p:spPr>
            <a:xfrm>
              <a:off x="10585705" y="284596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43" name="Conector de Seta Reta 42"/>
            <p:cNvCxnSpPr>
              <a:stCxn id="23" idx="3"/>
              <a:endCxn id="35" idx="7"/>
            </p:cNvCxnSpPr>
            <p:nvPr/>
          </p:nvCxnSpPr>
          <p:spPr>
            <a:xfrm flipH="1">
              <a:off x="7397815" y="618056"/>
              <a:ext cx="1255622" cy="572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3" idx="5"/>
              <a:endCxn id="33" idx="1"/>
            </p:cNvCxnSpPr>
            <p:nvPr/>
          </p:nvCxnSpPr>
          <p:spPr>
            <a:xfrm>
              <a:off x="9054307" y="618056"/>
              <a:ext cx="1463078" cy="523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5" idx="3"/>
              <a:endCxn id="34" idx="7"/>
            </p:cNvCxnSpPr>
            <p:nvPr/>
          </p:nvCxnSpPr>
          <p:spPr>
            <a:xfrm flipH="1">
              <a:off x="6191132" y="1591124"/>
              <a:ext cx="805813" cy="571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5" idx="5"/>
              <a:endCxn id="36" idx="1"/>
            </p:cNvCxnSpPr>
            <p:nvPr/>
          </p:nvCxnSpPr>
          <p:spPr>
            <a:xfrm>
              <a:off x="7397815" y="1591124"/>
              <a:ext cx="531062" cy="64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4" idx="5"/>
              <a:endCxn id="25" idx="1"/>
            </p:cNvCxnSpPr>
            <p:nvPr/>
          </p:nvCxnSpPr>
          <p:spPr>
            <a:xfrm>
              <a:off x="6191132" y="2563553"/>
              <a:ext cx="350905" cy="366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36" idx="3"/>
              <a:endCxn id="37" idx="7"/>
            </p:cNvCxnSpPr>
            <p:nvPr/>
          </p:nvCxnSpPr>
          <p:spPr>
            <a:xfrm flipH="1">
              <a:off x="7677753" y="2641497"/>
              <a:ext cx="251124" cy="289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3" idx="3"/>
              <a:endCxn id="38" idx="7"/>
            </p:cNvCxnSpPr>
            <p:nvPr/>
          </p:nvCxnSpPr>
          <p:spPr>
            <a:xfrm flipH="1">
              <a:off x="10064815" y="1542029"/>
              <a:ext cx="452570" cy="692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33" idx="5"/>
              <a:endCxn id="40" idx="1"/>
            </p:cNvCxnSpPr>
            <p:nvPr/>
          </p:nvCxnSpPr>
          <p:spPr>
            <a:xfrm>
              <a:off x="10918255" y="1542029"/>
              <a:ext cx="317389" cy="68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38" idx="3"/>
              <a:endCxn id="39" idx="7"/>
            </p:cNvCxnSpPr>
            <p:nvPr/>
          </p:nvCxnSpPr>
          <p:spPr>
            <a:xfrm flipH="1">
              <a:off x="9497899" y="2635434"/>
              <a:ext cx="166046" cy="293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stCxn id="40" idx="3"/>
              <a:endCxn id="41" idx="7"/>
            </p:cNvCxnSpPr>
            <p:nvPr/>
          </p:nvCxnSpPr>
          <p:spPr>
            <a:xfrm flipH="1">
              <a:off x="11069598" y="2629371"/>
              <a:ext cx="166046" cy="29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18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inserção é feita sempre em um nó folha;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regra da inserção segue a regra de busca da árvore binária, mas para cada chave;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há espaço no nó folha, insere a chave e termina o processo;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não há espaço no nó folha, cria um novo nó, divide as chaves (</a:t>
            </a:r>
            <a:r>
              <a:rPr lang="pt-BR" sz="2800" i="1" dirty="0" err="1"/>
              <a:t>split</a:t>
            </a:r>
            <a:r>
              <a:rPr lang="pt-BR" sz="2800" dirty="0"/>
              <a:t>) e promove a chave mediana;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o nó pai não tiver espaço, faz o </a:t>
            </a:r>
            <a:r>
              <a:rPr lang="pt-BR" sz="2400" i="1" dirty="0" err="1"/>
              <a:t>split</a:t>
            </a:r>
            <a:r>
              <a:rPr lang="pt-BR" sz="2400" i="1" dirty="0"/>
              <a:t> </a:t>
            </a:r>
            <a:r>
              <a:rPr lang="pt-BR" sz="2400" dirty="0"/>
              <a:t>novamente e promove a chave mediana;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Esse processo é repetido enquanto houver nó sem espaço.</a:t>
            </a:r>
          </a:p>
        </p:txBody>
      </p:sp>
    </p:spTree>
    <p:extLst>
      <p:ext uri="{BB962C8B-B14F-4D97-AF65-F5344CB8AC3E}">
        <p14:creationId xmlns:p14="http://schemas.microsoft.com/office/powerpoint/2010/main" val="937640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4" name="Retângulo 3"/>
          <p:cNvSpPr/>
          <p:nvPr/>
        </p:nvSpPr>
        <p:spPr>
          <a:xfrm>
            <a:off x="514621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9948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62964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/>
          <p:cNvSpPr/>
          <p:nvPr/>
        </p:nvSpPr>
        <p:spPr>
          <a:xfrm>
            <a:off x="918291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tângulo 7"/>
          <p:cNvSpPr/>
          <p:nvPr/>
        </p:nvSpPr>
        <p:spPr>
          <a:xfrm>
            <a:off x="1945540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98810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605350" y="38581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6905623" y="3888170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500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0045" y="37613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/>
          <p:cNvSpPr/>
          <p:nvPr/>
        </p:nvSpPr>
        <p:spPr>
          <a:xfrm>
            <a:off x="953315" y="37613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2059855" y="376673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43916" y="376569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97186" y="376569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754537" y="3761344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6191795" y="376673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217195" y="320807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9770465" y="320807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93667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8146937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217195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9770465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8146937" y="3761344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9770465" y="376134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9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3161072" y="3869821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776273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29543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52745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706015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7627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32954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706015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329543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928051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481321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30452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5779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928051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6481321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4857793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6481321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 para a direita 33"/>
          <p:cNvSpPr/>
          <p:nvPr/>
        </p:nvSpPr>
        <p:spPr>
          <a:xfrm>
            <a:off x="7437640" y="3869821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9800674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10353944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77146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8730416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800674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10353944" y="463465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8730416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10353944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0883989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44" name="Seta para a direita 43"/>
          <p:cNvSpPr/>
          <p:nvPr/>
        </p:nvSpPr>
        <p:spPr>
          <a:xfrm>
            <a:off x="11155477" y="3953492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6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11971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67298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3132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28459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11971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3502889" y="4660784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73" name="Retângulo 72"/>
          <p:cNvSpPr/>
          <p:nvPr/>
        </p:nvSpPr>
        <p:spPr>
          <a:xfrm>
            <a:off x="267298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4056991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1284590" y="3895947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72152" y="3895947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226254" y="3895947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eta para a direita 74"/>
          <p:cNvSpPr/>
          <p:nvPr/>
        </p:nvSpPr>
        <p:spPr>
          <a:xfrm>
            <a:off x="5034074" y="3895947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784995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840322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646156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701483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84995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9233129" y="4660784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840322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9787231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4" name="Conector de seta reta 83"/>
          <p:cNvCxnSpPr/>
          <p:nvPr/>
        </p:nvCxnSpPr>
        <p:spPr>
          <a:xfrm flipH="1">
            <a:off x="7014830" y="3895947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8402392" y="3895947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8956494" y="3895947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10808625" y="385741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4259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1566720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2119990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78" name="Retângulo 77"/>
          <p:cNvSpPr/>
          <p:nvPr/>
        </p:nvSpPr>
        <p:spPr>
          <a:xfrm>
            <a:off x="17832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etângulo 78"/>
          <p:cNvSpPr/>
          <p:nvPr/>
        </p:nvSpPr>
        <p:spPr>
          <a:xfrm>
            <a:off x="73159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566720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1" name="Retângulo 80"/>
          <p:cNvSpPr/>
          <p:nvPr/>
        </p:nvSpPr>
        <p:spPr>
          <a:xfrm>
            <a:off x="2949895" y="464772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2" name="Retângulo 81"/>
          <p:cNvSpPr/>
          <p:nvPr/>
        </p:nvSpPr>
        <p:spPr>
          <a:xfrm>
            <a:off x="2119990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83" name="Retângulo 82"/>
          <p:cNvSpPr/>
          <p:nvPr/>
        </p:nvSpPr>
        <p:spPr>
          <a:xfrm>
            <a:off x="3503997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84" name="Conector de seta reta 83"/>
          <p:cNvCxnSpPr/>
          <p:nvPr/>
        </p:nvCxnSpPr>
        <p:spPr>
          <a:xfrm flipH="1">
            <a:off x="731596" y="388288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2119158" y="388288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2673260" y="3882884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4056435" y="385741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900272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453542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511878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6065148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900272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9218874" y="464772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7453542" y="4647721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977297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6065148" y="388288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452710" y="388288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8007712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8006812" y="3882884"/>
            <a:ext cx="1765332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a direita 45"/>
          <p:cNvSpPr/>
          <p:nvPr/>
        </p:nvSpPr>
        <p:spPr>
          <a:xfrm>
            <a:off x="10450210" y="385741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76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57564" y="351249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2660333" y="351249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69170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722440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557564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584672" y="483060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2108043" y="3512494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4138774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722440" y="406576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2110002" y="406576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2107063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6" name="Seta para a direita 45"/>
          <p:cNvSpPr/>
          <p:nvPr/>
        </p:nvSpPr>
        <p:spPr>
          <a:xfrm>
            <a:off x="3816458" y="39545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233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6786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845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398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233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786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5398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6786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8194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8747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660333" y="4065764"/>
            <a:ext cx="1102769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10236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10789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8848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9401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0632895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11186165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9401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10789042" y="4659361"/>
            <a:ext cx="397123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6786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8747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EA81B11D-C212-49C3-81E6-5A8E35925B78}"/>
              </a:ext>
            </a:extLst>
          </p:cNvPr>
          <p:cNvSpPr/>
          <p:nvPr/>
        </p:nvSpPr>
        <p:spPr>
          <a:xfrm>
            <a:off x="2692362" y="545588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B886250A-9D67-4204-98CB-55E61EF1E71B}"/>
              </a:ext>
            </a:extLst>
          </p:cNvPr>
          <p:cNvSpPr/>
          <p:nvPr/>
        </p:nvSpPr>
        <p:spPr>
          <a:xfrm>
            <a:off x="3241861" y="545588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1" name="Conector de seta reta 42">
            <a:extLst>
              <a:ext uri="{FF2B5EF4-FFF2-40B4-BE49-F238E27FC236}">
                <a16:creationId xmlns:a16="http://schemas.microsoft.com/office/drawing/2014/main" id="{D5AC3179-9017-40A0-B359-240EE4B20D66}"/>
              </a:ext>
            </a:extLst>
          </p:cNvPr>
          <p:cNvCxnSpPr>
            <a:cxnSpLocks/>
          </p:cNvCxnSpPr>
          <p:nvPr/>
        </p:nvCxnSpPr>
        <p:spPr>
          <a:xfrm>
            <a:off x="2363069" y="4065764"/>
            <a:ext cx="850534" cy="1390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2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5" grpId="0" animBg="1"/>
      <p:bldP spid="4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44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837704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893031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71" idx="0"/>
          </p:cNvCxnSpPr>
          <p:nvPr/>
        </p:nvCxnSpPr>
        <p:spPr>
          <a:xfrm>
            <a:off x="8503042" y="4659361"/>
            <a:ext cx="703911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a direita 43"/>
          <p:cNvSpPr/>
          <p:nvPr/>
        </p:nvSpPr>
        <p:spPr>
          <a:xfrm>
            <a:off x="515599" y="407077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9481930" y="542419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73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44" grpId="0" animBg="1"/>
      <p:bldP spid="48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Normalmente quando o SO solicita um acesso a disco (I/O), esse acesso é feito com um tamanho padrão de informações;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Normalmente os sistemas de arquivos dividem os arquivos em blocos, de forma a aumentar a </a:t>
            </a:r>
            <a:r>
              <a:rPr lang="pt-BR" sz="2800" i="1" dirty="0" err="1"/>
              <a:t>throughput</a:t>
            </a:r>
            <a:r>
              <a:rPr lang="pt-BR" sz="2800" i="1" dirty="0"/>
              <a:t> </a:t>
            </a:r>
            <a:r>
              <a:rPr lang="pt-BR" sz="2800" dirty="0"/>
              <a:t>(taxa de transferência) no acesso ao disco;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/>
              <a:t> </a:t>
            </a:r>
            <a:r>
              <a:rPr lang="pt-BR" sz="2800" dirty="0"/>
              <a:t>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Armazenamento de 8B se o bloco for de 1B;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Armazenamento de 8B se o bloco for de 8B.</a:t>
            </a:r>
          </a:p>
        </p:txBody>
      </p:sp>
    </p:spTree>
    <p:extLst>
      <p:ext uri="{BB962C8B-B14F-4D97-AF65-F5344CB8AC3E}">
        <p14:creationId xmlns:p14="http://schemas.microsoft.com/office/powerpoint/2010/main" val="3460341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95060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850387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8503042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32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955286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010613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7144" y="4659361"/>
            <a:ext cx="104899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51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95060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850387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8503042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955286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010613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7144" y="4659361"/>
            <a:ext cx="104899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8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36593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1920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7754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53081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6593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391920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530815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3918377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32702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88029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6892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792219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598052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653379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36892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792219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6533799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7921361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18377" y="346411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880297" y="346411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084526" y="40223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0106138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475463" y="4610981"/>
            <a:ext cx="1609063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8477936" y="537581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25184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51" grpId="0" animBg="1"/>
      <p:bldP spid="27" grpId="0" animBg="1"/>
      <p:bldP spid="28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336593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391920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7754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253081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6593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391920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530815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3918377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32702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88029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6892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468294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598052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653379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36892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792219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6533799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7921361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18377" y="346411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880297" y="346411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084526" y="40223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293532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0846802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915174" y="4057711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5" name="Conector de seta reta 4"/>
          <p:cNvCxnSpPr>
            <a:cxnSpLocks/>
            <a:endCxn id="27" idx="0"/>
          </p:cNvCxnSpPr>
          <p:nvPr/>
        </p:nvCxnSpPr>
        <p:spPr>
          <a:xfrm>
            <a:off x="8468294" y="4618655"/>
            <a:ext cx="2101873" cy="75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A699E68-5DBC-4B5F-9753-92EE29F6B76D}"/>
              </a:ext>
            </a:extLst>
          </p:cNvPr>
          <p:cNvSpPr/>
          <p:nvPr/>
        </p:nvSpPr>
        <p:spPr>
          <a:xfrm>
            <a:off x="8831227" y="538672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C7BCBAC-18AF-4A93-A410-28997BB8AD87}"/>
              </a:ext>
            </a:extLst>
          </p:cNvPr>
          <p:cNvSpPr/>
          <p:nvPr/>
        </p:nvSpPr>
        <p:spPr>
          <a:xfrm>
            <a:off x="9384497" y="538672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9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  <p:bldP spid="33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291438" y="4017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844708" y="4017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03044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1456314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291438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2844708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1456314" y="457027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2843876" y="457027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261712" y="26365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5814982" y="26365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65" name="Retângulo 64"/>
          <p:cNvSpPr/>
          <p:nvPr/>
        </p:nvSpPr>
        <p:spPr>
          <a:xfrm>
            <a:off x="5149578" y="40289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8468294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67" name="Retângulo 66"/>
          <p:cNvSpPr/>
          <p:nvPr/>
        </p:nvSpPr>
        <p:spPr>
          <a:xfrm>
            <a:off x="3761184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4314454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5149578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5702848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4314454" y="458217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5702016" y="458217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846829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902156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2843876" y="3189794"/>
            <a:ext cx="2417836" cy="82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5705133" y="40289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702016" y="3189794"/>
            <a:ext cx="112966" cy="82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9023849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07091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762418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68252" y="3189794"/>
            <a:ext cx="2653312" cy="86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7624184" y="4609256"/>
            <a:ext cx="844110" cy="76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9012578" y="4609256"/>
            <a:ext cx="8986" cy="790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7BD7-6BBB-46F2-B36C-85C72CC2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45783-A7A5-4B29-9ED1-C34B3CB1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3, inicialmente vazia, ficará após a inserção dos seguintes elementos:</a:t>
            </a:r>
          </a:p>
          <a:p>
            <a:pPr algn="ctr"/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20 40 60 10 30 15 25 35 45 50 12 8 5 70 65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47504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7BD7-6BBB-46F2-B36C-85C72CC2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45783-A7A5-4B29-9ED1-C34B3CB1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</a:t>
            </a:r>
          </a:p>
          <a:p>
            <a:pPr algn="ctr"/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20 40 60 10 30 15 25 35 45 50 12 8 5 70 65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99954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A remoção em uma árvore B consiste 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Procurar o elemento a ser removido;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não existir, finalizar;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existir, verificar a situação em que se encontra.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 </a:t>
            </a:r>
            <a:r>
              <a:rPr lang="pt-BR" sz="2800" dirty="0"/>
              <a:t>Situação da remoção em árvore 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Remoção em nó folha;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Remoção em nó interno.</a:t>
            </a:r>
          </a:p>
        </p:txBody>
      </p:sp>
    </p:spTree>
    <p:extLst>
      <p:ext uri="{BB962C8B-B14F-4D97-AF65-F5344CB8AC3E}">
        <p14:creationId xmlns:p14="http://schemas.microsoft.com/office/powerpoint/2010/main" val="3017901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Três possiblidades: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Sem causar </a:t>
            </a:r>
            <a:r>
              <a:rPr lang="pt-BR" sz="2400" i="1" dirty="0" err="1"/>
              <a:t>underflow</a:t>
            </a:r>
            <a:r>
              <a:rPr lang="pt-BR" sz="2400" dirty="0"/>
              <a:t>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Causando </a:t>
            </a:r>
            <a:r>
              <a:rPr lang="pt-BR" sz="2400" i="1" dirty="0" err="1"/>
              <a:t>underflow</a:t>
            </a:r>
            <a:r>
              <a:rPr lang="pt-BR" sz="2400" i="1" dirty="0"/>
              <a:t>, </a:t>
            </a:r>
            <a:r>
              <a:rPr lang="pt-BR" sz="2400" dirty="0"/>
              <a:t>mas com nó vizinho (esquerda ou direita) acima do número mínimo de chaves;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Causando </a:t>
            </a:r>
            <a:r>
              <a:rPr lang="pt-BR" sz="2400" i="1" dirty="0" err="1"/>
              <a:t>underflow</a:t>
            </a:r>
            <a:r>
              <a:rPr lang="pt-BR" sz="2400" i="1" dirty="0"/>
              <a:t>, </a:t>
            </a:r>
            <a:r>
              <a:rPr lang="pt-BR" sz="2400" dirty="0"/>
              <a:t>mas com nó vizinho (esquerda ou direita) com o número mínimo de chaves.</a:t>
            </a:r>
          </a:p>
          <a:p>
            <a:pPr marL="365760" indent="-457200">
              <a:buFont typeface="Wingdings" panose="05000000000000000000" pitchFamily="2" charset="2"/>
              <a:buChar char="§"/>
            </a:pP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é quando um nó fica com quantidade de chaves menor que o valor mínimo permitido.</a:t>
            </a:r>
            <a:endParaRPr lang="pt-BR" sz="2800" i="1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12745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Sem possibilidade de </a:t>
            </a:r>
            <a:r>
              <a:rPr lang="pt-BR" sz="2800" i="1" dirty="0" err="1"/>
              <a:t>underflow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Nesse caso, a chave é removida, e o algoritmo é encerrado.</a:t>
            </a:r>
          </a:p>
        </p:txBody>
      </p:sp>
    </p:spTree>
    <p:extLst>
      <p:ext uri="{BB962C8B-B14F-4D97-AF65-F5344CB8AC3E}">
        <p14:creationId xmlns:p14="http://schemas.microsoft.com/office/powerpoint/2010/main" val="296307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761324A-3E13-40CA-96DF-17AFD8FA4662}"/>
              </a:ext>
            </a:extLst>
          </p:cNvPr>
          <p:cNvSpPr txBox="1"/>
          <p:nvPr/>
        </p:nvSpPr>
        <p:spPr>
          <a:xfrm>
            <a:off x="2281806" y="2273417"/>
            <a:ext cx="5763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Registrador</a:t>
            </a:r>
          </a:p>
          <a:p>
            <a:r>
              <a:rPr lang="pt-BR" sz="3600" dirty="0"/>
              <a:t>Cache (L1, L2, L3)</a:t>
            </a:r>
          </a:p>
          <a:p>
            <a:r>
              <a:rPr lang="pt-BR" sz="3600" dirty="0"/>
              <a:t>RAM</a:t>
            </a:r>
          </a:p>
          <a:p>
            <a:r>
              <a:rPr lang="pt-BR" sz="3600" dirty="0"/>
              <a:t>Disco</a:t>
            </a:r>
          </a:p>
          <a:p>
            <a:r>
              <a:rPr lang="pt-BR" sz="3600" dirty="0"/>
              <a:t>Fita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1508500-CBE2-4A9B-AECC-32992C3236A2}"/>
              </a:ext>
            </a:extLst>
          </p:cNvPr>
          <p:cNvCxnSpPr/>
          <p:nvPr/>
        </p:nvCxnSpPr>
        <p:spPr>
          <a:xfrm flipV="1">
            <a:off x="1870745" y="2457974"/>
            <a:ext cx="0" cy="25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6E49E1-9EB5-4876-9B4B-DC17C5B11BED}"/>
              </a:ext>
            </a:extLst>
          </p:cNvPr>
          <p:cNvSpPr txBox="1"/>
          <p:nvPr/>
        </p:nvSpPr>
        <p:spPr>
          <a:xfrm>
            <a:off x="775981" y="2357307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Rápida</a:t>
            </a:r>
          </a:p>
          <a:p>
            <a:r>
              <a:rPr lang="pt-BR" dirty="0"/>
              <a:t>+ Cara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06E53B-AE6E-426F-AEAE-A7E0501E2711}"/>
              </a:ext>
            </a:extLst>
          </p:cNvPr>
          <p:cNvSpPr txBox="1"/>
          <p:nvPr/>
        </p:nvSpPr>
        <p:spPr>
          <a:xfrm>
            <a:off x="7273255" y="351991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Principal</a:t>
            </a:r>
          </a:p>
          <a:p>
            <a:r>
              <a:rPr lang="pt-BR" dirty="0"/>
              <a:t>Memória Secundária</a:t>
            </a: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F45D1179-F65C-4C9E-B2A8-1AC70B11CE57}"/>
              </a:ext>
            </a:extLst>
          </p:cNvPr>
          <p:cNvSpPr/>
          <p:nvPr/>
        </p:nvSpPr>
        <p:spPr>
          <a:xfrm>
            <a:off x="5746459" y="2273417"/>
            <a:ext cx="159856" cy="16358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A66044-19F5-41E6-BC66-702B545FAD0F}"/>
              </a:ext>
            </a:extLst>
          </p:cNvPr>
          <p:cNvCxnSpPr/>
          <p:nvPr/>
        </p:nvCxnSpPr>
        <p:spPr>
          <a:xfrm>
            <a:off x="5906315" y="3087149"/>
            <a:ext cx="1434052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>
            <a:extLst>
              <a:ext uri="{FF2B5EF4-FFF2-40B4-BE49-F238E27FC236}">
                <a16:creationId xmlns:a16="http://schemas.microsoft.com/office/drawing/2014/main" id="{ACC3C757-C6AC-4749-8E40-3228BC4AA316}"/>
              </a:ext>
            </a:extLst>
          </p:cNvPr>
          <p:cNvSpPr/>
          <p:nvPr/>
        </p:nvSpPr>
        <p:spPr>
          <a:xfrm>
            <a:off x="5746459" y="3997354"/>
            <a:ext cx="159856" cy="1098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19797C-E659-4319-AF22-BFFD4B1863C2}"/>
              </a:ext>
            </a:extLst>
          </p:cNvPr>
          <p:cNvCxnSpPr>
            <a:stCxn id="13" idx="1"/>
          </p:cNvCxnSpPr>
          <p:nvPr/>
        </p:nvCxnSpPr>
        <p:spPr>
          <a:xfrm flipV="1">
            <a:off x="5906315" y="3997354"/>
            <a:ext cx="1434052" cy="5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39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5, 12 e 50:</a:t>
            </a:r>
          </a:p>
        </p:txBody>
      </p:sp>
    </p:spTree>
    <p:extLst>
      <p:ext uri="{BB962C8B-B14F-4D97-AF65-F5344CB8AC3E}">
        <p14:creationId xmlns:p14="http://schemas.microsoft.com/office/powerpoint/2010/main" val="1797691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</a:p>
        </p:txBody>
      </p:sp>
    </p:spTree>
    <p:extLst>
      <p:ext uri="{BB962C8B-B14F-4D97-AF65-F5344CB8AC3E}">
        <p14:creationId xmlns:p14="http://schemas.microsoft.com/office/powerpoint/2010/main" val="2532276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</a:p>
        </p:txBody>
      </p:sp>
    </p:spTree>
    <p:extLst>
      <p:ext uri="{BB962C8B-B14F-4D97-AF65-F5344CB8AC3E}">
        <p14:creationId xmlns:p14="http://schemas.microsoft.com/office/powerpoint/2010/main" val="240342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</a:p>
        </p:txBody>
      </p:sp>
    </p:spTree>
    <p:extLst>
      <p:ext uri="{BB962C8B-B14F-4D97-AF65-F5344CB8AC3E}">
        <p14:creationId xmlns:p14="http://schemas.microsoft.com/office/powerpoint/2010/main" val="1890689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</a:p>
        </p:txBody>
      </p:sp>
    </p:spTree>
    <p:extLst>
      <p:ext uri="{BB962C8B-B14F-4D97-AF65-F5344CB8AC3E}">
        <p14:creationId xmlns:p14="http://schemas.microsoft.com/office/powerpoint/2010/main" val="986081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</a:p>
        </p:txBody>
      </p:sp>
    </p:spTree>
    <p:extLst>
      <p:ext uri="{BB962C8B-B14F-4D97-AF65-F5344CB8AC3E}">
        <p14:creationId xmlns:p14="http://schemas.microsoft.com/office/powerpoint/2010/main" val="224843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</a:p>
        </p:txBody>
      </p:sp>
    </p:spTree>
    <p:extLst>
      <p:ext uri="{BB962C8B-B14F-4D97-AF65-F5344CB8AC3E}">
        <p14:creationId xmlns:p14="http://schemas.microsoft.com/office/powerpoint/2010/main" val="4290031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0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5, 12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2400" dirty="0">
                <a:solidFill>
                  <a:schemeClr val="tx1"/>
                </a:solidFill>
              </a:rPr>
              <a:t>50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64434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12 e </a:t>
            </a:r>
            <a:r>
              <a:rPr lang="pt-BR" sz="2400" dirty="0"/>
              <a:t>50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38884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Com </a:t>
            </a:r>
            <a:r>
              <a:rPr lang="pt-BR" sz="2800" i="1" dirty="0" err="1"/>
              <a:t>underflow</a:t>
            </a:r>
            <a:r>
              <a:rPr lang="pt-BR" sz="2800" dirty="0"/>
              <a:t>, mas tendo vizinho acima do número mínimo de chaves;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Nesse caso, a chave é removida, e: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Sobe a chave do vizinho para o pai;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Desce a chave do pai para o nó que ficou com </a:t>
            </a:r>
            <a:r>
              <a:rPr lang="pt-BR" sz="2400" i="1" dirty="0" err="1"/>
              <a:t>underflow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850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3136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600" dirty="0"/>
              <a:t>Normalmente, este valor é configurado na formatação do disco;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600" dirty="0"/>
              <a:t>Padrão (EXT4): 4KB.</a:t>
            </a:r>
            <a:br>
              <a:rPr lang="pt-BR" sz="2200" dirty="0"/>
            </a:b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505" y="1788876"/>
            <a:ext cx="25431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88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66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115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cxnSpLocks/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cxnSpLocks/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702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22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6610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568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450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861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Com </a:t>
            </a:r>
            <a:r>
              <a:rPr lang="pt-BR" sz="2800" i="1" dirty="0" err="1"/>
              <a:t>underflow</a:t>
            </a:r>
            <a:r>
              <a:rPr lang="pt-BR" sz="2800" dirty="0"/>
              <a:t>, mas com ambos vizinhos com número mínimo de chaves;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Nesse caso, a chave é removida, 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Junta-se o nó com </a:t>
            </a:r>
            <a:r>
              <a:rPr lang="pt-BR" sz="2400" i="1" dirty="0" err="1"/>
              <a:t>underflow</a:t>
            </a:r>
            <a:r>
              <a:rPr lang="pt-BR" sz="2400" i="1" dirty="0"/>
              <a:t> </a:t>
            </a:r>
            <a:r>
              <a:rPr lang="pt-BR" sz="2400" dirty="0"/>
              <a:t>com um vizinho (merge);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Desce a chave do pai para o novo nó;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 as chaves do nó pai;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 os filhos do nó pai.</a:t>
            </a:r>
          </a:p>
        </p:txBody>
      </p:sp>
    </p:spTree>
    <p:extLst>
      <p:ext uri="{BB962C8B-B14F-4D97-AF65-F5344CB8AC3E}">
        <p14:creationId xmlns:p14="http://schemas.microsoft.com/office/powerpoint/2010/main" val="111423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Se um bloco possui 4KB como tamanho, por exemplo, qualquer operação, seja de leitura ou de escrita, buscará ou armazenará sempre, no mínimo, 4KB no disco;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</a:t>
            </a:r>
          </a:p>
          <a:p>
            <a:pPr marL="201168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DF40182-86F6-4376-933F-81E8B6E21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114643"/>
              </p:ext>
            </p:extLst>
          </p:nvPr>
        </p:nvGraphicFramePr>
        <p:xfrm>
          <a:off x="3010619" y="3752428"/>
          <a:ext cx="52112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>
                  <a:extLst>
                    <a:ext uri="{9D8B030D-6E8A-4147-A177-3AD203B41FA5}">
                      <a16:colId xmlns:a16="http://schemas.microsoft.com/office/drawing/2014/main" val="194934526"/>
                    </a:ext>
                  </a:extLst>
                </a:gridCol>
                <a:gridCol w="2776664">
                  <a:extLst>
                    <a:ext uri="{9D8B030D-6E8A-4147-A177-3AD203B41FA5}">
                      <a16:colId xmlns:a16="http://schemas.microsoft.com/office/drawing/2014/main" val="3232065417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305831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Espaço de armazenamento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Desperdício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7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3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2048B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2KB (2048B)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9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0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4096B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2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8KB (8192B)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3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4862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141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382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96287" y="3930555"/>
            <a:ext cx="6482686" cy="156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727666" y="5144777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59918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9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/>
          <p:cNvSpPr/>
          <p:nvPr/>
        </p:nvSpPr>
        <p:spPr>
          <a:xfrm>
            <a:off x="996286" y="2240925"/>
            <a:ext cx="6291335" cy="32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734472" y="2597728"/>
            <a:ext cx="11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MERGE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6774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79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5332309" y="3366122"/>
            <a:ext cx="3463433" cy="114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8784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62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>
            <a:cxnSpLocks/>
          </p:cNvCxnSpPr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8022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00251" y="5164201"/>
            <a:ext cx="4846308" cy="1400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178888" y="6141156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6884417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412726" y="4642638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2915649" y="4146386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2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Por que isso acontece?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 Disco (armazenamento secundário) é lento.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Padrão atual de interface de disco: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 SATA ou </a:t>
            </a:r>
            <a:r>
              <a:rPr lang="pt-BR" sz="2600" dirty="0" err="1"/>
              <a:t>PCIExpress</a:t>
            </a:r>
            <a:r>
              <a:rPr lang="pt-BR" sz="2600" dirty="0"/>
              <a:t> (</a:t>
            </a:r>
            <a:r>
              <a:rPr lang="pt-BR" sz="2600" dirty="0" err="1"/>
              <a:t>NVMe</a:t>
            </a:r>
            <a:r>
              <a:rPr lang="pt-BR" sz="2600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Padrão atual de memória 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DDR-4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</a:p>
          <a:p>
            <a:pPr marL="201168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025540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Há situações em que não há como manter o número mínimo de chaves em cada nó.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Exemplo: remover a chave 70.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28881" y="340630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06204" y="5039019"/>
            <a:ext cx="1639254" cy="553270"/>
            <a:chOff x="4579609" y="2025711"/>
            <a:chExt cx="1639254" cy="553270"/>
          </a:xfrm>
        </p:grpSpPr>
        <p:sp>
          <p:nvSpPr>
            <p:cNvPr id="9" name="Retângulo 8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49652" y="503753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13" name="Retângulo 12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>
            <a:endCxn id="10" idx="0"/>
          </p:cNvCxnSpPr>
          <p:nvPr/>
        </p:nvCxnSpPr>
        <p:spPr>
          <a:xfrm flipH="1">
            <a:off x="4428253" y="3959579"/>
            <a:ext cx="1000628" cy="107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4" idx="0"/>
          </p:cNvCxnSpPr>
          <p:nvPr/>
        </p:nvCxnSpPr>
        <p:spPr>
          <a:xfrm>
            <a:off x="5982151" y="3959579"/>
            <a:ext cx="1289550" cy="107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747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Há situações em que não há como manter o número mínimo de chaves em cada nó.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Exemplo: remover a chave 70.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5428881" y="340630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06204" y="5039019"/>
            <a:ext cx="1639254" cy="553270"/>
            <a:chOff x="4579609" y="2025711"/>
            <a:chExt cx="1639254" cy="553270"/>
          </a:xfrm>
        </p:grpSpPr>
        <p:sp>
          <p:nvSpPr>
            <p:cNvPr id="9" name="Retângulo 8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49652" y="5037539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13" name="Retângulo 12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>
            <a:endCxn id="10" idx="0"/>
          </p:cNvCxnSpPr>
          <p:nvPr/>
        </p:nvCxnSpPr>
        <p:spPr>
          <a:xfrm flipH="1">
            <a:off x="4428253" y="3959579"/>
            <a:ext cx="1000628" cy="107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4" idx="0"/>
          </p:cNvCxnSpPr>
          <p:nvPr/>
        </p:nvCxnSpPr>
        <p:spPr>
          <a:xfrm>
            <a:off x="5982151" y="3959579"/>
            <a:ext cx="1289550" cy="107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Três possiblidades:</a:t>
            </a:r>
          </a:p>
          <a:p>
            <a:pPr marL="658368" lvl="1" indent="-457200">
              <a:buFont typeface="+mj-lt"/>
              <a:buAutoNum type="arabicPeriod"/>
            </a:pPr>
            <a:endParaRPr lang="pt-BR" sz="2200" dirty="0"/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Nó folha antecessor ou sucessor acima do número mínimo de chaves;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Nó folha antecessor e sucessor com número mínimo de chaves mas irmão (esquerda ou direita) acima do número mínimo de chaves;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Nó folha antecessor, folha sucessor, irmão esquerdo e irmão direito com número mínimo de chaves.  </a:t>
            </a:r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8217126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Nó folha antecessor ou sucessor acima do número mínimo de chaves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Insere uma chave do folha antecessor ou sucessor.</a:t>
            </a:r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780956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25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31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7030A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6563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374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0600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7030A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76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8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</a:p>
          <a:p>
            <a:pPr marL="201168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477FE9F-B449-435F-8DB4-36FF43F2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718734"/>
              </p:ext>
            </p:extLst>
          </p:nvPr>
        </p:nvGraphicFramePr>
        <p:xfrm>
          <a:off x="1173480" y="3132666"/>
          <a:ext cx="43544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82">
                  <a:extLst>
                    <a:ext uri="{9D8B030D-6E8A-4147-A177-3AD203B41FA5}">
                      <a16:colId xmlns:a16="http://schemas.microsoft.com/office/drawing/2014/main" val="2034431956"/>
                    </a:ext>
                  </a:extLst>
                </a:gridCol>
                <a:gridCol w="3275287">
                  <a:extLst>
                    <a:ext uri="{9D8B030D-6E8A-4147-A177-3AD203B41FA5}">
                      <a16:colId xmlns:a16="http://schemas.microsoft.com/office/drawing/2014/main" val="37408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1.969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3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EB69CD9-DE8B-4740-9C6E-7E3A524B2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0518"/>
              </p:ext>
            </p:extLst>
          </p:nvPr>
        </p:nvGraphicFramePr>
        <p:xfrm>
          <a:off x="6289089" y="3136979"/>
          <a:ext cx="45787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81">
                  <a:extLst>
                    <a:ext uri="{9D8B030D-6E8A-4147-A177-3AD203B41FA5}">
                      <a16:colId xmlns:a16="http://schemas.microsoft.com/office/drawing/2014/main" val="2034431956"/>
                    </a:ext>
                  </a:extLst>
                </a:gridCol>
                <a:gridCol w="2766575">
                  <a:extLst>
                    <a:ext uri="{9D8B030D-6E8A-4147-A177-3AD203B41FA5}">
                      <a16:colId xmlns:a16="http://schemas.microsoft.com/office/drawing/2014/main" val="37408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12.800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DDR4-1866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14.933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19.200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25.600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381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AE61299-1DCB-4765-A027-3D3639F7BB94}"/>
              </a:ext>
            </a:extLst>
          </p:cNvPr>
          <p:cNvCxnSpPr/>
          <p:nvPr/>
        </p:nvCxnSpPr>
        <p:spPr>
          <a:xfrm>
            <a:off x="5527949" y="444103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DDDA8C-2044-4769-A3D4-578AB277E136}"/>
              </a:ext>
            </a:extLst>
          </p:cNvPr>
          <p:cNvSpPr txBox="1"/>
          <p:nvPr/>
        </p:nvSpPr>
        <p:spPr>
          <a:xfrm>
            <a:off x="5667908" y="411031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32x</a:t>
            </a:r>
          </a:p>
        </p:txBody>
      </p:sp>
    </p:spTree>
    <p:extLst>
      <p:ext uri="{BB962C8B-B14F-4D97-AF65-F5344CB8AC3E}">
        <p14:creationId xmlns:p14="http://schemas.microsoft.com/office/powerpoint/2010/main" val="9770959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Nó folha antecessor e sucessor com número mínimo de chaves mas irmão (esquerda ou direita) acima do número mínimo de chaves;</a:t>
            </a:r>
            <a:endParaRPr lang="pt-BR" sz="2200" dirty="0"/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Merge com os filhos afetados;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Empréstimo da chave do pai para o nó com </a:t>
            </a:r>
            <a:r>
              <a:rPr lang="pt-BR" sz="2400" i="1" dirty="0" err="1"/>
              <a:t>underflow</a:t>
            </a:r>
            <a:r>
              <a:rPr lang="pt-BR" sz="2400" dirty="0"/>
              <a:t>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Empréstimo da chave do irmão com sobra para o pai;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Adequação dos filhos do irmão.</a:t>
            </a:r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271770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7710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173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691116" y="4636830"/>
            <a:ext cx="4544705" cy="1572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7362952" y="5751032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4339585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125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539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569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890756" y="5181969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772761" y="4058676"/>
            <a:ext cx="1334198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525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38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916902" y="4392621"/>
            <a:ext cx="4241116" cy="2030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588738" y="5776726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3581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</a:p>
          <a:p>
            <a:pPr marL="201168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477FE9F-B449-435F-8DB4-36FF43F25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97708"/>
              </p:ext>
            </p:extLst>
          </p:nvPr>
        </p:nvGraphicFramePr>
        <p:xfrm>
          <a:off x="101600" y="3132666"/>
          <a:ext cx="5350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96">
                  <a:extLst>
                    <a:ext uri="{9D8B030D-6E8A-4147-A177-3AD203B41FA5}">
                      <a16:colId xmlns:a16="http://schemas.microsoft.com/office/drawing/2014/main" val="2034431956"/>
                    </a:ext>
                  </a:extLst>
                </a:gridCol>
                <a:gridCol w="3644653">
                  <a:extLst>
                    <a:ext uri="{9D8B030D-6E8A-4147-A177-3AD203B41FA5}">
                      <a16:colId xmlns:a16="http://schemas.microsoft.com/office/drawing/2014/main" val="37408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 (4 </a:t>
                      </a:r>
                      <a:r>
                        <a:rPr lang="pt-BR" dirty="0" err="1"/>
                        <a:t>lanes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1.024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2.048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4.096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8.192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38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EB69CD9-DE8B-4740-9C6E-7E3A524B2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91106"/>
              </p:ext>
            </p:extLst>
          </p:nvPr>
        </p:nvGraphicFramePr>
        <p:xfrm>
          <a:off x="6289089" y="3136979"/>
          <a:ext cx="5174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244">
                  <a:extLst>
                    <a:ext uri="{9D8B030D-6E8A-4147-A177-3AD203B41FA5}">
                      <a16:colId xmlns:a16="http://schemas.microsoft.com/office/drawing/2014/main" val="2034431956"/>
                    </a:ext>
                  </a:extLst>
                </a:gridCol>
                <a:gridCol w="3293534">
                  <a:extLst>
                    <a:ext uri="{9D8B030D-6E8A-4147-A177-3AD203B41FA5}">
                      <a16:colId xmlns:a16="http://schemas.microsoft.com/office/drawing/2014/main" val="374085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GDDR-6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131.072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GDDR-6X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172.032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HBM2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262.144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6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HBM3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524.288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00841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AE61299-1DCB-4765-A027-3D3639F7BB94}"/>
              </a:ext>
            </a:extLst>
          </p:cNvPr>
          <p:cNvCxnSpPr/>
          <p:nvPr/>
        </p:nvCxnSpPr>
        <p:spPr>
          <a:xfrm>
            <a:off x="5527949" y="444103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DDDA8C-2044-4769-A3D4-578AB277E136}"/>
              </a:ext>
            </a:extLst>
          </p:cNvPr>
          <p:cNvSpPr txBox="1"/>
          <p:nvPr/>
        </p:nvSpPr>
        <p:spPr>
          <a:xfrm>
            <a:off x="5667908" y="411031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64x</a:t>
            </a:r>
          </a:p>
        </p:txBody>
      </p:sp>
    </p:spTree>
    <p:extLst>
      <p:ext uri="{BB962C8B-B14F-4D97-AF65-F5344CB8AC3E}">
        <p14:creationId xmlns:p14="http://schemas.microsoft.com/office/powerpoint/2010/main" val="4185939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8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311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634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451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Nó folha antecessor, folha sucessor, irmão esquerdo e irmão direito com número mínimo de chaves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Combinação dos filhos afetados;</a:t>
            </a:r>
          </a:p>
          <a:p>
            <a:pPr marL="658368" lvl="1" indent="-457200">
              <a:buFont typeface="+mj-lt"/>
              <a:buAutoNum type="arabicPeriod"/>
            </a:pPr>
            <a:r>
              <a:rPr lang="pt-BR" sz="2400" dirty="0"/>
              <a:t>Combinação do nó, irmão e pai.</a:t>
            </a:r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6455731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108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5053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2590" y="5186706"/>
            <a:ext cx="4623963" cy="1364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2241276" y="6113220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8333070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054182" y="4146386"/>
            <a:ext cx="1018984" cy="8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479536" y="4146386"/>
            <a:ext cx="1370870" cy="84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528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79861" y="2505133"/>
            <a:ext cx="9252832" cy="218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054182" y="4146386"/>
            <a:ext cx="1018984" cy="8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479536" y="4146386"/>
            <a:ext cx="1370870" cy="84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5502837" y="4271427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803398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2207</TotalTime>
  <Words>4960</Words>
  <Application>Microsoft Office PowerPoint</Application>
  <PresentationFormat>Widescreen</PresentationFormat>
  <Paragraphs>1713</Paragraphs>
  <Slides>116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116</vt:i4>
      </vt:variant>
    </vt:vector>
  </HeadingPairs>
  <TitlesOfParts>
    <vt:vector size="123" baseType="lpstr">
      <vt:lpstr>Arial</vt:lpstr>
      <vt:lpstr>Calibri</vt:lpstr>
      <vt:lpstr>Calibri Light</vt:lpstr>
      <vt:lpstr>Cambria Math</vt:lpstr>
      <vt:lpstr>Consolas</vt:lpstr>
      <vt:lpstr>Wingdings</vt:lpstr>
      <vt:lpstr>Retrospectiva</vt:lpstr>
      <vt:lpstr>Árvores B (B-trees)</vt:lpstr>
      <vt:lpstr>Estruturas vistas até o momento</vt:lpstr>
      <vt:lpstr>Armazenamento em disco</vt:lpstr>
      <vt:lpstr>Apresentação do PowerPoint</vt:lpstr>
      <vt:lpstr>Armazenamento em disco</vt:lpstr>
      <vt:lpstr>Armazenamento em disco</vt:lpstr>
      <vt:lpstr>Armazenamento em disco</vt:lpstr>
      <vt:lpstr>Armazenamento em disco</vt:lpstr>
      <vt:lpstr>Armazenamento em disco</vt:lpstr>
      <vt:lpstr>Armazenamento em disco</vt:lpstr>
      <vt:lpstr>Árvore binária de busca em disco</vt:lpstr>
      <vt:lpstr>Árvore binária de busca em disco</vt:lpstr>
      <vt:lpstr>Árvore binária de busca em disco</vt:lpstr>
      <vt:lpstr>Árvore binária de busca em disco</vt:lpstr>
      <vt:lpstr>Árvore binária de busca em disco</vt:lpstr>
      <vt:lpstr>Árvores B</vt:lpstr>
      <vt:lpstr>Definições</vt:lpstr>
      <vt:lpstr>Exemplo</vt:lpstr>
      <vt:lpstr>Regras</vt:lpstr>
      <vt:lpstr>Exemplo</vt:lpstr>
      <vt:lpstr>Exemplo</vt:lpstr>
      <vt:lpstr>Inserção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Exercício 1</vt:lpstr>
      <vt:lpstr>Exercício 2</vt:lpstr>
      <vt:lpstr>Remoção em árvores B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Implementação</vt:lpstr>
      <vt:lpstr>Implementação</vt:lpstr>
      <vt:lpstr>Implementação</vt:lpstr>
      <vt:lpstr>Exercício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CMI</dc:creator>
  <cp:lastModifiedBy>Tiago Docusse</cp:lastModifiedBy>
  <cp:revision>298</cp:revision>
  <dcterms:created xsi:type="dcterms:W3CDTF">2017-05-11T21:27:38Z</dcterms:created>
  <dcterms:modified xsi:type="dcterms:W3CDTF">2025-05-03T02:05:56Z</dcterms:modified>
</cp:coreProperties>
</file>