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1" r:id="rId16"/>
    <p:sldId id="269" r:id="rId17"/>
    <p:sldId id="270" r:id="rId18"/>
    <p:sldId id="271" r:id="rId19"/>
    <p:sldId id="273" r:id="rId20"/>
    <p:sldId id="277" r:id="rId21"/>
    <p:sldId id="274" r:id="rId22"/>
    <p:sldId id="302" r:id="rId23"/>
    <p:sldId id="275" r:id="rId24"/>
    <p:sldId id="276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03" r:id="rId35"/>
    <p:sldId id="304" r:id="rId36"/>
    <p:sldId id="305" r:id="rId37"/>
    <p:sldId id="306" r:id="rId38"/>
    <p:sldId id="307" r:id="rId39"/>
    <p:sldId id="288" r:id="rId40"/>
    <p:sldId id="308" r:id="rId41"/>
    <p:sldId id="311" r:id="rId42"/>
    <p:sldId id="309" r:id="rId43"/>
    <p:sldId id="290" r:id="rId44"/>
    <p:sldId id="291" r:id="rId45"/>
    <p:sldId id="292" r:id="rId46"/>
    <p:sldId id="293" r:id="rId47"/>
    <p:sldId id="294" r:id="rId48"/>
    <p:sldId id="295" r:id="rId49"/>
    <p:sldId id="272" r:id="rId50"/>
    <p:sldId id="296" r:id="rId51"/>
    <p:sldId id="297" r:id="rId52"/>
    <p:sldId id="298" r:id="rId53"/>
    <p:sldId id="299" r:id="rId54"/>
    <p:sldId id="300" r:id="rId55"/>
    <p:sldId id="310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Tabelas de dispersão (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i="1" dirty="0" err="1"/>
              <a:t>tables</a:t>
            </a:r>
            <a:r>
              <a:rPr lang="pt-BR" dirty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Armazenamento de chaves (“Alemanha”, “Brasil”, “Colômbia”, “Dinamarca” e “Estados Unidos”) em um vetor. 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52482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046307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258657" y="361083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69056" y="3610519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69295" y="3610833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9855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111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560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36002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427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738503" y="4668632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Alemanha : ASCII (A) – 65 = 65 – 65 = 0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779599" y="4956038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Brasil	 : ASCII (B) – 65 = 66 – 65 = 1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789438" y="5253424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Colômbia	 : ASCII (C) – 65 = 67 – 65 = 2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697775" y="5551132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Dinamarca : ASCII (D) – 65 = 68 – 65 = 3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307042" y="5835752"/>
            <a:ext cx="450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Estados Unidos : ASCII (E) – 65 = 69 – 65 = 4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048546" y="3612003"/>
            <a:ext cx="606175" cy="606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ALE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59144" y="3610833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5262268" y="3610677"/>
            <a:ext cx="606175" cy="6061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865048" y="3610203"/>
            <a:ext cx="606175" cy="6061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DIN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6466783" y="3610677"/>
            <a:ext cx="606175" cy="60617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Armazenamento de chaves (“Alemanha”, “Brasil”, “Colômbia”, “Dinamarca” e “Argentina”) em um vetor. 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Utilizar como função de espalhamento a seguinte equação: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52482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046307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58657" y="361083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64832" y="3610834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69295" y="3610833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9855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111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560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36002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427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4955569" y="5268661"/>
                <a:ext cx="16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𝐴𝑆𝐶𝐼𝐼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569" y="5268661"/>
                <a:ext cx="1612173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2" t="-24" r="-1067" b="74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2585071" y="5792802"/>
                <a:ext cx="7479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sendo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𝐴𝑆𝐶𝐼𝐼</m:t>
                    </m:r>
                    <m:d>
                      <m:dPr>
                        <m:ctrlPr>
                          <a:rPr lang="pt-B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 código ASCII do primeiro caractere da chave. </a:t>
                </a:r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71" y="5792802"/>
                <a:ext cx="747958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" t="-90" r="7" b="25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Armazenamento de chaves (“Alemanha”, “Brasil”, “Colômbia”, “Dinamarca” e “Argentina”) em um vetor. 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52482" y="3730582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046307" y="3730582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258657" y="3730581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69056" y="373026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69295" y="3730579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98551" y="43367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11138" y="43367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5601" y="43367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36002" y="43367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42738" y="43367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738503" y="4668632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Alemanha : ASCII (A) – 65 = 65 – 65 = 0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779599" y="4956038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Brasil	 : ASCII (B) – 65 = 66 – 65 = 1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789438" y="5253424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Colômbia	 : ASCII (C) – 65 = 67 – 65 = 2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697775" y="5551132"/>
            <a:ext cx="389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Dinamarca : ASCII (D) – 65 = 68 – 65 = 3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819060" y="5838216"/>
            <a:ext cx="450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Argentina : ASCII (A) – 65 = 65 – 65 = 0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048546" y="3731749"/>
            <a:ext cx="606175" cy="606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C000"/>
                </a:solidFill>
              </a:rPr>
              <a:t>ALE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659144" y="3730579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BRA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5262268" y="3730423"/>
            <a:ext cx="606175" cy="6061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865048" y="3729949"/>
            <a:ext cx="606175" cy="6061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DIN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4050531" y="3131275"/>
            <a:ext cx="606175" cy="6061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ARG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061414" y="3553368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COLISÃO</a:t>
            </a:r>
            <a:endParaRPr lang="pt-BR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da função de espalhamento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 escolha da função de espalhamento deve: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Diminuir o número de colisões;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Espalhar bem as chaves pelas posições da tabela;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Não ser muito custosa computacionalmente;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Idealmente, a função de espalhamento deve ser uma função </a:t>
            </a:r>
            <a:r>
              <a:rPr lang="pt-BR" sz="2800" b="1" dirty="0"/>
              <a:t>bijetora</a:t>
            </a:r>
            <a:r>
              <a:rPr lang="pt-BR" sz="2800" dirty="0"/>
              <a:t>.</a:t>
            </a:r>
            <a:endParaRPr lang="pt-BR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Função</a:t>
            </a:r>
            <a:endParaRPr lang="pt-BR" dirty="0"/>
          </a:p>
        </p:txBody>
      </p:sp>
      <p:grpSp>
        <p:nvGrpSpPr>
          <p:cNvPr id="20" name="Agrupar 19"/>
          <p:cNvGrpSpPr/>
          <p:nvPr/>
        </p:nvGrpSpPr>
        <p:grpSpPr>
          <a:xfrm>
            <a:off x="575666" y="2104906"/>
            <a:ext cx="2536466" cy="3206247"/>
            <a:chOff x="575666" y="2104906"/>
            <a:chExt cx="2536466" cy="3206247"/>
          </a:xfrm>
        </p:grpSpPr>
        <p:sp>
          <p:nvSpPr>
            <p:cNvPr id="4" name="Elipse 3"/>
            <p:cNvSpPr/>
            <p:nvPr/>
          </p:nvSpPr>
          <p:spPr>
            <a:xfrm>
              <a:off x="834887" y="2854518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1910964" y="2854517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1077401" y="2493136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153478" y="2485185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1037644" y="3077155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1304014" y="3371352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1278833" y="390276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/>
            <p:cNvSpPr/>
            <p:nvPr/>
          </p:nvSpPr>
          <p:spPr>
            <a:xfrm>
              <a:off x="2256844" y="298041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2250222" y="3220279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2242267" y="3522425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242269" y="3888187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1386178" y="2104906"/>
              <a:ext cx="915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Injetora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5666" y="4480156"/>
              <a:ext cx="25364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Não há elementos em A que não estão associados com algum elemento em B.</a:t>
              </a:r>
              <a:endParaRPr lang="pt-BR" sz="1600" dirty="0"/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4536740" y="2068533"/>
            <a:ext cx="2536466" cy="3205442"/>
            <a:chOff x="575666" y="2105711"/>
            <a:chExt cx="2536466" cy="3205442"/>
          </a:xfrm>
        </p:grpSpPr>
        <p:sp>
          <p:nvSpPr>
            <p:cNvPr id="22" name="Elipse 21"/>
            <p:cNvSpPr/>
            <p:nvPr/>
          </p:nvSpPr>
          <p:spPr>
            <a:xfrm>
              <a:off x="834887" y="2854518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1910964" y="2854517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077401" y="2493136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</a:t>
              </a:r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153478" y="2485185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</a:t>
              </a:r>
              <a:endParaRPr lang="pt-BR" dirty="0"/>
            </a:p>
          </p:txBody>
        </p:sp>
        <p:sp>
          <p:nvSpPr>
            <p:cNvPr id="26" name="Elipse 25"/>
            <p:cNvSpPr/>
            <p:nvPr/>
          </p:nvSpPr>
          <p:spPr>
            <a:xfrm>
              <a:off x="1037644" y="3077155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1304014" y="3371352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1046921" y="3670852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1278833" y="390276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Elipse 29"/>
            <p:cNvSpPr/>
            <p:nvPr/>
          </p:nvSpPr>
          <p:spPr>
            <a:xfrm>
              <a:off x="2256844" y="298041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2250222" y="3466769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2242269" y="3888187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254978" y="2105711"/>
              <a:ext cx="12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Sobrejetora</a:t>
              </a:r>
              <a:endParaRPr lang="pt-BR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75666" y="4480156"/>
              <a:ext cx="25364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Não há elementos em B que não estão associados com algum elemento em A.</a:t>
              </a:r>
              <a:endParaRPr lang="pt-BR" sz="1600" dirty="0"/>
            </a:p>
          </p:txBody>
        </p:sp>
      </p:grpSp>
      <p:grpSp>
        <p:nvGrpSpPr>
          <p:cNvPr id="36" name="Agrupar 35"/>
          <p:cNvGrpSpPr/>
          <p:nvPr/>
        </p:nvGrpSpPr>
        <p:grpSpPr>
          <a:xfrm>
            <a:off x="8497814" y="2030550"/>
            <a:ext cx="2536466" cy="3452468"/>
            <a:chOff x="575666" y="2104906"/>
            <a:chExt cx="2536466" cy="3452468"/>
          </a:xfrm>
        </p:grpSpPr>
        <p:sp>
          <p:nvSpPr>
            <p:cNvPr id="37" name="Elipse 36"/>
            <p:cNvSpPr/>
            <p:nvPr/>
          </p:nvSpPr>
          <p:spPr>
            <a:xfrm>
              <a:off x="834887" y="2854518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1910964" y="2854517"/>
              <a:ext cx="771277" cy="12642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1077401" y="2493136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</a:t>
              </a:r>
              <a:endParaRPr lang="pt-BR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153478" y="2485185"/>
              <a:ext cx="28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</a:t>
              </a:r>
              <a:endParaRPr lang="pt-BR" dirty="0"/>
            </a:p>
          </p:txBody>
        </p:sp>
        <p:sp>
          <p:nvSpPr>
            <p:cNvPr id="41" name="Elipse 40"/>
            <p:cNvSpPr/>
            <p:nvPr/>
          </p:nvSpPr>
          <p:spPr>
            <a:xfrm>
              <a:off x="1037644" y="3077155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1304014" y="3371352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1046921" y="3670852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/>
            <p:cNvSpPr/>
            <p:nvPr/>
          </p:nvSpPr>
          <p:spPr>
            <a:xfrm>
              <a:off x="1278833" y="390276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/>
            <p:cNvSpPr/>
            <p:nvPr/>
          </p:nvSpPr>
          <p:spPr>
            <a:xfrm>
              <a:off x="2256844" y="2980414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/>
            <p:cNvSpPr/>
            <p:nvPr/>
          </p:nvSpPr>
          <p:spPr>
            <a:xfrm>
              <a:off x="2250222" y="3220279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/>
            <p:cNvSpPr/>
            <p:nvPr/>
          </p:nvSpPr>
          <p:spPr>
            <a:xfrm>
              <a:off x="2242267" y="3522425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/>
            <p:cNvSpPr/>
            <p:nvPr/>
          </p:nvSpPr>
          <p:spPr>
            <a:xfrm>
              <a:off x="2242269" y="3888187"/>
              <a:ext cx="79513" cy="795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1386178" y="2104906"/>
              <a:ext cx="918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Bijetora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75666" y="4480156"/>
              <a:ext cx="25364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Todos elementos em A possuem uma única associação em B, e vice-versa. </a:t>
              </a:r>
              <a:endParaRPr lang="pt-BR" sz="1600" dirty="0"/>
            </a:p>
          </p:txBody>
        </p:sp>
      </p:grpSp>
      <p:cxnSp>
        <p:nvCxnSpPr>
          <p:cNvPr id="52" name="Conector de Seta Reta 51"/>
          <p:cNvCxnSpPr>
            <a:stCxn id="8" idx="6"/>
            <a:endCxn id="12" idx="2"/>
          </p:cNvCxnSpPr>
          <p:nvPr/>
        </p:nvCxnSpPr>
        <p:spPr>
          <a:xfrm flipV="1">
            <a:off x="1117157" y="3020171"/>
            <a:ext cx="1139687" cy="9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9" idx="7"/>
          </p:cNvCxnSpPr>
          <p:nvPr/>
        </p:nvCxnSpPr>
        <p:spPr>
          <a:xfrm>
            <a:off x="1371883" y="3382996"/>
            <a:ext cx="870384" cy="18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endCxn id="15" idx="2"/>
          </p:cNvCxnSpPr>
          <p:nvPr/>
        </p:nvCxnSpPr>
        <p:spPr>
          <a:xfrm flipV="1">
            <a:off x="1358346" y="3927944"/>
            <a:ext cx="883923" cy="1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26" idx="7"/>
            <a:endCxn id="30" idx="0"/>
          </p:cNvCxnSpPr>
          <p:nvPr/>
        </p:nvCxnSpPr>
        <p:spPr>
          <a:xfrm flipV="1">
            <a:off x="5066587" y="2943236"/>
            <a:ext cx="1191088" cy="1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27" idx="5"/>
            <a:endCxn id="31" idx="1"/>
          </p:cNvCxnSpPr>
          <p:nvPr/>
        </p:nvCxnSpPr>
        <p:spPr>
          <a:xfrm>
            <a:off x="5332957" y="3402043"/>
            <a:ext cx="889983" cy="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8" idx="6"/>
          </p:cNvCxnSpPr>
          <p:nvPr/>
        </p:nvCxnSpPr>
        <p:spPr>
          <a:xfrm flipV="1">
            <a:off x="5087508" y="3517844"/>
            <a:ext cx="1163544" cy="15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29" idx="6"/>
            <a:endCxn id="33" idx="2"/>
          </p:cNvCxnSpPr>
          <p:nvPr/>
        </p:nvCxnSpPr>
        <p:spPr>
          <a:xfrm flipV="1">
            <a:off x="5319420" y="3890766"/>
            <a:ext cx="883923" cy="1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41" idx="5"/>
            <a:endCxn id="45" idx="2"/>
          </p:cNvCxnSpPr>
          <p:nvPr/>
        </p:nvCxnSpPr>
        <p:spPr>
          <a:xfrm flipV="1">
            <a:off x="9027661" y="2945815"/>
            <a:ext cx="1151331" cy="12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42" idx="7"/>
            <a:endCxn id="46" idx="3"/>
          </p:cNvCxnSpPr>
          <p:nvPr/>
        </p:nvCxnSpPr>
        <p:spPr>
          <a:xfrm flipV="1">
            <a:off x="9294031" y="3213792"/>
            <a:ext cx="889983" cy="9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43" idx="5"/>
          </p:cNvCxnSpPr>
          <p:nvPr/>
        </p:nvCxnSpPr>
        <p:spPr>
          <a:xfrm flipV="1">
            <a:off x="9036938" y="3509104"/>
            <a:ext cx="1127477" cy="15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44" idx="6"/>
            <a:endCxn id="48" idx="2"/>
          </p:cNvCxnSpPr>
          <p:nvPr/>
        </p:nvCxnSpPr>
        <p:spPr>
          <a:xfrm flipV="1">
            <a:off x="9280494" y="3853588"/>
            <a:ext cx="883923" cy="1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função de espalhamento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Divisão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Calcula o módulo da chave por um determinado valor para obter sua posição de armazenamento.</a:t>
            </a:r>
            <a:endParaRPr lang="pt-BR" sz="2000" dirty="0"/>
          </a:p>
        </p:txBody>
      </p:sp>
      <p:sp>
        <p:nvSpPr>
          <p:cNvPr id="4" name="Retângulo 3"/>
          <p:cNvSpPr/>
          <p:nvPr/>
        </p:nvSpPr>
        <p:spPr>
          <a:xfrm>
            <a:off x="1097280" y="32572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hash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M)</a:t>
            </a:r>
            <a:endParaRPr lang="pt-BR" dirty="0"/>
          </a:p>
          <a:p>
            <a:r>
              <a:rPr lang="pt-BR" dirty="0"/>
              <a:t>{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% M;</a:t>
            </a:r>
            <a:endParaRPr lang="pt-BR" dirty="0"/>
          </a:p>
          <a:p>
            <a:r>
              <a:rPr lang="pt-BR" dirty="0"/>
              <a:t>}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440680" y="325724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hash</a:t>
            </a:r>
            <a:r>
              <a:rPr lang="pt-BR" dirty="0"/>
              <a:t>(char *</a:t>
            </a:r>
            <a:r>
              <a:rPr lang="pt-BR" dirty="0" err="1"/>
              <a:t>key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M)</a:t>
            </a:r>
            <a:endParaRPr lang="pt-BR" dirty="0"/>
          </a:p>
          <a:p>
            <a:r>
              <a:rPr lang="pt-BR" dirty="0"/>
              <a:t>{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i = 0;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h = 0;</a:t>
            </a:r>
            <a:endParaRPr lang="pt-BR" dirty="0"/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while</a:t>
            </a:r>
            <a:r>
              <a:rPr lang="pt-BR" dirty="0"/>
              <a:t>(</a:t>
            </a:r>
            <a:r>
              <a:rPr lang="pt-BR" dirty="0" err="1"/>
              <a:t>key</a:t>
            </a:r>
            <a:r>
              <a:rPr lang="pt-BR" dirty="0"/>
              <a:t>[i] != '\0')</a:t>
            </a:r>
            <a:endParaRPr lang="pt-BR" dirty="0"/>
          </a:p>
          <a:p>
            <a:r>
              <a:rPr lang="pt-BR" dirty="0"/>
              <a:t>		h = (h + </a:t>
            </a:r>
            <a:r>
              <a:rPr lang="pt-BR" dirty="0" err="1"/>
              <a:t>key</a:t>
            </a:r>
            <a:r>
              <a:rPr lang="pt-BR" dirty="0"/>
              <a:t>[i++]) % M;</a:t>
            </a:r>
            <a:endParaRPr lang="pt-BR" dirty="0"/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return</a:t>
            </a:r>
            <a:r>
              <a:rPr lang="pt-BR" dirty="0"/>
              <a:t> h;</a:t>
            </a:r>
            <a:endParaRPr lang="pt-BR" dirty="0"/>
          </a:p>
          <a:p>
            <a:r>
              <a:rPr lang="pt-BR" dirty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graphicFrame>
        <p:nvGraphicFramePr>
          <p:cNvPr id="17" name="Espaço Reservado para Conteúdo 16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Chave</a:t>
                      </a:r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Hash</a:t>
                      </a:r>
                      <a:r>
                        <a:rPr lang="pt-BR" dirty="0"/>
                        <a:t> (M=3)</a:t>
                      </a:r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Hash</a:t>
                      </a:r>
                      <a:r>
                        <a:rPr lang="pt-BR" dirty="0"/>
                        <a:t> (M=7)</a:t>
                      </a:r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Hash</a:t>
                      </a:r>
                      <a:r>
                        <a:rPr lang="pt-BR" dirty="0"/>
                        <a:t> (M=31)</a:t>
                      </a:r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tângulo 17"/>
          <p:cNvSpPr/>
          <p:nvPr/>
        </p:nvSpPr>
        <p:spPr>
          <a:xfrm>
            <a:off x="8586651" y="411816"/>
            <a:ext cx="25690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hash</a:t>
            </a:r>
            <a:r>
              <a:rPr lang="pt-BR" sz="1600" dirty="0"/>
              <a:t>(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key</a:t>
            </a:r>
            <a:r>
              <a:rPr lang="pt-BR" sz="1600" dirty="0"/>
              <a:t>, </a:t>
            </a:r>
            <a:r>
              <a:rPr lang="pt-BR" sz="1600" dirty="0" err="1"/>
              <a:t>int</a:t>
            </a:r>
            <a:r>
              <a:rPr lang="pt-BR" sz="1600" dirty="0"/>
              <a:t> M)</a:t>
            </a:r>
            <a:endParaRPr lang="pt-BR" sz="1600" dirty="0"/>
          </a:p>
          <a:p>
            <a:r>
              <a:rPr lang="pt-BR" sz="1600" dirty="0"/>
              <a:t>{</a:t>
            </a:r>
            <a:endParaRPr lang="pt-BR" sz="1600" dirty="0"/>
          </a:p>
          <a:p>
            <a:r>
              <a:rPr lang="pt-BR" sz="1600" dirty="0"/>
              <a:t>	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key</a:t>
            </a:r>
            <a:r>
              <a:rPr lang="pt-BR" sz="1600" dirty="0"/>
              <a:t> % M;</a:t>
            </a:r>
            <a:endParaRPr lang="pt-BR" sz="1600" dirty="0"/>
          </a:p>
          <a:p>
            <a:r>
              <a:rPr lang="pt-BR" sz="1600" dirty="0"/>
              <a:t>}</a:t>
            </a:r>
            <a:endParaRPr lang="pt-BR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9" name="Espaço Reservado para Conteúdo 16"/>
          <p:cNvGraphicFramePr/>
          <p:nvPr/>
        </p:nvGraphicFramePr>
        <p:xfrm>
          <a:off x="0" y="0"/>
          <a:ext cx="12192000" cy="646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  <a:gridCol w="2438400"/>
                <a:gridCol w="2438400"/>
              </a:tblGrid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Chave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(M=3)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(M=7)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(M=9)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(M=18)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331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“Alemanha”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“Argentina”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Argelia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Belgica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“Canada”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Colombia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Dinamarca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Eslovenia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Eslovaquia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Franca”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Holanda”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Inglaterra”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dirty="0" err="1"/>
                        <a:t>Italia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Portugal”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Suecia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Suica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Uruguai”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função de espalhamento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Enlaçamento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Divide a chave em partes, combinando-as em seguida para calcular a posição na tabela.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70908" y="29173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432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5105400" y="2050366"/>
                <a:ext cx="1881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050366"/>
                <a:ext cx="1881990" cy="276999"/>
              </a:xfrm>
              <a:prstGeom prst="rect">
                <a:avLst/>
              </a:prstGeom>
              <a:blipFill rotWithShape="1">
                <a:blip r:embed="rId1"/>
                <a:stretch>
                  <a:fillRect t="-212" r="26" b="-2948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770908" y="38426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214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782140" y="47679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721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1687286" y="3102037"/>
            <a:ext cx="653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/>
              <p:cNvSpPr txBox="1"/>
              <p:nvPr/>
            </p:nvSpPr>
            <p:spPr>
              <a:xfrm>
                <a:off x="2917372" y="2963537"/>
                <a:ext cx="2295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2" y="2963537"/>
                <a:ext cx="2295950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8" t="-226" r="-444" b="-2933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/>
          <p:cNvSpPr txBox="1"/>
          <p:nvPr/>
        </p:nvSpPr>
        <p:spPr>
          <a:xfrm>
            <a:off x="5490183" y="29113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5943601" y="2957506"/>
                <a:ext cx="1777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2957506"/>
                <a:ext cx="1777731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112" r="-908" b="162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/>
          <p:cNvSpPr txBox="1"/>
          <p:nvPr/>
        </p:nvSpPr>
        <p:spPr>
          <a:xfrm>
            <a:off x="7874668" y="29113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/>
              <p:cNvSpPr txBox="1"/>
              <p:nvPr/>
            </p:nvSpPr>
            <p:spPr>
              <a:xfrm>
                <a:off x="8328086" y="2957505"/>
                <a:ext cx="4376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86" y="2957505"/>
                <a:ext cx="43761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4" t="-112" r="-5331" b="162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8830051" y="291133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</a:t>
            </a:r>
            <a:r>
              <a:rPr lang="pt-BR" dirty="0"/>
              <a:t> 37  = 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973816" y="29154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27</a:t>
            </a:r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1687286" y="4029285"/>
            <a:ext cx="653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/>
              <p:cNvSpPr txBox="1"/>
              <p:nvPr/>
            </p:nvSpPr>
            <p:spPr>
              <a:xfrm>
                <a:off x="2917372" y="3890785"/>
                <a:ext cx="2295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2" y="3890785"/>
                <a:ext cx="2295950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8" t="-51" r="-444" b="-3109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/>
          <p:cNvSpPr txBox="1"/>
          <p:nvPr/>
        </p:nvSpPr>
        <p:spPr>
          <a:xfrm>
            <a:off x="5490183" y="38385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/>
              <p:cNvSpPr txBox="1"/>
              <p:nvPr/>
            </p:nvSpPr>
            <p:spPr>
              <a:xfrm>
                <a:off x="5943601" y="3884754"/>
                <a:ext cx="1521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3884754"/>
                <a:ext cx="1521250" cy="276999"/>
              </a:xfrm>
              <a:prstGeom prst="rect">
                <a:avLst/>
              </a:prstGeom>
              <a:blipFill rotWithShape="1">
                <a:blip r:embed="rId6"/>
                <a:stretch>
                  <a:fillRect t="-166" r="-1183" b="216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7874668" y="38385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8328086" y="3884753"/>
                <a:ext cx="3093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86" y="3884753"/>
                <a:ext cx="309380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20" t="-165" r="-7736" b="216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/>
          <p:cNvSpPr txBox="1"/>
          <p:nvPr/>
        </p:nvSpPr>
        <p:spPr>
          <a:xfrm>
            <a:off x="8830051" y="383858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</a:t>
            </a:r>
            <a:r>
              <a:rPr lang="pt-BR" dirty="0"/>
              <a:t> 37  = 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9973816" y="384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  <a:endParaRPr lang="pt-BR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687286" y="4956532"/>
            <a:ext cx="6531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/>
              <p:cNvSpPr txBox="1"/>
              <p:nvPr/>
            </p:nvSpPr>
            <p:spPr>
              <a:xfrm>
                <a:off x="2917372" y="4818032"/>
                <a:ext cx="2293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2" y="4818032"/>
                <a:ext cx="2293769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8" t="-104" r="-512" b="-3056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5490183" y="47658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/>
              <p:cNvSpPr txBox="1"/>
              <p:nvPr/>
            </p:nvSpPr>
            <p:spPr>
              <a:xfrm>
                <a:off x="5943601" y="4812001"/>
                <a:ext cx="1649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4812001"/>
                <a:ext cx="1649491" cy="276999"/>
              </a:xfrm>
              <a:prstGeom prst="rect">
                <a:avLst/>
              </a:prstGeom>
              <a:blipFill rotWithShape="1">
                <a:blip r:embed="rId9"/>
                <a:stretch>
                  <a:fillRect t="-219" r="-1054" b="40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/>
          <p:cNvSpPr txBox="1"/>
          <p:nvPr/>
        </p:nvSpPr>
        <p:spPr>
          <a:xfrm>
            <a:off x="7874668" y="47658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8328086" y="4812000"/>
                <a:ext cx="373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BR" dirty="0"/>
                  <a:t>5</a:t>
                </a:r>
                <a:endParaRPr lang="pt-BR" dirty="0"/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086" y="4812000"/>
                <a:ext cx="373500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16" t="-1135" r="-12703" b="39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ixaDeTexto 32"/>
          <p:cNvSpPr txBox="1"/>
          <p:nvPr/>
        </p:nvSpPr>
        <p:spPr>
          <a:xfrm>
            <a:off x="8830051" y="476583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</a:t>
            </a:r>
            <a:r>
              <a:rPr lang="pt-BR" dirty="0"/>
              <a:t> 37  = 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9973816" y="47699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33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comparação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Até agora, utilizamos estruturas que comparam o valor das chaves para procurar um elemento em uma estrutura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Lista ordenada – pesquisa sequencial;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Árvores – pesquisa binária.</a:t>
            </a: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Outra forma de pesquisar chaves em uma estrutura é através da utilização do próprio valor da estrutura.</a:t>
            </a:r>
            <a:endParaRPr lang="pt-BR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/>
          <p:cNvSpPr/>
          <p:nvPr/>
        </p:nvSpPr>
        <p:spPr>
          <a:xfrm>
            <a:off x="3558863" y="3800732"/>
            <a:ext cx="1219579" cy="32221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351174" y="3803526"/>
            <a:ext cx="1207689" cy="3194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351174" y="3789848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65 76 69 77 65 78 72 65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327898" y="4060877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A    L   E  M   A   N  H   A  </a:t>
            </a:r>
            <a:endParaRPr lang="pt-BR" dirty="0"/>
          </a:p>
        </p:txBody>
      </p:sp>
      <p:sp>
        <p:nvSpPr>
          <p:cNvPr id="39" name="Retângulo 38"/>
          <p:cNvSpPr/>
          <p:nvPr/>
        </p:nvSpPr>
        <p:spPr>
          <a:xfrm>
            <a:off x="3572560" y="2493608"/>
            <a:ext cx="926696" cy="2573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632167" y="2492048"/>
            <a:ext cx="926696" cy="2573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643053" y="244850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66 82 65 83 73 76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2743" y="255384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BRASIL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632167" y="2665828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B   R   A   S    I    L 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52311" y="229649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668265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452311" y="273851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837376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745660" y="24811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628708" y="248116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1505641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005762" y="24811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632509" y="2481162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</a:t>
            </a:r>
            <a:r>
              <a:rPr lang="pt-BR" dirty="0"/>
              <a:t>   41  =         39 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55117" y="393828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ALEMANHA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418648" y="361886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65766977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418648" y="406087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65787265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832705" y="3803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595045" y="380352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131554242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72099" y="38035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=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832884" y="378984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mod</a:t>
            </a:r>
            <a:r>
              <a:rPr lang="pt-BR" dirty="0"/>
              <a:t>   41  =      2</a:t>
            </a:r>
            <a:endParaRPr lang="pt-BR" dirty="0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739443" y="2738513"/>
            <a:ext cx="6880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rma livre 36"/>
          <p:cNvSpPr/>
          <p:nvPr/>
        </p:nvSpPr>
        <p:spPr>
          <a:xfrm>
            <a:off x="3113314" y="1870772"/>
            <a:ext cx="2732315" cy="611171"/>
          </a:xfrm>
          <a:custGeom>
            <a:avLst/>
            <a:gdLst>
              <a:gd name="connsiteX0" fmla="*/ 0 w 2732315"/>
              <a:gd name="connsiteY0" fmla="*/ 611171 h 611171"/>
              <a:gd name="connsiteX1" fmla="*/ 1262743 w 2732315"/>
              <a:gd name="connsiteY1" fmla="*/ 1571 h 611171"/>
              <a:gd name="connsiteX2" fmla="*/ 2732315 w 2732315"/>
              <a:gd name="connsiteY2" fmla="*/ 469657 h 6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2315" h="611171">
                <a:moveTo>
                  <a:pt x="0" y="611171"/>
                </a:moveTo>
                <a:cubicBezTo>
                  <a:pt x="403678" y="318164"/>
                  <a:pt x="807357" y="25157"/>
                  <a:pt x="1262743" y="1571"/>
                </a:cubicBezTo>
                <a:cubicBezTo>
                  <a:pt x="1718129" y="-22015"/>
                  <a:pt x="2225222" y="223821"/>
                  <a:pt x="2732315" y="46965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orma livre 41"/>
          <p:cNvSpPr/>
          <p:nvPr/>
        </p:nvSpPr>
        <p:spPr>
          <a:xfrm>
            <a:off x="4060371" y="2775857"/>
            <a:ext cx="1763486" cy="812139"/>
          </a:xfrm>
          <a:custGeom>
            <a:avLst/>
            <a:gdLst>
              <a:gd name="connsiteX0" fmla="*/ 0 w 1763486"/>
              <a:gd name="connsiteY0" fmla="*/ 0 h 812139"/>
              <a:gd name="connsiteX1" fmla="*/ 827315 w 1763486"/>
              <a:gd name="connsiteY1" fmla="*/ 805543 h 812139"/>
              <a:gd name="connsiteX2" fmla="*/ 1763486 w 1763486"/>
              <a:gd name="connsiteY2" fmla="*/ 315686 h 81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3486" h="812139">
                <a:moveTo>
                  <a:pt x="0" y="0"/>
                </a:moveTo>
                <a:cubicBezTo>
                  <a:pt x="266700" y="376464"/>
                  <a:pt x="533401" y="752929"/>
                  <a:pt x="827315" y="805543"/>
                </a:cubicBezTo>
                <a:cubicBezTo>
                  <a:pt x="1121229" y="858157"/>
                  <a:pt x="1442357" y="586921"/>
                  <a:pt x="1763486" y="31568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/>
          <p:cNvCxnSpPr/>
          <p:nvPr/>
        </p:nvCxnSpPr>
        <p:spPr>
          <a:xfrm>
            <a:off x="1861457" y="412295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a livre 47"/>
          <p:cNvSpPr/>
          <p:nvPr/>
        </p:nvSpPr>
        <p:spPr>
          <a:xfrm>
            <a:off x="2982686" y="3089183"/>
            <a:ext cx="2928257" cy="709931"/>
          </a:xfrm>
          <a:custGeom>
            <a:avLst/>
            <a:gdLst>
              <a:gd name="connsiteX0" fmla="*/ 0 w 2928257"/>
              <a:gd name="connsiteY0" fmla="*/ 709931 h 709931"/>
              <a:gd name="connsiteX1" fmla="*/ 1654628 w 2928257"/>
              <a:gd name="connsiteY1" fmla="*/ 2360 h 709931"/>
              <a:gd name="connsiteX2" fmla="*/ 2928257 w 2928257"/>
              <a:gd name="connsiteY2" fmla="*/ 524874 h 70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8257" h="709931">
                <a:moveTo>
                  <a:pt x="0" y="709931"/>
                </a:moveTo>
                <a:cubicBezTo>
                  <a:pt x="583292" y="371567"/>
                  <a:pt x="1166585" y="33203"/>
                  <a:pt x="1654628" y="2360"/>
                </a:cubicBezTo>
                <a:cubicBezTo>
                  <a:pt x="2142671" y="-28483"/>
                  <a:pt x="2535464" y="248195"/>
                  <a:pt x="2928257" y="524874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Forma livre 48"/>
          <p:cNvSpPr/>
          <p:nvPr/>
        </p:nvSpPr>
        <p:spPr>
          <a:xfrm>
            <a:off x="4071257" y="4125686"/>
            <a:ext cx="1872343" cy="951652"/>
          </a:xfrm>
          <a:custGeom>
            <a:avLst/>
            <a:gdLst>
              <a:gd name="connsiteX0" fmla="*/ 0 w 1872343"/>
              <a:gd name="connsiteY0" fmla="*/ 0 h 951652"/>
              <a:gd name="connsiteX1" fmla="*/ 609600 w 1872343"/>
              <a:gd name="connsiteY1" fmla="*/ 947057 h 951652"/>
              <a:gd name="connsiteX2" fmla="*/ 1872343 w 1872343"/>
              <a:gd name="connsiteY2" fmla="*/ 293914 h 95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343" h="951652">
                <a:moveTo>
                  <a:pt x="0" y="0"/>
                </a:moveTo>
                <a:cubicBezTo>
                  <a:pt x="148771" y="449035"/>
                  <a:pt x="297543" y="898071"/>
                  <a:pt x="609600" y="947057"/>
                </a:cubicBezTo>
                <a:cubicBezTo>
                  <a:pt x="921657" y="996043"/>
                  <a:pt x="1397000" y="644978"/>
                  <a:pt x="1872343" y="293914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18" grpId="0"/>
      <p:bldP spid="19" grpId="0"/>
      <p:bldP spid="39" grpId="0" animBg="1"/>
      <p:bldP spid="33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37" grpId="0" animBg="1"/>
      <p:bldP spid="42" grpId="0" animBg="1"/>
      <p:bldP spid="48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graphicFrame>
        <p:nvGraphicFramePr>
          <p:cNvPr id="4" name="Espaço Reservado para Conteúdo 1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46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  <a:gridCol w="2438400"/>
                <a:gridCol w="2438400"/>
              </a:tblGrid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Chave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(M=3)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(M=7)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(M=9)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(M=18)</a:t>
                      </a:r>
                      <a:endParaRPr lang="pt-BR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3331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“Alemanha”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“Argentina”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Argelia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Belgica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“Canada”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Colombia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Dinamarca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Eslovenia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Eslovaquia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Franca”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Holanda”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Inglaterra”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dirty="0" err="1"/>
                        <a:t>Italia</a:t>
                      </a:r>
                      <a:r>
                        <a:rPr lang="pt-BR" sz="160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Portugal”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Suecia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Suica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039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“</a:t>
                      </a:r>
                      <a:r>
                        <a:rPr lang="pt-B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Uruguai”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função de espalhamento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Função meio-quadrado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Calcula o quadrado da chave e utiliza parte do resultado no cálculo da posição;</a:t>
            </a:r>
            <a:endParaRPr lang="pt-BR" sz="20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Extração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Utiliza apenas parte da chave para calcular a posição;</a:t>
            </a:r>
            <a:endParaRPr lang="pt-BR" sz="20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Transformação de raiz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Transforma a chave para outra base numérica e utiliza esse valor.</a:t>
            </a:r>
            <a:endParaRPr lang="pt-BR" sz="20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colisão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Uma colisão acontece quando a função de espalhamento retorna a mesma posição para mais de uma chave;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O ideal é utilizar uma função de espalhamento melhor;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Formas diferentes de tratamento de colisão.</a:t>
            </a:r>
            <a:endParaRPr lang="pt-BR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colisão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Endereçamento Fechado / Encadeamento</a:t>
            </a: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Endereçamento Aberto – Sondagem Linear</a:t>
            </a:r>
            <a:endParaRPr lang="pt-BR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Encadeamento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Ao invés de armazenar chaves, a tabela </a:t>
            </a:r>
            <a:r>
              <a:rPr lang="pt-BR" sz="2800" i="1" dirty="0" err="1"/>
              <a:t>hash</a:t>
            </a:r>
            <a:r>
              <a:rPr lang="pt-BR" sz="2800" i="1" dirty="0"/>
              <a:t> </a:t>
            </a:r>
            <a:r>
              <a:rPr lang="pt-BR" sz="2800" dirty="0"/>
              <a:t>armazena ponteiros para listas;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i="1" dirty="0"/>
              <a:t> </a:t>
            </a:r>
            <a:r>
              <a:rPr lang="pt-BR" sz="2800" dirty="0"/>
              <a:t>As chaves são armazenadas em listas (preferencialmente ordenadas), de acordo com o retorno da função de espalhamento;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Ideal trabalhar com listas muito pequenas;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Listas grandes geram queda de desempenho.</a:t>
            </a:r>
            <a:endParaRPr lang="pt-BR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Encadeamento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490446" y="2422118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91417" y="2874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0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022310" y="28853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482511" y="2874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932954" y="28743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3</a:t>
            </a:r>
            <a:endParaRPr lang="pt-BR" sz="1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357960" y="28743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4</a:t>
            </a:r>
            <a:endParaRPr lang="pt-BR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768837" y="2054206"/>
            <a:ext cx="370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Função de espalhamento (x): x </a:t>
            </a:r>
            <a:r>
              <a:rPr lang="pt-BR" dirty="0" err="1"/>
              <a:t>mod</a:t>
            </a:r>
            <a:r>
              <a:rPr lang="pt-BR" dirty="0"/>
              <a:t> 5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4939677" y="2422117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388908" y="2423014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838139" y="2423013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280583" y="242211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3365095" y="405104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364359" y="4730314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364358" y="5409582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75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5" name="Conector de Seta Reta 24"/>
          <p:cNvCxnSpPr>
            <a:stCxn id="21" idx="2"/>
          </p:cNvCxnSpPr>
          <p:nvPr/>
        </p:nvCxnSpPr>
        <p:spPr>
          <a:xfrm flipH="1">
            <a:off x="3588973" y="4515821"/>
            <a:ext cx="738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22" idx="2"/>
            <a:endCxn id="23" idx="0"/>
          </p:cNvCxnSpPr>
          <p:nvPr/>
        </p:nvCxnSpPr>
        <p:spPr>
          <a:xfrm flipH="1">
            <a:off x="3588974" y="5195089"/>
            <a:ext cx="1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4405030" y="405104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4404294" y="4730314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21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1" name="Conector de Seta Reta 30"/>
          <p:cNvCxnSpPr>
            <a:stCxn id="28" idx="2"/>
          </p:cNvCxnSpPr>
          <p:nvPr/>
        </p:nvCxnSpPr>
        <p:spPr>
          <a:xfrm flipH="1">
            <a:off x="4628908" y="4515821"/>
            <a:ext cx="738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5446443" y="405104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445707" y="4730314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445706" y="5409582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52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6" name="Conector de Seta Reta 35"/>
          <p:cNvCxnSpPr>
            <a:stCxn id="33" idx="2"/>
          </p:cNvCxnSpPr>
          <p:nvPr/>
        </p:nvCxnSpPr>
        <p:spPr>
          <a:xfrm flipH="1">
            <a:off x="5670321" y="4515821"/>
            <a:ext cx="738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34" idx="2"/>
            <a:endCxn id="35" idx="0"/>
          </p:cNvCxnSpPr>
          <p:nvPr/>
        </p:nvCxnSpPr>
        <p:spPr>
          <a:xfrm flipH="1">
            <a:off x="5670322" y="5195089"/>
            <a:ext cx="1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6409382" y="405104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7443039" y="4051046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7442303" y="4730314"/>
            <a:ext cx="449231" cy="46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34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6" name="Conector de Seta Reta 45"/>
          <p:cNvCxnSpPr>
            <a:stCxn id="43" idx="2"/>
          </p:cNvCxnSpPr>
          <p:nvPr/>
        </p:nvCxnSpPr>
        <p:spPr>
          <a:xfrm flipH="1">
            <a:off x="7666917" y="4515821"/>
            <a:ext cx="738" cy="21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4637996" y="2558717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/>
          <p:cNvSpPr/>
          <p:nvPr/>
        </p:nvSpPr>
        <p:spPr>
          <a:xfrm>
            <a:off x="5083833" y="256261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/>
          <p:cNvSpPr/>
          <p:nvPr/>
        </p:nvSpPr>
        <p:spPr>
          <a:xfrm>
            <a:off x="5507709" y="255397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5966468" y="255397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6409382" y="255397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de Seta Reta 58"/>
          <p:cNvCxnSpPr>
            <a:stCxn id="50" idx="4"/>
            <a:endCxn id="21" idx="0"/>
          </p:cNvCxnSpPr>
          <p:nvPr/>
        </p:nvCxnSpPr>
        <p:spPr>
          <a:xfrm flipH="1">
            <a:off x="3589711" y="2741597"/>
            <a:ext cx="1139725" cy="130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54" idx="4"/>
            <a:endCxn id="28" idx="0"/>
          </p:cNvCxnSpPr>
          <p:nvPr/>
        </p:nvCxnSpPr>
        <p:spPr>
          <a:xfrm flipH="1">
            <a:off x="4629646" y="2745499"/>
            <a:ext cx="545627" cy="1305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stCxn id="55" idx="4"/>
            <a:endCxn id="33" idx="0"/>
          </p:cNvCxnSpPr>
          <p:nvPr/>
        </p:nvCxnSpPr>
        <p:spPr>
          <a:xfrm>
            <a:off x="5599149" y="2736859"/>
            <a:ext cx="71910" cy="1314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stCxn id="56" idx="4"/>
            <a:endCxn id="38" idx="0"/>
          </p:cNvCxnSpPr>
          <p:nvPr/>
        </p:nvCxnSpPr>
        <p:spPr>
          <a:xfrm>
            <a:off x="6057908" y="2736859"/>
            <a:ext cx="576090" cy="1314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57" idx="2"/>
            <a:endCxn id="43" idx="0"/>
          </p:cNvCxnSpPr>
          <p:nvPr/>
        </p:nvCxnSpPr>
        <p:spPr>
          <a:xfrm>
            <a:off x="6409382" y="2645419"/>
            <a:ext cx="1258273" cy="1405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No endereçamento aberto, caso ocorra uma colisão, procura-se uma posição disponível na tabela para a chave a ser inserida;</a:t>
                </a:r>
                <a:endParaRPr lang="pt-BR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De forma geral, se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/>
                  <a:t> é a função de espalhamento da chave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2800" dirty="0"/>
                  <a:t>, a próxima posição a ser pesquisada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é </m:t>
                    </m:r>
                    <m:r>
                      <a:rPr lang="pt-BR" sz="2800" i="1" dirty="0" err="1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sz="2800" dirty="0"/>
                  <a:t>, depois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sz="2800" dirty="0"/>
                  <a:t>, e assim sucessivamente, sendo:</a:t>
                </a:r>
                <a:endParaRPr lang="pt-BR" sz="2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: função de sondagem para uma sonda </a:t>
                </a:r>
                <a:r>
                  <a:rPr lang="pt-BR" sz="2400" i="1" dirty="0"/>
                  <a:t>i;</a:t>
                </a:r>
                <a:endParaRPr lang="pt-BR" sz="2400" i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</m:oMath>
                </a14:m>
                <a:r>
                  <a:rPr lang="pt-BR" sz="2400" dirty="0"/>
                  <a:t>: função de normalização.</a:t>
                </a:r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Na sondagem linear, temos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400" dirty="0"/>
                  <a:t>;</a:t>
                </a: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Dessa forma, caso haja uma colisão, a posição a ser verificada é a posição imediatamente após a posição calculada pela função de espalhamento;</a:t>
                </a: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Caso essa posição esteja ocupada, verifica-se a posição imediatamente após essa;</a:t>
                </a: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Caso atinja o fim da tabela sem encontrar uma posição válida, inicia-se novamente no início da tabela;</a:t>
                </a: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O processo se encerra ao encontrar uma posição vazia ou retornar à posição inicialmente calculada pela função de espalhamento.</a:t>
                </a:r>
                <a:endParaRPr lang="pt-BR" sz="22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300953" y="3783296"/>
            <a:ext cx="604956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99735" y="318030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9734" y="438628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9734" y="4986091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99733" y="5564711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656" y="33141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8" y="39024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656" y="45063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0" y="51186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656" y="57059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p:sp>
        <p:nvSpPr>
          <p:cNvPr id="16" name="Seta para a direita 15"/>
          <p:cNvSpPr/>
          <p:nvPr/>
        </p:nvSpPr>
        <p:spPr>
          <a:xfrm>
            <a:off x="1061285" y="4386286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" name="Grupo 26"/>
          <p:cNvGrpSpPr/>
          <p:nvPr/>
        </p:nvGrpSpPr>
        <p:grpSpPr>
          <a:xfrm>
            <a:off x="2000433" y="3180306"/>
            <a:ext cx="905910" cy="2990580"/>
            <a:chOff x="2491521" y="3204395"/>
            <a:chExt cx="905910" cy="2990580"/>
          </a:xfrm>
        </p:grpSpPr>
        <p:sp>
          <p:nvSpPr>
            <p:cNvPr id="17" name="Retângulo 16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28" name="Seta para a direita 27"/>
          <p:cNvSpPr/>
          <p:nvPr/>
        </p:nvSpPr>
        <p:spPr>
          <a:xfrm>
            <a:off x="3379700" y="4398144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4318848" y="3192164"/>
            <a:ext cx="905910" cy="2990580"/>
            <a:chOff x="2491521" y="3204395"/>
            <a:chExt cx="905910" cy="2990580"/>
          </a:xfrm>
        </p:grpSpPr>
        <p:sp>
          <p:nvSpPr>
            <p:cNvPr id="30" name="Retângulo 29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40" name="Seta para a direita 39"/>
          <p:cNvSpPr/>
          <p:nvPr/>
        </p:nvSpPr>
        <p:spPr>
          <a:xfrm>
            <a:off x="5711179" y="4386286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Grupo 40"/>
          <p:cNvGrpSpPr/>
          <p:nvPr/>
        </p:nvGrpSpPr>
        <p:grpSpPr>
          <a:xfrm>
            <a:off x="6650327" y="3180306"/>
            <a:ext cx="905910" cy="2990580"/>
            <a:chOff x="2491521" y="3204395"/>
            <a:chExt cx="905910" cy="2990580"/>
          </a:xfrm>
        </p:grpSpPr>
        <p:sp>
          <p:nvSpPr>
            <p:cNvPr id="42" name="Retângulo 41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52" name="Seta para a direita 51"/>
          <p:cNvSpPr/>
          <p:nvPr/>
        </p:nvSpPr>
        <p:spPr>
          <a:xfrm>
            <a:off x="8019938" y="4398144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Grupo 52"/>
          <p:cNvGrpSpPr/>
          <p:nvPr/>
        </p:nvGrpSpPr>
        <p:grpSpPr>
          <a:xfrm>
            <a:off x="8959086" y="3192164"/>
            <a:ext cx="905910" cy="2990580"/>
            <a:chOff x="2491521" y="3204395"/>
            <a:chExt cx="905910" cy="2990580"/>
          </a:xfrm>
        </p:grpSpPr>
        <p:sp>
          <p:nvSpPr>
            <p:cNvPr id="54" name="Retângulo 53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64" name="Seta para a direita 63"/>
          <p:cNvSpPr/>
          <p:nvPr/>
        </p:nvSpPr>
        <p:spPr>
          <a:xfrm>
            <a:off x="10088282" y="4410821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upo 64"/>
          <p:cNvGrpSpPr/>
          <p:nvPr/>
        </p:nvGrpSpPr>
        <p:grpSpPr>
          <a:xfrm>
            <a:off x="11027430" y="3204841"/>
            <a:ext cx="905910" cy="2990580"/>
            <a:chOff x="2491521" y="3204395"/>
            <a:chExt cx="905910" cy="2990580"/>
          </a:xfrm>
        </p:grpSpPr>
        <p:sp>
          <p:nvSpPr>
            <p:cNvPr id="66" name="Retângulo 65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76" name="CaixaDeTexto 75"/>
          <p:cNvSpPr txBox="1"/>
          <p:nvPr/>
        </p:nvSpPr>
        <p:spPr>
          <a:xfrm>
            <a:off x="1216544" y="4056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  <a:endParaRPr lang="pt-BR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538655" y="4026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915906" y="4050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8168003" y="4077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0229948" y="4083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40" grpId="0" animBg="1"/>
      <p:bldP spid="52" grpId="0" animBg="1"/>
      <p:bldP spid="64" grpId="0" animBg="1"/>
      <p:bldP spid="76" grpId="0"/>
      <p:bldP spid="77" grpId="0"/>
      <p:bldP spid="78" grpId="0"/>
      <p:bldP spid="79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600" dirty="0"/>
              <a:t> Um professor tem a lista de e-mail dos seus 40 alunos. Como descobrir qual é o e-mail do aluno “Tiago”?</a:t>
            </a:r>
            <a:endParaRPr lang="pt-B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Lista ordenada;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Árvore binária.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00445" y="337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00445" y="3672748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h(5) = 5 </a:t>
            </a:r>
            <a:r>
              <a:rPr lang="pt-BR" dirty="0" err="1"/>
              <a:t>mod</a:t>
            </a:r>
            <a:r>
              <a:rPr lang="pt-BR" dirty="0"/>
              <a:t> 5 = 0 : OK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11330" y="4824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11330" y="5123543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h(1) = 1 </a:t>
            </a:r>
            <a:r>
              <a:rPr lang="pt-BR" dirty="0" err="1"/>
              <a:t>mod</a:t>
            </a:r>
            <a:r>
              <a:rPr lang="pt-BR" dirty="0"/>
              <a:t> 5 = 1 : OK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3849188" y="337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3849188" y="3672748"/>
            <a:ext cx="28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h(6) = 6 </a:t>
            </a:r>
            <a:r>
              <a:rPr lang="pt-BR" dirty="0" err="1"/>
              <a:t>mod</a:t>
            </a:r>
            <a:r>
              <a:rPr lang="pt-BR" dirty="0"/>
              <a:t> 5 = 1 : COLISÃO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849187" y="4004864"/>
            <a:ext cx="654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h'(6) = </a:t>
            </a:r>
            <a:r>
              <a:rPr lang="pt-BR" dirty="0" err="1"/>
              <a:t>norm</a:t>
            </a:r>
            <a:r>
              <a:rPr lang="pt-BR" dirty="0"/>
              <a:t>(h(6) + p(1)) = </a:t>
            </a:r>
            <a:r>
              <a:rPr lang="pt-BR" dirty="0" err="1"/>
              <a:t>norm</a:t>
            </a:r>
            <a:r>
              <a:rPr lang="pt-BR" dirty="0"/>
              <a:t>(1 + 1) = </a:t>
            </a:r>
            <a:r>
              <a:rPr lang="pt-BR" dirty="0" err="1"/>
              <a:t>norm</a:t>
            </a:r>
            <a:r>
              <a:rPr lang="pt-BR" dirty="0"/>
              <a:t>(2) = 2 </a:t>
            </a:r>
            <a:r>
              <a:rPr lang="pt-BR" dirty="0" err="1"/>
              <a:t>mod</a:t>
            </a:r>
            <a:r>
              <a:rPr lang="pt-BR" dirty="0"/>
              <a:t> 5 = 2 : OK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3849187" y="4824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pt-BR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3849187" y="5123543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h(8) = 8 </a:t>
            </a:r>
            <a:r>
              <a:rPr lang="pt-BR" dirty="0" err="1"/>
              <a:t>mod</a:t>
            </a:r>
            <a:r>
              <a:rPr lang="pt-BR" dirty="0"/>
              <a:t> 5 = 3 : OK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CaixaDeTexto 83"/>
          <p:cNvSpPr txBox="1"/>
          <p:nvPr/>
        </p:nvSpPr>
        <p:spPr>
          <a:xfrm>
            <a:off x="1097281" y="33479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1097281" y="3646622"/>
            <a:ext cx="311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h(11) = 11 </a:t>
            </a:r>
            <a:r>
              <a:rPr lang="pt-BR" dirty="0" err="1"/>
              <a:t>mod</a:t>
            </a:r>
            <a:r>
              <a:rPr lang="pt-BR" dirty="0"/>
              <a:t> 5 = 1 : COLISÃO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1097280" y="3978738"/>
            <a:ext cx="732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h'(11) = </a:t>
            </a:r>
            <a:r>
              <a:rPr lang="pt-BR" dirty="0" err="1"/>
              <a:t>norm</a:t>
            </a:r>
            <a:r>
              <a:rPr lang="pt-BR" dirty="0"/>
              <a:t>(h(11) + p(1)) = </a:t>
            </a:r>
            <a:r>
              <a:rPr lang="pt-BR" dirty="0" err="1"/>
              <a:t>norm</a:t>
            </a:r>
            <a:r>
              <a:rPr lang="pt-BR" dirty="0"/>
              <a:t>(1 + 1) = </a:t>
            </a:r>
            <a:r>
              <a:rPr lang="pt-BR" dirty="0" err="1"/>
              <a:t>norm</a:t>
            </a:r>
            <a:r>
              <a:rPr lang="pt-BR" dirty="0"/>
              <a:t>(2) = 2 </a:t>
            </a:r>
            <a:r>
              <a:rPr lang="pt-BR" dirty="0" err="1"/>
              <a:t>mod</a:t>
            </a:r>
            <a:r>
              <a:rPr lang="pt-BR" dirty="0"/>
              <a:t> 5 = 2 : COLISÃO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097279" y="4297828"/>
            <a:ext cx="732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h'(11) = </a:t>
            </a:r>
            <a:r>
              <a:rPr lang="pt-BR" dirty="0" err="1"/>
              <a:t>norm</a:t>
            </a:r>
            <a:r>
              <a:rPr lang="pt-BR" dirty="0"/>
              <a:t>(h(11) + p(2)) = </a:t>
            </a:r>
            <a:r>
              <a:rPr lang="pt-BR" dirty="0" err="1"/>
              <a:t>norm</a:t>
            </a:r>
            <a:r>
              <a:rPr lang="pt-BR" dirty="0"/>
              <a:t>(1 + 2) = </a:t>
            </a:r>
            <a:r>
              <a:rPr lang="pt-BR" dirty="0" err="1"/>
              <a:t>norm</a:t>
            </a:r>
            <a:r>
              <a:rPr lang="pt-BR" dirty="0"/>
              <a:t>(3) = 3 </a:t>
            </a:r>
            <a:r>
              <a:rPr lang="pt-BR" dirty="0" err="1"/>
              <a:t>mod</a:t>
            </a:r>
            <a:r>
              <a:rPr lang="pt-BR" dirty="0"/>
              <a:t> 5 = 3 : COLISÃO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097279" y="4667160"/>
            <a:ext cx="673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h'(11) = </a:t>
            </a:r>
            <a:r>
              <a:rPr lang="pt-BR" dirty="0" err="1"/>
              <a:t>norm</a:t>
            </a:r>
            <a:r>
              <a:rPr lang="pt-BR" dirty="0"/>
              <a:t>(h(11) + p(3)) = </a:t>
            </a:r>
            <a:r>
              <a:rPr lang="pt-BR" dirty="0" err="1"/>
              <a:t>norm</a:t>
            </a:r>
            <a:r>
              <a:rPr lang="pt-BR" dirty="0"/>
              <a:t>(1 + 3) = </a:t>
            </a:r>
            <a:r>
              <a:rPr lang="pt-BR" dirty="0" err="1"/>
              <a:t>norm</a:t>
            </a:r>
            <a:r>
              <a:rPr lang="pt-BR" dirty="0"/>
              <a:t>(4) = 4 </a:t>
            </a:r>
            <a:r>
              <a:rPr lang="pt-BR" dirty="0" err="1"/>
              <a:t>mod</a:t>
            </a:r>
            <a:r>
              <a:rPr lang="pt-BR" dirty="0"/>
              <a:t> 5 = 4 : OK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O problema da sondagem linear é que ela produz agrupamentos;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i="1" dirty="0"/>
              <a:t> </a:t>
            </a:r>
            <a:r>
              <a:rPr lang="pt-BR" sz="2400" dirty="0"/>
              <a:t>Uma solução é utilizar outra função de sondagem;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Sondagem quadrática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3794760" y="3857414"/>
                <a:ext cx="306353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ℎ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60" y="3857414"/>
                <a:ext cx="3063531" cy="518604"/>
              </a:xfrm>
              <a:prstGeom prst="rect">
                <a:avLst/>
              </a:prstGeom>
              <a:blipFill rotWithShape="1">
                <a:blip r:embed="rId1"/>
                <a:stretch>
                  <a:fillRect t="-82" r="-903" b="45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 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),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300953" y="3783296"/>
            <a:ext cx="604956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99735" y="318030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99734" y="438628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99734" y="4986091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99733" y="5564711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656" y="33141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8" y="39024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656" y="45063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0" y="51186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656" y="57059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p:sp>
        <p:nvSpPr>
          <p:cNvPr id="16" name="Seta para a direita 15"/>
          <p:cNvSpPr/>
          <p:nvPr/>
        </p:nvSpPr>
        <p:spPr>
          <a:xfrm>
            <a:off x="1061285" y="4386286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" name="Grupo 26"/>
          <p:cNvGrpSpPr/>
          <p:nvPr/>
        </p:nvGrpSpPr>
        <p:grpSpPr>
          <a:xfrm>
            <a:off x="2000433" y="3180306"/>
            <a:ext cx="905910" cy="2990580"/>
            <a:chOff x="2491521" y="3204395"/>
            <a:chExt cx="905910" cy="2990580"/>
          </a:xfrm>
        </p:grpSpPr>
        <p:sp>
          <p:nvSpPr>
            <p:cNvPr id="17" name="Retângulo 16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28" name="Seta para a direita 27"/>
          <p:cNvSpPr/>
          <p:nvPr/>
        </p:nvSpPr>
        <p:spPr>
          <a:xfrm>
            <a:off x="3379700" y="4398144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4318848" y="3192164"/>
            <a:ext cx="905910" cy="2990580"/>
            <a:chOff x="2491521" y="3204395"/>
            <a:chExt cx="905910" cy="2990580"/>
          </a:xfrm>
        </p:grpSpPr>
        <p:sp>
          <p:nvSpPr>
            <p:cNvPr id="30" name="Retângulo 29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40" name="Seta para a direita 39"/>
          <p:cNvSpPr/>
          <p:nvPr/>
        </p:nvSpPr>
        <p:spPr>
          <a:xfrm>
            <a:off x="5711179" y="4386286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Grupo 40"/>
          <p:cNvGrpSpPr/>
          <p:nvPr/>
        </p:nvGrpSpPr>
        <p:grpSpPr>
          <a:xfrm>
            <a:off x="6650327" y="3180306"/>
            <a:ext cx="905910" cy="2990580"/>
            <a:chOff x="2491521" y="3204395"/>
            <a:chExt cx="905910" cy="2990580"/>
          </a:xfrm>
        </p:grpSpPr>
        <p:sp>
          <p:nvSpPr>
            <p:cNvPr id="42" name="Retângulo 41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52" name="Seta para a direita 51"/>
          <p:cNvSpPr/>
          <p:nvPr/>
        </p:nvSpPr>
        <p:spPr>
          <a:xfrm>
            <a:off x="8019938" y="4398144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Grupo 52"/>
          <p:cNvGrpSpPr/>
          <p:nvPr/>
        </p:nvGrpSpPr>
        <p:grpSpPr>
          <a:xfrm>
            <a:off x="8959086" y="3192164"/>
            <a:ext cx="905910" cy="2990580"/>
            <a:chOff x="2491521" y="3204395"/>
            <a:chExt cx="905910" cy="2990580"/>
          </a:xfrm>
        </p:grpSpPr>
        <p:sp>
          <p:nvSpPr>
            <p:cNvPr id="54" name="Retângulo 53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64" name="Seta para a direita 63"/>
          <p:cNvSpPr/>
          <p:nvPr/>
        </p:nvSpPr>
        <p:spPr>
          <a:xfrm>
            <a:off x="10088282" y="4410821"/>
            <a:ext cx="731520" cy="3290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upo 64"/>
          <p:cNvGrpSpPr/>
          <p:nvPr/>
        </p:nvGrpSpPr>
        <p:grpSpPr>
          <a:xfrm>
            <a:off x="11027430" y="3204841"/>
            <a:ext cx="905910" cy="2990580"/>
            <a:chOff x="2491521" y="3204395"/>
            <a:chExt cx="905910" cy="2990580"/>
          </a:xfrm>
        </p:grpSpPr>
        <p:sp>
          <p:nvSpPr>
            <p:cNvPr id="66" name="Retângulo 65"/>
            <p:cNvSpPr/>
            <p:nvPr/>
          </p:nvSpPr>
          <p:spPr>
            <a:xfrm>
              <a:off x="2792474" y="3807385"/>
              <a:ext cx="604956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2791256" y="320439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2791255" y="4410375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2791255" y="501018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2791254" y="5588800"/>
              <a:ext cx="606175" cy="60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2501177" y="33382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0</a:t>
              </a:r>
              <a:endParaRPr lang="pt-BR" sz="1600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2491829" y="39265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sz="1600" dirty="0"/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2501177" y="45304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2</a:t>
              </a:r>
              <a:endParaRPr lang="pt-BR" sz="1600" dirty="0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2491521" y="51426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3</a:t>
              </a:r>
              <a:endParaRPr lang="pt-BR" sz="1600" dirty="0"/>
            </a:p>
          </p:txBody>
        </p:sp>
        <p:sp>
          <p:nvSpPr>
            <p:cNvPr id="75" name="CaixaDeTexto 74"/>
            <p:cNvSpPr txBox="1"/>
            <p:nvPr/>
          </p:nvSpPr>
          <p:spPr>
            <a:xfrm>
              <a:off x="2501177" y="573001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4</a:t>
              </a:r>
              <a:endParaRPr lang="pt-BR" sz="1600" dirty="0"/>
            </a:p>
          </p:txBody>
        </p:sp>
      </p:grpSp>
      <p:sp>
        <p:nvSpPr>
          <p:cNvPr id="76" name="CaixaDeTexto 75"/>
          <p:cNvSpPr txBox="1"/>
          <p:nvPr/>
        </p:nvSpPr>
        <p:spPr>
          <a:xfrm>
            <a:off x="1216544" y="4056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  <a:endParaRPr lang="pt-BR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3538655" y="40262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915906" y="4050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8168003" y="4077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10229948" y="4083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40" grpId="0" animBg="1"/>
      <p:bldP spid="52" grpId="0" animBg="1"/>
      <p:bldP spid="64" grpId="0" animBg="1"/>
      <p:bldP spid="76" grpId="0"/>
      <p:bldP spid="77" grpId="0"/>
      <p:bldP spid="78" grpId="0"/>
      <p:bldP spid="79" grpId="0"/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00445" y="337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00445" y="3672748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h(5) = 5 </a:t>
            </a:r>
            <a:r>
              <a:rPr lang="pt-BR" dirty="0" err="1"/>
              <a:t>mod</a:t>
            </a:r>
            <a:r>
              <a:rPr lang="pt-BR" dirty="0"/>
              <a:t> 5 = 0 : OK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311330" y="4824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311330" y="5123543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h(1) = 1 </a:t>
            </a:r>
            <a:r>
              <a:rPr lang="pt-BR" dirty="0" err="1"/>
              <a:t>mod</a:t>
            </a:r>
            <a:r>
              <a:rPr lang="pt-BR" dirty="0"/>
              <a:t> 5 = 1 : OK</a:t>
            </a:r>
            <a:endParaRPr lang="pt-BR" dirty="0"/>
          </a:p>
        </p:txBody>
      </p:sp>
      <p:sp>
        <p:nvSpPr>
          <p:cNvPr id="84" name="CaixaDeTexto 83"/>
          <p:cNvSpPr txBox="1"/>
          <p:nvPr/>
        </p:nvSpPr>
        <p:spPr>
          <a:xfrm>
            <a:off x="3849188" y="337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  <a:endParaRPr lang="pt-BR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3849188" y="3672748"/>
            <a:ext cx="28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h(6) = 6 </a:t>
            </a:r>
            <a:r>
              <a:rPr lang="pt-BR" dirty="0" err="1"/>
              <a:t>mod</a:t>
            </a:r>
            <a:r>
              <a:rPr lang="pt-BR" dirty="0"/>
              <a:t> 5 = 1 : COLISÃO</a:t>
            </a:r>
            <a:endParaRPr lang="pt-BR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3849187" y="4004864"/>
            <a:ext cx="46858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p(1)	= h(6) + (-1)^(1-1)*((1+1)/2)^2</a:t>
            </a:r>
            <a:endParaRPr lang="nl-NL" dirty="0"/>
          </a:p>
          <a:p>
            <a:r>
              <a:rPr lang="nl-NL" dirty="0"/>
              <a:t>	= 1 + 1*(2/2)^2</a:t>
            </a:r>
            <a:endParaRPr lang="nl-NL" dirty="0"/>
          </a:p>
          <a:p>
            <a:r>
              <a:rPr lang="nl-NL" dirty="0"/>
              <a:t>	= 1 + 1*1 = 1+1 = 2</a:t>
            </a:r>
            <a:endParaRPr lang="nl-NL" dirty="0"/>
          </a:p>
          <a:p>
            <a:endParaRPr lang="nl-NL" dirty="0"/>
          </a:p>
          <a:p>
            <a:r>
              <a:rPr lang="nl-NL" dirty="0"/>
              <a:t>norm(h(6) + p(1)) = norm(1+2) = norm(3) = 3 OK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/>
          <p:cNvSpPr txBox="1"/>
          <p:nvPr/>
        </p:nvSpPr>
        <p:spPr>
          <a:xfrm>
            <a:off x="300445" y="3374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pt-BR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300445" y="3672748"/>
            <a:ext cx="28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h(8) = 8 </a:t>
            </a:r>
            <a:r>
              <a:rPr lang="pt-BR" dirty="0" err="1"/>
              <a:t>mod</a:t>
            </a:r>
            <a:r>
              <a:rPr lang="pt-BR" dirty="0"/>
              <a:t> 5 = 3 : COLISÃO</a:t>
            </a:r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6863205" y="34446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  <a:endParaRPr lang="pt-BR" dirty="0"/>
          </a:p>
        </p:txBody>
      </p:sp>
      <p:sp>
        <p:nvSpPr>
          <p:cNvPr id="83" name="CaixaDeTexto 82"/>
          <p:cNvSpPr txBox="1"/>
          <p:nvPr/>
        </p:nvSpPr>
        <p:spPr>
          <a:xfrm>
            <a:off x="6863205" y="3743383"/>
            <a:ext cx="311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h(11) = 11 </a:t>
            </a:r>
            <a:r>
              <a:rPr lang="pt-BR" dirty="0" err="1"/>
              <a:t>mod</a:t>
            </a:r>
            <a:r>
              <a:rPr lang="pt-BR" dirty="0"/>
              <a:t> 5 = 1 : COLISÃO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51288" y="417075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nl-NL" sz="1600" dirty="0"/>
          </a:p>
          <a:p>
            <a:r>
              <a:rPr lang="nl-NL" sz="1600" dirty="0"/>
              <a:t>p(1)	= h(8) + (-1)^(1-1)*((1+1)/2)^2</a:t>
            </a:r>
            <a:endParaRPr lang="nl-NL" sz="1600" dirty="0"/>
          </a:p>
          <a:p>
            <a:r>
              <a:rPr lang="nl-NL" sz="1600" dirty="0"/>
              <a:t>	= 3 + 1*(2/2)^2</a:t>
            </a:r>
            <a:endParaRPr lang="nl-NL" sz="1600" dirty="0"/>
          </a:p>
          <a:p>
            <a:r>
              <a:rPr lang="nl-NL" sz="1600" dirty="0"/>
              <a:t>	= 3 + 1*1 = 3+1 = 4</a:t>
            </a:r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norm(h(8) + p(1)) = norm(3+4) = norm(7) = 2 OK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6547288" y="424139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p(1)	= h(11) + (-1)^(1-1)*((1+1)/2)^2</a:t>
            </a:r>
            <a:endParaRPr lang="pt-BR" dirty="0"/>
          </a:p>
          <a:p>
            <a:r>
              <a:rPr lang="pt-BR" dirty="0"/>
              <a:t>	= 1 + 1*(2/2)^2</a:t>
            </a:r>
            <a:endParaRPr lang="pt-BR" dirty="0"/>
          </a:p>
          <a:p>
            <a:r>
              <a:rPr lang="pt-BR" dirty="0"/>
              <a:t>	= 1 + 1*1 = 1+1 = 2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norm</a:t>
            </a:r>
            <a:r>
              <a:rPr lang="pt-BR" dirty="0"/>
              <a:t>(h(11) + p(1)) = </a:t>
            </a:r>
            <a:r>
              <a:rPr lang="pt-BR" dirty="0" err="1"/>
              <a:t>norm</a:t>
            </a:r>
            <a:r>
              <a:rPr lang="pt-BR" dirty="0"/>
              <a:t>(1+2) = </a:t>
            </a:r>
            <a:r>
              <a:rPr lang="pt-BR" dirty="0" err="1"/>
              <a:t>norm</a:t>
            </a:r>
            <a:r>
              <a:rPr lang="pt-BR" dirty="0"/>
              <a:t>(3) = 3 (colisão!)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1" grpId="0"/>
      <p:bldP spid="82" grpId="0"/>
      <p:bldP spid="83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sondagem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ℎ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será preenchida ao inserir os elementos: 5 1 6 8 11.</a:t>
                </a:r>
                <a:endParaRPr lang="pt-BR" sz="2200" i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35173" y="3099157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p(2)	= h(11) + (-1)^(2-1)*((2+1)/2)^2</a:t>
            </a:r>
            <a:endParaRPr lang="pt-BR" sz="1600" dirty="0"/>
          </a:p>
          <a:p>
            <a:r>
              <a:rPr lang="pt-BR" sz="1600" dirty="0"/>
              <a:t>	= 1 + -1*(1,5)^2</a:t>
            </a:r>
            <a:endParaRPr lang="pt-BR" sz="1600" dirty="0"/>
          </a:p>
          <a:p>
            <a:r>
              <a:rPr lang="pt-BR" sz="1600" dirty="0"/>
              <a:t>	= 1 + -1*2,25 = 1 -2,25 = -1,25 = -1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 err="1"/>
              <a:t>norm</a:t>
            </a:r>
            <a:r>
              <a:rPr lang="pt-BR" sz="1600" dirty="0"/>
              <a:t>(h(11) + p(2)) = </a:t>
            </a:r>
            <a:r>
              <a:rPr lang="pt-BR" sz="1600" dirty="0" err="1"/>
              <a:t>norm</a:t>
            </a:r>
            <a:r>
              <a:rPr lang="pt-BR" sz="1600" dirty="0"/>
              <a:t>(1-1) = </a:t>
            </a:r>
            <a:r>
              <a:rPr lang="pt-BR" sz="1600" dirty="0" err="1"/>
              <a:t>norm</a:t>
            </a:r>
            <a:r>
              <a:rPr lang="pt-BR" sz="1600" dirty="0"/>
              <a:t>(0) = 0 (colisão!)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175178" y="451732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p(3) 	= h(11) + (-1)^(3-1)*((3+1)/2)^2</a:t>
            </a:r>
            <a:endParaRPr lang="pt-BR" sz="1600" dirty="0"/>
          </a:p>
          <a:p>
            <a:r>
              <a:rPr lang="pt-BR" sz="1600" dirty="0"/>
              <a:t>	= 1 + 1*(2)^2</a:t>
            </a:r>
            <a:endParaRPr lang="pt-BR" sz="1600" dirty="0"/>
          </a:p>
          <a:p>
            <a:r>
              <a:rPr lang="pt-BR" sz="1600" dirty="0"/>
              <a:t>	= 1 + 4</a:t>
            </a:r>
            <a:endParaRPr lang="pt-BR" sz="1600" dirty="0"/>
          </a:p>
          <a:p>
            <a:r>
              <a:rPr lang="pt-BR" sz="1600" dirty="0"/>
              <a:t>	= 5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 err="1"/>
              <a:t>norm</a:t>
            </a:r>
            <a:r>
              <a:rPr lang="pt-BR" sz="1600" dirty="0"/>
              <a:t>(h(11) + p(3)) = </a:t>
            </a:r>
            <a:r>
              <a:rPr lang="pt-BR" sz="1600" dirty="0" err="1"/>
              <a:t>norm</a:t>
            </a:r>
            <a:r>
              <a:rPr lang="pt-BR" sz="1600" dirty="0"/>
              <a:t>(1 + 5) = </a:t>
            </a:r>
            <a:r>
              <a:rPr lang="pt-BR" sz="1600" dirty="0" err="1"/>
              <a:t>norm</a:t>
            </a:r>
            <a:r>
              <a:rPr lang="pt-BR" sz="1600" dirty="0"/>
              <a:t>(6) = 1 (colisão!)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5665429" y="362412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1600" dirty="0"/>
          </a:p>
          <a:p>
            <a:r>
              <a:rPr lang="pt-BR" sz="1600" dirty="0"/>
              <a:t>p(4) 	= h(11) + (-1)^(4-1)*((4+1)/2)^2</a:t>
            </a:r>
            <a:endParaRPr lang="pt-BR" sz="1600" dirty="0"/>
          </a:p>
          <a:p>
            <a:r>
              <a:rPr lang="pt-BR" sz="1600" dirty="0"/>
              <a:t>	= 1 + -1*(2,5)^2</a:t>
            </a:r>
            <a:endParaRPr lang="pt-BR" sz="1600" dirty="0"/>
          </a:p>
          <a:p>
            <a:r>
              <a:rPr lang="pt-BR" sz="1600" dirty="0"/>
              <a:t>	= 1 - 6,25 = -5,25 = -5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 err="1"/>
              <a:t>norm</a:t>
            </a:r>
            <a:r>
              <a:rPr lang="pt-BR" sz="1600" dirty="0"/>
              <a:t>(h(11) + p(4)) = </a:t>
            </a:r>
            <a:r>
              <a:rPr lang="pt-BR" sz="1600" dirty="0" err="1"/>
              <a:t>norm</a:t>
            </a:r>
            <a:r>
              <a:rPr lang="pt-BR" sz="1600" dirty="0"/>
              <a:t>(1 - 5) = (</a:t>
            </a:r>
            <a:r>
              <a:rPr lang="pt-BR" sz="1600" dirty="0" err="1"/>
              <a:t>norm</a:t>
            </a:r>
            <a:r>
              <a:rPr lang="pt-BR" sz="1600" dirty="0"/>
              <a:t> -4) = 4 OK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56347" y="3951215"/>
            <a:ext cx="318782" cy="3439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8138" y="3951215"/>
            <a:ext cx="318782" cy="3439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86920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898711" y="3951215"/>
            <a:ext cx="318782" cy="3439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218891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530682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849464" y="3951215"/>
            <a:ext cx="318782" cy="3439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161255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491220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803011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121793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433584" y="3951215"/>
            <a:ext cx="318782" cy="3439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753764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5065555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5384337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696128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6017705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6329496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648278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6960069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7280249" y="3951215"/>
            <a:ext cx="318782" cy="3439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7592040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7910822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8222613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8552578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8864369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9183151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9494942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9815122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10126913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10445695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10757486" y="3951215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956347" y="2098647"/>
            <a:ext cx="318782" cy="3439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1268138" y="2098647"/>
            <a:ext cx="318782" cy="3439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1586920" y="2098647"/>
            <a:ext cx="318782" cy="3439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1898711" y="2098647"/>
            <a:ext cx="318782" cy="3439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218891" y="2098647"/>
            <a:ext cx="318782" cy="3439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2530682" y="2098647"/>
            <a:ext cx="318782" cy="3439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2849464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3161255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3491220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3803011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4121793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4433584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4753764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/>
          <p:cNvSpPr/>
          <p:nvPr/>
        </p:nvSpPr>
        <p:spPr>
          <a:xfrm>
            <a:off x="5065555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5384337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5696128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6017705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6329496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6648278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6960069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7280249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7592040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7910822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8222613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8552578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8864369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9183151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9494942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9815122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10126913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10445695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10757486" y="2098647"/>
            <a:ext cx="318782" cy="343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Resolução de colisão</a:t>
            </a:r>
            <a:br>
              <a:rPr lang="pt-BR" dirty="0"/>
            </a:br>
            <a:r>
              <a:rPr lang="pt-BR" sz="4000" dirty="0"/>
              <a:t>Endereçamento aberto – Remoção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A remoção de um elemento em uma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que utiliza endereçamento nem sempre é rápida;</a:t>
                </a: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 Exemplo: para </a:t>
                </a:r>
                <a14:m>
                  <m:oMath xmlns:m="http://schemas.openxmlformats.org/officeDocument/2006/math">
                    <m:r>
                      <a:rPr lang="pt-BR" sz="2400" i="1" dirty="0">
                        <a:latin typeface="Cambria Math" panose="02040503050406030204" pitchFamily="18" charset="0"/>
                      </a:rPr>
                      <m:t>ℎ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err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e </a:t>
                </a:r>
                <a14:m>
                  <m:oMath xmlns:m="http://schemas.openxmlformats.org/officeDocument/2006/math">
                    <m:r>
                      <a:rPr lang="pt-BR" sz="2400" i="1" dirty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2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2400" dirty="0"/>
                  <a:t>, mostre como a tabela </a:t>
                </a:r>
                <a:r>
                  <a:rPr lang="pt-BR" sz="2400" i="1" dirty="0" err="1"/>
                  <a:t>hash</a:t>
                </a:r>
                <a:r>
                  <a:rPr lang="pt-BR" sz="2400" i="1" dirty="0"/>
                  <a:t> </a:t>
                </a:r>
                <a:r>
                  <a:rPr lang="pt-BR" sz="2400" dirty="0"/>
                  <a:t>a seguir ficará ao remover os elementos: 5 6 e 11.</a:t>
                </a:r>
                <a:endParaRPr lang="pt-BR" sz="2200" i="1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pt-BR" sz="24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4606297" y="4918597"/>
            <a:ext cx="604956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002313" y="492436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209062" y="4924365"/>
            <a:ext cx="606175" cy="5976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811827" y="492436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414592" y="492436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174100" y="55196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766254" y="55118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367718" y="55195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970483" y="55305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593218" y="551182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5 posições e h(k) =  k </a:t>
            </a:r>
            <a:r>
              <a:rPr lang="pt-BR" sz="2800" dirty="0" err="1"/>
              <a:t>mod</a:t>
            </a:r>
            <a:r>
              <a:rPr lang="pt-BR" sz="2800" dirty="0"/>
              <a:t> 5 após a inserção dos elementos 1 9 2 7 3 6 4 5, utilizando encadeamento.</a:t>
            </a:r>
            <a:endParaRPr lang="pt-BR" sz="2800" dirty="0"/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Mostre como ficará uma tabela de dispersão com 8 posições e h(k) =  k </a:t>
            </a:r>
            <a:r>
              <a:rPr lang="pt-BR" sz="2800" dirty="0" err="1"/>
              <a:t>mod</a:t>
            </a:r>
            <a:r>
              <a:rPr lang="pt-BR" sz="2800" dirty="0"/>
              <a:t> 8 após a inserção dos elementos 1 9 2 7 3 6 4 5, utilizando endereçamento aberto, com p(i) = i;</a:t>
            </a:r>
            <a:endParaRPr lang="pt-B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de dispersão (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i="1" dirty="0" err="1"/>
              <a:t>tables</a:t>
            </a:r>
            <a:r>
              <a:rPr lang="pt-BR" dirty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Estruturas que armazenam informações diversas;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Não realiza comparações entre chaves (idealmente);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Cálculo da posição de armazenamento da chave através do seu valor;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Na situação ideal: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Melhor caso : O(1);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Caso intermediário: O(1);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Pior caso: O(1).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pt-BR" sz="2800" dirty="0"/>
              <a:t>Implemente uma função de espalhamento para palavras e uma tabela de 10 posições. A função deve calcular o somatório da potência de 2 referente ao índice de cada caractere multiplicado pelo código ASCII do caractere, ou seja:</a:t>
            </a:r>
            <a:endParaRPr lang="pt-B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2878183" y="3857414"/>
                <a:ext cx="5980933" cy="791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𝐻𝑎𝑠ℎ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𝑝𝑎𝑙𝑎𝑣𝑟𝑎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𝑐𝑜𝑚𝑝𝑟𝑖𝑚𝑒𝑛𝑡𝑜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𝑝𝑎𝑙𝑎𝑣𝑟𝑎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𝐴𝑆𝐶𝐼𝐼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𝑝𝑎𝑙𝑎𝑣𝑟𝑎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83" y="3857414"/>
                <a:ext cx="5980933" cy="791114"/>
              </a:xfrm>
              <a:prstGeom prst="rect">
                <a:avLst/>
              </a:prstGeom>
              <a:blipFill rotWithShape="1">
                <a:blip r:embed="rId1"/>
                <a:stretch>
                  <a:fillRect l="-6" t="-54" r="4" b="-3490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de </a:t>
            </a:r>
            <a:r>
              <a:rPr lang="pt-BR" i="1" dirty="0" err="1"/>
              <a:t>hash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As tabelas de dispersão podem ser utilizadas, de forma geral, em 3 situações gerais:</a:t>
            </a:r>
            <a:endParaRPr lang="pt-BR" sz="2800" dirty="0"/>
          </a:p>
          <a:p>
            <a:pPr lvl="1"/>
            <a:r>
              <a:rPr lang="pt-BR" sz="2600" dirty="0"/>
              <a:t>Desempenho;</a:t>
            </a:r>
            <a:endParaRPr lang="pt-BR" sz="2600" dirty="0"/>
          </a:p>
          <a:p>
            <a:pPr lvl="1"/>
            <a:r>
              <a:rPr lang="pt-BR" sz="2600" dirty="0"/>
              <a:t>Integridade;</a:t>
            </a:r>
            <a:endParaRPr lang="pt-BR" sz="2600" dirty="0"/>
          </a:p>
          <a:p>
            <a:pPr lvl="1"/>
            <a:r>
              <a:rPr lang="pt-BR" sz="2600" dirty="0"/>
              <a:t>Segurança.</a:t>
            </a:r>
            <a:endParaRPr lang="pt-BR" sz="2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de dispersão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As tabelas de dispersão vistas são eficientes para memória;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Quando o tamanho da tabela pode ser variável (como em disco), é comum utilizar outra tipo de implementação das tabelas de dispersão;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2800" i="1" dirty="0" err="1"/>
              <a:t>Hashing</a:t>
            </a:r>
            <a:r>
              <a:rPr lang="pt-BR" sz="2800" i="1" dirty="0"/>
              <a:t> </a:t>
            </a:r>
            <a:r>
              <a:rPr lang="pt-BR" sz="2800" dirty="0"/>
              <a:t>extensível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Composto por baldes (</a:t>
            </a:r>
            <a:r>
              <a:rPr lang="pt-BR" sz="2400" i="1" dirty="0" err="1"/>
              <a:t>buckets</a:t>
            </a:r>
            <a:r>
              <a:rPr lang="pt-BR" sz="2400" dirty="0"/>
              <a:t>);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Cada balde armazena uma quantidade fixa de itens;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Utilização de um índice para acesso indireto aos itens;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Índice: tabela extensível.</a:t>
            </a:r>
            <a:endParaRPr lang="pt-BR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de dispersão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2800" i="1" dirty="0" err="1"/>
              <a:t>Hashing</a:t>
            </a:r>
            <a:r>
              <a:rPr lang="pt-BR" sz="2800" i="1" dirty="0"/>
              <a:t> </a:t>
            </a:r>
            <a:r>
              <a:rPr lang="pt-BR" sz="2800" dirty="0"/>
              <a:t>extensível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No índice, utiliza parte do código binário das chaves para armazenar quantos </a:t>
            </a:r>
            <a:r>
              <a:rPr lang="pt-BR" sz="2400" i="1" dirty="0"/>
              <a:t>bits </a:t>
            </a:r>
            <a:r>
              <a:rPr lang="pt-BR" sz="2400" dirty="0"/>
              <a:t>são necessários para identificar qual balde deve ser pesquisado (profundidade do diretório);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No balde, armazena quantos </a:t>
            </a:r>
            <a:r>
              <a:rPr lang="pt-BR" sz="2400" i="1" dirty="0"/>
              <a:t>bits </a:t>
            </a:r>
            <a:r>
              <a:rPr lang="pt-BR" sz="2400" dirty="0"/>
              <a:t>das chaves são utilizadas para identificar o balde (profundidade local).</a:t>
            </a:r>
            <a:endParaRPr lang="pt-BR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2663354" y="3955210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663354" y="3659599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482254" y="369739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82254" y="3402772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482253" y="403172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658456" y="4384741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Balde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826682" y="438579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have direita 10"/>
          <p:cNvSpPr/>
          <p:nvPr/>
        </p:nvSpPr>
        <p:spPr>
          <a:xfrm>
            <a:off x="7639050" y="3659599"/>
            <a:ext cx="152400" cy="70644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869459" y="3829550"/>
            <a:ext cx="27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Armazenamento de chaves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have direita 12"/>
          <p:cNvSpPr/>
          <p:nvPr/>
        </p:nvSpPr>
        <p:spPr>
          <a:xfrm>
            <a:off x="3848100" y="3951880"/>
            <a:ext cx="142875" cy="3376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919537" y="3936040"/>
            <a:ext cx="19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Índice armazenado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2839556" y="3286125"/>
            <a:ext cx="363190" cy="519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162669" y="2974464"/>
            <a:ext cx="1460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Profundidade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índice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762915" y="2865208"/>
            <a:ext cx="1460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Profundidade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balde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6658456" y="3281303"/>
            <a:ext cx="266219" cy="250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Armazenar os registros São Paulo, Barretos, Olímpia, São José do Rio Preto, Potirendaba, Guapiaçu e Uchoa em uma tabela </a:t>
            </a:r>
            <a:r>
              <a:rPr lang="pt-BR" sz="2400" i="1" dirty="0" err="1"/>
              <a:t>hash</a:t>
            </a:r>
            <a:r>
              <a:rPr lang="pt-BR" sz="2400" i="1" dirty="0"/>
              <a:t> </a:t>
            </a:r>
            <a:r>
              <a:rPr lang="pt-BR" sz="2400" dirty="0"/>
              <a:t>extensível, cujos baldes armazenam no máximo 2 itens;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3328489" y="3482764"/>
          <a:ext cx="537736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186"/>
                <a:gridCol w="1800225"/>
                <a:gridCol w="1504950"/>
              </a:tblGrid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Chave</a:t>
                      </a:r>
                      <a:endParaRPr lang="pt-B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(decimal)</a:t>
                      </a:r>
                      <a:endParaRPr lang="pt-B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Hash</a:t>
                      </a:r>
                      <a:r>
                        <a:rPr lang="pt-BR" sz="1600" dirty="0"/>
                        <a:t> (binário)</a:t>
                      </a:r>
                      <a:endParaRPr lang="pt-B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São Paulo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0001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Barretos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0101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Olímpia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1100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São</a:t>
                      </a:r>
                      <a:r>
                        <a:rPr lang="pt-BR" sz="1600" baseline="0" dirty="0"/>
                        <a:t> José do Rio Preto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0011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Potirendaba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1001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Guapiaçu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1111</a:t>
                      </a:r>
                      <a:endParaRPr lang="pt-BR" sz="1600" dirty="0"/>
                    </a:p>
                  </a:txBody>
                  <a:tcPr/>
                </a:tc>
              </a:tr>
              <a:tr h="17425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Uchoa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1101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São Paulo, Barretos, Olímpia, São José do Rio Preto, Potirendaba,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97280" y="460750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97280" y="4321423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00B0F0"/>
                </a:solidFill>
              </a:rPr>
              <a:t>São Paulo</a:t>
            </a:r>
            <a:r>
              <a:rPr lang="pt-BR" dirty="0"/>
              <a:t>, Barretos, Olímpia, São José do Rio Preto, Potirendaba,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383280" y="457893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383280" y="429284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454042" y="440942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54044" y="411714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454043" y="474609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462067" y="4743750"/>
            <a:ext cx="1991975" cy="2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Barretos</a:t>
            </a:r>
            <a:r>
              <a:rPr lang="pt-BR" dirty="0"/>
              <a:t>, Olímpia, São José do Rio Preto, Potirendaba,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383280" y="457893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383280" y="429284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454042" y="440942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54044" y="411714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454043" y="474609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462067" y="4743750"/>
            <a:ext cx="1991975" cy="2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6454042" y="474262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Barretos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Olímpia</a:t>
            </a:r>
            <a:r>
              <a:rPr lang="pt-BR" dirty="0"/>
              <a:t>, São José do Rio Preto, Potirendaba,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88030" y="414078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88030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58787" y="3521499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358789" y="322921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58788" y="385816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366817" y="3842688"/>
            <a:ext cx="1991964" cy="46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6358787" y="385469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373909" y="581824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88029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88030" y="447163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288029" y="4144005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de Seta Reta 9"/>
          <p:cNvCxnSpPr>
            <a:stCxn id="19" idx="3"/>
          </p:cNvCxnSpPr>
          <p:nvPr/>
        </p:nvCxnSpPr>
        <p:spPr>
          <a:xfrm>
            <a:off x="4366817" y="4638799"/>
            <a:ext cx="2007071" cy="118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358786" y="3225749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73906" y="519931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373906" y="549078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373903" y="549159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373897" y="519931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Armazenamento de chaves (0 a 4) em um vetor. 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4601111" y="3251240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994936" y="3251240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07286" y="3251239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13461" y="3251238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17924" y="3251237"/>
            <a:ext cx="606175" cy="6061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47180" y="3857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759767" y="3857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364230" y="3857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984631" y="3857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591367" y="3857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Barretos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Olímpia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São José do Rio Preto</a:t>
            </a:r>
            <a:r>
              <a:rPr lang="pt-BR" dirty="0"/>
              <a:t>, Potirendaba,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88030" y="414078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88030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58787" y="3521499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358789" y="322921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58788" y="385816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366817" y="3842688"/>
            <a:ext cx="1991964" cy="46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6358787" y="385469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373909" y="581824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88029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88030" y="447163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288029" y="4144005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de Seta Reta 9"/>
          <p:cNvCxnSpPr>
            <a:stCxn id="19" idx="3"/>
          </p:cNvCxnSpPr>
          <p:nvPr/>
        </p:nvCxnSpPr>
        <p:spPr>
          <a:xfrm>
            <a:off x="4366817" y="4638799"/>
            <a:ext cx="2007071" cy="118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358786" y="3225749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73906" y="519931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373906" y="549078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373903" y="549159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373897" y="519931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862200" y="486499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862197" y="4246065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862197" y="453753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7862196" y="453753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6364378" y="385767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364372" y="323113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862197" y="4245253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285234" y="414066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85234" y="447360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285234" y="4802623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285234" y="512929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288022" y="3846720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ector de Seta Reta 16"/>
          <p:cNvCxnSpPr>
            <a:stCxn id="36" idx="3"/>
          </p:cNvCxnSpPr>
          <p:nvPr/>
        </p:nvCxnSpPr>
        <p:spPr>
          <a:xfrm>
            <a:off x="4364021" y="4640771"/>
            <a:ext cx="3498175" cy="224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8" idx="3"/>
          </p:cNvCxnSpPr>
          <p:nvPr/>
        </p:nvCxnSpPr>
        <p:spPr>
          <a:xfrm>
            <a:off x="4364021" y="5296459"/>
            <a:ext cx="2009867" cy="51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37" idx="3"/>
          </p:cNvCxnSpPr>
          <p:nvPr/>
        </p:nvCxnSpPr>
        <p:spPr>
          <a:xfrm>
            <a:off x="4364021" y="4969785"/>
            <a:ext cx="1994760" cy="848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Barretos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Olímpia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São José do Rio Preto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Potirendaba</a:t>
            </a:r>
            <a:r>
              <a:rPr lang="pt-BR" dirty="0"/>
              <a:t>, Guapiaçu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88030" y="414078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88030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358787" y="3521499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358789" y="322921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358788" y="385816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366817" y="3842688"/>
            <a:ext cx="1991964" cy="46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6358787" y="385469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373909" y="581824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88029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88030" y="447163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288029" y="4144005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358786" y="3225749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73906" y="519931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373906" y="549078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373903" y="549159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373897" y="519931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862200" y="486499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862197" y="4246065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862197" y="453753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7862196" y="453753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6364378" y="385767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364372" y="323113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862197" y="4245253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285234" y="414066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85234" y="447360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285234" y="4802623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285234" y="512929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288022" y="3846720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ector de Seta Reta 16"/>
          <p:cNvCxnSpPr>
            <a:stCxn id="36" idx="3"/>
          </p:cNvCxnSpPr>
          <p:nvPr/>
        </p:nvCxnSpPr>
        <p:spPr>
          <a:xfrm>
            <a:off x="4364021" y="4640771"/>
            <a:ext cx="3498175" cy="224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8" idx="3"/>
          </p:cNvCxnSpPr>
          <p:nvPr/>
        </p:nvCxnSpPr>
        <p:spPr>
          <a:xfrm>
            <a:off x="4364021" y="5296459"/>
            <a:ext cx="2009867" cy="51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37" idx="3"/>
          </p:cNvCxnSpPr>
          <p:nvPr/>
        </p:nvCxnSpPr>
        <p:spPr>
          <a:xfrm>
            <a:off x="4364021" y="4969785"/>
            <a:ext cx="1994760" cy="848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6373903" y="582511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373902" y="549874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Barretos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Olímpia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São José do Rio Preto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Potirendaba</a:t>
            </a:r>
            <a:r>
              <a:rPr lang="pt-BR" dirty="0"/>
              <a:t>, </a:t>
            </a:r>
            <a:r>
              <a:rPr lang="pt-BR" dirty="0">
                <a:solidFill>
                  <a:srgbClr val="00B0F0"/>
                </a:solidFill>
              </a:rPr>
              <a:t>Guapiaçu</a:t>
            </a:r>
            <a:r>
              <a:rPr lang="pt-BR" dirty="0"/>
              <a:t> e Uchoa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88030" y="414078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88030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568300" y="330049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568302" y="300821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568301" y="363716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</p:cNvCxnSpPr>
          <p:nvPr/>
        </p:nvCxnSpPr>
        <p:spPr>
          <a:xfrm flipV="1">
            <a:off x="4366817" y="3633697"/>
            <a:ext cx="2207068" cy="67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6568300" y="363369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381317" y="596264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88029" y="3854698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88030" y="447163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288029" y="4144005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568299" y="300474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381314" y="534371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381314" y="563518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381311" y="563599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381305" y="5343715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8534915" y="4323216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534912" y="370428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534912" y="3995759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534911" y="399575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6573891" y="3636670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573885" y="301013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8534912" y="370347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285234" y="414066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85234" y="447360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285234" y="4802623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285234" y="512929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288022" y="3846720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ector de Seta Reta 16"/>
          <p:cNvCxnSpPr>
            <a:stCxn id="36" idx="3"/>
          </p:cNvCxnSpPr>
          <p:nvPr/>
        </p:nvCxnSpPr>
        <p:spPr>
          <a:xfrm flipV="1">
            <a:off x="4364021" y="4337572"/>
            <a:ext cx="4168098" cy="303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8" idx="3"/>
          </p:cNvCxnSpPr>
          <p:nvPr/>
        </p:nvCxnSpPr>
        <p:spPr>
          <a:xfrm>
            <a:off x="4364021" y="5296459"/>
            <a:ext cx="2017275" cy="664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37" idx="3"/>
          </p:cNvCxnSpPr>
          <p:nvPr/>
        </p:nvCxnSpPr>
        <p:spPr>
          <a:xfrm>
            <a:off x="4364021" y="4969785"/>
            <a:ext cx="2017275" cy="992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6381311" y="5969510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381310" y="564314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7982224" y="5495859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7982221" y="4876931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7982221" y="5168402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7985993" y="5168808"/>
            <a:ext cx="1075016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6377537" y="5638620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377371" y="596844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Conector de Seta Reta 33"/>
          <p:cNvCxnSpPr>
            <a:stCxn id="37" idx="3"/>
            <a:endCxn id="46" idx="1"/>
          </p:cNvCxnSpPr>
          <p:nvPr/>
        </p:nvCxnSpPr>
        <p:spPr>
          <a:xfrm>
            <a:off x="4364021" y="4969785"/>
            <a:ext cx="3618200" cy="365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7983481" y="487516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6383808" y="533899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6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Hashing</a:t>
            </a:r>
            <a:r>
              <a:rPr lang="pt-BR" i="1" dirty="0"/>
              <a:t> </a:t>
            </a:r>
            <a:r>
              <a:rPr lang="pt-BR" dirty="0"/>
              <a:t>extensível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Armazenar os registros </a:t>
            </a:r>
            <a:r>
              <a:rPr lang="pt-BR" dirty="0">
                <a:solidFill>
                  <a:srgbClr val="FF0000"/>
                </a:solidFill>
              </a:rPr>
              <a:t>São Paulo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Barretos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Olímpia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São José do Rio Preto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Potirendaba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Guapiaçu </a:t>
            </a:r>
            <a:r>
              <a:rPr lang="pt-BR" dirty="0"/>
              <a:t>e </a:t>
            </a:r>
            <a:r>
              <a:rPr lang="pt-BR" dirty="0">
                <a:solidFill>
                  <a:srgbClr val="00B0F0"/>
                </a:solidFill>
              </a:rPr>
              <a:t>Uchoa</a:t>
            </a:r>
            <a:r>
              <a:rPr lang="pt-BR" dirty="0"/>
              <a:t> em uma tabela 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dirty="0"/>
              <a:t>extensível, cujos baldes armazenam no máximo 2 itens;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89313" y="369428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89313" y="3408203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339594" y="329854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39596" y="2996737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39595" y="363521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de Seta Reta 10"/>
          <p:cNvCxnSpPr>
            <a:stCxn id="4" idx="3"/>
            <a:endCxn id="6" idx="1"/>
          </p:cNvCxnSpPr>
          <p:nvPr/>
        </p:nvCxnSpPr>
        <p:spPr>
          <a:xfrm flipV="1">
            <a:off x="4368100" y="3465705"/>
            <a:ext cx="971494" cy="395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423466" y="-9525"/>
          <a:ext cx="37685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24"/>
                <a:gridCol w="1111568"/>
                <a:gridCol w="1114742"/>
              </a:tblGrid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Chave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(decimal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Hash</a:t>
                      </a:r>
                      <a:r>
                        <a:rPr lang="pt-BR" sz="1200" dirty="0"/>
                        <a:t> (binário)</a:t>
                      </a:r>
                      <a:endParaRPr lang="pt-BR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 Paulo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Barretos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0101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Olímpia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São</a:t>
                      </a:r>
                      <a:r>
                        <a:rPr lang="pt-BR" sz="1200" baseline="0" dirty="0"/>
                        <a:t> José do Rio Preto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0011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Potirendaba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1001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Guapiaçu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1111</a:t>
                      </a:r>
                      <a:endParaRPr lang="pt-BR" sz="1200" dirty="0"/>
                    </a:p>
                  </a:txBody>
                  <a:tcPr/>
                </a:tc>
              </a:tr>
              <a:tr h="21836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Uchoa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1101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5339594" y="3631742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702522" y="644772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289312" y="3408203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289313" y="4025142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289312" y="3697510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5339593" y="3002793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255843" y="3856330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255840" y="3237402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255840" y="352887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7255839" y="3528872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345185" y="3634715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345179" y="299865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7255840" y="3236590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3286517" y="369417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3286517" y="4027114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286517" y="4356128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3286517" y="4682802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289305" y="3400225"/>
            <a:ext cx="352405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ector de Seta Reta 16"/>
          <p:cNvCxnSpPr>
            <a:stCxn id="36" idx="3"/>
            <a:endCxn id="23" idx="1"/>
          </p:cNvCxnSpPr>
          <p:nvPr/>
        </p:nvCxnSpPr>
        <p:spPr>
          <a:xfrm flipV="1">
            <a:off x="4365304" y="4023492"/>
            <a:ext cx="2890539" cy="170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38" idx="3"/>
          </p:cNvCxnSpPr>
          <p:nvPr/>
        </p:nvCxnSpPr>
        <p:spPr>
          <a:xfrm>
            <a:off x="4365304" y="4849964"/>
            <a:ext cx="1325337" cy="1604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/>
          <p:cNvSpPr/>
          <p:nvPr/>
        </p:nvSpPr>
        <p:spPr>
          <a:xfrm>
            <a:off x="5702516" y="6454590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8487049" y="457998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487046" y="3961056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8487046" y="425252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8490818" y="4252933"/>
            <a:ext cx="1075016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5691998" y="613807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5698576" y="6453523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Conector de Seta Reta 33"/>
          <p:cNvCxnSpPr>
            <a:stCxn id="37" idx="3"/>
            <a:endCxn id="46" idx="1"/>
          </p:cNvCxnSpPr>
          <p:nvPr/>
        </p:nvCxnSpPr>
        <p:spPr>
          <a:xfrm flipV="1">
            <a:off x="4365304" y="4419689"/>
            <a:ext cx="4121742" cy="103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8488306" y="3959291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5698576" y="584466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7179780" y="5500121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7179777" y="4871668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7179777" y="517266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186361" y="5173306"/>
            <a:ext cx="1072203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186358" y="5500817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92021" y="6131208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5691998" y="6457794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5691998" y="6124342"/>
            <a:ext cx="1078787" cy="334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3288861" y="3698937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3283270" y="4033260"/>
            <a:ext cx="1085281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3288861" y="4370300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3283270" y="4704623"/>
            <a:ext cx="1089969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3289077" y="5038946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3283486" y="5373269"/>
            <a:ext cx="1089753" cy="33552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3289077" y="5710309"/>
            <a:ext cx="1078787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110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3283486" y="6044632"/>
            <a:ext cx="1089753" cy="3343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Conector de Seta Reta 83"/>
          <p:cNvCxnSpPr>
            <a:stCxn id="76" idx="3"/>
          </p:cNvCxnSpPr>
          <p:nvPr/>
        </p:nvCxnSpPr>
        <p:spPr>
          <a:xfrm flipV="1">
            <a:off x="4368551" y="3631742"/>
            <a:ext cx="971042" cy="568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77" idx="3"/>
          </p:cNvCxnSpPr>
          <p:nvPr/>
        </p:nvCxnSpPr>
        <p:spPr>
          <a:xfrm flipV="1">
            <a:off x="4367648" y="3863195"/>
            <a:ext cx="2888191" cy="674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38" idx="3"/>
            <a:endCxn id="23" idx="1"/>
          </p:cNvCxnSpPr>
          <p:nvPr/>
        </p:nvCxnSpPr>
        <p:spPr>
          <a:xfrm flipV="1">
            <a:off x="4365304" y="4023492"/>
            <a:ext cx="2890539" cy="826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9" idx="3"/>
            <a:endCxn id="46" idx="1"/>
          </p:cNvCxnSpPr>
          <p:nvPr/>
        </p:nvCxnSpPr>
        <p:spPr>
          <a:xfrm flipV="1">
            <a:off x="4367864" y="4419689"/>
            <a:ext cx="4119182" cy="786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>
            <a:stCxn id="80" idx="3"/>
          </p:cNvCxnSpPr>
          <p:nvPr/>
        </p:nvCxnSpPr>
        <p:spPr>
          <a:xfrm flipV="1">
            <a:off x="4373239" y="4559283"/>
            <a:ext cx="4113807" cy="981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81" idx="3"/>
          </p:cNvCxnSpPr>
          <p:nvPr/>
        </p:nvCxnSpPr>
        <p:spPr>
          <a:xfrm flipV="1">
            <a:off x="4367864" y="5485782"/>
            <a:ext cx="2811913" cy="391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/>
          <p:cNvCxnSpPr>
            <a:stCxn id="82" idx="3"/>
          </p:cNvCxnSpPr>
          <p:nvPr/>
        </p:nvCxnSpPr>
        <p:spPr>
          <a:xfrm>
            <a:off x="4373239" y="6211794"/>
            <a:ext cx="1308241" cy="27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ângulo 97"/>
          <p:cNvSpPr/>
          <p:nvPr/>
        </p:nvSpPr>
        <p:spPr>
          <a:xfrm>
            <a:off x="3298379" y="3399219"/>
            <a:ext cx="339720" cy="29228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7186358" y="4882052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98576" y="5834473"/>
            <a:ext cx="352405" cy="292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67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65" grpId="0" animBg="1"/>
      <p:bldP spid="66" grpId="0" animBg="1"/>
      <p:bldP spid="24" grpId="0" animBg="1"/>
      <p:bldP spid="67" grpId="0" animBg="1"/>
      <p:bldP spid="68" grpId="0" animBg="1"/>
      <p:bldP spid="69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98" grpId="0" animBg="1"/>
      <p:bldP spid="99" grpId="0" animBg="1"/>
      <p:bldP spid="10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Mostre como ficará um </a:t>
            </a:r>
            <a:r>
              <a:rPr lang="pt-BR" sz="2800" i="1" dirty="0" err="1"/>
              <a:t>hash</a:t>
            </a:r>
            <a:r>
              <a:rPr lang="pt-BR" sz="2800" dirty="0"/>
              <a:t> extensível para o armazenamento dos dados a seguir, sendo que cada balde pode armazenar, no máximo, 4 itens:</a:t>
            </a:r>
            <a:endParaRPr lang="pt-BR" sz="2800" dirty="0"/>
          </a:p>
          <a:p>
            <a:pPr algn="ctr"/>
            <a:r>
              <a:rPr lang="pt-BR" sz="2800" dirty="0"/>
              <a:t>1000, 1101, 0011, 0100, 0101, 0001, 0010, 0111, 0110, 1001, 1111, 1011, 1110, 1010, 1100</a:t>
            </a:r>
            <a:endParaRPr lang="pt-B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de dispersão (</a:t>
            </a:r>
            <a:r>
              <a:rPr lang="pt-BR" i="1" dirty="0" err="1"/>
              <a:t>hash</a:t>
            </a:r>
            <a:r>
              <a:rPr lang="pt-BR" i="1" dirty="0"/>
              <a:t> </a:t>
            </a:r>
            <a:r>
              <a:rPr lang="pt-BR" i="1" dirty="0" err="1"/>
              <a:t>tables</a:t>
            </a:r>
            <a:r>
              <a:rPr lang="pt-BR" dirty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Uma aplicação possui várias chaves que devem ser armazenadas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N : quantidade de chaves a serem armazenadas na tabela de dispersão;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Uma tabela de dispersão possui uma quantidade finita de posições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M : quantidade de posições da tabela de dispersão.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Função de espalhamento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Função que converte uma chave para uma posição da tabela de dispersão.</a:t>
            </a:r>
            <a:endParaRPr lang="pt-B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Armazenamento de chaves (“Alemanha”, “Brasil”, “Colômbia”, “Dinamarca” e “Estados Unidos”) em um vetor. 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Onde armazenar cada chave?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52482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046307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58657" y="361083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64832" y="3610834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69295" y="3610833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9855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111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560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36002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427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espalhamento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Converte o valor da chave para a posição de armazenamento na tabela;</a:t>
                </a:r>
                <a:endParaRPr lang="pt-BR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Associa um valor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2800" dirty="0"/>
                  <a:t> a cada chave; </a:t>
                </a:r>
                <a:endParaRPr lang="pt-BR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Uma função de espalhamento ideal associa uma posição diferente para cada chave existente;</a:t>
                </a:r>
                <a:endParaRPr lang="pt-BR" sz="28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 Se mais de uma chave tiver o mesmo valor de posição, ocorre uma colisão.</a:t>
                </a:r>
                <a:endParaRPr lang="pt-BR" sz="28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1" b="11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Armazenamento de chaves (“Alemanha”, “Brasil”, “Colômbia”, “Dinamarca” e “Estados Unidos”) em um vetor. 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Utilizar como função de espalhamento a seguinte equação: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4652482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046307" y="3610836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258657" y="3610835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864832" y="3610834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69295" y="3610833"/>
            <a:ext cx="606175" cy="60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19855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0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8111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1</a:t>
            </a:r>
            <a:endParaRPr lang="pt-BR" sz="16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15601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2</a:t>
            </a:r>
            <a:endParaRPr lang="pt-BR" sz="16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36002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642738" y="42170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4</a:t>
            </a:r>
            <a:endParaRPr 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4955569" y="5268661"/>
                <a:ext cx="16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𝐴𝑆𝐶𝐼𝐼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569" y="5268661"/>
                <a:ext cx="1612173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2" t="-24" r="-1067" b="74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2585071" y="5792802"/>
                <a:ext cx="7479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sendo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𝐴𝑆𝐶𝐼𝐼</m:t>
                    </m:r>
                    <m:d>
                      <m:dPr>
                        <m:ctrlPr>
                          <a:rPr lang="pt-BR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 código ASCII do primeiro caractere da chave. </a:t>
                </a:r>
                <a:endPara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71" y="5792802"/>
                <a:ext cx="747958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" t="-90" r="7" b="25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15647</Words>
  <Application>WPS Presentation</Application>
  <PresentationFormat>Widescreen</PresentationFormat>
  <Paragraphs>2036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Arial</vt:lpstr>
      <vt:lpstr>SimSun</vt:lpstr>
      <vt:lpstr>Wingdings</vt:lpstr>
      <vt:lpstr>Calibri</vt:lpstr>
      <vt:lpstr>Cambria Math</vt:lpstr>
      <vt:lpstr>Calibri Light</vt:lpstr>
      <vt:lpstr>Microsoft YaHei</vt:lpstr>
      <vt:lpstr>Arial Unicode MS</vt:lpstr>
      <vt:lpstr>Calibri</vt:lpstr>
      <vt:lpstr>Retrospectiva</vt:lpstr>
      <vt:lpstr>Tabelas de dispersão (hash tables)</vt:lpstr>
      <vt:lpstr>Formas de comparação</vt:lpstr>
      <vt:lpstr>Exemplo</vt:lpstr>
      <vt:lpstr>Tabelas de dispersão (hash tables)</vt:lpstr>
      <vt:lpstr>Exemplo</vt:lpstr>
      <vt:lpstr>Tabelas de dispersão (hash tables)</vt:lpstr>
      <vt:lpstr>Exemplo</vt:lpstr>
      <vt:lpstr>Função de espalhamento</vt:lpstr>
      <vt:lpstr>Exemplo</vt:lpstr>
      <vt:lpstr>Exemplo</vt:lpstr>
      <vt:lpstr>Exemplo (2)</vt:lpstr>
      <vt:lpstr>Exemplo (2)</vt:lpstr>
      <vt:lpstr>Escolha da função de espalhamento</vt:lpstr>
      <vt:lpstr>Tipos de Função</vt:lpstr>
      <vt:lpstr>Tipos de função de espalhamento</vt:lpstr>
      <vt:lpstr>Exemplo</vt:lpstr>
      <vt:lpstr>PowerPoint 演示文稿</vt:lpstr>
      <vt:lpstr>Tipos de função de espalhamento</vt:lpstr>
      <vt:lpstr>Exemplo</vt:lpstr>
      <vt:lpstr>Exemplo</vt:lpstr>
      <vt:lpstr>Exemplo</vt:lpstr>
      <vt:lpstr>Tipos de função de espalhamento</vt:lpstr>
      <vt:lpstr>Resolução de colisão</vt:lpstr>
      <vt:lpstr>Resolução de colisão</vt:lpstr>
      <vt:lpstr>Resolução de colisão Encadeamento</vt:lpstr>
      <vt:lpstr>Resolução de colisão Encadeamento</vt:lpstr>
      <vt:lpstr>Resolução de colisão Endereçamento aberto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Resolução de colisão Endereçamento aberto – sondagem linear</vt:lpstr>
      <vt:lpstr>PowerPoint 演示文稿</vt:lpstr>
      <vt:lpstr>Resolução de colisão Endereçamento aberto – Remoção</vt:lpstr>
      <vt:lpstr>Exercícios</vt:lpstr>
      <vt:lpstr>Exercícios</vt:lpstr>
      <vt:lpstr>Utilização de hash</vt:lpstr>
      <vt:lpstr>Tabelas de dispersão em disco</vt:lpstr>
      <vt:lpstr>Tabelas de dispersão em disco</vt:lpstr>
      <vt:lpstr>Hashing extensível</vt:lpstr>
      <vt:lpstr>Hashing extensível</vt:lpstr>
      <vt:lpstr>Hashing extensível</vt:lpstr>
      <vt:lpstr>Hashing extensível</vt:lpstr>
      <vt:lpstr>Hashing extensível</vt:lpstr>
      <vt:lpstr>Hashing extensível</vt:lpstr>
      <vt:lpstr>Hashing extensível</vt:lpstr>
      <vt:lpstr>Hashing extensível</vt:lpstr>
      <vt:lpstr>Hashing extensível</vt:lpstr>
      <vt:lpstr>Hashing extensível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CMI</dc:creator>
  <cp:lastModifiedBy>ALUNO</cp:lastModifiedBy>
  <cp:revision>96</cp:revision>
  <dcterms:created xsi:type="dcterms:W3CDTF">2016-06-17T17:26:00Z</dcterms:created>
  <dcterms:modified xsi:type="dcterms:W3CDTF">2025-05-27T21:10:52Z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130BD4A32EDD41EC9B298F2D26CD788A_12</vt:lpwstr>
  </property>
  <property fmtid="{D5CDD505-2E9C-101B-9397-08002B2CF9AE}" pid="3" name="KSOProductBuildVer">
    <vt:lpwstr>1046-12.2.0.19805</vt:lpwstr>
  </property>
</Properties>
</file>