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1" r:id="rId4"/>
    <p:sldId id="278" r:id="rId5"/>
    <p:sldId id="282" r:id="rId6"/>
    <p:sldId id="283" r:id="rId7"/>
    <p:sldId id="279" r:id="rId8"/>
    <p:sldId id="280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6" r:id="rId48"/>
    <p:sldId id="327" r:id="rId49"/>
    <p:sldId id="328" r:id="rId50"/>
    <p:sldId id="329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22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Regras: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Inicia-se na primeira parte da chave;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Se o ponteiro referente a uma parte da chave é nulo, crie o nó e faça a ligação do ponteiro com este nó;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Marque a </a:t>
            </a:r>
            <a:r>
              <a:rPr lang="pt-BR" sz="2400" i="1" dirty="0" err="1"/>
              <a:t>flag</a:t>
            </a:r>
            <a:r>
              <a:rPr lang="pt-BR" sz="2400" dirty="0"/>
              <a:t> ao término da chave.</a:t>
            </a:r>
            <a:endParaRPr lang="pt-B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AMO, MÃE, AME, AMA, MÃO, MÁ.</a:t>
            </a:r>
            <a:endParaRPr lang="pt-BR" sz="2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9" name="Retângulo 8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00B0F0"/>
                </a:solidFill>
              </a:rPr>
              <a:t>A</a:t>
            </a:r>
            <a:r>
              <a:rPr lang="pt-BR" sz="2400" dirty="0">
                <a:solidFill>
                  <a:schemeClr val="tx1"/>
                </a:solidFill>
              </a:rPr>
              <a:t>MO</a:t>
            </a:r>
            <a:r>
              <a:rPr lang="pt-BR" sz="2400" dirty="0"/>
              <a:t>, MÃE, AME,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</a:t>
            </a:r>
            <a:r>
              <a:rPr lang="pt-BR" sz="2400" dirty="0">
                <a:solidFill>
                  <a:srgbClr val="00B0F0"/>
                </a:solidFill>
              </a:rPr>
              <a:t>M</a:t>
            </a:r>
            <a:r>
              <a:rPr lang="pt-BR" sz="2400" dirty="0">
                <a:solidFill>
                  <a:schemeClr val="tx1"/>
                </a:solidFill>
              </a:rPr>
              <a:t>O</a:t>
            </a:r>
            <a:r>
              <a:rPr lang="pt-BR" sz="2400" dirty="0"/>
              <a:t>, MÃE, AME,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</a:t>
            </a:r>
            <a:r>
              <a:rPr lang="pt-BR" sz="2400" dirty="0">
                <a:solidFill>
                  <a:srgbClr val="00B0F0"/>
                </a:solidFill>
              </a:rPr>
              <a:t>O</a:t>
            </a:r>
            <a:r>
              <a:rPr lang="pt-BR" sz="2400" dirty="0"/>
              <a:t>, MÃE, AME,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</a:t>
            </a:r>
            <a:r>
              <a:rPr lang="pt-BR" sz="2400" dirty="0"/>
              <a:t>ÃE, AME,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</a:t>
            </a:r>
            <a:r>
              <a:rPr lang="pt-BR" sz="2400" dirty="0">
                <a:solidFill>
                  <a:srgbClr val="00B0F0"/>
                </a:solidFill>
              </a:rPr>
              <a:t>Ã</a:t>
            </a:r>
            <a:r>
              <a:rPr lang="pt-BR" sz="2400" dirty="0"/>
              <a:t>E, AME,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</a:t>
            </a:r>
            <a:r>
              <a:rPr lang="pt-BR" sz="2400" dirty="0">
                <a:solidFill>
                  <a:srgbClr val="00B0F0"/>
                </a:solidFill>
              </a:rPr>
              <a:t>E</a:t>
            </a:r>
            <a:r>
              <a:rPr lang="pt-BR" sz="2400" dirty="0"/>
              <a:t>, AME,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</a:t>
            </a:r>
            <a:r>
              <a:rPr lang="pt-BR" sz="2400" dirty="0"/>
              <a:t>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</a:t>
            </a:r>
            <a:r>
              <a:rPr lang="pt-BR" sz="2400" dirty="0">
                <a:solidFill>
                  <a:srgbClr val="00B0F0"/>
                </a:solidFill>
              </a:rPr>
              <a:t>M</a:t>
            </a:r>
            <a:r>
              <a:rPr lang="pt-BR" sz="2400" dirty="0"/>
              <a:t>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Armazene em uma estrutura as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Ameixa, Ame, Amou, Amora, Amo, Ama, Amar.</a:t>
            </a:r>
            <a:endParaRPr lang="pt-BR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</a:t>
            </a:r>
            <a:r>
              <a:rPr lang="pt-BR" sz="2400" dirty="0">
                <a:solidFill>
                  <a:srgbClr val="00B0F0"/>
                </a:solidFill>
              </a:rPr>
              <a:t>E</a:t>
            </a:r>
            <a:r>
              <a:rPr lang="pt-BR" sz="2400" dirty="0"/>
              <a:t>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</a:t>
            </a:r>
            <a:r>
              <a:rPr lang="pt-BR" sz="2400" dirty="0"/>
              <a:t>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</a:t>
            </a:r>
            <a:r>
              <a:rPr lang="pt-BR" sz="2400" dirty="0">
                <a:solidFill>
                  <a:srgbClr val="00B0F0"/>
                </a:solidFill>
              </a:rPr>
              <a:t>M</a:t>
            </a:r>
            <a:r>
              <a:rPr lang="pt-BR" sz="2400" dirty="0"/>
              <a:t>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</a:t>
            </a:r>
            <a:r>
              <a:rPr lang="pt-BR" sz="2400" dirty="0">
                <a:solidFill>
                  <a:srgbClr val="00B0F0"/>
                </a:solidFill>
              </a:rPr>
              <a:t>A</a:t>
            </a:r>
            <a:r>
              <a:rPr lang="pt-BR" sz="2400" dirty="0"/>
              <a:t>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</a:t>
            </a:r>
            <a:r>
              <a:rPr lang="pt-BR" sz="2400" dirty="0"/>
              <a:t>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</a:t>
            </a:r>
            <a:r>
              <a:rPr lang="pt-BR" sz="2400" dirty="0">
                <a:solidFill>
                  <a:srgbClr val="00B0F0"/>
                </a:solidFill>
              </a:rPr>
              <a:t>Ã</a:t>
            </a:r>
            <a:r>
              <a:rPr lang="pt-BR" sz="2400" dirty="0"/>
              <a:t>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</a:t>
            </a:r>
            <a:r>
              <a:rPr lang="pt-BR" sz="2400" dirty="0">
                <a:solidFill>
                  <a:srgbClr val="00B0F0"/>
                </a:solidFill>
              </a:rPr>
              <a:t>O</a:t>
            </a:r>
            <a:r>
              <a:rPr lang="pt-BR" sz="2400" dirty="0"/>
              <a:t>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</a:t>
            </a:r>
            <a:r>
              <a:rPr lang="pt-BR" sz="2400" dirty="0"/>
              <a:t>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</a:t>
            </a:r>
            <a:r>
              <a:rPr lang="pt-BR" sz="2400" dirty="0">
                <a:solidFill>
                  <a:srgbClr val="00B0F0"/>
                </a:solidFill>
              </a:rPr>
              <a:t>Á</a:t>
            </a:r>
            <a:r>
              <a:rPr lang="pt-BR" sz="2400" dirty="0"/>
              <a:t>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Regras: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Ao encontrar a chave, desmarque a </a:t>
            </a:r>
            <a:r>
              <a:rPr lang="pt-BR" sz="2400" i="1" dirty="0" err="1"/>
              <a:t>flag</a:t>
            </a:r>
            <a:r>
              <a:rPr lang="pt-BR" sz="2400" i="1" dirty="0"/>
              <a:t> </a:t>
            </a:r>
            <a:r>
              <a:rPr lang="pt-BR" sz="2400" dirty="0"/>
              <a:t>referente ao seu nó;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Caso o nó não possua ponteiros não nulos, remova o nó da estrutura;</a:t>
            </a:r>
            <a:endParaRPr lang="pt-BR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000" dirty="0"/>
              <a:t>Torne nulo o nó do pai referente a este nó que foi removido;</a:t>
            </a:r>
            <a:endParaRPr lang="pt-BR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000" dirty="0"/>
              <a:t>Repita o processo de verificação de nó apenas com ponteiros nulos.</a:t>
            </a:r>
            <a:endParaRPr lang="pt-B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Não remover a raiz.</a:t>
            </a:r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estruturas</a:t>
            </a:r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1028851" y="2313381"/>
            <a:ext cx="9827895" cy="457200"/>
            <a:chOff x="982980" y="2085975"/>
            <a:chExt cx="9827895" cy="457200"/>
          </a:xfrm>
        </p:grpSpPr>
        <p:sp>
          <p:nvSpPr>
            <p:cNvPr id="5" name="Retângulo 4"/>
            <p:cNvSpPr/>
            <p:nvPr/>
          </p:nvSpPr>
          <p:spPr>
            <a:xfrm>
              <a:off x="98298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1173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AMAR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4048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6923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AMEIXA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693217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117204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AMORA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541191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AMOU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de Seta Reta 12"/>
            <p:cNvCxnSpPr>
              <a:stCxn id="5" idx="3"/>
              <a:endCxn id="6" idx="1"/>
            </p:cNvCxnSpPr>
            <p:nvPr/>
          </p:nvCxnSpPr>
          <p:spPr>
            <a:xfrm>
              <a:off x="2002155" y="2314575"/>
              <a:ext cx="409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6" idx="3"/>
              <a:endCxn id="7" idx="1"/>
            </p:cNvCxnSpPr>
            <p:nvPr/>
          </p:nvCxnSpPr>
          <p:spPr>
            <a:xfrm>
              <a:off x="3430905" y="2314575"/>
              <a:ext cx="409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7" idx="3"/>
              <a:endCxn id="8" idx="1"/>
            </p:cNvCxnSpPr>
            <p:nvPr/>
          </p:nvCxnSpPr>
          <p:spPr>
            <a:xfrm>
              <a:off x="4859655" y="2314575"/>
              <a:ext cx="409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8" idx="3"/>
            </p:cNvCxnSpPr>
            <p:nvPr/>
          </p:nvCxnSpPr>
          <p:spPr>
            <a:xfrm>
              <a:off x="6288405" y="2314575"/>
              <a:ext cx="40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9" idx="3"/>
              <a:endCxn id="10" idx="1"/>
            </p:cNvCxnSpPr>
            <p:nvPr/>
          </p:nvCxnSpPr>
          <p:spPr>
            <a:xfrm>
              <a:off x="7712392" y="2314575"/>
              <a:ext cx="40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10" idx="3"/>
              <a:endCxn id="11" idx="1"/>
            </p:cNvCxnSpPr>
            <p:nvPr/>
          </p:nvCxnSpPr>
          <p:spPr>
            <a:xfrm>
              <a:off x="9136379" y="2314575"/>
              <a:ext cx="40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1" idx="3"/>
            </p:cNvCxnSpPr>
            <p:nvPr/>
          </p:nvCxnSpPr>
          <p:spPr>
            <a:xfrm>
              <a:off x="10560366" y="2314575"/>
              <a:ext cx="2505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o 60"/>
          <p:cNvGrpSpPr/>
          <p:nvPr/>
        </p:nvGrpSpPr>
        <p:grpSpPr>
          <a:xfrm>
            <a:off x="2535555" y="3363705"/>
            <a:ext cx="5875020" cy="2892113"/>
            <a:chOff x="2411730" y="3287505"/>
            <a:chExt cx="5875020" cy="2892113"/>
          </a:xfrm>
        </p:grpSpPr>
        <p:sp>
          <p:nvSpPr>
            <p:cNvPr id="33" name="Elipse 32"/>
            <p:cNvSpPr/>
            <p:nvPr/>
          </p:nvSpPr>
          <p:spPr>
            <a:xfrm>
              <a:off x="4981574" y="3287505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AMEIXA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349942" y="4228372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AMAR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2411730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AMA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4211955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AME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6450329" y="4228372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AMORA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5505450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AMO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7305675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AMOU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Conector de Seta Reta 40"/>
            <p:cNvCxnSpPr>
              <a:stCxn id="33" idx="3"/>
              <a:endCxn id="34" idx="7"/>
            </p:cNvCxnSpPr>
            <p:nvPr/>
          </p:nvCxnSpPr>
          <p:spPr>
            <a:xfrm flipH="1">
              <a:off x="4187342" y="4090585"/>
              <a:ext cx="937907" cy="2755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33" idx="5"/>
              <a:endCxn id="37" idx="1"/>
            </p:cNvCxnSpPr>
            <p:nvPr/>
          </p:nvCxnSpPr>
          <p:spPr>
            <a:xfrm>
              <a:off x="5818974" y="4090585"/>
              <a:ext cx="775030" cy="2755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34" idx="3"/>
              <a:endCxn id="35" idx="0"/>
            </p:cNvCxnSpPr>
            <p:nvPr/>
          </p:nvCxnSpPr>
          <p:spPr>
            <a:xfrm flipH="1">
              <a:off x="2902268" y="5031452"/>
              <a:ext cx="591349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4" idx="5"/>
              <a:endCxn id="36" idx="0"/>
            </p:cNvCxnSpPr>
            <p:nvPr/>
          </p:nvCxnSpPr>
          <p:spPr>
            <a:xfrm>
              <a:off x="4187342" y="5031452"/>
              <a:ext cx="515151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37" idx="3"/>
              <a:endCxn id="38" idx="0"/>
            </p:cNvCxnSpPr>
            <p:nvPr/>
          </p:nvCxnSpPr>
          <p:spPr>
            <a:xfrm flipH="1">
              <a:off x="5995988" y="5031452"/>
              <a:ext cx="598016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37" idx="5"/>
              <a:endCxn id="39" idx="0"/>
            </p:cNvCxnSpPr>
            <p:nvPr/>
          </p:nvCxnSpPr>
          <p:spPr>
            <a:xfrm>
              <a:off x="7287729" y="5031452"/>
              <a:ext cx="508484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AMO, AMA, MÃO,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00B0F0"/>
                </a:solidFill>
              </a:rPr>
              <a:t>AMO</a:t>
            </a:r>
            <a:r>
              <a:rPr lang="pt-BR" sz="2400" dirty="0"/>
              <a:t>, AMA, MÃO,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00B0F0"/>
                </a:solidFill>
              </a:rPr>
              <a:t>AMO</a:t>
            </a:r>
            <a:r>
              <a:rPr lang="pt-BR" sz="2400" dirty="0"/>
              <a:t>, AMA, MÃO,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AMA</a:t>
            </a:r>
            <a:r>
              <a:rPr lang="pt-BR" sz="2400" dirty="0"/>
              <a:t>, MÃO,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AMA</a:t>
            </a:r>
            <a:r>
              <a:rPr lang="pt-BR" sz="2400" dirty="0"/>
              <a:t>, MÃO,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MÃO</a:t>
            </a:r>
            <a:r>
              <a:rPr lang="pt-BR" sz="2400" dirty="0"/>
              <a:t>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MÃO</a:t>
            </a:r>
            <a:r>
              <a:rPr lang="pt-BR" sz="2400" dirty="0"/>
              <a:t>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MÁ</a:t>
            </a:r>
            <a:r>
              <a:rPr lang="pt-BR" sz="2400" dirty="0"/>
              <a:t>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MÃE</a:t>
            </a:r>
            <a:r>
              <a:rPr lang="pt-BR" sz="2400" dirty="0"/>
              <a:t>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MÃE</a:t>
            </a:r>
            <a:r>
              <a:rPr lang="pt-BR" sz="2400" dirty="0"/>
              <a:t>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de palavras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Listas e árvores binárias são ineficientes para armazenar palavras: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Repetição de grande parte dos valores armazenados =&gt; alto custo (MB);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Ineficiência na busca =&gt; alto custo (Hz).</a:t>
            </a:r>
            <a:endParaRPr lang="pt-BR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MÃE</a:t>
            </a:r>
            <a:r>
              <a:rPr lang="pt-BR" sz="2400" dirty="0"/>
              <a:t>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AME</a:t>
            </a:r>
            <a:r>
              <a:rPr lang="pt-BR" sz="2400" dirty="0"/>
              <a:t>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AME</a:t>
            </a:r>
            <a:r>
              <a:rPr lang="pt-BR" sz="2400" dirty="0"/>
              <a:t>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AME</a:t>
            </a:r>
            <a:r>
              <a:rPr lang="pt-BR" sz="2400" dirty="0"/>
              <a:t>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  <a:endParaRPr lang="pt-BR" sz="16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  <a:endParaRPr lang="pt-BR" sz="1600" dirty="0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Mostre como uma árvore TRIE, inicialmente vazia, ficará após a inserção das seguintes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/>
              <a:t>ASA, CASA, CAO, CASO, SACO, SACA, SOCO, OSSO, ASSA</a:t>
            </a:r>
            <a:endParaRPr lang="pt-BR" sz="3200" dirty="0"/>
          </a:p>
          <a:p>
            <a:pPr marL="514350" indent="-514350">
              <a:buFont typeface="+mj-lt"/>
              <a:buAutoNum type="arabicPeriod" startAt="2"/>
            </a:pPr>
            <a:r>
              <a:rPr lang="pt-BR" sz="2800" dirty="0"/>
              <a:t>Para a árvore montada anteriormente, mostre como ela ficará após a remoção das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/>
              <a:t>CASA, SOCO, CASO, CAO, SACA, OSSO, SACO</a:t>
            </a:r>
            <a:endParaRPr lang="pt-BR" sz="3200" dirty="0"/>
          </a:p>
          <a:p>
            <a:pPr marL="514350" indent="-514350">
              <a:buFont typeface="+mj-lt"/>
              <a:buAutoNum type="arabicPeriod" startAt="3"/>
            </a:pPr>
            <a:r>
              <a:rPr lang="pt-BR" sz="2800" dirty="0"/>
              <a:t>Implemente as estruturas de uma árvore TRIE que armazena as letras A, M, O, R, bem como suas funções de inserção e remoção.</a:t>
            </a:r>
            <a:endParaRPr lang="pt-BR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55905"/>
            <a:ext cx="10058400" cy="148971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Mostre como uma árvore TRIE, inicialmente vazia, ficará após a inserção das seguintes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ASA</a:t>
            </a:r>
            <a:r>
              <a:rPr lang="pt-BR" sz="3200" dirty="0"/>
              <a:t>, CASA, CAO, CASO, SACO, SACA, SOCO, OSSO, ASSA</a:t>
            </a:r>
            <a:endParaRPr lang="pt-BR" sz="32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18503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266954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315404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363855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4132580" y="26936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2284095" y="30410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" name="Conector de Seta Reta 16"/>
          <p:cNvCxnSpPr>
            <a:stCxn id="5" idx="2"/>
            <a:endCxn id="13" idx="0"/>
          </p:cNvCxnSpPr>
          <p:nvPr/>
        </p:nvCxnSpPr>
        <p:spPr>
          <a:xfrm flipH="1">
            <a:off x="3396615" y="2289175"/>
            <a:ext cx="1062355" cy="36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2185035" y="37928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2669540" y="37928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3154045" y="37928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3638550" y="37928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4132580" y="382905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2284095" y="417639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3396615" y="3041015"/>
            <a:ext cx="484505" cy="751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043940" y="49282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1528445" y="49282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2012950" y="49282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2497455" y="49282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991485" y="496443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1143000" y="53117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 flipH="1">
            <a:off x="2255520" y="4176395"/>
            <a:ext cx="172085" cy="751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55905"/>
            <a:ext cx="10058400" cy="148971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Mostre como uma árvore TRIE, inicialmente vazia, ficará após a inserção das seguintes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CASA</a:t>
            </a:r>
            <a:r>
              <a:rPr lang="pt-BR" sz="3200" dirty="0"/>
              <a:t>, CAO, CASO, SACO, SACA, SOCO, OSSO, ASSA</a:t>
            </a:r>
            <a:endParaRPr lang="pt-BR" sz="32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92100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76605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261110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745615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2239645" y="249301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391160" y="284035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" name="Conector de Seta Reta 16"/>
          <p:cNvCxnSpPr>
            <a:stCxn id="5" idx="2"/>
            <a:endCxn id="13" idx="0"/>
          </p:cNvCxnSpPr>
          <p:nvPr/>
        </p:nvCxnSpPr>
        <p:spPr>
          <a:xfrm flipH="1">
            <a:off x="1503680" y="2289175"/>
            <a:ext cx="2955290" cy="167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29210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7660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26111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174561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239645" y="362839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39116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1503680" y="2840355"/>
            <a:ext cx="484505" cy="751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92100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776605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1261110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745615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239645" y="456311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391160" y="491045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>
            <a:off x="534670" y="3975735"/>
            <a:ext cx="96901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2696210" y="28225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180715" y="28225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3665220" y="28225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4149725" y="28225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Elipse 33"/>
          <p:cNvSpPr/>
          <p:nvPr/>
        </p:nvSpPr>
        <p:spPr>
          <a:xfrm>
            <a:off x="4643755" y="28587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" name="Caixa de Texto 34"/>
          <p:cNvSpPr txBox="1"/>
          <p:nvPr/>
        </p:nvSpPr>
        <p:spPr>
          <a:xfrm>
            <a:off x="2795270" y="32061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36" name="Retângulo 35"/>
          <p:cNvSpPr/>
          <p:nvPr/>
        </p:nvSpPr>
        <p:spPr>
          <a:xfrm>
            <a:off x="2686685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Retângulo 36"/>
          <p:cNvSpPr/>
          <p:nvPr/>
        </p:nvSpPr>
        <p:spPr>
          <a:xfrm>
            <a:off x="3171190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3655695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4140200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Elipse 39"/>
          <p:cNvSpPr/>
          <p:nvPr/>
        </p:nvSpPr>
        <p:spPr>
          <a:xfrm>
            <a:off x="4634230" y="399415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2785745" y="434149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2" name="Conector de Seta Reta 41"/>
          <p:cNvCxnSpPr>
            <a:stCxn id="2" idx="2"/>
            <a:endCxn id="38" idx="0"/>
          </p:cNvCxnSpPr>
          <p:nvPr/>
        </p:nvCxnSpPr>
        <p:spPr>
          <a:xfrm>
            <a:off x="2938780" y="3206115"/>
            <a:ext cx="959485" cy="751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2696210" y="484632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43"/>
          <p:cNvSpPr/>
          <p:nvPr/>
        </p:nvSpPr>
        <p:spPr>
          <a:xfrm>
            <a:off x="3180715" y="484632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3665220" y="484632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4149725" y="484632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7" name="Elipse 46"/>
          <p:cNvSpPr/>
          <p:nvPr/>
        </p:nvSpPr>
        <p:spPr>
          <a:xfrm>
            <a:off x="4643755" y="488251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2795270" y="522986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9" name="Conector de Seta Reta 48"/>
          <p:cNvCxnSpPr>
            <a:stCxn id="39" idx="2"/>
            <a:endCxn id="45" idx="0"/>
          </p:cNvCxnSpPr>
          <p:nvPr/>
        </p:nvCxnSpPr>
        <p:spPr>
          <a:xfrm flipH="1">
            <a:off x="3907790" y="4341495"/>
            <a:ext cx="474980" cy="504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2686685" y="58451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Retângulo 50"/>
          <p:cNvSpPr/>
          <p:nvPr/>
        </p:nvSpPr>
        <p:spPr>
          <a:xfrm>
            <a:off x="3171190" y="58451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2" name="Retângulo 51"/>
          <p:cNvSpPr/>
          <p:nvPr/>
        </p:nvSpPr>
        <p:spPr>
          <a:xfrm>
            <a:off x="3655695" y="58451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3" name="Retângulo 52"/>
          <p:cNvSpPr/>
          <p:nvPr/>
        </p:nvSpPr>
        <p:spPr>
          <a:xfrm>
            <a:off x="4140200" y="58451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4" name="Elipse 53"/>
          <p:cNvSpPr/>
          <p:nvPr/>
        </p:nvSpPr>
        <p:spPr>
          <a:xfrm>
            <a:off x="4634230" y="58813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5" name="Caixa de Texto 54"/>
          <p:cNvSpPr txBox="1"/>
          <p:nvPr/>
        </p:nvSpPr>
        <p:spPr>
          <a:xfrm>
            <a:off x="2785745" y="62287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56" name="Conector de Seta Reta 55"/>
          <p:cNvCxnSpPr>
            <a:stCxn id="43" idx="2"/>
            <a:endCxn id="52" idx="0"/>
          </p:cNvCxnSpPr>
          <p:nvPr/>
        </p:nvCxnSpPr>
        <p:spPr>
          <a:xfrm>
            <a:off x="2938780" y="5229860"/>
            <a:ext cx="959485" cy="61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6" idx="2"/>
            <a:endCxn id="4" idx="0"/>
          </p:cNvCxnSpPr>
          <p:nvPr/>
        </p:nvCxnSpPr>
        <p:spPr>
          <a:xfrm flipH="1">
            <a:off x="3423285" y="2289175"/>
            <a:ext cx="152019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55905"/>
            <a:ext cx="10058400" cy="148971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Mostre como uma árvore TRIE, inicialmente vazia, ficará após a inserção das seguintes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CAO</a:t>
            </a:r>
            <a:r>
              <a:rPr lang="pt-BR" sz="3200" dirty="0"/>
              <a:t>, CASO, SACO, SACA, SOCO, OSSO, ASSA</a:t>
            </a:r>
            <a:endParaRPr lang="pt-BR" sz="32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92100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76605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261110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745615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2239645" y="249301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391160" y="284035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" name="Conector de Seta Reta 16"/>
          <p:cNvCxnSpPr>
            <a:stCxn id="5" idx="2"/>
            <a:endCxn id="13" idx="0"/>
          </p:cNvCxnSpPr>
          <p:nvPr/>
        </p:nvCxnSpPr>
        <p:spPr>
          <a:xfrm flipH="1">
            <a:off x="1503680" y="2289175"/>
            <a:ext cx="2955290" cy="167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29210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7660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26111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174561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239645" y="362839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39116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1503680" y="2840355"/>
            <a:ext cx="484505" cy="751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92100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776605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1261110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745615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239645" y="456311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391160" y="491045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>
            <a:off x="534670" y="3975735"/>
            <a:ext cx="96901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3402965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87470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4371975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4856480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Elipse 33"/>
          <p:cNvSpPr/>
          <p:nvPr/>
        </p:nvSpPr>
        <p:spPr>
          <a:xfrm>
            <a:off x="5350510" y="289496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" name="Caixa de Texto 34"/>
          <p:cNvSpPr txBox="1"/>
          <p:nvPr/>
        </p:nvSpPr>
        <p:spPr>
          <a:xfrm>
            <a:off x="3502025" y="324231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36" name="Retângulo 35"/>
          <p:cNvSpPr/>
          <p:nvPr/>
        </p:nvSpPr>
        <p:spPr>
          <a:xfrm>
            <a:off x="2686685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Retângulo 36"/>
          <p:cNvSpPr/>
          <p:nvPr/>
        </p:nvSpPr>
        <p:spPr>
          <a:xfrm>
            <a:off x="3171190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3655695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4140200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Elipse 39"/>
          <p:cNvSpPr/>
          <p:nvPr/>
        </p:nvSpPr>
        <p:spPr>
          <a:xfrm>
            <a:off x="4634230" y="399415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2785745" y="434149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2" name="Conector de Seta Reta 41"/>
          <p:cNvCxnSpPr>
            <a:stCxn id="2" idx="2"/>
            <a:endCxn id="38" idx="0"/>
          </p:cNvCxnSpPr>
          <p:nvPr/>
        </p:nvCxnSpPr>
        <p:spPr>
          <a:xfrm>
            <a:off x="3645535" y="3242310"/>
            <a:ext cx="252730" cy="715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5098415" y="47656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43"/>
          <p:cNvSpPr/>
          <p:nvPr/>
        </p:nvSpPr>
        <p:spPr>
          <a:xfrm>
            <a:off x="5582920" y="47656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6067425" y="47656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6551930" y="47656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7" name="Elipse 46"/>
          <p:cNvSpPr/>
          <p:nvPr/>
        </p:nvSpPr>
        <p:spPr>
          <a:xfrm>
            <a:off x="7045960" y="48018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5197475" y="51492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9" name="Conector de Seta Reta 48"/>
          <p:cNvCxnSpPr>
            <a:stCxn id="39" idx="2"/>
            <a:endCxn id="45" idx="0"/>
          </p:cNvCxnSpPr>
          <p:nvPr/>
        </p:nvCxnSpPr>
        <p:spPr>
          <a:xfrm>
            <a:off x="4382770" y="4341495"/>
            <a:ext cx="1927225" cy="424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5088890" y="57645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Retângulo 50"/>
          <p:cNvSpPr/>
          <p:nvPr/>
        </p:nvSpPr>
        <p:spPr>
          <a:xfrm>
            <a:off x="5573395" y="57645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2" name="Retângulo 51"/>
          <p:cNvSpPr/>
          <p:nvPr/>
        </p:nvSpPr>
        <p:spPr>
          <a:xfrm>
            <a:off x="6057900" y="57645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3" name="Retângulo 52"/>
          <p:cNvSpPr/>
          <p:nvPr/>
        </p:nvSpPr>
        <p:spPr>
          <a:xfrm>
            <a:off x="6542405" y="57645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4" name="Elipse 53"/>
          <p:cNvSpPr/>
          <p:nvPr/>
        </p:nvSpPr>
        <p:spPr>
          <a:xfrm>
            <a:off x="7036435" y="5800725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5" name="Caixa de Texto 54"/>
          <p:cNvSpPr txBox="1"/>
          <p:nvPr/>
        </p:nvSpPr>
        <p:spPr>
          <a:xfrm>
            <a:off x="5187950" y="614807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56" name="Conector de Seta Reta 55"/>
          <p:cNvCxnSpPr>
            <a:stCxn id="43" idx="2"/>
            <a:endCxn id="52" idx="0"/>
          </p:cNvCxnSpPr>
          <p:nvPr/>
        </p:nvCxnSpPr>
        <p:spPr>
          <a:xfrm>
            <a:off x="5340985" y="5149215"/>
            <a:ext cx="959485" cy="61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6" idx="2"/>
            <a:endCxn id="4" idx="0"/>
          </p:cNvCxnSpPr>
          <p:nvPr/>
        </p:nvCxnSpPr>
        <p:spPr>
          <a:xfrm flipH="1">
            <a:off x="4130040" y="2289175"/>
            <a:ext cx="813435" cy="56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2686685" y="47834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9" name="Retângulo 58"/>
          <p:cNvSpPr/>
          <p:nvPr/>
        </p:nvSpPr>
        <p:spPr>
          <a:xfrm>
            <a:off x="3171190" y="47834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3655695" y="47834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1" name="Retângulo 60"/>
          <p:cNvSpPr/>
          <p:nvPr/>
        </p:nvSpPr>
        <p:spPr>
          <a:xfrm>
            <a:off x="4140200" y="47834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Elipse 61"/>
          <p:cNvSpPr/>
          <p:nvPr/>
        </p:nvSpPr>
        <p:spPr>
          <a:xfrm>
            <a:off x="4634230" y="481965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3" name="Caixa de Texto 62"/>
          <p:cNvSpPr txBox="1"/>
          <p:nvPr/>
        </p:nvSpPr>
        <p:spPr>
          <a:xfrm>
            <a:off x="2785745" y="516699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64" name="Conector de Seta Reta 63"/>
          <p:cNvCxnSpPr>
            <a:stCxn id="38" idx="2"/>
            <a:endCxn id="60" idx="0"/>
          </p:cNvCxnSpPr>
          <p:nvPr/>
        </p:nvCxnSpPr>
        <p:spPr>
          <a:xfrm>
            <a:off x="3898265" y="4341495"/>
            <a:ext cx="0" cy="441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55905"/>
            <a:ext cx="10058400" cy="148971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Mostre como uma árvore TRIE, inicialmente vazia, ficará após a inserção das seguintes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SACO</a:t>
            </a:r>
            <a:r>
              <a:rPr lang="pt-BR" sz="3200" dirty="0"/>
              <a:t>, SACA, SOCO, OSSO, ASSA</a:t>
            </a:r>
            <a:endParaRPr lang="pt-BR" sz="32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92100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76605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261110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745615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2239645" y="249301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391160" y="284035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" name="Conector de Seta Reta 16"/>
          <p:cNvCxnSpPr>
            <a:stCxn id="5" idx="2"/>
            <a:endCxn id="13" idx="0"/>
          </p:cNvCxnSpPr>
          <p:nvPr/>
        </p:nvCxnSpPr>
        <p:spPr>
          <a:xfrm flipH="1">
            <a:off x="1503680" y="2289175"/>
            <a:ext cx="2955290" cy="167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29210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7660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26111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174561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239645" y="362839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39116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1503680" y="2840355"/>
            <a:ext cx="484505" cy="751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92100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776605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1261110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745615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239645" y="456311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391160" y="491045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>
            <a:off x="534670" y="3975735"/>
            <a:ext cx="96901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3402965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87470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4371975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4856480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Elipse 33"/>
          <p:cNvSpPr/>
          <p:nvPr/>
        </p:nvSpPr>
        <p:spPr>
          <a:xfrm>
            <a:off x="5350510" y="289496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" name="Caixa de Texto 34"/>
          <p:cNvSpPr txBox="1"/>
          <p:nvPr/>
        </p:nvSpPr>
        <p:spPr>
          <a:xfrm>
            <a:off x="3502025" y="324231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36" name="Retângulo 35"/>
          <p:cNvSpPr/>
          <p:nvPr/>
        </p:nvSpPr>
        <p:spPr>
          <a:xfrm>
            <a:off x="2686685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Retângulo 36"/>
          <p:cNvSpPr/>
          <p:nvPr/>
        </p:nvSpPr>
        <p:spPr>
          <a:xfrm>
            <a:off x="3171190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3655695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4140200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Elipse 39"/>
          <p:cNvSpPr/>
          <p:nvPr/>
        </p:nvSpPr>
        <p:spPr>
          <a:xfrm>
            <a:off x="4634230" y="399415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2785745" y="434149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2" name="Conector de Seta Reta 41"/>
          <p:cNvCxnSpPr>
            <a:stCxn id="2" idx="2"/>
            <a:endCxn id="38" idx="0"/>
          </p:cNvCxnSpPr>
          <p:nvPr/>
        </p:nvCxnSpPr>
        <p:spPr>
          <a:xfrm>
            <a:off x="3645535" y="3242310"/>
            <a:ext cx="252730" cy="715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5098415" y="47656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43"/>
          <p:cNvSpPr/>
          <p:nvPr/>
        </p:nvSpPr>
        <p:spPr>
          <a:xfrm>
            <a:off x="5582920" y="47656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6067425" y="47656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6551930" y="47656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7" name="Elipse 46"/>
          <p:cNvSpPr/>
          <p:nvPr/>
        </p:nvSpPr>
        <p:spPr>
          <a:xfrm>
            <a:off x="7045960" y="48018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5197475" y="51492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9" name="Conector de Seta Reta 48"/>
          <p:cNvCxnSpPr>
            <a:stCxn id="39" idx="2"/>
            <a:endCxn id="45" idx="0"/>
          </p:cNvCxnSpPr>
          <p:nvPr/>
        </p:nvCxnSpPr>
        <p:spPr>
          <a:xfrm>
            <a:off x="4382770" y="4341495"/>
            <a:ext cx="1927225" cy="424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3644900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Retângulo 50"/>
          <p:cNvSpPr/>
          <p:nvPr/>
        </p:nvSpPr>
        <p:spPr>
          <a:xfrm>
            <a:off x="4129405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2" name="Retângulo 51"/>
          <p:cNvSpPr/>
          <p:nvPr/>
        </p:nvSpPr>
        <p:spPr>
          <a:xfrm>
            <a:off x="4613910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3" name="Retângulo 52"/>
          <p:cNvSpPr/>
          <p:nvPr/>
        </p:nvSpPr>
        <p:spPr>
          <a:xfrm>
            <a:off x="5098415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4" name="Elipse 53"/>
          <p:cNvSpPr/>
          <p:nvPr/>
        </p:nvSpPr>
        <p:spPr>
          <a:xfrm>
            <a:off x="5592445" y="583692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5" name="Caixa de Texto 54"/>
          <p:cNvSpPr txBox="1"/>
          <p:nvPr/>
        </p:nvSpPr>
        <p:spPr>
          <a:xfrm>
            <a:off x="3743960" y="618426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56" name="Conector de Seta Reta 55"/>
          <p:cNvCxnSpPr>
            <a:stCxn id="43" idx="2"/>
            <a:endCxn id="52" idx="0"/>
          </p:cNvCxnSpPr>
          <p:nvPr/>
        </p:nvCxnSpPr>
        <p:spPr>
          <a:xfrm flipH="1">
            <a:off x="4856480" y="5149215"/>
            <a:ext cx="484505" cy="651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6" idx="2"/>
            <a:endCxn id="4" idx="0"/>
          </p:cNvCxnSpPr>
          <p:nvPr/>
        </p:nvCxnSpPr>
        <p:spPr>
          <a:xfrm flipH="1">
            <a:off x="4130040" y="2289175"/>
            <a:ext cx="813435" cy="56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2686685" y="47834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9" name="Retângulo 58"/>
          <p:cNvSpPr/>
          <p:nvPr/>
        </p:nvSpPr>
        <p:spPr>
          <a:xfrm>
            <a:off x="3171190" y="47834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3655695" y="47834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1" name="Retângulo 60"/>
          <p:cNvSpPr/>
          <p:nvPr/>
        </p:nvSpPr>
        <p:spPr>
          <a:xfrm>
            <a:off x="4140200" y="47834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Elipse 61"/>
          <p:cNvSpPr/>
          <p:nvPr/>
        </p:nvSpPr>
        <p:spPr>
          <a:xfrm>
            <a:off x="4634230" y="481965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3" name="Caixa de Texto 62"/>
          <p:cNvSpPr txBox="1"/>
          <p:nvPr/>
        </p:nvSpPr>
        <p:spPr>
          <a:xfrm>
            <a:off x="2785745" y="516699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64" name="Conector de Seta Reta 63"/>
          <p:cNvCxnSpPr>
            <a:stCxn id="38" idx="2"/>
            <a:endCxn id="60" idx="0"/>
          </p:cNvCxnSpPr>
          <p:nvPr/>
        </p:nvCxnSpPr>
        <p:spPr>
          <a:xfrm>
            <a:off x="3898265" y="4341495"/>
            <a:ext cx="0" cy="441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Retângulo 64"/>
          <p:cNvSpPr/>
          <p:nvPr/>
        </p:nvSpPr>
        <p:spPr>
          <a:xfrm>
            <a:off x="6149340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6" name="Retângulo 65"/>
          <p:cNvSpPr/>
          <p:nvPr/>
        </p:nvSpPr>
        <p:spPr>
          <a:xfrm>
            <a:off x="6633845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7" name="Retângulo 66"/>
          <p:cNvSpPr/>
          <p:nvPr/>
        </p:nvSpPr>
        <p:spPr>
          <a:xfrm>
            <a:off x="7118350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8" name="Retângulo 67"/>
          <p:cNvSpPr/>
          <p:nvPr/>
        </p:nvSpPr>
        <p:spPr>
          <a:xfrm>
            <a:off x="7602855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9" name="Elipse 68"/>
          <p:cNvSpPr/>
          <p:nvPr/>
        </p:nvSpPr>
        <p:spPr>
          <a:xfrm>
            <a:off x="8096885" y="583692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1" name="Conector de Seta Reta 70"/>
          <p:cNvCxnSpPr>
            <a:stCxn id="45" idx="2"/>
            <a:endCxn id="67" idx="0"/>
          </p:cNvCxnSpPr>
          <p:nvPr/>
        </p:nvCxnSpPr>
        <p:spPr>
          <a:xfrm>
            <a:off x="6309995" y="5149215"/>
            <a:ext cx="1050925" cy="651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6633845" y="2493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9" name="Retângulo 78"/>
          <p:cNvSpPr/>
          <p:nvPr/>
        </p:nvSpPr>
        <p:spPr>
          <a:xfrm>
            <a:off x="7118350" y="2493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0" name="Retângulo 79"/>
          <p:cNvSpPr/>
          <p:nvPr/>
        </p:nvSpPr>
        <p:spPr>
          <a:xfrm>
            <a:off x="7602855" y="2493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1" name="Retângulo 80"/>
          <p:cNvSpPr/>
          <p:nvPr/>
        </p:nvSpPr>
        <p:spPr>
          <a:xfrm>
            <a:off x="8087360" y="2493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Elipse 81"/>
          <p:cNvSpPr/>
          <p:nvPr/>
        </p:nvSpPr>
        <p:spPr>
          <a:xfrm>
            <a:off x="8581390" y="252920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3" name="Caixa de Texto 82"/>
          <p:cNvSpPr txBox="1"/>
          <p:nvPr/>
        </p:nvSpPr>
        <p:spPr>
          <a:xfrm>
            <a:off x="6732905" y="287655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84" name="Conector de Seta Reta 83"/>
          <p:cNvCxnSpPr>
            <a:stCxn id="8" idx="2"/>
            <a:endCxn id="78" idx="0"/>
          </p:cNvCxnSpPr>
          <p:nvPr/>
        </p:nvCxnSpPr>
        <p:spPr>
          <a:xfrm>
            <a:off x="5912485" y="2289175"/>
            <a:ext cx="963930" cy="203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7118350" y="3328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6" name="Retângulo 85"/>
          <p:cNvSpPr/>
          <p:nvPr/>
        </p:nvSpPr>
        <p:spPr>
          <a:xfrm>
            <a:off x="7602855" y="3328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7" name="Retângulo 86"/>
          <p:cNvSpPr/>
          <p:nvPr/>
        </p:nvSpPr>
        <p:spPr>
          <a:xfrm>
            <a:off x="8087360" y="3328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8" name="Retângulo 87"/>
          <p:cNvSpPr/>
          <p:nvPr/>
        </p:nvSpPr>
        <p:spPr>
          <a:xfrm>
            <a:off x="8571865" y="3328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9" name="Elipse 88"/>
          <p:cNvSpPr/>
          <p:nvPr/>
        </p:nvSpPr>
        <p:spPr>
          <a:xfrm>
            <a:off x="9065895" y="33642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0" name="Caixa de Texto 89"/>
          <p:cNvSpPr txBox="1"/>
          <p:nvPr/>
        </p:nvSpPr>
        <p:spPr>
          <a:xfrm>
            <a:off x="7266940" y="3711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1" name="Conector de Seta Reta 90"/>
          <p:cNvCxnSpPr>
            <a:stCxn id="78" idx="2"/>
            <a:endCxn id="86" idx="0"/>
          </p:cNvCxnSpPr>
          <p:nvPr/>
        </p:nvCxnSpPr>
        <p:spPr>
          <a:xfrm>
            <a:off x="6876415" y="2876550"/>
            <a:ext cx="969010" cy="451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endCxn id="101" idx="0"/>
          </p:cNvCxnSpPr>
          <p:nvPr/>
        </p:nvCxnSpPr>
        <p:spPr>
          <a:xfrm>
            <a:off x="7855585" y="3702685"/>
            <a:ext cx="836295" cy="504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Retângulo 98"/>
          <p:cNvSpPr/>
          <p:nvPr/>
        </p:nvSpPr>
        <p:spPr>
          <a:xfrm>
            <a:off x="7480300" y="42068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0" name="Retângulo 99"/>
          <p:cNvSpPr/>
          <p:nvPr/>
        </p:nvSpPr>
        <p:spPr>
          <a:xfrm>
            <a:off x="7964805" y="42068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1" name="Retângulo 100"/>
          <p:cNvSpPr/>
          <p:nvPr/>
        </p:nvSpPr>
        <p:spPr>
          <a:xfrm>
            <a:off x="8449310" y="42068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2" name="Retângulo 101"/>
          <p:cNvSpPr/>
          <p:nvPr/>
        </p:nvSpPr>
        <p:spPr>
          <a:xfrm>
            <a:off x="8933815" y="42068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Elipse 102"/>
          <p:cNvSpPr/>
          <p:nvPr/>
        </p:nvSpPr>
        <p:spPr>
          <a:xfrm>
            <a:off x="9427845" y="42430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4" name="Caixa de Texto 103"/>
          <p:cNvSpPr txBox="1"/>
          <p:nvPr/>
        </p:nvSpPr>
        <p:spPr>
          <a:xfrm>
            <a:off x="7628890" y="45904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05" name="Conector de Seta Reta 104"/>
          <p:cNvCxnSpPr>
            <a:stCxn id="101" idx="2"/>
            <a:endCxn id="108" idx="0"/>
          </p:cNvCxnSpPr>
          <p:nvPr/>
        </p:nvCxnSpPr>
        <p:spPr>
          <a:xfrm>
            <a:off x="8691880" y="4590415"/>
            <a:ext cx="21336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7693660" y="50857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7" name="Retângulo 106"/>
          <p:cNvSpPr/>
          <p:nvPr/>
        </p:nvSpPr>
        <p:spPr>
          <a:xfrm>
            <a:off x="8178165" y="50857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Retângulo 107"/>
          <p:cNvSpPr/>
          <p:nvPr/>
        </p:nvSpPr>
        <p:spPr>
          <a:xfrm>
            <a:off x="8662670" y="50857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9" name="Retângulo 108"/>
          <p:cNvSpPr/>
          <p:nvPr/>
        </p:nvSpPr>
        <p:spPr>
          <a:xfrm>
            <a:off x="9147175" y="50857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0" name="Elipse 109"/>
          <p:cNvSpPr/>
          <p:nvPr/>
        </p:nvSpPr>
        <p:spPr>
          <a:xfrm>
            <a:off x="9641205" y="512191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1" name="Caixa de Texto 110"/>
          <p:cNvSpPr txBox="1"/>
          <p:nvPr/>
        </p:nvSpPr>
        <p:spPr>
          <a:xfrm>
            <a:off x="6297930" y="618426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2" name="Caixa de Texto 111"/>
          <p:cNvSpPr txBox="1"/>
          <p:nvPr/>
        </p:nvSpPr>
        <p:spPr>
          <a:xfrm>
            <a:off x="7840980" y="546925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estruturas</a:t>
            </a:r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1028851" y="2313381"/>
            <a:ext cx="9827895" cy="457200"/>
            <a:chOff x="982980" y="2085975"/>
            <a:chExt cx="9827895" cy="457200"/>
          </a:xfrm>
        </p:grpSpPr>
        <p:sp>
          <p:nvSpPr>
            <p:cNvPr id="5" name="Retângulo 4"/>
            <p:cNvSpPr/>
            <p:nvPr/>
          </p:nvSpPr>
          <p:spPr>
            <a:xfrm>
              <a:off x="98298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AMA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1173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AMA</a:t>
              </a:r>
              <a:r>
                <a:rPr lang="pt-BR" dirty="0">
                  <a:solidFill>
                    <a:schemeClr val="tx1"/>
                  </a:solidFill>
                </a:rPr>
                <a:t>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4048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AME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6923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AME</a:t>
              </a:r>
              <a:r>
                <a:rPr lang="pt-BR" dirty="0">
                  <a:solidFill>
                    <a:schemeClr val="tx1"/>
                  </a:solidFill>
                </a:rPr>
                <a:t>IXA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693217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AMO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117204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AMO</a:t>
              </a:r>
              <a:r>
                <a:rPr lang="pt-BR" dirty="0">
                  <a:solidFill>
                    <a:schemeClr val="tx1"/>
                  </a:solidFill>
                </a:rPr>
                <a:t>RA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541191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AMO</a:t>
              </a:r>
              <a:r>
                <a:rPr lang="pt-BR" dirty="0">
                  <a:solidFill>
                    <a:schemeClr val="tx1"/>
                  </a:solidFill>
                </a:rPr>
                <a:t>U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de Seta Reta 12"/>
            <p:cNvCxnSpPr>
              <a:stCxn id="5" idx="3"/>
              <a:endCxn id="6" idx="1"/>
            </p:cNvCxnSpPr>
            <p:nvPr/>
          </p:nvCxnSpPr>
          <p:spPr>
            <a:xfrm>
              <a:off x="2002155" y="2314575"/>
              <a:ext cx="409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6" idx="3"/>
              <a:endCxn id="7" idx="1"/>
            </p:cNvCxnSpPr>
            <p:nvPr/>
          </p:nvCxnSpPr>
          <p:spPr>
            <a:xfrm>
              <a:off x="3430905" y="2314575"/>
              <a:ext cx="409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7" idx="3"/>
              <a:endCxn id="8" idx="1"/>
            </p:cNvCxnSpPr>
            <p:nvPr/>
          </p:nvCxnSpPr>
          <p:spPr>
            <a:xfrm>
              <a:off x="4859655" y="2314575"/>
              <a:ext cx="409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8" idx="3"/>
            </p:cNvCxnSpPr>
            <p:nvPr/>
          </p:nvCxnSpPr>
          <p:spPr>
            <a:xfrm>
              <a:off x="6288405" y="2314575"/>
              <a:ext cx="40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9" idx="3"/>
              <a:endCxn id="10" idx="1"/>
            </p:cNvCxnSpPr>
            <p:nvPr/>
          </p:nvCxnSpPr>
          <p:spPr>
            <a:xfrm>
              <a:off x="7712392" y="2314575"/>
              <a:ext cx="40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10" idx="3"/>
              <a:endCxn id="11" idx="1"/>
            </p:cNvCxnSpPr>
            <p:nvPr/>
          </p:nvCxnSpPr>
          <p:spPr>
            <a:xfrm>
              <a:off x="9136379" y="2314575"/>
              <a:ext cx="40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1" idx="3"/>
            </p:cNvCxnSpPr>
            <p:nvPr/>
          </p:nvCxnSpPr>
          <p:spPr>
            <a:xfrm>
              <a:off x="10560366" y="2314575"/>
              <a:ext cx="2505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o 60"/>
          <p:cNvGrpSpPr/>
          <p:nvPr/>
        </p:nvGrpSpPr>
        <p:grpSpPr>
          <a:xfrm>
            <a:off x="2535555" y="3363705"/>
            <a:ext cx="5875020" cy="2892113"/>
            <a:chOff x="2411730" y="3287505"/>
            <a:chExt cx="5875020" cy="2892113"/>
          </a:xfrm>
        </p:grpSpPr>
        <p:sp>
          <p:nvSpPr>
            <p:cNvPr id="33" name="Elipse 32"/>
            <p:cNvSpPr/>
            <p:nvPr/>
          </p:nvSpPr>
          <p:spPr>
            <a:xfrm>
              <a:off x="4981574" y="3287505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AME</a:t>
              </a:r>
              <a:r>
                <a:rPr lang="pt-BR" sz="1200" dirty="0">
                  <a:solidFill>
                    <a:schemeClr val="tx1"/>
                  </a:solidFill>
                </a:rPr>
                <a:t>IXA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349942" y="4228372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AMA</a:t>
              </a:r>
              <a:r>
                <a:rPr lang="pt-BR" sz="1200" dirty="0">
                  <a:solidFill>
                    <a:schemeClr val="tx1"/>
                  </a:solidFill>
                </a:rPr>
                <a:t>R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2411730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AMA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4211955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AME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6450329" y="4228372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AMO</a:t>
              </a:r>
              <a:r>
                <a:rPr lang="pt-BR" sz="1200" dirty="0">
                  <a:solidFill>
                    <a:schemeClr val="tx1"/>
                  </a:solidFill>
                </a:rPr>
                <a:t>RA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5505450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AMO</a:t>
              </a:r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7305675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AMO</a:t>
              </a:r>
              <a:r>
                <a:rPr lang="pt-BR" sz="1200" dirty="0">
                  <a:solidFill>
                    <a:schemeClr val="tx1"/>
                  </a:solidFill>
                </a:rPr>
                <a:t>U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Conector de Seta Reta 40"/>
            <p:cNvCxnSpPr>
              <a:stCxn id="33" idx="3"/>
              <a:endCxn id="34" idx="7"/>
            </p:cNvCxnSpPr>
            <p:nvPr/>
          </p:nvCxnSpPr>
          <p:spPr>
            <a:xfrm flipH="1">
              <a:off x="4187342" y="4090585"/>
              <a:ext cx="937907" cy="2755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33" idx="5"/>
              <a:endCxn id="37" idx="1"/>
            </p:cNvCxnSpPr>
            <p:nvPr/>
          </p:nvCxnSpPr>
          <p:spPr>
            <a:xfrm>
              <a:off x="5818974" y="4090585"/>
              <a:ext cx="775030" cy="2755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34" idx="3"/>
              <a:endCxn id="35" idx="0"/>
            </p:cNvCxnSpPr>
            <p:nvPr/>
          </p:nvCxnSpPr>
          <p:spPr>
            <a:xfrm flipH="1">
              <a:off x="2902268" y="5031452"/>
              <a:ext cx="591349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4" idx="5"/>
              <a:endCxn id="36" idx="0"/>
            </p:cNvCxnSpPr>
            <p:nvPr/>
          </p:nvCxnSpPr>
          <p:spPr>
            <a:xfrm>
              <a:off x="4187342" y="5031452"/>
              <a:ext cx="515151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37" idx="3"/>
              <a:endCxn id="38" idx="0"/>
            </p:cNvCxnSpPr>
            <p:nvPr/>
          </p:nvCxnSpPr>
          <p:spPr>
            <a:xfrm flipH="1">
              <a:off x="5995988" y="5031452"/>
              <a:ext cx="598016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37" idx="5"/>
              <a:endCxn id="39" idx="0"/>
            </p:cNvCxnSpPr>
            <p:nvPr/>
          </p:nvCxnSpPr>
          <p:spPr>
            <a:xfrm>
              <a:off x="7287729" y="5031452"/>
              <a:ext cx="508484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55905"/>
            <a:ext cx="10058400" cy="148971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Mostre como uma árvore TRIE, inicialmente vazia, ficará após a inserção das seguintes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SACO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SACA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SOCO</a:t>
            </a:r>
            <a:r>
              <a:rPr lang="pt-BR" sz="3200" dirty="0"/>
              <a:t>, OSSO, ASSA</a:t>
            </a:r>
            <a:endParaRPr lang="pt-BR" sz="32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92100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76605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261110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745615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2239645" y="249301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391160" y="284035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" name="Conector de Seta Reta 16"/>
          <p:cNvCxnSpPr>
            <a:stCxn id="5" idx="2"/>
            <a:endCxn id="13" idx="0"/>
          </p:cNvCxnSpPr>
          <p:nvPr/>
        </p:nvCxnSpPr>
        <p:spPr>
          <a:xfrm flipH="1">
            <a:off x="1503680" y="2289175"/>
            <a:ext cx="2955290" cy="167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29210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7660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26111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174561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239645" y="362839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39116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1503680" y="2840355"/>
            <a:ext cx="484505" cy="751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92100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776605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1261110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745615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239645" y="456311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391160" y="491045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>
            <a:off x="534670" y="3975735"/>
            <a:ext cx="96901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3402965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87470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4371975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4856480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Elipse 33"/>
          <p:cNvSpPr/>
          <p:nvPr/>
        </p:nvSpPr>
        <p:spPr>
          <a:xfrm>
            <a:off x="5350510" y="289496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" name="Caixa de Texto 34"/>
          <p:cNvSpPr txBox="1"/>
          <p:nvPr/>
        </p:nvSpPr>
        <p:spPr>
          <a:xfrm>
            <a:off x="3502025" y="324231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36" name="Retângulo 35"/>
          <p:cNvSpPr/>
          <p:nvPr/>
        </p:nvSpPr>
        <p:spPr>
          <a:xfrm>
            <a:off x="2686685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Retângulo 36"/>
          <p:cNvSpPr/>
          <p:nvPr/>
        </p:nvSpPr>
        <p:spPr>
          <a:xfrm>
            <a:off x="3171190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3655695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4140200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Elipse 39"/>
          <p:cNvSpPr/>
          <p:nvPr/>
        </p:nvSpPr>
        <p:spPr>
          <a:xfrm>
            <a:off x="4634230" y="399415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2785745" y="434149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2" name="Conector de Seta Reta 41"/>
          <p:cNvCxnSpPr>
            <a:stCxn id="2" idx="2"/>
            <a:endCxn id="38" idx="0"/>
          </p:cNvCxnSpPr>
          <p:nvPr/>
        </p:nvCxnSpPr>
        <p:spPr>
          <a:xfrm>
            <a:off x="3645535" y="3242310"/>
            <a:ext cx="252730" cy="715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5098415" y="47656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43"/>
          <p:cNvSpPr/>
          <p:nvPr/>
        </p:nvSpPr>
        <p:spPr>
          <a:xfrm>
            <a:off x="5582920" y="47656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6067425" y="47656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6551930" y="47656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7" name="Elipse 46"/>
          <p:cNvSpPr/>
          <p:nvPr/>
        </p:nvSpPr>
        <p:spPr>
          <a:xfrm>
            <a:off x="7045960" y="48018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5197475" y="51492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9" name="Conector de Seta Reta 48"/>
          <p:cNvCxnSpPr>
            <a:stCxn id="39" idx="2"/>
            <a:endCxn id="45" idx="0"/>
          </p:cNvCxnSpPr>
          <p:nvPr/>
        </p:nvCxnSpPr>
        <p:spPr>
          <a:xfrm>
            <a:off x="4382770" y="4341495"/>
            <a:ext cx="1927225" cy="424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3644900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Retângulo 50"/>
          <p:cNvSpPr/>
          <p:nvPr/>
        </p:nvSpPr>
        <p:spPr>
          <a:xfrm>
            <a:off x="4129405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2" name="Retângulo 51"/>
          <p:cNvSpPr/>
          <p:nvPr/>
        </p:nvSpPr>
        <p:spPr>
          <a:xfrm>
            <a:off x="4613910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3" name="Retângulo 52"/>
          <p:cNvSpPr/>
          <p:nvPr/>
        </p:nvSpPr>
        <p:spPr>
          <a:xfrm>
            <a:off x="5098415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4" name="Elipse 53"/>
          <p:cNvSpPr/>
          <p:nvPr/>
        </p:nvSpPr>
        <p:spPr>
          <a:xfrm>
            <a:off x="5592445" y="583692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5" name="Caixa de Texto 54"/>
          <p:cNvSpPr txBox="1"/>
          <p:nvPr/>
        </p:nvSpPr>
        <p:spPr>
          <a:xfrm>
            <a:off x="3743960" y="618426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56" name="Conector de Seta Reta 55"/>
          <p:cNvCxnSpPr>
            <a:stCxn id="43" idx="2"/>
            <a:endCxn id="52" idx="0"/>
          </p:cNvCxnSpPr>
          <p:nvPr/>
        </p:nvCxnSpPr>
        <p:spPr>
          <a:xfrm flipH="1">
            <a:off x="4856480" y="5149215"/>
            <a:ext cx="484505" cy="651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6" idx="2"/>
            <a:endCxn id="4" idx="0"/>
          </p:cNvCxnSpPr>
          <p:nvPr/>
        </p:nvCxnSpPr>
        <p:spPr>
          <a:xfrm flipH="1">
            <a:off x="4130040" y="2289175"/>
            <a:ext cx="813435" cy="56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2686685" y="47834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9" name="Retângulo 58"/>
          <p:cNvSpPr/>
          <p:nvPr/>
        </p:nvSpPr>
        <p:spPr>
          <a:xfrm>
            <a:off x="3171190" y="47834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3655695" y="47834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1" name="Retângulo 60"/>
          <p:cNvSpPr/>
          <p:nvPr/>
        </p:nvSpPr>
        <p:spPr>
          <a:xfrm>
            <a:off x="4140200" y="47834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Elipse 61"/>
          <p:cNvSpPr/>
          <p:nvPr/>
        </p:nvSpPr>
        <p:spPr>
          <a:xfrm>
            <a:off x="4634230" y="481965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3" name="Caixa de Texto 62"/>
          <p:cNvSpPr txBox="1"/>
          <p:nvPr/>
        </p:nvSpPr>
        <p:spPr>
          <a:xfrm>
            <a:off x="2785745" y="516699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64" name="Conector de Seta Reta 63"/>
          <p:cNvCxnSpPr>
            <a:stCxn id="38" idx="2"/>
            <a:endCxn id="60" idx="0"/>
          </p:cNvCxnSpPr>
          <p:nvPr/>
        </p:nvCxnSpPr>
        <p:spPr>
          <a:xfrm>
            <a:off x="3898265" y="4341495"/>
            <a:ext cx="0" cy="441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Retângulo 64"/>
          <p:cNvSpPr/>
          <p:nvPr/>
        </p:nvSpPr>
        <p:spPr>
          <a:xfrm>
            <a:off x="6149340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6" name="Retângulo 65"/>
          <p:cNvSpPr/>
          <p:nvPr/>
        </p:nvSpPr>
        <p:spPr>
          <a:xfrm>
            <a:off x="6633845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7" name="Retângulo 66"/>
          <p:cNvSpPr/>
          <p:nvPr/>
        </p:nvSpPr>
        <p:spPr>
          <a:xfrm>
            <a:off x="7118350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8" name="Retângulo 67"/>
          <p:cNvSpPr/>
          <p:nvPr/>
        </p:nvSpPr>
        <p:spPr>
          <a:xfrm>
            <a:off x="7602855" y="58007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9" name="Elipse 68"/>
          <p:cNvSpPr/>
          <p:nvPr/>
        </p:nvSpPr>
        <p:spPr>
          <a:xfrm>
            <a:off x="8096885" y="583692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1" name="Conector de Seta Reta 70"/>
          <p:cNvCxnSpPr>
            <a:stCxn id="45" idx="2"/>
            <a:endCxn id="67" idx="0"/>
          </p:cNvCxnSpPr>
          <p:nvPr/>
        </p:nvCxnSpPr>
        <p:spPr>
          <a:xfrm>
            <a:off x="6309995" y="5149215"/>
            <a:ext cx="1050925" cy="651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651954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9" name="Retângulo 78"/>
          <p:cNvSpPr/>
          <p:nvPr/>
        </p:nvSpPr>
        <p:spPr>
          <a:xfrm>
            <a:off x="700405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0" name="Retângulo 79"/>
          <p:cNvSpPr/>
          <p:nvPr/>
        </p:nvSpPr>
        <p:spPr>
          <a:xfrm>
            <a:off x="748855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1" name="Retângulo 80"/>
          <p:cNvSpPr/>
          <p:nvPr/>
        </p:nvSpPr>
        <p:spPr>
          <a:xfrm>
            <a:off x="797306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Elipse 81"/>
          <p:cNvSpPr/>
          <p:nvPr/>
        </p:nvSpPr>
        <p:spPr>
          <a:xfrm>
            <a:off x="8467090" y="24752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3" name="Caixa de Texto 82"/>
          <p:cNvSpPr txBox="1"/>
          <p:nvPr/>
        </p:nvSpPr>
        <p:spPr>
          <a:xfrm>
            <a:off x="6618605" y="2822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84" name="Conector de Seta Reta 83"/>
          <p:cNvCxnSpPr>
            <a:stCxn id="8" idx="2"/>
            <a:endCxn id="78" idx="0"/>
          </p:cNvCxnSpPr>
          <p:nvPr/>
        </p:nvCxnSpPr>
        <p:spPr>
          <a:xfrm>
            <a:off x="5912485" y="2289175"/>
            <a:ext cx="849630" cy="149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7004050" y="327406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6" name="Retângulo 85"/>
          <p:cNvSpPr/>
          <p:nvPr/>
        </p:nvSpPr>
        <p:spPr>
          <a:xfrm>
            <a:off x="7488555" y="327406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7" name="Retângulo 86"/>
          <p:cNvSpPr/>
          <p:nvPr/>
        </p:nvSpPr>
        <p:spPr>
          <a:xfrm>
            <a:off x="7973060" y="327406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8" name="Retângulo 87"/>
          <p:cNvSpPr/>
          <p:nvPr/>
        </p:nvSpPr>
        <p:spPr>
          <a:xfrm>
            <a:off x="8457565" y="327406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9" name="Elipse 88"/>
          <p:cNvSpPr/>
          <p:nvPr/>
        </p:nvSpPr>
        <p:spPr>
          <a:xfrm>
            <a:off x="8951595" y="331025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0" name="Caixa de Texto 89"/>
          <p:cNvSpPr txBox="1"/>
          <p:nvPr/>
        </p:nvSpPr>
        <p:spPr>
          <a:xfrm>
            <a:off x="7152640" y="365760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1" name="Conector de Seta Reta 90"/>
          <p:cNvCxnSpPr>
            <a:stCxn id="78" idx="2"/>
            <a:endCxn id="86" idx="0"/>
          </p:cNvCxnSpPr>
          <p:nvPr/>
        </p:nvCxnSpPr>
        <p:spPr>
          <a:xfrm>
            <a:off x="6762115" y="2822575"/>
            <a:ext cx="969010" cy="451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86" idx="2"/>
            <a:endCxn id="101" idx="0"/>
          </p:cNvCxnSpPr>
          <p:nvPr/>
        </p:nvCxnSpPr>
        <p:spPr>
          <a:xfrm>
            <a:off x="7731125" y="3657600"/>
            <a:ext cx="3091815" cy="724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Retângulo 98"/>
          <p:cNvSpPr/>
          <p:nvPr/>
        </p:nvSpPr>
        <p:spPr>
          <a:xfrm>
            <a:off x="961136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0" name="Retângulo 99"/>
          <p:cNvSpPr/>
          <p:nvPr/>
        </p:nvSpPr>
        <p:spPr>
          <a:xfrm>
            <a:off x="1009586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1" name="Retângulo 100"/>
          <p:cNvSpPr/>
          <p:nvPr/>
        </p:nvSpPr>
        <p:spPr>
          <a:xfrm>
            <a:off x="1058037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2" name="Retângulo 101"/>
          <p:cNvSpPr/>
          <p:nvPr/>
        </p:nvSpPr>
        <p:spPr>
          <a:xfrm>
            <a:off x="1106487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Elipse 102"/>
          <p:cNvSpPr/>
          <p:nvPr/>
        </p:nvSpPr>
        <p:spPr>
          <a:xfrm>
            <a:off x="11558905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4" name="Caixa de Texto 103"/>
          <p:cNvSpPr txBox="1"/>
          <p:nvPr/>
        </p:nvSpPr>
        <p:spPr>
          <a:xfrm>
            <a:off x="9759950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05" name="Conector de Seta Reta 104"/>
          <p:cNvCxnSpPr>
            <a:stCxn id="101" idx="2"/>
            <a:endCxn id="108" idx="0"/>
          </p:cNvCxnSpPr>
          <p:nvPr/>
        </p:nvCxnSpPr>
        <p:spPr>
          <a:xfrm>
            <a:off x="10822940" y="4765675"/>
            <a:ext cx="21336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982472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7" name="Retângulo 106"/>
          <p:cNvSpPr/>
          <p:nvPr/>
        </p:nvSpPr>
        <p:spPr>
          <a:xfrm>
            <a:off x="1030922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Retângulo 107"/>
          <p:cNvSpPr/>
          <p:nvPr/>
        </p:nvSpPr>
        <p:spPr>
          <a:xfrm>
            <a:off x="1079373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9" name="Retângulo 108"/>
          <p:cNvSpPr/>
          <p:nvPr/>
        </p:nvSpPr>
        <p:spPr>
          <a:xfrm>
            <a:off x="1127823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0" name="Elipse 109"/>
          <p:cNvSpPr/>
          <p:nvPr/>
        </p:nvSpPr>
        <p:spPr>
          <a:xfrm>
            <a:off x="11800840" y="5067935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1" name="Caixa de Texto 110"/>
          <p:cNvSpPr txBox="1"/>
          <p:nvPr/>
        </p:nvSpPr>
        <p:spPr>
          <a:xfrm>
            <a:off x="6297930" y="618426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2" name="Caixa de Texto 111"/>
          <p:cNvSpPr txBox="1"/>
          <p:nvPr/>
        </p:nvSpPr>
        <p:spPr>
          <a:xfrm>
            <a:off x="997204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70" name="Retângulo 69"/>
          <p:cNvSpPr/>
          <p:nvPr/>
        </p:nvSpPr>
        <p:spPr>
          <a:xfrm>
            <a:off x="7488555" y="490474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2" name="Retângulo 71"/>
          <p:cNvSpPr/>
          <p:nvPr/>
        </p:nvSpPr>
        <p:spPr>
          <a:xfrm>
            <a:off x="7973060" y="490474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3" name="Retângulo 72"/>
          <p:cNvSpPr/>
          <p:nvPr/>
        </p:nvSpPr>
        <p:spPr>
          <a:xfrm>
            <a:off x="8457565" y="490474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4" name="Retângulo 73"/>
          <p:cNvSpPr/>
          <p:nvPr/>
        </p:nvSpPr>
        <p:spPr>
          <a:xfrm>
            <a:off x="8942070" y="490474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Elipse 74"/>
          <p:cNvSpPr/>
          <p:nvPr/>
        </p:nvSpPr>
        <p:spPr>
          <a:xfrm>
            <a:off x="9436100" y="4940935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Caixa de Texto 75"/>
          <p:cNvSpPr txBox="1"/>
          <p:nvPr/>
        </p:nvSpPr>
        <p:spPr>
          <a:xfrm>
            <a:off x="7635875" y="528828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77" name="Conector de Seta Reta 76"/>
          <p:cNvCxnSpPr>
            <a:stCxn id="99" idx="2"/>
            <a:endCxn id="73" idx="0"/>
          </p:cNvCxnSpPr>
          <p:nvPr/>
        </p:nvCxnSpPr>
        <p:spPr>
          <a:xfrm flipH="1">
            <a:off x="8700135" y="4765675"/>
            <a:ext cx="1153795" cy="139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3" name="Retângulo 92"/>
          <p:cNvSpPr/>
          <p:nvPr/>
        </p:nvSpPr>
        <p:spPr>
          <a:xfrm>
            <a:off x="9398000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4" name="Retângulo 93"/>
          <p:cNvSpPr/>
          <p:nvPr/>
        </p:nvSpPr>
        <p:spPr>
          <a:xfrm>
            <a:off x="9882505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5" name="Retângulo 94"/>
          <p:cNvSpPr/>
          <p:nvPr/>
        </p:nvSpPr>
        <p:spPr>
          <a:xfrm>
            <a:off x="10367010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6" name="Retângulo 95"/>
          <p:cNvSpPr/>
          <p:nvPr/>
        </p:nvSpPr>
        <p:spPr>
          <a:xfrm>
            <a:off x="10851515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7" name="Elipse 96"/>
          <p:cNvSpPr/>
          <p:nvPr/>
        </p:nvSpPr>
        <p:spPr>
          <a:xfrm>
            <a:off x="11345545" y="185356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3" name="Caixa de Texto 112"/>
          <p:cNvSpPr txBox="1"/>
          <p:nvPr/>
        </p:nvSpPr>
        <p:spPr>
          <a:xfrm>
            <a:off x="9546590" y="220091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14" name="Conector curvo 113"/>
          <p:cNvCxnSpPr>
            <a:stCxn id="80" idx="2"/>
            <a:endCxn id="94" idx="0"/>
          </p:cNvCxnSpPr>
          <p:nvPr/>
        </p:nvCxnSpPr>
        <p:spPr>
          <a:xfrm rot="5400000" flipH="1" flipV="1">
            <a:off x="8425498" y="1122998"/>
            <a:ext cx="1005205" cy="2393950"/>
          </a:xfrm>
          <a:prstGeom prst="curvedConnector5">
            <a:avLst>
              <a:gd name="adj1" fmla="val -23658"/>
              <a:gd name="adj2" fmla="val 49987"/>
              <a:gd name="adj3" fmla="val 12372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9398000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6" name="Retângulo 115"/>
          <p:cNvSpPr/>
          <p:nvPr/>
        </p:nvSpPr>
        <p:spPr>
          <a:xfrm>
            <a:off x="9882505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7" name="Retângulo 116"/>
          <p:cNvSpPr/>
          <p:nvPr/>
        </p:nvSpPr>
        <p:spPr>
          <a:xfrm>
            <a:off x="10367010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8" name="Retângulo 117"/>
          <p:cNvSpPr/>
          <p:nvPr/>
        </p:nvSpPr>
        <p:spPr>
          <a:xfrm>
            <a:off x="10851515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9" name="Elipse 118"/>
          <p:cNvSpPr/>
          <p:nvPr/>
        </p:nvSpPr>
        <p:spPr>
          <a:xfrm>
            <a:off x="11345545" y="260540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0" name="Caixa de Texto 119"/>
          <p:cNvSpPr txBox="1"/>
          <p:nvPr/>
        </p:nvSpPr>
        <p:spPr>
          <a:xfrm>
            <a:off x="9546590" y="295275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21" name="Conector de Seta Reta 120"/>
          <p:cNvCxnSpPr>
            <a:stCxn id="94" idx="2"/>
            <a:endCxn id="117" idx="0"/>
          </p:cNvCxnSpPr>
          <p:nvPr/>
        </p:nvCxnSpPr>
        <p:spPr>
          <a:xfrm>
            <a:off x="10125075" y="2200910"/>
            <a:ext cx="484505" cy="36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2" name="Retângulo 121"/>
          <p:cNvSpPr/>
          <p:nvPr/>
        </p:nvSpPr>
        <p:spPr>
          <a:xfrm>
            <a:off x="9651365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3" name="Retângulo 122"/>
          <p:cNvSpPr/>
          <p:nvPr/>
        </p:nvSpPr>
        <p:spPr>
          <a:xfrm>
            <a:off x="10135870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4" name="Retângulo 123"/>
          <p:cNvSpPr/>
          <p:nvPr/>
        </p:nvSpPr>
        <p:spPr>
          <a:xfrm>
            <a:off x="10620375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5" name="Retângulo 124"/>
          <p:cNvSpPr/>
          <p:nvPr/>
        </p:nvSpPr>
        <p:spPr>
          <a:xfrm>
            <a:off x="11104880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6" name="Elipse 125"/>
          <p:cNvSpPr/>
          <p:nvPr/>
        </p:nvSpPr>
        <p:spPr>
          <a:xfrm>
            <a:off x="11598910" y="3444875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7" name="Caixa de Texto 126"/>
          <p:cNvSpPr txBox="1"/>
          <p:nvPr/>
        </p:nvSpPr>
        <p:spPr>
          <a:xfrm>
            <a:off x="9798685" y="37922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28" name="Conector de Seta Reta 127"/>
          <p:cNvCxnSpPr>
            <a:stCxn id="117" idx="2"/>
            <a:endCxn id="124" idx="0"/>
          </p:cNvCxnSpPr>
          <p:nvPr/>
        </p:nvCxnSpPr>
        <p:spPr>
          <a:xfrm>
            <a:off x="10609580" y="2952750"/>
            <a:ext cx="253365" cy="455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55905"/>
            <a:ext cx="10058400" cy="148971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Mostre como uma árvore TRIE, inicialmente vazia, ficará após a inserção das seguintes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SACO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SACA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SOCO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OSSO</a:t>
            </a:r>
            <a:r>
              <a:rPr lang="pt-BR" sz="3200" dirty="0"/>
              <a:t>, ASSA</a:t>
            </a:r>
            <a:endParaRPr lang="pt-BR" sz="32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92100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76605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261110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745615" y="2456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2239645" y="249301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391160" y="284035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" name="Conector de Seta Reta 16"/>
          <p:cNvCxnSpPr>
            <a:stCxn id="5" idx="2"/>
            <a:endCxn id="13" idx="0"/>
          </p:cNvCxnSpPr>
          <p:nvPr/>
        </p:nvCxnSpPr>
        <p:spPr>
          <a:xfrm flipH="1">
            <a:off x="1503680" y="2289175"/>
            <a:ext cx="2955290" cy="167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29210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7660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26111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174561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239645" y="362839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39116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1503680" y="2840355"/>
            <a:ext cx="484505" cy="751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92100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776605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1261110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745615" y="45269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239645" y="456311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391160" y="491045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>
            <a:off x="534670" y="3975735"/>
            <a:ext cx="96901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2675890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160395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3644900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4129405" y="28587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Elipse 33"/>
          <p:cNvSpPr/>
          <p:nvPr/>
        </p:nvSpPr>
        <p:spPr>
          <a:xfrm>
            <a:off x="4623435" y="289496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" name="Caixa de Texto 34"/>
          <p:cNvSpPr txBox="1"/>
          <p:nvPr/>
        </p:nvSpPr>
        <p:spPr>
          <a:xfrm>
            <a:off x="2774950" y="324231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36" name="Retângulo 35"/>
          <p:cNvSpPr/>
          <p:nvPr/>
        </p:nvSpPr>
        <p:spPr>
          <a:xfrm>
            <a:off x="2686685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Retângulo 36"/>
          <p:cNvSpPr/>
          <p:nvPr/>
        </p:nvSpPr>
        <p:spPr>
          <a:xfrm>
            <a:off x="3171190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3655695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4140200" y="395795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Elipse 39"/>
          <p:cNvSpPr/>
          <p:nvPr/>
        </p:nvSpPr>
        <p:spPr>
          <a:xfrm>
            <a:off x="4634230" y="399415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2785745" y="434149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2" name="Conector de Seta Reta 41"/>
          <p:cNvCxnSpPr>
            <a:stCxn id="2" idx="2"/>
            <a:endCxn id="38" idx="0"/>
          </p:cNvCxnSpPr>
          <p:nvPr/>
        </p:nvCxnSpPr>
        <p:spPr>
          <a:xfrm>
            <a:off x="2918460" y="3242310"/>
            <a:ext cx="979805" cy="715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3491230" y="49409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43"/>
          <p:cNvSpPr/>
          <p:nvPr/>
        </p:nvSpPr>
        <p:spPr>
          <a:xfrm>
            <a:off x="3975735" y="49409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4460240" y="49409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4944745" y="49409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7" name="Elipse 46"/>
          <p:cNvSpPr/>
          <p:nvPr/>
        </p:nvSpPr>
        <p:spPr>
          <a:xfrm>
            <a:off x="5438775" y="49771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3627120" y="53244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9" name="Conector de Seta Reta 48"/>
          <p:cNvCxnSpPr>
            <a:stCxn id="39" idx="2"/>
            <a:endCxn id="45" idx="0"/>
          </p:cNvCxnSpPr>
          <p:nvPr/>
        </p:nvCxnSpPr>
        <p:spPr>
          <a:xfrm>
            <a:off x="4382770" y="4341495"/>
            <a:ext cx="320040" cy="599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2191385" y="6012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Retângulo 50"/>
          <p:cNvSpPr/>
          <p:nvPr/>
        </p:nvSpPr>
        <p:spPr>
          <a:xfrm>
            <a:off x="2675890" y="6012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2" name="Retângulo 51"/>
          <p:cNvSpPr/>
          <p:nvPr/>
        </p:nvSpPr>
        <p:spPr>
          <a:xfrm>
            <a:off x="3160395" y="6012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3" name="Retângulo 52"/>
          <p:cNvSpPr/>
          <p:nvPr/>
        </p:nvSpPr>
        <p:spPr>
          <a:xfrm>
            <a:off x="3644900" y="6012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4" name="Elipse 53"/>
          <p:cNvSpPr/>
          <p:nvPr/>
        </p:nvSpPr>
        <p:spPr>
          <a:xfrm>
            <a:off x="4138930" y="604901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5" name="Caixa de Texto 54"/>
          <p:cNvSpPr txBox="1"/>
          <p:nvPr/>
        </p:nvSpPr>
        <p:spPr>
          <a:xfrm>
            <a:off x="2290445" y="639635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56" name="Conector de Seta Reta 55"/>
          <p:cNvCxnSpPr>
            <a:stCxn id="43" idx="2"/>
            <a:endCxn id="52" idx="0"/>
          </p:cNvCxnSpPr>
          <p:nvPr/>
        </p:nvCxnSpPr>
        <p:spPr>
          <a:xfrm flipH="1">
            <a:off x="3402965" y="5324475"/>
            <a:ext cx="330835" cy="688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6" idx="2"/>
            <a:endCxn id="4" idx="0"/>
          </p:cNvCxnSpPr>
          <p:nvPr/>
        </p:nvCxnSpPr>
        <p:spPr>
          <a:xfrm flipH="1">
            <a:off x="3402965" y="2289175"/>
            <a:ext cx="1540510" cy="56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22237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9" name="Retângulo 58"/>
          <p:cNvSpPr/>
          <p:nvPr/>
        </p:nvSpPr>
        <p:spPr>
          <a:xfrm>
            <a:off x="170688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219138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1" name="Retângulo 60"/>
          <p:cNvSpPr/>
          <p:nvPr/>
        </p:nvSpPr>
        <p:spPr>
          <a:xfrm>
            <a:off x="267589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Elipse 61"/>
          <p:cNvSpPr/>
          <p:nvPr/>
        </p:nvSpPr>
        <p:spPr>
          <a:xfrm>
            <a:off x="3169920" y="52971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3" name="Caixa de Texto 62"/>
          <p:cNvSpPr txBox="1"/>
          <p:nvPr/>
        </p:nvSpPr>
        <p:spPr>
          <a:xfrm>
            <a:off x="1321435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64" name="Conector de Seta Reta 63"/>
          <p:cNvCxnSpPr>
            <a:stCxn id="38" idx="2"/>
            <a:endCxn id="60" idx="0"/>
          </p:cNvCxnSpPr>
          <p:nvPr/>
        </p:nvCxnSpPr>
        <p:spPr>
          <a:xfrm flipH="1">
            <a:off x="2433955" y="4341495"/>
            <a:ext cx="1464310" cy="919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Retângulo 64"/>
          <p:cNvSpPr/>
          <p:nvPr/>
        </p:nvSpPr>
        <p:spPr>
          <a:xfrm>
            <a:off x="4528820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6" name="Retângulo 65"/>
          <p:cNvSpPr/>
          <p:nvPr/>
        </p:nvSpPr>
        <p:spPr>
          <a:xfrm>
            <a:off x="5013325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7" name="Retângulo 66"/>
          <p:cNvSpPr/>
          <p:nvPr/>
        </p:nvSpPr>
        <p:spPr>
          <a:xfrm>
            <a:off x="5497830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8" name="Retângulo 67"/>
          <p:cNvSpPr/>
          <p:nvPr/>
        </p:nvSpPr>
        <p:spPr>
          <a:xfrm>
            <a:off x="5982335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9" name="Elipse 68"/>
          <p:cNvSpPr/>
          <p:nvPr/>
        </p:nvSpPr>
        <p:spPr>
          <a:xfrm>
            <a:off x="6476365" y="603123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1" name="Conector de Seta Reta 70"/>
          <p:cNvCxnSpPr>
            <a:stCxn id="45" idx="2"/>
            <a:endCxn id="67" idx="0"/>
          </p:cNvCxnSpPr>
          <p:nvPr/>
        </p:nvCxnSpPr>
        <p:spPr>
          <a:xfrm>
            <a:off x="4702810" y="5324475"/>
            <a:ext cx="1037590" cy="670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651954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9" name="Retângulo 78"/>
          <p:cNvSpPr/>
          <p:nvPr/>
        </p:nvSpPr>
        <p:spPr>
          <a:xfrm>
            <a:off x="700405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0" name="Retângulo 79"/>
          <p:cNvSpPr/>
          <p:nvPr/>
        </p:nvSpPr>
        <p:spPr>
          <a:xfrm>
            <a:off x="748855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1" name="Retângulo 80"/>
          <p:cNvSpPr/>
          <p:nvPr/>
        </p:nvSpPr>
        <p:spPr>
          <a:xfrm>
            <a:off x="797306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Elipse 81"/>
          <p:cNvSpPr/>
          <p:nvPr/>
        </p:nvSpPr>
        <p:spPr>
          <a:xfrm>
            <a:off x="8467090" y="24752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3" name="Caixa de Texto 82"/>
          <p:cNvSpPr txBox="1"/>
          <p:nvPr/>
        </p:nvSpPr>
        <p:spPr>
          <a:xfrm>
            <a:off x="6618605" y="2822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84" name="Conector de Seta Reta 83"/>
          <p:cNvCxnSpPr>
            <a:stCxn id="8" idx="2"/>
            <a:endCxn id="78" idx="0"/>
          </p:cNvCxnSpPr>
          <p:nvPr/>
        </p:nvCxnSpPr>
        <p:spPr>
          <a:xfrm>
            <a:off x="5912485" y="2289175"/>
            <a:ext cx="849630" cy="149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7004050" y="327406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6" name="Retângulo 85"/>
          <p:cNvSpPr/>
          <p:nvPr/>
        </p:nvSpPr>
        <p:spPr>
          <a:xfrm>
            <a:off x="7488555" y="327406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7" name="Retângulo 86"/>
          <p:cNvSpPr/>
          <p:nvPr/>
        </p:nvSpPr>
        <p:spPr>
          <a:xfrm>
            <a:off x="7973060" y="327406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8" name="Retângulo 87"/>
          <p:cNvSpPr/>
          <p:nvPr/>
        </p:nvSpPr>
        <p:spPr>
          <a:xfrm>
            <a:off x="8457565" y="327406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9" name="Elipse 88"/>
          <p:cNvSpPr/>
          <p:nvPr/>
        </p:nvSpPr>
        <p:spPr>
          <a:xfrm>
            <a:off x="8951595" y="331025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0" name="Caixa de Texto 89"/>
          <p:cNvSpPr txBox="1"/>
          <p:nvPr/>
        </p:nvSpPr>
        <p:spPr>
          <a:xfrm>
            <a:off x="7152640" y="365760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1" name="Conector de Seta Reta 90"/>
          <p:cNvCxnSpPr>
            <a:stCxn id="78" idx="2"/>
            <a:endCxn id="86" idx="0"/>
          </p:cNvCxnSpPr>
          <p:nvPr/>
        </p:nvCxnSpPr>
        <p:spPr>
          <a:xfrm>
            <a:off x="6762115" y="2822575"/>
            <a:ext cx="969010" cy="451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86" idx="2"/>
            <a:endCxn id="101" idx="0"/>
          </p:cNvCxnSpPr>
          <p:nvPr/>
        </p:nvCxnSpPr>
        <p:spPr>
          <a:xfrm>
            <a:off x="7731125" y="3657600"/>
            <a:ext cx="3091815" cy="724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Retângulo 98"/>
          <p:cNvSpPr/>
          <p:nvPr/>
        </p:nvSpPr>
        <p:spPr>
          <a:xfrm>
            <a:off x="961136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0" name="Retângulo 99"/>
          <p:cNvSpPr/>
          <p:nvPr/>
        </p:nvSpPr>
        <p:spPr>
          <a:xfrm>
            <a:off x="1009586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1" name="Retângulo 100"/>
          <p:cNvSpPr/>
          <p:nvPr/>
        </p:nvSpPr>
        <p:spPr>
          <a:xfrm>
            <a:off x="1058037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2" name="Retângulo 101"/>
          <p:cNvSpPr/>
          <p:nvPr/>
        </p:nvSpPr>
        <p:spPr>
          <a:xfrm>
            <a:off x="1106487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Elipse 102"/>
          <p:cNvSpPr/>
          <p:nvPr/>
        </p:nvSpPr>
        <p:spPr>
          <a:xfrm>
            <a:off x="11558905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4" name="Caixa de Texto 103"/>
          <p:cNvSpPr txBox="1"/>
          <p:nvPr/>
        </p:nvSpPr>
        <p:spPr>
          <a:xfrm>
            <a:off x="9759950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05" name="Conector de Seta Reta 104"/>
          <p:cNvCxnSpPr>
            <a:stCxn id="101" idx="2"/>
            <a:endCxn id="108" idx="0"/>
          </p:cNvCxnSpPr>
          <p:nvPr/>
        </p:nvCxnSpPr>
        <p:spPr>
          <a:xfrm>
            <a:off x="10822940" y="4765675"/>
            <a:ext cx="32829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993965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7" name="Retângulo 106"/>
          <p:cNvSpPr/>
          <p:nvPr/>
        </p:nvSpPr>
        <p:spPr>
          <a:xfrm>
            <a:off x="1042416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Retângulo 107"/>
          <p:cNvSpPr/>
          <p:nvPr/>
        </p:nvSpPr>
        <p:spPr>
          <a:xfrm>
            <a:off x="1090866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9" name="Retângulo 108"/>
          <p:cNvSpPr/>
          <p:nvPr/>
        </p:nvSpPr>
        <p:spPr>
          <a:xfrm>
            <a:off x="11393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0" name="Elipse 109"/>
          <p:cNvSpPr/>
          <p:nvPr/>
        </p:nvSpPr>
        <p:spPr>
          <a:xfrm>
            <a:off x="11877675" y="52971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1" name="Caixa de Texto 110"/>
          <p:cNvSpPr txBox="1"/>
          <p:nvPr/>
        </p:nvSpPr>
        <p:spPr>
          <a:xfrm>
            <a:off x="4677410" y="6378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2" name="Caixa de Texto 111"/>
          <p:cNvSpPr txBox="1"/>
          <p:nvPr/>
        </p:nvSpPr>
        <p:spPr>
          <a:xfrm>
            <a:off x="997204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70" name="Retângulo 69"/>
          <p:cNvSpPr/>
          <p:nvPr/>
        </p:nvSpPr>
        <p:spPr>
          <a:xfrm>
            <a:off x="9611360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2" name="Retângulo 71"/>
          <p:cNvSpPr/>
          <p:nvPr/>
        </p:nvSpPr>
        <p:spPr>
          <a:xfrm>
            <a:off x="10095865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3" name="Retângulo 72"/>
          <p:cNvSpPr/>
          <p:nvPr/>
        </p:nvSpPr>
        <p:spPr>
          <a:xfrm>
            <a:off x="10580370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4" name="Retângulo 73"/>
          <p:cNvSpPr/>
          <p:nvPr/>
        </p:nvSpPr>
        <p:spPr>
          <a:xfrm>
            <a:off x="11064875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Elipse 74"/>
          <p:cNvSpPr/>
          <p:nvPr/>
        </p:nvSpPr>
        <p:spPr>
          <a:xfrm>
            <a:off x="11558905" y="6085205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Caixa de Texto 75"/>
          <p:cNvSpPr txBox="1"/>
          <p:nvPr/>
        </p:nvSpPr>
        <p:spPr>
          <a:xfrm>
            <a:off x="9545320" y="643255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77" name="Conector de Seta Reta 76"/>
          <p:cNvCxnSpPr>
            <a:stCxn id="99" idx="2"/>
            <a:endCxn id="70" idx="0"/>
          </p:cNvCxnSpPr>
          <p:nvPr/>
        </p:nvCxnSpPr>
        <p:spPr>
          <a:xfrm>
            <a:off x="9853930" y="4765675"/>
            <a:ext cx="0" cy="128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3" name="Retângulo 92"/>
          <p:cNvSpPr/>
          <p:nvPr/>
        </p:nvSpPr>
        <p:spPr>
          <a:xfrm>
            <a:off x="9398000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4" name="Retângulo 93"/>
          <p:cNvSpPr/>
          <p:nvPr/>
        </p:nvSpPr>
        <p:spPr>
          <a:xfrm>
            <a:off x="9882505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5" name="Retângulo 94"/>
          <p:cNvSpPr/>
          <p:nvPr/>
        </p:nvSpPr>
        <p:spPr>
          <a:xfrm>
            <a:off x="10367010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6" name="Retângulo 95"/>
          <p:cNvSpPr/>
          <p:nvPr/>
        </p:nvSpPr>
        <p:spPr>
          <a:xfrm>
            <a:off x="10851515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7" name="Elipse 96"/>
          <p:cNvSpPr/>
          <p:nvPr/>
        </p:nvSpPr>
        <p:spPr>
          <a:xfrm>
            <a:off x="11345545" y="185356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3" name="Caixa de Texto 112"/>
          <p:cNvSpPr txBox="1"/>
          <p:nvPr/>
        </p:nvSpPr>
        <p:spPr>
          <a:xfrm>
            <a:off x="9546590" y="220091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14" name="Conector curvo 113"/>
          <p:cNvCxnSpPr>
            <a:stCxn id="80" idx="2"/>
            <a:endCxn id="94" idx="0"/>
          </p:cNvCxnSpPr>
          <p:nvPr/>
        </p:nvCxnSpPr>
        <p:spPr>
          <a:xfrm rot="5400000" flipH="1" flipV="1">
            <a:off x="8425498" y="1122998"/>
            <a:ext cx="1005205" cy="2393950"/>
          </a:xfrm>
          <a:prstGeom prst="curvedConnector5">
            <a:avLst>
              <a:gd name="adj1" fmla="val -23658"/>
              <a:gd name="adj2" fmla="val 49987"/>
              <a:gd name="adj3" fmla="val 1237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9398000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6" name="Retângulo 115"/>
          <p:cNvSpPr/>
          <p:nvPr/>
        </p:nvSpPr>
        <p:spPr>
          <a:xfrm>
            <a:off x="9882505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7" name="Retângulo 116"/>
          <p:cNvSpPr/>
          <p:nvPr/>
        </p:nvSpPr>
        <p:spPr>
          <a:xfrm>
            <a:off x="10367010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8" name="Retângulo 117"/>
          <p:cNvSpPr/>
          <p:nvPr/>
        </p:nvSpPr>
        <p:spPr>
          <a:xfrm>
            <a:off x="10851515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9" name="Elipse 118"/>
          <p:cNvSpPr/>
          <p:nvPr/>
        </p:nvSpPr>
        <p:spPr>
          <a:xfrm>
            <a:off x="11345545" y="260540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0" name="Caixa de Texto 119"/>
          <p:cNvSpPr txBox="1"/>
          <p:nvPr/>
        </p:nvSpPr>
        <p:spPr>
          <a:xfrm>
            <a:off x="9546590" y="295275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21" name="Conector de Seta Reta 120"/>
          <p:cNvCxnSpPr>
            <a:stCxn id="94" idx="2"/>
            <a:endCxn id="117" idx="0"/>
          </p:cNvCxnSpPr>
          <p:nvPr/>
        </p:nvCxnSpPr>
        <p:spPr>
          <a:xfrm>
            <a:off x="10125075" y="2200910"/>
            <a:ext cx="484505" cy="36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2" name="Retângulo 121"/>
          <p:cNvSpPr/>
          <p:nvPr/>
        </p:nvSpPr>
        <p:spPr>
          <a:xfrm>
            <a:off x="9651365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3" name="Retângulo 122"/>
          <p:cNvSpPr/>
          <p:nvPr/>
        </p:nvSpPr>
        <p:spPr>
          <a:xfrm>
            <a:off x="10135870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4" name="Retângulo 123"/>
          <p:cNvSpPr/>
          <p:nvPr/>
        </p:nvSpPr>
        <p:spPr>
          <a:xfrm>
            <a:off x="10620375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5" name="Retângulo 124"/>
          <p:cNvSpPr/>
          <p:nvPr/>
        </p:nvSpPr>
        <p:spPr>
          <a:xfrm>
            <a:off x="11104880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6" name="Elipse 125"/>
          <p:cNvSpPr/>
          <p:nvPr/>
        </p:nvSpPr>
        <p:spPr>
          <a:xfrm>
            <a:off x="11598910" y="3444875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7" name="Caixa de Texto 126"/>
          <p:cNvSpPr txBox="1"/>
          <p:nvPr/>
        </p:nvSpPr>
        <p:spPr>
          <a:xfrm>
            <a:off x="9798685" y="37922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28" name="Conector de Seta Reta 127"/>
          <p:cNvCxnSpPr>
            <a:stCxn id="117" idx="2"/>
            <a:endCxn id="124" idx="0"/>
          </p:cNvCxnSpPr>
          <p:nvPr/>
        </p:nvCxnSpPr>
        <p:spPr>
          <a:xfrm>
            <a:off x="10609580" y="2952750"/>
            <a:ext cx="253365" cy="455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4700905" y="332105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9" name="Retângulo 128"/>
          <p:cNvSpPr/>
          <p:nvPr/>
        </p:nvSpPr>
        <p:spPr>
          <a:xfrm>
            <a:off x="5185410" y="332105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0" name="Retângulo 129"/>
          <p:cNvSpPr/>
          <p:nvPr/>
        </p:nvSpPr>
        <p:spPr>
          <a:xfrm>
            <a:off x="5669915" y="332105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1" name="Retângulo 130"/>
          <p:cNvSpPr/>
          <p:nvPr/>
        </p:nvSpPr>
        <p:spPr>
          <a:xfrm>
            <a:off x="6154420" y="332105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2" name="Elipse 131"/>
          <p:cNvSpPr/>
          <p:nvPr/>
        </p:nvSpPr>
        <p:spPr>
          <a:xfrm>
            <a:off x="6648450" y="335724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3" name="Caixa de Texto 132"/>
          <p:cNvSpPr txBox="1"/>
          <p:nvPr/>
        </p:nvSpPr>
        <p:spPr>
          <a:xfrm>
            <a:off x="4836795" y="370459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34" name="Conector de Seta Reta 133"/>
          <p:cNvCxnSpPr>
            <a:stCxn id="7" idx="2"/>
            <a:endCxn id="131" idx="0"/>
          </p:cNvCxnSpPr>
          <p:nvPr/>
        </p:nvCxnSpPr>
        <p:spPr>
          <a:xfrm>
            <a:off x="5427980" y="2289175"/>
            <a:ext cx="969010" cy="1031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5" name="Retângulo 134"/>
          <p:cNvSpPr/>
          <p:nvPr/>
        </p:nvSpPr>
        <p:spPr>
          <a:xfrm>
            <a:off x="5070475" y="419989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6" name="Retângulo 135"/>
          <p:cNvSpPr/>
          <p:nvPr/>
        </p:nvSpPr>
        <p:spPr>
          <a:xfrm>
            <a:off x="5554980" y="419989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7" name="Retângulo 136"/>
          <p:cNvSpPr/>
          <p:nvPr/>
        </p:nvSpPr>
        <p:spPr>
          <a:xfrm>
            <a:off x="6039485" y="419989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8" name="Retângulo 137"/>
          <p:cNvSpPr/>
          <p:nvPr/>
        </p:nvSpPr>
        <p:spPr>
          <a:xfrm>
            <a:off x="6523990" y="419989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9" name="Elipse 138"/>
          <p:cNvSpPr/>
          <p:nvPr/>
        </p:nvSpPr>
        <p:spPr>
          <a:xfrm>
            <a:off x="7018020" y="423608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0" name="Caixa de Texto 139"/>
          <p:cNvSpPr txBox="1"/>
          <p:nvPr/>
        </p:nvSpPr>
        <p:spPr>
          <a:xfrm>
            <a:off x="5206365" y="458343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1" name="Conector de Seta Reta 140"/>
          <p:cNvCxnSpPr>
            <a:stCxn id="131" idx="2"/>
            <a:endCxn id="138" idx="0"/>
          </p:cNvCxnSpPr>
          <p:nvPr/>
        </p:nvCxnSpPr>
        <p:spPr>
          <a:xfrm>
            <a:off x="6396990" y="3704590"/>
            <a:ext cx="36957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2" name="Retângulo 141"/>
          <p:cNvSpPr/>
          <p:nvPr/>
        </p:nvSpPr>
        <p:spPr>
          <a:xfrm>
            <a:off x="5875020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3" name="Retângulo 142"/>
          <p:cNvSpPr/>
          <p:nvPr/>
        </p:nvSpPr>
        <p:spPr>
          <a:xfrm>
            <a:off x="6359525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4" name="Retângulo 143"/>
          <p:cNvSpPr/>
          <p:nvPr/>
        </p:nvSpPr>
        <p:spPr>
          <a:xfrm>
            <a:off x="6844030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5" name="Retângulo 144"/>
          <p:cNvSpPr/>
          <p:nvPr/>
        </p:nvSpPr>
        <p:spPr>
          <a:xfrm>
            <a:off x="7328535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6" name="Elipse 145"/>
          <p:cNvSpPr/>
          <p:nvPr/>
        </p:nvSpPr>
        <p:spPr>
          <a:xfrm>
            <a:off x="7822565" y="501332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7" name="Caixa de Texto 146"/>
          <p:cNvSpPr txBox="1"/>
          <p:nvPr/>
        </p:nvSpPr>
        <p:spPr>
          <a:xfrm>
            <a:off x="6010910" y="536067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8" name="Conector de Seta Reta 147"/>
          <p:cNvCxnSpPr>
            <a:stCxn id="138" idx="2"/>
            <a:endCxn id="144" idx="0"/>
          </p:cNvCxnSpPr>
          <p:nvPr/>
        </p:nvCxnSpPr>
        <p:spPr>
          <a:xfrm>
            <a:off x="6766560" y="4583430"/>
            <a:ext cx="320040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9" name="Retângulo 148"/>
          <p:cNvSpPr/>
          <p:nvPr/>
        </p:nvSpPr>
        <p:spPr>
          <a:xfrm>
            <a:off x="6891655" y="57016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0" name="Retângulo 149"/>
          <p:cNvSpPr/>
          <p:nvPr/>
        </p:nvSpPr>
        <p:spPr>
          <a:xfrm>
            <a:off x="7376160" y="57016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1" name="Retângulo 150"/>
          <p:cNvSpPr/>
          <p:nvPr/>
        </p:nvSpPr>
        <p:spPr>
          <a:xfrm>
            <a:off x="7860665" y="57016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2" name="Retângulo 151"/>
          <p:cNvSpPr/>
          <p:nvPr/>
        </p:nvSpPr>
        <p:spPr>
          <a:xfrm>
            <a:off x="8345170" y="57016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3" name="Elipse 152"/>
          <p:cNvSpPr/>
          <p:nvPr/>
        </p:nvSpPr>
        <p:spPr>
          <a:xfrm>
            <a:off x="8839200" y="573786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4" name="Caixa de Texto 153"/>
          <p:cNvSpPr txBox="1"/>
          <p:nvPr/>
        </p:nvSpPr>
        <p:spPr>
          <a:xfrm>
            <a:off x="7038975" y="608520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55" name="Conector de Seta Reta 154"/>
          <p:cNvCxnSpPr>
            <a:stCxn id="144" idx="2"/>
            <a:endCxn id="151" idx="0"/>
          </p:cNvCxnSpPr>
          <p:nvPr/>
        </p:nvCxnSpPr>
        <p:spPr>
          <a:xfrm>
            <a:off x="7086600" y="5360670"/>
            <a:ext cx="1016635" cy="340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55905"/>
            <a:ext cx="10058400" cy="148971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Mostre como uma árvore TRIE, inicialmente vazia, ficará após a inserção das seguintes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SACO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SACA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SOCO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OSSO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ASSA</a:t>
            </a:r>
            <a:endParaRPr lang="pt-BR" sz="3200" dirty="0"/>
          </a:p>
          <a:p>
            <a:pPr marL="0" indent="0">
              <a:buFont typeface="+mj-lt"/>
              <a:buNone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5336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3787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22237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70688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2200910" y="188976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352425" y="223710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8" name="Retângulo 17"/>
          <p:cNvSpPr/>
          <p:nvPr/>
        </p:nvSpPr>
        <p:spPr>
          <a:xfrm>
            <a:off x="19304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67754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16205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164655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140585" y="26936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292100" y="30410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1404620" y="2237105"/>
            <a:ext cx="54483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9304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67754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116205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64655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140585" y="362839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29210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>
            <a:off x="435610" y="3041015"/>
            <a:ext cx="96901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3326130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10635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4295140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4779645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Elipse 33"/>
          <p:cNvSpPr/>
          <p:nvPr/>
        </p:nvSpPr>
        <p:spPr>
          <a:xfrm>
            <a:off x="5273675" y="264160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" name="Caixa de Texto 34"/>
          <p:cNvSpPr txBox="1"/>
          <p:nvPr/>
        </p:nvSpPr>
        <p:spPr>
          <a:xfrm>
            <a:off x="3425190" y="298894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36" name="Retângulo 35"/>
          <p:cNvSpPr/>
          <p:nvPr/>
        </p:nvSpPr>
        <p:spPr>
          <a:xfrm>
            <a:off x="4607560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" name="Retângulo 36"/>
          <p:cNvSpPr/>
          <p:nvPr/>
        </p:nvSpPr>
        <p:spPr>
          <a:xfrm>
            <a:off x="5092065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5576570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6061075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Elipse 39"/>
          <p:cNvSpPr/>
          <p:nvPr/>
        </p:nvSpPr>
        <p:spPr>
          <a:xfrm>
            <a:off x="6555105" y="410718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4706620" y="445452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2" name="Conector de Seta Reta 41"/>
          <p:cNvCxnSpPr>
            <a:stCxn id="2" idx="2"/>
            <a:endCxn id="38" idx="0"/>
          </p:cNvCxnSpPr>
          <p:nvPr/>
        </p:nvCxnSpPr>
        <p:spPr>
          <a:xfrm>
            <a:off x="3568700" y="2988945"/>
            <a:ext cx="2250440" cy="1082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4286885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43"/>
          <p:cNvSpPr/>
          <p:nvPr/>
        </p:nvSpPr>
        <p:spPr>
          <a:xfrm>
            <a:off x="4771390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5255895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5740400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7" name="Elipse 46"/>
          <p:cNvSpPr/>
          <p:nvPr/>
        </p:nvSpPr>
        <p:spPr>
          <a:xfrm>
            <a:off x="6234430" y="501332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4422775" y="536067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9" name="Conector de Seta Reta 48"/>
          <p:cNvCxnSpPr>
            <a:stCxn id="39" idx="2"/>
            <a:endCxn id="45" idx="0"/>
          </p:cNvCxnSpPr>
          <p:nvPr/>
        </p:nvCxnSpPr>
        <p:spPr>
          <a:xfrm flipH="1">
            <a:off x="5498465" y="4454525"/>
            <a:ext cx="805180" cy="522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Retângulo 49"/>
          <p:cNvSpPr/>
          <p:nvPr/>
        </p:nvSpPr>
        <p:spPr>
          <a:xfrm>
            <a:off x="2191385" y="6012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Retângulo 50"/>
          <p:cNvSpPr/>
          <p:nvPr/>
        </p:nvSpPr>
        <p:spPr>
          <a:xfrm>
            <a:off x="2675890" y="6012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2" name="Retângulo 51"/>
          <p:cNvSpPr/>
          <p:nvPr/>
        </p:nvSpPr>
        <p:spPr>
          <a:xfrm>
            <a:off x="3160395" y="6012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3" name="Retângulo 52"/>
          <p:cNvSpPr/>
          <p:nvPr/>
        </p:nvSpPr>
        <p:spPr>
          <a:xfrm>
            <a:off x="3644900" y="601281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4" name="Elipse 53"/>
          <p:cNvSpPr/>
          <p:nvPr/>
        </p:nvSpPr>
        <p:spPr>
          <a:xfrm>
            <a:off x="4138930" y="604901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5" name="Caixa de Texto 54"/>
          <p:cNvSpPr txBox="1"/>
          <p:nvPr/>
        </p:nvSpPr>
        <p:spPr>
          <a:xfrm>
            <a:off x="2290445" y="639635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56" name="Conector de Seta Reta 55"/>
          <p:cNvCxnSpPr>
            <a:stCxn id="43" idx="2"/>
            <a:endCxn id="52" idx="0"/>
          </p:cNvCxnSpPr>
          <p:nvPr/>
        </p:nvCxnSpPr>
        <p:spPr>
          <a:xfrm flipH="1">
            <a:off x="3402965" y="5360670"/>
            <a:ext cx="1126490" cy="652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6" idx="2"/>
            <a:endCxn id="4" idx="0"/>
          </p:cNvCxnSpPr>
          <p:nvPr/>
        </p:nvCxnSpPr>
        <p:spPr>
          <a:xfrm flipH="1">
            <a:off x="4053205" y="2289175"/>
            <a:ext cx="890270" cy="316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122237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9" name="Retângulo 58"/>
          <p:cNvSpPr/>
          <p:nvPr/>
        </p:nvSpPr>
        <p:spPr>
          <a:xfrm>
            <a:off x="170688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219138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1" name="Retângulo 60"/>
          <p:cNvSpPr/>
          <p:nvPr/>
        </p:nvSpPr>
        <p:spPr>
          <a:xfrm>
            <a:off x="267589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Elipse 61"/>
          <p:cNvSpPr/>
          <p:nvPr/>
        </p:nvSpPr>
        <p:spPr>
          <a:xfrm>
            <a:off x="3169920" y="52971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3" name="Caixa de Texto 62"/>
          <p:cNvSpPr txBox="1"/>
          <p:nvPr/>
        </p:nvSpPr>
        <p:spPr>
          <a:xfrm>
            <a:off x="1321435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64" name="Conector de Seta Reta 63"/>
          <p:cNvCxnSpPr>
            <a:stCxn id="38" idx="2"/>
            <a:endCxn id="60" idx="0"/>
          </p:cNvCxnSpPr>
          <p:nvPr/>
        </p:nvCxnSpPr>
        <p:spPr>
          <a:xfrm flipH="1">
            <a:off x="2433955" y="4454525"/>
            <a:ext cx="3385185" cy="806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Retângulo 64"/>
          <p:cNvSpPr/>
          <p:nvPr/>
        </p:nvSpPr>
        <p:spPr>
          <a:xfrm>
            <a:off x="4528820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6" name="Retângulo 65"/>
          <p:cNvSpPr/>
          <p:nvPr/>
        </p:nvSpPr>
        <p:spPr>
          <a:xfrm>
            <a:off x="5013325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7" name="Retângulo 66"/>
          <p:cNvSpPr/>
          <p:nvPr/>
        </p:nvSpPr>
        <p:spPr>
          <a:xfrm>
            <a:off x="5497830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8" name="Retângulo 67"/>
          <p:cNvSpPr/>
          <p:nvPr/>
        </p:nvSpPr>
        <p:spPr>
          <a:xfrm>
            <a:off x="5982335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9" name="Elipse 68"/>
          <p:cNvSpPr/>
          <p:nvPr/>
        </p:nvSpPr>
        <p:spPr>
          <a:xfrm>
            <a:off x="6476365" y="603123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1" name="Conector de Seta Reta 70"/>
          <p:cNvCxnSpPr>
            <a:stCxn id="45" idx="2"/>
            <a:endCxn id="67" idx="0"/>
          </p:cNvCxnSpPr>
          <p:nvPr/>
        </p:nvCxnSpPr>
        <p:spPr>
          <a:xfrm>
            <a:off x="5498465" y="5360670"/>
            <a:ext cx="241935" cy="634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708660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9" name="Retângulo 78"/>
          <p:cNvSpPr/>
          <p:nvPr/>
        </p:nvSpPr>
        <p:spPr>
          <a:xfrm>
            <a:off x="757110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0" name="Retângulo 79"/>
          <p:cNvSpPr/>
          <p:nvPr/>
        </p:nvSpPr>
        <p:spPr>
          <a:xfrm>
            <a:off x="805561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1" name="Retângulo 80"/>
          <p:cNvSpPr/>
          <p:nvPr/>
        </p:nvSpPr>
        <p:spPr>
          <a:xfrm>
            <a:off x="854011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Elipse 81"/>
          <p:cNvSpPr/>
          <p:nvPr/>
        </p:nvSpPr>
        <p:spPr>
          <a:xfrm>
            <a:off x="9034145" y="24752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3" name="Caixa de Texto 82"/>
          <p:cNvSpPr txBox="1"/>
          <p:nvPr/>
        </p:nvSpPr>
        <p:spPr>
          <a:xfrm>
            <a:off x="7185660" y="2822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84" name="Conector de Seta Reta 83"/>
          <p:cNvCxnSpPr>
            <a:stCxn id="8" idx="2"/>
            <a:endCxn id="78" idx="0"/>
          </p:cNvCxnSpPr>
          <p:nvPr/>
        </p:nvCxnSpPr>
        <p:spPr>
          <a:xfrm>
            <a:off x="5912485" y="2289175"/>
            <a:ext cx="1416685" cy="149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732917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6" name="Retângulo 85"/>
          <p:cNvSpPr/>
          <p:nvPr/>
        </p:nvSpPr>
        <p:spPr>
          <a:xfrm>
            <a:off x="781367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7" name="Retângulo 86"/>
          <p:cNvSpPr/>
          <p:nvPr/>
        </p:nvSpPr>
        <p:spPr>
          <a:xfrm>
            <a:off x="829818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8" name="Retângulo 87"/>
          <p:cNvSpPr/>
          <p:nvPr/>
        </p:nvSpPr>
        <p:spPr>
          <a:xfrm>
            <a:off x="878268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9" name="Elipse 88"/>
          <p:cNvSpPr/>
          <p:nvPr/>
        </p:nvSpPr>
        <p:spPr>
          <a:xfrm>
            <a:off x="9276715" y="329247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0" name="Caixa de Texto 89"/>
          <p:cNvSpPr txBox="1"/>
          <p:nvPr/>
        </p:nvSpPr>
        <p:spPr>
          <a:xfrm>
            <a:off x="7477760" y="36398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1" name="Conector de Seta Reta 90"/>
          <p:cNvCxnSpPr>
            <a:stCxn id="78" idx="2"/>
            <a:endCxn id="86" idx="0"/>
          </p:cNvCxnSpPr>
          <p:nvPr/>
        </p:nvCxnSpPr>
        <p:spPr>
          <a:xfrm>
            <a:off x="7329170" y="2822575"/>
            <a:ext cx="727075" cy="433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86" idx="2"/>
            <a:endCxn id="101" idx="0"/>
          </p:cNvCxnSpPr>
          <p:nvPr/>
        </p:nvCxnSpPr>
        <p:spPr>
          <a:xfrm>
            <a:off x="8056245" y="3639820"/>
            <a:ext cx="2766695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Retângulo 98"/>
          <p:cNvSpPr/>
          <p:nvPr/>
        </p:nvSpPr>
        <p:spPr>
          <a:xfrm>
            <a:off x="961136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0" name="Retângulo 99"/>
          <p:cNvSpPr/>
          <p:nvPr/>
        </p:nvSpPr>
        <p:spPr>
          <a:xfrm>
            <a:off x="1009586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1" name="Retângulo 100"/>
          <p:cNvSpPr/>
          <p:nvPr/>
        </p:nvSpPr>
        <p:spPr>
          <a:xfrm>
            <a:off x="1058037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2" name="Retângulo 101"/>
          <p:cNvSpPr/>
          <p:nvPr/>
        </p:nvSpPr>
        <p:spPr>
          <a:xfrm>
            <a:off x="1106487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Elipse 102"/>
          <p:cNvSpPr/>
          <p:nvPr/>
        </p:nvSpPr>
        <p:spPr>
          <a:xfrm>
            <a:off x="11558905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4" name="Caixa de Texto 103"/>
          <p:cNvSpPr txBox="1"/>
          <p:nvPr/>
        </p:nvSpPr>
        <p:spPr>
          <a:xfrm>
            <a:off x="9759950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05" name="Conector de Seta Reta 104"/>
          <p:cNvCxnSpPr>
            <a:stCxn id="101" idx="2"/>
            <a:endCxn id="108" idx="0"/>
          </p:cNvCxnSpPr>
          <p:nvPr/>
        </p:nvCxnSpPr>
        <p:spPr>
          <a:xfrm>
            <a:off x="10822940" y="4765675"/>
            <a:ext cx="32829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993965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7" name="Retângulo 106"/>
          <p:cNvSpPr/>
          <p:nvPr/>
        </p:nvSpPr>
        <p:spPr>
          <a:xfrm>
            <a:off x="1042416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Retângulo 107"/>
          <p:cNvSpPr/>
          <p:nvPr/>
        </p:nvSpPr>
        <p:spPr>
          <a:xfrm>
            <a:off x="1090866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9" name="Retângulo 108"/>
          <p:cNvSpPr/>
          <p:nvPr/>
        </p:nvSpPr>
        <p:spPr>
          <a:xfrm>
            <a:off x="11393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0" name="Elipse 109"/>
          <p:cNvSpPr/>
          <p:nvPr/>
        </p:nvSpPr>
        <p:spPr>
          <a:xfrm>
            <a:off x="11877675" y="52971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1" name="Caixa de Texto 110"/>
          <p:cNvSpPr txBox="1"/>
          <p:nvPr/>
        </p:nvSpPr>
        <p:spPr>
          <a:xfrm>
            <a:off x="4677410" y="6378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2" name="Caixa de Texto 111"/>
          <p:cNvSpPr txBox="1"/>
          <p:nvPr/>
        </p:nvSpPr>
        <p:spPr>
          <a:xfrm>
            <a:off x="997204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70" name="Retângulo 69"/>
          <p:cNvSpPr/>
          <p:nvPr/>
        </p:nvSpPr>
        <p:spPr>
          <a:xfrm>
            <a:off x="9611360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2" name="Retângulo 71"/>
          <p:cNvSpPr/>
          <p:nvPr/>
        </p:nvSpPr>
        <p:spPr>
          <a:xfrm>
            <a:off x="10095865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3" name="Retângulo 72"/>
          <p:cNvSpPr/>
          <p:nvPr/>
        </p:nvSpPr>
        <p:spPr>
          <a:xfrm>
            <a:off x="10580370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4" name="Retângulo 73"/>
          <p:cNvSpPr/>
          <p:nvPr/>
        </p:nvSpPr>
        <p:spPr>
          <a:xfrm>
            <a:off x="11064875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Elipse 74"/>
          <p:cNvSpPr/>
          <p:nvPr/>
        </p:nvSpPr>
        <p:spPr>
          <a:xfrm>
            <a:off x="11558905" y="6085205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Caixa de Texto 75"/>
          <p:cNvSpPr txBox="1"/>
          <p:nvPr/>
        </p:nvSpPr>
        <p:spPr>
          <a:xfrm>
            <a:off x="9754870" y="643255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77" name="Conector de Seta Reta 76"/>
          <p:cNvCxnSpPr>
            <a:stCxn id="99" idx="2"/>
            <a:endCxn id="70" idx="0"/>
          </p:cNvCxnSpPr>
          <p:nvPr/>
        </p:nvCxnSpPr>
        <p:spPr>
          <a:xfrm>
            <a:off x="9853930" y="4765675"/>
            <a:ext cx="0" cy="128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3" name="Retângulo 92"/>
          <p:cNvSpPr/>
          <p:nvPr/>
        </p:nvSpPr>
        <p:spPr>
          <a:xfrm>
            <a:off x="9398000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4" name="Retângulo 93"/>
          <p:cNvSpPr/>
          <p:nvPr/>
        </p:nvSpPr>
        <p:spPr>
          <a:xfrm>
            <a:off x="9882505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5" name="Retângulo 94"/>
          <p:cNvSpPr/>
          <p:nvPr/>
        </p:nvSpPr>
        <p:spPr>
          <a:xfrm>
            <a:off x="10367010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6" name="Retângulo 95"/>
          <p:cNvSpPr/>
          <p:nvPr/>
        </p:nvSpPr>
        <p:spPr>
          <a:xfrm>
            <a:off x="10851515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7" name="Elipse 96"/>
          <p:cNvSpPr/>
          <p:nvPr/>
        </p:nvSpPr>
        <p:spPr>
          <a:xfrm>
            <a:off x="11345545" y="185356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3" name="Caixa de Texto 112"/>
          <p:cNvSpPr txBox="1"/>
          <p:nvPr/>
        </p:nvSpPr>
        <p:spPr>
          <a:xfrm>
            <a:off x="9546590" y="220091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14" name="Conector curvo 113"/>
          <p:cNvCxnSpPr>
            <a:stCxn id="80" idx="2"/>
            <a:endCxn id="94" idx="0"/>
          </p:cNvCxnSpPr>
          <p:nvPr/>
        </p:nvCxnSpPr>
        <p:spPr>
          <a:xfrm rot="5400000" flipH="1" flipV="1">
            <a:off x="8709025" y="1406525"/>
            <a:ext cx="1005205" cy="1826895"/>
          </a:xfrm>
          <a:prstGeom prst="curvedConnector5">
            <a:avLst>
              <a:gd name="adj1" fmla="val -23689"/>
              <a:gd name="adj2" fmla="val 49983"/>
              <a:gd name="adj3" fmla="val 1236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9398000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6" name="Retângulo 115"/>
          <p:cNvSpPr/>
          <p:nvPr/>
        </p:nvSpPr>
        <p:spPr>
          <a:xfrm>
            <a:off x="9882505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7" name="Retângulo 116"/>
          <p:cNvSpPr/>
          <p:nvPr/>
        </p:nvSpPr>
        <p:spPr>
          <a:xfrm>
            <a:off x="10367010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8" name="Retângulo 117"/>
          <p:cNvSpPr/>
          <p:nvPr/>
        </p:nvSpPr>
        <p:spPr>
          <a:xfrm>
            <a:off x="10851515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9" name="Elipse 118"/>
          <p:cNvSpPr/>
          <p:nvPr/>
        </p:nvSpPr>
        <p:spPr>
          <a:xfrm>
            <a:off x="11345545" y="260540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0" name="Caixa de Texto 119"/>
          <p:cNvSpPr txBox="1"/>
          <p:nvPr/>
        </p:nvSpPr>
        <p:spPr>
          <a:xfrm>
            <a:off x="9546590" y="295275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21" name="Conector de Seta Reta 120"/>
          <p:cNvCxnSpPr>
            <a:stCxn id="94" idx="2"/>
            <a:endCxn id="117" idx="0"/>
          </p:cNvCxnSpPr>
          <p:nvPr/>
        </p:nvCxnSpPr>
        <p:spPr>
          <a:xfrm>
            <a:off x="10125075" y="2200910"/>
            <a:ext cx="484505" cy="36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2" name="Retângulo 121"/>
          <p:cNvSpPr/>
          <p:nvPr/>
        </p:nvSpPr>
        <p:spPr>
          <a:xfrm>
            <a:off x="9651365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3" name="Retângulo 122"/>
          <p:cNvSpPr/>
          <p:nvPr/>
        </p:nvSpPr>
        <p:spPr>
          <a:xfrm>
            <a:off x="10135870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4" name="Retângulo 123"/>
          <p:cNvSpPr/>
          <p:nvPr/>
        </p:nvSpPr>
        <p:spPr>
          <a:xfrm>
            <a:off x="10620375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5" name="Retângulo 124"/>
          <p:cNvSpPr/>
          <p:nvPr/>
        </p:nvSpPr>
        <p:spPr>
          <a:xfrm>
            <a:off x="11104880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6" name="Elipse 125"/>
          <p:cNvSpPr/>
          <p:nvPr/>
        </p:nvSpPr>
        <p:spPr>
          <a:xfrm>
            <a:off x="11598910" y="3444875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7" name="Caixa de Texto 126"/>
          <p:cNvSpPr txBox="1"/>
          <p:nvPr/>
        </p:nvSpPr>
        <p:spPr>
          <a:xfrm>
            <a:off x="9798685" y="37922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28" name="Conector de Seta Reta 127"/>
          <p:cNvCxnSpPr>
            <a:stCxn id="117" idx="2"/>
            <a:endCxn id="124" idx="0"/>
          </p:cNvCxnSpPr>
          <p:nvPr/>
        </p:nvCxnSpPr>
        <p:spPr>
          <a:xfrm>
            <a:off x="10609580" y="2952750"/>
            <a:ext cx="253365" cy="455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2" name="Retângulo 91"/>
          <p:cNvSpPr/>
          <p:nvPr/>
        </p:nvSpPr>
        <p:spPr>
          <a:xfrm>
            <a:off x="501332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9" name="Retângulo 128"/>
          <p:cNvSpPr/>
          <p:nvPr/>
        </p:nvSpPr>
        <p:spPr>
          <a:xfrm>
            <a:off x="549783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0" name="Retângulo 129"/>
          <p:cNvSpPr/>
          <p:nvPr/>
        </p:nvSpPr>
        <p:spPr>
          <a:xfrm>
            <a:off x="598233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1" name="Retângulo 130"/>
          <p:cNvSpPr/>
          <p:nvPr/>
        </p:nvSpPr>
        <p:spPr>
          <a:xfrm>
            <a:off x="646684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2" name="Elipse 131"/>
          <p:cNvSpPr/>
          <p:nvPr/>
        </p:nvSpPr>
        <p:spPr>
          <a:xfrm>
            <a:off x="6960870" y="329247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3" name="Caixa de Texto 132"/>
          <p:cNvSpPr txBox="1"/>
          <p:nvPr/>
        </p:nvSpPr>
        <p:spPr>
          <a:xfrm>
            <a:off x="5149215" y="36398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34" name="Conector de Seta Reta 133"/>
          <p:cNvCxnSpPr>
            <a:stCxn id="7" idx="2"/>
            <a:endCxn id="131" idx="0"/>
          </p:cNvCxnSpPr>
          <p:nvPr/>
        </p:nvCxnSpPr>
        <p:spPr>
          <a:xfrm>
            <a:off x="5427980" y="2289175"/>
            <a:ext cx="1281430" cy="967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5" name="Retângulo 134"/>
          <p:cNvSpPr/>
          <p:nvPr/>
        </p:nvSpPr>
        <p:spPr>
          <a:xfrm>
            <a:off x="72523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6" name="Retângulo 135"/>
          <p:cNvSpPr/>
          <p:nvPr/>
        </p:nvSpPr>
        <p:spPr>
          <a:xfrm>
            <a:off x="77368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7" name="Retângulo 136"/>
          <p:cNvSpPr/>
          <p:nvPr/>
        </p:nvSpPr>
        <p:spPr>
          <a:xfrm>
            <a:off x="82213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8" name="Retângulo 137"/>
          <p:cNvSpPr/>
          <p:nvPr/>
        </p:nvSpPr>
        <p:spPr>
          <a:xfrm>
            <a:off x="87058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9" name="Elipse 138"/>
          <p:cNvSpPr/>
          <p:nvPr/>
        </p:nvSpPr>
        <p:spPr>
          <a:xfrm>
            <a:off x="9199880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0" name="Caixa de Texto 139"/>
          <p:cNvSpPr txBox="1"/>
          <p:nvPr/>
        </p:nvSpPr>
        <p:spPr>
          <a:xfrm>
            <a:off x="738822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1" name="Conector de Seta Reta 140"/>
          <p:cNvCxnSpPr>
            <a:stCxn id="131" idx="2"/>
            <a:endCxn id="138" idx="0"/>
          </p:cNvCxnSpPr>
          <p:nvPr/>
        </p:nvCxnSpPr>
        <p:spPr>
          <a:xfrm>
            <a:off x="6709410" y="3639820"/>
            <a:ext cx="2239010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2" name="Retângulo 141"/>
          <p:cNvSpPr/>
          <p:nvPr/>
        </p:nvSpPr>
        <p:spPr>
          <a:xfrm>
            <a:off x="7329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3" name="Retângulo 142"/>
          <p:cNvSpPr/>
          <p:nvPr/>
        </p:nvSpPr>
        <p:spPr>
          <a:xfrm>
            <a:off x="781367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4" name="Retângulo 143"/>
          <p:cNvSpPr/>
          <p:nvPr/>
        </p:nvSpPr>
        <p:spPr>
          <a:xfrm>
            <a:off x="829818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5" name="Retângulo 144"/>
          <p:cNvSpPr/>
          <p:nvPr/>
        </p:nvSpPr>
        <p:spPr>
          <a:xfrm>
            <a:off x="878268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6" name="Elipse 145"/>
          <p:cNvSpPr/>
          <p:nvPr/>
        </p:nvSpPr>
        <p:spPr>
          <a:xfrm>
            <a:off x="9276715" y="52971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7" name="Caixa de Texto 146"/>
          <p:cNvSpPr txBox="1"/>
          <p:nvPr/>
        </p:nvSpPr>
        <p:spPr>
          <a:xfrm>
            <a:off x="746506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8" name="Conector de Seta Reta 147"/>
          <p:cNvCxnSpPr>
            <a:stCxn id="138" idx="2"/>
            <a:endCxn id="144" idx="0"/>
          </p:cNvCxnSpPr>
          <p:nvPr/>
        </p:nvCxnSpPr>
        <p:spPr>
          <a:xfrm flipH="1">
            <a:off x="8540750" y="4765675"/>
            <a:ext cx="40767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9" name="Retângulo 148"/>
          <p:cNvSpPr/>
          <p:nvPr/>
        </p:nvSpPr>
        <p:spPr>
          <a:xfrm>
            <a:off x="7252335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0" name="Retângulo 149"/>
          <p:cNvSpPr/>
          <p:nvPr/>
        </p:nvSpPr>
        <p:spPr>
          <a:xfrm>
            <a:off x="7736840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1" name="Retângulo 150"/>
          <p:cNvSpPr/>
          <p:nvPr/>
        </p:nvSpPr>
        <p:spPr>
          <a:xfrm>
            <a:off x="8221345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2" name="Retângulo 151"/>
          <p:cNvSpPr/>
          <p:nvPr/>
        </p:nvSpPr>
        <p:spPr>
          <a:xfrm>
            <a:off x="8705850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3" name="Elipse 152"/>
          <p:cNvSpPr/>
          <p:nvPr/>
        </p:nvSpPr>
        <p:spPr>
          <a:xfrm>
            <a:off x="9199880" y="610362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4" name="Caixa de Texto 153"/>
          <p:cNvSpPr txBox="1"/>
          <p:nvPr/>
        </p:nvSpPr>
        <p:spPr>
          <a:xfrm>
            <a:off x="7399655" y="645096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55" name="Conector de Seta Reta 154"/>
          <p:cNvCxnSpPr>
            <a:stCxn id="142" idx="2"/>
            <a:endCxn id="151" idx="0"/>
          </p:cNvCxnSpPr>
          <p:nvPr/>
        </p:nvCxnSpPr>
        <p:spPr>
          <a:xfrm>
            <a:off x="7571740" y="5644515"/>
            <a:ext cx="892175" cy="422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6" name="Conector curvo 155"/>
          <p:cNvCxnSpPr>
            <a:stCxn id="5" idx="2"/>
            <a:endCxn id="12" idx="0"/>
          </p:cNvCxnSpPr>
          <p:nvPr/>
        </p:nvCxnSpPr>
        <p:spPr>
          <a:xfrm rot="5400000" flipH="1">
            <a:off x="2501900" y="332105"/>
            <a:ext cx="435610" cy="3478530"/>
          </a:xfrm>
          <a:prstGeom prst="curvedConnector5">
            <a:avLst>
              <a:gd name="adj1" fmla="val -54665"/>
              <a:gd name="adj2" fmla="val 50000"/>
              <a:gd name="adj3" fmla="val 15466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7" name="Retângulo 156"/>
          <p:cNvSpPr/>
          <p:nvPr/>
        </p:nvSpPr>
        <p:spPr>
          <a:xfrm>
            <a:off x="259080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8" name="Retângulo 157"/>
          <p:cNvSpPr/>
          <p:nvPr/>
        </p:nvSpPr>
        <p:spPr>
          <a:xfrm>
            <a:off x="307530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9" name="Retângulo 158"/>
          <p:cNvSpPr/>
          <p:nvPr/>
        </p:nvSpPr>
        <p:spPr>
          <a:xfrm>
            <a:off x="355981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0" name="Retângulo 159"/>
          <p:cNvSpPr/>
          <p:nvPr/>
        </p:nvSpPr>
        <p:spPr>
          <a:xfrm>
            <a:off x="404431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1" name="Elipse 160"/>
          <p:cNvSpPr/>
          <p:nvPr/>
        </p:nvSpPr>
        <p:spPr>
          <a:xfrm>
            <a:off x="4538345" y="362839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2" name="Caixa de Texto 161"/>
          <p:cNvSpPr txBox="1"/>
          <p:nvPr/>
        </p:nvSpPr>
        <p:spPr>
          <a:xfrm>
            <a:off x="268986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63" name="Conector de Seta Reta 162"/>
          <p:cNvCxnSpPr>
            <a:stCxn id="21" idx="2"/>
            <a:endCxn id="157" idx="0"/>
          </p:cNvCxnSpPr>
          <p:nvPr/>
        </p:nvCxnSpPr>
        <p:spPr>
          <a:xfrm>
            <a:off x="1889125" y="3041015"/>
            <a:ext cx="944245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4" name="Retângulo 163"/>
          <p:cNvSpPr/>
          <p:nvPr/>
        </p:nvSpPr>
        <p:spPr>
          <a:xfrm>
            <a:off x="13214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5" name="Retângulo 164"/>
          <p:cNvSpPr/>
          <p:nvPr/>
        </p:nvSpPr>
        <p:spPr>
          <a:xfrm>
            <a:off x="18059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6" name="Retângulo 165"/>
          <p:cNvSpPr/>
          <p:nvPr/>
        </p:nvSpPr>
        <p:spPr>
          <a:xfrm>
            <a:off x="22904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7" name="Retângulo 166"/>
          <p:cNvSpPr/>
          <p:nvPr/>
        </p:nvSpPr>
        <p:spPr>
          <a:xfrm>
            <a:off x="27749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8" name="Elipse 167"/>
          <p:cNvSpPr/>
          <p:nvPr/>
        </p:nvSpPr>
        <p:spPr>
          <a:xfrm>
            <a:off x="3268980" y="441833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9" name="Caixa de Texto 168"/>
          <p:cNvSpPr txBox="1"/>
          <p:nvPr/>
        </p:nvSpPr>
        <p:spPr>
          <a:xfrm>
            <a:off x="146494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0" name="Conector de Seta Reta 169"/>
          <p:cNvCxnSpPr>
            <a:stCxn id="157" idx="2"/>
            <a:endCxn id="164" idx="0"/>
          </p:cNvCxnSpPr>
          <p:nvPr/>
        </p:nvCxnSpPr>
        <p:spPr>
          <a:xfrm flipH="1">
            <a:off x="1564005" y="3975735"/>
            <a:ext cx="1269365" cy="40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9060"/>
            <a:ext cx="10058400" cy="1583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2800" dirty="0"/>
              <a:t>Para a árvore montada anteriormente, mostre como ela ficará após a remoção das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CASA</a:t>
            </a:r>
            <a:r>
              <a:rPr lang="pt-BR" sz="3200" dirty="0"/>
              <a:t>, SOCO, CASO, CAO, SACA, OSSO, SACO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5336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3787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22237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70688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2200910" y="188976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352425" y="223710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8" name="Retângulo 17"/>
          <p:cNvSpPr/>
          <p:nvPr/>
        </p:nvSpPr>
        <p:spPr>
          <a:xfrm>
            <a:off x="19304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67754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16205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164655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140585" y="26936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292100" y="30410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1404620" y="2237105"/>
            <a:ext cx="54483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9304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67754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116205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64655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140585" y="362839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29210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>
            <a:off x="435610" y="3041015"/>
            <a:ext cx="96901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326130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3810635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4295140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Retângulo 33"/>
          <p:cNvSpPr/>
          <p:nvPr/>
        </p:nvSpPr>
        <p:spPr>
          <a:xfrm>
            <a:off x="4779645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" name="Elipse 34"/>
          <p:cNvSpPr/>
          <p:nvPr/>
        </p:nvSpPr>
        <p:spPr>
          <a:xfrm>
            <a:off x="5273675" y="264160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3425190" y="298894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37" name="Retângulo 36"/>
          <p:cNvSpPr/>
          <p:nvPr/>
        </p:nvSpPr>
        <p:spPr>
          <a:xfrm>
            <a:off x="4607560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5092065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5576570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Retângulo 39"/>
          <p:cNvSpPr/>
          <p:nvPr/>
        </p:nvSpPr>
        <p:spPr>
          <a:xfrm>
            <a:off x="6061075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1" name="Elipse 40"/>
          <p:cNvSpPr/>
          <p:nvPr/>
        </p:nvSpPr>
        <p:spPr>
          <a:xfrm>
            <a:off x="6555105" y="410718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4706620" y="445452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3" name="Conector de Seta Reta 42"/>
          <p:cNvCxnSpPr>
            <a:stCxn id="17" idx="2"/>
            <a:endCxn id="39" idx="0"/>
          </p:cNvCxnSpPr>
          <p:nvPr/>
        </p:nvCxnSpPr>
        <p:spPr>
          <a:xfrm>
            <a:off x="3568700" y="2988945"/>
            <a:ext cx="2250440" cy="1082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4286885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4771390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5255895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7" name="Retângulo 46"/>
          <p:cNvSpPr/>
          <p:nvPr/>
        </p:nvSpPr>
        <p:spPr>
          <a:xfrm>
            <a:off x="5740400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Elipse 47"/>
          <p:cNvSpPr/>
          <p:nvPr/>
        </p:nvSpPr>
        <p:spPr>
          <a:xfrm>
            <a:off x="6234430" y="501332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4422775" y="536067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50" name="Conector de Seta Reta 49"/>
          <p:cNvCxnSpPr>
            <a:stCxn id="40" idx="2"/>
            <a:endCxn id="46" idx="0"/>
          </p:cNvCxnSpPr>
          <p:nvPr/>
        </p:nvCxnSpPr>
        <p:spPr>
          <a:xfrm flipH="1">
            <a:off x="5498465" y="4454525"/>
            <a:ext cx="805180" cy="522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6" idx="2"/>
            <a:endCxn id="25" idx="0"/>
          </p:cNvCxnSpPr>
          <p:nvPr/>
        </p:nvCxnSpPr>
        <p:spPr>
          <a:xfrm flipH="1">
            <a:off x="4053205" y="2289175"/>
            <a:ext cx="890270" cy="316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122237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170688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1" name="Retângulo 60"/>
          <p:cNvSpPr/>
          <p:nvPr/>
        </p:nvSpPr>
        <p:spPr>
          <a:xfrm>
            <a:off x="219138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Retângulo 61"/>
          <p:cNvSpPr/>
          <p:nvPr/>
        </p:nvSpPr>
        <p:spPr>
          <a:xfrm>
            <a:off x="267589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3" name="Elipse 62"/>
          <p:cNvSpPr/>
          <p:nvPr/>
        </p:nvSpPr>
        <p:spPr>
          <a:xfrm>
            <a:off x="3169920" y="52971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4" name="Caixa de Texto 63"/>
          <p:cNvSpPr txBox="1"/>
          <p:nvPr/>
        </p:nvSpPr>
        <p:spPr>
          <a:xfrm>
            <a:off x="1321435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65" name="Conector de Seta Reta 64"/>
          <p:cNvCxnSpPr>
            <a:stCxn id="39" idx="2"/>
            <a:endCxn id="61" idx="0"/>
          </p:cNvCxnSpPr>
          <p:nvPr/>
        </p:nvCxnSpPr>
        <p:spPr>
          <a:xfrm flipH="1">
            <a:off x="2433955" y="4454525"/>
            <a:ext cx="3385185" cy="806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4528820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7" name="Retângulo 66"/>
          <p:cNvSpPr/>
          <p:nvPr/>
        </p:nvSpPr>
        <p:spPr>
          <a:xfrm>
            <a:off x="5013325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8" name="Retângulo 67"/>
          <p:cNvSpPr/>
          <p:nvPr/>
        </p:nvSpPr>
        <p:spPr>
          <a:xfrm>
            <a:off x="5497830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9" name="Retângulo 68"/>
          <p:cNvSpPr/>
          <p:nvPr/>
        </p:nvSpPr>
        <p:spPr>
          <a:xfrm>
            <a:off x="5982335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Elipse 69"/>
          <p:cNvSpPr/>
          <p:nvPr/>
        </p:nvSpPr>
        <p:spPr>
          <a:xfrm>
            <a:off x="6476365" y="603123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1" name="Conector de Seta Reta 70"/>
          <p:cNvCxnSpPr>
            <a:stCxn id="46" idx="2"/>
            <a:endCxn id="68" idx="0"/>
          </p:cNvCxnSpPr>
          <p:nvPr/>
        </p:nvCxnSpPr>
        <p:spPr>
          <a:xfrm>
            <a:off x="5498465" y="5360670"/>
            <a:ext cx="241935" cy="634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708660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9" name="Retângulo 78"/>
          <p:cNvSpPr/>
          <p:nvPr/>
        </p:nvSpPr>
        <p:spPr>
          <a:xfrm>
            <a:off x="757110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0" name="Retângulo 79"/>
          <p:cNvSpPr/>
          <p:nvPr/>
        </p:nvSpPr>
        <p:spPr>
          <a:xfrm>
            <a:off x="805561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1" name="Retângulo 80"/>
          <p:cNvSpPr/>
          <p:nvPr/>
        </p:nvSpPr>
        <p:spPr>
          <a:xfrm>
            <a:off x="854011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Elipse 81"/>
          <p:cNvSpPr/>
          <p:nvPr/>
        </p:nvSpPr>
        <p:spPr>
          <a:xfrm>
            <a:off x="9034145" y="24752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3" name="Caixa de Texto 82"/>
          <p:cNvSpPr txBox="1"/>
          <p:nvPr/>
        </p:nvSpPr>
        <p:spPr>
          <a:xfrm>
            <a:off x="7185660" y="2822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84" name="Conector de Seta Reta 83"/>
          <p:cNvCxnSpPr>
            <a:stCxn id="8" idx="2"/>
            <a:endCxn id="78" idx="0"/>
          </p:cNvCxnSpPr>
          <p:nvPr/>
        </p:nvCxnSpPr>
        <p:spPr>
          <a:xfrm>
            <a:off x="5912485" y="2289175"/>
            <a:ext cx="1416685" cy="149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732917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6" name="Retângulo 85"/>
          <p:cNvSpPr/>
          <p:nvPr/>
        </p:nvSpPr>
        <p:spPr>
          <a:xfrm>
            <a:off x="781367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7" name="Retângulo 86"/>
          <p:cNvSpPr/>
          <p:nvPr/>
        </p:nvSpPr>
        <p:spPr>
          <a:xfrm>
            <a:off x="829818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8" name="Retângulo 87"/>
          <p:cNvSpPr/>
          <p:nvPr/>
        </p:nvSpPr>
        <p:spPr>
          <a:xfrm>
            <a:off x="878268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9" name="Elipse 88"/>
          <p:cNvSpPr/>
          <p:nvPr/>
        </p:nvSpPr>
        <p:spPr>
          <a:xfrm>
            <a:off x="9276715" y="329247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0" name="Caixa de Texto 89"/>
          <p:cNvSpPr txBox="1"/>
          <p:nvPr/>
        </p:nvSpPr>
        <p:spPr>
          <a:xfrm>
            <a:off x="7477760" y="36398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1" name="Conector de Seta Reta 90"/>
          <p:cNvCxnSpPr>
            <a:stCxn id="78" idx="2"/>
            <a:endCxn id="86" idx="0"/>
          </p:cNvCxnSpPr>
          <p:nvPr/>
        </p:nvCxnSpPr>
        <p:spPr>
          <a:xfrm>
            <a:off x="7329170" y="2822575"/>
            <a:ext cx="727075" cy="433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86" idx="2"/>
            <a:endCxn id="101" idx="0"/>
          </p:cNvCxnSpPr>
          <p:nvPr/>
        </p:nvCxnSpPr>
        <p:spPr>
          <a:xfrm>
            <a:off x="8056245" y="3639820"/>
            <a:ext cx="2766695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Retângulo 98"/>
          <p:cNvSpPr/>
          <p:nvPr/>
        </p:nvSpPr>
        <p:spPr>
          <a:xfrm>
            <a:off x="961136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0" name="Retângulo 99"/>
          <p:cNvSpPr/>
          <p:nvPr/>
        </p:nvSpPr>
        <p:spPr>
          <a:xfrm>
            <a:off x="1009586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1" name="Retângulo 100"/>
          <p:cNvSpPr/>
          <p:nvPr/>
        </p:nvSpPr>
        <p:spPr>
          <a:xfrm>
            <a:off x="1058037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2" name="Retângulo 101"/>
          <p:cNvSpPr/>
          <p:nvPr/>
        </p:nvSpPr>
        <p:spPr>
          <a:xfrm>
            <a:off x="1106487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Elipse 102"/>
          <p:cNvSpPr/>
          <p:nvPr/>
        </p:nvSpPr>
        <p:spPr>
          <a:xfrm>
            <a:off x="11558905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4" name="Caixa de Texto 103"/>
          <p:cNvSpPr txBox="1"/>
          <p:nvPr/>
        </p:nvSpPr>
        <p:spPr>
          <a:xfrm>
            <a:off x="9759950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05" name="Conector de Seta Reta 104"/>
          <p:cNvCxnSpPr>
            <a:stCxn id="101" idx="2"/>
            <a:endCxn id="108" idx="0"/>
          </p:cNvCxnSpPr>
          <p:nvPr/>
        </p:nvCxnSpPr>
        <p:spPr>
          <a:xfrm>
            <a:off x="10822940" y="4765675"/>
            <a:ext cx="32829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993965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7" name="Retângulo 106"/>
          <p:cNvSpPr/>
          <p:nvPr/>
        </p:nvSpPr>
        <p:spPr>
          <a:xfrm>
            <a:off x="1042416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Retângulo 107"/>
          <p:cNvSpPr/>
          <p:nvPr/>
        </p:nvSpPr>
        <p:spPr>
          <a:xfrm>
            <a:off x="1090866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9" name="Retângulo 108"/>
          <p:cNvSpPr/>
          <p:nvPr/>
        </p:nvSpPr>
        <p:spPr>
          <a:xfrm>
            <a:off x="11393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0" name="Elipse 109"/>
          <p:cNvSpPr/>
          <p:nvPr/>
        </p:nvSpPr>
        <p:spPr>
          <a:xfrm>
            <a:off x="11877675" y="52971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1" name="Caixa de Texto 110"/>
          <p:cNvSpPr txBox="1"/>
          <p:nvPr/>
        </p:nvSpPr>
        <p:spPr>
          <a:xfrm>
            <a:off x="4677410" y="6378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2" name="Caixa de Texto 111"/>
          <p:cNvSpPr txBox="1"/>
          <p:nvPr/>
        </p:nvSpPr>
        <p:spPr>
          <a:xfrm>
            <a:off x="997204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72" name="Retângulo 71"/>
          <p:cNvSpPr/>
          <p:nvPr/>
        </p:nvSpPr>
        <p:spPr>
          <a:xfrm>
            <a:off x="9611360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3" name="Retângulo 72"/>
          <p:cNvSpPr/>
          <p:nvPr/>
        </p:nvSpPr>
        <p:spPr>
          <a:xfrm>
            <a:off x="10095865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4" name="Retângulo 73"/>
          <p:cNvSpPr/>
          <p:nvPr/>
        </p:nvSpPr>
        <p:spPr>
          <a:xfrm>
            <a:off x="10580370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Retângulo 74"/>
          <p:cNvSpPr/>
          <p:nvPr/>
        </p:nvSpPr>
        <p:spPr>
          <a:xfrm>
            <a:off x="11064875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Elipse 75"/>
          <p:cNvSpPr/>
          <p:nvPr/>
        </p:nvSpPr>
        <p:spPr>
          <a:xfrm>
            <a:off x="11558905" y="6085205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7" name="Caixa de Texto 76"/>
          <p:cNvSpPr txBox="1"/>
          <p:nvPr/>
        </p:nvSpPr>
        <p:spPr>
          <a:xfrm>
            <a:off x="9754870" y="643255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2" name="Conector de Seta Reta 91"/>
          <p:cNvCxnSpPr>
            <a:stCxn id="99" idx="2"/>
            <a:endCxn id="72" idx="0"/>
          </p:cNvCxnSpPr>
          <p:nvPr/>
        </p:nvCxnSpPr>
        <p:spPr>
          <a:xfrm>
            <a:off x="9853930" y="4765675"/>
            <a:ext cx="0" cy="128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3" name="Retângulo 92"/>
          <p:cNvSpPr/>
          <p:nvPr/>
        </p:nvSpPr>
        <p:spPr>
          <a:xfrm>
            <a:off x="9398000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4" name="Retângulo 93"/>
          <p:cNvSpPr/>
          <p:nvPr/>
        </p:nvSpPr>
        <p:spPr>
          <a:xfrm>
            <a:off x="9882505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5" name="Retângulo 94"/>
          <p:cNvSpPr/>
          <p:nvPr/>
        </p:nvSpPr>
        <p:spPr>
          <a:xfrm>
            <a:off x="10367010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6" name="Retângulo 95"/>
          <p:cNvSpPr/>
          <p:nvPr/>
        </p:nvSpPr>
        <p:spPr>
          <a:xfrm>
            <a:off x="10851515" y="181737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7" name="Elipse 96"/>
          <p:cNvSpPr/>
          <p:nvPr/>
        </p:nvSpPr>
        <p:spPr>
          <a:xfrm>
            <a:off x="11345545" y="185356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3" name="Caixa de Texto 112"/>
          <p:cNvSpPr txBox="1"/>
          <p:nvPr/>
        </p:nvSpPr>
        <p:spPr>
          <a:xfrm>
            <a:off x="9546590" y="220091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14" name="Conector curvo 113"/>
          <p:cNvCxnSpPr>
            <a:stCxn id="80" idx="2"/>
            <a:endCxn id="94" idx="0"/>
          </p:cNvCxnSpPr>
          <p:nvPr/>
        </p:nvCxnSpPr>
        <p:spPr>
          <a:xfrm rot="5400000" flipH="1" flipV="1">
            <a:off x="8709025" y="1406525"/>
            <a:ext cx="1005205" cy="1826895"/>
          </a:xfrm>
          <a:prstGeom prst="curvedConnector5">
            <a:avLst>
              <a:gd name="adj1" fmla="val -23689"/>
              <a:gd name="adj2" fmla="val 49983"/>
              <a:gd name="adj3" fmla="val 1236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9398000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6" name="Retângulo 115"/>
          <p:cNvSpPr/>
          <p:nvPr/>
        </p:nvSpPr>
        <p:spPr>
          <a:xfrm>
            <a:off x="9882505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7" name="Retângulo 116"/>
          <p:cNvSpPr/>
          <p:nvPr/>
        </p:nvSpPr>
        <p:spPr>
          <a:xfrm>
            <a:off x="10367010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8" name="Retângulo 117"/>
          <p:cNvSpPr/>
          <p:nvPr/>
        </p:nvSpPr>
        <p:spPr>
          <a:xfrm>
            <a:off x="10851515" y="25692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9" name="Elipse 118"/>
          <p:cNvSpPr/>
          <p:nvPr/>
        </p:nvSpPr>
        <p:spPr>
          <a:xfrm>
            <a:off x="11345545" y="260540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0" name="Caixa de Texto 119"/>
          <p:cNvSpPr txBox="1"/>
          <p:nvPr/>
        </p:nvSpPr>
        <p:spPr>
          <a:xfrm>
            <a:off x="9546590" y="295275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21" name="Conector de Seta Reta 120"/>
          <p:cNvCxnSpPr>
            <a:stCxn id="94" idx="2"/>
            <a:endCxn id="117" idx="0"/>
          </p:cNvCxnSpPr>
          <p:nvPr/>
        </p:nvCxnSpPr>
        <p:spPr>
          <a:xfrm>
            <a:off x="10125075" y="2200910"/>
            <a:ext cx="484505" cy="36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2" name="Retângulo 121"/>
          <p:cNvSpPr/>
          <p:nvPr/>
        </p:nvSpPr>
        <p:spPr>
          <a:xfrm>
            <a:off x="9651365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3" name="Retângulo 122"/>
          <p:cNvSpPr/>
          <p:nvPr/>
        </p:nvSpPr>
        <p:spPr>
          <a:xfrm>
            <a:off x="10135870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4" name="Retângulo 123"/>
          <p:cNvSpPr/>
          <p:nvPr/>
        </p:nvSpPr>
        <p:spPr>
          <a:xfrm>
            <a:off x="10620375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5" name="Retângulo 124"/>
          <p:cNvSpPr/>
          <p:nvPr/>
        </p:nvSpPr>
        <p:spPr>
          <a:xfrm>
            <a:off x="11104880" y="34086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6" name="Elipse 125"/>
          <p:cNvSpPr/>
          <p:nvPr/>
        </p:nvSpPr>
        <p:spPr>
          <a:xfrm>
            <a:off x="11598910" y="3444875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7" name="Caixa de Texto 126"/>
          <p:cNvSpPr txBox="1"/>
          <p:nvPr/>
        </p:nvSpPr>
        <p:spPr>
          <a:xfrm>
            <a:off x="9798685" y="37922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28" name="Conector de Seta Reta 127"/>
          <p:cNvCxnSpPr>
            <a:stCxn id="117" idx="2"/>
            <a:endCxn id="124" idx="0"/>
          </p:cNvCxnSpPr>
          <p:nvPr/>
        </p:nvCxnSpPr>
        <p:spPr>
          <a:xfrm>
            <a:off x="10609580" y="2952750"/>
            <a:ext cx="253365" cy="455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9" name="Retângulo 128"/>
          <p:cNvSpPr/>
          <p:nvPr/>
        </p:nvSpPr>
        <p:spPr>
          <a:xfrm>
            <a:off x="501332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0" name="Retângulo 129"/>
          <p:cNvSpPr/>
          <p:nvPr/>
        </p:nvSpPr>
        <p:spPr>
          <a:xfrm>
            <a:off x="549783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1" name="Retângulo 130"/>
          <p:cNvSpPr/>
          <p:nvPr/>
        </p:nvSpPr>
        <p:spPr>
          <a:xfrm>
            <a:off x="598233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2" name="Retângulo 131"/>
          <p:cNvSpPr/>
          <p:nvPr/>
        </p:nvSpPr>
        <p:spPr>
          <a:xfrm>
            <a:off x="646684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3" name="Elipse 132"/>
          <p:cNvSpPr/>
          <p:nvPr/>
        </p:nvSpPr>
        <p:spPr>
          <a:xfrm>
            <a:off x="6960870" y="329247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4" name="Caixa de Texto 133"/>
          <p:cNvSpPr txBox="1"/>
          <p:nvPr/>
        </p:nvSpPr>
        <p:spPr>
          <a:xfrm>
            <a:off x="5149215" y="36398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35" name="Conector de Seta Reta 134"/>
          <p:cNvCxnSpPr>
            <a:stCxn id="7" idx="2"/>
            <a:endCxn id="132" idx="0"/>
          </p:cNvCxnSpPr>
          <p:nvPr/>
        </p:nvCxnSpPr>
        <p:spPr>
          <a:xfrm>
            <a:off x="5427980" y="2289175"/>
            <a:ext cx="1281430" cy="967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6" name="Retângulo 135"/>
          <p:cNvSpPr/>
          <p:nvPr/>
        </p:nvSpPr>
        <p:spPr>
          <a:xfrm>
            <a:off x="72523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7" name="Retângulo 136"/>
          <p:cNvSpPr/>
          <p:nvPr/>
        </p:nvSpPr>
        <p:spPr>
          <a:xfrm>
            <a:off x="77368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8" name="Retângulo 137"/>
          <p:cNvSpPr/>
          <p:nvPr/>
        </p:nvSpPr>
        <p:spPr>
          <a:xfrm>
            <a:off x="82213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9" name="Retângulo 138"/>
          <p:cNvSpPr/>
          <p:nvPr/>
        </p:nvSpPr>
        <p:spPr>
          <a:xfrm>
            <a:off x="87058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0" name="Elipse 139"/>
          <p:cNvSpPr/>
          <p:nvPr/>
        </p:nvSpPr>
        <p:spPr>
          <a:xfrm>
            <a:off x="9199880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1" name="Caixa de Texto 140"/>
          <p:cNvSpPr txBox="1"/>
          <p:nvPr/>
        </p:nvSpPr>
        <p:spPr>
          <a:xfrm>
            <a:off x="738822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2" name="Conector de Seta Reta 141"/>
          <p:cNvCxnSpPr>
            <a:stCxn id="132" idx="2"/>
            <a:endCxn id="139" idx="0"/>
          </p:cNvCxnSpPr>
          <p:nvPr/>
        </p:nvCxnSpPr>
        <p:spPr>
          <a:xfrm>
            <a:off x="6709410" y="3639820"/>
            <a:ext cx="2239010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3" name="Retângulo 142"/>
          <p:cNvSpPr/>
          <p:nvPr/>
        </p:nvSpPr>
        <p:spPr>
          <a:xfrm>
            <a:off x="7329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4" name="Retângulo 143"/>
          <p:cNvSpPr/>
          <p:nvPr/>
        </p:nvSpPr>
        <p:spPr>
          <a:xfrm>
            <a:off x="781367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5" name="Retângulo 144"/>
          <p:cNvSpPr/>
          <p:nvPr/>
        </p:nvSpPr>
        <p:spPr>
          <a:xfrm>
            <a:off x="829818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6" name="Retângulo 145"/>
          <p:cNvSpPr/>
          <p:nvPr/>
        </p:nvSpPr>
        <p:spPr>
          <a:xfrm>
            <a:off x="878268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7" name="Elipse 146"/>
          <p:cNvSpPr/>
          <p:nvPr/>
        </p:nvSpPr>
        <p:spPr>
          <a:xfrm>
            <a:off x="9276715" y="52971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8" name="Caixa de Texto 147"/>
          <p:cNvSpPr txBox="1"/>
          <p:nvPr/>
        </p:nvSpPr>
        <p:spPr>
          <a:xfrm>
            <a:off x="746506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9" name="Conector de Seta Reta 148"/>
          <p:cNvCxnSpPr>
            <a:stCxn id="139" idx="2"/>
            <a:endCxn id="145" idx="0"/>
          </p:cNvCxnSpPr>
          <p:nvPr/>
        </p:nvCxnSpPr>
        <p:spPr>
          <a:xfrm flipH="1">
            <a:off x="8540750" y="4765675"/>
            <a:ext cx="40767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Retângulo 149"/>
          <p:cNvSpPr/>
          <p:nvPr/>
        </p:nvSpPr>
        <p:spPr>
          <a:xfrm>
            <a:off x="7252335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1" name="Retângulo 150"/>
          <p:cNvSpPr/>
          <p:nvPr/>
        </p:nvSpPr>
        <p:spPr>
          <a:xfrm>
            <a:off x="7736840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2" name="Retângulo 151"/>
          <p:cNvSpPr/>
          <p:nvPr/>
        </p:nvSpPr>
        <p:spPr>
          <a:xfrm>
            <a:off x="8221345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3" name="Retângulo 152"/>
          <p:cNvSpPr/>
          <p:nvPr/>
        </p:nvSpPr>
        <p:spPr>
          <a:xfrm>
            <a:off x="8705850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4" name="Elipse 153"/>
          <p:cNvSpPr/>
          <p:nvPr/>
        </p:nvSpPr>
        <p:spPr>
          <a:xfrm>
            <a:off x="9199880" y="610362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5" name="Caixa de Texto 154"/>
          <p:cNvSpPr txBox="1"/>
          <p:nvPr/>
        </p:nvSpPr>
        <p:spPr>
          <a:xfrm>
            <a:off x="7399655" y="645096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56" name="Conector de Seta Reta 155"/>
          <p:cNvCxnSpPr>
            <a:stCxn id="143" idx="2"/>
            <a:endCxn id="152" idx="0"/>
          </p:cNvCxnSpPr>
          <p:nvPr/>
        </p:nvCxnSpPr>
        <p:spPr>
          <a:xfrm>
            <a:off x="7571740" y="5644515"/>
            <a:ext cx="892175" cy="422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" name="Conector curvo 156"/>
          <p:cNvCxnSpPr>
            <a:stCxn id="5" idx="2"/>
            <a:endCxn id="12" idx="0"/>
          </p:cNvCxnSpPr>
          <p:nvPr/>
        </p:nvCxnSpPr>
        <p:spPr>
          <a:xfrm rot="5400000" flipH="1">
            <a:off x="2501900" y="332105"/>
            <a:ext cx="435610" cy="3478530"/>
          </a:xfrm>
          <a:prstGeom prst="curvedConnector5">
            <a:avLst>
              <a:gd name="adj1" fmla="val -54665"/>
              <a:gd name="adj2" fmla="val 50000"/>
              <a:gd name="adj3" fmla="val 15466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8" name="Retângulo 157"/>
          <p:cNvSpPr/>
          <p:nvPr/>
        </p:nvSpPr>
        <p:spPr>
          <a:xfrm>
            <a:off x="259080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9" name="Retângulo 158"/>
          <p:cNvSpPr/>
          <p:nvPr/>
        </p:nvSpPr>
        <p:spPr>
          <a:xfrm>
            <a:off x="307530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0" name="Retângulo 159"/>
          <p:cNvSpPr/>
          <p:nvPr/>
        </p:nvSpPr>
        <p:spPr>
          <a:xfrm>
            <a:off x="355981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1" name="Retângulo 160"/>
          <p:cNvSpPr/>
          <p:nvPr/>
        </p:nvSpPr>
        <p:spPr>
          <a:xfrm>
            <a:off x="404431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2" name="Elipse 161"/>
          <p:cNvSpPr/>
          <p:nvPr/>
        </p:nvSpPr>
        <p:spPr>
          <a:xfrm>
            <a:off x="4538345" y="362839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3" name="Caixa de Texto 162"/>
          <p:cNvSpPr txBox="1"/>
          <p:nvPr/>
        </p:nvSpPr>
        <p:spPr>
          <a:xfrm>
            <a:off x="268986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64" name="Conector de Seta Reta 163"/>
          <p:cNvCxnSpPr>
            <a:stCxn id="21" idx="2"/>
            <a:endCxn id="158" idx="0"/>
          </p:cNvCxnSpPr>
          <p:nvPr/>
        </p:nvCxnSpPr>
        <p:spPr>
          <a:xfrm>
            <a:off x="1889125" y="3041015"/>
            <a:ext cx="944245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5" name="Retângulo 164"/>
          <p:cNvSpPr/>
          <p:nvPr/>
        </p:nvSpPr>
        <p:spPr>
          <a:xfrm>
            <a:off x="13214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6" name="Retângulo 165"/>
          <p:cNvSpPr/>
          <p:nvPr/>
        </p:nvSpPr>
        <p:spPr>
          <a:xfrm>
            <a:off x="18059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7" name="Retângulo 166"/>
          <p:cNvSpPr/>
          <p:nvPr/>
        </p:nvSpPr>
        <p:spPr>
          <a:xfrm>
            <a:off x="22904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8" name="Retângulo 167"/>
          <p:cNvSpPr/>
          <p:nvPr/>
        </p:nvSpPr>
        <p:spPr>
          <a:xfrm>
            <a:off x="27749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9" name="Elipse 168"/>
          <p:cNvSpPr/>
          <p:nvPr/>
        </p:nvSpPr>
        <p:spPr>
          <a:xfrm>
            <a:off x="3268980" y="441833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0" name="Caixa de Texto 169"/>
          <p:cNvSpPr txBox="1"/>
          <p:nvPr/>
        </p:nvSpPr>
        <p:spPr>
          <a:xfrm>
            <a:off x="146494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1" name="Conector de Seta Reta 170"/>
          <p:cNvCxnSpPr>
            <a:stCxn id="158" idx="2"/>
            <a:endCxn id="165" idx="0"/>
          </p:cNvCxnSpPr>
          <p:nvPr/>
        </p:nvCxnSpPr>
        <p:spPr>
          <a:xfrm flipH="1">
            <a:off x="1564005" y="3975735"/>
            <a:ext cx="1269365" cy="40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9060"/>
            <a:ext cx="10058400" cy="1583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2800" dirty="0"/>
              <a:t>Para a árvore montada anteriormente, mostre como ela ficará após a remoção das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CASA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SOCO</a:t>
            </a:r>
            <a:r>
              <a:rPr lang="pt-BR" sz="3200" dirty="0"/>
              <a:t>, CASO, CAO, SACA, OSSO, SACO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5336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3787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22237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70688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2200910" y="188976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352425" y="223710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8" name="Retângulo 17"/>
          <p:cNvSpPr/>
          <p:nvPr/>
        </p:nvSpPr>
        <p:spPr>
          <a:xfrm>
            <a:off x="19304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67754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16205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164655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140585" y="26936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292100" y="30410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1404620" y="2237105"/>
            <a:ext cx="54483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9304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67754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116205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64655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140585" y="362839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29210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>
            <a:off x="435610" y="3041015"/>
            <a:ext cx="96901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326130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3810635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4295140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Retângulo 33"/>
          <p:cNvSpPr/>
          <p:nvPr/>
        </p:nvSpPr>
        <p:spPr>
          <a:xfrm>
            <a:off x="4779645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" name="Elipse 34"/>
          <p:cNvSpPr/>
          <p:nvPr/>
        </p:nvSpPr>
        <p:spPr>
          <a:xfrm>
            <a:off x="5273675" y="264160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3425190" y="298894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37" name="Retângulo 36"/>
          <p:cNvSpPr/>
          <p:nvPr/>
        </p:nvSpPr>
        <p:spPr>
          <a:xfrm>
            <a:off x="4607560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5092065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5576570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Retângulo 39"/>
          <p:cNvSpPr/>
          <p:nvPr/>
        </p:nvSpPr>
        <p:spPr>
          <a:xfrm>
            <a:off x="6061075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1" name="Elipse 40"/>
          <p:cNvSpPr/>
          <p:nvPr/>
        </p:nvSpPr>
        <p:spPr>
          <a:xfrm>
            <a:off x="6555105" y="410718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4706620" y="445452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3" name="Conector de Seta Reta 42"/>
          <p:cNvCxnSpPr>
            <a:stCxn id="17" idx="2"/>
            <a:endCxn id="39" idx="0"/>
          </p:cNvCxnSpPr>
          <p:nvPr/>
        </p:nvCxnSpPr>
        <p:spPr>
          <a:xfrm>
            <a:off x="3568700" y="2988945"/>
            <a:ext cx="2250440" cy="1082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4286885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Retângulo 44"/>
          <p:cNvSpPr/>
          <p:nvPr/>
        </p:nvSpPr>
        <p:spPr>
          <a:xfrm>
            <a:off x="4771390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Retângulo 45"/>
          <p:cNvSpPr/>
          <p:nvPr/>
        </p:nvSpPr>
        <p:spPr>
          <a:xfrm>
            <a:off x="5255895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7" name="Retângulo 46"/>
          <p:cNvSpPr/>
          <p:nvPr/>
        </p:nvSpPr>
        <p:spPr>
          <a:xfrm>
            <a:off x="5740400" y="497713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8" name="Elipse 47"/>
          <p:cNvSpPr/>
          <p:nvPr/>
        </p:nvSpPr>
        <p:spPr>
          <a:xfrm>
            <a:off x="6234430" y="501332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4422775" y="536067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50" name="Conector de Seta Reta 49"/>
          <p:cNvCxnSpPr>
            <a:stCxn id="40" idx="2"/>
            <a:endCxn id="46" idx="0"/>
          </p:cNvCxnSpPr>
          <p:nvPr/>
        </p:nvCxnSpPr>
        <p:spPr>
          <a:xfrm flipH="1">
            <a:off x="5498465" y="4454525"/>
            <a:ext cx="805180" cy="522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6" idx="2"/>
            <a:endCxn id="25" idx="0"/>
          </p:cNvCxnSpPr>
          <p:nvPr/>
        </p:nvCxnSpPr>
        <p:spPr>
          <a:xfrm flipH="1">
            <a:off x="4053205" y="2289175"/>
            <a:ext cx="890270" cy="316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122237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170688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1" name="Retângulo 60"/>
          <p:cNvSpPr/>
          <p:nvPr/>
        </p:nvSpPr>
        <p:spPr>
          <a:xfrm>
            <a:off x="219138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Retângulo 61"/>
          <p:cNvSpPr/>
          <p:nvPr/>
        </p:nvSpPr>
        <p:spPr>
          <a:xfrm>
            <a:off x="267589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3" name="Elipse 62"/>
          <p:cNvSpPr/>
          <p:nvPr/>
        </p:nvSpPr>
        <p:spPr>
          <a:xfrm>
            <a:off x="3169920" y="52971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4" name="Caixa de Texto 63"/>
          <p:cNvSpPr txBox="1"/>
          <p:nvPr/>
        </p:nvSpPr>
        <p:spPr>
          <a:xfrm>
            <a:off x="1321435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65" name="Conector de Seta Reta 64"/>
          <p:cNvCxnSpPr>
            <a:stCxn id="39" idx="2"/>
            <a:endCxn id="61" idx="0"/>
          </p:cNvCxnSpPr>
          <p:nvPr/>
        </p:nvCxnSpPr>
        <p:spPr>
          <a:xfrm flipH="1">
            <a:off x="2433955" y="4454525"/>
            <a:ext cx="3385185" cy="806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4528820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7" name="Retângulo 66"/>
          <p:cNvSpPr/>
          <p:nvPr/>
        </p:nvSpPr>
        <p:spPr>
          <a:xfrm>
            <a:off x="5013325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8" name="Retângulo 67"/>
          <p:cNvSpPr/>
          <p:nvPr/>
        </p:nvSpPr>
        <p:spPr>
          <a:xfrm>
            <a:off x="5497830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9" name="Retângulo 68"/>
          <p:cNvSpPr/>
          <p:nvPr/>
        </p:nvSpPr>
        <p:spPr>
          <a:xfrm>
            <a:off x="5982335" y="5995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Elipse 69"/>
          <p:cNvSpPr/>
          <p:nvPr/>
        </p:nvSpPr>
        <p:spPr>
          <a:xfrm>
            <a:off x="6476365" y="603123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1" name="Conector de Seta Reta 70"/>
          <p:cNvCxnSpPr>
            <a:stCxn id="46" idx="2"/>
            <a:endCxn id="68" idx="0"/>
          </p:cNvCxnSpPr>
          <p:nvPr/>
        </p:nvCxnSpPr>
        <p:spPr>
          <a:xfrm>
            <a:off x="5498465" y="5360670"/>
            <a:ext cx="241935" cy="634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708660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9" name="Retângulo 78"/>
          <p:cNvSpPr/>
          <p:nvPr/>
        </p:nvSpPr>
        <p:spPr>
          <a:xfrm>
            <a:off x="757110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0" name="Retângulo 79"/>
          <p:cNvSpPr/>
          <p:nvPr/>
        </p:nvSpPr>
        <p:spPr>
          <a:xfrm>
            <a:off x="805561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1" name="Retângulo 80"/>
          <p:cNvSpPr/>
          <p:nvPr/>
        </p:nvSpPr>
        <p:spPr>
          <a:xfrm>
            <a:off x="854011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Elipse 81"/>
          <p:cNvSpPr/>
          <p:nvPr/>
        </p:nvSpPr>
        <p:spPr>
          <a:xfrm>
            <a:off x="9034145" y="24752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3" name="Caixa de Texto 82"/>
          <p:cNvSpPr txBox="1"/>
          <p:nvPr/>
        </p:nvSpPr>
        <p:spPr>
          <a:xfrm>
            <a:off x="7185660" y="2822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84" name="Conector de Seta Reta 83"/>
          <p:cNvCxnSpPr>
            <a:stCxn id="8" idx="2"/>
            <a:endCxn id="78" idx="0"/>
          </p:cNvCxnSpPr>
          <p:nvPr/>
        </p:nvCxnSpPr>
        <p:spPr>
          <a:xfrm>
            <a:off x="5912485" y="2289175"/>
            <a:ext cx="1416685" cy="149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732917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6" name="Retângulo 85"/>
          <p:cNvSpPr/>
          <p:nvPr/>
        </p:nvSpPr>
        <p:spPr>
          <a:xfrm>
            <a:off x="781367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7" name="Retângulo 86"/>
          <p:cNvSpPr/>
          <p:nvPr/>
        </p:nvSpPr>
        <p:spPr>
          <a:xfrm>
            <a:off x="829818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8" name="Retângulo 87"/>
          <p:cNvSpPr/>
          <p:nvPr/>
        </p:nvSpPr>
        <p:spPr>
          <a:xfrm>
            <a:off x="878268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9" name="Elipse 88"/>
          <p:cNvSpPr/>
          <p:nvPr/>
        </p:nvSpPr>
        <p:spPr>
          <a:xfrm>
            <a:off x="9276715" y="329247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0" name="Caixa de Texto 89"/>
          <p:cNvSpPr txBox="1"/>
          <p:nvPr/>
        </p:nvSpPr>
        <p:spPr>
          <a:xfrm>
            <a:off x="7477760" y="36398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1" name="Conector de Seta Reta 90"/>
          <p:cNvCxnSpPr>
            <a:stCxn id="78" idx="2"/>
            <a:endCxn id="86" idx="0"/>
          </p:cNvCxnSpPr>
          <p:nvPr/>
        </p:nvCxnSpPr>
        <p:spPr>
          <a:xfrm>
            <a:off x="7329170" y="2822575"/>
            <a:ext cx="727075" cy="433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86" idx="2"/>
            <a:endCxn id="101" idx="0"/>
          </p:cNvCxnSpPr>
          <p:nvPr/>
        </p:nvCxnSpPr>
        <p:spPr>
          <a:xfrm>
            <a:off x="8056245" y="3639820"/>
            <a:ext cx="2766695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Retângulo 98"/>
          <p:cNvSpPr/>
          <p:nvPr/>
        </p:nvSpPr>
        <p:spPr>
          <a:xfrm>
            <a:off x="961136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0" name="Retângulo 99"/>
          <p:cNvSpPr/>
          <p:nvPr/>
        </p:nvSpPr>
        <p:spPr>
          <a:xfrm>
            <a:off x="1009586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1" name="Retângulo 100"/>
          <p:cNvSpPr/>
          <p:nvPr/>
        </p:nvSpPr>
        <p:spPr>
          <a:xfrm>
            <a:off x="1058037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2" name="Retângulo 101"/>
          <p:cNvSpPr/>
          <p:nvPr/>
        </p:nvSpPr>
        <p:spPr>
          <a:xfrm>
            <a:off x="1106487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Elipse 102"/>
          <p:cNvSpPr/>
          <p:nvPr/>
        </p:nvSpPr>
        <p:spPr>
          <a:xfrm>
            <a:off x="11558905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4" name="Caixa de Texto 103"/>
          <p:cNvSpPr txBox="1"/>
          <p:nvPr/>
        </p:nvSpPr>
        <p:spPr>
          <a:xfrm>
            <a:off x="9759950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05" name="Conector de Seta Reta 104"/>
          <p:cNvCxnSpPr>
            <a:stCxn id="101" idx="2"/>
            <a:endCxn id="108" idx="0"/>
          </p:cNvCxnSpPr>
          <p:nvPr/>
        </p:nvCxnSpPr>
        <p:spPr>
          <a:xfrm>
            <a:off x="10822940" y="4765675"/>
            <a:ext cx="32829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993965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7" name="Retângulo 106"/>
          <p:cNvSpPr/>
          <p:nvPr/>
        </p:nvSpPr>
        <p:spPr>
          <a:xfrm>
            <a:off x="1042416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Retângulo 107"/>
          <p:cNvSpPr/>
          <p:nvPr/>
        </p:nvSpPr>
        <p:spPr>
          <a:xfrm>
            <a:off x="1090866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9" name="Retângulo 108"/>
          <p:cNvSpPr/>
          <p:nvPr/>
        </p:nvSpPr>
        <p:spPr>
          <a:xfrm>
            <a:off x="11393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0" name="Elipse 109"/>
          <p:cNvSpPr/>
          <p:nvPr/>
        </p:nvSpPr>
        <p:spPr>
          <a:xfrm>
            <a:off x="11877675" y="52971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1" name="Caixa de Texto 110"/>
          <p:cNvSpPr txBox="1"/>
          <p:nvPr/>
        </p:nvSpPr>
        <p:spPr>
          <a:xfrm>
            <a:off x="4677410" y="6378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2" name="Caixa de Texto 111"/>
          <p:cNvSpPr txBox="1"/>
          <p:nvPr/>
        </p:nvSpPr>
        <p:spPr>
          <a:xfrm>
            <a:off x="997204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72" name="Retângulo 71"/>
          <p:cNvSpPr/>
          <p:nvPr/>
        </p:nvSpPr>
        <p:spPr>
          <a:xfrm>
            <a:off x="9611360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3" name="Retângulo 72"/>
          <p:cNvSpPr/>
          <p:nvPr/>
        </p:nvSpPr>
        <p:spPr>
          <a:xfrm>
            <a:off x="10095865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4" name="Retângulo 73"/>
          <p:cNvSpPr/>
          <p:nvPr/>
        </p:nvSpPr>
        <p:spPr>
          <a:xfrm>
            <a:off x="10580370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Retângulo 74"/>
          <p:cNvSpPr/>
          <p:nvPr/>
        </p:nvSpPr>
        <p:spPr>
          <a:xfrm>
            <a:off x="11064875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Elipse 75"/>
          <p:cNvSpPr/>
          <p:nvPr/>
        </p:nvSpPr>
        <p:spPr>
          <a:xfrm>
            <a:off x="11558905" y="6085205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7" name="Caixa de Texto 76"/>
          <p:cNvSpPr txBox="1"/>
          <p:nvPr/>
        </p:nvSpPr>
        <p:spPr>
          <a:xfrm>
            <a:off x="9754870" y="643255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2" name="Conector de Seta Reta 91"/>
          <p:cNvCxnSpPr>
            <a:stCxn id="99" idx="2"/>
            <a:endCxn id="72" idx="0"/>
          </p:cNvCxnSpPr>
          <p:nvPr/>
        </p:nvCxnSpPr>
        <p:spPr>
          <a:xfrm>
            <a:off x="9853930" y="4765675"/>
            <a:ext cx="0" cy="128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9" name="Retângulo 128"/>
          <p:cNvSpPr/>
          <p:nvPr/>
        </p:nvSpPr>
        <p:spPr>
          <a:xfrm>
            <a:off x="501332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0" name="Retângulo 129"/>
          <p:cNvSpPr/>
          <p:nvPr/>
        </p:nvSpPr>
        <p:spPr>
          <a:xfrm>
            <a:off x="549783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1" name="Retângulo 130"/>
          <p:cNvSpPr/>
          <p:nvPr/>
        </p:nvSpPr>
        <p:spPr>
          <a:xfrm>
            <a:off x="598233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2" name="Retângulo 131"/>
          <p:cNvSpPr/>
          <p:nvPr/>
        </p:nvSpPr>
        <p:spPr>
          <a:xfrm>
            <a:off x="646684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3" name="Elipse 132"/>
          <p:cNvSpPr/>
          <p:nvPr/>
        </p:nvSpPr>
        <p:spPr>
          <a:xfrm>
            <a:off x="6960870" y="329247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4" name="Caixa de Texto 133"/>
          <p:cNvSpPr txBox="1"/>
          <p:nvPr/>
        </p:nvSpPr>
        <p:spPr>
          <a:xfrm>
            <a:off x="5149215" y="36398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35" name="Conector de Seta Reta 134"/>
          <p:cNvCxnSpPr>
            <a:stCxn id="7" idx="2"/>
            <a:endCxn id="132" idx="0"/>
          </p:cNvCxnSpPr>
          <p:nvPr/>
        </p:nvCxnSpPr>
        <p:spPr>
          <a:xfrm>
            <a:off x="5427980" y="2289175"/>
            <a:ext cx="1281430" cy="967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6" name="Retângulo 135"/>
          <p:cNvSpPr/>
          <p:nvPr/>
        </p:nvSpPr>
        <p:spPr>
          <a:xfrm>
            <a:off x="72523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7" name="Retângulo 136"/>
          <p:cNvSpPr/>
          <p:nvPr/>
        </p:nvSpPr>
        <p:spPr>
          <a:xfrm>
            <a:off x="77368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8" name="Retângulo 137"/>
          <p:cNvSpPr/>
          <p:nvPr/>
        </p:nvSpPr>
        <p:spPr>
          <a:xfrm>
            <a:off x="82213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9" name="Retângulo 138"/>
          <p:cNvSpPr/>
          <p:nvPr/>
        </p:nvSpPr>
        <p:spPr>
          <a:xfrm>
            <a:off x="87058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0" name="Elipse 139"/>
          <p:cNvSpPr/>
          <p:nvPr/>
        </p:nvSpPr>
        <p:spPr>
          <a:xfrm>
            <a:off x="9199880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1" name="Caixa de Texto 140"/>
          <p:cNvSpPr txBox="1"/>
          <p:nvPr/>
        </p:nvSpPr>
        <p:spPr>
          <a:xfrm>
            <a:off x="738822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2" name="Conector de Seta Reta 141"/>
          <p:cNvCxnSpPr>
            <a:stCxn id="132" idx="2"/>
            <a:endCxn id="139" idx="0"/>
          </p:cNvCxnSpPr>
          <p:nvPr/>
        </p:nvCxnSpPr>
        <p:spPr>
          <a:xfrm>
            <a:off x="6709410" y="3639820"/>
            <a:ext cx="2239010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3" name="Retângulo 142"/>
          <p:cNvSpPr/>
          <p:nvPr/>
        </p:nvSpPr>
        <p:spPr>
          <a:xfrm>
            <a:off x="7329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4" name="Retângulo 143"/>
          <p:cNvSpPr/>
          <p:nvPr/>
        </p:nvSpPr>
        <p:spPr>
          <a:xfrm>
            <a:off x="781367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5" name="Retângulo 144"/>
          <p:cNvSpPr/>
          <p:nvPr/>
        </p:nvSpPr>
        <p:spPr>
          <a:xfrm>
            <a:off x="829818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6" name="Retângulo 145"/>
          <p:cNvSpPr/>
          <p:nvPr/>
        </p:nvSpPr>
        <p:spPr>
          <a:xfrm>
            <a:off x="878268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7" name="Elipse 146"/>
          <p:cNvSpPr/>
          <p:nvPr/>
        </p:nvSpPr>
        <p:spPr>
          <a:xfrm>
            <a:off x="9276715" y="52971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8" name="Caixa de Texto 147"/>
          <p:cNvSpPr txBox="1"/>
          <p:nvPr/>
        </p:nvSpPr>
        <p:spPr>
          <a:xfrm>
            <a:off x="746506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9" name="Conector de Seta Reta 148"/>
          <p:cNvCxnSpPr>
            <a:stCxn id="139" idx="2"/>
            <a:endCxn id="145" idx="0"/>
          </p:cNvCxnSpPr>
          <p:nvPr/>
        </p:nvCxnSpPr>
        <p:spPr>
          <a:xfrm flipH="1">
            <a:off x="8540750" y="4765675"/>
            <a:ext cx="40767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Retângulo 149"/>
          <p:cNvSpPr/>
          <p:nvPr/>
        </p:nvSpPr>
        <p:spPr>
          <a:xfrm>
            <a:off x="7252335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1" name="Retângulo 150"/>
          <p:cNvSpPr/>
          <p:nvPr/>
        </p:nvSpPr>
        <p:spPr>
          <a:xfrm>
            <a:off x="7736840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2" name="Retângulo 151"/>
          <p:cNvSpPr/>
          <p:nvPr/>
        </p:nvSpPr>
        <p:spPr>
          <a:xfrm>
            <a:off x="8221345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3" name="Retângulo 152"/>
          <p:cNvSpPr/>
          <p:nvPr/>
        </p:nvSpPr>
        <p:spPr>
          <a:xfrm>
            <a:off x="8705850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4" name="Elipse 153"/>
          <p:cNvSpPr/>
          <p:nvPr/>
        </p:nvSpPr>
        <p:spPr>
          <a:xfrm>
            <a:off x="9199880" y="610362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5" name="Caixa de Texto 154"/>
          <p:cNvSpPr txBox="1"/>
          <p:nvPr/>
        </p:nvSpPr>
        <p:spPr>
          <a:xfrm>
            <a:off x="7399655" y="645096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56" name="Conector de Seta Reta 155"/>
          <p:cNvCxnSpPr>
            <a:stCxn id="143" idx="2"/>
            <a:endCxn id="152" idx="0"/>
          </p:cNvCxnSpPr>
          <p:nvPr/>
        </p:nvCxnSpPr>
        <p:spPr>
          <a:xfrm>
            <a:off x="7571740" y="5644515"/>
            <a:ext cx="892175" cy="422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" name="Conector curvo 156"/>
          <p:cNvCxnSpPr>
            <a:stCxn id="5" idx="2"/>
            <a:endCxn id="12" idx="0"/>
          </p:cNvCxnSpPr>
          <p:nvPr/>
        </p:nvCxnSpPr>
        <p:spPr>
          <a:xfrm rot="5400000" flipH="1">
            <a:off x="2501900" y="332105"/>
            <a:ext cx="435610" cy="3478530"/>
          </a:xfrm>
          <a:prstGeom prst="curvedConnector5">
            <a:avLst>
              <a:gd name="adj1" fmla="val -54665"/>
              <a:gd name="adj2" fmla="val 50000"/>
              <a:gd name="adj3" fmla="val 15466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8" name="Retângulo 157"/>
          <p:cNvSpPr/>
          <p:nvPr/>
        </p:nvSpPr>
        <p:spPr>
          <a:xfrm>
            <a:off x="259080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9" name="Retângulo 158"/>
          <p:cNvSpPr/>
          <p:nvPr/>
        </p:nvSpPr>
        <p:spPr>
          <a:xfrm>
            <a:off x="307530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0" name="Retângulo 159"/>
          <p:cNvSpPr/>
          <p:nvPr/>
        </p:nvSpPr>
        <p:spPr>
          <a:xfrm>
            <a:off x="355981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1" name="Retângulo 160"/>
          <p:cNvSpPr/>
          <p:nvPr/>
        </p:nvSpPr>
        <p:spPr>
          <a:xfrm>
            <a:off x="404431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2" name="Elipse 161"/>
          <p:cNvSpPr/>
          <p:nvPr/>
        </p:nvSpPr>
        <p:spPr>
          <a:xfrm>
            <a:off x="4538345" y="362839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3" name="Caixa de Texto 162"/>
          <p:cNvSpPr txBox="1"/>
          <p:nvPr/>
        </p:nvSpPr>
        <p:spPr>
          <a:xfrm>
            <a:off x="268986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64" name="Conector de Seta Reta 163"/>
          <p:cNvCxnSpPr>
            <a:stCxn id="21" idx="2"/>
            <a:endCxn id="158" idx="0"/>
          </p:cNvCxnSpPr>
          <p:nvPr/>
        </p:nvCxnSpPr>
        <p:spPr>
          <a:xfrm>
            <a:off x="1889125" y="3041015"/>
            <a:ext cx="944245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5" name="Retângulo 164"/>
          <p:cNvSpPr/>
          <p:nvPr/>
        </p:nvSpPr>
        <p:spPr>
          <a:xfrm>
            <a:off x="13214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6" name="Retângulo 165"/>
          <p:cNvSpPr/>
          <p:nvPr/>
        </p:nvSpPr>
        <p:spPr>
          <a:xfrm>
            <a:off x="18059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7" name="Retângulo 166"/>
          <p:cNvSpPr/>
          <p:nvPr/>
        </p:nvSpPr>
        <p:spPr>
          <a:xfrm>
            <a:off x="22904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8" name="Retângulo 167"/>
          <p:cNvSpPr/>
          <p:nvPr/>
        </p:nvSpPr>
        <p:spPr>
          <a:xfrm>
            <a:off x="27749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9" name="Elipse 168"/>
          <p:cNvSpPr/>
          <p:nvPr/>
        </p:nvSpPr>
        <p:spPr>
          <a:xfrm>
            <a:off x="3268980" y="441833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0" name="Caixa de Texto 169"/>
          <p:cNvSpPr txBox="1"/>
          <p:nvPr/>
        </p:nvSpPr>
        <p:spPr>
          <a:xfrm>
            <a:off x="146494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1" name="Conector de Seta Reta 170"/>
          <p:cNvCxnSpPr>
            <a:stCxn id="158" idx="2"/>
            <a:endCxn id="165" idx="0"/>
          </p:cNvCxnSpPr>
          <p:nvPr/>
        </p:nvCxnSpPr>
        <p:spPr>
          <a:xfrm flipH="1">
            <a:off x="1564005" y="3975735"/>
            <a:ext cx="1269365" cy="40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9060"/>
            <a:ext cx="10058400" cy="1583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2800" dirty="0"/>
              <a:t>Para a árvore montada anteriormente, mostre como ela ficará após a remoção das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CASA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SOCO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CASO</a:t>
            </a:r>
            <a:r>
              <a:rPr lang="pt-BR" sz="3200" dirty="0"/>
              <a:t>, CAO, SACA, OSSO, SACO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5336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3787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22237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70688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2200910" y="188976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352425" y="223710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8" name="Retângulo 17"/>
          <p:cNvSpPr/>
          <p:nvPr/>
        </p:nvSpPr>
        <p:spPr>
          <a:xfrm>
            <a:off x="19304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67754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16205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164655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140585" y="26936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292100" y="30410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1404620" y="2237105"/>
            <a:ext cx="54483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9304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67754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116205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64655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140585" y="362839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29210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>
            <a:off x="435610" y="3041015"/>
            <a:ext cx="96901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326130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3810635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4295140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Retângulo 33"/>
          <p:cNvSpPr/>
          <p:nvPr/>
        </p:nvSpPr>
        <p:spPr>
          <a:xfrm>
            <a:off x="4779645" y="260540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" name="Elipse 34"/>
          <p:cNvSpPr/>
          <p:nvPr/>
        </p:nvSpPr>
        <p:spPr>
          <a:xfrm>
            <a:off x="5273675" y="264160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3425190" y="298894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37" name="Retângulo 36"/>
          <p:cNvSpPr/>
          <p:nvPr/>
        </p:nvSpPr>
        <p:spPr>
          <a:xfrm>
            <a:off x="4607560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Retângulo 37"/>
          <p:cNvSpPr/>
          <p:nvPr/>
        </p:nvSpPr>
        <p:spPr>
          <a:xfrm>
            <a:off x="5092065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Retângulo 38"/>
          <p:cNvSpPr/>
          <p:nvPr/>
        </p:nvSpPr>
        <p:spPr>
          <a:xfrm>
            <a:off x="5576570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0" name="Retângulo 39"/>
          <p:cNvSpPr/>
          <p:nvPr/>
        </p:nvSpPr>
        <p:spPr>
          <a:xfrm>
            <a:off x="6061075" y="407098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1" name="Elipse 40"/>
          <p:cNvSpPr/>
          <p:nvPr/>
        </p:nvSpPr>
        <p:spPr>
          <a:xfrm>
            <a:off x="6555105" y="410718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4706620" y="445452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43" name="Conector de Seta Reta 42"/>
          <p:cNvCxnSpPr>
            <a:stCxn id="17" idx="2"/>
            <a:endCxn id="39" idx="0"/>
          </p:cNvCxnSpPr>
          <p:nvPr/>
        </p:nvCxnSpPr>
        <p:spPr>
          <a:xfrm>
            <a:off x="3568700" y="2988945"/>
            <a:ext cx="2250440" cy="1082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6" idx="2"/>
            <a:endCxn id="25" idx="0"/>
          </p:cNvCxnSpPr>
          <p:nvPr/>
        </p:nvCxnSpPr>
        <p:spPr>
          <a:xfrm flipH="1">
            <a:off x="4053205" y="2289175"/>
            <a:ext cx="890270" cy="316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Retângulo 58"/>
          <p:cNvSpPr/>
          <p:nvPr/>
        </p:nvSpPr>
        <p:spPr>
          <a:xfrm>
            <a:off x="122237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0" name="Retângulo 59"/>
          <p:cNvSpPr/>
          <p:nvPr/>
        </p:nvSpPr>
        <p:spPr>
          <a:xfrm>
            <a:off x="170688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1" name="Retângulo 60"/>
          <p:cNvSpPr/>
          <p:nvPr/>
        </p:nvSpPr>
        <p:spPr>
          <a:xfrm>
            <a:off x="219138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Retângulo 61"/>
          <p:cNvSpPr/>
          <p:nvPr/>
        </p:nvSpPr>
        <p:spPr>
          <a:xfrm>
            <a:off x="267589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3" name="Elipse 62"/>
          <p:cNvSpPr/>
          <p:nvPr/>
        </p:nvSpPr>
        <p:spPr>
          <a:xfrm>
            <a:off x="3169920" y="52971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4" name="Caixa de Texto 63"/>
          <p:cNvSpPr txBox="1"/>
          <p:nvPr/>
        </p:nvSpPr>
        <p:spPr>
          <a:xfrm>
            <a:off x="1321435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65" name="Conector de Seta Reta 64"/>
          <p:cNvCxnSpPr>
            <a:stCxn id="39" idx="2"/>
            <a:endCxn id="61" idx="0"/>
          </p:cNvCxnSpPr>
          <p:nvPr/>
        </p:nvCxnSpPr>
        <p:spPr>
          <a:xfrm flipH="1">
            <a:off x="2433955" y="4454525"/>
            <a:ext cx="3385185" cy="806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708660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9" name="Retângulo 78"/>
          <p:cNvSpPr/>
          <p:nvPr/>
        </p:nvSpPr>
        <p:spPr>
          <a:xfrm>
            <a:off x="757110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0" name="Retângulo 79"/>
          <p:cNvSpPr/>
          <p:nvPr/>
        </p:nvSpPr>
        <p:spPr>
          <a:xfrm>
            <a:off x="805561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1" name="Retângulo 80"/>
          <p:cNvSpPr/>
          <p:nvPr/>
        </p:nvSpPr>
        <p:spPr>
          <a:xfrm>
            <a:off x="854011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Elipse 81"/>
          <p:cNvSpPr/>
          <p:nvPr/>
        </p:nvSpPr>
        <p:spPr>
          <a:xfrm>
            <a:off x="9034145" y="24752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3" name="Caixa de Texto 82"/>
          <p:cNvSpPr txBox="1"/>
          <p:nvPr/>
        </p:nvSpPr>
        <p:spPr>
          <a:xfrm>
            <a:off x="7185660" y="2822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84" name="Conector de Seta Reta 83"/>
          <p:cNvCxnSpPr>
            <a:stCxn id="8" idx="2"/>
            <a:endCxn id="78" idx="0"/>
          </p:cNvCxnSpPr>
          <p:nvPr/>
        </p:nvCxnSpPr>
        <p:spPr>
          <a:xfrm>
            <a:off x="5912485" y="2289175"/>
            <a:ext cx="1416685" cy="149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732917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6" name="Retângulo 85"/>
          <p:cNvSpPr/>
          <p:nvPr/>
        </p:nvSpPr>
        <p:spPr>
          <a:xfrm>
            <a:off x="781367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7" name="Retângulo 86"/>
          <p:cNvSpPr/>
          <p:nvPr/>
        </p:nvSpPr>
        <p:spPr>
          <a:xfrm>
            <a:off x="829818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8" name="Retângulo 87"/>
          <p:cNvSpPr/>
          <p:nvPr/>
        </p:nvSpPr>
        <p:spPr>
          <a:xfrm>
            <a:off x="878268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9" name="Elipse 88"/>
          <p:cNvSpPr/>
          <p:nvPr/>
        </p:nvSpPr>
        <p:spPr>
          <a:xfrm>
            <a:off x="9276715" y="329247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0" name="Caixa de Texto 89"/>
          <p:cNvSpPr txBox="1"/>
          <p:nvPr/>
        </p:nvSpPr>
        <p:spPr>
          <a:xfrm>
            <a:off x="7477760" y="36398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1" name="Conector de Seta Reta 90"/>
          <p:cNvCxnSpPr>
            <a:stCxn id="78" idx="2"/>
            <a:endCxn id="86" idx="0"/>
          </p:cNvCxnSpPr>
          <p:nvPr/>
        </p:nvCxnSpPr>
        <p:spPr>
          <a:xfrm>
            <a:off x="7329170" y="2822575"/>
            <a:ext cx="727075" cy="433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86" idx="2"/>
            <a:endCxn id="101" idx="0"/>
          </p:cNvCxnSpPr>
          <p:nvPr/>
        </p:nvCxnSpPr>
        <p:spPr>
          <a:xfrm>
            <a:off x="8056245" y="3639820"/>
            <a:ext cx="2766695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Retângulo 98"/>
          <p:cNvSpPr/>
          <p:nvPr/>
        </p:nvSpPr>
        <p:spPr>
          <a:xfrm>
            <a:off x="961136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0" name="Retângulo 99"/>
          <p:cNvSpPr/>
          <p:nvPr/>
        </p:nvSpPr>
        <p:spPr>
          <a:xfrm>
            <a:off x="1009586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1" name="Retângulo 100"/>
          <p:cNvSpPr/>
          <p:nvPr/>
        </p:nvSpPr>
        <p:spPr>
          <a:xfrm>
            <a:off x="1058037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2" name="Retângulo 101"/>
          <p:cNvSpPr/>
          <p:nvPr/>
        </p:nvSpPr>
        <p:spPr>
          <a:xfrm>
            <a:off x="1106487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Elipse 102"/>
          <p:cNvSpPr/>
          <p:nvPr/>
        </p:nvSpPr>
        <p:spPr>
          <a:xfrm>
            <a:off x="11558905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4" name="Caixa de Texto 103"/>
          <p:cNvSpPr txBox="1"/>
          <p:nvPr/>
        </p:nvSpPr>
        <p:spPr>
          <a:xfrm>
            <a:off x="9759950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05" name="Conector de Seta Reta 104"/>
          <p:cNvCxnSpPr>
            <a:stCxn id="101" idx="2"/>
            <a:endCxn id="108" idx="0"/>
          </p:cNvCxnSpPr>
          <p:nvPr/>
        </p:nvCxnSpPr>
        <p:spPr>
          <a:xfrm>
            <a:off x="10822940" y="4765675"/>
            <a:ext cx="32829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993965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7" name="Retângulo 106"/>
          <p:cNvSpPr/>
          <p:nvPr/>
        </p:nvSpPr>
        <p:spPr>
          <a:xfrm>
            <a:off x="1042416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Retângulo 107"/>
          <p:cNvSpPr/>
          <p:nvPr/>
        </p:nvSpPr>
        <p:spPr>
          <a:xfrm>
            <a:off x="1090866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9" name="Retângulo 108"/>
          <p:cNvSpPr/>
          <p:nvPr/>
        </p:nvSpPr>
        <p:spPr>
          <a:xfrm>
            <a:off x="11393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0" name="Elipse 109"/>
          <p:cNvSpPr/>
          <p:nvPr/>
        </p:nvSpPr>
        <p:spPr>
          <a:xfrm>
            <a:off x="11877675" y="52971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2" name="Caixa de Texto 111"/>
          <p:cNvSpPr txBox="1"/>
          <p:nvPr/>
        </p:nvSpPr>
        <p:spPr>
          <a:xfrm>
            <a:off x="997204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72" name="Retângulo 71"/>
          <p:cNvSpPr/>
          <p:nvPr/>
        </p:nvSpPr>
        <p:spPr>
          <a:xfrm>
            <a:off x="9611360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3" name="Retângulo 72"/>
          <p:cNvSpPr/>
          <p:nvPr/>
        </p:nvSpPr>
        <p:spPr>
          <a:xfrm>
            <a:off x="10095865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4" name="Retângulo 73"/>
          <p:cNvSpPr/>
          <p:nvPr/>
        </p:nvSpPr>
        <p:spPr>
          <a:xfrm>
            <a:off x="10580370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Retângulo 74"/>
          <p:cNvSpPr/>
          <p:nvPr/>
        </p:nvSpPr>
        <p:spPr>
          <a:xfrm>
            <a:off x="11064875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Elipse 75"/>
          <p:cNvSpPr/>
          <p:nvPr/>
        </p:nvSpPr>
        <p:spPr>
          <a:xfrm>
            <a:off x="11558905" y="6085205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7" name="Caixa de Texto 76"/>
          <p:cNvSpPr txBox="1"/>
          <p:nvPr/>
        </p:nvSpPr>
        <p:spPr>
          <a:xfrm>
            <a:off x="9754870" y="643255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2" name="Conector de Seta Reta 91"/>
          <p:cNvCxnSpPr>
            <a:stCxn id="99" idx="2"/>
            <a:endCxn id="72" idx="0"/>
          </p:cNvCxnSpPr>
          <p:nvPr/>
        </p:nvCxnSpPr>
        <p:spPr>
          <a:xfrm>
            <a:off x="9853930" y="4765675"/>
            <a:ext cx="0" cy="128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9" name="Retângulo 128"/>
          <p:cNvSpPr/>
          <p:nvPr/>
        </p:nvSpPr>
        <p:spPr>
          <a:xfrm>
            <a:off x="501332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0" name="Retângulo 129"/>
          <p:cNvSpPr/>
          <p:nvPr/>
        </p:nvSpPr>
        <p:spPr>
          <a:xfrm>
            <a:off x="549783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1" name="Retângulo 130"/>
          <p:cNvSpPr/>
          <p:nvPr/>
        </p:nvSpPr>
        <p:spPr>
          <a:xfrm>
            <a:off x="598233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2" name="Retângulo 131"/>
          <p:cNvSpPr/>
          <p:nvPr/>
        </p:nvSpPr>
        <p:spPr>
          <a:xfrm>
            <a:off x="646684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3" name="Elipse 132"/>
          <p:cNvSpPr/>
          <p:nvPr/>
        </p:nvSpPr>
        <p:spPr>
          <a:xfrm>
            <a:off x="6960870" y="329247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4" name="Caixa de Texto 133"/>
          <p:cNvSpPr txBox="1"/>
          <p:nvPr/>
        </p:nvSpPr>
        <p:spPr>
          <a:xfrm>
            <a:off x="5149215" y="36398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35" name="Conector de Seta Reta 134"/>
          <p:cNvCxnSpPr>
            <a:stCxn id="7" idx="2"/>
            <a:endCxn id="132" idx="0"/>
          </p:cNvCxnSpPr>
          <p:nvPr/>
        </p:nvCxnSpPr>
        <p:spPr>
          <a:xfrm>
            <a:off x="5427980" y="2289175"/>
            <a:ext cx="1281430" cy="967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6" name="Retângulo 135"/>
          <p:cNvSpPr/>
          <p:nvPr/>
        </p:nvSpPr>
        <p:spPr>
          <a:xfrm>
            <a:off x="72523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7" name="Retângulo 136"/>
          <p:cNvSpPr/>
          <p:nvPr/>
        </p:nvSpPr>
        <p:spPr>
          <a:xfrm>
            <a:off x="77368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8" name="Retângulo 137"/>
          <p:cNvSpPr/>
          <p:nvPr/>
        </p:nvSpPr>
        <p:spPr>
          <a:xfrm>
            <a:off x="82213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9" name="Retângulo 138"/>
          <p:cNvSpPr/>
          <p:nvPr/>
        </p:nvSpPr>
        <p:spPr>
          <a:xfrm>
            <a:off x="87058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0" name="Elipse 139"/>
          <p:cNvSpPr/>
          <p:nvPr/>
        </p:nvSpPr>
        <p:spPr>
          <a:xfrm>
            <a:off x="9199880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1" name="Caixa de Texto 140"/>
          <p:cNvSpPr txBox="1"/>
          <p:nvPr/>
        </p:nvSpPr>
        <p:spPr>
          <a:xfrm>
            <a:off x="738822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2" name="Conector de Seta Reta 141"/>
          <p:cNvCxnSpPr>
            <a:stCxn id="132" idx="2"/>
            <a:endCxn id="139" idx="0"/>
          </p:cNvCxnSpPr>
          <p:nvPr/>
        </p:nvCxnSpPr>
        <p:spPr>
          <a:xfrm>
            <a:off x="6709410" y="3639820"/>
            <a:ext cx="2239010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3" name="Retângulo 142"/>
          <p:cNvSpPr/>
          <p:nvPr/>
        </p:nvSpPr>
        <p:spPr>
          <a:xfrm>
            <a:off x="7329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4" name="Retângulo 143"/>
          <p:cNvSpPr/>
          <p:nvPr/>
        </p:nvSpPr>
        <p:spPr>
          <a:xfrm>
            <a:off x="781367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5" name="Retângulo 144"/>
          <p:cNvSpPr/>
          <p:nvPr/>
        </p:nvSpPr>
        <p:spPr>
          <a:xfrm>
            <a:off x="829818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6" name="Retângulo 145"/>
          <p:cNvSpPr/>
          <p:nvPr/>
        </p:nvSpPr>
        <p:spPr>
          <a:xfrm>
            <a:off x="878268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7" name="Elipse 146"/>
          <p:cNvSpPr/>
          <p:nvPr/>
        </p:nvSpPr>
        <p:spPr>
          <a:xfrm>
            <a:off x="9276715" y="52971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8" name="Caixa de Texto 147"/>
          <p:cNvSpPr txBox="1"/>
          <p:nvPr/>
        </p:nvSpPr>
        <p:spPr>
          <a:xfrm>
            <a:off x="746506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9" name="Conector de Seta Reta 148"/>
          <p:cNvCxnSpPr>
            <a:stCxn id="139" idx="2"/>
            <a:endCxn id="145" idx="0"/>
          </p:cNvCxnSpPr>
          <p:nvPr/>
        </p:nvCxnSpPr>
        <p:spPr>
          <a:xfrm flipH="1">
            <a:off x="8540750" y="4765675"/>
            <a:ext cx="40767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Retângulo 149"/>
          <p:cNvSpPr/>
          <p:nvPr/>
        </p:nvSpPr>
        <p:spPr>
          <a:xfrm>
            <a:off x="7252335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1" name="Retângulo 150"/>
          <p:cNvSpPr/>
          <p:nvPr/>
        </p:nvSpPr>
        <p:spPr>
          <a:xfrm>
            <a:off x="7736840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2" name="Retângulo 151"/>
          <p:cNvSpPr/>
          <p:nvPr/>
        </p:nvSpPr>
        <p:spPr>
          <a:xfrm>
            <a:off x="8221345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3" name="Retângulo 152"/>
          <p:cNvSpPr/>
          <p:nvPr/>
        </p:nvSpPr>
        <p:spPr>
          <a:xfrm>
            <a:off x="8705850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4" name="Elipse 153"/>
          <p:cNvSpPr/>
          <p:nvPr/>
        </p:nvSpPr>
        <p:spPr>
          <a:xfrm>
            <a:off x="9199880" y="610362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5" name="Caixa de Texto 154"/>
          <p:cNvSpPr txBox="1"/>
          <p:nvPr/>
        </p:nvSpPr>
        <p:spPr>
          <a:xfrm>
            <a:off x="7399655" y="645096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56" name="Conector de Seta Reta 155"/>
          <p:cNvCxnSpPr>
            <a:stCxn id="143" idx="2"/>
            <a:endCxn id="152" idx="0"/>
          </p:cNvCxnSpPr>
          <p:nvPr/>
        </p:nvCxnSpPr>
        <p:spPr>
          <a:xfrm>
            <a:off x="7571740" y="5644515"/>
            <a:ext cx="892175" cy="422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" name="Conector curvo 156"/>
          <p:cNvCxnSpPr>
            <a:stCxn id="5" idx="2"/>
            <a:endCxn id="12" idx="0"/>
          </p:cNvCxnSpPr>
          <p:nvPr/>
        </p:nvCxnSpPr>
        <p:spPr>
          <a:xfrm rot="5400000" flipH="1">
            <a:off x="2501900" y="332105"/>
            <a:ext cx="435610" cy="3478530"/>
          </a:xfrm>
          <a:prstGeom prst="curvedConnector5">
            <a:avLst>
              <a:gd name="adj1" fmla="val -54665"/>
              <a:gd name="adj2" fmla="val 50000"/>
              <a:gd name="adj3" fmla="val 15466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8" name="Retângulo 157"/>
          <p:cNvSpPr/>
          <p:nvPr/>
        </p:nvSpPr>
        <p:spPr>
          <a:xfrm>
            <a:off x="259080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9" name="Retângulo 158"/>
          <p:cNvSpPr/>
          <p:nvPr/>
        </p:nvSpPr>
        <p:spPr>
          <a:xfrm>
            <a:off x="307530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0" name="Retângulo 159"/>
          <p:cNvSpPr/>
          <p:nvPr/>
        </p:nvSpPr>
        <p:spPr>
          <a:xfrm>
            <a:off x="355981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1" name="Retângulo 160"/>
          <p:cNvSpPr/>
          <p:nvPr/>
        </p:nvSpPr>
        <p:spPr>
          <a:xfrm>
            <a:off x="404431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2" name="Elipse 161"/>
          <p:cNvSpPr/>
          <p:nvPr/>
        </p:nvSpPr>
        <p:spPr>
          <a:xfrm>
            <a:off x="4538345" y="362839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3" name="Caixa de Texto 162"/>
          <p:cNvSpPr txBox="1"/>
          <p:nvPr/>
        </p:nvSpPr>
        <p:spPr>
          <a:xfrm>
            <a:off x="268986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64" name="Conector de Seta Reta 163"/>
          <p:cNvCxnSpPr>
            <a:stCxn id="21" idx="2"/>
            <a:endCxn id="158" idx="0"/>
          </p:cNvCxnSpPr>
          <p:nvPr/>
        </p:nvCxnSpPr>
        <p:spPr>
          <a:xfrm>
            <a:off x="1889125" y="3041015"/>
            <a:ext cx="944245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5" name="Retângulo 164"/>
          <p:cNvSpPr/>
          <p:nvPr/>
        </p:nvSpPr>
        <p:spPr>
          <a:xfrm>
            <a:off x="13214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6" name="Retângulo 165"/>
          <p:cNvSpPr/>
          <p:nvPr/>
        </p:nvSpPr>
        <p:spPr>
          <a:xfrm>
            <a:off x="18059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7" name="Retângulo 166"/>
          <p:cNvSpPr/>
          <p:nvPr/>
        </p:nvSpPr>
        <p:spPr>
          <a:xfrm>
            <a:off x="22904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8" name="Retângulo 167"/>
          <p:cNvSpPr/>
          <p:nvPr/>
        </p:nvSpPr>
        <p:spPr>
          <a:xfrm>
            <a:off x="27749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9" name="Elipse 168"/>
          <p:cNvSpPr/>
          <p:nvPr/>
        </p:nvSpPr>
        <p:spPr>
          <a:xfrm>
            <a:off x="3268980" y="441833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0" name="Caixa de Texto 169"/>
          <p:cNvSpPr txBox="1"/>
          <p:nvPr/>
        </p:nvSpPr>
        <p:spPr>
          <a:xfrm>
            <a:off x="146494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1" name="Conector de Seta Reta 170"/>
          <p:cNvCxnSpPr>
            <a:stCxn id="158" idx="2"/>
            <a:endCxn id="165" idx="0"/>
          </p:cNvCxnSpPr>
          <p:nvPr/>
        </p:nvCxnSpPr>
        <p:spPr>
          <a:xfrm flipH="1">
            <a:off x="1564005" y="3975735"/>
            <a:ext cx="1269365" cy="40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9060"/>
            <a:ext cx="10058400" cy="1583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2800" dirty="0"/>
              <a:t>Para a árvore montada anteriormente, mostre como ela ficará após a remoção das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CASA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SOCO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CAO</a:t>
            </a:r>
            <a:r>
              <a:rPr lang="pt-BR" sz="3200" dirty="0"/>
              <a:t>, SACA, OSSO, SACO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5336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3787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22237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70688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2200910" y="188976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352425" y="223710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8" name="Retângulo 17"/>
          <p:cNvSpPr/>
          <p:nvPr/>
        </p:nvSpPr>
        <p:spPr>
          <a:xfrm>
            <a:off x="19304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67754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16205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164655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140585" y="26936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292100" y="30410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1404620" y="2237105"/>
            <a:ext cx="54483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9304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67754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116205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64655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140585" y="362839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29210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>
            <a:off x="435610" y="3041015"/>
            <a:ext cx="96901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708660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9" name="Retângulo 78"/>
          <p:cNvSpPr/>
          <p:nvPr/>
        </p:nvSpPr>
        <p:spPr>
          <a:xfrm>
            <a:off x="757110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0" name="Retângulo 79"/>
          <p:cNvSpPr/>
          <p:nvPr/>
        </p:nvSpPr>
        <p:spPr>
          <a:xfrm>
            <a:off x="805561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1" name="Retângulo 80"/>
          <p:cNvSpPr/>
          <p:nvPr/>
        </p:nvSpPr>
        <p:spPr>
          <a:xfrm>
            <a:off x="854011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Elipse 81"/>
          <p:cNvSpPr/>
          <p:nvPr/>
        </p:nvSpPr>
        <p:spPr>
          <a:xfrm>
            <a:off x="9034145" y="24752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3" name="Caixa de Texto 82"/>
          <p:cNvSpPr txBox="1"/>
          <p:nvPr/>
        </p:nvSpPr>
        <p:spPr>
          <a:xfrm>
            <a:off x="7185660" y="2822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84" name="Conector de Seta Reta 83"/>
          <p:cNvCxnSpPr>
            <a:stCxn id="8" idx="2"/>
            <a:endCxn id="78" idx="0"/>
          </p:cNvCxnSpPr>
          <p:nvPr/>
        </p:nvCxnSpPr>
        <p:spPr>
          <a:xfrm>
            <a:off x="5912485" y="2289175"/>
            <a:ext cx="1416685" cy="149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732917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6" name="Retângulo 85"/>
          <p:cNvSpPr/>
          <p:nvPr/>
        </p:nvSpPr>
        <p:spPr>
          <a:xfrm>
            <a:off x="781367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7" name="Retângulo 86"/>
          <p:cNvSpPr/>
          <p:nvPr/>
        </p:nvSpPr>
        <p:spPr>
          <a:xfrm>
            <a:off x="829818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8" name="Retângulo 87"/>
          <p:cNvSpPr/>
          <p:nvPr/>
        </p:nvSpPr>
        <p:spPr>
          <a:xfrm>
            <a:off x="878268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9" name="Elipse 88"/>
          <p:cNvSpPr/>
          <p:nvPr/>
        </p:nvSpPr>
        <p:spPr>
          <a:xfrm>
            <a:off x="9276715" y="329247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0" name="Caixa de Texto 89"/>
          <p:cNvSpPr txBox="1"/>
          <p:nvPr/>
        </p:nvSpPr>
        <p:spPr>
          <a:xfrm>
            <a:off x="7477760" y="36398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1" name="Conector de Seta Reta 90"/>
          <p:cNvCxnSpPr>
            <a:stCxn id="78" idx="2"/>
            <a:endCxn id="86" idx="0"/>
          </p:cNvCxnSpPr>
          <p:nvPr/>
        </p:nvCxnSpPr>
        <p:spPr>
          <a:xfrm>
            <a:off x="7329170" y="2822575"/>
            <a:ext cx="727075" cy="433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86" idx="2"/>
            <a:endCxn id="101" idx="0"/>
          </p:cNvCxnSpPr>
          <p:nvPr/>
        </p:nvCxnSpPr>
        <p:spPr>
          <a:xfrm>
            <a:off x="8056245" y="3639820"/>
            <a:ext cx="2766695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Retângulo 98"/>
          <p:cNvSpPr/>
          <p:nvPr/>
        </p:nvSpPr>
        <p:spPr>
          <a:xfrm>
            <a:off x="961136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0" name="Retângulo 99"/>
          <p:cNvSpPr/>
          <p:nvPr/>
        </p:nvSpPr>
        <p:spPr>
          <a:xfrm>
            <a:off x="1009586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1" name="Retângulo 100"/>
          <p:cNvSpPr/>
          <p:nvPr/>
        </p:nvSpPr>
        <p:spPr>
          <a:xfrm>
            <a:off x="1058037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2" name="Retângulo 101"/>
          <p:cNvSpPr/>
          <p:nvPr/>
        </p:nvSpPr>
        <p:spPr>
          <a:xfrm>
            <a:off x="1106487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Elipse 102"/>
          <p:cNvSpPr/>
          <p:nvPr/>
        </p:nvSpPr>
        <p:spPr>
          <a:xfrm>
            <a:off x="11558905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4" name="Caixa de Texto 103"/>
          <p:cNvSpPr txBox="1"/>
          <p:nvPr/>
        </p:nvSpPr>
        <p:spPr>
          <a:xfrm>
            <a:off x="9759950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05" name="Conector de Seta Reta 104"/>
          <p:cNvCxnSpPr>
            <a:stCxn id="101" idx="2"/>
            <a:endCxn id="108" idx="0"/>
          </p:cNvCxnSpPr>
          <p:nvPr/>
        </p:nvCxnSpPr>
        <p:spPr>
          <a:xfrm>
            <a:off x="10822940" y="4765675"/>
            <a:ext cx="32829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993965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7" name="Retângulo 106"/>
          <p:cNvSpPr/>
          <p:nvPr/>
        </p:nvSpPr>
        <p:spPr>
          <a:xfrm>
            <a:off x="1042416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Retângulo 107"/>
          <p:cNvSpPr/>
          <p:nvPr/>
        </p:nvSpPr>
        <p:spPr>
          <a:xfrm>
            <a:off x="1090866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9" name="Retângulo 108"/>
          <p:cNvSpPr/>
          <p:nvPr/>
        </p:nvSpPr>
        <p:spPr>
          <a:xfrm>
            <a:off x="11393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0" name="Elipse 109"/>
          <p:cNvSpPr/>
          <p:nvPr/>
        </p:nvSpPr>
        <p:spPr>
          <a:xfrm>
            <a:off x="11877675" y="52971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2" name="Caixa de Texto 111"/>
          <p:cNvSpPr txBox="1"/>
          <p:nvPr/>
        </p:nvSpPr>
        <p:spPr>
          <a:xfrm>
            <a:off x="997204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72" name="Retângulo 71"/>
          <p:cNvSpPr/>
          <p:nvPr/>
        </p:nvSpPr>
        <p:spPr>
          <a:xfrm>
            <a:off x="9611360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3" name="Retângulo 72"/>
          <p:cNvSpPr/>
          <p:nvPr/>
        </p:nvSpPr>
        <p:spPr>
          <a:xfrm>
            <a:off x="10095865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4" name="Retângulo 73"/>
          <p:cNvSpPr/>
          <p:nvPr/>
        </p:nvSpPr>
        <p:spPr>
          <a:xfrm>
            <a:off x="10580370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Retângulo 74"/>
          <p:cNvSpPr/>
          <p:nvPr/>
        </p:nvSpPr>
        <p:spPr>
          <a:xfrm>
            <a:off x="11064875" y="604901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6" name="Elipse 75"/>
          <p:cNvSpPr/>
          <p:nvPr/>
        </p:nvSpPr>
        <p:spPr>
          <a:xfrm>
            <a:off x="11558905" y="6085205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7" name="Caixa de Texto 76"/>
          <p:cNvSpPr txBox="1"/>
          <p:nvPr/>
        </p:nvSpPr>
        <p:spPr>
          <a:xfrm>
            <a:off x="9754870" y="643255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2" name="Conector de Seta Reta 91"/>
          <p:cNvCxnSpPr>
            <a:stCxn id="99" idx="2"/>
            <a:endCxn id="72" idx="0"/>
          </p:cNvCxnSpPr>
          <p:nvPr/>
        </p:nvCxnSpPr>
        <p:spPr>
          <a:xfrm>
            <a:off x="9853930" y="4765675"/>
            <a:ext cx="0" cy="128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9" name="Retângulo 128"/>
          <p:cNvSpPr/>
          <p:nvPr/>
        </p:nvSpPr>
        <p:spPr>
          <a:xfrm>
            <a:off x="501332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0" name="Retângulo 129"/>
          <p:cNvSpPr/>
          <p:nvPr/>
        </p:nvSpPr>
        <p:spPr>
          <a:xfrm>
            <a:off x="549783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1" name="Retângulo 130"/>
          <p:cNvSpPr/>
          <p:nvPr/>
        </p:nvSpPr>
        <p:spPr>
          <a:xfrm>
            <a:off x="598233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2" name="Retângulo 131"/>
          <p:cNvSpPr/>
          <p:nvPr/>
        </p:nvSpPr>
        <p:spPr>
          <a:xfrm>
            <a:off x="646684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3" name="Elipse 132"/>
          <p:cNvSpPr/>
          <p:nvPr/>
        </p:nvSpPr>
        <p:spPr>
          <a:xfrm>
            <a:off x="6960870" y="329247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4" name="Caixa de Texto 133"/>
          <p:cNvSpPr txBox="1"/>
          <p:nvPr/>
        </p:nvSpPr>
        <p:spPr>
          <a:xfrm>
            <a:off x="5149215" y="36398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35" name="Conector de Seta Reta 134"/>
          <p:cNvCxnSpPr>
            <a:stCxn id="7" idx="2"/>
            <a:endCxn id="132" idx="0"/>
          </p:cNvCxnSpPr>
          <p:nvPr/>
        </p:nvCxnSpPr>
        <p:spPr>
          <a:xfrm>
            <a:off x="5427980" y="2289175"/>
            <a:ext cx="1281430" cy="967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6" name="Retângulo 135"/>
          <p:cNvSpPr/>
          <p:nvPr/>
        </p:nvSpPr>
        <p:spPr>
          <a:xfrm>
            <a:off x="72523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7" name="Retângulo 136"/>
          <p:cNvSpPr/>
          <p:nvPr/>
        </p:nvSpPr>
        <p:spPr>
          <a:xfrm>
            <a:off x="77368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8" name="Retângulo 137"/>
          <p:cNvSpPr/>
          <p:nvPr/>
        </p:nvSpPr>
        <p:spPr>
          <a:xfrm>
            <a:off x="82213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9" name="Retângulo 138"/>
          <p:cNvSpPr/>
          <p:nvPr/>
        </p:nvSpPr>
        <p:spPr>
          <a:xfrm>
            <a:off x="87058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0" name="Elipse 139"/>
          <p:cNvSpPr/>
          <p:nvPr/>
        </p:nvSpPr>
        <p:spPr>
          <a:xfrm>
            <a:off x="9199880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1" name="Caixa de Texto 140"/>
          <p:cNvSpPr txBox="1"/>
          <p:nvPr/>
        </p:nvSpPr>
        <p:spPr>
          <a:xfrm>
            <a:off x="738822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2" name="Conector de Seta Reta 141"/>
          <p:cNvCxnSpPr>
            <a:stCxn id="132" idx="2"/>
            <a:endCxn id="139" idx="0"/>
          </p:cNvCxnSpPr>
          <p:nvPr/>
        </p:nvCxnSpPr>
        <p:spPr>
          <a:xfrm>
            <a:off x="6709410" y="3639820"/>
            <a:ext cx="2239010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3" name="Retângulo 142"/>
          <p:cNvSpPr/>
          <p:nvPr/>
        </p:nvSpPr>
        <p:spPr>
          <a:xfrm>
            <a:off x="7329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4" name="Retângulo 143"/>
          <p:cNvSpPr/>
          <p:nvPr/>
        </p:nvSpPr>
        <p:spPr>
          <a:xfrm>
            <a:off x="781367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5" name="Retângulo 144"/>
          <p:cNvSpPr/>
          <p:nvPr/>
        </p:nvSpPr>
        <p:spPr>
          <a:xfrm>
            <a:off x="829818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6" name="Retângulo 145"/>
          <p:cNvSpPr/>
          <p:nvPr/>
        </p:nvSpPr>
        <p:spPr>
          <a:xfrm>
            <a:off x="878268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7" name="Elipse 146"/>
          <p:cNvSpPr/>
          <p:nvPr/>
        </p:nvSpPr>
        <p:spPr>
          <a:xfrm>
            <a:off x="9276715" y="52971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8" name="Caixa de Texto 147"/>
          <p:cNvSpPr txBox="1"/>
          <p:nvPr/>
        </p:nvSpPr>
        <p:spPr>
          <a:xfrm>
            <a:off x="746506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9" name="Conector de Seta Reta 148"/>
          <p:cNvCxnSpPr>
            <a:stCxn id="139" idx="2"/>
            <a:endCxn id="145" idx="0"/>
          </p:cNvCxnSpPr>
          <p:nvPr/>
        </p:nvCxnSpPr>
        <p:spPr>
          <a:xfrm flipH="1">
            <a:off x="8540750" y="4765675"/>
            <a:ext cx="40767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Retângulo 149"/>
          <p:cNvSpPr/>
          <p:nvPr/>
        </p:nvSpPr>
        <p:spPr>
          <a:xfrm>
            <a:off x="7252335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1" name="Retângulo 150"/>
          <p:cNvSpPr/>
          <p:nvPr/>
        </p:nvSpPr>
        <p:spPr>
          <a:xfrm>
            <a:off x="7736840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2" name="Retângulo 151"/>
          <p:cNvSpPr/>
          <p:nvPr/>
        </p:nvSpPr>
        <p:spPr>
          <a:xfrm>
            <a:off x="8221345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3" name="Retângulo 152"/>
          <p:cNvSpPr/>
          <p:nvPr/>
        </p:nvSpPr>
        <p:spPr>
          <a:xfrm>
            <a:off x="8705850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4" name="Elipse 153"/>
          <p:cNvSpPr/>
          <p:nvPr/>
        </p:nvSpPr>
        <p:spPr>
          <a:xfrm>
            <a:off x="9199880" y="610362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5" name="Caixa de Texto 154"/>
          <p:cNvSpPr txBox="1"/>
          <p:nvPr/>
        </p:nvSpPr>
        <p:spPr>
          <a:xfrm>
            <a:off x="7399655" y="645096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56" name="Conector de Seta Reta 155"/>
          <p:cNvCxnSpPr>
            <a:stCxn id="143" idx="2"/>
            <a:endCxn id="152" idx="0"/>
          </p:cNvCxnSpPr>
          <p:nvPr/>
        </p:nvCxnSpPr>
        <p:spPr>
          <a:xfrm>
            <a:off x="7571740" y="5644515"/>
            <a:ext cx="892175" cy="422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" name="Conector curvo 156"/>
          <p:cNvCxnSpPr>
            <a:stCxn id="5" idx="2"/>
            <a:endCxn id="12" idx="0"/>
          </p:cNvCxnSpPr>
          <p:nvPr/>
        </p:nvCxnSpPr>
        <p:spPr>
          <a:xfrm rot="5400000" flipH="1">
            <a:off x="2501900" y="332105"/>
            <a:ext cx="435610" cy="3478530"/>
          </a:xfrm>
          <a:prstGeom prst="curvedConnector5">
            <a:avLst>
              <a:gd name="adj1" fmla="val -54665"/>
              <a:gd name="adj2" fmla="val 50000"/>
              <a:gd name="adj3" fmla="val 15466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8" name="Retângulo 157"/>
          <p:cNvSpPr/>
          <p:nvPr/>
        </p:nvSpPr>
        <p:spPr>
          <a:xfrm>
            <a:off x="259080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9" name="Retângulo 158"/>
          <p:cNvSpPr/>
          <p:nvPr/>
        </p:nvSpPr>
        <p:spPr>
          <a:xfrm>
            <a:off x="307530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0" name="Retângulo 159"/>
          <p:cNvSpPr/>
          <p:nvPr/>
        </p:nvSpPr>
        <p:spPr>
          <a:xfrm>
            <a:off x="355981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1" name="Retângulo 160"/>
          <p:cNvSpPr/>
          <p:nvPr/>
        </p:nvSpPr>
        <p:spPr>
          <a:xfrm>
            <a:off x="404431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2" name="Elipse 161"/>
          <p:cNvSpPr/>
          <p:nvPr/>
        </p:nvSpPr>
        <p:spPr>
          <a:xfrm>
            <a:off x="4538345" y="362839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3" name="Caixa de Texto 162"/>
          <p:cNvSpPr txBox="1"/>
          <p:nvPr/>
        </p:nvSpPr>
        <p:spPr>
          <a:xfrm>
            <a:off x="268986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64" name="Conector de Seta Reta 163"/>
          <p:cNvCxnSpPr>
            <a:stCxn id="21" idx="2"/>
            <a:endCxn id="158" idx="0"/>
          </p:cNvCxnSpPr>
          <p:nvPr/>
        </p:nvCxnSpPr>
        <p:spPr>
          <a:xfrm>
            <a:off x="1889125" y="3041015"/>
            <a:ext cx="944245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5" name="Retângulo 164"/>
          <p:cNvSpPr/>
          <p:nvPr/>
        </p:nvSpPr>
        <p:spPr>
          <a:xfrm>
            <a:off x="13214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6" name="Retângulo 165"/>
          <p:cNvSpPr/>
          <p:nvPr/>
        </p:nvSpPr>
        <p:spPr>
          <a:xfrm>
            <a:off x="18059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7" name="Retângulo 166"/>
          <p:cNvSpPr/>
          <p:nvPr/>
        </p:nvSpPr>
        <p:spPr>
          <a:xfrm>
            <a:off x="22904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8" name="Retângulo 167"/>
          <p:cNvSpPr/>
          <p:nvPr/>
        </p:nvSpPr>
        <p:spPr>
          <a:xfrm>
            <a:off x="27749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9" name="Elipse 168"/>
          <p:cNvSpPr/>
          <p:nvPr/>
        </p:nvSpPr>
        <p:spPr>
          <a:xfrm>
            <a:off x="3268980" y="441833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0" name="Caixa de Texto 169"/>
          <p:cNvSpPr txBox="1"/>
          <p:nvPr/>
        </p:nvSpPr>
        <p:spPr>
          <a:xfrm>
            <a:off x="146494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1" name="Conector de Seta Reta 170"/>
          <p:cNvCxnSpPr>
            <a:stCxn id="158" idx="2"/>
            <a:endCxn id="165" idx="0"/>
          </p:cNvCxnSpPr>
          <p:nvPr/>
        </p:nvCxnSpPr>
        <p:spPr>
          <a:xfrm flipH="1">
            <a:off x="1564005" y="3975735"/>
            <a:ext cx="1269365" cy="40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9060"/>
            <a:ext cx="10058400" cy="1583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2800" dirty="0"/>
              <a:t>Para a árvore montada anteriormente, mostre como ela ficará após a remoção das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CASA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SOCO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SACA</a:t>
            </a:r>
            <a:r>
              <a:rPr lang="pt-BR" sz="3200" dirty="0"/>
              <a:t>, OSSO, SACO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5336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3787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22237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70688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2200910" y="188976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352425" y="223710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8" name="Retângulo 17"/>
          <p:cNvSpPr/>
          <p:nvPr/>
        </p:nvSpPr>
        <p:spPr>
          <a:xfrm>
            <a:off x="19304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67754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16205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164655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140585" y="26936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292100" y="30410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1404620" y="2237105"/>
            <a:ext cx="54483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9304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67754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116205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64655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140585" y="362839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29210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>
            <a:off x="435610" y="3041015"/>
            <a:ext cx="96901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708660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9" name="Retângulo 78"/>
          <p:cNvSpPr/>
          <p:nvPr/>
        </p:nvSpPr>
        <p:spPr>
          <a:xfrm>
            <a:off x="757110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0" name="Retângulo 79"/>
          <p:cNvSpPr/>
          <p:nvPr/>
        </p:nvSpPr>
        <p:spPr>
          <a:xfrm>
            <a:off x="805561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1" name="Retângulo 80"/>
          <p:cNvSpPr/>
          <p:nvPr/>
        </p:nvSpPr>
        <p:spPr>
          <a:xfrm>
            <a:off x="854011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Elipse 81"/>
          <p:cNvSpPr/>
          <p:nvPr/>
        </p:nvSpPr>
        <p:spPr>
          <a:xfrm>
            <a:off x="9034145" y="24752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3" name="Caixa de Texto 82"/>
          <p:cNvSpPr txBox="1"/>
          <p:nvPr/>
        </p:nvSpPr>
        <p:spPr>
          <a:xfrm>
            <a:off x="7185660" y="2822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84" name="Conector de Seta Reta 83"/>
          <p:cNvCxnSpPr>
            <a:stCxn id="8" idx="2"/>
            <a:endCxn id="78" idx="0"/>
          </p:cNvCxnSpPr>
          <p:nvPr/>
        </p:nvCxnSpPr>
        <p:spPr>
          <a:xfrm>
            <a:off x="5912485" y="2289175"/>
            <a:ext cx="1416685" cy="149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732917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6" name="Retângulo 85"/>
          <p:cNvSpPr/>
          <p:nvPr/>
        </p:nvSpPr>
        <p:spPr>
          <a:xfrm>
            <a:off x="781367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7" name="Retângulo 86"/>
          <p:cNvSpPr/>
          <p:nvPr/>
        </p:nvSpPr>
        <p:spPr>
          <a:xfrm>
            <a:off x="829818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8" name="Retângulo 87"/>
          <p:cNvSpPr/>
          <p:nvPr/>
        </p:nvSpPr>
        <p:spPr>
          <a:xfrm>
            <a:off x="878268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9" name="Elipse 88"/>
          <p:cNvSpPr/>
          <p:nvPr/>
        </p:nvSpPr>
        <p:spPr>
          <a:xfrm>
            <a:off x="9276715" y="329247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0" name="Caixa de Texto 89"/>
          <p:cNvSpPr txBox="1"/>
          <p:nvPr/>
        </p:nvSpPr>
        <p:spPr>
          <a:xfrm>
            <a:off x="7477760" y="36398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1" name="Conector de Seta Reta 90"/>
          <p:cNvCxnSpPr>
            <a:stCxn id="78" idx="2"/>
            <a:endCxn id="86" idx="0"/>
          </p:cNvCxnSpPr>
          <p:nvPr/>
        </p:nvCxnSpPr>
        <p:spPr>
          <a:xfrm>
            <a:off x="7329170" y="2822575"/>
            <a:ext cx="727075" cy="433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86" idx="2"/>
            <a:endCxn id="101" idx="0"/>
          </p:cNvCxnSpPr>
          <p:nvPr/>
        </p:nvCxnSpPr>
        <p:spPr>
          <a:xfrm>
            <a:off x="8056245" y="3639820"/>
            <a:ext cx="2766695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Retângulo 98"/>
          <p:cNvSpPr/>
          <p:nvPr/>
        </p:nvSpPr>
        <p:spPr>
          <a:xfrm>
            <a:off x="961136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0" name="Retângulo 99"/>
          <p:cNvSpPr/>
          <p:nvPr/>
        </p:nvSpPr>
        <p:spPr>
          <a:xfrm>
            <a:off x="1009586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1" name="Retângulo 100"/>
          <p:cNvSpPr/>
          <p:nvPr/>
        </p:nvSpPr>
        <p:spPr>
          <a:xfrm>
            <a:off x="1058037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2" name="Retângulo 101"/>
          <p:cNvSpPr/>
          <p:nvPr/>
        </p:nvSpPr>
        <p:spPr>
          <a:xfrm>
            <a:off x="1106487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Elipse 102"/>
          <p:cNvSpPr/>
          <p:nvPr/>
        </p:nvSpPr>
        <p:spPr>
          <a:xfrm>
            <a:off x="11558905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4" name="Caixa de Texto 103"/>
          <p:cNvSpPr txBox="1"/>
          <p:nvPr/>
        </p:nvSpPr>
        <p:spPr>
          <a:xfrm>
            <a:off x="9759950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05" name="Conector de Seta Reta 104"/>
          <p:cNvCxnSpPr>
            <a:stCxn id="101" idx="2"/>
            <a:endCxn id="108" idx="0"/>
          </p:cNvCxnSpPr>
          <p:nvPr/>
        </p:nvCxnSpPr>
        <p:spPr>
          <a:xfrm>
            <a:off x="10822940" y="4765675"/>
            <a:ext cx="32829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993965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7" name="Retângulo 106"/>
          <p:cNvSpPr/>
          <p:nvPr/>
        </p:nvSpPr>
        <p:spPr>
          <a:xfrm>
            <a:off x="1042416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Retângulo 107"/>
          <p:cNvSpPr/>
          <p:nvPr/>
        </p:nvSpPr>
        <p:spPr>
          <a:xfrm>
            <a:off x="1090866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9" name="Retângulo 108"/>
          <p:cNvSpPr/>
          <p:nvPr/>
        </p:nvSpPr>
        <p:spPr>
          <a:xfrm>
            <a:off x="11393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0" name="Elipse 109"/>
          <p:cNvSpPr/>
          <p:nvPr/>
        </p:nvSpPr>
        <p:spPr>
          <a:xfrm>
            <a:off x="11877675" y="52971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2" name="Caixa de Texto 111"/>
          <p:cNvSpPr txBox="1"/>
          <p:nvPr/>
        </p:nvSpPr>
        <p:spPr>
          <a:xfrm>
            <a:off x="997204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29" name="Retângulo 128"/>
          <p:cNvSpPr/>
          <p:nvPr/>
        </p:nvSpPr>
        <p:spPr>
          <a:xfrm>
            <a:off x="501332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0" name="Retângulo 129"/>
          <p:cNvSpPr/>
          <p:nvPr/>
        </p:nvSpPr>
        <p:spPr>
          <a:xfrm>
            <a:off x="549783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1" name="Retângulo 130"/>
          <p:cNvSpPr/>
          <p:nvPr/>
        </p:nvSpPr>
        <p:spPr>
          <a:xfrm>
            <a:off x="598233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2" name="Retângulo 131"/>
          <p:cNvSpPr/>
          <p:nvPr/>
        </p:nvSpPr>
        <p:spPr>
          <a:xfrm>
            <a:off x="646684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3" name="Elipse 132"/>
          <p:cNvSpPr/>
          <p:nvPr/>
        </p:nvSpPr>
        <p:spPr>
          <a:xfrm>
            <a:off x="6960870" y="329247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4" name="Caixa de Texto 133"/>
          <p:cNvSpPr txBox="1"/>
          <p:nvPr/>
        </p:nvSpPr>
        <p:spPr>
          <a:xfrm>
            <a:off x="5149215" y="36398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35" name="Conector de Seta Reta 134"/>
          <p:cNvCxnSpPr>
            <a:stCxn id="7" idx="2"/>
            <a:endCxn id="132" idx="0"/>
          </p:cNvCxnSpPr>
          <p:nvPr/>
        </p:nvCxnSpPr>
        <p:spPr>
          <a:xfrm>
            <a:off x="5427980" y="2289175"/>
            <a:ext cx="1281430" cy="967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6" name="Retângulo 135"/>
          <p:cNvSpPr/>
          <p:nvPr/>
        </p:nvSpPr>
        <p:spPr>
          <a:xfrm>
            <a:off x="72523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7" name="Retângulo 136"/>
          <p:cNvSpPr/>
          <p:nvPr/>
        </p:nvSpPr>
        <p:spPr>
          <a:xfrm>
            <a:off x="77368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8" name="Retângulo 137"/>
          <p:cNvSpPr/>
          <p:nvPr/>
        </p:nvSpPr>
        <p:spPr>
          <a:xfrm>
            <a:off x="82213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9" name="Retângulo 138"/>
          <p:cNvSpPr/>
          <p:nvPr/>
        </p:nvSpPr>
        <p:spPr>
          <a:xfrm>
            <a:off x="87058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0" name="Elipse 139"/>
          <p:cNvSpPr/>
          <p:nvPr/>
        </p:nvSpPr>
        <p:spPr>
          <a:xfrm>
            <a:off x="9199880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1" name="Caixa de Texto 140"/>
          <p:cNvSpPr txBox="1"/>
          <p:nvPr/>
        </p:nvSpPr>
        <p:spPr>
          <a:xfrm>
            <a:off x="738822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2" name="Conector de Seta Reta 141"/>
          <p:cNvCxnSpPr>
            <a:stCxn id="132" idx="2"/>
            <a:endCxn id="139" idx="0"/>
          </p:cNvCxnSpPr>
          <p:nvPr/>
        </p:nvCxnSpPr>
        <p:spPr>
          <a:xfrm>
            <a:off x="6709410" y="3639820"/>
            <a:ext cx="2239010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3" name="Retângulo 142"/>
          <p:cNvSpPr/>
          <p:nvPr/>
        </p:nvSpPr>
        <p:spPr>
          <a:xfrm>
            <a:off x="7329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4" name="Retângulo 143"/>
          <p:cNvSpPr/>
          <p:nvPr/>
        </p:nvSpPr>
        <p:spPr>
          <a:xfrm>
            <a:off x="781367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5" name="Retângulo 144"/>
          <p:cNvSpPr/>
          <p:nvPr/>
        </p:nvSpPr>
        <p:spPr>
          <a:xfrm>
            <a:off x="829818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6" name="Retângulo 145"/>
          <p:cNvSpPr/>
          <p:nvPr/>
        </p:nvSpPr>
        <p:spPr>
          <a:xfrm>
            <a:off x="878268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7" name="Elipse 146"/>
          <p:cNvSpPr/>
          <p:nvPr/>
        </p:nvSpPr>
        <p:spPr>
          <a:xfrm>
            <a:off x="9276715" y="52971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8" name="Caixa de Texto 147"/>
          <p:cNvSpPr txBox="1"/>
          <p:nvPr/>
        </p:nvSpPr>
        <p:spPr>
          <a:xfrm>
            <a:off x="746506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49" name="Conector de Seta Reta 148"/>
          <p:cNvCxnSpPr>
            <a:stCxn id="139" idx="2"/>
            <a:endCxn id="145" idx="0"/>
          </p:cNvCxnSpPr>
          <p:nvPr/>
        </p:nvCxnSpPr>
        <p:spPr>
          <a:xfrm flipH="1">
            <a:off x="8540750" y="4765675"/>
            <a:ext cx="40767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Retângulo 149"/>
          <p:cNvSpPr/>
          <p:nvPr/>
        </p:nvSpPr>
        <p:spPr>
          <a:xfrm>
            <a:off x="7252335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1" name="Retângulo 150"/>
          <p:cNvSpPr/>
          <p:nvPr/>
        </p:nvSpPr>
        <p:spPr>
          <a:xfrm>
            <a:off x="7736840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2" name="Retângulo 151"/>
          <p:cNvSpPr/>
          <p:nvPr/>
        </p:nvSpPr>
        <p:spPr>
          <a:xfrm>
            <a:off x="8221345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3" name="Retângulo 152"/>
          <p:cNvSpPr/>
          <p:nvPr/>
        </p:nvSpPr>
        <p:spPr>
          <a:xfrm>
            <a:off x="8705850" y="606742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4" name="Elipse 153"/>
          <p:cNvSpPr/>
          <p:nvPr/>
        </p:nvSpPr>
        <p:spPr>
          <a:xfrm>
            <a:off x="9199880" y="610362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5" name="Caixa de Texto 154"/>
          <p:cNvSpPr txBox="1"/>
          <p:nvPr/>
        </p:nvSpPr>
        <p:spPr>
          <a:xfrm>
            <a:off x="7399655" y="645096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56" name="Conector de Seta Reta 155"/>
          <p:cNvCxnSpPr>
            <a:stCxn id="143" idx="2"/>
            <a:endCxn id="152" idx="0"/>
          </p:cNvCxnSpPr>
          <p:nvPr/>
        </p:nvCxnSpPr>
        <p:spPr>
          <a:xfrm>
            <a:off x="7571740" y="5644515"/>
            <a:ext cx="892175" cy="422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" name="Conector curvo 156"/>
          <p:cNvCxnSpPr>
            <a:stCxn id="5" idx="2"/>
            <a:endCxn id="12" idx="0"/>
          </p:cNvCxnSpPr>
          <p:nvPr/>
        </p:nvCxnSpPr>
        <p:spPr>
          <a:xfrm rot="5400000" flipH="1">
            <a:off x="2501900" y="332105"/>
            <a:ext cx="435610" cy="3478530"/>
          </a:xfrm>
          <a:prstGeom prst="curvedConnector5">
            <a:avLst>
              <a:gd name="adj1" fmla="val -54665"/>
              <a:gd name="adj2" fmla="val 50000"/>
              <a:gd name="adj3" fmla="val 15466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8" name="Retângulo 157"/>
          <p:cNvSpPr/>
          <p:nvPr/>
        </p:nvSpPr>
        <p:spPr>
          <a:xfrm>
            <a:off x="259080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9" name="Retângulo 158"/>
          <p:cNvSpPr/>
          <p:nvPr/>
        </p:nvSpPr>
        <p:spPr>
          <a:xfrm>
            <a:off x="307530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0" name="Retângulo 159"/>
          <p:cNvSpPr/>
          <p:nvPr/>
        </p:nvSpPr>
        <p:spPr>
          <a:xfrm>
            <a:off x="355981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1" name="Retângulo 160"/>
          <p:cNvSpPr/>
          <p:nvPr/>
        </p:nvSpPr>
        <p:spPr>
          <a:xfrm>
            <a:off x="404431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2" name="Elipse 161"/>
          <p:cNvSpPr/>
          <p:nvPr/>
        </p:nvSpPr>
        <p:spPr>
          <a:xfrm>
            <a:off x="4538345" y="362839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3" name="Caixa de Texto 162"/>
          <p:cNvSpPr txBox="1"/>
          <p:nvPr/>
        </p:nvSpPr>
        <p:spPr>
          <a:xfrm>
            <a:off x="268986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64" name="Conector de Seta Reta 163"/>
          <p:cNvCxnSpPr>
            <a:stCxn id="21" idx="2"/>
            <a:endCxn id="158" idx="0"/>
          </p:cNvCxnSpPr>
          <p:nvPr/>
        </p:nvCxnSpPr>
        <p:spPr>
          <a:xfrm>
            <a:off x="1889125" y="3041015"/>
            <a:ext cx="944245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5" name="Retângulo 164"/>
          <p:cNvSpPr/>
          <p:nvPr/>
        </p:nvSpPr>
        <p:spPr>
          <a:xfrm>
            <a:off x="13214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6" name="Retângulo 165"/>
          <p:cNvSpPr/>
          <p:nvPr/>
        </p:nvSpPr>
        <p:spPr>
          <a:xfrm>
            <a:off x="18059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7" name="Retângulo 166"/>
          <p:cNvSpPr/>
          <p:nvPr/>
        </p:nvSpPr>
        <p:spPr>
          <a:xfrm>
            <a:off x="22904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8" name="Retângulo 167"/>
          <p:cNvSpPr/>
          <p:nvPr/>
        </p:nvSpPr>
        <p:spPr>
          <a:xfrm>
            <a:off x="27749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9" name="Elipse 168"/>
          <p:cNvSpPr/>
          <p:nvPr/>
        </p:nvSpPr>
        <p:spPr>
          <a:xfrm>
            <a:off x="3268980" y="441833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0" name="Caixa de Texto 169"/>
          <p:cNvSpPr txBox="1"/>
          <p:nvPr/>
        </p:nvSpPr>
        <p:spPr>
          <a:xfrm>
            <a:off x="146494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1" name="Conector de Seta Reta 170"/>
          <p:cNvCxnSpPr>
            <a:stCxn id="158" idx="2"/>
            <a:endCxn id="165" idx="0"/>
          </p:cNvCxnSpPr>
          <p:nvPr/>
        </p:nvCxnSpPr>
        <p:spPr>
          <a:xfrm flipH="1">
            <a:off x="1564005" y="3975735"/>
            <a:ext cx="1269365" cy="40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9060"/>
            <a:ext cx="10058400" cy="1583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2800" dirty="0"/>
              <a:t>Para a árvore montada anteriormente, mostre como ela ficará após a remoção das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CASA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SOCO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SACA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OSSO</a:t>
            </a:r>
            <a:r>
              <a:rPr lang="pt-BR" sz="3200" dirty="0"/>
              <a:t>, SACO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5336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3787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22237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70688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2200910" y="188976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352425" y="223710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8" name="Retângulo 17"/>
          <p:cNvSpPr/>
          <p:nvPr/>
        </p:nvSpPr>
        <p:spPr>
          <a:xfrm>
            <a:off x="19304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67754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16205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164655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140585" y="26936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292100" y="30410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1404620" y="2237105"/>
            <a:ext cx="54483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9304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67754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116205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64655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140585" y="362839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29210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>
            <a:off x="435610" y="3041015"/>
            <a:ext cx="96901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708660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9" name="Retângulo 78"/>
          <p:cNvSpPr/>
          <p:nvPr/>
        </p:nvSpPr>
        <p:spPr>
          <a:xfrm>
            <a:off x="757110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0" name="Retângulo 79"/>
          <p:cNvSpPr/>
          <p:nvPr/>
        </p:nvSpPr>
        <p:spPr>
          <a:xfrm>
            <a:off x="8055610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1" name="Retângulo 80"/>
          <p:cNvSpPr/>
          <p:nvPr/>
        </p:nvSpPr>
        <p:spPr>
          <a:xfrm>
            <a:off x="8540115" y="24390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Elipse 81"/>
          <p:cNvSpPr/>
          <p:nvPr/>
        </p:nvSpPr>
        <p:spPr>
          <a:xfrm>
            <a:off x="9034145" y="24752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3" name="Caixa de Texto 82"/>
          <p:cNvSpPr txBox="1"/>
          <p:nvPr/>
        </p:nvSpPr>
        <p:spPr>
          <a:xfrm>
            <a:off x="7185660" y="28225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84" name="Conector de Seta Reta 83"/>
          <p:cNvCxnSpPr>
            <a:stCxn id="8" idx="2"/>
            <a:endCxn id="78" idx="0"/>
          </p:cNvCxnSpPr>
          <p:nvPr/>
        </p:nvCxnSpPr>
        <p:spPr>
          <a:xfrm>
            <a:off x="5912485" y="2289175"/>
            <a:ext cx="1416685" cy="149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732917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6" name="Retângulo 85"/>
          <p:cNvSpPr/>
          <p:nvPr/>
        </p:nvSpPr>
        <p:spPr>
          <a:xfrm>
            <a:off x="781367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7" name="Retângulo 86"/>
          <p:cNvSpPr/>
          <p:nvPr/>
        </p:nvSpPr>
        <p:spPr>
          <a:xfrm>
            <a:off x="8298180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8" name="Retângulo 87"/>
          <p:cNvSpPr/>
          <p:nvPr/>
        </p:nvSpPr>
        <p:spPr>
          <a:xfrm>
            <a:off x="8782685" y="3256280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9" name="Elipse 88"/>
          <p:cNvSpPr/>
          <p:nvPr/>
        </p:nvSpPr>
        <p:spPr>
          <a:xfrm>
            <a:off x="9276715" y="3292475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0" name="Caixa de Texto 89"/>
          <p:cNvSpPr txBox="1"/>
          <p:nvPr/>
        </p:nvSpPr>
        <p:spPr>
          <a:xfrm>
            <a:off x="7477760" y="363982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91" name="Conector de Seta Reta 90"/>
          <p:cNvCxnSpPr>
            <a:stCxn id="78" idx="2"/>
            <a:endCxn id="86" idx="0"/>
          </p:cNvCxnSpPr>
          <p:nvPr/>
        </p:nvCxnSpPr>
        <p:spPr>
          <a:xfrm>
            <a:off x="7329170" y="2822575"/>
            <a:ext cx="727075" cy="433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86" idx="2"/>
            <a:endCxn id="101" idx="0"/>
          </p:cNvCxnSpPr>
          <p:nvPr/>
        </p:nvCxnSpPr>
        <p:spPr>
          <a:xfrm>
            <a:off x="8056245" y="3639820"/>
            <a:ext cx="2766695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Retângulo 98"/>
          <p:cNvSpPr/>
          <p:nvPr/>
        </p:nvSpPr>
        <p:spPr>
          <a:xfrm>
            <a:off x="961136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0" name="Retângulo 99"/>
          <p:cNvSpPr/>
          <p:nvPr/>
        </p:nvSpPr>
        <p:spPr>
          <a:xfrm>
            <a:off x="1009586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1" name="Retângulo 100"/>
          <p:cNvSpPr/>
          <p:nvPr/>
        </p:nvSpPr>
        <p:spPr>
          <a:xfrm>
            <a:off x="1058037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2" name="Retângulo 101"/>
          <p:cNvSpPr/>
          <p:nvPr/>
        </p:nvSpPr>
        <p:spPr>
          <a:xfrm>
            <a:off x="1106487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Elipse 102"/>
          <p:cNvSpPr/>
          <p:nvPr/>
        </p:nvSpPr>
        <p:spPr>
          <a:xfrm>
            <a:off x="11558905" y="44183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4" name="Caixa de Texto 103"/>
          <p:cNvSpPr txBox="1"/>
          <p:nvPr/>
        </p:nvSpPr>
        <p:spPr>
          <a:xfrm>
            <a:off x="9759950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05" name="Conector de Seta Reta 104"/>
          <p:cNvCxnSpPr>
            <a:stCxn id="101" idx="2"/>
            <a:endCxn id="108" idx="0"/>
          </p:cNvCxnSpPr>
          <p:nvPr/>
        </p:nvCxnSpPr>
        <p:spPr>
          <a:xfrm>
            <a:off x="10822940" y="4765675"/>
            <a:ext cx="328295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Retângulo 105"/>
          <p:cNvSpPr/>
          <p:nvPr/>
        </p:nvSpPr>
        <p:spPr>
          <a:xfrm>
            <a:off x="993965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7" name="Retângulo 106"/>
          <p:cNvSpPr/>
          <p:nvPr/>
        </p:nvSpPr>
        <p:spPr>
          <a:xfrm>
            <a:off x="1042416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Retângulo 107"/>
          <p:cNvSpPr/>
          <p:nvPr/>
        </p:nvSpPr>
        <p:spPr>
          <a:xfrm>
            <a:off x="10908665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9" name="Retângulo 108"/>
          <p:cNvSpPr/>
          <p:nvPr/>
        </p:nvSpPr>
        <p:spPr>
          <a:xfrm>
            <a:off x="11393170" y="52609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0" name="Elipse 109"/>
          <p:cNvSpPr/>
          <p:nvPr/>
        </p:nvSpPr>
        <p:spPr>
          <a:xfrm>
            <a:off x="11877675" y="529717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2" name="Caixa de Texto 111"/>
          <p:cNvSpPr txBox="1"/>
          <p:nvPr/>
        </p:nvSpPr>
        <p:spPr>
          <a:xfrm>
            <a:off x="9972040" y="56445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57" name="Conector curvo 156"/>
          <p:cNvCxnSpPr>
            <a:stCxn id="5" idx="2"/>
            <a:endCxn id="12" idx="0"/>
          </p:cNvCxnSpPr>
          <p:nvPr/>
        </p:nvCxnSpPr>
        <p:spPr>
          <a:xfrm rot="5400000" flipH="1">
            <a:off x="2501900" y="332105"/>
            <a:ext cx="435610" cy="3478530"/>
          </a:xfrm>
          <a:prstGeom prst="curvedConnector5">
            <a:avLst>
              <a:gd name="adj1" fmla="val -54665"/>
              <a:gd name="adj2" fmla="val 50000"/>
              <a:gd name="adj3" fmla="val 15466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8" name="Retângulo 157"/>
          <p:cNvSpPr/>
          <p:nvPr/>
        </p:nvSpPr>
        <p:spPr>
          <a:xfrm>
            <a:off x="259080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9" name="Retângulo 158"/>
          <p:cNvSpPr/>
          <p:nvPr/>
        </p:nvSpPr>
        <p:spPr>
          <a:xfrm>
            <a:off x="307530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0" name="Retângulo 159"/>
          <p:cNvSpPr/>
          <p:nvPr/>
        </p:nvSpPr>
        <p:spPr>
          <a:xfrm>
            <a:off x="355981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1" name="Retângulo 160"/>
          <p:cNvSpPr/>
          <p:nvPr/>
        </p:nvSpPr>
        <p:spPr>
          <a:xfrm>
            <a:off x="404431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2" name="Elipse 161"/>
          <p:cNvSpPr/>
          <p:nvPr/>
        </p:nvSpPr>
        <p:spPr>
          <a:xfrm>
            <a:off x="4538345" y="362839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3" name="Caixa de Texto 162"/>
          <p:cNvSpPr txBox="1"/>
          <p:nvPr/>
        </p:nvSpPr>
        <p:spPr>
          <a:xfrm>
            <a:off x="268986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64" name="Conector de Seta Reta 163"/>
          <p:cNvCxnSpPr>
            <a:stCxn id="21" idx="2"/>
            <a:endCxn id="158" idx="0"/>
          </p:cNvCxnSpPr>
          <p:nvPr/>
        </p:nvCxnSpPr>
        <p:spPr>
          <a:xfrm>
            <a:off x="1889125" y="3041015"/>
            <a:ext cx="944245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5" name="Retângulo 164"/>
          <p:cNvSpPr/>
          <p:nvPr/>
        </p:nvSpPr>
        <p:spPr>
          <a:xfrm>
            <a:off x="13214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6" name="Retângulo 165"/>
          <p:cNvSpPr/>
          <p:nvPr/>
        </p:nvSpPr>
        <p:spPr>
          <a:xfrm>
            <a:off x="18059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7" name="Retângulo 166"/>
          <p:cNvSpPr/>
          <p:nvPr/>
        </p:nvSpPr>
        <p:spPr>
          <a:xfrm>
            <a:off x="22904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8" name="Retângulo 167"/>
          <p:cNvSpPr/>
          <p:nvPr/>
        </p:nvSpPr>
        <p:spPr>
          <a:xfrm>
            <a:off x="27749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9" name="Elipse 168"/>
          <p:cNvSpPr/>
          <p:nvPr/>
        </p:nvSpPr>
        <p:spPr>
          <a:xfrm>
            <a:off x="3268980" y="441833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0" name="Caixa de Texto 169"/>
          <p:cNvSpPr txBox="1"/>
          <p:nvPr/>
        </p:nvSpPr>
        <p:spPr>
          <a:xfrm>
            <a:off x="146494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1" name="Conector de Seta Reta 170"/>
          <p:cNvCxnSpPr>
            <a:stCxn id="158" idx="2"/>
            <a:endCxn id="165" idx="0"/>
          </p:cNvCxnSpPr>
          <p:nvPr/>
        </p:nvCxnSpPr>
        <p:spPr>
          <a:xfrm flipH="1">
            <a:off x="1564005" y="3975735"/>
            <a:ext cx="1269365" cy="40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9060"/>
            <a:ext cx="10058400" cy="1583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2800" dirty="0"/>
              <a:t>Para a árvore montada anteriormente, mostre como ela ficará após a remoção das palavras:</a:t>
            </a:r>
            <a:endParaRPr lang="pt-BR" sz="2800" dirty="0"/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CASA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SOCO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CASO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CAO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SACA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OSSO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SACO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21640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470090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5185410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669915" y="19056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6163945" y="194183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315460" y="22891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1" name="Retângulo 10"/>
          <p:cNvSpPr/>
          <p:nvPr/>
        </p:nvSpPr>
        <p:spPr>
          <a:xfrm>
            <a:off x="25336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73787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1222375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1706880" y="185356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2200910" y="188976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Caixa de Texto 15"/>
          <p:cNvSpPr txBox="1"/>
          <p:nvPr/>
        </p:nvSpPr>
        <p:spPr>
          <a:xfrm>
            <a:off x="352425" y="223710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sp>
        <p:nvSpPr>
          <p:cNvPr id="18" name="Retângulo 17"/>
          <p:cNvSpPr/>
          <p:nvPr/>
        </p:nvSpPr>
        <p:spPr>
          <a:xfrm>
            <a:off x="19304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67754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162050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Retângulo 20"/>
          <p:cNvSpPr/>
          <p:nvPr/>
        </p:nvSpPr>
        <p:spPr>
          <a:xfrm>
            <a:off x="1646555" y="265747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2140585" y="269367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292100" y="304101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24" name="Conector de Seta Reta 23"/>
          <p:cNvCxnSpPr>
            <a:stCxn id="14" idx="2"/>
            <a:endCxn id="20" idx="0"/>
          </p:cNvCxnSpPr>
          <p:nvPr/>
        </p:nvCxnSpPr>
        <p:spPr>
          <a:xfrm flipH="1">
            <a:off x="1404620" y="2237105"/>
            <a:ext cx="544830" cy="4203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9304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27"/>
          <p:cNvSpPr/>
          <p:nvPr/>
        </p:nvSpPr>
        <p:spPr>
          <a:xfrm>
            <a:off x="67754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116205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64655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" name="Elipse 30"/>
          <p:cNvSpPr/>
          <p:nvPr/>
        </p:nvSpPr>
        <p:spPr>
          <a:xfrm>
            <a:off x="2140585" y="362839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29210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33" name="Conector de Seta Reta 32"/>
          <p:cNvCxnSpPr>
            <a:stCxn id="18" idx="2"/>
            <a:endCxn id="29" idx="0"/>
          </p:cNvCxnSpPr>
          <p:nvPr/>
        </p:nvCxnSpPr>
        <p:spPr>
          <a:xfrm>
            <a:off x="435610" y="3041015"/>
            <a:ext cx="96901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7" name="Conector curvo 156"/>
          <p:cNvCxnSpPr>
            <a:stCxn id="5" idx="2"/>
            <a:endCxn id="12" idx="0"/>
          </p:cNvCxnSpPr>
          <p:nvPr/>
        </p:nvCxnSpPr>
        <p:spPr>
          <a:xfrm rot="5400000" flipH="1">
            <a:off x="2501900" y="332105"/>
            <a:ext cx="435610" cy="3478530"/>
          </a:xfrm>
          <a:prstGeom prst="curvedConnector5">
            <a:avLst>
              <a:gd name="adj1" fmla="val -54665"/>
              <a:gd name="adj2" fmla="val 50000"/>
              <a:gd name="adj3" fmla="val 15466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8" name="Retângulo 157"/>
          <p:cNvSpPr/>
          <p:nvPr/>
        </p:nvSpPr>
        <p:spPr>
          <a:xfrm>
            <a:off x="259080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9" name="Retângulo 158"/>
          <p:cNvSpPr/>
          <p:nvPr/>
        </p:nvSpPr>
        <p:spPr>
          <a:xfrm>
            <a:off x="307530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0" name="Retângulo 159"/>
          <p:cNvSpPr/>
          <p:nvPr/>
        </p:nvSpPr>
        <p:spPr>
          <a:xfrm>
            <a:off x="3559810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1" name="Retângulo 160"/>
          <p:cNvSpPr/>
          <p:nvPr/>
        </p:nvSpPr>
        <p:spPr>
          <a:xfrm>
            <a:off x="4044315" y="359219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2" name="Elipse 161"/>
          <p:cNvSpPr/>
          <p:nvPr/>
        </p:nvSpPr>
        <p:spPr>
          <a:xfrm>
            <a:off x="4538345" y="3628390"/>
            <a:ext cx="310515" cy="3295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3" name="Caixa de Texto 162"/>
          <p:cNvSpPr txBox="1"/>
          <p:nvPr/>
        </p:nvSpPr>
        <p:spPr>
          <a:xfrm>
            <a:off x="2689860" y="397573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64" name="Conector de Seta Reta 163"/>
          <p:cNvCxnSpPr>
            <a:stCxn id="21" idx="2"/>
            <a:endCxn id="158" idx="0"/>
          </p:cNvCxnSpPr>
          <p:nvPr/>
        </p:nvCxnSpPr>
        <p:spPr>
          <a:xfrm>
            <a:off x="1889125" y="3041015"/>
            <a:ext cx="944245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5" name="Retângulo 164"/>
          <p:cNvSpPr/>
          <p:nvPr/>
        </p:nvSpPr>
        <p:spPr>
          <a:xfrm>
            <a:off x="132143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6" name="Retângulo 165"/>
          <p:cNvSpPr/>
          <p:nvPr/>
        </p:nvSpPr>
        <p:spPr>
          <a:xfrm>
            <a:off x="180594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7" name="Retângulo 166"/>
          <p:cNvSpPr/>
          <p:nvPr/>
        </p:nvSpPr>
        <p:spPr>
          <a:xfrm>
            <a:off x="2290445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8" name="Retângulo 167"/>
          <p:cNvSpPr/>
          <p:nvPr/>
        </p:nvSpPr>
        <p:spPr>
          <a:xfrm>
            <a:off x="2774950" y="4382135"/>
            <a:ext cx="484505" cy="3835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9" name="Elipse 168"/>
          <p:cNvSpPr/>
          <p:nvPr/>
        </p:nvSpPr>
        <p:spPr>
          <a:xfrm>
            <a:off x="3268980" y="4418330"/>
            <a:ext cx="310515" cy="329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0" name="Caixa de Texto 169"/>
          <p:cNvSpPr txBox="1"/>
          <p:nvPr/>
        </p:nvSpPr>
        <p:spPr>
          <a:xfrm>
            <a:off x="1464945" y="476567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/>
              <a:t>A</a:t>
            </a:r>
            <a:r>
              <a:rPr lang="pt-BR" altLang="en-US"/>
              <a:t>	</a:t>
            </a:r>
            <a:r>
              <a:rPr lang="en-US" altLang="pt-BR"/>
              <a:t>C</a:t>
            </a:r>
            <a:r>
              <a:rPr lang="pt-BR" altLang="en-US"/>
              <a:t>	</a:t>
            </a:r>
            <a:r>
              <a:rPr lang="en-US" altLang="pt-BR"/>
              <a:t>O</a:t>
            </a:r>
            <a:r>
              <a:rPr lang="pt-BR" altLang="en-US"/>
              <a:t>	</a:t>
            </a:r>
            <a:r>
              <a:rPr lang="en-US" altLang="pt-BR"/>
              <a:t>S</a:t>
            </a:r>
            <a:endParaRPr lang="en-US" altLang="pt-BR"/>
          </a:p>
        </p:txBody>
      </p:sp>
      <p:cxnSp>
        <p:nvCxnSpPr>
          <p:cNvPr id="171" name="Conector de Seta Reta 170"/>
          <p:cNvCxnSpPr>
            <a:stCxn id="158" idx="2"/>
            <a:endCxn id="165" idx="0"/>
          </p:cNvCxnSpPr>
          <p:nvPr/>
        </p:nvCxnSpPr>
        <p:spPr>
          <a:xfrm flipH="1">
            <a:off x="1564005" y="3975735"/>
            <a:ext cx="1269365" cy="406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(</a:t>
            </a:r>
            <a:r>
              <a:rPr lang="pt-BR" dirty="0" err="1"/>
              <a:t>re</a:t>
            </a:r>
            <a:r>
              <a:rPr lang="pt-BR" dirty="0" err="1">
                <a:solidFill>
                  <a:srgbClr val="FF0000"/>
                </a:solidFill>
              </a:rPr>
              <a:t>trie</a:t>
            </a:r>
            <a:r>
              <a:rPr lang="pt-BR" dirty="0" err="1"/>
              <a:t>val</a:t>
            </a:r>
            <a:r>
              <a:rPr lang="pt-BR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 chaves “acumuladas” pela árvore;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Ideal quando parte dos valores das chaves se repetem;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Muito utilizada para o armazenamento de palavras.</a:t>
            </a:r>
            <a:endParaRPr lang="pt-BR"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-3175"/>
            <a:ext cx="10058400" cy="1016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sz="2800" dirty="0"/>
              <a:t>Implemente as estruturas de uma árvore TRIE que armazena as letras A, M, O, R, bem como suas funções de inserção e remoção.</a:t>
            </a:r>
            <a:endParaRPr lang="pt-BR" sz="2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968"/>
          </a:xfrm>
        </p:spPr>
        <p:txBody>
          <a:bodyPr/>
          <a:lstStyle/>
          <a:p>
            <a:r>
              <a:rPr lang="pt-BR"/>
              <a:t>Calendário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6"/>
          <p:cNvGraphicFramePr/>
          <p:nvPr/>
        </p:nvGraphicFramePr>
        <p:xfrm>
          <a:off x="1097280" y="1154430"/>
          <a:ext cx="10058400" cy="477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1451"/>
                <a:gridCol w="8786949"/>
              </a:tblGrid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Dia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Conteúdo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Apresentação da disciplina. Apresentação do plano de ensino. Revisão da linguagem C.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Árvores - Conceitos. Árvore binária. Árvore binária de busca.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25/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Inserção em árvores binárias de busca.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11/mar</a:t>
                      </a:r>
                      <a:endParaRPr lang="pt-BR" sz="1400" b="0" i="0" u="none" strike="sng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Remoção em arvores binárias de busca.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18/mar</a:t>
                      </a:r>
                      <a:endParaRPr lang="pt-BR" sz="1400" b="0" i="0" u="none" strike="sng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Implementação de árvores binárias de busca.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25/mar</a:t>
                      </a:r>
                      <a:endParaRPr lang="pt-BR" sz="1400" b="0" i="0" u="none" strike="sng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Exercícios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01/abr</a:t>
                      </a:r>
                      <a:endParaRPr lang="pt-BR" sz="1400" b="0" i="0" u="none" strike="sng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Árvores AVL - Conceitos. Inserção e remoção.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08/abr</a:t>
                      </a:r>
                      <a:endParaRPr lang="pt-BR" sz="1400" b="0" i="0" u="none" strike="sng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Implementação de árvores AVL.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15/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Exercícios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22/abr</a:t>
                      </a:r>
                      <a:endParaRPr lang="pt-BR" sz="1400" b="0" i="0" u="none" strike="sng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Exercícios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29/abr</a:t>
                      </a:r>
                      <a:endParaRPr lang="pt-BR" sz="1400" b="0" i="0" u="none" strike="sng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Avaliação 1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06/mai</a:t>
                      </a:r>
                      <a:endParaRPr lang="pt-BR" sz="1400" b="0" i="0" u="none" strike="sng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Revisão da avaliação 1. Árvore B.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13/mai</a:t>
                      </a:r>
                      <a:endParaRPr lang="pt-BR" sz="1400" b="0" i="0" u="none" strike="sng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Árvore B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20/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Árvore B+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27/mai</a:t>
                      </a:r>
                      <a:endParaRPr lang="pt-BR" sz="1400" b="0" i="0" u="none" strike="sng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Tabela 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Hash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Árvore TRIE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Exercícios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Avaliação 2.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Avaliação substitutiva.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Encerramento.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</a:t>
            </a:r>
            <a:r>
              <a:rPr lang="pt-BR" sz="2800" dirty="0"/>
              <a:t>(ilustração – não representa atual implementação)</a:t>
            </a:r>
            <a:endParaRPr lang="pt-BR" sz="2800" dirty="0"/>
          </a:p>
        </p:txBody>
      </p:sp>
      <p:sp>
        <p:nvSpPr>
          <p:cNvPr id="5" name="Elipse 4"/>
          <p:cNvSpPr/>
          <p:nvPr/>
        </p:nvSpPr>
        <p:spPr>
          <a:xfrm>
            <a:off x="5339898" y="1821595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5339899" y="2659795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053899" y="3517045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339899" y="3517045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7625899" y="3517044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053898" y="4440970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5339898" y="4440969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349424" y="5116283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5349424" y="5769701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7025823" y="4440969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8206923" y="4440969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U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7025822" y="5116282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8" name="Conector de Seta Reta 17"/>
          <p:cNvCxnSpPr>
            <a:stCxn id="5" idx="4"/>
            <a:endCxn id="6" idx="0"/>
          </p:cNvCxnSpPr>
          <p:nvPr/>
        </p:nvCxnSpPr>
        <p:spPr>
          <a:xfrm>
            <a:off x="5544686" y="2231170"/>
            <a:ext cx="1" cy="428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3"/>
            <a:endCxn id="7" idx="0"/>
          </p:cNvCxnSpPr>
          <p:nvPr/>
        </p:nvCxnSpPr>
        <p:spPr>
          <a:xfrm flipH="1">
            <a:off x="3258687" y="3009389"/>
            <a:ext cx="2141193" cy="50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4"/>
            <a:endCxn id="10" idx="0"/>
          </p:cNvCxnSpPr>
          <p:nvPr/>
        </p:nvCxnSpPr>
        <p:spPr>
          <a:xfrm flipH="1">
            <a:off x="3258686" y="3926620"/>
            <a:ext cx="1" cy="514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6" idx="4"/>
            <a:endCxn id="8" idx="0"/>
          </p:cNvCxnSpPr>
          <p:nvPr/>
        </p:nvCxnSpPr>
        <p:spPr>
          <a:xfrm>
            <a:off x="5544687" y="3069370"/>
            <a:ext cx="0" cy="44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8" idx="4"/>
            <a:endCxn id="11" idx="0"/>
          </p:cNvCxnSpPr>
          <p:nvPr/>
        </p:nvCxnSpPr>
        <p:spPr>
          <a:xfrm flipH="1">
            <a:off x="5544686" y="3926620"/>
            <a:ext cx="1" cy="514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1" idx="4"/>
            <a:endCxn id="12" idx="0"/>
          </p:cNvCxnSpPr>
          <p:nvPr/>
        </p:nvCxnSpPr>
        <p:spPr>
          <a:xfrm>
            <a:off x="5544686" y="4850544"/>
            <a:ext cx="9526" cy="26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2" idx="4"/>
            <a:endCxn id="13" idx="0"/>
          </p:cNvCxnSpPr>
          <p:nvPr/>
        </p:nvCxnSpPr>
        <p:spPr>
          <a:xfrm>
            <a:off x="5554212" y="5525858"/>
            <a:ext cx="0" cy="243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6" idx="5"/>
            <a:endCxn id="9" idx="0"/>
          </p:cNvCxnSpPr>
          <p:nvPr/>
        </p:nvCxnSpPr>
        <p:spPr>
          <a:xfrm>
            <a:off x="5689493" y="3009389"/>
            <a:ext cx="2141194" cy="50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9" idx="5"/>
            <a:endCxn id="15" idx="0"/>
          </p:cNvCxnSpPr>
          <p:nvPr/>
        </p:nvCxnSpPr>
        <p:spPr>
          <a:xfrm>
            <a:off x="7975493" y="3866638"/>
            <a:ext cx="436218" cy="57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9" idx="3"/>
          </p:cNvCxnSpPr>
          <p:nvPr/>
        </p:nvCxnSpPr>
        <p:spPr>
          <a:xfrm flipH="1">
            <a:off x="7230609" y="3866638"/>
            <a:ext cx="455271" cy="567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14" idx="4"/>
            <a:endCxn id="16" idx="0"/>
          </p:cNvCxnSpPr>
          <p:nvPr/>
        </p:nvCxnSpPr>
        <p:spPr>
          <a:xfrm flipH="1">
            <a:off x="7230610" y="4850544"/>
            <a:ext cx="1" cy="26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9982198" y="1962148"/>
            <a:ext cx="160023" cy="1600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9982198" y="2188843"/>
            <a:ext cx="160023" cy="16002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119357" y="1888270"/>
            <a:ext cx="186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Palavra não cadastrada</a:t>
            </a:r>
            <a:endParaRPr lang="pt-BR" sz="14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0119357" y="2113058"/>
            <a:ext cx="1550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Palavra cadastrada</a:t>
            </a:r>
            <a:endParaRPr lang="pt-BR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Raiz da árvore trie é “nula”;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Nó não armazena valor;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Cada nó possui ponteiros para todos as partes possíveis da chave;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Caso a chave terminada naquele nó seja válida, altera-se uma </a:t>
            </a:r>
            <a:r>
              <a:rPr lang="pt-BR" sz="2800" i="1" dirty="0" err="1"/>
              <a:t>flag</a:t>
            </a:r>
            <a:r>
              <a:rPr lang="pt-BR" sz="2800" i="1" dirty="0"/>
              <a:t> </a:t>
            </a:r>
            <a:r>
              <a:rPr lang="pt-BR" sz="2800" dirty="0"/>
              <a:t>neste nó.</a:t>
            </a:r>
            <a:endParaRPr lang="pt-BR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Árvore Trie que armazena apenas as letras (A, M, O, E)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4866290" y="3163614"/>
            <a:ext cx="29428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151390" y="3163614"/>
            <a:ext cx="29428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454868" y="3163614"/>
            <a:ext cx="29428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749157" y="3163614"/>
            <a:ext cx="29428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043446" y="3226735"/>
            <a:ext cx="178558" cy="178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875478" y="3468414"/>
            <a:ext cx="30328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A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30390" y="3470890"/>
            <a:ext cx="28565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E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22316" y="3468414"/>
            <a:ext cx="35939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M</a:t>
            </a:r>
            <a:endParaRPr lang="pt-BR" sz="1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739969" y="3468414"/>
            <a:ext cx="28031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O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222004" y="3163614"/>
            <a:ext cx="79932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/>
              <a:t>Inserção</a:t>
            </a:r>
            <a:endParaRPr lang="pt-BR" sz="1400" dirty="0"/>
          </a:p>
        </p:txBody>
      </p:sp>
      <p:cxnSp>
        <p:nvCxnSpPr>
          <p:cNvPr id="18" name="Conector de Seta Reta 17"/>
          <p:cNvCxnSpPr>
            <a:stCxn id="5" idx="2"/>
          </p:cNvCxnSpPr>
          <p:nvPr/>
        </p:nvCxnSpPr>
        <p:spPr>
          <a:xfrm flipH="1">
            <a:off x="4141076" y="3468414"/>
            <a:ext cx="872359" cy="945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5178766" y="4537616"/>
            <a:ext cx="31414" cy="100899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0"/>
          </p:cNvCxnSpPr>
          <p:nvPr/>
        </p:nvCxnSpPr>
        <p:spPr>
          <a:xfrm>
            <a:off x="5602013" y="3468414"/>
            <a:ext cx="414146" cy="1019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8" idx="2"/>
          </p:cNvCxnSpPr>
          <p:nvPr/>
        </p:nvCxnSpPr>
        <p:spPr>
          <a:xfrm>
            <a:off x="5896302" y="3468414"/>
            <a:ext cx="977237" cy="945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6" idx="2"/>
          </p:cNvCxnSpPr>
          <p:nvPr/>
        </p:nvCxnSpPr>
        <p:spPr>
          <a:xfrm flipH="1">
            <a:off x="5130390" y="3468414"/>
            <a:ext cx="168145" cy="1069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26315" y="4463128"/>
            <a:ext cx="498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diferente de nulo, possui ligação desta letra com</a:t>
            </a:r>
            <a:endParaRPr lang="pt-BR" dirty="0"/>
          </a:p>
          <a:p>
            <a:pPr algn="ctr"/>
            <a:r>
              <a:rPr lang="pt-BR" dirty="0"/>
              <a:t>a letra correspondente a este ponteiro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988131" y="3163614"/>
            <a:ext cx="4939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Indica se a chave terminada neste nó é uma chave </a:t>
            </a:r>
            <a:endParaRPr lang="pt-BR" dirty="0"/>
          </a:p>
          <a:p>
            <a:pPr algn="ctr"/>
            <a:r>
              <a:rPr lang="pt-BR" dirty="0"/>
              <a:t>que está inserida na árvore</a:t>
            </a:r>
            <a:endParaRPr lang="pt-BR" dirty="0"/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11718</Words>
  <Application>WPS Presentation</Application>
  <PresentationFormat>Widescreen</PresentationFormat>
  <Paragraphs>2663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Retrospectiva</vt:lpstr>
      <vt:lpstr>Estruturas de Dados</vt:lpstr>
      <vt:lpstr>Exemplo</vt:lpstr>
      <vt:lpstr>Outras estruturas</vt:lpstr>
      <vt:lpstr>Armazenamento de palavras</vt:lpstr>
      <vt:lpstr>Outras estruturas</vt:lpstr>
      <vt:lpstr>Árvore Trie (retrieval)</vt:lpstr>
      <vt:lpstr>Árvore Trie (ilustração – não representa atual implementação)</vt:lpstr>
      <vt:lpstr>Árvore Trie</vt:lpstr>
      <vt:lpstr>Árvore Trie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Exercícios</vt:lpstr>
      <vt:lpstr>Exercícios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Exercícios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Exercícios</vt:lpstr>
      <vt:lpstr>Calendário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CMI</dc:creator>
  <cp:lastModifiedBy>ALUNO</cp:lastModifiedBy>
  <cp:revision>79</cp:revision>
  <dcterms:created xsi:type="dcterms:W3CDTF">2016-06-17T17:26:00Z</dcterms:created>
  <dcterms:modified xsi:type="dcterms:W3CDTF">2025-06-04T00:01:24Z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F5EECB64469C46C6B95E65287627344B_12</vt:lpwstr>
  </property>
  <property fmtid="{D5CDD505-2E9C-101B-9397-08002B2CF9AE}" pid="3" name="KSOProductBuildVer">
    <vt:lpwstr>1046-12.2.0.19805</vt:lpwstr>
  </property>
</Properties>
</file>